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7" r:id="rId4"/>
    <p:sldId id="257" r:id="rId5"/>
    <p:sldId id="263" r:id="rId6"/>
    <p:sldId id="281" r:id="rId7"/>
    <p:sldId id="264" r:id="rId8"/>
    <p:sldId id="260" r:id="rId9"/>
    <p:sldId id="258" r:id="rId10"/>
    <p:sldId id="261" r:id="rId11"/>
    <p:sldId id="262" r:id="rId12"/>
    <p:sldId id="289" r:id="rId13"/>
    <p:sldId id="267" r:id="rId14"/>
    <p:sldId id="284" r:id="rId15"/>
    <p:sldId id="265" r:id="rId16"/>
    <p:sldId id="282" r:id="rId17"/>
    <p:sldId id="283" r:id="rId18"/>
    <p:sldId id="285" r:id="rId19"/>
    <p:sldId id="290" r:id="rId20"/>
    <p:sldId id="279" r:id="rId21"/>
    <p:sldId id="321" r:id="rId22"/>
    <p:sldId id="266" r:id="rId23"/>
    <p:sldId id="299" r:id="rId24"/>
    <p:sldId id="300" r:id="rId25"/>
    <p:sldId id="272" r:id="rId26"/>
    <p:sldId id="275" r:id="rId27"/>
    <p:sldId id="301" r:id="rId28"/>
    <p:sldId id="302" r:id="rId29"/>
    <p:sldId id="305" r:id="rId30"/>
    <p:sldId id="303" r:id="rId31"/>
    <p:sldId id="304" r:id="rId32"/>
    <p:sldId id="306" r:id="rId33"/>
    <p:sldId id="307" r:id="rId34"/>
    <p:sldId id="311" r:id="rId35"/>
    <p:sldId id="308" r:id="rId36"/>
    <p:sldId id="309" r:id="rId37"/>
    <p:sldId id="312" r:id="rId38"/>
    <p:sldId id="310" r:id="rId39"/>
    <p:sldId id="313" r:id="rId40"/>
    <p:sldId id="314" r:id="rId41"/>
    <p:sldId id="315" r:id="rId42"/>
    <p:sldId id="316" r:id="rId43"/>
    <p:sldId id="317" r:id="rId44"/>
    <p:sldId id="318" r:id="rId45"/>
    <p:sldId id="320" r:id="rId46"/>
    <p:sldId id="319" r:id="rId47"/>
    <p:sldId id="298" r:id="rId48"/>
    <p:sldId id="294" r:id="rId49"/>
    <p:sldId id="296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BCD96-293B-E4E3-7ACC-81D49EC62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4284F3-B748-CCFE-9A6D-8886F4929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EF024-0076-B0A0-EE6F-B6B264D2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6341AA-6DAF-C62F-3361-3C623A29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0E3541-099B-3A34-38B3-C09F6610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17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1CFB60-D06D-F14C-61C6-0C2EE4C2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745603-2564-AABA-4341-6825AD900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729BD7-B380-6F87-409B-681CE10A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8F71A0-3070-0E1E-71FB-BAC4CE96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9345AB-E899-A22B-4F79-7DC565EBB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8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FF152EC-DF7F-B7B2-3448-CD7D84275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223FEE3-25C3-9045-51FD-380CC6D0C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C6DABC-ACEB-DE8B-40D4-45EFDA1DD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B0EBC4-343C-E43A-3089-F8D3CC1E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7B345F-5ACF-3B15-49BA-7476D22A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95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3099E-6B48-5BED-3558-A13531DC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20EB39-2060-8249-47A8-7D1A9EA5E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5E337E-F452-D2FE-463F-9A3C19A7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73365C-94A1-7ED9-96F7-B1AEEF96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4542C5-C2F0-787E-7E08-77E27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09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91719-FD38-C761-83E4-0E0FAC9F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D97495-36D9-5B0D-A469-8C111B619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537631-BB57-74A7-8BD8-81F5E7A1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8C141B-5D59-D0CF-851E-00A77205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45C396-22EB-84AF-C8B4-6B963C2C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88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78252-7718-AB67-4096-C3E02BEA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F5F73A-C436-493A-506B-8DA4184E3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963E79-A631-DDBF-58C2-D9921EABF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CC0421-4BFF-E4F2-F2C2-137D0484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53A7A8-64C3-929F-7A6C-06E83ED0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728BF2-89B0-6D91-CE70-F6E1B0E3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46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6E8A6-70C5-1CB4-32B3-9F059E55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1A400B-03C6-1ADB-BE05-45FF70314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44489E-A10C-56A6-9605-9A11C83EC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CE357A-7647-E4D0-5B31-9CA118CDB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7881DD-3BDE-D800-9DCF-C1ACD6B76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2CD87E7-B372-368E-637D-AC22D108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A0A291A-529A-76BB-21B0-FBC3D32E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C7C8674-7908-46E2-9C66-AEF913BF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8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0F5F6-2420-70B2-72CC-77235165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E4F2BD3-E1CF-266F-8011-61D001A17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1AE2B1-360C-31B9-51D0-9C49BFB5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6D3AB2-8497-B3BF-0312-42E7B073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86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0A52B5D-0582-8EA4-E5A4-F6CF7C3B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C7F728-2F86-A1C9-F023-3C615B10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6746BE-F6E7-FB14-5F3A-1C0B9BD4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71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A3232-C149-8E7F-160D-DDB5FC2B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CCAF63-3D63-F89E-4300-676722A0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98E94F-1BA1-FD4B-801E-2029F5638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766A9F-AFD0-AF40-B291-C85F81D4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71F737-95F3-5153-C1F3-676B7EA6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318D5F-3158-1135-21C7-E555A512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76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68C64-24D0-263B-29A8-816FE495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20AF34F-949B-B103-92FB-CF9C234ED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C2A682-4FFF-5381-ACE4-8FBD0E27E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AD1508-086D-6C26-0582-AA4CEA71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6C25A9-D50C-83A3-D786-2DE67105E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7BA9F1-5947-51C7-E13A-CFEE80E5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70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467830E-796E-EEE7-06CB-D97CFDA9A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F53491-2886-B4AF-1C28-84B7C9321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0AB1F6-69F9-49A0-05E5-C7908D0C7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67081-94CF-4C5B-8BAB-A983BA68F1E4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DFEA37-E32E-2699-F765-886260D96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41E426-A93A-82B7-60AD-495A603D9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03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challenge of maintaining deepwater wells | Control Engineering">
            <a:extLst>
              <a:ext uri="{FF2B5EF4-FFF2-40B4-BE49-F238E27FC236}">
                <a16:creationId xmlns:a16="http://schemas.microsoft.com/office/drawing/2014/main" id="{83215B34-769D-ABCD-F587-8EF219DB6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6700" r="1710" b="3182"/>
          <a:stretch/>
        </p:blipFill>
        <p:spPr bwMode="auto">
          <a:xfrm>
            <a:off x="2009775" y="1065992"/>
            <a:ext cx="8172450" cy="565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323850"/>
            <a:ext cx="11868150" cy="660401"/>
          </a:xfrm>
        </p:spPr>
        <p:txBody>
          <a:bodyPr>
            <a:normAutofit/>
          </a:bodyPr>
          <a:lstStyle/>
          <a:p>
            <a:r>
              <a:rPr lang="pt-BR" sz="4000" dirty="0"/>
              <a:t>SURF – SUBSEA UMBILICALS, RISERS AND FLOWLINES</a:t>
            </a:r>
          </a:p>
        </p:txBody>
      </p:sp>
    </p:spTree>
    <p:extLst>
      <p:ext uri="{BB962C8B-B14F-4D97-AF65-F5344CB8AC3E}">
        <p14:creationId xmlns:p14="http://schemas.microsoft.com/office/powerpoint/2010/main" val="3253065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670218"/>
            <a:ext cx="10909640" cy="1065836"/>
          </a:xfrm>
        </p:spPr>
        <p:txBody>
          <a:bodyPr anchor="ctr">
            <a:normAutofit/>
          </a:bodyPr>
          <a:lstStyle/>
          <a:p>
            <a:r>
              <a:rPr lang="pt-BR" sz="6600"/>
              <a:t>UMBILICAIS - INSTALAÇÃO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021A159A-66E9-EB0C-2F89-E023A345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79" y="2619784"/>
            <a:ext cx="3600041" cy="3600041"/>
          </a:xfrm>
          <a:prstGeom prst="rect">
            <a:avLst/>
          </a:prstGeom>
        </p:spPr>
      </p:pic>
      <p:pic>
        <p:nvPicPr>
          <p:cNvPr id="3" name="Imagem 2" descr="Cadeira de praia&#10;&#10;Descrição gerada automaticamente">
            <a:extLst>
              <a:ext uri="{FF2B5EF4-FFF2-40B4-BE49-F238E27FC236}">
                <a16:creationId xmlns:a16="http://schemas.microsoft.com/office/drawing/2014/main" id="{20AEB8C9-FA25-8CBA-E6A3-11519A16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024579"/>
            <a:ext cx="3758184" cy="2790451"/>
          </a:xfrm>
          <a:prstGeom prst="rect">
            <a:avLst/>
          </a:prstGeom>
        </p:spPr>
      </p:pic>
      <p:pic>
        <p:nvPicPr>
          <p:cNvPr id="5" name="Imagem 4" descr="Motor de avião&#10;&#10;Descrição gerada automaticamente com confiança baixa">
            <a:extLst>
              <a:ext uri="{FF2B5EF4-FFF2-40B4-BE49-F238E27FC236}">
                <a16:creationId xmlns:a16="http://schemas.microsoft.com/office/drawing/2014/main" id="{CDA22E2C-7A90-A7AB-0818-A9C6C15F9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165510"/>
            <a:ext cx="3758184" cy="250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3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UMBILICAL CONTRACTOR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9FDFF5-1ED1-1790-AEB7-3753D1826F0B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i="0" u="none" strike="noStrike" baseline="0" dirty="0"/>
              <a:t>Oceaneering </a:t>
            </a:r>
            <a:r>
              <a:rPr lang="en-US" sz="1600" b="1" i="0" u="none" strike="noStrike" baseline="0" dirty="0" err="1"/>
              <a:t>Umbilicals</a:t>
            </a:r>
            <a:r>
              <a:rPr lang="en-US" sz="1600" b="1" i="0" u="none" strike="noStrike" baseline="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Oceaneering’s 35 year track record and engineering expertise ensures our clients’ </a:t>
            </a:r>
            <a:r>
              <a:rPr lang="en-US" sz="1600" b="0" i="0" u="none" strike="noStrike" baseline="0" dirty="0" err="1"/>
              <a:t>umbilicals</a:t>
            </a:r>
            <a:r>
              <a:rPr lang="en-US" sz="1600" b="0" i="0" u="none" strike="noStrike" baseline="0" dirty="0"/>
              <a:t> support their specific project requirements for subsea distribution of hydraulic fluid, chemicals, power, and communications. Our </a:t>
            </a:r>
            <a:r>
              <a:rPr lang="en-US" sz="1600" b="0" i="0" u="none" strike="noStrike" baseline="0" dirty="0" err="1"/>
              <a:t>umbilicals</a:t>
            </a:r>
            <a:r>
              <a:rPr lang="en-US" sz="1600" b="0" i="0" u="none" strike="noStrike" baseline="0" dirty="0"/>
              <a:t> are designed to meet the demands of both static and dynamic applications and function in water depths deeper than 10,000 ft / 3,000 m, withstanding the demands of increasingly harsh environmental conditions.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Our designs can include thermoplastic hose and/or steel tube conduits facilitating the distribution of hydraulic fluids and/or chemicals. Oceaneering </a:t>
            </a:r>
            <a:r>
              <a:rPr lang="en-US" sz="1600" b="0" i="0" u="none" strike="noStrike" baseline="0" dirty="0" err="1"/>
              <a:t>umbilicals</a:t>
            </a:r>
            <a:r>
              <a:rPr lang="en-US" sz="1600" b="0" i="0" u="none" strike="noStrike" baseline="0" dirty="0"/>
              <a:t> are able to support power transmission and communication functions through the inclusion of low voltage, medium voltage, and fiber optic cables. </a:t>
            </a:r>
            <a:endParaRPr lang="en-US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B403892-E4AB-59C3-F86A-C2F099257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255318"/>
            <a:ext cx="5458968" cy="43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7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8C709A-018C-2C0F-CD49-5A508DB5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FLOWLINES</a:t>
            </a:r>
            <a:endParaRPr lang="en-US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0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988" y="375207"/>
            <a:ext cx="2778251" cy="8034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FLOWLINES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87D953-DA20-983A-7A62-BB3AB21931D6}"/>
              </a:ext>
            </a:extLst>
          </p:cNvPr>
          <p:cNvSpPr txBox="1"/>
          <p:nvPr/>
        </p:nvSpPr>
        <p:spPr>
          <a:xfrm>
            <a:off x="340988" y="1323975"/>
            <a:ext cx="5981278" cy="4757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</a:rPr>
              <a:t>Os Dutos (Pipelines) submarinos (oleodutos e gasodutos) representam uma grande parte ou escopo de um projeto offshore de óleo e gás.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</a:rPr>
              <a:t>Estes dutos transportam óleo e gás dos poços e </a:t>
            </a:r>
            <a:r>
              <a:rPr lang="pt-BR" b="0" i="0" dirty="0" err="1">
                <a:effectLst/>
              </a:rPr>
              <a:t>manifolds</a:t>
            </a:r>
            <a:r>
              <a:rPr lang="pt-BR" b="0" i="0" dirty="0">
                <a:effectLst/>
              </a:rPr>
              <a:t> para a plataforma e depois da plataforma para a costa para posterior processamento e distribuição.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Estes dutos podem ser classificados em duas categorias: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 err="1"/>
              <a:t>Infield</a:t>
            </a:r>
            <a:r>
              <a:rPr lang="pt-BR" b="1" dirty="0"/>
              <a:t> Pipelines</a:t>
            </a:r>
            <a:r>
              <a:rPr lang="pt-BR" dirty="0"/>
              <a:t> </a:t>
            </a:r>
            <a:r>
              <a:rPr lang="pt-BR" b="1" dirty="0"/>
              <a:t>(</a:t>
            </a:r>
            <a:r>
              <a:rPr lang="pt-BR" b="1" dirty="0" err="1"/>
              <a:t>Flowlines</a:t>
            </a:r>
            <a:r>
              <a:rPr lang="pt-BR" b="1" dirty="0"/>
              <a:t>) </a:t>
            </a:r>
            <a:r>
              <a:rPr lang="pt-BR" dirty="0"/>
              <a:t>transportam fluídos no interior do campo. As </a:t>
            </a:r>
            <a:r>
              <a:rPr lang="pt-BR" dirty="0" err="1"/>
              <a:t>Flowlines</a:t>
            </a:r>
            <a:r>
              <a:rPr lang="pt-BR" dirty="0"/>
              <a:t> carregam uma mistura de óleo, gás e água dos poços para os </a:t>
            </a:r>
            <a:r>
              <a:rPr lang="pt-BR" dirty="0" err="1"/>
              <a:t>Manifolds</a:t>
            </a:r>
            <a:r>
              <a:rPr lang="pt-BR" dirty="0"/>
              <a:t> e destes para os </a:t>
            </a:r>
            <a:r>
              <a:rPr lang="pt-BR" dirty="0" err="1"/>
              <a:t>Risers</a:t>
            </a:r>
            <a:r>
              <a:rPr lang="pt-BR" dirty="0"/>
              <a:t>. Ela transportam também água produzida e gás para os poços de injeção.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i="0" dirty="0" err="1">
                <a:effectLst/>
              </a:rPr>
              <a:t>Export</a:t>
            </a:r>
            <a:r>
              <a:rPr lang="pt-BR" b="1" i="0" dirty="0">
                <a:effectLst/>
              </a:rPr>
              <a:t> Pipelines (oleodutos e gasodutos de exportação) </a:t>
            </a:r>
            <a:r>
              <a:rPr lang="pt-BR" i="0" dirty="0">
                <a:effectLst/>
              </a:rPr>
              <a:t>transportam o óleo e o gás processado da Plataforma para a costa.</a:t>
            </a:r>
            <a:r>
              <a:rPr lang="pt-BR" b="0" i="0" dirty="0">
                <a:effectLst/>
              </a:rPr>
              <a:t> Se o duto carrega uma Mistura de óleo e gás ele é dito multifásico. Se transporta apenas óleo ou apenas gás ele é dito monofásico. </a:t>
            </a:r>
            <a:endParaRPr lang="pt-BR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0" i="0" dirty="0">
              <a:effectLst/>
            </a:endParaRPr>
          </a:p>
        </p:txBody>
      </p:sp>
      <p:pic>
        <p:nvPicPr>
          <p:cNvPr id="9218" name="Picture 2" descr="Subsea Engineering and Construction Halaman 1 - Kompasiana.com">
            <a:extLst>
              <a:ext uri="{FF2B5EF4-FFF2-40B4-BE49-F238E27FC236}">
                <a16:creationId xmlns:a16="http://schemas.microsoft.com/office/drawing/2014/main" id="{46FAF06B-110A-E865-EEE6-2E0B7AA9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2971" y="168876"/>
            <a:ext cx="4699980" cy="26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20025E-4A17-D551-F959-A603BF3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389" y="2961502"/>
            <a:ext cx="5363624" cy="37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79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39" y="355106"/>
            <a:ext cx="3866780" cy="962072"/>
          </a:xfrm>
        </p:spPr>
        <p:txBody>
          <a:bodyPr>
            <a:normAutofit/>
          </a:bodyPr>
          <a:lstStyle/>
          <a:p>
            <a:r>
              <a:rPr lang="pt-BR" dirty="0"/>
              <a:t>FLOWLINES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BA37EA-E0DB-7FB3-A84A-27E326E5C565}"/>
              </a:ext>
            </a:extLst>
          </p:cNvPr>
          <p:cNvSpPr txBox="1"/>
          <p:nvPr/>
        </p:nvSpPr>
        <p:spPr>
          <a:xfrm>
            <a:off x="134644" y="1527393"/>
            <a:ext cx="34562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As </a:t>
            </a:r>
            <a:r>
              <a:rPr lang="pt-BR" dirty="0" err="1"/>
              <a:t>Flowlines</a:t>
            </a:r>
            <a:r>
              <a:rPr lang="pt-BR" dirty="0"/>
              <a:t> são feitas de Duto Metálico ou de Dutos Flexíveis. Podem ter camadas internas e externas de isolamento térmico e proteção contra corrosão.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Podem ser construídas também no conceito Pipe-in-Pipe, com um duto adicional externo para isolamento e proteção.</a:t>
            </a:r>
          </a:p>
          <a:p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ED66A7-C203-5923-DA12-D77FC539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850" y="137353"/>
            <a:ext cx="6663506" cy="37493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223DE9A-7054-6C40-B370-F1CD4EF6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86" y="4127643"/>
            <a:ext cx="4162833" cy="273035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190218-6672-4B4B-8AFD-F0BAE433F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56" b="19274"/>
          <a:stretch/>
        </p:blipFill>
        <p:spPr>
          <a:xfrm>
            <a:off x="134439" y="4498429"/>
            <a:ext cx="5831606" cy="22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12" y="479394"/>
            <a:ext cx="3959071" cy="962072"/>
          </a:xfrm>
        </p:spPr>
        <p:txBody>
          <a:bodyPr>
            <a:normAutofit/>
          </a:bodyPr>
          <a:lstStyle/>
          <a:p>
            <a:r>
              <a:rPr lang="pt-BR" dirty="0"/>
              <a:t>FLOWLINES</a:t>
            </a:r>
          </a:p>
        </p:txBody>
      </p:sp>
      <p:pic>
        <p:nvPicPr>
          <p:cNvPr id="8198" name="Picture 6" descr="Figure . The typical configuration of offshore pipelines associating... |  Download Scientific Diagram">
            <a:extLst>
              <a:ext uri="{FF2B5EF4-FFF2-40B4-BE49-F238E27FC236}">
                <a16:creationId xmlns:a16="http://schemas.microsoft.com/office/drawing/2014/main" id="{32E78D34-A40C-6649-BA06-459A3474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6" y="3429000"/>
            <a:ext cx="45243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7E3448-9D4F-8223-3207-D686AA6C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73" y="479394"/>
            <a:ext cx="6867525" cy="31908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CAC976-DE8D-6043-1AAF-A46C97123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32" b="23556"/>
          <a:stretch/>
        </p:blipFill>
        <p:spPr>
          <a:xfrm>
            <a:off x="5324475" y="4681817"/>
            <a:ext cx="5953125" cy="20904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FD0DACC-483C-BA61-D13E-E4EE24FF75FD}"/>
              </a:ext>
            </a:extLst>
          </p:cNvPr>
          <p:cNvSpPr txBox="1"/>
          <p:nvPr/>
        </p:nvSpPr>
        <p:spPr>
          <a:xfrm>
            <a:off x="291513" y="1791986"/>
            <a:ext cx="2043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Diâmetros típicos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2 a 24 polegadas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96945FB-F58D-7861-FCCC-58E5A8A0E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781" y="2809875"/>
            <a:ext cx="4264269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93" y="247650"/>
            <a:ext cx="4033607" cy="1459706"/>
          </a:xfrm>
        </p:spPr>
        <p:txBody>
          <a:bodyPr>
            <a:normAutofit fontScale="90000"/>
          </a:bodyPr>
          <a:lstStyle/>
          <a:p>
            <a:r>
              <a:rPr lang="pt-BR" dirty="0"/>
              <a:t>FLOWLINES  INSTALAÇÃO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667BC9-C9EA-7410-5688-5762799A2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13" y="4020116"/>
            <a:ext cx="6372225" cy="25241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4B55DD2-A95D-762D-6FB7-F04A8C4A9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296" y="163020"/>
            <a:ext cx="4943475" cy="35147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85C90F5-DE7A-2EDC-4416-0EB5F7EE9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497" y="3793275"/>
            <a:ext cx="3970412" cy="29778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8CF06A1-F7DD-C0BA-E4D4-25B4E9954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234" y="645341"/>
            <a:ext cx="3058573" cy="241938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B4D4A9B-8882-EE59-4BF6-A780F3EA069D}"/>
              </a:ext>
            </a:extLst>
          </p:cNvPr>
          <p:cNvSpPr txBox="1"/>
          <p:nvPr/>
        </p:nvSpPr>
        <p:spPr>
          <a:xfrm>
            <a:off x="291513" y="1791986"/>
            <a:ext cx="22914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Sistemas de Instalação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S-Lay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J-Lay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Reel</a:t>
            </a:r>
            <a:r>
              <a:rPr lang="pt-BR" dirty="0"/>
              <a:t> Lay</a:t>
            </a:r>
          </a:p>
        </p:txBody>
      </p:sp>
    </p:spTree>
    <p:extLst>
      <p:ext uri="{BB962C8B-B14F-4D97-AF65-F5344CB8AC3E}">
        <p14:creationId xmlns:p14="http://schemas.microsoft.com/office/powerpoint/2010/main" val="869617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6232"/>
            <a:ext cx="3754885" cy="1450759"/>
          </a:xfrm>
        </p:spPr>
        <p:txBody>
          <a:bodyPr>
            <a:normAutofit fontScale="90000"/>
          </a:bodyPr>
          <a:lstStyle/>
          <a:p>
            <a:r>
              <a:rPr lang="pt-BR" dirty="0"/>
              <a:t>FLOWLINES</a:t>
            </a:r>
            <a:br>
              <a:rPr lang="pt-BR" dirty="0"/>
            </a:br>
            <a:r>
              <a:rPr lang="pt-BR" dirty="0"/>
              <a:t>MERCADO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B9BC56-E7A4-A753-D9F4-2AD25C78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536" y="138311"/>
            <a:ext cx="2729325" cy="153868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F5734A-3388-71ED-D4E2-473D06AA394A}"/>
              </a:ext>
            </a:extLst>
          </p:cNvPr>
          <p:cNvSpPr txBox="1"/>
          <p:nvPr/>
        </p:nvSpPr>
        <p:spPr>
          <a:xfrm>
            <a:off x="84338" y="1676991"/>
            <a:ext cx="571680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mercado global de pipelines está em crescimento por causa do aumento da demanda de óleo e gás, das iniciativas de incentivo ao uso de gás natural e o crescimento no uso de novas tecnologias de materiais, projeto e construção.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 2022 a </a:t>
            </a:r>
            <a:r>
              <a:rPr lang="pt-BR" dirty="0" err="1"/>
              <a:t>BlueWeave</a:t>
            </a:r>
            <a:r>
              <a:rPr lang="pt-BR" dirty="0"/>
              <a:t> consultoria estimou o mercado global de </a:t>
            </a:r>
            <a:r>
              <a:rPr lang="pt-BR" dirty="0" err="1"/>
              <a:t>peipelines</a:t>
            </a:r>
            <a:r>
              <a:rPr lang="pt-BR" dirty="0"/>
              <a:t> em U$ 14,7 bilhões.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consultoria espera um crescimento anual (CAGR) do mercado de aproximadamente 5%, atingindo um valor de U$ 20,7 bilhões em 2029.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principais players indicados pela consultoria são:</a:t>
            </a:r>
          </a:p>
          <a:p>
            <a:pPr algn="l" fontAlgn="auto"/>
            <a:r>
              <a:rPr lang="pt-BR" dirty="0" err="1"/>
              <a:t>Saipem</a:t>
            </a:r>
            <a:r>
              <a:rPr lang="pt-BR" dirty="0"/>
              <a:t> </a:t>
            </a:r>
            <a:r>
              <a:rPr lang="pt-BR" dirty="0" err="1"/>
              <a:t>SpA</a:t>
            </a:r>
            <a:r>
              <a:rPr lang="pt-BR" dirty="0"/>
              <a:t>, L&amp;T </a:t>
            </a:r>
            <a:r>
              <a:rPr lang="pt-BR" dirty="0" err="1"/>
              <a:t>Hydrocarbon</a:t>
            </a:r>
            <a:r>
              <a:rPr lang="pt-BR" dirty="0"/>
              <a:t> </a:t>
            </a:r>
            <a:r>
              <a:rPr lang="pt-BR" dirty="0" err="1"/>
              <a:t>Engineering</a:t>
            </a:r>
            <a:r>
              <a:rPr lang="pt-BR" dirty="0"/>
              <a:t> </a:t>
            </a:r>
            <a:r>
              <a:rPr lang="pt-BR" dirty="0" err="1"/>
              <a:t>Limited</a:t>
            </a:r>
            <a:r>
              <a:rPr lang="pt-BR" dirty="0"/>
              <a:t>, McDermott </a:t>
            </a:r>
            <a:r>
              <a:rPr lang="pt-BR" dirty="0" err="1"/>
              <a:t>International</a:t>
            </a:r>
            <a:r>
              <a:rPr lang="pt-BR" dirty="0"/>
              <a:t> Ltd, </a:t>
            </a:r>
            <a:r>
              <a:rPr lang="pt-BR" dirty="0" err="1"/>
              <a:t>Allseas</a:t>
            </a:r>
            <a:r>
              <a:rPr lang="pt-BR" dirty="0"/>
              <a:t> </a:t>
            </a:r>
            <a:r>
              <a:rPr lang="pt-BR" dirty="0" err="1"/>
              <a:t>Group</a:t>
            </a:r>
            <a:r>
              <a:rPr lang="pt-BR" dirty="0"/>
              <a:t> SA, Bourbon Corporation SA, </a:t>
            </a:r>
            <a:r>
              <a:rPr lang="pt-BR" dirty="0" err="1"/>
              <a:t>Enbridge</a:t>
            </a:r>
            <a:r>
              <a:rPr lang="pt-BR" dirty="0"/>
              <a:t> Inc., </a:t>
            </a:r>
            <a:r>
              <a:rPr lang="pt-BR" dirty="0" err="1"/>
              <a:t>Subsea</a:t>
            </a:r>
            <a:r>
              <a:rPr lang="pt-BR" dirty="0"/>
              <a:t> 7 SA, Genesis Energy LP, China </a:t>
            </a:r>
            <a:r>
              <a:rPr lang="pt-BR" dirty="0" err="1"/>
              <a:t>Petroleum</a:t>
            </a:r>
            <a:r>
              <a:rPr lang="pt-BR" dirty="0"/>
              <a:t> Pipeline </a:t>
            </a:r>
            <a:r>
              <a:rPr lang="pt-BR" dirty="0" err="1"/>
              <a:t>Engineering</a:t>
            </a:r>
            <a:r>
              <a:rPr lang="pt-BR" dirty="0"/>
              <a:t> Co. Ltd, </a:t>
            </a:r>
            <a:r>
              <a:rPr lang="pt-BR" dirty="0" err="1"/>
              <a:t>Atteris</a:t>
            </a:r>
            <a:r>
              <a:rPr lang="pt-BR" dirty="0"/>
              <a:t> LLC, John Wood </a:t>
            </a:r>
            <a:r>
              <a:rPr lang="pt-BR" dirty="0" err="1"/>
              <a:t>Group</a:t>
            </a:r>
            <a:r>
              <a:rPr lang="pt-BR" dirty="0"/>
              <a:t> </a:t>
            </a:r>
            <a:r>
              <a:rPr lang="pt-BR" dirty="0" err="1"/>
              <a:t>Plc</a:t>
            </a:r>
            <a:r>
              <a:rPr lang="pt-BR" dirty="0"/>
              <a:t>, </a:t>
            </a:r>
            <a:r>
              <a:rPr lang="pt-BR" dirty="0" err="1"/>
              <a:t>Sapura</a:t>
            </a:r>
            <a:r>
              <a:rPr lang="pt-BR" dirty="0"/>
              <a:t> Energy </a:t>
            </a:r>
            <a:r>
              <a:rPr lang="pt-BR" dirty="0" err="1"/>
              <a:t>Berhad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Ramboll</a:t>
            </a:r>
            <a:r>
              <a:rPr lang="pt-BR" dirty="0"/>
              <a:t> </a:t>
            </a:r>
            <a:r>
              <a:rPr lang="pt-BR" dirty="0" err="1"/>
              <a:t>Group</a:t>
            </a:r>
            <a:r>
              <a:rPr lang="pt-BR" dirty="0"/>
              <a:t> A/S.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2EBD8C-1C04-D709-F064-28F51974F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881" y="4632162"/>
            <a:ext cx="3452812" cy="212480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8E74DCB-E4B4-2C16-5AE5-159A0AA3E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391" y="101031"/>
            <a:ext cx="5389564" cy="42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0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8126"/>
            <a:ext cx="8307095" cy="962072"/>
          </a:xfrm>
        </p:spPr>
        <p:txBody>
          <a:bodyPr>
            <a:normAutofit fontScale="90000"/>
          </a:bodyPr>
          <a:lstStyle/>
          <a:p>
            <a:r>
              <a:rPr lang="pt-BR" dirty="0"/>
              <a:t>FLOWLINES - CONTRACTOR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285E93A-BAAA-9FAE-172D-A9A13656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40" y="2682275"/>
            <a:ext cx="11100058" cy="39375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E2FCA0-39F2-1914-1FE8-D36E8A2F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39" y="1515530"/>
            <a:ext cx="2568173" cy="9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8C709A-018C-2C0F-CD49-5A508DB5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RISERS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5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0E6D8-FF6B-90F8-D1BF-44246FBC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42" y="536575"/>
            <a:ext cx="1443361" cy="753461"/>
          </a:xfrm>
        </p:spPr>
        <p:txBody>
          <a:bodyPr/>
          <a:lstStyle/>
          <a:p>
            <a:r>
              <a:rPr lang="pt-BR" dirty="0"/>
              <a:t>SURF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8B027DA-DCFE-B2FE-6AE2-69CC717B0B1A}"/>
              </a:ext>
            </a:extLst>
          </p:cNvPr>
          <p:cNvSpPr txBox="1"/>
          <p:nvPr/>
        </p:nvSpPr>
        <p:spPr>
          <a:xfrm>
            <a:off x="206405" y="1469137"/>
            <a:ext cx="494264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SURF (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subsea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umbilicals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,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risers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and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flowlines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) fornecem a conexão entre o sistema de produção submarino e os sistemas de superfície (plataforma e planta de produção).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Os Umbilicais fornecem a conexão vital entre os equipamentos submarinos, os sistema de processamento e o sistemas de controle na superfície. Eles não têm contato com os fluídos produzidos.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As </a:t>
            </a:r>
            <a:r>
              <a:rPr lang="pt-BR" dirty="0" err="1">
                <a:solidFill>
                  <a:srgbClr val="000000"/>
                </a:solidFill>
                <a:latin typeface="Segoe UI" panose="020B0502040204020203" pitchFamily="34" charset="0"/>
              </a:rPr>
              <a:t>Flowlines</a:t>
            </a: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 transportam o fluido produzido dos poços até os </a:t>
            </a:r>
            <a:r>
              <a:rPr lang="pt-BR" dirty="0" err="1">
                <a:solidFill>
                  <a:srgbClr val="000000"/>
                </a:solidFill>
                <a:latin typeface="Segoe UI" panose="020B0502040204020203" pitchFamily="34" charset="0"/>
              </a:rPr>
              <a:t>Risers</a:t>
            </a: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Os </a:t>
            </a:r>
            <a:r>
              <a:rPr lang="pt-BR" dirty="0" err="1">
                <a:solidFill>
                  <a:srgbClr val="000000"/>
                </a:solidFill>
                <a:latin typeface="Segoe UI" panose="020B0502040204020203" pitchFamily="34" charset="0"/>
              </a:rPr>
              <a:t>Risers</a:t>
            </a: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 transportam o fluido produzido até a planta de produção sobre a plataforma.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O mercado global de SURF foi avaliado em U$ 34,1 bilhões em 2021, em termos de receitas. A taxa de crescimento prevista para os próximos anos (2023 a 2035) é de 10%.</a:t>
            </a:r>
          </a:p>
        </p:txBody>
      </p:sp>
      <p:pic>
        <p:nvPicPr>
          <p:cNvPr id="10244" name="Picture 4" descr="Subsea Umbilicals, Risers and Flowlines (SURF) Market Growth | &amp;  Opportunity Outlook2023-2035">
            <a:extLst>
              <a:ext uri="{FF2B5EF4-FFF2-40B4-BE49-F238E27FC236}">
                <a16:creationId xmlns:a16="http://schemas.microsoft.com/office/drawing/2014/main" id="{EAFA67AC-00E6-5AD4-9249-387541C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49" y="1469137"/>
            <a:ext cx="6982143" cy="39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65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pt-BR" sz="5200"/>
              <a:t>RISERS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44BB55-F5F8-D2D7-B89B-9FD2E1D3F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" t="4351" r="2447" b="3783"/>
          <a:stretch/>
        </p:blipFill>
        <p:spPr>
          <a:xfrm>
            <a:off x="5806621" y="355107"/>
            <a:ext cx="6167436" cy="37730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967BC40-A9B1-4663-BCC3-0B847B70D119}"/>
              </a:ext>
            </a:extLst>
          </p:cNvPr>
          <p:cNvSpPr txBox="1"/>
          <p:nvPr/>
        </p:nvSpPr>
        <p:spPr>
          <a:xfrm>
            <a:off x="287045" y="1569400"/>
            <a:ext cx="503067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</a:t>
            </a:r>
            <a:r>
              <a:rPr lang="pt-BR" dirty="0" err="1"/>
              <a:t>Risers</a:t>
            </a:r>
            <a:r>
              <a:rPr lang="pt-BR" dirty="0"/>
              <a:t> são dutos para transferência de materiais dos equipamentos submarinos instalados do solo marinho para as Plataformas de Produção ou Perfuração e das Plataformas para o solo.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materiais transferidos são:  hidrocarbonetos (óleo e gás), lama de perfuração (</a:t>
            </a:r>
            <a:r>
              <a:rPr lang="pt-BR" dirty="0" err="1"/>
              <a:t>drilling</a:t>
            </a:r>
            <a:r>
              <a:rPr lang="pt-BR" dirty="0"/>
              <a:t> </a:t>
            </a:r>
            <a:r>
              <a:rPr lang="pt-BR" dirty="0" err="1"/>
              <a:t>mud</a:t>
            </a:r>
            <a:r>
              <a:rPr lang="pt-BR" dirty="0"/>
              <a:t>), fluidos de injeção (água e gás) e fluidos de controle no solo marinho e as plataformas de produção e perfuração.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</a:t>
            </a:r>
            <a:r>
              <a:rPr lang="pt-BR" dirty="0" err="1"/>
              <a:t>Risers</a:t>
            </a:r>
            <a:r>
              <a:rPr lang="pt-BR" dirty="0"/>
              <a:t> são a porção </a:t>
            </a:r>
            <a:r>
              <a:rPr lang="pt-BR" b="1" dirty="0"/>
              <a:t>Suspensa</a:t>
            </a:r>
            <a:r>
              <a:rPr lang="pt-BR" dirty="0"/>
              <a:t> dos dutos que interligam as instalações submarinas com as plataformas.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Eles são normalmente revestidos por uma camada de isolamento para manutenção de temperatura, proteção contra corrosão e impactos.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9C0808-10BB-5466-C28F-5281153E3BCA}"/>
              </a:ext>
            </a:extLst>
          </p:cNvPr>
          <p:cNvSpPr txBox="1"/>
          <p:nvPr/>
        </p:nvSpPr>
        <p:spPr>
          <a:xfrm>
            <a:off x="5806621" y="4291860"/>
            <a:ext cx="61674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Seleção dos </a:t>
            </a:r>
            <a:r>
              <a:rPr lang="pt-BR" dirty="0" err="1"/>
              <a:t>Risers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seleção dos </a:t>
            </a:r>
            <a:r>
              <a:rPr lang="pt-BR" dirty="0" err="1"/>
              <a:t>Risers</a:t>
            </a:r>
            <a:r>
              <a:rPr lang="pt-BR" dirty="0"/>
              <a:t> para águas profundas é um dos principais condicionantes (drivers) na avalição da viabilidade técnica e econômica de um projeto de exploração de óleo e gás, juntamente com o arranjo submarino e a Plataforma flutuante de produção.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seleção destes três componentes do Sistema oceânico de produção é um processo altamente interligado.</a:t>
            </a:r>
          </a:p>
        </p:txBody>
      </p:sp>
    </p:spTree>
    <p:extLst>
      <p:ext uri="{BB962C8B-B14F-4D97-AF65-F5344CB8AC3E}">
        <p14:creationId xmlns:p14="http://schemas.microsoft.com/office/powerpoint/2010/main" val="4161611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pt-BR" sz="5200"/>
              <a:t>RISERS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67BC40-A9B1-4663-BCC3-0B847B70D119}"/>
              </a:ext>
            </a:extLst>
          </p:cNvPr>
          <p:cNvSpPr txBox="1"/>
          <p:nvPr/>
        </p:nvSpPr>
        <p:spPr>
          <a:xfrm>
            <a:off x="278167" y="1410216"/>
            <a:ext cx="54390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Os Esforços nos </a:t>
            </a:r>
            <a:r>
              <a:rPr lang="pt-BR" sz="2000" dirty="0" err="1"/>
              <a:t>Risers</a:t>
            </a:r>
            <a:r>
              <a:rPr lang="pt-BR" sz="2000" dirty="0"/>
              <a:t> são provenientes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Ação direta das ondas e da correnteza sobre a parte suspensa dos </a:t>
            </a:r>
            <a:r>
              <a:rPr lang="pt-BR" sz="2000" dirty="0" err="1"/>
              <a:t>Risers</a:t>
            </a:r>
            <a:r>
              <a:rPr lang="pt-BR" sz="20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Movimentos da plataforma no plano horizontal provocados pela ação das forças de arrasto do vento e da correnteza e das forças de deriva (2ª ordem) proveniente da ação das ondas, sobre a plataforma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Movimentos de primeira ordem da plataforma que decorrem da ação das ondas (forças de 1ª ordem na frequência das ondas)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Pressão externa hidrostática;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Pressão interna dos fluidos que escoam pelo interior dos </a:t>
            </a:r>
            <a:r>
              <a:rPr lang="pt-BR" sz="2000" dirty="0" err="1"/>
              <a:t>Risers</a:t>
            </a:r>
            <a:r>
              <a:rPr lang="pt-BR" sz="20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Forças de atrito devido ao contato com o solo.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42A557-AA10-AF3A-9E48-FBEB66F6AF6C}"/>
              </a:ext>
            </a:extLst>
          </p:cNvPr>
          <p:cNvSpPr txBox="1"/>
          <p:nvPr/>
        </p:nvSpPr>
        <p:spPr>
          <a:xfrm>
            <a:off x="6474783" y="1410216"/>
            <a:ext cx="5439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CE8FD3F-42DF-CEAD-627B-1DA9C761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331" y="194415"/>
            <a:ext cx="5774633" cy="33549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957BA90-E762-DCB4-C6B2-191B9FA8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900" y="3743762"/>
            <a:ext cx="2147289" cy="303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35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18" y="365125"/>
            <a:ext cx="1819275" cy="1325563"/>
          </a:xfrm>
        </p:spPr>
        <p:txBody>
          <a:bodyPr/>
          <a:lstStyle/>
          <a:p>
            <a:r>
              <a:rPr lang="pt-BR" dirty="0"/>
              <a:t>RISERS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75DCC15-82DB-18E6-35B0-931F9952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1" y="3695977"/>
            <a:ext cx="5230388" cy="294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A9E1289-B933-EA2A-1E94-88CBCC7AE992}"/>
              </a:ext>
            </a:extLst>
          </p:cNvPr>
          <p:cNvSpPr txBox="1"/>
          <p:nvPr/>
        </p:nvSpPr>
        <p:spPr>
          <a:xfrm>
            <a:off x="365718" y="1690688"/>
            <a:ext cx="3076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TIPOS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PERFURAÇÃO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PRODUÇÃO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INJEÇÃO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EXPORTAÇÃO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CFAAA8-EA24-69B9-EE05-320B31E08EA3}"/>
              </a:ext>
            </a:extLst>
          </p:cNvPr>
          <p:cNvSpPr txBox="1"/>
          <p:nvPr/>
        </p:nvSpPr>
        <p:spPr>
          <a:xfrm>
            <a:off x="2890367" y="1690688"/>
            <a:ext cx="3076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MATERIAIS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RÍGIDO (de aço)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FLEXÍVEIS ( duto de múltiplas camadas)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64BE2F0-A513-7F0E-D789-215CB7257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9014"/>
            <a:ext cx="5987457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18" y="249145"/>
            <a:ext cx="1819275" cy="989352"/>
          </a:xfrm>
        </p:spPr>
        <p:txBody>
          <a:bodyPr/>
          <a:lstStyle/>
          <a:p>
            <a:r>
              <a:rPr lang="pt-BR" dirty="0"/>
              <a:t>RISERS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9E1289-B933-EA2A-1E94-88CBCC7AE992}"/>
              </a:ext>
            </a:extLst>
          </p:cNvPr>
          <p:cNvSpPr txBox="1"/>
          <p:nvPr/>
        </p:nvSpPr>
        <p:spPr>
          <a:xfrm>
            <a:off x="3049884" y="1009897"/>
            <a:ext cx="60922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PERFURAÇÃO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São dutos verticais de aço que servem de conduto para a coluna de perfuração e para recuperação da lama de perfuração  </a:t>
            </a:r>
          </a:p>
          <a:p>
            <a:r>
              <a:rPr lang="pt-BR" sz="2000" dirty="0"/>
              <a:t>PRODUÇÃO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São dutos flexíveis ou de aço que servem para transferir os fluidos (mistura gás, óleo e água) do poço para a plataforma</a:t>
            </a:r>
          </a:p>
          <a:p>
            <a:r>
              <a:rPr lang="pt-BR" sz="2000" dirty="0"/>
              <a:t>INJEÇÃO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São dutos flexíveis ou de aço, similares aos de produção, que servem para injeção de fluidos (água ou gás), a partir da plataforma, nos poços de injeção</a:t>
            </a:r>
          </a:p>
          <a:p>
            <a:r>
              <a:rPr lang="pt-BR" sz="2000" dirty="0"/>
              <a:t>EXPORTAÇÃO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São dutos flexíveis ou de aço, similares aos de produção, que servem para transferir para oleodutos e gasodutos o óleo e o gás produzidos na planta de produção</a:t>
            </a:r>
          </a:p>
        </p:txBody>
      </p:sp>
    </p:spTree>
    <p:extLst>
      <p:ext uri="{BB962C8B-B14F-4D97-AF65-F5344CB8AC3E}">
        <p14:creationId xmlns:p14="http://schemas.microsoft.com/office/powerpoint/2010/main" val="1077325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18" y="249145"/>
            <a:ext cx="5825532" cy="989352"/>
          </a:xfrm>
        </p:spPr>
        <p:txBody>
          <a:bodyPr>
            <a:noAutofit/>
          </a:bodyPr>
          <a:lstStyle/>
          <a:p>
            <a:r>
              <a:rPr lang="pt-BR" dirty="0"/>
              <a:t>RISERS DE PERFURAÇÃO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9E1289-B933-EA2A-1E94-88CBCC7AE992}"/>
              </a:ext>
            </a:extLst>
          </p:cNvPr>
          <p:cNvSpPr txBox="1"/>
          <p:nvPr/>
        </p:nvSpPr>
        <p:spPr>
          <a:xfrm>
            <a:off x="365718" y="1238497"/>
            <a:ext cx="5825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Dutos verticais de aço que ligam os equipamentos de perfuração na plataforma com o Blow Out Preventor (BOP) na cabeça do poço em perfuração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DE1B0F-D5EC-4625-B378-83BDB1B72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974" y="604894"/>
            <a:ext cx="5131308" cy="57959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30DC994-EFA0-473C-D020-C23D0DA8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849" y="2333625"/>
            <a:ext cx="2513807" cy="44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45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4805"/>
            <a:ext cx="5829603" cy="1049191"/>
          </a:xfrm>
        </p:spPr>
        <p:txBody>
          <a:bodyPr anchor="ctr">
            <a:noAutofit/>
          </a:bodyPr>
          <a:lstStyle/>
          <a:p>
            <a:r>
              <a:rPr lang="pt-BR" dirty="0"/>
              <a:t>RISERS DE PERFURAÇÃO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45CC57F-435A-D8D7-23FC-D558BBAED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0" y="1759799"/>
            <a:ext cx="6551193" cy="49133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D9CA36-873F-3BE7-8D94-1EF9DA6E9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212" y="1759799"/>
            <a:ext cx="5194178" cy="38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66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92207"/>
            <a:ext cx="6191250" cy="1103206"/>
          </a:xfrm>
        </p:spPr>
        <p:txBody>
          <a:bodyPr anchor="ctr">
            <a:normAutofit/>
          </a:bodyPr>
          <a:lstStyle/>
          <a:p>
            <a:r>
              <a:rPr lang="pt-BR" sz="5200" dirty="0"/>
              <a:t>RISERS DE PRODUÇÃO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E16C8C2-8976-54F1-9892-31F6EC14F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742" y="1875492"/>
            <a:ext cx="6015796" cy="433480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365718" y="1639119"/>
            <a:ext cx="4720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São dutos flexíveis ou de aço que ligam as </a:t>
            </a:r>
            <a:r>
              <a:rPr lang="pt-BR" sz="2400" dirty="0" err="1"/>
              <a:t>flowlines</a:t>
            </a:r>
            <a:r>
              <a:rPr lang="pt-BR" sz="2400" dirty="0"/>
              <a:t> à plataforma para transferência do fluido dos poços até a planta de produção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B92D3B-C1F6-85F4-F6F1-437AC8090C20}"/>
              </a:ext>
            </a:extLst>
          </p:cNvPr>
          <p:cNvSpPr txBox="1"/>
          <p:nvPr/>
        </p:nvSpPr>
        <p:spPr>
          <a:xfrm>
            <a:off x="365718" y="3452485"/>
            <a:ext cx="3991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TIPOS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FLEXÍVEIS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SCR (Steel </a:t>
            </a:r>
            <a:r>
              <a:rPr lang="pt-BR" sz="2400" dirty="0" err="1"/>
              <a:t>Catenary</a:t>
            </a:r>
            <a:r>
              <a:rPr lang="pt-BR" sz="2400" dirty="0"/>
              <a:t> </a:t>
            </a:r>
            <a:r>
              <a:rPr lang="pt-BR" sz="2400" dirty="0" err="1"/>
              <a:t>Riser</a:t>
            </a:r>
            <a:r>
              <a:rPr lang="pt-BR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TTR (Top </a:t>
            </a:r>
            <a:r>
              <a:rPr lang="pt-BR" sz="2400" dirty="0" err="1"/>
              <a:t>Tensioning</a:t>
            </a:r>
            <a:r>
              <a:rPr lang="pt-BR" sz="2400" dirty="0"/>
              <a:t> </a:t>
            </a:r>
            <a:r>
              <a:rPr lang="pt-BR" sz="2400" dirty="0" err="1"/>
              <a:t>Riser</a:t>
            </a:r>
            <a:r>
              <a:rPr lang="pt-BR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Híbridos (</a:t>
            </a:r>
            <a:r>
              <a:rPr lang="pt-BR" sz="2400" dirty="0" err="1"/>
              <a:t>Hybrid</a:t>
            </a:r>
            <a:r>
              <a:rPr lang="pt-BR" sz="2400" dirty="0"/>
              <a:t> </a:t>
            </a:r>
            <a:r>
              <a:rPr lang="pt-BR" sz="2400" dirty="0" err="1"/>
              <a:t>Risers</a:t>
            </a:r>
            <a:r>
              <a:rPr lang="pt-B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2560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92207"/>
            <a:ext cx="8414367" cy="1103206"/>
          </a:xfrm>
        </p:spPr>
        <p:txBody>
          <a:bodyPr anchor="ctr">
            <a:normAutofit fontScale="90000"/>
          </a:bodyPr>
          <a:lstStyle/>
          <a:p>
            <a:r>
              <a:rPr lang="pt-BR" sz="5200" dirty="0"/>
              <a:t>RISERS DE PRODUÇÃO - FLEXÍVEIS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424246"/>
            <a:ext cx="72602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São dutos construídos com múltiplas camadas que conferem flexibilidade (baixa rigidez à flexão), resistência à tração e à pressão, estanqueidade, proteção contra corrosão e abrasão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Aplicação: Árvores de Natal Molhadas (</a:t>
            </a:r>
            <a:r>
              <a:rPr lang="pt-BR" sz="2400" dirty="0" err="1"/>
              <a:t>wet</a:t>
            </a:r>
            <a:r>
              <a:rPr lang="pt-BR" sz="2400" dirty="0"/>
              <a:t> </a:t>
            </a:r>
            <a:r>
              <a:rPr lang="pt-BR" sz="2400" dirty="0" err="1"/>
              <a:t>trees</a:t>
            </a:r>
            <a:r>
              <a:rPr lang="pt-BR" sz="2400" dirty="0"/>
              <a:t>)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E53C16-C4ED-E2AC-767E-85293E53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451" y="1315800"/>
            <a:ext cx="4265211" cy="35383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A9D177A-3E05-2E36-7543-72527B471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9" y="3578111"/>
            <a:ext cx="7118953" cy="31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5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92207"/>
            <a:ext cx="8414367" cy="1103206"/>
          </a:xfrm>
        </p:spPr>
        <p:txBody>
          <a:bodyPr anchor="ctr">
            <a:normAutofit fontScale="90000"/>
          </a:bodyPr>
          <a:lstStyle/>
          <a:p>
            <a:r>
              <a:rPr lang="pt-BR" sz="5200" dirty="0"/>
              <a:t>RISERS DE PRODUÇÃO - FLEXÍVEIS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424246"/>
            <a:ext cx="33337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CONFIGURAÇÕES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Free-</a:t>
            </a:r>
            <a:r>
              <a:rPr lang="pt-BR" sz="2400" dirty="0" err="1"/>
              <a:t>hanging</a:t>
            </a:r>
            <a:r>
              <a:rPr lang="pt-BR" sz="2400" dirty="0"/>
              <a:t> </a:t>
            </a:r>
            <a:r>
              <a:rPr lang="pt-BR" sz="2400" dirty="0" err="1"/>
              <a:t>catenary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Lazy</a:t>
            </a:r>
            <a:r>
              <a:rPr lang="pt-BR" sz="2400" dirty="0"/>
              <a:t> </a:t>
            </a:r>
            <a:r>
              <a:rPr lang="pt-BR" sz="2400" dirty="0" err="1"/>
              <a:t>wave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Steep</a:t>
            </a:r>
            <a:r>
              <a:rPr lang="pt-BR" sz="2400" dirty="0"/>
              <a:t> </a:t>
            </a:r>
            <a:r>
              <a:rPr lang="pt-BR" sz="2400" dirty="0" err="1"/>
              <a:t>wave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Pliant</a:t>
            </a:r>
            <a:r>
              <a:rPr lang="pt-BR" sz="2400" dirty="0"/>
              <a:t> </a:t>
            </a:r>
            <a:r>
              <a:rPr lang="pt-BR" sz="2400" dirty="0" err="1"/>
              <a:t>wave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Lazy</a:t>
            </a:r>
            <a:r>
              <a:rPr lang="pt-BR" sz="2400" dirty="0"/>
              <a:t> 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Steep</a:t>
            </a:r>
            <a:r>
              <a:rPr lang="pt-BR" sz="2400" dirty="0"/>
              <a:t> 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42F5B2-58D8-14EB-59CB-8307281F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03" y="3200400"/>
            <a:ext cx="3549128" cy="35844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EC478D-7AE9-3AF5-A2D0-FDEBCA509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61" y="1350394"/>
            <a:ext cx="5986791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74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92207"/>
            <a:ext cx="8414367" cy="1103206"/>
          </a:xfrm>
        </p:spPr>
        <p:txBody>
          <a:bodyPr anchor="ctr">
            <a:normAutofit fontScale="90000"/>
          </a:bodyPr>
          <a:lstStyle/>
          <a:p>
            <a:r>
              <a:rPr lang="pt-BR" sz="5200" dirty="0"/>
              <a:t>RISERS DE PRODUÇÃO - FLEXÍVEIS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424246"/>
            <a:ext cx="33337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CARREGAMENTO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Esforços diretos devidos às ondas e à correnteza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Esforços devidos à deriva da plataforma no plano horizontal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Esforços no topo devido aos movimentos de 1</a:t>
            </a:r>
            <a:r>
              <a:rPr lang="pt-BR" sz="2400" baseline="30000" dirty="0"/>
              <a:t>ª</a:t>
            </a:r>
            <a:r>
              <a:rPr lang="pt-BR" sz="2400" dirty="0"/>
              <a:t> ordem da plataforma (</a:t>
            </a:r>
            <a:r>
              <a:rPr lang="pt-BR" sz="2400" dirty="0" err="1"/>
              <a:t>heave</a:t>
            </a:r>
            <a:r>
              <a:rPr lang="pt-BR" sz="2400" dirty="0"/>
              <a:t>, </a:t>
            </a:r>
            <a:r>
              <a:rPr lang="pt-BR" sz="2400" dirty="0" err="1"/>
              <a:t>pitch</a:t>
            </a:r>
            <a:r>
              <a:rPr lang="pt-BR" sz="2400" dirty="0"/>
              <a:t>, </a:t>
            </a:r>
            <a:r>
              <a:rPr lang="pt-BR" sz="2400" dirty="0" err="1"/>
              <a:t>roll</a:t>
            </a:r>
            <a:r>
              <a:rPr lang="pt-BR" sz="2400" dirty="0"/>
              <a:t>, surge, Sway e </a:t>
            </a:r>
            <a:r>
              <a:rPr lang="pt-BR" sz="2400" dirty="0" err="1"/>
              <a:t>yaw</a:t>
            </a:r>
            <a:r>
              <a:rPr lang="pt-BR" sz="2400" dirty="0"/>
              <a:t>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F4FCD5-3616-525D-8D6F-ECE5F66A4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49" y="1873188"/>
            <a:ext cx="8129269" cy="43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9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8C709A-018C-2C0F-CD49-5A508DB5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UMBILICAIS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16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92207"/>
            <a:ext cx="8414367" cy="1103206"/>
          </a:xfrm>
        </p:spPr>
        <p:txBody>
          <a:bodyPr anchor="ctr">
            <a:normAutofit fontScale="90000"/>
          </a:bodyPr>
          <a:lstStyle/>
          <a:p>
            <a:r>
              <a:rPr lang="pt-BR" sz="5200" dirty="0"/>
              <a:t>RISERS DE PRODUÇÃO - FLEXÍVEIS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424246"/>
            <a:ext cx="3333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DIÂMETRO x PROFUNDIDADE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607691-391F-2904-39CB-1E714978B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00" y="1687621"/>
            <a:ext cx="8944246" cy="49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25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92207"/>
            <a:ext cx="8414367" cy="1103206"/>
          </a:xfrm>
        </p:spPr>
        <p:txBody>
          <a:bodyPr anchor="ctr">
            <a:normAutofit fontScale="90000"/>
          </a:bodyPr>
          <a:lstStyle/>
          <a:p>
            <a:r>
              <a:rPr lang="pt-BR" sz="5200" dirty="0"/>
              <a:t>RISERS DE PRODUÇÃO - FLEXÍVEIS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424246"/>
            <a:ext cx="1543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MERCADO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BD22BD-31E9-0563-21B4-C3DB7354C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713" y="3986493"/>
            <a:ext cx="5401524" cy="26946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E98428C-64D4-089D-1B05-22D61812FB36}"/>
              </a:ext>
            </a:extLst>
          </p:cNvPr>
          <p:cNvSpPr txBox="1"/>
          <p:nvPr/>
        </p:nvSpPr>
        <p:spPr>
          <a:xfrm>
            <a:off x="1887292" y="1754089"/>
            <a:ext cx="8414367" cy="205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600" b="1" kern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Contractor bids $1.1 billion to supply 292 </a:t>
            </a:r>
            <a:r>
              <a:rPr lang="en-US" sz="3600" b="1" kern="1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kilometres</a:t>
            </a:r>
            <a:r>
              <a:rPr lang="en-US" sz="3600" b="1" kern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flexible risers to Petrobras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 is designed to replace old pipes at six pre-salt fields offshore Brazil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pt-BR" sz="18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pt-BR" sz="18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 11:23 GMT 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79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SCR (STEEL CATENARY RISER)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424246"/>
            <a:ext cx="8085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São dutos de aço construídos em única camada, com revestimento externo proteção contra corrosão e abrasão e para supressão de vórtices (VIV)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Aplicação: Árvores de Natal Molhadas (</a:t>
            </a:r>
            <a:r>
              <a:rPr lang="pt-BR" sz="2400" dirty="0" err="1"/>
              <a:t>wet</a:t>
            </a:r>
            <a:r>
              <a:rPr lang="pt-BR" sz="2400" dirty="0"/>
              <a:t> </a:t>
            </a:r>
            <a:r>
              <a:rPr lang="pt-BR" sz="2400" dirty="0" err="1"/>
              <a:t>trees</a:t>
            </a:r>
            <a:r>
              <a:rPr lang="pt-BR" sz="2400" dirty="0"/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432994-425D-D761-6705-E24EF76DA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3233905"/>
            <a:ext cx="7896225" cy="33840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ED4DECB-7C32-7210-098B-CDADABFED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862" y="1203588"/>
            <a:ext cx="2981326" cy="54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95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SCR (STEEL CATENARY RISER)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249098"/>
            <a:ext cx="225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CONFIGURAÇÃO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catenária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1C026F-DF2F-7A84-2CA4-C108B148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2255243"/>
            <a:ext cx="5320218" cy="45217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F67CD5F-9FC2-CD7C-26CA-58541D71B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48" y="1985084"/>
            <a:ext cx="6095235" cy="45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52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SCR (STEEL CATENARY RISER)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249098"/>
            <a:ext cx="2253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CONFIGURAÇÃO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Catenária em </a:t>
            </a:r>
            <a:r>
              <a:rPr lang="pt-BR" sz="2400" dirty="0" err="1"/>
              <a:t>Lazy</a:t>
            </a:r>
            <a:r>
              <a:rPr lang="pt-BR" sz="2400" dirty="0"/>
              <a:t> </a:t>
            </a:r>
            <a:r>
              <a:rPr lang="pt-BR" sz="2400" dirty="0" err="1"/>
              <a:t>Wave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EA4940-79C0-1213-E2BF-61DE7F7DC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94" y="1166083"/>
            <a:ext cx="6237641" cy="328076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32E919B-1361-870B-68CE-D124B2BF7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96" y="2564159"/>
            <a:ext cx="6642422" cy="41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57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SCR (STEEL CATENARY RISER)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249098"/>
            <a:ext cx="50408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VANTAGENS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Suportam maiores pressões externas em grandes profundidades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Fabricação mais fácil que os flexíveis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Custo menor que os flexíveis</a:t>
            </a:r>
          </a:p>
          <a:p>
            <a:r>
              <a:rPr lang="pt-BR" sz="2000" dirty="0"/>
              <a:t>DESVANTAGENS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Carga maior sobre a plataforma (maior peso)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Tensões de flexão elevadas no TDP (</a:t>
            </a:r>
            <a:r>
              <a:rPr lang="pt-BR" sz="2000" dirty="0" err="1"/>
              <a:t>touch</a:t>
            </a:r>
            <a:r>
              <a:rPr lang="pt-BR" sz="2000" dirty="0"/>
              <a:t> </a:t>
            </a:r>
            <a:r>
              <a:rPr lang="pt-BR" sz="2000" dirty="0" err="1"/>
              <a:t>down</a:t>
            </a:r>
            <a:r>
              <a:rPr lang="pt-BR" sz="2000" dirty="0"/>
              <a:t> point) podendo causar fadiga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956AA7-9C44-0CD5-9F70-2FFC2502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100" y="1573170"/>
            <a:ext cx="5671700" cy="505210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3F66B93-D4A4-372F-B58A-D219FD46E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92" y="4483153"/>
            <a:ext cx="3860683" cy="22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50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/>
              <a:t>RISERS DE PRODUÇÃO – SCR (STEEL CATENARY RISER)</a:t>
            </a:r>
            <a:endParaRPr lang="pt-BR" sz="4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249097"/>
            <a:ext cx="47546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DIMENSÕES TÍPICAS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Diâmetros: 2 a 10, 14, 20 e 30 polegadas (depende da capacidade de instalação)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Espessuras: até 2,5 polegadas</a:t>
            </a:r>
          </a:p>
          <a:p>
            <a:r>
              <a:rPr lang="pt-BR" sz="2000" dirty="0"/>
              <a:t>MATERIAIS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Aços graus 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ElsevierGulliver"/>
              </a:rPr>
              <a:t>API 5L Grade B, X42, X46, X52, X56, X60, X65, X70, X80</a:t>
            </a:r>
            <a:endParaRPr lang="pt-BR" sz="2000" dirty="0"/>
          </a:p>
          <a:p>
            <a:r>
              <a:rPr lang="pt-BR" sz="2000" dirty="0"/>
              <a:t>PROPRIEDADES TÍPICAS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Tensão de Escoamento: 450 a 550 Mpa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Densidade: 7850 kg/m</a:t>
            </a:r>
            <a:r>
              <a:rPr lang="pt-BR" sz="2000" baseline="30000" dirty="0"/>
              <a:t>3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093A76C-85A8-68C5-C44D-6E0BC22E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786" y="1315800"/>
            <a:ext cx="6865815" cy="4175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4EB24BC-E373-61C5-AB40-01E4EF2D8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4509848"/>
            <a:ext cx="2867025" cy="22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76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/>
              <a:t>RISERS DE PRODUÇÃO – SCR (STEEL CATENARY RISER)</a:t>
            </a:r>
            <a:endParaRPr lang="pt-BR" sz="4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249098"/>
            <a:ext cx="184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INSTALAÇÃO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D8E765-E12B-D3B4-A859-2B3E8AD1E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337" y="1249098"/>
            <a:ext cx="7658851" cy="53122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90CB4E-11DE-0F00-443D-F46C5272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2457025"/>
            <a:ext cx="3306824" cy="398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1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TTR (TOP TENSION RISER)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49" y="1315800"/>
            <a:ext cx="6020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São dutos de aço verticais ligando a Árvore de Natal no convés da plataforma à cabeça de poço submersa, no solo marinho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Aplicação: Árvores de Natal Secas (</a:t>
            </a:r>
            <a:r>
              <a:rPr lang="pt-BR" sz="2400" dirty="0" err="1"/>
              <a:t>dry</a:t>
            </a:r>
            <a:r>
              <a:rPr lang="pt-BR" sz="2400" dirty="0"/>
              <a:t> </a:t>
            </a:r>
            <a:r>
              <a:rPr lang="pt-BR" sz="2400" dirty="0" err="1"/>
              <a:t>trees</a:t>
            </a:r>
            <a:r>
              <a:rPr lang="pt-BR" sz="2400" dirty="0"/>
              <a:t>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31DCB7-8ADB-B5BB-7A3F-A5AA60FA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98" y="3069941"/>
            <a:ext cx="3620019" cy="357546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8B7C29-A4F9-E444-9C4D-FAD6BE8CE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77" y="1315800"/>
            <a:ext cx="3865199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42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TTR (TOP TENSION RISER)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54" y="1137330"/>
            <a:ext cx="573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Os TTR são tracionados no convés da plataforma para evitar a compressão e flambagem e compensar os movimentos verticais da plataforma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08B34E-B3E9-9D31-50F4-687A8F553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335" y="1359031"/>
            <a:ext cx="6274617" cy="47073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FB4A46-35A4-BF9D-E0B4-37298C05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25" y="2905125"/>
            <a:ext cx="3137823" cy="373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2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/>
              <a:t>UMBILICAIS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971E0F1-509B-3928-9839-36DCC7FF157C}"/>
              </a:ext>
            </a:extLst>
          </p:cNvPr>
          <p:cNvSpPr txBox="1"/>
          <p:nvPr/>
        </p:nvSpPr>
        <p:spPr>
          <a:xfrm>
            <a:off x="5552693" y="488442"/>
            <a:ext cx="6341364" cy="3421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</a:rPr>
              <a:t>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Umbilicais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são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genericamente</a:t>
            </a:r>
            <a:r>
              <a:rPr lang="en-US" b="0" i="0" dirty="0">
                <a:effectLst/>
              </a:rPr>
              <a:t> um </a:t>
            </a:r>
            <a:r>
              <a:rPr lang="en-US" b="0" i="0" dirty="0" err="1">
                <a:effectLst/>
              </a:rPr>
              <a:t>duto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ou</a:t>
            </a:r>
            <a:r>
              <a:rPr lang="en-US" b="0" i="0" dirty="0">
                <a:effectLst/>
              </a:rPr>
              <a:t> um </a:t>
            </a:r>
            <a:r>
              <a:rPr lang="en-US" b="0" i="0" dirty="0" err="1">
                <a:effectLst/>
              </a:rPr>
              <a:t>cabo</a:t>
            </a:r>
            <a:r>
              <a:rPr lang="en-US" b="0" i="0" dirty="0">
                <a:effectLst/>
              </a:rPr>
              <a:t> com </a:t>
            </a:r>
            <a:r>
              <a:rPr lang="en-US" b="0" i="0" dirty="0" err="1">
                <a:effectLst/>
              </a:rPr>
              <a:t>múltiplas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funções</a:t>
            </a:r>
            <a:r>
              <a:rPr lang="en-US" b="0" i="0" dirty="0">
                <a:effectLst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Eles </a:t>
            </a:r>
            <a:r>
              <a:rPr lang="en-US" b="0" i="0" dirty="0" err="1">
                <a:effectLst/>
              </a:rPr>
              <a:t>conectam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equipamentos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submarinos</a:t>
            </a:r>
            <a:r>
              <a:rPr lang="en-US" b="0" i="0" dirty="0">
                <a:effectLst/>
              </a:rPr>
              <a:t> com </a:t>
            </a:r>
            <a:r>
              <a:rPr lang="en-US" b="0" i="0" dirty="0" err="1">
                <a:effectLst/>
              </a:rPr>
              <a:t>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equipamentos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superfície</a:t>
            </a:r>
            <a:r>
              <a:rPr lang="en-US" b="0" i="0" dirty="0">
                <a:effectLst/>
              </a:rPr>
              <a:t> para fins de </a:t>
            </a:r>
            <a:r>
              <a:rPr lang="en-US" b="0" i="0" dirty="0" err="1">
                <a:effectLst/>
              </a:rPr>
              <a:t>controle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na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superfície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fornecimento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energia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fluidos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aquecimento</a:t>
            </a:r>
            <a:r>
              <a:rPr lang="en-US" b="0" i="0" dirty="0">
                <a:effectLst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Umbilicais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fornecem</a:t>
            </a:r>
            <a:r>
              <a:rPr lang="en-US" b="0" i="0" dirty="0">
                <a:effectLst/>
              </a:rPr>
              <a:t>: </a:t>
            </a:r>
            <a:r>
              <a:rPr lang="en-US" b="0" i="0" dirty="0" err="1">
                <a:effectLst/>
              </a:rPr>
              <a:t>sinais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elétricos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digitais</a:t>
            </a:r>
            <a:r>
              <a:rPr lang="en-US" b="0" i="0" dirty="0">
                <a:effectLst/>
              </a:rPr>
              <a:t> (</a:t>
            </a:r>
            <a:r>
              <a:rPr lang="en-US" b="0" i="0" dirty="0" err="1">
                <a:effectLst/>
              </a:rPr>
              <a:t>por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fibra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ótica</a:t>
            </a:r>
            <a:r>
              <a:rPr lang="en-US" b="0" i="0" dirty="0">
                <a:effectLst/>
              </a:rPr>
              <a:t>) para </a:t>
            </a:r>
            <a:r>
              <a:rPr lang="en-US" b="0" i="0" dirty="0" err="1">
                <a:effectLst/>
              </a:rPr>
              <a:t>monitoramento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aquisição</a:t>
            </a:r>
            <a:r>
              <a:rPr lang="en-US" b="0" i="0" dirty="0">
                <a:effectLst/>
              </a:rPr>
              <a:t> de dados e </a:t>
            </a:r>
            <a:r>
              <a:rPr lang="en-US" b="0" i="0" dirty="0" err="1">
                <a:effectLst/>
              </a:rPr>
              <a:t>controle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remoto</a:t>
            </a:r>
            <a:r>
              <a:rPr lang="en-US" b="0" i="0" dirty="0">
                <a:effectLst/>
              </a:rPr>
              <a:t>; </a:t>
            </a:r>
            <a:r>
              <a:rPr lang="en-US" b="0" i="0" dirty="0" err="1">
                <a:effectLst/>
              </a:rPr>
              <a:t>potência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elétrica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hidráulica</a:t>
            </a:r>
            <a:r>
              <a:rPr lang="en-US" b="0" i="0" dirty="0">
                <a:effectLst/>
              </a:rPr>
              <a:t> para </a:t>
            </a:r>
            <a:r>
              <a:rPr lang="en-US" b="0" i="0" dirty="0" err="1">
                <a:effectLst/>
              </a:rPr>
              <a:t>acionamento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válvulas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sensores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instrumentos</a:t>
            </a:r>
            <a:r>
              <a:rPr lang="en-US" b="0" i="0" dirty="0">
                <a:effectLst/>
              </a:rPr>
              <a:t>; </a:t>
            </a:r>
            <a:r>
              <a:rPr lang="en-US" b="0" i="0" dirty="0" err="1">
                <a:effectLst/>
              </a:rPr>
              <a:t>injeção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fluídos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químicos</a:t>
            </a:r>
            <a:r>
              <a:rPr lang="en-US" b="0" i="0" dirty="0">
                <a:effectLst/>
              </a:rPr>
              <a:t> para </a:t>
            </a:r>
            <a:r>
              <a:rPr lang="en-US" b="0" i="0" dirty="0" err="1">
                <a:effectLst/>
              </a:rPr>
              <a:t>limpeza</a:t>
            </a:r>
            <a:r>
              <a:rPr lang="en-US" b="0" i="0" dirty="0">
                <a:effectLst/>
              </a:rPr>
              <a:t> (</a:t>
            </a:r>
            <a:r>
              <a:rPr lang="en-US" b="0" i="0" dirty="0" err="1">
                <a:effectLst/>
              </a:rPr>
              <a:t>garantia</a:t>
            </a:r>
            <a:r>
              <a:rPr lang="en-US" b="0" i="0" dirty="0">
                <a:effectLst/>
              </a:rPr>
              <a:t> do </a:t>
            </a:r>
            <a:r>
              <a:rPr lang="en-US" b="0" i="0" dirty="0" err="1">
                <a:effectLst/>
              </a:rPr>
              <a:t>escoamento</a:t>
            </a:r>
            <a:r>
              <a:rPr lang="en-US" b="0" i="0" dirty="0">
                <a:effectLst/>
              </a:rPr>
              <a:t>), </a:t>
            </a:r>
            <a:r>
              <a:rPr lang="en-US" b="0" i="0" dirty="0" err="1">
                <a:effectLst/>
              </a:rPr>
              <a:t>estimulação</a:t>
            </a:r>
            <a:r>
              <a:rPr lang="en-US" b="0" i="0" dirty="0">
                <a:effectLst/>
              </a:rPr>
              <a:t> dos </a:t>
            </a:r>
            <a:r>
              <a:rPr lang="en-US" b="0" i="0" dirty="0" err="1">
                <a:effectLst/>
              </a:rPr>
              <a:t>poços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inibição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corrosão</a:t>
            </a:r>
            <a:r>
              <a:rPr lang="en-US" b="0" i="0" dirty="0">
                <a:effectLst/>
              </a:rPr>
              <a:t>; </a:t>
            </a:r>
            <a:r>
              <a:rPr lang="en-US" b="0" i="0" dirty="0" err="1">
                <a:effectLst/>
              </a:rPr>
              <a:t>energia</a:t>
            </a:r>
            <a:r>
              <a:rPr lang="en-US" b="0" i="0" dirty="0">
                <a:effectLst/>
              </a:rPr>
              <a:t> para </a:t>
            </a:r>
            <a:r>
              <a:rPr lang="en-US" b="0" i="0" dirty="0" err="1">
                <a:effectLst/>
              </a:rPr>
              <a:t>aquecimento</a:t>
            </a:r>
            <a:r>
              <a:rPr lang="en-US" b="0" i="0" dirty="0">
                <a:effectLst/>
              </a:rPr>
              <a:t> das flowlines para </a:t>
            </a:r>
            <a:r>
              <a:rPr lang="en-US" b="0" i="0" dirty="0" err="1">
                <a:effectLst/>
              </a:rPr>
              <a:t>evitar</a:t>
            </a:r>
            <a:r>
              <a:rPr lang="en-US" b="0" i="0" dirty="0">
                <a:effectLst/>
              </a:rPr>
              <a:t> a </a:t>
            </a:r>
            <a:r>
              <a:rPr lang="en-US" b="0" i="0" dirty="0" err="1">
                <a:effectLst/>
              </a:rPr>
              <a:t>formação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hidratos</a:t>
            </a:r>
            <a:r>
              <a:rPr lang="en-US" b="0" i="0" dirty="0">
                <a:effectLst/>
              </a:rPr>
              <a:t> e ceras que </a:t>
            </a:r>
            <a:r>
              <a:rPr lang="en-US" b="0" i="0" dirty="0" err="1">
                <a:effectLst/>
              </a:rPr>
              <a:t>provocam</a:t>
            </a:r>
            <a:r>
              <a:rPr lang="en-US" b="0" i="0" dirty="0">
                <a:effectLst/>
              </a:rPr>
              <a:t> a </a:t>
            </a:r>
            <a:r>
              <a:rPr lang="en-US" b="0" i="0" dirty="0" err="1">
                <a:effectLst/>
              </a:rPr>
              <a:t>queda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vazão</a:t>
            </a:r>
            <a:r>
              <a:rPr lang="en-US" b="0" i="0" dirty="0">
                <a:effectLst/>
              </a:rPr>
              <a:t> do </a:t>
            </a:r>
            <a:r>
              <a:rPr lang="en-US" b="0" i="0" dirty="0" err="1">
                <a:effectLst/>
              </a:rPr>
              <a:t>poço</a:t>
            </a:r>
            <a:r>
              <a:rPr lang="en-US" b="0" i="0" dirty="0">
                <a:effectLst/>
              </a:rPr>
              <a:t> (</a:t>
            </a:r>
            <a:r>
              <a:rPr lang="en-US" b="0" i="0" dirty="0" err="1">
                <a:effectLst/>
              </a:rPr>
              <a:t>perda</a:t>
            </a:r>
            <a:r>
              <a:rPr lang="en-US" b="0" i="0" dirty="0">
                <a:effectLst/>
              </a:rPr>
              <a:t> de carga).</a:t>
            </a:r>
          </a:p>
        </p:txBody>
      </p:sp>
      <p:pic>
        <p:nvPicPr>
          <p:cNvPr id="1026" name="Picture 2" descr="Subsea Distribution Solutions | Oceaneering">
            <a:extLst>
              <a:ext uri="{FF2B5EF4-FFF2-40B4-BE49-F238E27FC236}">
                <a16:creationId xmlns:a16="http://schemas.microsoft.com/office/drawing/2014/main" id="{83AFDB4A-2FC2-3E3E-6B30-9C9BE1C5F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2" b="19106"/>
          <a:stretch/>
        </p:blipFill>
        <p:spPr bwMode="auto">
          <a:xfrm>
            <a:off x="6366359" y="4247385"/>
            <a:ext cx="5468112" cy="26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E39D28-15BA-E359-079C-A1FB1BF4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3028"/>
            <a:ext cx="5541264" cy="38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60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TTR (TOP TENSION RISER)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54" y="1137330"/>
            <a:ext cx="547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CONFIGURAÇÃO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Tracionamento por boias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Tracionamento por cilindros hidráulicos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FBF786-0B0B-3BBA-A897-981843F59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83" y="2337659"/>
            <a:ext cx="2802754" cy="44668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8CBF19E-EA62-2970-1F66-D4AF948E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491" y="1101071"/>
            <a:ext cx="5226358" cy="57034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D400E9C-AF9C-8F65-A0B1-B10DC9F17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109317"/>
            <a:ext cx="4200525" cy="28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85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TTR (TOP TENSION RISER)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53" y="1137330"/>
            <a:ext cx="5919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APLICAÇÃO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Plataforma com baixo movimento vertical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Plataformas TLP (</a:t>
            </a:r>
            <a:r>
              <a:rPr lang="pt-BR" sz="2400" dirty="0" err="1"/>
              <a:t>tension</a:t>
            </a:r>
            <a:r>
              <a:rPr lang="pt-BR" sz="2400" dirty="0"/>
              <a:t> </a:t>
            </a:r>
            <a:r>
              <a:rPr lang="pt-BR" sz="2400" dirty="0" err="1"/>
              <a:t>leg</a:t>
            </a:r>
            <a:r>
              <a:rPr lang="pt-BR" sz="2400" dirty="0"/>
              <a:t> </a:t>
            </a:r>
            <a:r>
              <a:rPr lang="pt-BR" sz="2400" dirty="0" err="1"/>
              <a:t>platform</a:t>
            </a:r>
            <a:r>
              <a:rPr lang="pt-BR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Plataformas SPAR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70E9F1-0199-35A4-BBA1-375FC50D9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2874859"/>
            <a:ext cx="3115580" cy="39831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22923C-0337-55E1-37BE-B85EE7C0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94" y="1158658"/>
            <a:ext cx="5655075" cy="569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98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HÍBRIDOS (HYBRID RISERS)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53" y="1137330"/>
            <a:ext cx="5919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São </a:t>
            </a:r>
            <a:r>
              <a:rPr lang="pt-BR" sz="2400" dirty="0" err="1"/>
              <a:t>Risers</a:t>
            </a:r>
            <a:r>
              <a:rPr lang="pt-BR" sz="2400" dirty="0"/>
              <a:t> formados pela combinação de </a:t>
            </a:r>
            <a:r>
              <a:rPr lang="pt-BR" sz="2400" dirty="0" err="1"/>
              <a:t>Risers</a:t>
            </a:r>
            <a:r>
              <a:rPr lang="pt-BR" sz="2400" dirty="0"/>
              <a:t> Flexíveis e Rígidos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São uma solução para águas </a:t>
            </a:r>
            <a:r>
              <a:rPr lang="pt-BR" sz="2400" dirty="0" err="1"/>
              <a:t>ultra-profundas</a:t>
            </a:r>
            <a:r>
              <a:rPr lang="pt-BR" sz="2400" dirty="0"/>
              <a:t> (&gt;1500m)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4C92E9-E969-B041-726D-8270D3EAF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2706990"/>
            <a:ext cx="5944115" cy="40176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3B0A408-BEE6-E3EE-7C35-AAE6E1A0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137329"/>
            <a:ext cx="4591047" cy="54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68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HÍBRIDOS (HYBRID RISERS)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53" y="1137330"/>
            <a:ext cx="6391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Os </a:t>
            </a:r>
            <a:r>
              <a:rPr lang="pt-BR" sz="2000" dirty="0" err="1"/>
              <a:t>Risers</a:t>
            </a:r>
            <a:r>
              <a:rPr lang="pt-BR" sz="2000" dirty="0"/>
              <a:t> Híbridos aproveitam as melhores características dos </a:t>
            </a:r>
            <a:r>
              <a:rPr lang="pt-BR" sz="2000" dirty="0" err="1"/>
              <a:t>risers</a:t>
            </a:r>
            <a:r>
              <a:rPr lang="pt-BR" sz="2000" dirty="0"/>
              <a:t> flexíveis e dos </a:t>
            </a:r>
            <a:r>
              <a:rPr lang="pt-BR" sz="2000" dirty="0" err="1"/>
              <a:t>risers</a:t>
            </a:r>
            <a:r>
              <a:rPr lang="pt-BR" sz="2000" dirty="0"/>
              <a:t> rígidos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/>
              <a:t>Risers</a:t>
            </a:r>
            <a:r>
              <a:rPr lang="pt-BR" sz="2000" dirty="0"/>
              <a:t> Flexíveis: são instalados na porção superior, conectados na plataforma, para melhor absorver os movimentos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/>
              <a:t>Risers</a:t>
            </a:r>
            <a:r>
              <a:rPr lang="pt-BR" sz="2000" dirty="0"/>
              <a:t> Rígidos (verticais ou SCR) são instalados na porção inferior, suportados por boias, para suportar a maior pressão hidrostática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DB9AD27-7065-FA57-07F5-16F33EC0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28" y="1311965"/>
            <a:ext cx="5287497" cy="34981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8C0BE5-D889-53E9-E1A3-32788953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62" y="3473107"/>
            <a:ext cx="2377646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5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HÍBRIDOS (HYBRID RISERS)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53" y="1137330"/>
            <a:ext cx="2457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CONFIGURAÇÕES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A91A68-75F1-AD72-AC17-D36408D7C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171" y="1137330"/>
            <a:ext cx="4446882" cy="262849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616073D-B713-CFDA-D0F0-7F6AB26BE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171" y="4219834"/>
            <a:ext cx="4446882" cy="24255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8FC2DB6-3C27-62BC-B444-CDF478CDA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1970842"/>
            <a:ext cx="4928602" cy="414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72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– HÍBRIDOS (HYBRID RISERS)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53" y="1137330"/>
            <a:ext cx="2848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CONFIGURAÇÕES - BOIAS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D54077-ECC6-14A1-374E-FDD21BBC5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2462176"/>
            <a:ext cx="5715000" cy="28575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184475A-2C92-0011-4EED-A25C53AD5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272" y="1920998"/>
            <a:ext cx="5509359" cy="38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85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F0A20-D30B-3040-3144-9442CE3A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212594"/>
            <a:ext cx="11148690" cy="1103206"/>
          </a:xfrm>
        </p:spPr>
        <p:txBody>
          <a:bodyPr anchor="ctr">
            <a:noAutofit/>
          </a:bodyPr>
          <a:lstStyle/>
          <a:p>
            <a:r>
              <a:rPr lang="pt-BR" sz="4000" dirty="0"/>
              <a:t>RISERS DE PRODUÇÃO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F57CC-73D7-1EFB-21EA-B7CF0BCE2CE8}"/>
              </a:ext>
            </a:extLst>
          </p:cNvPr>
          <p:cNvSpPr txBox="1"/>
          <p:nvPr/>
        </p:nvSpPr>
        <p:spPr>
          <a:xfrm>
            <a:off x="285753" y="1137330"/>
            <a:ext cx="2457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COMPARAÇÃO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33DA76-3250-D82A-A838-5C831F14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004" y="1220550"/>
            <a:ext cx="5305543" cy="55044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9E6726-48E6-E151-24E0-94CA1213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81" y="2462175"/>
            <a:ext cx="6178216" cy="30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2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6BB62-1257-D85B-E495-AD02F822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247312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2B501-01B1-2BA6-6785-CB7D9C4A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1D9447-FF2E-3953-087A-AE4D11355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76"/>
          <a:stretch/>
        </p:blipFill>
        <p:spPr>
          <a:xfrm>
            <a:off x="5971713" y="3094792"/>
            <a:ext cx="3578817" cy="20507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DDF50CA-B29A-F1C6-62B1-9688C40C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63" y="3094792"/>
            <a:ext cx="4083728" cy="30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38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2B501-01B1-2BA6-6785-CB7D9C4A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875051-A593-5520-2169-70860C2CF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2071306"/>
            <a:ext cx="3776663" cy="44199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D6954B-8ADE-58E5-5AB8-63DEFFE90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038" y="2160478"/>
            <a:ext cx="3505504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5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/>
              <a:t>UMBILICAIS</a:t>
            </a:r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E2A3FF-E73E-357C-7E01-A1F9CA7B0715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i="0">
              <a:effectLst/>
            </a:endParaRP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</a:rPr>
              <a:t>Os Umbilicais são feitos de aço e termoplásticos para serem flexíveis e ao mesmo tempo resistirem às cargas das condições operacionais.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Os Umbilicais são projetados considerando-se diversos fatores como, função, lâmina d´água, condições ambientais, temperatura e os movimentos da plataforma que produzem altas cargas de tração e mecanismos de fadiga.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Eles são lançados a partir da plataforma e assumem a configuração de uma catenária na porção suspensa.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Seus diâmetros variam tipicamente entre 2 até 20 polegadas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O peso linear de um umbilical vai até 30kg/m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8970E55-13B3-14AE-F6B6-CCCBFBB9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225" y="631351"/>
            <a:ext cx="5655631" cy="197947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162A311-9E2A-F1F2-14CF-383F017D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3010214"/>
            <a:ext cx="4477845" cy="36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6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pt-BR" sz="6600"/>
              <a:t>UMBILICAIS - DIÂMETRO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5155C8-4C5C-5F1F-B432-02F5D9F3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11" y="2084546"/>
            <a:ext cx="8466469" cy="467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4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pt-BR" sz="6600" dirty="0"/>
              <a:t>UMBILICAIS - CONFIGURAÇÕES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7467B8F-9B2F-1303-9539-1876F18BB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1" y="1795911"/>
            <a:ext cx="3948710" cy="487495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A0D2FB5-87A2-7F7C-330B-9D67704F5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59" y="2038350"/>
            <a:ext cx="6176683" cy="46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9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2" name="Rectangle 512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pt-BR" sz="6600"/>
              <a:t>UMBILICAIS - CONFIGURAÇÕES</a:t>
            </a:r>
          </a:p>
        </p:txBody>
      </p:sp>
      <p:sp>
        <p:nvSpPr>
          <p:cNvPr id="513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Floating Production Systems &lt; Systems | ABCO Subsea | Engineering Solutions  &amp; Products for Offshore Energy Companies Worldwide.">
            <a:extLst>
              <a:ext uri="{FF2B5EF4-FFF2-40B4-BE49-F238E27FC236}">
                <a16:creationId xmlns:a16="http://schemas.microsoft.com/office/drawing/2014/main" id="{90286358-1FBE-36BA-083A-013755F8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978" y="2018538"/>
            <a:ext cx="4725162" cy="472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D5421FB-D3C4-7C7E-1AEE-1632C4B2A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34" y="2018538"/>
            <a:ext cx="4725162" cy="47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58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pt-BR" sz="4600"/>
              <a:t>UMBILICAL TERMINATION ASSEMBLY - UTA</a:t>
            </a:r>
          </a:p>
        </p:txBody>
      </p:sp>
      <p:sp>
        <p:nvSpPr>
          <p:cNvPr id="207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35A3DF-76C9-44E9-8251-EE8B8467B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62" y="2283014"/>
            <a:ext cx="5217612" cy="3965386"/>
          </a:xfrm>
          <a:prstGeom prst="rect">
            <a:avLst/>
          </a:prstGeom>
        </p:spPr>
      </p:pic>
      <p:pic>
        <p:nvPicPr>
          <p:cNvPr id="2050" name="Picture 2" descr="Subsea Umbilical Termination Assemblies – Deepsea Technologies">
            <a:extLst>
              <a:ext uri="{FF2B5EF4-FFF2-40B4-BE49-F238E27FC236}">
                <a16:creationId xmlns:a16="http://schemas.microsoft.com/office/drawing/2014/main" id="{738180AA-01C6-FEC2-DD4A-C7880337B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3" t="10958" r="17136" b="2796"/>
          <a:stretch/>
        </p:blipFill>
        <p:spPr bwMode="auto">
          <a:xfrm>
            <a:off x="6375558" y="2283014"/>
            <a:ext cx="4925611" cy="396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63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8860</TotalTime>
  <Words>1963</Words>
  <Application>Microsoft Office PowerPoint</Application>
  <PresentationFormat>Widescreen</PresentationFormat>
  <Paragraphs>177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ElsevierGulliver</vt:lpstr>
      <vt:lpstr>Segoe UI</vt:lpstr>
      <vt:lpstr>Times New Roman</vt:lpstr>
      <vt:lpstr>Tema do Office</vt:lpstr>
      <vt:lpstr>SURF – SUBSEA UMBILICALS, RISERS AND FLOWLINES</vt:lpstr>
      <vt:lpstr>SURF</vt:lpstr>
      <vt:lpstr>UMBILICAIS</vt:lpstr>
      <vt:lpstr>UMBILICAIS</vt:lpstr>
      <vt:lpstr>UMBILICAIS</vt:lpstr>
      <vt:lpstr>UMBILICAIS - DIÂMETRO</vt:lpstr>
      <vt:lpstr>UMBILICAIS - CONFIGURAÇÕES</vt:lpstr>
      <vt:lpstr>UMBILICAIS - CONFIGURAÇÕES</vt:lpstr>
      <vt:lpstr>UMBILICAL TERMINATION ASSEMBLY - UTA</vt:lpstr>
      <vt:lpstr>UMBILICAIS - INSTALAÇÃO</vt:lpstr>
      <vt:lpstr>UMBILICAL CONTRACTOR</vt:lpstr>
      <vt:lpstr>FLOWLINES</vt:lpstr>
      <vt:lpstr>FLOWLINES</vt:lpstr>
      <vt:lpstr>FLOWLINES</vt:lpstr>
      <vt:lpstr>FLOWLINES</vt:lpstr>
      <vt:lpstr>FLOWLINES  INSTALAÇÃO</vt:lpstr>
      <vt:lpstr>FLOWLINES MERCADO</vt:lpstr>
      <vt:lpstr>FLOWLINES - CONTRACTOR</vt:lpstr>
      <vt:lpstr>RISERS</vt:lpstr>
      <vt:lpstr>RISERS</vt:lpstr>
      <vt:lpstr>RISERS</vt:lpstr>
      <vt:lpstr>RISERS</vt:lpstr>
      <vt:lpstr>RISERS</vt:lpstr>
      <vt:lpstr>RISERS DE PERFURAÇÃO</vt:lpstr>
      <vt:lpstr>RISERS DE PERFURAÇÃO</vt:lpstr>
      <vt:lpstr>RISERS DE PRODUÇÃO</vt:lpstr>
      <vt:lpstr>RISERS DE PRODUÇÃO - FLEXÍVEIS</vt:lpstr>
      <vt:lpstr>RISERS DE PRODUÇÃO - FLEXÍVEIS</vt:lpstr>
      <vt:lpstr>RISERS DE PRODUÇÃO - FLEXÍVEIS</vt:lpstr>
      <vt:lpstr>RISERS DE PRODUÇÃO - FLEXÍVEIS</vt:lpstr>
      <vt:lpstr>RISERS DE PRODUÇÃO - FLEXÍVEIS</vt:lpstr>
      <vt:lpstr>RISERS DE PRODUÇÃO – SCR (STEEL CATENARY RISER)</vt:lpstr>
      <vt:lpstr>RISERS DE PRODUÇÃO – SCR (STEEL CATENARY RISER)</vt:lpstr>
      <vt:lpstr>RISERS DE PRODUÇÃO – SCR (STEEL CATENARY RISER)</vt:lpstr>
      <vt:lpstr>RISERS DE PRODUÇÃO – SCR (STEEL CATENARY RISER)</vt:lpstr>
      <vt:lpstr>RISERS DE PRODUÇÃO – SCR (STEEL CATENARY RISER)</vt:lpstr>
      <vt:lpstr>RISERS DE PRODUÇÃO – SCR (STEEL CATENARY RISER)</vt:lpstr>
      <vt:lpstr>RISERS DE PRODUÇÃO – TTR (TOP TENSION RISER)</vt:lpstr>
      <vt:lpstr>RISERS DE PRODUÇÃO – TTR (TOP TENSION RISER)</vt:lpstr>
      <vt:lpstr>RISERS DE PRODUÇÃO – TTR (TOP TENSION RISER)</vt:lpstr>
      <vt:lpstr>RISERS DE PRODUÇÃO – TTR (TOP TENSION RISER)</vt:lpstr>
      <vt:lpstr>RISERS DE PRODUÇÃO – HÍBRIDOS (HYBRID RISERS)</vt:lpstr>
      <vt:lpstr>RISERS DE PRODUÇÃO – HÍBRIDOS (HYBRID RISERS)</vt:lpstr>
      <vt:lpstr>RISERS DE PRODUÇÃO – HÍBRIDOS (HYBRID RISERS)</vt:lpstr>
      <vt:lpstr>RISERS DE PRODUÇÃO – HÍBRIDOS (HYBRID RISERS)</vt:lpstr>
      <vt:lpstr>RISERS DE PRODUÇÃO </vt:lpstr>
      <vt:lpstr>FIM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BERNARDO R ANDRADE</dc:creator>
  <cp:lastModifiedBy>BERNARDO R ANDRADE</cp:lastModifiedBy>
  <cp:revision>55</cp:revision>
  <dcterms:created xsi:type="dcterms:W3CDTF">2023-08-19T18:19:41Z</dcterms:created>
  <dcterms:modified xsi:type="dcterms:W3CDTF">2023-08-29T18:59:42Z</dcterms:modified>
</cp:coreProperties>
</file>