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9144000" cy="6858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43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 u="heavy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47949" y="302767"/>
            <a:ext cx="3848100" cy="299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 u="heavy">
                <a:solidFill>
                  <a:srgbClr val="0066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5287" y="1262125"/>
            <a:ext cx="8425180" cy="45929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4097" y="2671524"/>
            <a:ext cx="7757795" cy="2307590"/>
            <a:chOff x="134097" y="2671524"/>
            <a:chExt cx="7757795" cy="23075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4097" y="2671524"/>
              <a:ext cx="7757188" cy="230740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5081" y="2759201"/>
              <a:ext cx="7480300" cy="2127885"/>
            </a:xfrm>
            <a:custGeom>
              <a:avLst/>
              <a:gdLst/>
              <a:ahLst/>
              <a:cxnLst/>
              <a:rect l="l" t="t" r="r" b="b"/>
              <a:pathLst>
                <a:path w="7480300" h="2127885">
                  <a:moveTo>
                    <a:pt x="6416040" y="0"/>
                  </a:moveTo>
                  <a:lnTo>
                    <a:pt x="0" y="0"/>
                  </a:lnTo>
                  <a:lnTo>
                    <a:pt x="0" y="2127504"/>
                  </a:lnTo>
                  <a:lnTo>
                    <a:pt x="6416040" y="2127504"/>
                  </a:lnTo>
                  <a:lnTo>
                    <a:pt x="7479792" y="1063752"/>
                  </a:lnTo>
                  <a:lnTo>
                    <a:pt x="6416040" y="0"/>
                  </a:lnTo>
                  <a:close/>
                </a:path>
              </a:pathLst>
            </a:custGeom>
            <a:solidFill>
              <a:srgbClr val="76B5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5081" y="2759201"/>
              <a:ext cx="7480300" cy="2127885"/>
            </a:xfrm>
            <a:custGeom>
              <a:avLst/>
              <a:gdLst/>
              <a:ahLst/>
              <a:cxnLst/>
              <a:rect l="l" t="t" r="r" b="b"/>
              <a:pathLst>
                <a:path w="7480300" h="2127885">
                  <a:moveTo>
                    <a:pt x="0" y="0"/>
                  </a:moveTo>
                  <a:lnTo>
                    <a:pt x="6416040" y="0"/>
                  </a:lnTo>
                  <a:lnTo>
                    <a:pt x="7479792" y="1063752"/>
                  </a:lnTo>
                  <a:lnTo>
                    <a:pt x="6416040" y="2127504"/>
                  </a:lnTo>
                  <a:lnTo>
                    <a:pt x="0" y="2127504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07898" y="3482797"/>
            <a:ext cx="647827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b="1" spc="-5" dirty="0">
                <a:latin typeface="Arial"/>
                <a:cs typeface="Arial"/>
              </a:rPr>
              <a:t>ROTEIRO</a:t>
            </a:r>
            <a:r>
              <a:rPr sz="2100" b="1" spc="5" dirty="0">
                <a:latin typeface="Arial"/>
                <a:cs typeface="Arial"/>
              </a:rPr>
              <a:t> </a:t>
            </a:r>
            <a:r>
              <a:rPr sz="2100" b="1" spc="-45" dirty="0">
                <a:latin typeface="Arial"/>
                <a:cs typeface="Arial"/>
              </a:rPr>
              <a:t>PARA</a:t>
            </a:r>
            <a:r>
              <a:rPr sz="2100" b="1" spc="-90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ELABORAÇÃO</a:t>
            </a:r>
            <a:r>
              <a:rPr sz="2100" b="1" spc="5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DOS</a:t>
            </a:r>
            <a:r>
              <a:rPr sz="2100" b="1" dirty="0">
                <a:latin typeface="Arial"/>
                <a:cs typeface="Arial"/>
              </a:rPr>
              <a:t> </a:t>
            </a:r>
            <a:r>
              <a:rPr sz="2100" b="1" spc="-20" dirty="0">
                <a:latin typeface="Arial"/>
                <a:cs typeface="Arial"/>
              </a:rPr>
              <a:t>RELATÓRIOS</a:t>
            </a:r>
            <a:endParaRPr sz="2100">
              <a:latin typeface="Arial"/>
              <a:cs typeface="Arial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2100" b="1" dirty="0">
                <a:latin typeface="Arial"/>
                <a:cs typeface="Arial"/>
              </a:rPr>
              <a:t>DOS</a:t>
            </a:r>
            <a:r>
              <a:rPr sz="2100" b="1" spc="-30" dirty="0">
                <a:latin typeface="Arial"/>
                <a:cs typeface="Arial"/>
              </a:rPr>
              <a:t> </a:t>
            </a:r>
            <a:r>
              <a:rPr sz="2100" b="1" spc="-5" dirty="0">
                <a:latin typeface="Arial"/>
                <a:cs typeface="Arial"/>
              </a:rPr>
              <a:t>TRABALHOS</a:t>
            </a:r>
            <a:r>
              <a:rPr sz="2100" b="1" spc="-10" dirty="0">
                <a:latin typeface="Arial"/>
                <a:cs typeface="Arial"/>
              </a:rPr>
              <a:t> </a:t>
            </a:r>
            <a:r>
              <a:rPr sz="2100" b="1" dirty="0">
                <a:latin typeface="Arial"/>
                <a:cs typeface="Arial"/>
              </a:rPr>
              <a:t>PRÁTICOS</a:t>
            </a:r>
            <a:endParaRPr sz="21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7375" y="455349"/>
            <a:ext cx="1014351" cy="207547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39458" y="5041315"/>
            <a:ext cx="2705959" cy="181440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273810" y="5782462"/>
            <a:ext cx="321119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181818"/>
                </a:solidFill>
                <a:latin typeface="Arial"/>
                <a:cs typeface="Arial"/>
              </a:rPr>
              <a:t>Disciplina</a:t>
            </a:r>
            <a:r>
              <a:rPr sz="1600" b="1" spc="2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81818"/>
                </a:solidFill>
                <a:latin typeface="Arial"/>
                <a:cs typeface="Arial"/>
              </a:rPr>
              <a:t>Fruticultura</a:t>
            </a:r>
            <a:r>
              <a:rPr sz="1600" b="1" spc="35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81818"/>
                </a:solidFill>
                <a:latin typeface="Arial"/>
                <a:cs typeface="Arial"/>
              </a:rPr>
              <a:t>(LPV0448)</a:t>
            </a:r>
            <a:endParaRPr sz="16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181818"/>
                </a:solidFill>
                <a:latin typeface="Arial"/>
                <a:cs typeface="Arial"/>
              </a:rPr>
              <a:t>-</a:t>
            </a:r>
            <a:r>
              <a:rPr sz="1600" b="1" spc="-30" dirty="0">
                <a:solidFill>
                  <a:srgbClr val="181818"/>
                </a:solidFill>
                <a:latin typeface="Arial"/>
                <a:cs typeface="Arial"/>
              </a:rPr>
              <a:t> </a:t>
            </a:r>
            <a:r>
              <a:rPr sz="1600" b="1" spc="-5" dirty="0" smtClean="0">
                <a:solidFill>
                  <a:srgbClr val="181818"/>
                </a:solidFill>
                <a:latin typeface="Arial"/>
                <a:cs typeface="Arial"/>
              </a:rPr>
              <a:t>202</a:t>
            </a:r>
            <a:r>
              <a:rPr lang="pt-BR" sz="1600" b="1" spc="-5" dirty="0">
                <a:solidFill>
                  <a:srgbClr val="181818"/>
                </a:solidFill>
                <a:latin typeface="Arial"/>
                <a:cs typeface="Arial"/>
              </a:rPr>
              <a:t>4</a:t>
            </a:r>
            <a:r>
              <a:rPr sz="1600" b="1" spc="-5" dirty="0" smtClean="0">
                <a:solidFill>
                  <a:srgbClr val="181818"/>
                </a:solidFill>
                <a:latin typeface="Arial"/>
                <a:cs typeface="Arial"/>
              </a:rPr>
              <a:t>-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504935" y="6427114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483864" y="351896"/>
            <a:ext cx="1485900" cy="1380744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6771131" y="1466088"/>
            <a:ext cx="2371090" cy="5389880"/>
            <a:chOff x="6771131" y="1466088"/>
            <a:chExt cx="2371090" cy="5389880"/>
          </a:xfrm>
        </p:grpSpPr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787895" y="1466088"/>
              <a:ext cx="2326386" cy="232486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71131" y="3767327"/>
              <a:ext cx="2370581" cy="244221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34527" y="2241804"/>
              <a:ext cx="1107185" cy="266471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20227" y="4829556"/>
              <a:ext cx="1221485" cy="202615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787895" y="6384029"/>
              <a:ext cx="2053590" cy="4716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4094" y="1900965"/>
            <a:ext cx="1540203" cy="3778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9915" y="2724157"/>
            <a:ext cx="5494848" cy="43250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60864" y="3670271"/>
            <a:ext cx="3343494" cy="3368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52929" y="1759076"/>
            <a:ext cx="5510530" cy="22701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latin typeface="Calibri"/>
                <a:cs typeface="Calibri"/>
              </a:rPr>
              <a:t>Exemplo:</a:t>
            </a:r>
            <a:endParaRPr sz="3200">
              <a:latin typeface="Calibri"/>
              <a:cs typeface="Calibri"/>
            </a:endParaRPr>
          </a:p>
          <a:p>
            <a:pPr marL="12065" marR="5080" algn="ctr">
              <a:lnSpc>
                <a:spcPct val="180000"/>
              </a:lnSpc>
            </a:pPr>
            <a:r>
              <a:rPr sz="3200" b="1" spc="-35" dirty="0">
                <a:latin typeface="Calibri"/>
                <a:cs typeface="Calibri"/>
              </a:rPr>
              <a:t>APRESENTAÇÃO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DE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5" dirty="0">
                <a:latin typeface="Calibri"/>
                <a:cs typeface="Calibri"/>
              </a:rPr>
              <a:t>RESULTADOS </a:t>
            </a:r>
            <a:r>
              <a:rPr sz="3200" b="1" spc="-705" dirty="0">
                <a:latin typeface="Calibri"/>
                <a:cs typeface="Calibri"/>
              </a:rPr>
              <a:t>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FORMA</a:t>
            </a:r>
            <a:r>
              <a:rPr sz="3200" b="1" u="heavy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ADEQUADA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26079" y="3971497"/>
            <a:ext cx="3391662" cy="693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712007" y="3871035"/>
            <a:ext cx="1567572" cy="14918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0" y="1654175"/>
            <a:ext cx="5643880" cy="0"/>
          </a:xfrm>
          <a:custGeom>
            <a:avLst/>
            <a:gdLst/>
            <a:ahLst/>
            <a:cxnLst/>
            <a:rect l="l" t="t" r="r" b="b"/>
            <a:pathLst>
              <a:path w="5643880">
                <a:moveTo>
                  <a:pt x="0" y="0"/>
                </a:moveTo>
                <a:lnTo>
                  <a:pt x="5643626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285875" y="1279525"/>
          <a:ext cx="6645272" cy="48736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2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93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21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04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1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98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265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4">
                  <a:txBody>
                    <a:bodyPr/>
                    <a:lstStyle/>
                    <a:p>
                      <a:pPr marL="349885">
                        <a:lnSpc>
                          <a:spcPts val="2155"/>
                        </a:lnSpc>
                        <a:spcBef>
                          <a:spcPts val="3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Semanas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após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semeadura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361">
                <a:tc>
                  <a:txBody>
                    <a:bodyPr/>
                    <a:lstStyle/>
                    <a:p>
                      <a:pPr marR="100965" algn="ctr">
                        <a:lnSpc>
                          <a:spcPts val="2065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Plantas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969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5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8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81915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694"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1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5,0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7,0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10,2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15,0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21,5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30,0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4,5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6,6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9,5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14,5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20,0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27,3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225"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3,8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5,9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9,0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14,0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20,0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26,0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8533"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6,5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8,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40" dirty="0">
                          <a:latin typeface="Arial MT"/>
                          <a:cs typeface="Arial MT"/>
                        </a:rPr>
                        <a:t>11,0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15,8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20,5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25,0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458"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5,8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8,5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40" dirty="0">
                          <a:latin typeface="Arial MT"/>
                          <a:cs typeface="Arial MT"/>
                        </a:rPr>
                        <a:t>11,6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16,0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22,0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27,5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8363"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5,5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7,0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1,4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15,2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21,0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28,0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8363"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4,5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6,5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9,4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14,8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18,0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29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26,4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29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490"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6,5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7,5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10,6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15,2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18,5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15,0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8325">
                <a:tc>
                  <a:txBody>
                    <a:bodyPr/>
                    <a:lstStyle/>
                    <a:p>
                      <a:pPr marR="10096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3,4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5,8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8,3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13,4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17,5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22,0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9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2181">
                <a:tc>
                  <a:txBody>
                    <a:bodyPr/>
                    <a:lstStyle/>
                    <a:p>
                      <a:pPr marR="10287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10" dirty="0">
                          <a:latin typeface="Arial MT"/>
                          <a:cs typeface="Arial MT"/>
                        </a:rPr>
                        <a:t>10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4,5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6,4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9,0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14,8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18,2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24,0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34290" marB="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4812"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Média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0160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5,0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7,0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9,9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14,9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19,7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25,1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93367" y="455803"/>
            <a:ext cx="64852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3005" marR="5080" indent="-1170940">
              <a:lnSpc>
                <a:spcPct val="100000"/>
              </a:lnSpc>
              <a:spcBef>
                <a:spcPts val="100"/>
              </a:spcBef>
              <a:tabLst>
                <a:tab pos="826135" algn="l"/>
                <a:tab pos="1158875" algn="l"/>
                <a:tab pos="1898014" algn="l"/>
                <a:tab pos="2496820" algn="l"/>
                <a:tab pos="2891790" algn="l"/>
                <a:tab pos="3771265" algn="l"/>
                <a:tab pos="4165600" algn="l"/>
                <a:tab pos="5249545" algn="l"/>
                <a:tab pos="5644515" algn="l"/>
                <a:tab pos="6219190" algn="l"/>
              </a:tabLst>
            </a:pPr>
            <a:r>
              <a:rPr b="0" u="none" spc="-190" dirty="0">
                <a:solidFill>
                  <a:srgbClr val="000000"/>
                </a:solidFill>
                <a:latin typeface="Arial MT"/>
                <a:cs typeface="Arial MT"/>
              </a:rPr>
              <a:t>T</a:t>
            </a:r>
            <a:r>
              <a:rPr b="0" u="none" spc="-5" dirty="0">
                <a:solidFill>
                  <a:srgbClr val="000000"/>
                </a:solidFill>
                <a:latin typeface="Arial MT"/>
                <a:cs typeface="Arial MT"/>
              </a:rPr>
              <a:t>a</a:t>
            </a:r>
            <a:r>
              <a:rPr b="0" u="none" spc="-15" dirty="0">
                <a:solidFill>
                  <a:srgbClr val="000000"/>
                </a:solidFill>
                <a:latin typeface="Arial MT"/>
                <a:cs typeface="Arial MT"/>
              </a:rPr>
              <a:t>b</a:t>
            </a:r>
            <a:r>
              <a:rPr b="0" u="none" spc="-5" dirty="0">
                <a:solidFill>
                  <a:srgbClr val="000000"/>
                </a:solidFill>
                <a:latin typeface="Arial MT"/>
                <a:cs typeface="Arial MT"/>
              </a:rPr>
              <a:t>e</a:t>
            </a:r>
            <a:r>
              <a:rPr b="0" u="none" spc="-15" dirty="0">
                <a:solidFill>
                  <a:srgbClr val="000000"/>
                </a:solidFill>
                <a:latin typeface="Arial MT"/>
                <a:cs typeface="Arial MT"/>
              </a:rPr>
              <a:t>l</a:t>
            </a:r>
            <a:r>
              <a:rPr b="0" u="none" spc="-5" dirty="0">
                <a:solidFill>
                  <a:srgbClr val="000000"/>
                </a:solidFill>
                <a:latin typeface="Arial MT"/>
                <a:cs typeface="Arial MT"/>
              </a:rPr>
              <a:t>a</a:t>
            </a:r>
            <a:r>
              <a:rPr b="0" u="none" dirty="0">
                <a:solidFill>
                  <a:srgbClr val="000000"/>
                </a:solidFill>
                <a:latin typeface="Arial MT"/>
                <a:cs typeface="Arial MT"/>
              </a:rPr>
              <a:t>	</a:t>
            </a:r>
            <a:r>
              <a:rPr b="0" u="none" spc="-10" dirty="0">
                <a:solidFill>
                  <a:srgbClr val="000000"/>
                </a:solidFill>
                <a:latin typeface="Arial MT"/>
                <a:cs typeface="Arial MT"/>
              </a:rPr>
              <a:t>1</a:t>
            </a:r>
            <a:r>
              <a:rPr b="0" u="none" dirty="0">
                <a:solidFill>
                  <a:srgbClr val="000000"/>
                </a:solidFill>
                <a:latin typeface="Arial MT"/>
                <a:cs typeface="Arial MT"/>
              </a:rPr>
              <a:t>:	Alt</a:t>
            </a:r>
            <a:r>
              <a:rPr b="0" u="none" spc="5" dirty="0">
                <a:solidFill>
                  <a:srgbClr val="000000"/>
                </a:solidFill>
                <a:latin typeface="Arial MT"/>
                <a:cs typeface="Arial MT"/>
              </a:rPr>
              <a:t>u</a:t>
            </a:r>
            <a:r>
              <a:rPr b="0" u="none" spc="-5" dirty="0">
                <a:solidFill>
                  <a:srgbClr val="000000"/>
                </a:solidFill>
                <a:latin typeface="Arial MT"/>
                <a:cs typeface="Arial MT"/>
              </a:rPr>
              <a:t>ra</a:t>
            </a:r>
            <a:r>
              <a:rPr b="0" u="none" dirty="0">
                <a:solidFill>
                  <a:srgbClr val="000000"/>
                </a:solidFill>
                <a:latin typeface="Arial MT"/>
                <a:cs typeface="Arial MT"/>
              </a:rPr>
              <a:t>	(cm)	</a:t>
            </a:r>
            <a:r>
              <a:rPr b="0" u="none" spc="-10" dirty="0">
                <a:solidFill>
                  <a:srgbClr val="000000"/>
                </a:solidFill>
                <a:latin typeface="Arial MT"/>
                <a:cs typeface="Arial MT"/>
              </a:rPr>
              <a:t>d</a:t>
            </a:r>
            <a:r>
              <a:rPr b="0" u="none" spc="-5" dirty="0">
                <a:solidFill>
                  <a:srgbClr val="000000"/>
                </a:solidFill>
                <a:latin typeface="Arial MT"/>
                <a:cs typeface="Arial MT"/>
              </a:rPr>
              <a:t>e</a:t>
            </a:r>
            <a:r>
              <a:rPr b="0" u="none" dirty="0">
                <a:solidFill>
                  <a:srgbClr val="000000"/>
                </a:solidFill>
                <a:latin typeface="Arial MT"/>
                <a:cs typeface="Arial MT"/>
              </a:rPr>
              <a:t>	pl</a:t>
            </a:r>
            <a:r>
              <a:rPr b="0" u="none" spc="-5" dirty="0">
                <a:solidFill>
                  <a:srgbClr val="000000"/>
                </a:solidFill>
                <a:latin typeface="Arial MT"/>
                <a:cs typeface="Arial MT"/>
              </a:rPr>
              <a:t>a</a:t>
            </a:r>
            <a:r>
              <a:rPr b="0" u="none" spc="-15" dirty="0">
                <a:solidFill>
                  <a:srgbClr val="000000"/>
                </a:solidFill>
                <a:latin typeface="Arial MT"/>
                <a:cs typeface="Arial MT"/>
              </a:rPr>
              <a:t>n</a:t>
            </a:r>
            <a:r>
              <a:rPr b="0" u="none" dirty="0">
                <a:solidFill>
                  <a:srgbClr val="000000"/>
                </a:solidFill>
                <a:latin typeface="Arial MT"/>
                <a:cs typeface="Arial MT"/>
              </a:rPr>
              <a:t>tas	</a:t>
            </a:r>
            <a:r>
              <a:rPr b="0" u="none" spc="-10" dirty="0">
                <a:solidFill>
                  <a:srgbClr val="000000"/>
                </a:solidFill>
                <a:latin typeface="Arial MT"/>
                <a:cs typeface="Arial MT"/>
              </a:rPr>
              <a:t>d</a:t>
            </a:r>
            <a:r>
              <a:rPr b="0" u="none" spc="-5" dirty="0">
                <a:solidFill>
                  <a:srgbClr val="000000"/>
                </a:solidFill>
                <a:latin typeface="Arial MT"/>
                <a:cs typeface="Arial MT"/>
              </a:rPr>
              <a:t>e</a:t>
            </a:r>
            <a:r>
              <a:rPr b="0" u="none" dirty="0">
                <a:solidFill>
                  <a:srgbClr val="000000"/>
                </a:solidFill>
                <a:latin typeface="Arial MT"/>
                <a:cs typeface="Arial MT"/>
              </a:rPr>
              <a:t>	</a:t>
            </a:r>
            <a:r>
              <a:rPr b="0" u="none" spc="10" dirty="0">
                <a:solidFill>
                  <a:srgbClr val="000000"/>
                </a:solidFill>
                <a:latin typeface="Arial MT"/>
                <a:cs typeface="Arial MT"/>
              </a:rPr>
              <a:t>m</a:t>
            </a:r>
            <a:r>
              <a:rPr b="0" u="none" spc="-5" dirty="0">
                <a:solidFill>
                  <a:srgbClr val="000000"/>
                </a:solidFill>
                <a:latin typeface="Arial MT"/>
                <a:cs typeface="Arial MT"/>
              </a:rPr>
              <a:t>a</a:t>
            </a:r>
            <a:r>
              <a:rPr b="0" u="none" dirty="0">
                <a:solidFill>
                  <a:srgbClr val="000000"/>
                </a:solidFill>
                <a:latin typeface="Arial MT"/>
                <a:cs typeface="Arial MT"/>
              </a:rPr>
              <a:t>r</a:t>
            </a:r>
            <a:r>
              <a:rPr b="0" u="none" spc="-5" dirty="0">
                <a:solidFill>
                  <a:srgbClr val="000000"/>
                </a:solidFill>
                <a:latin typeface="Arial MT"/>
                <a:cs typeface="Arial MT"/>
              </a:rPr>
              <a:t>ac</a:t>
            </a:r>
            <a:r>
              <a:rPr b="0" u="none" spc="-15" dirty="0">
                <a:solidFill>
                  <a:srgbClr val="000000"/>
                </a:solidFill>
                <a:latin typeface="Arial MT"/>
                <a:cs typeface="Arial MT"/>
              </a:rPr>
              <a:t>u</a:t>
            </a:r>
            <a:r>
              <a:rPr b="0" u="none" spc="-5" dirty="0">
                <a:solidFill>
                  <a:srgbClr val="000000"/>
                </a:solidFill>
                <a:latin typeface="Arial MT"/>
                <a:cs typeface="Arial MT"/>
              </a:rPr>
              <a:t>já</a:t>
            </a:r>
            <a:r>
              <a:rPr b="0" u="none" dirty="0">
                <a:solidFill>
                  <a:srgbClr val="000000"/>
                </a:solidFill>
                <a:latin typeface="Arial MT"/>
                <a:cs typeface="Arial MT"/>
              </a:rPr>
              <a:t>	</a:t>
            </a:r>
            <a:r>
              <a:rPr b="0" u="none" spc="-10" dirty="0">
                <a:solidFill>
                  <a:srgbClr val="000000"/>
                </a:solidFill>
                <a:latin typeface="Arial MT"/>
                <a:cs typeface="Arial MT"/>
              </a:rPr>
              <a:t>n</a:t>
            </a:r>
            <a:r>
              <a:rPr b="0" u="none" spc="-5" dirty="0">
                <a:solidFill>
                  <a:srgbClr val="000000"/>
                </a:solidFill>
                <a:latin typeface="Arial MT"/>
                <a:cs typeface="Arial MT"/>
              </a:rPr>
              <a:t>a</a:t>
            </a:r>
            <a:r>
              <a:rPr b="0" u="none" dirty="0">
                <a:solidFill>
                  <a:srgbClr val="000000"/>
                </a:solidFill>
                <a:latin typeface="Arial MT"/>
                <a:cs typeface="Arial MT"/>
              </a:rPr>
              <a:t>	fase	</a:t>
            </a:r>
            <a:r>
              <a:rPr b="0" u="none" spc="-10" dirty="0">
                <a:solidFill>
                  <a:srgbClr val="000000"/>
                </a:solidFill>
                <a:latin typeface="Arial MT"/>
                <a:cs typeface="Arial MT"/>
              </a:rPr>
              <a:t>de  </a:t>
            </a:r>
            <a:r>
              <a:rPr b="0" u="none" spc="-5" dirty="0">
                <a:solidFill>
                  <a:srgbClr val="000000"/>
                </a:solidFill>
                <a:latin typeface="Arial MT"/>
                <a:cs typeface="Arial MT"/>
              </a:rPr>
              <a:t>formação</a:t>
            </a:r>
            <a:r>
              <a:rPr b="0" u="none" spc="5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b="0" u="none" spc="-5" dirty="0">
                <a:solidFill>
                  <a:srgbClr val="000000"/>
                </a:solidFill>
                <a:latin typeface="Arial MT"/>
                <a:cs typeface="Arial MT"/>
              </a:rPr>
              <a:t>de mudas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51788" y="3457194"/>
            <a:ext cx="3235960" cy="0"/>
          </a:xfrm>
          <a:custGeom>
            <a:avLst/>
            <a:gdLst/>
            <a:ahLst/>
            <a:cxnLst/>
            <a:rect l="l" t="t" r="r" b="b"/>
            <a:pathLst>
              <a:path w="3235960">
                <a:moveTo>
                  <a:pt x="0" y="0"/>
                </a:moveTo>
                <a:lnTo>
                  <a:pt x="3235452" y="0"/>
                </a:lnTo>
              </a:path>
            </a:pathLst>
          </a:custGeom>
          <a:ln w="45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51788" y="3452621"/>
            <a:ext cx="3235960" cy="0"/>
          </a:xfrm>
          <a:custGeom>
            <a:avLst/>
            <a:gdLst/>
            <a:ahLst/>
            <a:cxnLst/>
            <a:rect l="l" t="t" r="r" b="b"/>
            <a:pathLst>
              <a:path w="3235960">
                <a:moveTo>
                  <a:pt x="0" y="0"/>
                </a:moveTo>
                <a:lnTo>
                  <a:pt x="3235452" y="0"/>
                </a:lnTo>
              </a:path>
            </a:pathLst>
          </a:custGeom>
          <a:ln w="45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88991" y="3457194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5">
                <a:moveTo>
                  <a:pt x="0" y="0"/>
                </a:moveTo>
                <a:lnTo>
                  <a:pt x="451104" y="0"/>
                </a:lnTo>
              </a:path>
            </a:pathLst>
          </a:custGeom>
          <a:ln w="45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88991" y="3452621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5">
                <a:moveTo>
                  <a:pt x="0" y="0"/>
                </a:moveTo>
                <a:lnTo>
                  <a:pt x="451104" y="0"/>
                </a:lnTo>
              </a:path>
            </a:pathLst>
          </a:custGeom>
          <a:ln w="45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40323" y="3457194"/>
            <a:ext cx="452755" cy="0"/>
          </a:xfrm>
          <a:custGeom>
            <a:avLst/>
            <a:gdLst/>
            <a:ahLst/>
            <a:cxnLst/>
            <a:rect l="l" t="t" r="r" b="b"/>
            <a:pathLst>
              <a:path w="452754">
                <a:moveTo>
                  <a:pt x="0" y="0"/>
                </a:moveTo>
                <a:lnTo>
                  <a:pt x="452627" y="0"/>
                </a:lnTo>
              </a:path>
            </a:pathLst>
          </a:custGeom>
          <a:ln w="45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93179" y="3457194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103" y="0"/>
                </a:lnTo>
              </a:path>
            </a:pathLst>
          </a:custGeom>
          <a:ln w="45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146035" y="3457194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104" y="0"/>
                </a:lnTo>
              </a:path>
            </a:pathLst>
          </a:custGeom>
          <a:ln w="45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897368" y="3457194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45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40323" y="3452621"/>
            <a:ext cx="452755" cy="0"/>
          </a:xfrm>
          <a:custGeom>
            <a:avLst/>
            <a:gdLst/>
            <a:ahLst/>
            <a:cxnLst/>
            <a:rect l="l" t="t" r="r" b="b"/>
            <a:pathLst>
              <a:path w="452754">
                <a:moveTo>
                  <a:pt x="0" y="0"/>
                </a:moveTo>
                <a:lnTo>
                  <a:pt x="452627" y="0"/>
                </a:lnTo>
              </a:path>
            </a:pathLst>
          </a:custGeom>
          <a:ln w="45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93179" y="3452621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103" y="0"/>
                </a:lnTo>
              </a:path>
            </a:pathLst>
          </a:custGeom>
          <a:ln w="45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46035" y="3452621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104" y="0"/>
                </a:lnTo>
              </a:path>
            </a:pathLst>
          </a:custGeom>
          <a:ln w="45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97368" y="3452621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45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51788" y="3048761"/>
            <a:ext cx="4741545" cy="0"/>
          </a:xfrm>
          <a:custGeom>
            <a:avLst/>
            <a:gdLst/>
            <a:ahLst/>
            <a:cxnLst/>
            <a:rect l="l" t="t" r="r" b="b"/>
            <a:pathLst>
              <a:path w="4741545">
                <a:moveTo>
                  <a:pt x="0" y="0"/>
                </a:moveTo>
                <a:lnTo>
                  <a:pt x="4741164" y="0"/>
                </a:lnTo>
              </a:path>
            </a:pathLst>
          </a:custGeom>
          <a:ln w="45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393179" y="3048761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103" y="0"/>
                </a:lnTo>
              </a:path>
            </a:pathLst>
          </a:custGeom>
          <a:ln w="45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146035" y="3048761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104" y="0"/>
                </a:lnTo>
              </a:path>
            </a:pathLst>
          </a:custGeom>
          <a:ln w="45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97368" y="3048761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45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51788" y="3044189"/>
            <a:ext cx="4741545" cy="0"/>
          </a:xfrm>
          <a:custGeom>
            <a:avLst/>
            <a:gdLst/>
            <a:ahLst/>
            <a:cxnLst/>
            <a:rect l="l" t="t" r="r" b="b"/>
            <a:pathLst>
              <a:path w="4741545">
                <a:moveTo>
                  <a:pt x="0" y="0"/>
                </a:moveTo>
                <a:lnTo>
                  <a:pt x="4741164" y="0"/>
                </a:lnTo>
              </a:path>
            </a:pathLst>
          </a:custGeom>
          <a:ln w="45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93179" y="3044189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103" y="0"/>
                </a:lnTo>
              </a:path>
            </a:pathLst>
          </a:custGeom>
          <a:ln w="45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46035" y="3044189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104" y="0"/>
                </a:lnTo>
              </a:path>
            </a:pathLst>
          </a:custGeom>
          <a:ln w="45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897368" y="3044189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45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51788" y="2640329"/>
            <a:ext cx="5492750" cy="0"/>
          </a:xfrm>
          <a:custGeom>
            <a:avLst/>
            <a:gdLst/>
            <a:ahLst/>
            <a:cxnLst/>
            <a:rect l="l" t="t" r="r" b="b"/>
            <a:pathLst>
              <a:path w="5492750">
                <a:moveTo>
                  <a:pt x="0" y="0"/>
                </a:moveTo>
                <a:lnTo>
                  <a:pt x="5492495" y="0"/>
                </a:lnTo>
              </a:path>
            </a:pathLst>
          </a:custGeom>
          <a:ln w="45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46035" y="2640329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104" y="0"/>
                </a:lnTo>
              </a:path>
            </a:pathLst>
          </a:custGeom>
          <a:ln w="45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897368" y="2640329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45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51788" y="2635757"/>
            <a:ext cx="5492750" cy="0"/>
          </a:xfrm>
          <a:custGeom>
            <a:avLst/>
            <a:gdLst/>
            <a:ahLst/>
            <a:cxnLst/>
            <a:rect l="l" t="t" r="r" b="b"/>
            <a:pathLst>
              <a:path w="5492750">
                <a:moveTo>
                  <a:pt x="0" y="0"/>
                </a:moveTo>
                <a:lnTo>
                  <a:pt x="5492495" y="0"/>
                </a:lnTo>
              </a:path>
            </a:pathLst>
          </a:custGeom>
          <a:ln w="45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46035" y="2635757"/>
            <a:ext cx="451484" cy="0"/>
          </a:xfrm>
          <a:custGeom>
            <a:avLst/>
            <a:gdLst/>
            <a:ahLst/>
            <a:cxnLst/>
            <a:rect l="l" t="t" r="r" b="b"/>
            <a:pathLst>
              <a:path w="451484">
                <a:moveTo>
                  <a:pt x="0" y="0"/>
                </a:moveTo>
                <a:lnTo>
                  <a:pt x="451104" y="0"/>
                </a:lnTo>
              </a:path>
            </a:pathLst>
          </a:custGeom>
          <a:ln w="45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97368" y="2635757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45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51788" y="2229611"/>
            <a:ext cx="6245860" cy="0"/>
          </a:xfrm>
          <a:custGeom>
            <a:avLst/>
            <a:gdLst/>
            <a:ahLst/>
            <a:cxnLst/>
            <a:rect l="l" t="t" r="r" b="b"/>
            <a:pathLst>
              <a:path w="6245859">
                <a:moveTo>
                  <a:pt x="0" y="0"/>
                </a:moveTo>
                <a:lnTo>
                  <a:pt x="624535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897368" y="2229611"/>
            <a:ext cx="226060" cy="0"/>
          </a:xfrm>
          <a:custGeom>
            <a:avLst/>
            <a:gdLst/>
            <a:ahLst/>
            <a:cxnLst/>
            <a:rect l="l" t="t" r="r" b="b"/>
            <a:pathLst>
              <a:path w="226059">
                <a:moveTo>
                  <a:pt x="0" y="0"/>
                </a:moveTo>
                <a:lnTo>
                  <a:pt x="225551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51788" y="1818894"/>
            <a:ext cx="6771640" cy="5080"/>
          </a:xfrm>
          <a:custGeom>
            <a:avLst/>
            <a:gdLst/>
            <a:ahLst/>
            <a:cxnLst/>
            <a:rect l="l" t="t" r="r" b="b"/>
            <a:pathLst>
              <a:path w="6771640" h="5080">
                <a:moveTo>
                  <a:pt x="0" y="4572"/>
                </a:moveTo>
                <a:lnTo>
                  <a:pt x="6771132" y="4572"/>
                </a:lnTo>
              </a:path>
              <a:path w="6771640" h="5080">
                <a:moveTo>
                  <a:pt x="0" y="0"/>
                </a:moveTo>
                <a:lnTo>
                  <a:pt x="6771132" y="0"/>
                </a:lnTo>
              </a:path>
            </a:pathLst>
          </a:custGeom>
          <a:ln w="457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51788" y="1412747"/>
            <a:ext cx="6771640" cy="0"/>
          </a:xfrm>
          <a:custGeom>
            <a:avLst/>
            <a:gdLst/>
            <a:ahLst/>
            <a:cxnLst/>
            <a:rect l="l" t="t" r="r" b="b"/>
            <a:pathLst>
              <a:path w="6771640">
                <a:moveTo>
                  <a:pt x="0" y="0"/>
                </a:moveTo>
                <a:lnTo>
                  <a:pt x="677113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51788" y="1002791"/>
            <a:ext cx="6771640" cy="0"/>
          </a:xfrm>
          <a:custGeom>
            <a:avLst/>
            <a:gdLst/>
            <a:ahLst/>
            <a:cxnLst/>
            <a:rect l="l" t="t" r="r" b="b"/>
            <a:pathLst>
              <a:path w="6771640">
                <a:moveTo>
                  <a:pt x="0" y="0"/>
                </a:moveTo>
                <a:lnTo>
                  <a:pt x="6771132" y="0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35908" y="3454908"/>
            <a:ext cx="300355" cy="408940"/>
          </a:xfrm>
          <a:custGeom>
            <a:avLst/>
            <a:gdLst/>
            <a:ahLst/>
            <a:cxnLst/>
            <a:rect l="l" t="t" r="r" b="b"/>
            <a:pathLst>
              <a:path w="300354" h="408939">
                <a:moveTo>
                  <a:pt x="300227" y="0"/>
                </a:moveTo>
                <a:lnTo>
                  <a:pt x="0" y="0"/>
                </a:lnTo>
                <a:lnTo>
                  <a:pt x="0" y="408431"/>
                </a:lnTo>
                <a:lnTo>
                  <a:pt x="300227" y="408431"/>
                </a:lnTo>
                <a:lnTo>
                  <a:pt x="300227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87240" y="3291840"/>
            <a:ext cx="302260" cy="571500"/>
          </a:xfrm>
          <a:custGeom>
            <a:avLst/>
            <a:gdLst/>
            <a:ahLst/>
            <a:cxnLst/>
            <a:rect l="l" t="t" r="r" b="b"/>
            <a:pathLst>
              <a:path w="302260" h="571500">
                <a:moveTo>
                  <a:pt x="301751" y="0"/>
                </a:moveTo>
                <a:lnTo>
                  <a:pt x="0" y="0"/>
                </a:lnTo>
                <a:lnTo>
                  <a:pt x="0" y="571500"/>
                </a:lnTo>
                <a:lnTo>
                  <a:pt x="301751" y="571500"/>
                </a:lnTo>
                <a:lnTo>
                  <a:pt x="301751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40096" y="3046476"/>
            <a:ext cx="300355" cy="817244"/>
          </a:xfrm>
          <a:custGeom>
            <a:avLst/>
            <a:gdLst/>
            <a:ahLst/>
            <a:cxnLst/>
            <a:rect l="l" t="t" r="r" b="b"/>
            <a:pathLst>
              <a:path w="300354" h="817245">
                <a:moveTo>
                  <a:pt x="300227" y="0"/>
                </a:moveTo>
                <a:lnTo>
                  <a:pt x="0" y="0"/>
                </a:lnTo>
                <a:lnTo>
                  <a:pt x="0" y="816863"/>
                </a:lnTo>
                <a:lnTo>
                  <a:pt x="300227" y="816863"/>
                </a:lnTo>
                <a:lnTo>
                  <a:pt x="300227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92952" y="2638044"/>
            <a:ext cx="300355" cy="1225550"/>
          </a:xfrm>
          <a:custGeom>
            <a:avLst/>
            <a:gdLst/>
            <a:ahLst/>
            <a:cxnLst/>
            <a:rect l="l" t="t" r="r" b="b"/>
            <a:pathLst>
              <a:path w="300354" h="1225550">
                <a:moveTo>
                  <a:pt x="300227" y="0"/>
                </a:moveTo>
                <a:lnTo>
                  <a:pt x="0" y="0"/>
                </a:lnTo>
                <a:lnTo>
                  <a:pt x="0" y="1225295"/>
                </a:lnTo>
                <a:lnTo>
                  <a:pt x="300227" y="1225295"/>
                </a:lnTo>
                <a:lnTo>
                  <a:pt x="300227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844283" y="2310383"/>
            <a:ext cx="302260" cy="1553210"/>
          </a:xfrm>
          <a:custGeom>
            <a:avLst/>
            <a:gdLst/>
            <a:ahLst/>
            <a:cxnLst/>
            <a:rect l="l" t="t" r="r" b="b"/>
            <a:pathLst>
              <a:path w="302259" h="1553210">
                <a:moveTo>
                  <a:pt x="301751" y="0"/>
                </a:moveTo>
                <a:lnTo>
                  <a:pt x="0" y="0"/>
                </a:lnTo>
                <a:lnTo>
                  <a:pt x="0" y="1552955"/>
                </a:lnTo>
                <a:lnTo>
                  <a:pt x="301751" y="1552955"/>
                </a:lnTo>
                <a:lnTo>
                  <a:pt x="301751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597140" y="1821179"/>
            <a:ext cx="300355" cy="2042160"/>
          </a:xfrm>
          <a:custGeom>
            <a:avLst/>
            <a:gdLst/>
            <a:ahLst/>
            <a:cxnLst/>
            <a:rect l="l" t="t" r="r" b="b"/>
            <a:pathLst>
              <a:path w="300354" h="2042160">
                <a:moveTo>
                  <a:pt x="300227" y="0"/>
                </a:moveTo>
                <a:lnTo>
                  <a:pt x="0" y="0"/>
                </a:lnTo>
                <a:lnTo>
                  <a:pt x="0" y="2042160"/>
                </a:lnTo>
                <a:lnTo>
                  <a:pt x="300227" y="2042160"/>
                </a:lnTo>
                <a:lnTo>
                  <a:pt x="300227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00783" y="3863340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8" y="0"/>
                </a:lnTo>
              </a:path>
              <a:path w="56514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52116" y="3863340"/>
            <a:ext cx="58419" cy="0"/>
          </a:xfrm>
          <a:custGeom>
            <a:avLst/>
            <a:gdLst/>
            <a:ahLst/>
            <a:cxnLst/>
            <a:rect l="l" t="t" r="r" b="b"/>
            <a:pathLst>
              <a:path w="58419">
                <a:moveTo>
                  <a:pt x="0" y="0"/>
                </a:moveTo>
                <a:lnTo>
                  <a:pt x="57911" y="0"/>
                </a:lnTo>
              </a:path>
              <a:path w="58419">
                <a:moveTo>
                  <a:pt x="0" y="0"/>
                </a:moveTo>
                <a:lnTo>
                  <a:pt x="57911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204972" y="3863340"/>
            <a:ext cx="56515" cy="0"/>
          </a:xfrm>
          <a:custGeom>
            <a:avLst/>
            <a:gdLst/>
            <a:ahLst/>
            <a:cxnLst/>
            <a:rect l="l" t="t" r="r" b="b"/>
            <a:pathLst>
              <a:path w="56514">
                <a:moveTo>
                  <a:pt x="0" y="0"/>
                </a:moveTo>
                <a:lnTo>
                  <a:pt x="56387" y="0"/>
                </a:lnTo>
              </a:path>
              <a:path w="56514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957828" y="3372611"/>
            <a:ext cx="56515" cy="165100"/>
          </a:xfrm>
          <a:custGeom>
            <a:avLst/>
            <a:gdLst/>
            <a:ahLst/>
            <a:cxnLst/>
            <a:rect l="l" t="t" r="r" b="b"/>
            <a:pathLst>
              <a:path w="56514" h="165100">
                <a:moveTo>
                  <a:pt x="27432" y="82296"/>
                </a:moveTo>
                <a:lnTo>
                  <a:pt x="27432" y="164591"/>
                </a:lnTo>
              </a:path>
              <a:path w="56514" h="165100">
                <a:moveTo>
                  <a:pt x="27432" y="82296"/>
                </a:moveTo>
                <a:lnTo>
                  <a:pt x="27432" y="0"/>
                </a:lnTo>
              </a:path>
              <a:path w="56514" h="165100">
                <a:moveTo>
                  <a:pt x="0" y="164591"/>
                </a:moveTo>
                <a:lnTo>
                  <a:pt x="56387" y="164591"/>
                </a:lnTo>
              </a:path>
              <a:path w="56514" h="165100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709159" y="3250692"/>
            <a:ext cx="58419" cy="82550"/>
          </a:xfrm>
          <a:custGeom>
            <a:avLst/>
            <a:gdLst/>
            <a:ahLst/>
            <a:cxnLst/>
            <a:rect l="l" t="t" r="r" b="b"/>
            <a:pathLst>
              <a:path w="58420" h="82550">
                <a:moveTo>
                  <a:pt x="28955" y="41148"/>
                </a:moveTo>
                <a:lnTo>
                  <a:pt x="28955" y="82296"/>
                </a:lnTo>
              </a:path>
              <a:path w="58420" h="82550">
                <a:moveTo>
                  <a:pt x="28955" y="41148"/>
                </a:moveTo>
                <a:lnTo>
                  <a:pt x="28955" y="0"/>
                </a:lnTo>
              </a:path>
              <a:path w="58420" h="82550">
                <a:moveTo>
                  <a:pt x="0" y="82296"/>
                </a:moveTo>
                <a:lnTo>
                  <a:pt x="57912" y="82296"/>
                </a:lnTo>
              </a:path>
              <a:path w="58420" h="8255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62015" y="3005327"/>
            <a:ext cx="56515" cy="82550"/>
          </a:xfrm>
          <a:custGeom>
            <a:avLst/>
            <a:gdLst/>
            <a:ahLst/>
            <a:cxnLst/>
            <a:rect l="l" t="t" r="r" b="b"/>
            <a:pathLst>
              <a:path w="56514" h="82550">
                <a:moveTo>
                  <a:pt x="28956" y="41148"/>
                </a:moveTo>
                <a:lnTo>
                  <a:pt x="28956" y="82296"/>
                </a:lnTo>
              </a:path>
              <a:path w="56514" h="82550">
                <a:moveTo>
                  <a:pt x="28956" y="41148"/>
                </a:moveTo>
                <a:lnTo>
                  <a:pt x="28956" y="0"/>
                </a:lnTo>
              </a:path>
              <a:path w="56514" h="82550">
                <a:moveTo>
                  <a:pt x="0" y="82296"/>
                </a:moveTo>
                <a:lnTo>
                  <a:pt x="56387" y="82296"/>
                </a:lnTo>
              </a:path>
              <a:path w="56514" h="82550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14871" y="2616707"/>
            <a:ext cx="56515" cy="41275"/>
          </a:xfrm>
          <a:custGeom>
            <a:avLst/>
            <a:gdLst/>
            <a:ahLst/>
            <a:cxnLst/>
            <a:rect l="l" t="t" r="r" b="b"/>
            <a:pathLst>
              <a:path w="56514" h="41275">
                <a:moveTo>
                  <a:pt x="27431" y="21336"/>
                </a:moveTo>
                <a:lnTo>
                  <a:pt x="27431" y="41147"/>
                </a:lnTo>
              </a:path>
              <a:path w="56514" h="41275">
                <a:moveTo>
                  <a:pt x="27431" y="21336"/>
                </a:moveTo>
                <a:lnTo>
                  <a:pt x="27431" y="0"/>
                </a:lnTo>
              </a:path>
              <a:path w="56514" h="41275">
                <a:moveTo>
                  <a:pt x="0" y="41147"/>
                </a:moveTo>
                <a:lnTo>
                  <a:pt x="56387" y="41147"/>
                </a:lnTo>
              </a:path>
              <a:path w="56514" h="41275">
                <a:moveTo>
                  <a:pt x="0" y="0"/>
                </a:moveTo>
                <a:lnTo>
                  <a:pt x="5638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966204" y="2147316"/>
            <a:ext cx="58419" cy="327660"/>
          </a:xfrm>
          <a:custGeom>
            <a:avLst/>
            <a:gdLst/>
            <a:ahLst/>
            <a:cxnLst/>
            <a:rect l="l" t="t" r="r" b="b"/>
            <a:pathLst>
              <a:path w="58420" h="327660">
                <a:moveTo>
                  <a:pt x="28955" y="163068"/>
                </a:moveTo>
                <a:lnTo>
                  <a:pt x="28955" y="327660"/>
                </a:lnTo>
              </a:path>
              <a:path w="58420" h="327660">
                <a:moveTo>
                  <a:pt x="28955" y="163068"/>
                </a:moveTo>
                <a:lnTo>
                  <a:pt x="28955" y="0"/>
                </a:lnTo>
              </a:path>
              <a:path w="58420" h="327660">
                <a:moveTo>
                  <a:pt x="0" y="327660"/>
                </a:moveTo>
                <a:lnTo>
                  <a:pt x="57912" y="327660"/>
                </a:lnTo>
              </a:path>
              <a:path w="58420" h="327660">
                <a:moveTo>
                  <a:pt x="0" y="0"/>
                </a:moveTo>
                <a:lnTo>
                  <a:pt x="5791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19059" y="1616963"/>
            <a:ext cx="56515" cy="408940"/>
          </a:xfrm>
          <a:custGeom>
            <a:avLst/>
            <a:gdLst/>
            <a:ahLst/>
            <a:cxnLst/>
            <a:rect l="l" t="t" r="r" b="b"/>
            <a:pathLst>
              <a:path w="56515" h="408939">
                <a:moveTo>
                  <a:pt x="28956" y="204215"/>
                </a:moveTo>
                <a:lnTo>
                  <a:pt x="28956" y="408432"/>
                </a:lnTo>
              </a:path>
              <a:path w="56515" h="408939">
                <a:moveTo>
                  <a:pt x="28956" y="204215"/>
                </a:moveTo>
                <a:lnTo>
                  <a:pt x="28956" y="0"/>
                </a:lnTo>
              </a:path>
              <a:path w="56515" h="408939">
                <a:moveTo>
                  <a:pt x="0" y="408432"/>
                </a:moveTo>
                <a:lnTo>
                  <a:pt x="56388" y="408432"/>
                </a:lnTo>
              </a:path>
              <a:path w="56515" h="408939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351788" y="1002791"/>
            <a:ext cx="6771640" cy="2860675"/>
          </a:xfrm>
          <a:custGeom>
            <a:avLst/>
            <a:gdLst/>
            <a:ahLst/>
            <a:cxnLst/>
            <a:rect l="l" t="t" r="r" b="b"/>
            <a:pathLst>
              <a:path w="6771640" h="2860675">
                <a:moveTo>
                  <a:pt x="0" y="2860548"/>
                </a:moveTo>
                <a:lnTo>
                  <a:pt x="0" y="0"/>
                </a:lnTo>
              </a:path>
              <a:path w="6771640" h="2860675">
                <a:moveTo>
                  <a:pt x="0" y="2860548"/>
                </a:moveTo>
                <a:lnTo>
                  <a:pt x="6771132" y="2860548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989177" y="869695"/>
            <a:ext cx="224154" cy="3100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5" dirty="0">
                <a:latin typeface="Arial MT"/>
                <a:cs typeface="Arial MT"/>
              </a:rPr>
              <a:t>35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 MT"/>
                <a:cs typeface="Arial MT"/>
              </a:rPr>
              <a:t>30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 MT"/>
                <a:cs typeface="Arial MT"/>
              </a:rPr>
              <a:t>25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Arial MT"/>
                <a:cs typeface="Arial MT"/>
              </a:rPr>
              <a:t>20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400" spc="-5" dirty="0">
                <a:latin typeface="Arial MT"/>
                <a:cs typeface="Arial MT"/>
              </a:rPr>
              <a:t>15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5" dirty="0">
                <a:latin typeface="Arial MT"/>
                <a:cs typeface="Arial MT"/>
              </a:rPr>
              <a:t>10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Arial MT"/>
              <a:cs typeface="Arial MT"/>
            </a:endParaRPr>
          </a:p>
          <a:p>
            <a:pPr marL="111125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5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300">
              <a:latin typeface="Arial MT"/>
              <a:cs typeface="Arial MT"/>
            </a:endParaRPr>
          </a:p>
          <a:p>
            <a:pPr marL="111125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0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666748" y="3942334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1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419350" y="3942334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2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171825" y="3942334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3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533394" y="3914876"/>
            <a:ext cx="2409190" cy="508634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320"/>
              </a:spcBef>
              <a:tabLst>
                <a:tab pos="754380" algn="l"/>
                <a:tab pos="1506855" algn="l"/>
              </a:tabLst>
            </a:pPr>
            <a:r>
              <a:rPr sz="1400" dirty="0">
                <a:latin typeface="Arial MT"/>
                <a:cs typeface="Arial MT"/>
              </a:rPr>
              <a:t>4	5	6</a:t>
            </a:r>
            <a:endParaRPr sz="1400">
              <a:latin typeface="Arial MT"/>
              <a:cs typeface="Arial MT"/>
            </a:endParaRPr>
          </a:p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sz="1400" b="1" dirty="0">
                <a:latin typeface="Arial"/>
                <a:cs typeface="Arial"/>
              </a:rPr>
              <a:t>Semanas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após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semeadura</a:t>
            </a:r>
            <a:endParaRPr sz="14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181725" y="3942334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7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6933945" y="3942334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8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7686547" y="3942334"/>
            <a:ext cx="12509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MT"/>
                <a:cs typeface="Arial MT"/>
              </a:rPr>
              <a:t>9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51255" y="1953711"/>
            <a:ext cx="224790" cy="9639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50"/>
              </a:lnSpc>
            </a:pPr>
            <a:r>
              <a:rPr sz="1400" b="1" spc="-10" dirty="0">
                <a:latin typeface="Arial"/>
                <a:cs typeface="Arial"/>
              </a:rPr>
              <a:t>Altura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(cm)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21868" y="4892166"/>
            <a:ext cx="6000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Arial MT"/>
                <a:cs typeface="Arial MT"/>
              </a:rPr>
              <a:t>Figura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445767" y="4769637"/>
            <a:ext cx="683323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0" marR="5080" indent="-190500" algn="just">
              <a:lnSpc>
                <a:spcPct val="1500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1: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Altura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plantas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maracujá</a:t>
            </a:r>
            <a:r>
              <a:rPr sz="1600" spc="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na</a:t>
            </a:r>
            <a:r>
              <a:rPr sz="1600" spc="43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fase</a:t>
            </a:r>
            <a:r>
              <a:rPr sz="1600" spc="43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434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formação</a:t>
            </a:r>
            <a:r>
              <a:rPr sz="1600" spc="4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43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mudas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20" dirty="0">
                <a:latin typeface="Arial MT"/>
                <a:cs typeface="Arial MT"/>
              </a:rPr>
              <a:t>(Valores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médios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10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plantas).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barras</a:t>
            </a:r>
            <a:r>
              <a:rPr sz="1600" spc="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verticais</a:t>
            </a:r>
            <a:r>
              <a:rPr sz="1600" spc="43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representam</a:t>
            </a:r>
            <a:r>
              <a:rPr sz="1600" spc="43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desvio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padrão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 média.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4061" y="533400"/>
            <a:ext cx="1766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u="heavy" spc="-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Black"/>
                <a:cs typeface="Arial Black"/>
              </a:rPr>
              <a:t>ATENÇÃO: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065" y="1467993"/>
            <a:ext cx="7832090" cy="1671955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202565" indent="-190500">
              <a:lnSpc>
                <a:spcPct val="100000"/>
              </a:lnSpc>
              <a:spcBef>
                <a:spcPts val="1180"/>
              </a:spcBef>
              <a:buChar char="•"/>
              <a:tabLst>
                <a:tab pos="203200" algn="l"/>
              </a:tabLst>
            </a:pPr>
            <a:r>
              <a:rPr sz="1800" spc="5" dirty="0">
                <a:latin typeface="Arial Black"/>
                <a:cs typeface="Arial Black"/>
              </a:rPr>
              <a:t>Encadernar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todos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os</a:t>
            </a:r>
            <a:r>
              <a:rPr sz="1800" u="heavy" spc="-1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relatórios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juntos</a:t>
            </a:r>
            <a:r>
              <a:rPr sz="1800" dirty="0">
                <a:latin typeface="Arial Black"/>
                <a:cs typeface="Arial Black"/>
              </a:rPr>
              <a:t> </a:t>
            </a:r>
            <a:r>
              <a:rPr sz="1800" spc="-5" dirty="0">
                <a:latin typeface="Arial Black"/>
                <a:cs typeface="Arial Black"/>
              </a:rPr>
              <a:t>(pode</a:t>
            </a:r>
            <a:r>
              <a:rPr sz="1800" spc="-15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ser</a:t>
            </a:r>
            <a:r>
              <a:rPr sz="1800" spc="-5" dirty="0">
                <a:latin typeface="Arial Black"/>
                <a:cs typeface="Arial Black"/>
              </a:rPr>
              <a:t> </a:t>
            </a:r>
            <a:r>
              <a:rPr sz="1800" spc="5" dirty="0">
                <a:latin typeface="Arial Black"/>
                <a:cs typeface="Arial Black"/>
              </a:rPr>
              <a:t>grampeado).</a:t>
            </a:r>
            <a:endParaRPr sz="1800">
              <a:latin typeface="Arial Black"/>
              <a:cs typeface="Arial Black"/>
            </a:endParaRPr>
          </a:p>
          <a:p>
            <a:pPr marL="202565" indent="-190500">
              <a:lnSpc>
                <a:spcPct val="100000"/>
              </a:lnSpc>
              <a:spcBef>
                <a:spcPts val="1080"/>
              </a:spcBef>
              <a:buChar char="•"/>
              <a:tabLst>
                <a:tab pos="203200" algn="l"/>
              </a:tabLst>
            </a:pPr>
            <a:r>
              <a:rPr sz="1800" spc="-15" dirty="0">
                <a:latin typeface="Arial Black"/>
                <a:cs typeface="Arial Black"/>
              </a:rPr>
              <a:t>Fazer</a:t>
            </a:r>
            <a:r>
              <a:rPr sz="1800" spc="-20" dirty="0">
                <a:latin typeface="Arial Black"/>
                <a:cs typeface="Arial Black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uma</a:t>
            </a:r>
            <a:r>
              <a:rPr sz="1800" u="heavy" spc="-3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única</a:t>
            </a:r>
            <a:r>
              <a:rPr sz="1800" u="heavy" spc="-2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capa</a:t>
            </a:r>
            <a:r>
              <a:rPr sz="1800" dirty="0">
                <a:latin typeface="Arial Black"/>
                <a:cs typeface="Arial Black"/>
              </a:rPr>
              <a:t>.</a:t>
            </a:r>
            <a:endParaRPr sz="1800">
              <a:latin typeface="Arial Black"/>
              <a:cs typeface="Arial Black"/>
            </a:endParaRPr>
          </a:p>
          <a:p>
            <a:pPr marL="12700" marR="1137920">
              <a:lnSpc>
                <a:spcPts val="3240"/>
              </a:lnSpc>
              <a:spcBef>
                <a:spcPts val="100"/>
              </a:spcBef>
              <a:buChar char="•"/>
              <a:tabLst>
                <a:tab pos="203200" algn="l"/>
              </a:tabLst>
            </a:pPr>
            <a:r>
              <a:rPr sz="1800" dirty="0">
                <a:latin typeface="Arial Black"/>
                <a:cs typeface="Arial Black"/>
              </a:rPr>
              <a:t>Colocar</a:t>
            </a:r>
            <a:r>
              <a:rPr sz="1800" spc="-2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na</a:t>
            </a:r>
            <a:r>
              <a:rPr sz="1800" spc="-10" dirty="0">
                <a:latin typeface="Arial Black"/>
                <a:cs typeface="Arial Black"/>
              </a:rPr>
              <a:t> </a:t>
            </a:r>
            <a:r>
              <a:rPr sz="1800" dirty="0">
                <a:latin typeface="Arial Black"/>
                <a:cs typeface="Arial Black"/>
              </a:rPr>
              <a:t>capa o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número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do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800" u="heavy" spc="1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grupo</a:t>
            </a:r>
            <a:r>
              <a:rPr sz="1800" u="heavy" spc="-2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e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os</a:t>
            </a:r>
            <a:r>
              <a:rPr sz="1800" u="heavy" spc="-1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nomes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dos </a:t>
            </a:r>
            <a:r>
              <a:rPr sz="1800" spc="-585" dirty="0">
                <a:latin typeface="Arial Black"/>
                <a:cs typeface="Arial Black"/>
              </a:rPr>
              <a:t> </a:t>
            </a:r>
            <a:r>
              <a:rPr sz="1800" u="heavy" spc="10" dirty="0">
                <a:uFill>
                  <a:solidFill>
                    <a:srgbClr val="000000"/>
                  </a:solidFill>
                </a:uFill>
                <a:latin typeface="Arial Black"/>
                <a:cs typeface="Arial Black"/>
              </a:rPr>
              <a:t>integrantes</a:t>
            </a:r>
            <a:r>
              <a:rPr sz="1600" spc="10" dirty="0">
                <a:latin typeface="Arial Black"/>
                <a:cs typeface="Arial Black"/>
              </a:rPr>
              <a:t>.</a:t>
            </a:r>
            <a:endParaRPr sz="160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37293" y="101202"/>
            <a:ext cx="1167077" cy="1386529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7D990B9-1269-F237-6B62-589C7729A9AC}"/>
              </a:ext>
            </a:extLst>
          </p:cNvPr>
          <p:cNvSpPr txBox="1"/>
          <p:nvPr/>
        </p:nvSpPr>
        <p:spPr>
          <a:xfrm>
            <a:off x="228601" y="4614208"/>
            <a:ext cx="581982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pt-BR" sz="2000" b="1" dirty="0">
                <a:latin typeface="Arial Black" panose="020B0A04020102020204" pitchFamily="34" charset="0"/>
              </a:rPr>
              <a:t>Entregar dia </a:t>
            </a:r>
            <a:r>
              <a:rPr lang="pt-BR" sz="2000" b="1" dirty="0" smtClean="0">
                <a:latin typeface="Arial Black" panose="020B0A04020102020204" pitchFamily="34" charset="0"/>
              </a:rPr>
              <a:t>12/06/2024 </a:t>
            </a:r>
            <a:r>
              <a:rPr lang="pt-BR" sz="2000" b="1" dirty="0">
                <a:latin typeface="Arial Black" panose="020B0A04020102020204" pitchFamily="34" charset="0"/>
              </a:rPr>
              <a:t>(Quarta-feira)</a:t>
            </a:r>
          </a:p>
          <a:p>
            <a:endParaRPr lang="pt-BR" sz="2000" b="1" dirty="0">
              <a:latin typeface="Arial Black" panose="020B0A04020102020204" pitchFamily="34" charset="0"/>
            </a:endParaRPr>
          </a:p>
          <a:p>
            <a:r>
              <a:rPr lang="pt-BR" sz="2000" b="1" dirty="0">
                <a:latin typeface="Arial Black" panose="020B0A04020102020204" pitchFamily="34" charset="0"/>
              </a:rPr>
              <a:t>Horários e locais</a:t>
            </a:r>
          </a:p>
          <a:p>
            <a:pPr marL="285750" indent="-285750">
              <a:buFontTx/>
              <a:buChar char="-"/>
            </a:pPr>
            <a:r>
              <a:rPr lang="pt-BR" sz="2000" b="1" dirty="0">
                <a:latin typeface="Arial Black" panose="020B0A04020102020204" pitchFamily="34" charset="0"/>
              </a:rPr>
              <a:t>durante a aula teórica </a:t>
            </a:r>
            <a:r>
              <a:rPr lang="pt-BR" sz="1600" b="1" dirty="0">
                <a:latin typeface="Arial Black" panose="020B0A04020102020204" pitchFamily="34" charset="0"/>
              </a:rPr>
              <a:t>(sala 114)</a:t>
            </a:r>
          </a:p>
          <a:p>
            <a:pPr marL="285750" indent="-285750">
              <a:buFontTx/>
              <a:buChar char="-"/>
            </a:pPr>
            <a:r>
              <a:rPr lang="pt-BR" sz="2000" b="1" dirty="0">
                <a:latin typeface="Arial Black" panose="020B0A04020102020204" pitchFamily="34" charset="0"/>
              </a:rPr>
              <a:t>das 14 as 16h </a:t>
            </a:r>
            <a:r>
              <a:rPr lang="pt-BR" sz="1600" b="1" dirty="0">
                <a:latin typeface="Arial Black" panose="020B0A04020102020204" pitchFamily="34" charset="0"/>
              </a:rPr>
              <a:t>(secretaria de graduação do LPV, aos cuidados da Sra. </a:t>
            </a:r>
            <a:r>
              <a:rPr lang="pt-BR" sz="1600" b="1" dirty="0" smtClean="0">
                <a:latin typeface="Arial Black" panose="020B0A04020102020204" pitchFamily="34" charset="0"/>
              </a:rPr>
              <a:t>Bete)</a:t>
            </a:r>
            <a:endParaRPr lang="pt-BR" sz="1600" b="1" dirty="0">
              <a:latin typeface="Arial Black" panose="020B0A04020102020204" pitchFamily="34" charset="0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 rot="1009025">
            <a:off x="3877952" y="2580260"/>
            <a:ext cx="4921923" cy="38310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0039" y="370077"/>
            <a:ext cx="77743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none" dirty="0">
                <a:solidFill>
                  <a:srgbClr val="000000"/>
                </a:solidFill>
              </a:rPr>
              <a:t>ROTEIRO</a:t>
            </a:r>
            <a:r>
              <a:rPr sz="2000" u="none" spc="-25" dirty="0">
                <a:solidFill>
                  <a:srgbClr val="000000"/>
                </a:solidFill>
              </a:rPr>
              <a:t> </a:t>
            </a:r>
            <a:r>
              <a:rPr sz="2000" u="none" spc="-35" dirty="0">
                <a:solidFill>
                  <a:srgbClr val="000000"/>
                </a:solidFill>
              </a:rPr>
              <a:t>PARA</a:t>
            </a:r>
            <a:r>
              <a:rPr sz="2000" u="none" spc="-85" dirty="0">
                <a:solidFill>
                  <a:srgbClr val="000000"/>
                </a:solidFill>
              </a:rPr>
              <a:t> </a:t>
            </a:r>
            <a:r>
              <a:rPr sz="2000" u="none" dirty="0">
                <a:solidFill>
                  <a:srgbClr val="000000"/>
                </a:solidFill>
              </a:rPr>
              <a:t>OS</a:t>
            </a:r>
            <a:r>
              <a:rPr sz="2000" u="none" spc="-5" dirty="0">
                <a:solidFill>
                  <a:srgbClr val="000000"/>
                </a:solidFill>
              </a:rPr>
              <a:t> </a:t>
            </a:r>
            <a:r>
              <a:rPr sz="2000" u="none" spc="-15" dirty="0">
                <a:solidFill>
                  <a:srgbClr val="000000"/>
                </a:solidFill>
              </a:rPr>
              <a:t>RELATÓRIOS</a:t>
            </a:r>
            <a:r>
              <a:rPr sz="2000" u="none" spc="-30" dirty="0">
                <a:solidFill>
                  <a:srgbClr val="000000"/>
                </a:solidFill>
              </a:rPr>
              <a:t> </a:t>
            </a:r>
            <a:r>
              <a:rPr sz="2000" u="none" dirty="0">
                <a:solidFill>
                  <a:srgbClr val="000000"/>
                </a:solidFill>
              </a:rPr>
              <a:t>DOS</a:t>
            </a:r>
            <a:r>
              <a:rPr sz="2000" u="none" spc="-10" dirty="0">
                <a:solidFill>
                  <a:srgbClr val="000000"/>
                </a:solidFill>
              </a:rPr>
              <a:t> </a:t>
            </a:r>
            <a:r>
              <a:rPr sz="2000" u="none" dirty="0">
                <a:solidFill>
                  <a:srgbClr val="000000"/>
                </a:solidFill>
              </a:rPr>
              <a:t>TRABALHOS</a:t>
            </a:r>
            <a:r>
              <a:rPr sz="2000" u="none" spc="-10" dirty="0">
                <a:solidFill>
                  <a:srgbClr val="000000"/>
                </a:solidFill>
              </a:rPr>
              <a:t> </a:t>
            </a:r>
            <a:r>
              <a:rPr sz="2000" u="none" dirty="0">
                <a:solidFill>
                  <a:srgbClr val="000000"/>
                </a:solidFill>
              </a:rPr>
              <a:t>PRÁTICOS</a:t>
            </a:r>
            <a:endParaRPr sz="20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95287" y="1262125"/>
          <a:ext cx="8424545" cy="45798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7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2971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Título</a:t>
                      </a:r>
                      <a:r>
                        <a:rPr sz="1400" b="1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1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trabalho</a:t>
                      </a:r>
                      <a:r>
                        <a:rPr sz="1400" b="1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dirty="0">
                          <a:latin typeface="Arial"/>
                          <a:cs typeface="Arial"/>
                        </a:rPr>
                        <a:t>realizado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Assunto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 de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importância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8848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Quebra</a:t>
                      </a:r>
                      <a:r>
                        <a:rPr sz="1400" spc="-4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2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dormência</a:t>
                      </a:r>
                      <a:r>
                        <a:rPr sz="1400" spc="-4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1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amêndoas</a:t>
                      </a:r>
                      <a:r>
                        <a:rPr sz="1400" spc="-4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(sementes)</a:t>
                      </a:r>
                      <a:r>
                        <a:rPr sz="1400" spc="-5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pessegueiro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Quebra</a:t>
                      </a:r>
                      <a:r>
                        <a:rPr sz="1400" spc="-5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3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dormência</a:t>
                      </a:r>
                      <a:r>
                        <a:rPr sz="1400" spc="-6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2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sementes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(com</a:t>
                      </a:r>
                      <a:r>
                        <a:rPr sz="1400" spc="-4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ênfase</a:t>
                      </a:r>
                      <a:r>
                        <a:rPr sz="1400" spc="-5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para</a:t>
                      </a:r>
                      <a:r>
                        <a:rPr sz="1400" spc="-4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pessegueiro)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00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3097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spc="-5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Transplantio</a:t>
                      </a:r>
                      <a:r>
                        <a:rPr sz="1400" spc="-5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3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“seedlings”</a:t>
                      </a:r>
                      <a:r>
                        <a:rPr sz="1400" spc="-55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15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pessegueiro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Produção</a:t>
                      </a:r>
                      <a:r>
                        <a:rPr sz="1400" spc="-45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15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porta-enxertos</a:t>
                      </a:r>
                      <a:r>
                        <a:rPr sz="1400" spc="-45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25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pessegueiro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393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Produção</a:t>
                      </a:r>
                      <a:r>
                        <a:rPr sz="1400" spc="-4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1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mudas</a:t>
                      </a:r>
                      <a:r>
                        <a:rPr sz="1400" spc="-3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2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maracujazeiro</a:t>
                      </a:r>
                      <a:r>
                        <a:rPr sz="1400" spc="-5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ou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mamoeiro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Produção</a:t>
                      </a:r>
                      <a:r>
                        <a:rPr sz="1400" spc="-4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1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mudas</a:t>
                      </a:r>
                      <a:r>
                        <a:rPr sz="1400" spc="-3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2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espécies</a:t>
                      </a:r>
                      <a:r>
                        <a:rPr sz="1400" spc="-4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frutíferas</a:t>
                      </a:r>
                      <a:r>
                        <a:rPr sz="1400" spc="-4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por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semente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(com</a:t>
                      </a:r>
                      <a:r>
                        <a:rPr sz="1400" spc="-2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ênfase</a:t>
                      </a:r>
                      <a:r>
                        <a:rPr sz="1400" spc="-4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para</a:t>
                      </a:r>
                      <a:r>
                        <a:rPr sz="1400" spc="-2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maracujazeiro</a:t>
                      </a:r>
                      <a:r>
                        <a:rPr sz="1400" spc="-4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ou</a:t>
                      </a:r>
                      <a:r>
                        <a:rPr sz="1400" spc="-1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mamoeiro)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749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Poliembrionia</a:t>
                      </a:r>
                      <a:r>
                        <a:rPr sz="1400" spc="-7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35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citros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Poliembrionia</a:t>
                      </a:r>
                      <a:r>
                        <a:rPr sz="1400" spc="-55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(com</a:t>
                      </a:r>
                      <a:r>
                        <a:rPr sz="1400" spc="-35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ênfase</a:t>
                      </a:r>
                      <a:r>
                        <a:rPr sz="1400" spc="-5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para</a:t>
                      </a:r>
                      <a:r>
                        <a:rPr sz="1400" spc="-3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citros)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719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Enraizamento</a:t>
                      </a:r>
                      <a:r>
                        <a:rPr sz="1400" spc="-7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4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estacas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marR="831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Produção de mudas por </a:t>
                      </a:r>
                      <a:r>
                        <a:rPr sz="1400" spc="-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enraizamento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de estacas </a:t>
                      </a:r>
                      <a:r>
                        <a:rPr sz="1400" spc="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(com</a:t>
                      </a:r>
                      <a:r>
                        <a:rPr sz="1400" spc="-2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ênfase</a:t>
                      </a:r>
                      <a:r>
                        <a:rPr sz="1400" spc="-4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para</a:t>
                      </a:r>
                      <a:r>
                        <a:rPr sz="1400" spc="-3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1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espécie</a:t>
                      </a:r>
                      <a:r>
                        <a:rPr sz="1400" spc="-3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que</a:t>
                      </a:r>
                      <a:r>
                        <a:rPr sz="1400" spc="-2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o</a:t>
                      </a:r>
                      <a:r>
                        <a:rPr sz="1400" spc="-1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grupo</a:t>
                      </a:r>
                      <a:r>
                        <a:rPr sz="1400" spc="-3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trabalhou)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064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554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Enxertia</a:t>
                      </a:r>
                      <a:r>
                        <a:rPr sz="1400" spc="-3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em</a:t>
                      </a:r>
                      <a:r>
                        <a:rPr sz="1400" spc="-2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pessegueiro</a:t>
                      </a:r>
                      <a:r>
                        <a:rPr sz="1400" spc="-55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2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abacateiro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Produção</a:t>
                      </a:r>
                      <a:r>
                        <a:rPr sz="1400" spc="-5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2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mudas</a:t>
                      </a:r>
                      <a:r>
                        <a:rPr sz="1400" spc="-35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por</a:t>
                      </a:r>
                      <a:r>
                        <a:rPr sz="1400" spc="-3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enxertia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140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(com</a:t>
                      </a:r>
                      <a:r>
                        <a:rPr sz="1400" spc="-35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ênfase</a:t>
                      </a:r>
                      <a:r>
                        <a:rPr sz="1400" spc="-55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para</a:t>
                      </a:r>
                      <a:r>
                        <a:rPr sz="1400" spc="-4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pessegueiro</a:t>
                      </a:r>
                      <a:r>
                        <a:rPr sz="1400" spc="-55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e</a:t>
                      </a:r>
                      <a:r>
                        <a:rPr sz="1400" spc="-2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6600"/>
                          </a:solidFill>
                          <a:latin typeface="Arial MT"/>
                          <a:cs typeface="Arial MT"/>
                        </a:rPr>
                        <a:t>abacateiro)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7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Alporquia</a:t>
                      </a:r>
                      <a:r>
                        <a:rPr sz="1400" spc="-5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em</a:t>
                      </a:r>
                      <a:r>
                        <a:rPr sz="1400" spc="-3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amoreira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790" marR="47625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Produção</a:t>
                      </a:r>
                      <a:r>
                        <a:rPr sz="1400" spc="-4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1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mudas</a:t>
                      </a:r>
                      <a:r>
                        <a:rPr sz="1400" spc="-3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spc="-2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espécies</a:t>
                      </a:r>
                      <a:r>
                        <a:rPr sz="1400" spc="-4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frutíferas</a:t>
                      </a:r>
                      <a:r>
                        <a:rPr sz="1400" spc="-4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por </a:t>
                      </a:r>
                      <a:r>
                        <a:rPr sz="1400" spc="-375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0099"/>
                          </a:solidFill>
                          <a:latin typeface="Arial MT"/>
                          <a:cs typeface="Arial MT"/>
                        </a:rPr>
                        <a:t>alporquia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41275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7297" y="574294"/>
            <a:ext cx="3557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u="heavy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Arial"/>
                <a:cs typeface="Arial"/>
              </a:rPr>
              <a:t>-</a:t>
            </a:r>
            <a:r>
              <a:rPr sz="1800" b="1" u="heavy" spc="-10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Arial"/>
                <a:cs typeface="Arial"/>
              </a:rPr>
              <a:t>Para</a:t>
            </a:r>
            <a:r>
              <a:rPr sz="1800" b="1" u="heavy" spc="-15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Arial"/>
                <a:cs typeface="Arial"/>
              </a:rPr>
              <a:t>cada</a:t>
            </a:r>
            <a:r>
              <a:rPr sz="1800" b="1" u="heavy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Arial"/>
                <a:cs typeface="Arial"/>
              </a:rPr>
              <a:t>uma das</a:t>
            </a:r>
            <a:r>
              <a:rPr sz="1800" b="1" u="heavy" spc="-20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Arial"/>
                <a:cs typeface="Arial"/>
              </a:rPr>
              <a:t>atividades</a:t>
            </a:r>
            <a:r>
              <a:rPr sz="1800" b="1" u="heavy" spc="35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solidFill>
                  <a:srgbClr val="006600"/>
                </a:solidFill>
                <a:uFill>
                  <a:solidFill>
                    <a:srgbClr val="006600"/>
                  </a:solidFill>
                </a:uFill>
                <a:latin typeface="Arial"/>
                <a:cs typeface="Arial"/>
              </a:rPr>
              <a:t>-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7217" y="1496695"/>
            <a:ext cx="23837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u="none" spc="-5" dirty="0">
                <a:solidFill>
                  <a:srgbClr val="000000"/>
                </a:solidFill>
              </a:rPr>
              <a:t>1.Título</a:t>
            </a:r>
            <a:r>
              <a:rPr sz="2000" u="none" spc="-45" dirty="0">
                <a:solidFill>
                  <a:srgbClr val="000000"/>
                </a:solidFill>
              </a:rPr>
              <a:t> </a:t>
            </a:r>
            <a:r>
              <a:rPr sz="2000" u="none" dirty="0">
                <a:solidFill>
                  <a:srgbClr val="000000"/>
                </a:solidFill>
              </a:rPr>
              <a:t>do</a:t>
            </a:r>
            <a:r>
              <a:rPr sz="2000" u="none" spc="-25" dirty="0">
                <a:solidFill>
                  <a:srgbClr val="000000"/>
                </a:solidFill>
              </a:rPr>
              <a:t> </a:t>
            </a:r>
            <a:r>
              <a:rPr sz="2000" u="none" dirty="0">
                <a:solidFill>
                  <a:srgbClr val="000000"/>
                </a:solidFill>
              </a:rPr>
              <a:t>trabalho</a:t>
            </a:r>
            <a:endParaRPr sz="2000"/>
          </a:p>
        </p:txBody>
      </p:sp>
      <p:sp>
        <p:nvSpPr>
          <p:cNvPr id="4" name="object 4"/>
          <p:cNvSpPr txBox="1"/>
          <p:nvPr/>
        </p:nvSpPr>
        <p:spPr>
          <a:xfrm>
            <a:off x="547217" y="2240800"/>
            <a:ext cx="7980045" cy="444690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sz="2000" b="1" dirty="0">
                <a:latin typeface="Arial"/>
                <a:cs typeface="Arial"/>
              </a:rPr>
              <a:t>2.</a:t>
            </a:r>
            <a:r>
              <a:rPr sz="2000" b="1" spc="-6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Introdução:</a:t>
            </a:r>
            <a:endParaRPr sz="2000">
              <a:latin typeface="Arial"/>
              <a:cs typeface="Arial"/>
            </a:endParaRPr>
          </a:p>
          <a:p>
            <a:pPr marL="83820" indent="-71755">
              <a:lnSpc>
                <a:spcPct val="100000"/>
              </a:lnSpc>
              <a:spcBef>
                <a:spcPts val="1060"/>
              </a:spcBef>
              <a:buSzPct val="93750"/>
              <a:buChar char="•"/>
              <a:tabLst>
                <a:tab pos="84455" algn="l"/>
              </a:tabLst>
            </a:pPr>
            <a:r>
              <a:rPr sz="1600" spc="-5" dirty="0">
                <a:latin typeface="Arial MT"/>
                <a:cs typeface="Arial MT"/>
              </a:rPr>
              <a:t>Destacar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importância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atividade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realizada (½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página)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Arial MT"/>
              <a:cs typeface="Arial MT"/>
            </a:endParaRPr>
          </a:p>
          <a:p>
            <a:pPr marL="292735" indent="-280670">
              <a:lnSpc>
                <a:spcPct val="100000"/>
              </a:lnSpc>
              <a:spcBef>
                <a:spcPts val="5"/>
              </a:spcBef>
              <a:buAutoNum type="arabicPeriod" startAt="3"/>
              <a:tabLst>
                <a:tab pos="293370" algn="l"/>
              </a:tabLst>
            </a:pPr>
            <a:r>
              <a:rPr sz="2000" b="1" spc="-5" dirty="0">
                <a:latin typeface="Arial"/>
                <a:cs typeface="Arial"/>
              </a:rPr>
              <a:t>Objetivo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 startAt="3"/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arabicPeriod" startAt="3"/>
            </a:pPr>
            <a:endParaRPr sz="195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rabicPeriod" startAt="3"/>
              <a:tabLst>
                <a:tab pos="293370" algn="l"/>
              </a:tabLst>
            </a:pPr>
            <a:r>
              <a:rPr sz="2000" b="1" dirty="0">
                <a:latin typeface="Arial"/>
                <a:cs typeface="Arial"/>
              </a:rPr>
              <a:t>Material</a:t>
            </a:r>
            <a:r>
              <a:rPr sz="2000" b="1" spc="-6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Métodos: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50100"/>
              </a:lnSpc>
              <a:spcBef>
                <a:spcPts val="95"/>
              </a:spcBef>
              <a:buSzPct val="93750"/>
              <a:buChar char="•"/>
              <a:tabLst>
                <a:tab pos="84455" algn="l"/>
              </a:tabLst>
            </a:pPr>
            <a:r>
              <a:rPr sz="1600" spc="-5" dirty="0">
                <a:latin typeface="Arial MT"/>
                <a:cs typeface="Arial MT"/>
              </a:rPr>
              <a:t>Descrever</a:t>
            </a:r>
            <a:r>
              <a:rPr sz="1600" spc="20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detalhadamente</a:t>
            </a:r>
            <a:r>
              <a:rPr sz="1600" spc="2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spc="229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material</a:t>
            </a:r>
            <a:r>
              <a:rPr sz="1600" spc="2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r>
              <a:rPr sz="1600" spc="20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os</a:t>
            </a:r>
            <a:r>
              <a:rPr sz="1600" spc="2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procedimentos</a:t>
            </a:r>
            <a:r>
              <a:rPr sz="1600" spc="2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empregados</a:t>
            </a:r>
            <a:r>
              <a:rPr sz="1600" spc="2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na</a:t>
            </a:r>
            <a:r>
              <a:rPr sz="1600" spc="20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instalação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 cada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atividade prática;</a:t>
            </a:r>
            <a:endParaRPr sz="1600">
              <a:latin typeface="Arial MT"/>
              <a:cs typeface="Arial MT"/>
            </a:endParaRPr>
          </a:p>
          <a:p>
            <a:pPr marL="12700" marR="6350">
              <a:lnSpc>
                <a:spcPct val="150000"/>
              </a:lnSpc>
              <a:buSzPct val="93750"/>
              <a:buChar char="•"/>
              <a:tabLst>
                <a:tab pos="84455" algn="l"/>
              </a:tabLst>
            </a:pPr>
            <a:r>
              <a:rPr sz="1600" spc="-5" dirty="0">
                <a:latin typeface="Arial MT"/>
                <a:cs typeface="Arial MT"/>
              </a:rPr>
              <a:t>Descrever</a:t>
            </a:r>
            <a:r>
              <a:rPr sz="1600" spc="36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36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metodologia</a:t>
            </a:r>
            <a:r>
              <a:rPr sz="1600" spc="37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das</a:t>
            </a:r>
            <a:r>
              <a:rPr sz="1600" spc="37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avaliações</a:t>
            </a:r>
            <a:r>
              <a:rPr sz="1600" spc="37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realizadas</a:t>
            </a:r>
            <a:r>
              <a:rPr sz="1600" spc="37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em</a:t>
            </a:r>
            <a:r>
              <a:rPr sz="1600" spc="37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cada</a:t>
            </a:r>
            <a:r>
              <a:rPr sz="1600" spc="36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atividade</a:t>
            </a:r>
            <a:r>
              <a:rPr sz="1600" spc="37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prática</a:t>
            </a:r>
            <a:r>
              <a:rPr sz="1600" spc="36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(por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exemplo: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porcentagem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germinação,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altura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plantas,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diâmetro,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...);</a:t>
            </a:r>
            <a:endParaRPr sz="1600">
              <a:latin typeface="Arial MT"/>
              <a:cs typeface="Arial MT"/>
            </a:endParaRPr>
          </a:p>
          <a:p>
            <a:pPr marL="83820" indent="-71755">
              <a:lnSpc>
                <a:spcPct val="100000"/>
              </a:lnSpc>
              <a:spcBef>
                <a:spcPts val="960"/>
              </a:spcBef>
              <a:buSzPct val="93750"/>
              <a:buChar char="•"/>
              <a:tabLst>
                <a:tab pos="84455" algn="l"/>
              </a:tabLst>
            </a:pPr>
            <a:r>
              <a:rPr sz="1600" spc="-5" dirty="0">
                <a:latin typeface="Arial MT"/>
                <a:cs typeface="Arial MT"/>
              </a:rPr>
              <a:t>Descrever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resultados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foram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analisados.</a:t>
            </a:r>
            <a:endParaRPr sz="16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>
              <a:lnSpc>
                <a:spcPct val="100000"/>
              </a:lnSpc>
              <a:spcBef>
                <a:spcPts val="100"/>
              </a:spcBef>
              <a:tabLst>
                <a:tab pos="443230" algn="l"/>
              </a:tabLst>
            </a:pPr>
            <a:r>
              <a:rPr b="0" u="none" dirty="0">
                <a:latin typeface="Arial MT"/>
                <a:cs typeface="Arial MT"/>
              </a:rPr>
              <a:t>-	</a:t>
            </a:r>
            <a:r>
              <a:rPr spc="-5" dirty="0"/>
              <a:t>Para</a:t>
            </a:r>
            <a:r>
              <a:rPr spc="-10" dirty="0"/>
              <a:t> </a:t>
            </a:r>
            <a:r>
              <a:rPr spc="-5" dirty="0"/>
              <a:t>cada</a:t>
            </a:r>
            <a:r>
              <a:rPr spc="-15" dirty="0"/>
              <a:t> </a:t>
            </a:r>
            <a:r>
              <a:rPr dirty="0"/>
              <a:t>uma</a:t>
            </a:r>
            <a:r>
              <a:rPr spc="-20" dirty="0"/>
              <a:t> </a:t>
            </a:r>
            <a:r>
              <a:rPr dirty="0"/>
              <a:t>das</a:t>
            </a:r>
            <a:r>
              <a:rPr spc="-20" dirty="0"/>
              <a:t> </a:t>
            </a:r>
            <a:r>
              <a:rPr spc="-5" dirty="0"/>
              <a:t>atividades</a:t>
            </a:r>
            <a:r>
              <a:rPr spc="25" dirty="0"/>
              <a:t> </a:t>
            </a:r>
            <a:r>
              <a:rPr dirty="0"/>
              <a:t>-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18540" y="964057"/>
            <a:ext cx="8052434" cy="3074035"/>
          </a:xfrm>
          <a:prstGeom prst="rect">
            <a:avLst/>
          </a:prstGeom>
        </p:spPr>
        <p:txBody>
          <a:bodyPr vert="horz" wrap="square" lIns="0" tIns="1822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435"/>
              </a:spcBef>
            </a:pPr>
            <a:r>
              <a:rPr sz="2000" b="1" dirty="0">
                <a:latin typeface="Arial"/>
                <a:cs typeface="Arial"/>
              </a:rPr>
              <a:t>5.</a:t>
            </a:r>
            <a:r>
              <a:rPr sz="2000" b="1" spc="-4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Resultados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discussão:</a:t>
            </a:r>
            <a:endParaRPr sz="2000">
              <a:latin typeface="Arial"/>
              <a:cs typeface="Arial"/>
            </a:endParaRPr>
          </a:p>
          <a:p>
            <a:pPr marL="299085" indent="-287020" algn="just">
              <a:lnSpc>
                <a:spcPct val="100000"/>
              </a:lnSpc>
              <a:spcBef>
                <a:spcPts val="1060"/>
              </a:spcBef>
              <a:buChar char="•"/>
              <a:tabLst>
                <a:tab pos="299720" algn="l"/>
              </a:tabLst>
            </a:pPr>
            <a:r>
              <a:rPr sz="1600" spc="-5" dirty="0">
                <a:latin typeface="Arial MT"/>
                <a:cs typeface="Arial MT"/>
              </a:rPr>
              <a:t>Apresentar</a:t>
            </a:r>
            <a:r>
              <a:rPr sz="1600" spc="94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os</a:t>
            </a:r>
            <a:r>
              <a:rPr sz="1600" spc="96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resultados</a:t>
            </a:r>
            <a:r>
              <a:rPr sz="1600" spc="95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9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forma</a:t>
            </a:r>
            <a:r>
              <a:rPr sz="1600" spc="94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clara,</a:t>
            </a:r>
            <a:r>
              <a:rPr sz="1600" spc="96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que</a:t>
            </a:r>
            <a:r>
              <a:rPr sz="1600" spc="94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permita</a:t>
            </a:r>
            <a:r>
              <a:rPr sz="1600" spc="96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fácil</a:t>
            </a:r>
            <a:r>
              <a:rPr sz="1600" spc="955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visualização</a:t>
            </a:r>
            <a:r>
              <a:rPr sz="1600" spc="9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</a:t>
            </a:r>
            <a:endParaRPr sz="1600">
              <a:latin typeface="Arial MT"/>
              <a:cs typeface="Arial MT"/>
            </a:endParaRPr>
          </a:p>
          <a:p>
            <a:pPr marL="299085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latin typeface="Arial MT"/>
                <a:cs typeface="Arial MT"/>
              </a:rPr>
              <a:t>interpretação</a:t>
            </a:r>
            <a:r>
              <a:rPr sz="1600" spc="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dos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mesmos,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tais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tabelas,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gráficos,</a:t>
            </a:r>
            <a:r>
              <a:rPr sz="1600" spc="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fotos,</a:t>
            </a:r>
            <a:r>
              <a:rPr sz="1600" spc="4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fluxogramas,</a:t>
            </a:r>
            <a:r>
              <a:rPr sz="1600" spc="4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etc;</a:t>
            </a:r>
            <a:endParaRPr sz="1600">
              <a:latin typeface="Arial MT"/>
              <a:cs typeface="Arial MT"/>
            </a:endParaRPr>
          </a:p>
          <a:p>
            <a:pPr marL="299085" indent="-287020" algn="just">
              <a:lnSpc>
                <a:spcPct val="100000"/>
              </a:lnSpc>
              <a:spcBef>
                <a:spcPts val="965"/>
              </a:spcBef>
              <a:buChar char="•"/>
              <a:tabLst>
                <a:tab pos="299720" algn="l"/>
              </a:tabLst>
            </a:pPr>
            <a:r>
              <a:rPr sz="1600" spc="-5" dirty="0">
                <a:latin typeface="Arial MT"/>
                <a:cs typeface="Arial MT"/>
              </a:rPr>
              <a:t>Discutir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os resultados</a:t>
            </a:r>
            <a:r>
              <a:rPr sz="1600" dirty="0">
                <a:latin typeface="Arial MT"/>
                <a:cs typeface="Arial MT"/>
              </a:rPr>
              <a:t> obtidos;</a:t>
            </a:r>
            <a:endParaRPr sz="1600">
              <a:latin typeface="Arial MT"/>
              <a:cs typeface="Arial MT"/>
            </a:endParaRPr>
          </a:p>
          <a:p>
            <a:pPr marL="299085" marR="5080" indent="-287020" algn="just">
              <a:lnSpc>
                <a:spcPts val="2880"/>
              </a:lnSpc>
              <a:spcBef>
                <a:spcPts val="254"/>
              </a:spcBef>
              <a:buChar char="•"/>
              <a:tabLst>
                <a:tab pos="299720" algn="l"/>
              </a:tabLst>
            </a:pPr>
            <a:r>
              <a:rPr sz="1600" spc="-5" dirty="0">
                <a:latin typeface="Arial MT"/>
                <a:cs typeface="Arial MT"/>
              </a:rPr>
              <a:t>Discutir/comparar seus resultados com pelo menos dois artigos científicos publicados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em periódicos (Exemplo: Revista Brasileira de Fruticultura, Scientia Agricola, Plant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Science,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...);</a:t>
            </a:r>
            <a:endParaRPr sz="1600">
              <a:latin typeface="Arial MT"/>
              <a:cs typeface="Arial MT"/>
            </a:endParaRPr>
          </a:p>
          <a:p>
            <a:pPr marL="299085" indent="-287020" algn="just">
              <a:lnSpc>
                <a:spcPct val="100000"/>
              </a:lnSpc>
              <a:spcBef>
                <a:spcPts val="705"/>
              </a:spcBef>
              <a:buChar char="•"/>
              <a:tabLst>
                <a:tab pos="299720" algn="l"/>
              </a:tabLst>
            </a:pPr>
            <a:r>
              <a:rPr sz="1600" spc="-5" dirty="0">
                <a:latin typeface="Arial MT"/>
                <a:cs typeface="Arial MT"/>
              </a:rPr>
              <a:t>Recomenda-se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comparar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seus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resultados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os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outros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grupos.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4759452"/>
            <a:ext cx="9031605" cy="2091055"/>
            <a:chOff x="0" y="4759452"/>
            <a:chExt cx="9031605" cy="20910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969763"/>
              <a:ext cx="2447544" cy="188061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09800" y="4759452"/>
              <a:ext cx="3867912" cy="19507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5771" y="4907280"/>
              <a:ext cx="3235452" cy="182118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6964" y="310388"/>
            <a:ext cx="40798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9085" algn="l"/>
              </a:tabLst>
            </a:pPr>
            <a:r>
              <a:rPr sz="2000" b="0" u="none" dirty="0">
                <a:latin typeface="Arial MT"/>
                <a:cs typeface="Arial MT"/>
              </a:rPr>
              <a:t>-	</a:t>
            </a:r>
            <a:r>
              <a:rPr sz="2000" dirty="0"/>
              <a:t>Para</a:t>
            </a:r>
            <a:r>
              <a:rPr sz="2000" spc="-30" dirty="0"/>
              <a:t> </a:t>
            </a:r>
            <a:r>
              <a:rPr sz="2000" dirty="0"/>
              <a:t>cada</a:t>
            </a:r>
            <a:r>
              <a:rPr sz="2000" spc="-20" dirty="0"/>
              <a:t> </a:t>
            </a:r>
            <a:r>
              <a:rPr sz="2000" dirty="0"/>
              <a:t>uma</a:t>
            </a:r>
            <a:r>
              <a:rPr sz="2000" spc="-15" dirty="0"/>
              <a:t> </a:t>
            </a:r>
            <a:r>
              <a:rPr sz="2000" dirty="0"/>
              <a:t>das</a:t>
            </a:r>
            <a:r>
              <a:rPr sz="2000" spc="-20" dirty="0"/>
              <a:t> </a:t>
            </a:r>
            <a:r>
              <a:rPr sz="2000" spc="-5" dirty="0"/>
              <a:t>atividades </a:t>
            </a:r>
            <a:r>
              <a:rPr sz="2000" dirty="0"/>
              <a:t>-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4065" y="767841"/>
            <a:ext cx="6600190" cy="19900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2735" indent="-280670">
              <a:lnSpc>
                <a:spcPct val="100000"/>
              </a:lnSpc>
              <a:spcBef>
                <a:spcPts val="105"/>
              </a:spcBef>
              <a:buAutoNum type="arabicPeriod" startAt="6"/>
              <a:tabLst>
                <a:tab pos="293370" algn="l"/>
              </a:tabLst>
            </a:pPr>
            <a:r>
              <a:rPr sz="2000" b="1" dirty="0">
                <a:latin typeface="Arial"/>
                <a:cs typeface="Arial"/>
              </a:rPr>
              <a:t>Conclusão</a:t>
            </a:r>
            <a:r>
              <a:rPr sz="2000" b="1" spc="-3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ou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Considerações</a:t>
            </a:r>
            <a:r>
              <a:rPr sz="2000" b="1" spc="-3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Finais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 startAt="6"/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AutoNum type="arabicPeriod" startAt="6"/>
            </a:pPr>
            <a:endParaRPr sz="1950">
              <a:latin typeface="Arial"/>
              <a:cs typeface="Arial"/>
            </a:endParaRPr>
          </a:p>
          <a:p>
            <a:pPr marL="292735" indent="-280670">
              <a:lnSpc>
                <a:spcPct val="100000"/>
              </a:lnSpc>
              <a:buAutoNum type="arabicPeriod" startAt="6"/>
              <a:tabLst>
                <a:tab pos="293370" algn="l"/>
              </a:tabLst>
            </a:pPr>
            <a:r>
              <a:rPr sz="2000" b="1" dirty="0">
                <a:latin typeface="Arial"/>
                <a:cs typeface="Arial"/>
              </a:rPr>
              <a:t>Referências</a:t>
            </a:r>
            <a:r>
              <a:rPr sz="2000" b="1" spc="-70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Bibliográficas:</a:t>
            </a:r>
            <a:endParaRPr sz="20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spcBef>
                <a:spcPts val="1065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Arial MT"/>
                <a:cs typeface="Arial MT"/>
              </a:rPr>
              <a:t>Citar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toda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 literatura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utilizada.</a:t>
            </a:r>
            <a:endParaRPr sz="1600">
              <a:latin typeface="Arial MT"/>
              <a:cs typeface="Arial MT"/>
            </a:endParaRPr>
          </a:p>
          <a:p>
            <a:pPr marL="299085" indent="-287020">
              <a:lnSpc>
                <a:spcPct val="100000"/>
              </a:lnSpc>
              <a:spcBef>
                <a:spcPts val="960"/>
              </a:spcBef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Arial MT"/>
                <a:cs typeface="Arial MT"/>
              </a:rPr>
              <a:t>Utilizar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normas</a:t>
            </a:r>
            <a:r>
              <a:rPr sz="1600" spc="-6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ABNT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para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citação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(disponíveis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na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Biblioteca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Central).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9833" y="3048000"/>
            <a:ext cx="8964167" cy="3689605"/>
            <a:chOff x="179831" y="3069335"/>
            <a:chExt cx="8964167" cy="36896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3069335"/>
              <a:ext cx="8964167" cy="273267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6446" y="3962400"/>
              <a:ext cx="4111752" cy="279654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340102" y="4367529"/>
              <a:ext cx="937260" cy="575310"/>
            </a:xfrm>
            <a:custGeom>
              <a:avLst/>
              <a:gdLst/>
              <a:ahLst/>
              <a:cxnLst/>
              <a:rect l="l" t="t" r="r" b="b"/>
              <a:pathLst>
                <a:path w="937260" h="575310">
                  <a:moveTo>
                    <a:pt x="937260" y="71501"/>
                  </a:moveTo>
                  <a:lnTo>
                    <a:pt x="865251" y="71501"/>
                  </a:lnTo>
                  <a:lnTo>
                    <a:pt x="865251" y="503555"/>
                  </a:lnTo>
                  <a:lnTo>
                    <a:pt x="937260" y="503555"/>
                  </a:lnTo>
                  <a:lnTo>
                    <a:pt x="937260" y="71501"/>
                  </a:lnTo>
                  <a:close/>
                </a:path>
                <a:path w="937260" h="575310">
                  <a:moveTo>
                    <a:pt x="937260" y="0"/>
                  </a:moveTo>
                  <a:lnTo>
                    <a:pt x="0" y="0"/>
                  </a:lnTo>
                  <a:lnTo>
                    <a:pt x="0" y="71120"/>
                  </a:lnTo>
                  <a:lnTo>
                    <a:pt x="0" y="504190"/>
                  </a:lnTo>
                  <a:lnTo>
                    <a:pt x="0" y="575310"/>
                  </a:lnTo>
                  <a:lnTo>
                    <a:pt x="937260" y="575310"/>
                  </a:lnTo>
                  <a:lnTo>
                    <a:pt x="937260" y="504190"/>
                  </a:lnTo>
                  <a:lnTo>
                    <a:pt x="72009" y="504190"/>
                  </a:lnTo>
                  <a:lnTo>
                    <a:pt x="72009" y="71120"/>
                  </a:lnTo>
                  <a:lnTo>
                    <a:pt x="937260" y="71120"/>
                  </a:lnTo>
                  <a:lnTo>
                    <a:pt x="937260" y="0"/>
                  </a:lnTo>
                  <a:close/>
                </a:path>
              </a:pathLst>
            </a:custGeom>
            <a:solidFill>
              <a:srgbClr val="C3D5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40102" y="4367021"/>
              <a:ext cx="937260" cy="576580"/>
            </a:xfrm>
            <a:custGeom>
              <a:avLst/>
              <a:gdLst/>
              <a:ahLst/>
              <a:cxnLst/>
              <a:rect l="l" t="t" r="r" b="b"/>
              <a:pathLst>
                <a:path w="937260" h="576579">
                  <a:moveTo>
                    <a:pt x="0" y="0"/>
                  </a:moveTo>
                  <a:lnTo>
                    <a:pt x="937260" y="0"/>
                  </a:lnTo>
                  <a:lnTo>
                    <a:pt x="937260" y="576071"/>
                  </a:lnTo>
                  <a:lnTo>
                    <a:pt x="0" y="576071"/>
                  </a:lnTo>
                  <a:lnTo>
                    <a:pt x="0" y="0"/>
                  </a:lnTo>
                  <a:close/>
                </a:path>
                <a:path w="937260" h="576579">
                  <a:moveTo>
                    <a:pt x="72009" y="72008"/>
                  </a:moveTo>
                  <a:lnTo>
                    <a:pt x="72009" y="504063"/>
                  </a:lnTo>
                  <a:lnTo>
                    <a:pt x="865251" y="504063"/>
                  </a:lnTo>
                  <a:lnTo>
                    <a:pt x="865251" y="72008"/>
                  </a:lnTo>
                  <a:lnTo>
                    <a:pt x="72009" y="72008"/>
                  </a:lnTo>
                  <a:close/>
                </a:path>
              </a:pathLst>
            </a:custGeom>
            <a:ln w="25908">
              <a:solidFill>
                <a:srgbClr val="C3D5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78708" y="4728971"/>
              <a:ext cx="1851660" cy="86259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20617" y="4748783"/>
              <a:ext cx="1657350" cy="723900"/>
            </a:xfrm>
            <a:custGeom>
              <a:avLst/>
              <a:gdLst/>
              <a:ahLst/>
              <a:cxnLst/>
              <a:rect l="l" t="t" r="r" b="b"/>
              <a:pathLst>
                <a:path w="1657350" h="723900">
                  <a:moveTo>
                    <a:pt x="1543050" y="609600"/>
                  </a:moveTo>
                  <a:lnTo>
                    <a:pt x="1543050" y="723900"/>
                  </a:lnTo>
                  <a:lnTo>
                    <a:pt x="1619250" y="685800"/>
                  </a:lnTo>
                  <a:lnTo>
                    <a:pt x="1562100" y="685800"/>
                  </a:lnTo>
                  <a:lnTo>
                    <a:pt x="1562100" y="647700"/>
                  </a:lnTo>
                  <a:lnTo>
                    <a:pt x="1619250" y="647700"/>
                  </a:lnTo>
                  <a:lnTo>
                    <a:pt x="1543050" y="609600"/>
                  </a:lnTo>
                  <a:close/>
                </a:path>
                <a:path w="1657350" h="723900">
                  <a:moveTo>
                    <a:pt x="809625" y="19050"/>
                  </a:moveTo>
                  <a:lnTo>
                    <a:pt x="809625" y="685800"/>
                  </a:lnTo>
                  <a:lnTo>
                    <a:pt x="1543050" y="685800"/>
                  </a:lnTo>
                  <a:lnTo>
                    <a:pt x="1543050" y="666750"/>
                  </a:lnTo>
                  <a:lnTo>
                    <a:pt x="847725" y="666750"/>
                  </a:lnTo>
                  <a:lnTo>
                    <a:pt x="828675" y="647700"/>
                  </a:lnTo>
                  <a:lnTo>
                    <a:pt x="847725" y="647700"/>
                  </a:lnTo>
                  <a:lnTo>
                    <a:pt x="847725" y="38100"/>
                  </a:lnTo>
                  <a:lnTo>
                    <a:pt x="828675" y="38100"/>
                  </a:lnTo>
                  <a:lnTo>
                    <a:pt x="809625" y="19050"/>
                  </a:lnTo>
                  <a:close/>
                </a:path>
                <a:path w="1657350" h="723900">
                  <a:moveTo>
                    <a:pt x="1619250" y="647700"/>
                  </a:moveTo>
                  <a:lnTo>
                    <a:pt x="1562100" y="647700"/>
                  </a:lnTo>
                  <a:lnTo>
                    <a:pt x="1562100" y="685800"/>
                  </a:lnTo>
                  <a:lnTo>
                    <a:pt x="1619250" y="685800"/>
                  </a:lnTo>
                  <a:lnTo>
                    <a:pt x="1657350" y="666750"/>
                  </a:lnTo>
                  <a:lnTo>
                    <a:pt x="1619250" y="647700"/>
                  </a:lnTo>
                  <a:close/>
                </a:path>
                <a:path w="1657350" h="723900">
                  <a:moveTo>
                    <a:pt x="847725" y="647700"/>
                  </a:moveTo>
                  <a:lnTo>
                    <a:pt x="828675" y="647700"/>
                  </a:lnTo>
                  <a:lnTo>
                    <a:pt x="847725" y="666750"/>
                  </a:lnTo>
                  <a:lnTo>
                    <a:pt x="847725" y="647700"/>
                  </a:lnTo>
                  <a:close/>
                </a:path>
                <a:path w="1657350" h="723900">
                  <a:moveTo>
                    <a:pt x="1543050" y="647700"/>
                  </a:moveTo>
                  <a:lnTo>
                    <a:pt x="847725" y="647700"/>
                  </a:lnTo>
                  <a:lnTo>
                    <a:pt x="847725" y="666750"/>
                  </a:lnTo>
                  <a:lnTo>
                    <a:pt x="1543050" y="666750"/>
                  </a:lnTo>
                  <a:lnTo>
                    <a:pt x="1543050" y="647700"/>
                  </a:lnTo>
                  <a:close/>
                </a:path>
                <a:path w="1657350" h="723900">
                  <a:moveTo>
                    <a:pt x="847725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809625" y="38100"/>
                  </a:lnTo>
                  <a:lnTo>
                    <a:pt x="809625" y="19050"/>
                  </a:lnTo>
                  <a:lnTo>
                    <a:pt x="847725" y="19050"/>
                  </a:lnTo>
                  <a:lnTo>
                    <a:pt x="847725" y="0"/>
                  </a:lnTo>
                  <a:close/>
                </a:path>
                <a:path w="1657350" h="723900">
                  <a:moveTo>
                    <a:pt x="847725" y="19050"/>
                  </a:moveTo>
                  <a:lnTo>
                    <a:pt x="809625" y="19050"/>
                  </a:lnTo>
                  <a:lnTo>
                    <a:pt x="828675" y="38100"/>
                  </a:lnTo>
                  <a:lnTo>
                    <a:pt x="847725" y="38100"/>
                  </a:lnTo>
                  <a:lnTo>
                    <a:pt x="847725" y="1905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54094" y="1900965"/>
            <a:ext cx="1540203" cy="37787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69915" y="2724157"/>
            <a:ext cx="5494848" cy="432502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772105" y="3670271"/>
            <a:ext cx="3720941" cy="336896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1852929" y="1759076"/>
            <a:ext cx="5510530" cy="2165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15" dirty="0">
                <a:latin typeface="Calibri"/>
                <a:cs typeface="Calibri"/>
              </a:rPr>
              <a:t>Exemplo:</a:t>
            </a:r>
            <a:endParaRPr sz="3200" dirty="0">
              <a:latin typeface="Calibri"/>
              <a:cs typeface="Calibri"/>
            </a:endParaRPr>
          </a:p>
          <a:p>
            <a:pPr marL="12065" marR="5080" algn="ctr">
              <a:lnSpc>
                <a:spcPct val="180000"/>
              </a:lnSpc>
            </a:pPr>
            <a:r>
              <a:rPr sz="3200" b="1" spc="-35" dirty="0">
                <a:latin typeface="Calibri"/>
                <a:cs typeface="Calibri"/>
              </a:rPr>
              <a:t>APRESENTAÇÃO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" dirty="0">
                <a:latin typeface="Calibri"/>
                <a:cs typeface="Calibri"/>
              </a:rPr>
              <a:t>DE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55" dirty="0">
                <a:latin typeface="Calibri"/>
                <a:cs typeface="Calibri"/>
              </a:rPr>
              <a:t>RESULTADOS </a:t>
            </a:r>
            <a:r>
              <a:rPr sz="3200" b="1" spc="-705" dirty="0">
                <a:latin typeface="Calibri"/>
                <a:cs typeface="Calibri"/>
              </a:rPr>
              <a:t> 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FORMA</a:t>
            </a:r>
            <a:r>
              <a:rPr sz="32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INADEQUADA</a:t>
            </a:r>
            <a:endParaRPr sz="32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2737104" y="3860291"/>
            <a:ext cx="5768340" cy="2421890"/>
            <a:chOff x="2737104" y="3860291"/>
            <a:chExt cx="5768340" cy="2421890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37104" y="3971496"/>
              <a:ext cx="3768090" cy="6938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85332" y="3860291"/>
              <a:ext cx="2420112" cy="24216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36525" y="350900"/>
          <a:ext cx="8945864" cy="30068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10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24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60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80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43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25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25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32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35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603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3116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32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9397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702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429260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64135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1635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95885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51789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126364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20039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15811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  <a:gridCol w="288290">
                  <a:extLst>
                    <a:ext uri="{9D8B030D-6E8A-4147-A177-3AD203B41FA5}">
                      <a16:colId xmlns:a16="http://schemas.microsoft.com/office/drawing/2014/main" val="20025"/>
                    </a:ext>
                  </a:extLst>
                </a:gridCol>
                <a:gridCol w="189865">
                  <a:extLst>
                    <a:ext uri="{9D8B030D-6E8A-4147-A177-3AD203B41FA5}">
                      <a16:colId xmlns:a16="http://schemas.microsoft.com/office/drawing/2014/main" val="20026"/>
                    </a:ext>
                  </a:extLst>
                </a:gridCol>
                <a:gridCol w="256540">
                  <a:extLst>
                    <a:ext uri="{9D8B030D-6E8A-4147-A177-3AD203B41FA5}">
                      <a16:colId xmlns:a16="http://schemas.microsoft.com/office/drawing/2014/main" val="20027"/>
                    </a:ext>
                  </a:extLst>
                </a:gridCol>
                <a:gridCol w="127634">
                  <a:extLst>
                    <a:ext uri="{9D8B030D-6E8A-4147-A177-3AD203B41FA5}">
                      <a16:colId xmlns:a16="http://schemas.microsoft.com/office/drawing/2014/main" val="20028"/>
                    </a:ext>
                  </a:extLst>
                </a:gridCol>
                <a:gridCol w="318134">
                  <a:extLst>
                    <a:ext uri="{9D8B030D-6E8A-4147-A177-3AD203B41FA5}">
                      <a16:colId xmlns:a16="http://schemas.microsoft.com/office/drawing/2014/main" val="20029"/>
                    </a:ext>
                  </a:extLst>
                </a:gridCol>
                <a:gridCol w="65404">
                  <a:extLst>
                    <a:ext uri="{9D8B030D-6E8A-4147-A177-3AD203B41FA5}">
                      <a16:colId xmlns:a16="http://schemas.microsoft.com/office/drawing/2014/main" val="20030"/>
                    </a:ext>
                  </a:extLst>
                </a:gridCol>
                <a:gridCol w="379729">
                  <a:extLst>
                    <a:ext uri="{9D8B030D-6E8A-4147-A177-3AD203B41FA5}">
                      <a16:colId xmlns:a16="http://schemas.microsoft.com/office/drawing/2014/main" val="20031"/>
                    </a:ext>
                  </a:extLst>
                </a:gridCol>
                <a:gridCol w="97154">
                  <a:extLst>
                    <a:ext uri="{9D8B030D-6E8A-4147-A177-3AD203B41FA5}">
                      <a16:colId xmlns:a16="http://schemas.microsoft.com/office/drawing/2014/main" val="20032"/>
                    </a:ext>
                  </a:extLst>
                </a:gridCol>
                <a:gridCol w="382904">
                  <a:extLst>
                    <a:ext uri="{9D8B030D-6E8A-4147-A177-3AD203B41FA5}">
                      <a16:colId xmlns:a16="http://schemas.microsoft.com/office/drawing/2014/main" val="20033"/>
                    </a:ext>
                  </a:extLst>
                </a:gridCol>
              </a:tblGrid>
              <a:tr h="304800">
                <a:tc gridSpan="34">
                  <a:txBody>
                    <a:bodyPr/>
                    <a:lstStyle/>
                    <a:p>
                      <a:pPr marL="4635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1º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MEDIÇÃO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DA</a:t>
                      </a:r>
                      <a:r>
                        <a:rPr sz="1400" spc="-1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ALTURA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DAS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SEMENTES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GERMINADAS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MARACUJÁ</a:t>
                      </a:r>
                      <a:r>
                        <a:rPr sz="1400" spc="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(18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março,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dias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depois)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gridSpan="34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SAQUINHOS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57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2,9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2,3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2,9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2,5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2,5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1,6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1,7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1,7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1,8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3,2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1,4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1,7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2,1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2,1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700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3,1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2,4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2,1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1,6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2,6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2,5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2,8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0,8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1,9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1,4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1,6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1,5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574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2,3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975">
                <a:tc gridSpan="3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298">
                <a:tc gridSpan="34"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2º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MEDIÇÃO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DA</a:t>
                      </a:r>
                      <a:r>
                        <a:rPr sz="14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ALTURA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DAS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SEMENTES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GERMINADAS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MARACUJÁ</a:t>
                      </a:r>
                      <a:r>
                        <a:rPr sz="1400" spc="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(25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março,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semanas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depois)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705">
                <a:tc gridSpan="34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SAQUINHOS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50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0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3,8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5,0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5,5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6,3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3,8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4,9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3,3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652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5875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3,0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4,3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4,0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5,0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5,5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4,3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1,8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4,3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5,5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841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4,5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3,2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0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2119376" y="17780"/>
            <a:ext cx="49739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Calibri"/>
                <a:cs typeface="Calibri"/>
              </a:rPr>
              <a:t>TESTE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DE</a:t>
            </a:r>
            <a:r>
              <a:rPr sz="1800" b="1" spc="-5" dirty="0">
                <a:latin typeface="Calibri"/>
                <a:cs typeface="Calibri"/>
              </a:rPr>
              <a:t> SEMENTES </a:t>
            </a:r>
            <a:r>
              <a:rPr sz="1800" b="1" spc="-10" dirty="0">
                <a:latin typeface="Calibri"/>
                <a:cs typeface="Calibri"/>
              </a:rPr>
              <a:t>(PÊSSEGO,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CITROS,</a:t>
            </a:r>
            <a:r>
              <a:rPr sz="1800" b="1" spc="-20" dirty="0">
                <a:latin typeface="Calibri"/>
                <a:cs typeface="Calibri"/>
              </a:rPr>
              <a:t> </a:t>
            </a:r>
            <a:r>
              <a:rPr sz="1800" b="1" spc="-15" dirty="0">
                <a:latin typeface="Calibri"/>
                <a:cs typeface="Calibri"/>
              </a:rPr>
              <a:t>MARACUJÁ)</a:t>
            </a:r>
            <a:endParaRPr sz="18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6525" y="3494023"/>
          <a:ext cx="8919202" cy="143357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0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7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7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7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35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68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688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688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688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290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8290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7688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290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04926">
                <a:tc gridSpan="20">
                  <a:txBody>
                    <a:bodyPr/>
                    <a:lstStyle/>
                    <a:p>
                      <a:pPr marL="3860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3º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MEDIÇÃO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DA</a:t>
                      </a:r>
                      <a:r>
                        <a:rPr sz="14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ALTURA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DAS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SEMENTES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GERMINADAS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MARACUJÁ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(8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abril,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semanas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depois)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gridSpan="20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SAQUINHOS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5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5,7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6,8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8,7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5,8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5,6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5,5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5,9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7,8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7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7,8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5,6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6,7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3,5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7,3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7,4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415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6,7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5,0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5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36525" y="5006975"/>
          <a:ext cx="8919202" cy="1433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8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1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81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78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0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751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77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77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8353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688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688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7688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7688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82904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8290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76884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2904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04800">
                <a:tc gridSpan="20"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4º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MEDIÇÃO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DA</a:t>
                      </a:r>
                      <a:r>
                        <a:rPr sz="1400" spc="-1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30" dirty="0">
                          <a:latin typeface="Times New Roman"/>
                          <a:cs typeface="Times New Roman"/>
                        </a:rPr>
                        <a:t>ALTURA</a:t>
                      </a:r>
                      <a:r>
                        <a:rPr sz="14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DAS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SEMENTES</a:t>
                      </a:r>
                      <a:r>
                        <a:rPr sz="14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GERMINADAS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MARACUJÁ</a:t>
                      </a:r>
                      <a:r>
                        <a:rPr sz="1400" spc="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(13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maio,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sz="1400" spc="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semanas</a:t>
                      </a:r>
                      <a:r>
                        <a:rPr sz="1400" spc="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dirty="0">
                          <a:latin typeface="Times New Roman"/>
                          <a:cs typeface="Times New Roman"/>
                        </a:rPr>
                        <a:t>depois)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 gridSpan="20"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400" spc="-5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5" dirty="0">
                          <a:latin typeface="Times New Roman"/>
                          <a:cs typeface="Times New Roman"/>
                        </a:rPr>
                        <a:t>SAQUINHOS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6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10,5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9,6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12,4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10,3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13,6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12,0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12,5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9,5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12,8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6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12,0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7,9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10,2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7,6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97155" algn="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13,3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7,4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8,3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7,8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63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2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221691" y="6481673"/>
            <a:ext cx="37655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X:</a:t>
            </a:r>
            <a:r>
              <a:rPr sz="16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Mudas que </a:t>
            </a:r>
            <a:r>
              <a:rPr sz="1600" i="1" spc="-10" dirty="0">
                <a:solidFill>
                  <a:srgbClr val="FF0000"/>
                </a:solidFill>
                <a:latin typeface="Times New Roman"/>
                <a:cs typeface="Times New Roman"/>
              </a:rPr>
              <a:t>morreram</a:t>
            </a:r>
            <a:r>
              <a:rPr sz="16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 durante as</a:t>
            </a:r>
            <a:r>
              <a:rPr sz="1600" i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i="1" spc="-5" dirty="0">
                <a:solidFill>
                  <a:srgbClr val="FF0000"/>
                </a:solidFill>
                <a:latin typeface="Times New Roman"/>
                <a:cs typeface="Times New Roman"/>
              </a:rPr>
              <a:t>medições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93712" y="757301"/>
          <a:ext cx="8288019" cy="55942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00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9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3075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Data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Com</a:t>
                      </a:r>
                      <a:r>
                        <a:rPr sz="1800" b="1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casca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Sem</a:t>
                      </a:r>
                      <a:r>
                        <a:rPr sz="1800" b="1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casca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Altura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87">
                <a:tc gridSpan="4">
                  <a:txBody>
                    <a:bodyPr/>
                    <a:lstStyle/>
                    <a:p>
                      <a:pPr marR="84455" algn="r">
                        <a:lnSpc>
                          <a:spcPct val="100000"/>
                        </a:lnSpc>
                        <a:spcBef>
                          <a:spcPts val="305"/>
                        </a:spcBef>
                        <a:tabLst>
                          <a:tab pos="913130" algn="l"/>
                          <a:tab pos="1148080" algn="l"/>
                        </a:tabLst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c/casca	/	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s/casca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10-mar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Semeadura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17-mar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Nenhuma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germinada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24-mar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Medição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não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feita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31-mar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7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Medição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não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feita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07-abr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Medição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não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feita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14-abr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Medição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não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feita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21-abr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29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1,90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1,50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28-abr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1,92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1,50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5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05-mai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31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13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2,04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1,66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8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12-mai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2,14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1,75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4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19-mai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2,30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1,80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26-mai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2,37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1,98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98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02-jun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31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14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2,62</a:t>
                      </a:r>
                      <a:r>
                        <a:rPr sz="1800" spc="-4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2,20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936142" y="168402"/>
            <a:ext cx="3183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35" dirty="0">
                <a:latin typeface="Times New Roman"/>
                <a:cs typeface="Times New Roman"/>
              </a:rPr>
              <a:t>RESULTADOS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E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DISCUSSÃO: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457327"/>
            <a:ext cx="7953375" cy="5289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CONCLUSÃO:</a:t>
            </a:r>
            <a:endParaRPr sz="1600" dirty="0">
              <a:latin typeface="Arial"/>
              <a:cs typeface="Arial"/>
            </a:endParaRPr>
          </a:p>
          <a:p>
            <a:pPr marL="50800" marR="5080" algn="just">
              <a:lnSpc>
                <a:spcPct val="150100"/>
              </a:lnSpc>
              <a:spcBef>
                <a:spcPts val="1560"/>
              </a:spcBef>
              <a:buChar char="-"/>
              <a:tabLst>
                <a:tab pos="177800" algn="l"/>
              </a:tabLst>
            </a:pP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spc="225" dirty="0"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 MT"/>
                <a:cs typeface="Arial MT"/>
              </a:rPr>
              <a:t>pegamento</a:t>
            </a:r>
            <a:r>
              <a:rPr sz="1600" spc="2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total,</a:t>
            </a:r>
            <a:r>
              <a:rPr sz="1600" spc="2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após</a:t>
            </a:r>
            <a:r>
              <a:rPr sz="1600" spc="2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7</a:t>
            </a:r>
            <a:r>
              <a:rPr sz="1600" spc="229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semanas</a:t>
            </a:r>
            <a:r>
              <a:rPr sz="1600" spc="229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</a:t>
            </a:r>
            <a:r>
              <a:rPr sz="1600" spc="229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semeadura</a:t>
            </a:r>
            <a:r>
              <a:rPr sz="1600" spc="2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foi</a:t>
            </a:r>
            <a:r>
              <a:rPr sz="1600" spc="2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229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17</a:t>
            </a:r>
            <a:r>
              <a:rPr sz="1600" spc="25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em</a:t>
            </a:r>
            <a:r>
              <a:rPr sz="1600" spc="2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60</a:t>
            </a:r>
            <a:r>
              <a:rPr sz="1600" spc="229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sementes,</a:t>
            </a:r>
            <a:r>
              <a:rPr sz="1600" spc="2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ou </a:t>
            </a:r>
            <a:r>
              <a:rPr sz="1600" spc="-43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seja, 43 </a:t>
            </a:r>
            <a:r>
              <a:rPr sz="1600" dirty="0">
                <a:latin typeface="Arial MT"/>
                <a:cs typeface="Arial MT"/>
              </a:rPr>
              <a:t>falhas. </a:t>
            </a:r>
            <a:r>
              <a:rPr sz="1600" spc="-5" dirty="0">
                <a:latin typeface="Arial MT"/>
                <a:cs typeface="Arial MT"/>
              </a:rPr>
              <a:t>Provavelmente devido à </a:t>
            </a:r>
            <a:r>
              <a:rPr sz="1600" spc="-5" dirty="0">
                <a:solidFill>
                  <a:srgbClr val="FF0000"/>
                </a:solidFill>
                <a:latin typeface="Arial MT"/>
                <a:cs typeface="Arial MT"/>
              </a:rPr>
              <a:t>altura </a:t>
            </a:r>
            <a:r>
              <a:rPr sz="1600" dirty="0">
                <a:solidFill>
                  <a:srgbClr val="FF0000"/>
                </a:solidFill>
                <a:latin typeface="Arial MT"/>
                <a:cs typeface="Arial MT"/>
              </a:rPr>
              <a:t>de </a:t>
            </a:r>
            <a:r>
              <a:rPr sz="1600" spc="-5" dirty="0">
                <a:solidFill>
                  <a:srgbClr val="FF0000"/>
                </a:solidFill>
                <a:latin typeface="Arial MT"/>
                <a:cs typeface="Arial MT"/>
              </a:rPr>
              <a:t>semeadura</a:t>
            </a:r>
            <a:r>
              <a:rPr sz="1600" spc="-5" dirty="0">
                <a:latin typeface="Arial MT"/>
                <a:cs typeface="Arial MT"/>
              </a:rPr>
              <a:t>, irrigação ou substrato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inapropriados.</a:t>
            </a:r>
            <a:endParaRPr sz="16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Arial MT"/>
              <a:buChar char="-"/>
            </a:pPr>
            <a:endParaRPr sz="2250" dirty="0">
              <a:latin typeface="Arial MT"/>
              <a:cs typeface="Arial MT"/>
            </a:endParaRPr>
          </a:p>
          <a:p>
            <a:pPr marL="48895" marR="6985" algn="just">
              <a:lnSpc>
                <a:spcPct val="150000"/>
              </a:lnSpc>
              <a:buChar char="-"/>
              <a:tabLst>
                <a:tab pos="163830" algn="l"/>
              </a:tabLst>
            </a:pP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600"/>
                </a:solidFill>
                <a:latin typeface="Arial MT"/>
                <a:cs typeface="Arial MT"/>
              </a:rPr>
              <a:t>velocidade</a:t>
            </a:r>
            <a:r>
              <a:rPr sz="1600" dirty="0">
                <a:solidFill>
                  <a:srgbClr val="006600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de</a:t>
            </a:r>
            <a:r>
              <a:rPr sz="1600" spc="-5" dirty="0">
                <a:latin typeface="Arial MT"/>
                <a:cs typeface="Arial MT"/>
              </a:rPr>
              <a:t> crescimento</a:t>
            </a:r>
            <a:r>
              <a:rPr sz="1600" dirty="0">
                <a:latin typeface="Arial MT"/>
                <a:cs typeface="Arial MT"/>
              </a:rPr>
              <a:t> foi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aproximadamente,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006600"/>
                </a:solidFill>
                <a:latin typeface="Arial MT"/>
                <a:cs typeface="Arial MT"/>
              </a:rPr>
              <a:t>10cm</a:t>
            </a:r>
            <a:r>
              <a:rPr sz="1600" dirty="0">
                <a:solidFill>
                  <a:srgbClr val="0066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até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7</a:t>
            </a:r>
            <a:r>
              <a:rPr sz="1600" spc="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semanas,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avaliando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somente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 MT"/>
                <a:cs typeface="Arial MT"/>
              </a:rPr>
              <a:t>sementes</a:t>
            </a:r>
            <a:r>
              <a:rPr sz="1600" spc="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 MT"/>
                <a:cs typeface="Arial MT"/>
              </a:rPr>
              <a:t>que</a:t>
            </a:r>
            <a:r>
              <a:rPr sz="16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Arial MT"/>
                <a:cs typeface="Arial MT"/>
              </a:rPr>
              <a:t>“vingaram”</a:t>
            </a:r>
            <a:r>
              <a:rPr sz="1600" spc="-5" dirty="0">
                <a:latin typeface="Arial MT"/>
                <a:cs typeface="Arial MT"/>
              </a:rPr>
              <a:t>.</a:t>
            </a:r>
            <a:endParaRPr sz="16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Char char="-"/>
            </a:pPr>
            <a:endParaRPr sz="18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 MT"/>
              <a:buChar char="-"/>
            </a:pPr>
            <a:endParaRPr sz="1600" dirty="0">
              <a:latin typeface="Arial MT"/>
              <a:cs typeface="Arial MT"/>
            </a:endParaRPr>
          </a:p>
          <a:p>
            <a:pPr marL="13970" marR="41910" algn="just">
              <a:lnSpc>
                <a:spcPct val="150000"/>
              </a:lnSpc>
              <a:buChar char="-"/>
              <a:tabLst>
                <a:tab pos="141605" algn="l"/>
              </a:tabLst>
            </a:pP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spc="28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tempo</a:t>
            </a:r>
            <a:r>
              <a:rPr sz="1600" spc="3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29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germinação</a:t>
            </a:r>
            <a:r>
              <a:rPr sz="1600" spc="29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das</a:t>
            </a:r>
            <a:r>
              <a:rPr sz="1600" spc="28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sementes</a:t>
            </a:r>
            <a:r>
              <a:rPr sz="1600" spc="29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29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maracujá</a:t>
            </a:r>
            <a:r>
              <a:rPr sz="1600" spc="29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é</a:t>
            </a:r>
            <a:r>
              <a:rPr sz="1600" spc="28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de,</a:t>
            </a:r>
            <a:r>
              <a:rPr sz="1600" spc="28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</a:t>
            </a:r>
            <a:r>
              <a:rPr sz="1600" spc="3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máximo,</a:t>
            </a:r>
            <a:r>
              <a:rPr sz="1600" spc="29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1</a:t>
            </a:r>
            <a:r>
              <a:rPr sz="1600" spc="29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semana, </a:t>
            </a:r>
            <a:r>
              <a:rPr sz="1600" spc="-43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visto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nenhuma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semente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germinou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após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este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período.</a:t>
            </a:r>
            <a:endParaRPr sz="16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300" dirty="0">
              <a:latin typeface="Arial MT"/>
              <a:cs typeface="Arial MT"/>
            </a:endParaRPr>
          </a:p>
          <a:p>
            <a:pPr marL="12700" marR="43815" algn="just">
              <a:lnSpc>
                <a:spcPct val="150000"/>
              </a:lnSpc>
            </a:pPr>
            <a:r>
              <a:rPr sz="1600" dirty="0">
                <a:latin typeface="Arial MT"/>
                <a:cs typeface="Arial MT"/>
              </a:rPr>
              <a:t>-O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maracujá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é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uma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planta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tropical,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que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não</a:t>
            </a:r>
            <a:r>
              <a:rPr sz="1600" spc="-5" dirty="0">
                <a:latin typeface="Arial MT"/>
                <a:cs typeface="Arial MT"/>
              </a:rPr>
              <a:t> tolera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geadas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ou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ventos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frios,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desenvolvendo melhor em temperaturas ao redor de 25ºC. </a:t>
            </a:r>
            <a:r>
              <a:rPr sz="1600" spc="-10" dirty="0">
                <a:latin typeface="Arial MT"/>
                <a:cs typeface="Arial MT"/>
              </a:rPr>
              <a:t>Trata-se </a:t>
            </a:r>
            <a:r>
              <a:rPr sz="1600" spc="-5" dirty="0">
                <a:latin typeface="Arial MT"/>
                <a:cs typeface="Arial MT"/>
              </a:rPr>
              <a:t>de planta que 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cresce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durante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todo,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não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ser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num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período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pequeno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de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inverno.</a:t>
            </a:r>
            <a:endParaRPr sz="1600" dirty="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</TotalTime>
  <Words>980</Words>
  <Application>Microsoft Office PowerPoint</Application>
  <PresentationFormat>Apresentação na tela (4:3)</PresentationFormat>
  <Paragraphs>381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Arial MT</vt:lpstr>
      <vt:lpstr>Calibri</vt:lpstr>
      <vt:lpstr>Times New Roman</vt:lpstr>
      <vt:lpstr>Office Theme</vt:lpstr>
      <vt:lpstr>Apresentação do PowerPoint</vt:lpstr>
      <vt:lpstr>ROTEIRO PARA OS RELATÓRIOS DOS TRABALHOS PRÁTICOS</vt:lpstr>
      <vt:lpstr>1.Título do trabalho</vt:lpstr>
      <vt:lpstr>- Para cada uma das atividades -</vt:lpstr>
      <vt:lpstr>- Para cada uma das atividades -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Tabela 1: Altura (cm) de plantas de maracujá na fase de  formação de mudas</vt:lpstr>
      <vt:lpstr>Apresentação do PowerPoint</vt:lpstr>
      <vt:lpstr>ATENÇÃO: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3</cp:revision>
  <dcterms:created xsi:type="dcterms:W3CDTF">2023-05-29T01:17:46Z</dcterms:created>
  <dcterms:modified xsi:type="dcterms:W3CDTF">2024-05-02T12:43:46Z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2022-05-30T00:00:00Z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2023-05-29T00:00:00Z</vt:filetime>
  </property>
</Properties>
</file>