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87" r:id="rId2"/>
    <p:sldId id="363" r:id="rId3"/>
    <p:sldId id="688" r:id="rId4"/>
    <p:sldId id="68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679" r:id="rId18"/>
    <p:sldId id="471" r:id="rId19"/>
    <p:sldId id="516" r:id="rId20"/>
    <p:sldId id="529" r:id="rId21"/>
    <p:sldId id="536" r:id="rId22"/>
    <p:sldId id="53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6E2ED-C94D-4BCD-840C-DCD681DAD63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DDC5976-FFBF-48AC-91BE-320F3F1BC255}">
      <dgm:prSet/>
      <dgm:spPr/>
      <dgm:t>
        <a:bodyPr/>
        <a:lstStyle/>
        <a:p>
          <a:r>
            <a:rPr lang="pt-BR"/>
            <a:t>Como marcar os personagens? Como se chamam? Seria bom conhecer os nomes</a:t>
          </a:r>
          <a:endParaRPr lang="en-US"/>
        </a:p>
      </dgm:t>
    </dgm:pt>
    <dgm:pt modelId="{78E13A2E-B706-4DE6-9688-443A61C48094}" type="parTrans" cxnId="{1D098C33-22A5-4C9D-B244-A2326E2C40FA}">
      <dgm:prSet/>
      <dgm:spPr/>
      <dgm:t>
        <a:bodyPr/>
        <a:lstStyle/>
        <a:p>
          <a:endParaRPr lang="en-US"/>
        </a:p>
      </dgm:t>
    </dgm:pt>
    <dgm:pt modelId="{7813234B-F34D-4556-9D1D-0F4EE718B7FB}" type="sibTrans" cxnId="{1D098C33-22A5-4C9D-B244-A2326E2C40FA}">
      <dgm:prSet/>
      <dgm:spPr/>
      <dgm:t>
        <a:bodyPr/>
        <a:lstStyle/>
        <a:p>
          <a:endParaRPr lang="en-US"/>
        </a:p>
      </dgm:t>
    </dgm:pt>
    <dgm:pt modelId="{97CCA8E6-AE13-4062-A253-6376FFAD6619}">
      <dgm:prSet/>
      <dgm:spPr/>
      <dgm:t>
        <a:bodyPr/>
        <a:lstStyle/>
        <a:p>
          <a:r>
            <a:rPr lang="pt-BR"/>
            <a:t>Onde se passa narrativa? Seria bom nomear os lugares</a:t>
          </a:r>
          <a:endParaRPr lang="en-US"/>
        </a:p>
      </dgm:t>
    </dgm:pt>
    <dgm:pt modelId="{6F709785-F495-4B61-BF60-0335F6675900}" type="parTrans" cxnId="{63AB2282-36E9-4557-A75E-9E2654BD8070}">
      <dgm:prSet/>
      <dgm:spPr/>
      <dgm:t>
        <a:bodyPr/>
        <a:lstStyle/>
        <a:p>
          <a:endParaRPr lang="en-US"/>
        </a:p>
      </dgm:t>
    </dgm:pt>
    <dgm:pt modelId="{0B380D93-F4D7-48C7-A4EF-F98108703C67}" type="sibTrans" cxnId="{63AB2282-36E9-4557-A75E-9E2654BD8070}">
      <dgm:prSet/>
      <dgm:spPr/>
      <dgm:t>
        <a:bodyPr/>
        <a:lstStyle/>
        <a:p>
          <a:endParaRPr lang="en-US"/>
        </a:p>
      </dgm:t>
    </dgm:pt>
    <dgm:pt modelId="{FF116895-A438-431C-9A3C-A7A2C0B05D24}">
      <dgm:prSet/>
      <dgm:spPr/>
      <dgm:t>
        <a:bodyPr/>
        <a:lstStyle/>
        <a:p>
          <a:r>
            <a:rPr lang="pt-BR"/>
            <a:t>Como dar alguma ideia da passagem do tempo? Vai ser preciso trabalhar os verbos</a:t>
          </a:r>
          <a:endParaRPr lang="en-US"/>
        </a:p>
      </dgm:t>
    </dgm:pt>
    <dgm:pt modelId="{8817BD35-8A4F-4013-94A6-134A57BB0750}" type="parTrans" cxnId="{C471CB9C-6D71-4E25-9721-33F7D61C860F}">
      <dgm:prSet/>
      <dgm:spPr/>
      <dgm:t>
        <a:bodyPr/>
        <a:lstStyle/>
        <a:p>
          <a:endParaRPr lang="en-US"/>
        </a:p>
      </dgm:t>
    </dgm:pt>
    <dgm:pt modelId="{A96C84C4-9A67-4764-B48F-D54708029A54}" type="sibTrans" cxnId="{C471CB9C-6D71-4E25-9721-33F7D61C860F}">
      <dgm:prSet/>
      <dgm:spPr/>
      <dgm:t>
        <a:bodyPr/>
        <a:lstStyle/>
        <a:p>
          <a:endParaRPr lang="en-US"/>
        </a:p>
      </dgm:t>
    </dgm:pt>
    <dgm:pt modelId="{4AE232A9-F01B-48F3-A063-CBB0E4A8068B}" type="pres">
      <dgm:prSet presAssocID="{AAF6E2ED-C94D-4BCD-840C-DCD681DAD63C}" presName="linear" presStyleCnt="0">
        <dgm:presLayoutVars>
          <dgm:animLvl val="lvl"/>
          <dgm:resizeHandles val="exact"/>
        </dgm:presLayoutVars>
      </dgm:prSet>
      <dgm:spPr/>
    </dgm:pt>
    <dgm:pt modelId="{C4D576E3-DCC4-4CCE-B9D2-ECCBC315FABD}" type="pres">
      <dgm:prSet presAssocID="{4DDC5976-FFBF-48AC-91BE-320F3F1BC2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83E3270-EE29-4D12-AF04-F527E6402291}" type="pres">
      <dgm:prSet presAssocID="{7813234B-F34D-4556-9D1D-0F4EE718B7FB}" presName="spacer" presStyleCnt="0"/>
      <dgm:spPr/>
    </dgm:pt>
    <dgm:pt modelId="{89C62761-872F-4824-B652-85C4B984724A}" type="pres">
      <dgm:prSet presAssocID="{97CCA8E6-AE13-4062-A253-6376FFAD66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C27BBA-7FFB-41A0-BAA3-8E9737525CFF}" type="pres">
      <dgm:prSet presAssocID="{0B380D93-F4D7-48C7-A4EF-F98108703C67}" presName="spacer" presStyleCnt="0"/>
      <dgm:spPr/>
    </dgm:pt>
    <dgm:pt modelId="{5D2E959F-BDAD-435A-84EF-2428BF72F166}" type="pres">
      <dgm:prSet presAssocID="{FF116895-A438-431C-9A3C-A7A2C0B05D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D098C33-22A5-4C9D-B244-A2326E2C40FA}" srcId="{AAF6E2ED-C94D-4BCD-840C-DCD681DAD63C}" destId="{4DDC5976-FFBF-48AC-91BE-320F3F1BC255}" srcOrd="0" destOrd="0" parTransId="{78E13A2E-B706-4DE6-9688-443A61C48094}" sibTransId="{7813234B-F34D-4556-9D1D-0F4EE718B7FB}"/>
    <dgm:cxn modelId="{63AB2282-36E9-4557-A75E-9E2654BD8070}" srcId="{AAF6E2ED-C94D-4BCD-840C-DCD681DAD63C}" destId="{97CCA8E6-AE13-4062-A253-6376FFAD6619}" srcOrd="1" destOrd="0" parTransId="{6F709785-F495-4B61-BF60-0335F6675900}" sibTransId="{0B380D93-F4D7-48C7-A4EF-F98108703C67}"/>
    <dgm:cxn modelId="{C471CB9C-6D71-4E25-9721-33F7D61C860F}" srcId="{AAF6E2ED-C94D-4BCD-840C-DCD681DAD63C}" destId="{FF116895-A438-431C-9A3C-A7A2C0B05D24}" srcOrd="2" destOrd="0" parTransId="{8817BD35-8A4F-4013-94A6-134A57BB0750}" sibTransId="{A96C84C4-9A67-4764-B48F-D54708029A54}"/>
    <dgm:cxn modelId="{A663099E-8A76-4A0B-BF84-6CE14F1446F6}" type="presOf" srcId="{AAF6E2ED-C94D-4BCD-840C-DCD681DAD63C}" destId="{4AE232A9-F01B-48F3-A063-CBB0E4A8068B}" srcOrd="0" destOrd="0" presId="urn:microsoft.com/office/officeart/2005/8/layout/vList2"/>
    <dgm:cxn modelId="{3219DACA-155C-499E-9EC5-A2A48AD0964E}" type="presOf" srcId="{FF116895-A438-431C-9A3C-A7A2C0B05D24}" destId="{5D2E959F-BDAD-435A-84EF-2428BF72F166}" srcOrd="0" destOrd="0" presId="urn:microsoft.com/office/officeart/2005/8/layout/vList2"/>
    <dgm:cxn modelId="{B283FDEA-B8B6-4F1F-A03D-91FDF9733BB0}" type="presOf" srcId="{4DDC5976-FFBF-48AC-91BE-320F3F1BC255}" destId="{C4D576E3-DCC4-4CCE-B9D2-ECCBC315FABD}" srcOrd="0" destOrd="0" presId="urn:microsoft.com/office/officeart/2005/8/layout/vList2"/>
    <dgm:cxn modelId="{D5BDDBFE-4AA0-429C-8A1F-7588469B35B0}" type="presOf" srcId="{97CCA8E6-AE13-4062-A253-6376FFAD6619}" destId="{89C62761-872F-4824-B652-85C4B984724A}" srcOrd="0" destOrd="0" presId="urn:microsoft.com/office/officeart/2005/8/layout/vList2"/>
    <dgm:cxn modelId="{01335640-E1B8-4D10-9EA8-3F1B7CCD8C3A}" type="presParOf" srcId="{4AE232A9-F01B-48F3-A063-CBB0E4A8068B}" destId="{C4D576E3-DCC4-4CCE-B9D2-ECCBC315FABD}" srcOrd="0" destOrd="0" presId="urn:microsoft.com/office/officeart/2005/8/layout/vList2"/>
    <dgm:cxn modelId="{E436E0A8-33EC-4A67-B4D2-AA076130AF4D}" type="presParOf" srcId="{4AE232A9-F01B-48F3-A063-CBB0E4A8068B}" destId="{F83E3270-EE29-4D12-AF04-F527E6402291}" srcOrd="1" destOrd="0" presId="urn:microsoft.com/office/officeart/2005/8/layout/vList2"/>
    <dgm:cxn modelId="{87DE0E0A-0F6D-40B9-9B4C-52FBB24A319A}" type="presParOf" srcId="{4AE232A9-F01B-48F3-A063-CBB0E4A8068B}" destId="{89C62761-872F-4824-B652-85C4B984724A}" srcOrd="2" destOrd="0" presId="urn:microsoft.com/office/officeart/2005/8/layout/vList2"/>
    <dgm:cxn modelId="{81373A19-E40C-405F-B2A9-2D6695966B7D}" type="presParOf" srcId="{4AE232A9-F01B-48F3-A063-CBB0E4A8068B}" destId="{7CC27BBA-7FFB-41A0-BAA3-8E9737525CFF}" srcOrd="3" destOrd="0" presId="urn:microsoft.com/office/officeart/2005/8/layout/vList2"/>
    <dgm:cxn modelId="{3E852888-68AA-41FB-8E74-AF222710DA41}" type="presParOf" srcId="{4AE232A9-F01B-48F3-A063-CBB0E4A8068B}" destId="{5D2E959F-BDAD-435A-84EF-2428BF72F1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FB5559-73DA-4D11-8222-61487D64E95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BA4F9F06-A257-4117-AB75-46440A559E02}">
      <dgm:prSet/>
      <dgm:spPr/>
      <dgm:t>
        <a:bodyPr/>
        <a:lstStyle/>
        <a:p>
          <a:r>
            <a:rPr lang="pt-BR" b="1"/>
            <a:t>Introdução: </a:t>
          </a:r>
          <a:r>
            <a:rPr lang="pt-BR"/>
            <a:t>Foi feita. Há um homem, uma mulher e uma problemática ligada ao casamento</a:t>
          </a:r>
          <a:endParaRPr lang="en-US"/>
        </a:p>
      </dgm:t>
    </dgm:pt>
    <dgm:pt modelId="{703EDAAA-3953-4012-B09A-B828123A86D7}" type="parTrans" cxnId="{9F15F6F6-297A-4743-B565-42022B16A141}">
      <dgm:prSet/>
      <dgm:spPr/>
      <dgm:t>
        <a:bodyPr/>
        <a:lstStyle/>
        <a:p>
          <a:endParaRPr lang="en-US"/>
        </a:p>
      </dgm:t>
    </dgm:pt>
    <dgm:pt modelId="{658E6B65-E87B-403A-BA52-6624E4BD867F}" type="sibTrans" cxnId="{9F15F6F6-297A-4743-B565-42022B16A141}">
      <dgm:prSet/>
      <dgm:spPr/>
      <dgm:t>
        <a:bodyPr/>
        <a:lstStyle/>
        <a:p>
          <a:endParaRPr lang="en-US"/>
        </a:p>
      </dgm:t>
    </dgm:pt>
    <dgm:pt modelId="{0C13B1A9-6A05-4156-A001-4A7D3B1656B8}">
      <dgm:prSet/>
      <dgm:spPr/>
      <dgm:t>
        <a:bodyPr/>
        <a:lstStyle/>
        <a:p>
          <a:r>
            <a:rPr lang="pt-BR" b="1"/>
            <a:t>Desenvolvimento: </a:t>
          </a:r>
          <a:r>
            <a:rPr lang="pt-BR"/>
            <a:t>O conflito se deu em torno do fato do homem não querer se casar. Houve um clímax envolvendo polícia e hospital</a:t>
          </a:r>
          <a:endParaRPr lang="en-US"/>
        </a:p>
      </dgm:t>
    </dgm:pt>
    <dgm:pt modelId="{223F0D2C-9DCF-479B-91E3-C1407510A400}" type="parTrans" cxnId="{7FDD3336-1468-409F-B7AE-9D4E7DA2AE11}">
      <dgm:prSet/>
      <dgm:spPr/>
      <dgm:t>
        <a:bodyPr/>
        <a:lstStyle/>
        <a:p>
          <a:endParaRPr lang="en-US"/>
        </a:p>
      </dgm:t>
    </dgm:pt>
    <dgm:pt modelId="{0436EC6E-2474-4278-A890-A7FBD08FF10D}" type="sibTrans" cxnId="{7FDD3336-1468-409F-B7AE-9D4E7DA2AE11}">
      <dgm:prSet/>
      <dgm:spPr/>
      <dgm:t>
        <a:bodyPr/>
        <a:lstStyle/>
        <a:p>
          <a:endParaRPr lang="en-US"/>
        </a:p>
      </dgm:t>
    </dgm:pt>
    <dgm:pt modelId="{7499C79B-D0C5-4DED-9409-D07A714B0864}">
      <dgm:prSet/>
      <dgm:spPr/>
      <dgm:t>
        <a:bodyPr/>
        <a:lstStyle/>
        <a:p>
          <a:r>
            <a:rPr lang="pt-BR" b="1"/>
            <a:t>Conclusão: </a:t>
          </a:r>
          <a:r>
            <a:rPr lang="pt-BR"/>
            <a:t>Não está muito claro como os eventos narrados levaram o aluno para o bairro onde mora</a:t>
          </a:r>
          <a:endParaRPr lang="en-US"/>
        </a:p>
      </dgm:t>
    </dgm:pt>
    <dgm:pt modelId="{F79EC3E0-20F8-4B5B-8842-1926A5EAF295}" type="parTrans" cxnId="{29EF7DA2-0A88-40A3-AB81-B3AB26DAD159}">
      <dgm:prSet/>
      <dgm:spPr/>
      <dgm:t>
        <a:bodyPr/>
        <a:lstStyle/>
        <a:p>
          <a:endParaRPr lang="en-US"/>
        </a:p>
      </dgm:t>
    </dgm:pt>
    <dgm:pt modelId="{FA8CF046-0FCA-442A-8CBB-5A2A0B4DEBBB}" type="sibTrans" cxnId="{29EF7DA2-0A88-40A3-AB81-B3AB26DAD159}">
      <dgm:prSet/>
      <dgm:spPr/>
      <dgm:t>
        <a:bodyPr/>
        <a:lstStyle/>
        <a:p>
          <a:endParaRPr lang="en-US"/>
        </a:p>
      </dgm:t>
    </dgm:pt>
    <dgm:pt modelId="{1FB76047-7C4D-48CB-895B-219FB130BF43}" type="pres">
      <dgm:prSet presAssocID="{D9FB5559-73DA-4D11-8222-61487D64E95A}" presName="linear" presStyleCnt="0">
        <dgm:presLayoutVars>
          <dgm:animLvl val="lvl"/>
          <dgm:resizeHandles val="exact"/>
        </dgm:presLayoutVars>
      </dgm:prSet>
      <dgm:spPr/>
    </dgm:pt>
    <dgm:pt modelId="{50CBD407-BC3C-400D-AF89-AF0182E845B2}" type="pres">
      <dgm:prSet presAssocID="{BA4F9F06-A257-4117-AB75-46440A559E0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C5A85E-4D01-4592-92EB-881E72A53224}" type="pres">
      <dgm:prSet presAssocID="{658E6B65-E87B-403A-BA52-6624E4BD867F}" presName="spacer" presStyleCnt="0"/>
      <dgm:spPr/>
    </dgm:pt>
    <dgm:pt modelId="{D4297597-10A6-4606-B04F-17F9378ECEAF}" type="pres">
      <dgm:prSet presAssocID="{0C13B1A9-6A05-4156-A001-4A7D3B1656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F8E4B7-B677-459B-81E5-EF605ACCF77E}" type="pres">
      <dgm:prSet presAssocID="{0436EC6E-2474-4278-A890-A7FBD08FF10D}" presName="spacer" presStyleCnt="0"/>
      <dgm:spPr/>
    </dgm:pt>
    <dgm:pt modelId="{1F852C5C-683B-48E2-B2C6-B7D2E7774AAA}" type="pres">
      <dgm:prSet presAssocID="{7499C79B-D0C5-4DED-9409-D07A714B08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FDD3336-1468-409F-B7AE-9D4E7DA2AE11}" srcId="{D9FB5559-73DA-4D11-8222-61487D64E95A}" destId="{0C13B1A9-6A05-4156-A001-4A7D3B1656B8}" srcOrd="1" destOrd="0" parTransId="{223F0D2C-9DCF-479B-91E3-C1407510A400}" sibTransId="{0436EC6E-2474-4278-A890-A7FBD08FF10D}"/>
    <dgm:cxn modelId="{D47F7C64-59DB-4CED-AEA2-A3C2607297FA}" type="presOf" srcId="{0C13B1A9-6A05-4156-A001-4A7D3B1656B8}" destId="{D4297597-10A6-4606-B04F-17F9378ECEAF}" srcOrd="0" destOrd="0" presId="urn:microsoft.com/office/officeart/2005/8/layout/vList2"/>
    <dgm:cxn modelId="{2730D989-4E2E-46D5-A40D-816B4260CD1C}" type="presOf" srcId="{7499C79B-D0C5-4DED-9409-D07A714B0864}" destId="{1F852C5C-683B-48E2-B2C6-B7D2E7774AAA}" srcOrd="0" destOrd="0" presId="urn:microsoft.com/office/officeart/2005/8/layout/vList2"/>
    <dgm:cxn modelId="{29EF7DA2-0A88-40A3-AB81-B3AB26DAD159}" srcId="{D9FB5559-73DA-4D11-8222-61487D64E95A}" destId="{7499C79B-D0C5-4DED-9409-D07A714B0864}" srcOrd="2" destOrd="0" parTransId="{F79EC3E0-20F8-4B5B-8842-1926A5EAF295}" sibTransId="{FA8CF046-0FCA-442A-8CBB-5A2A0B4DEBBB}"/>
    <dgm:cxn modelId="{D693A5C6-0737-4BA4-9229-82A52006A2E5}" type="presOf" srcId="{D9FB5559-73DA-4D11-8222-61487D64E95A}" destId="{1FB76047-7C4D-48CB-895B-219FB130BF43}" srcOrd="0" destOrd="0" presId="urn:microsoft.com/office/officeart/2005/8/layout/vList2"/>
    <dgm:cxn modelId="{88FA90F5-70D1-4CA6-B3C6-1C2A42A05296}" type="presOf" srcId="{BA4F9F06-A257-4117-AB75-46440A559E02}" destId="{50CBD407-BC3C-400D-AF89-AF0182E845B2}" srcOrd="0" destOrd="0" presId="urn:microsoft.com/office/officeart/2005/8/layout/vList2"/>
    <dgm:cxn modelId="{9F15F6F6-297A-4743-B565-42022B16A141}" srcId="{D9FB5559-73DA-4D11-8222-61487D64E95A}" destId="{BA4F9F06-A257-4117-AB75-46440A559E02}" srcOrd="0" destOrd="0" parTransId="{703EDAAA-3953-4012-B09A-B828123A86D7}" sibTransId="{658E6B65-E87B-403A-BA52-6624E4BD867F}"/>
    <dgm:cxn modelId="{90B464D5-5905-4FE1-846A-B04B3849B662}" type="presParOf" srcId="{1FB76047-7C4D-48CB-895B-219FB130BF43}" destId="{50CBD407-BC3C-400D-AF89-AF0182E845B2}" srcOrd="0" destOrd="0" presId="urn:microsoft.com/office/officeart/2005/8/layout/vList2"/>
    <dgm:cxn modelId="{A462B7A9-321C-4D7C-B556-539A362BF25D}" type="presParOf" srcId="{1FB76047-7C4D-48CB-895B-219FB130BF43}" destId="{BEC5A85E-4D01-4592-92EB-881E72A53224}" srcOrd="1" destOrd="0" presId="urn:microsoft.com/office/officeart/2005/8/layout/vList2"/>
    <dgm:cxn modelId="{3E33B2CC-7AAC-4BF4-A392-BA0949D70C1A}" type="presParOf" srcId="{1FB76047-7C4D-48CB-895B-219FB130BF43}" destId="{D4297597-10A6-4606-B04F-17F9378ECEAF}" srcOrd="2" destOrd="0" presId="urn:microsoft.com/office/officeart/2005/8/layout/vList2"/>
    <dgm:cxn modelId="{1615CEE4-E050-4530-BF7F-D82BFD20449D}" type="presParOf" srcId="{1FB76047-7C4D-48CB-895B-219FB130BF43}" destId="{C9F8E4B7-B677-459B-81E5-EF605ACCF77E}" srcOrd="3" destOrd="0" presId="urn:microsoft.com/office/officeart/2005/8/layout/vList2"/>
    <dgm:cxn modelId="{1898068D-91C5-4CA6-B146-702AD59D01E6}" type="presParOf" srcId="{1FB76047-7C4D-48CB-895B-219FB130BF43}" destId="{1F852C5C-683B-48E2-B2C6-B7D2E7774A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11F0A-CADB-425D-89B1-D2AD042B28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E62767-174F-41ED-8FA5-4242248FAF7B}">
      <dgm:prSet/>
      <dgm:spPr/>
      <dgm:t>
        <a:bodyPr/>
        <a:lstStyle/>
        <a:p>
          <a:r>
            <a:rPr lang="pt-BR"/>
            <a:t>Como dá para informar o leitor que o garoto está narrando a própria história? Colocando um título informativo</a:t>
          </a:r>
          <a:endParaRPr lang="en-US"/>
        </a:p>
      </dgm:t>
    </dgm:pt>
    <dgm:pt modelId="{341C0249-7988-4936-BD80-6CCE3D45628B}" type="parTrans" cxnId="{31856543-D9C6-41EA-8CEB-133B1C9DEA74}">
      <dgm:prSet/>
      <dgm:spPr/>
      <dgm:t>
        <a:bodyPr/>
        <a:lstStyle/>
        <a:p>
          <a:endParaRPr lang="en-US"/>
        </a:p>
      </dgm:t>
    </dgm:pt>
    <dgm:pt modelId="{73BADBBF-D743-43B2-ADE8-63588D844729}" type="sibTrans" cxnId="{31856543-D9C6-41EA-8CEB-133B1C9DEA74}">
      <dgm:prSet/>
      <dgm:spPr/>
      <dgm:t>
        <a:bodyPr/>
        <a:lstStyle/>
        <a:p>
          <a:endParaRPr lang="en-US"/>
        </a:p>
      </dgm:t>
    </dgm:pt>
    <dgm:pt modelId="{64A00ABD-E93C-47D4-A22C-3B667C799B29}">
      <dgm:prSet/>
      <dgm:spPr/>
      <dgm:t>
        <a:bodyPr/>
        <a:lstStyle/>
        <a:p>
          <a:r>
            <a:rPr lang="pt-BR"/>
            <a:t>Como ligar os fatos à pessoa? É preciso deixar clara a relação de parentesco</a:t>
          </a:r>
          <a:endParaRPr lang="en-US"/>
        </a:p>
      </dgm:t>
    </dgm:pt>
    <dgm:pt modelId="{04A9AB96-0FAD-49CC-BEE7-A6C5099F7C91}" type="parTrans" cxnId="{536C3EF3-9750-4F4C-AAC7-FA3C905D3CE7}">
      <dgm:prSet/>
      <dgm:spPr/>
      <dgm:t>
        <a:bodyPr/>
        <a:lstStyle/>
        <a:p>
          <a:endParaRPr lang="en-US"/>
        </a:p>
      </dgm:t>
    </dgm:pt>
    <dgm:pt modelId="{0ACE971A-86D3-4E87-9204-A666E3E09E6B}" type="sibTrans" cxnId="{536C3EF3-9750-4F4C-AAC7-FA3C905D3CE7}">
      <dgm:prSet/>
      <dgm:spPr/>
      <dgm:t>
        <a:bodyPr/>
        <a:lstStyle/>
        <a:p>
          <a:endParaRPr lang="en-US"/>
        </a:p>
      </dgm:t>
    </dgm:pt>
    <dgm:pt modelId="{A7522E44-9DB1-4743-9F8E-8E4E9C72599F}">
      <dgm:prSet/>
      <dgm:spPr/>
      <dgm:t>
        <a:bodyPr/>
        <a:lstStyle/>
        <a:p>
          <a:r>
            <a:rPr lang="pt-BR"/>
            <a:t>Como se deu a confusão principal? É preciso esclarecer o lugar e os fatos</a:t>
          </a:r>
          <a:endParaRPr lang="en-US"/>
        </a:p>
      </dgm:t>
    </dgm:pt>
    <dgm:pt modelId="{84ADB334-01F1-4AE5-A027-8A0F8B50BCF8}" type="parTrans" cxnId="{9AA4D227-8E8C-442B-9866-0DA986E291A2}">
      <dgm:prSet/>
      <dgm:spPr/>
      <dgm:t>
        <a:bodyPr/>
        <a:lstStyle/>
        <a:p>
          <a:endParaRPr lang="en-US"/>
        </a:p>
      </dgm:t>
    </dgm:pt>
    <dgm:pt modelId="{5AB53EC5-9756-4C4A-B2C3-5DAC6F995991}" type="sibTrans" cxnId="{9AA4D227-8E8C-442B-9866-0DA986E291A2}">
      <dgm:prSet/>
      <dgm:spPr/>
      <dgm:t>
        <a:bodyPr/>
        <a:lstStyle/>
        <a:p>
          <a:endParaRPr lang="en-US"/>
        </a:p>
      </dgm:t>
    </dgm:pt>
    <dgm:pt modelId="{33C7A6AD-9A99-4D0F-911B-D49FF4BC5B69}" type="pres">
      <dgm:prSet presAssocID="{9D911F0A-CADB-425D-89B1-D2AD042B28BB}" presName="linear" presStyleCnt="0">
        <dgm:presLayoutVars>
          <dgm:animLvl val="lvl"/>
          <dgm:resizeHandles val="exact"/>
        </dgm:presLayoutVars>
      </dgm:prSet>
      <dgm:spPr/>
    </dgm:pt>
    <dgm:pt modelId="{B826798F-3E5B-4C22-B152-0EAB555EBC08}" type="pres">
      <dgm:prSet presAssocID="{7AE62767-174F-41ED-8FA5-4242248FAF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ED46CCF-D2C7-4638-9CC8-D6CDB2008073}" type="pres">
      <dgm:prSet presAssocID="{73BADBBF-D743-43B2-ADE8-63588D844729}" presName="spacer" presStyleCnt="0"/>
      <dgm:spPr/>
    </dgm:pt>
    <dgm:pt modelId="{31ECB7DC-F6F1-40FD-A575-57D1101CE3AC}" type="pres">
      <dgm:prSet presAssocID="{64A00ABD-E93C-47D4-A22C-3B667C799B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597761-23EF-4CDD-AF9D-F528F4CC58C7}" type="pres">
      <dgm:prSet presAssocID="{0ACE971A-86D3-4E87-9204-A666E3E09E6B}" presName="spacer" presStyleCnt="0"/>
      <dgm:spPr/>
    </dgm:pt>
    <dgm:pt modelId="{94FC2CB5-E7AA-476D-9552-BFB9FC6543D4}" type="pres">
      <dgm:prSet presAssocID="{A7522E44-9DB1-4743-9F8E-8E4E9C7259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A4D227-8E8C-442B-9866-0DA986E291A2}" srcId="{9D911F0A-CADB-425D-89B1-D2AD042B28BB}" destId="{A7522E44-9DB1-4743-9F8E-8E4E9C72599F}" srcOrd="2" destOrd="0" parTransId="{84ADB334-01F1-4AE5-A027-8A0F8B50BCF8}" sibTransId="{5AB53EC5-9756-4C4A-B2C3-5DAC6F995991}"/>
    <dgm:cxn modelId="{31856543-D9C6-41EA-8CEB-133B1C9DEA74}" srcId="{9D911F0A-CADB-425D-89B1-D2AD042B28BB}" destId="{7AE62767-174F-41ED-8FA5-4242248FAF7B}" srcOrd="0" destOrd="0" parTransId="{341C0249-7988-4936-BD80-6CCE3D45628B}" sibTransId="{73BADBBF-D743-43B2-ADE8-63588D844729}"/>
    <dgm:cxn modelId="{8A0E8556-E00E-40B2-BB8B-D447416701CF}" type="presOf" srcId="{A7522E44-9DB1-4743-9F8E-8E4E9C72599F}" destId="{94FC2CB5-E7AA-476D-9552-BFB9FC6543D4}" srcOrd="0" destOrd="0" presId="urn:microsoft.com/office/officeart/2005/8/layout/vList2"/>
    <dgm:cxn modelId="{2DF27E57-6A0D-4663-BD8F-5D36F41458CE}" type="presOf" srcId="{7AE62767-174F-41ED-8FA5-4242248FAF7B}" destId="{B826798F-3E5B-4C22-B152-0EAB555EBC08}" srcOrd="0" destOrd="0" presId="urn:microsoft.com/office/officeart/2005/8/layout/vList2"/>
    <dgm:cxn modelId="{3E2A51B4-8611-444B-B6BD-01F3FE134065}" type="presOf" srcId="{64A00ABD-E93C-47D4-A22C-3B667C799B29}" destId="{31ECB7DC-F6F1-40FD-A575-57D1101CE3AC}" srcOrd="0" destOrd="0" presId="urn:microsoft.com/office/officeart/2005/8/layout/vList2"/>
    <dgm:cxn modelId="{536C3EF3-9750-4F4C-AAC7-FA3C905D3CE7}" srcId="{9D911F0A-CADB-425D-89B1-D2AD042B28BB}" destId="{64A00ABD-E93C-47D4-A22C-3B667C799B29}" srcOrd="1" destOrd="0" parTransId="{04A9AB96-0FAD-49CC-BEE7-A6C5099F7C91}" sibTransId="{0ACE971A-86D3-4E87-9204-A666E3E09E6B}"/>
    <dgm:cxn modelId="{1F2163FA-3B4C-4ADE-9607-60FF66E40044}" type="presOf" srcId="{9D911F0A-CADB-425D-89B1-D2AD042B28BB}" destId="{33C7A6AD-9A99-4D0F-911B-D49FF4BC5B69}" srcOrd="0" destOrd="0" presId="urn:microsoft.com/office/officeart/2005/8/layout/vList2"/>
    <dgm:cxn modelId="{C8D2285A-BB67-4C73-8257-503067C79BB6}" type="presParOf" srcId="{33C7A6AD-9A99-4D0F-911B-D49FF4BC5B69}" destId="{B826798F-3E5B-4C22-B152-0EAB555EBC08}" srcOrd="0" destOrd="0" presId="urn:microsoft.com/office/officeart/2005/8/layout/vList2"/>
    <dgm:cxn modelId="{C14B8F3C-A6DD-4753-A96E-F125A38AE4F6}" type="presParOf" srcId="{33C7A6AD-9A99-4D0F-911B-D49FF4BC5B69}" destId="{BED46CCF-D2C7-4638-9CC8-D6CDB2008073}" srcOrd="1" destOrd="0" presId="urn:microsoft.com/office/officeart/2005/8/layout/vList2"/>
    <dgm:cxn modelId="{6A323DD6-E1CF-4FA0-8486-3A4796A87A05}" type="presParOf" srcId="{33C7A6AD-9A99-4D0F-911B-D49FF4BC5B69}" destId="{31ECB7DC-F6F1-40FD-A575-57D1101CE3AC}" srcOrd="2" destOrd="0" presId="urn:microsoft.com/office/officeart/2005/8/layout/vList2"/>
    <dgm:cxn modelId="{B6B78BCC-E000-4D78-A61A-B4E8F033D2FB}" type="presParOf" srcId="{33C7A6AD-9A99-4D0F-911B-D49FF4BC5B69}" destId="{AC597761-23EF-4CDD-AF9D-F528F4CC58C7}" srcOrd="3" destOrd="0" presId="urn:microsoft.com/office/officeart/2005/8/layout/vList2"/>
    <dgm:cxn modelId="{AFD863CF-BFD8-4F32-823D-7FD1C7F77A8D}" type="presParOf" srcId="{33C7A6AD-9A99-4D0F-911B-D49FF4BC5B69}" destId="{94FC2CB5-E7AA-476D-9552-BFB9FC6543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576E3-DCC4-4CCE-B9D2-ECCBC315FABD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Como marcar os personagens? Como se chamam? Seria bom conhecer os nomes</a:t>
          </a:r>
          <a:endParaRPr lang="en-US" sz="3400" kern="1200"/>
        </a:p>
      </dsp:txBody>
      <dsp:txXfrm>
        <a:off x="66025" y="114994"/>
        <a:ext cx="10383550" cy="1220470"/>
      </dsp:txXfrm>
    </dsp:sp>
    <dsp:sp modelId="{89C62761-872F-4824-B652-85C4B984724A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Onde se passa narrativa? Seria bom nomear os lugares</a:t>
          </a:r>
          <a:endParaRPr lang="en-US" sz="3400" kern="1200"/>
        </a:p>
      </dsp:txBody>
      <dsp:txXfrm>
        <a:off x="66025" y="1565434"/>
        <a:ext cx="10383550" cy="1220470"/>
      </dsp:txXfrm>
    </dsp:sp>
    <dsp:sp modelId="{5D2E959F-BDAD-435A-84EF-2428BF72F166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Como dar alguma ideia da passagem do tempo? Vai ser preciso trabalhar os verbos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BD407-BC3C-400D-AF89-AF0182E845B2}">
      <dsp:nvSpPr>
        <dsp:cNvPr id="0" name=""/>
        <dsp:cNvSpPr/>
      </dsp:nvSpPr>
      <dsp:spPr>
        <a:xfrm>
          <a:off x="0" y="362322"/>
          <a:ext cx="10515600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Introdução: </a:t>
          </a:r>
          <a:r>
            <a:rPr lang="pt-BR" sz="2900" kern="1200"/>
            <a:t>Foi feita. Há um homem, uma mulher e uma problemática ligada ao casamento</a:t>
          </a:r>
          <a:endParaRPr lang="en-US" sz="2900" kern="1200"/>
        </a:p>
      </dsp:txBody>
      <dsp:txXfrm>
        <a:off x="56315" y="418637"/>
        <a:ext cx="10402970" cy="1040990"/>
      </dsp:txXfrm>
    </dsp:sp>
    <dsp:sp modelId="{D4297597-10A6-4606-B04F-17F9378ECEAF}">
      <dsp:nvSpPr>
        <dsp:cNvPr id="0" name=""/>
        <dsp:cNvSpPr/>
      </dsp:nvSpPr>
      <dsp:spPr>
        <a:xfrm>
          <a:off x="0" y="1599462"/>
          <a:ext cx="10515600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Desenvolvimento: </a:t>
          </a:r>
          <a:r>
            <a:rPr lang="pt-BR" sz="2900" kern="1200"/>
            <a:t>O conflito se deu em torno do fato do homem não querer se casar. Houve um clímax envolvendo polícia e hospital</a:t>
          </a:r>
          <a:endParaRPr lang="en-US" sz="2900" kern="1200"/>
        </a:p>
      </dsp:txBody>
      <dsp:txXfrm>
        <a:off x="56315" y="1655777"/>
        <a:ext cx="10402970" cy="1040990"/>
      </dsp:txXfrm>
    </dsp:sp>
    <dsp:sp modelId="{1F852C5C-683B-48E2-B2C6-B7D2E7774AAA}">
      <dsp:nvSpPr>
        <dsp:cNvPr id="0" name=""/>
        <dsp:cNvSpPr/>
      </dsp:nvSpPr>
      <dsp:spPr>
        <a:xfrm>
          <a:off x="0" y="2836602"/>
          <a:ext cx="10515600" cy="11536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Conclusão: </a:t>
          </a:r>
          <a:r>
            <a:rPr lang="pt-BR" sz="2900" kern="1200"/>
            <a:t>Não está muito claro como os eventos narrados levaram o aluno para o bairro onde mora</a:t>
          </a:r>
          <a:endParaRPr lang="en-US" sz="2900" kern="1200"/>
        </a:p>
      </dsp:txBody>
      <dsp:txXfrm>
        <a:off x="56315" y="2892917"/>
        <a:ext cx="10402970" cy="1040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798F-3E5B-4C22-B152-0EAB555EBC08}">
      <dsp:nvSpPr>
        <dsp:cNvPr id="0" name=""/>
        <dsp:cNvSpPr/>
      </dsp:nvSpPr>
      <dsp:spPr>
        <a:xfrm>
          <a:off x="0" y="11212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Como dá para informar o leitor que o garoto está narrando a própria história? Colocando um título informativo</a:t>
          </a:r>
          <a:endParaRPr lang="en-US" sz="3300" kern="1200"/>
        </a:p>
      </dsp:txBody>
      <dsp:txXfrm>
        <a:off x="64083" y="176204"/>
        <a:ext cx="10387434" cy="1184574"/>
      </dsp:txXfrm>
    </dsp:sp>
    <dsp:sp modelId="{31ECB7DC-F6F1-40FD-A575-57D1101CE3AC}">
      <dsp:nvSpPr>
        <dsp:cNvPr id="0" name=""/>
        <dsp:cNvSpPr/>
      </dsp:nvSpPr>
      <dsp:spPr>
        <a:xfrm>
          <a:off x="0" y="1519901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Como ligar os fatos à pessoa? É preciso deixar clara a relação de parentesco</a:t>
          </a:r>
          <a:endParaRPr lang="en-US" sz="3300" kern="1200"/>
        </a:p>
      </dsp:txBody>
      <dsp:txXfrm>
        <a:off x="64083" y="1583984"/>
        <a:ext cx="10387434" cy="1184574"/>
      </dsp:txXfrm>
    </dsp:sp>
    <dsp:sp modelId="{94FC2CB5-E7AA-476D-9552-BFB9FC6543D4}">
      <dsp:nvSpPr>
        <dsp:cNvPr id="0" name=""/>
        <dsp:cNvSpPr/>
      </dsp:nvSpPr>
      <dsp:spPr>
        <a:xfrm>
          <a:off x="0" y="2927682"/>
          <a:ext cx="105156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Como se deu a confusão principal? É preciso esclarecer o lugar e os fatos</a:t>
          </a:r>
          <a:endParaRPr lang="en-US" sz="3300" kern="1200"/>
        </a:p>
      </dsp:txBody>
      <dsp:txXfrm>
        <a:off x="64083" y="2991765"/>
        <a:ext cx="10387434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D180F-6CB9-46EC-ACA0-39D9EE06C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5EF9F-B2C3-469A-8A85-BCDF286B9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A9D187-371B-48EF-9BED-E77A6EA6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ED8CB4-8656-4CBE-A018-4F8D13E2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4076D3-6D41-41D6-9815-8558CF3F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0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B9180-7757-4E42-A2E9-D39EBC00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51F973-0E29-45E9-9AC1-3207467D9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1E2BF2-1039-4009-A0DA-A2E52922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D20C6E-EBD1-49E9-B6A6-75C4BC7D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8C462-B829-44E3-83AF-6BE9DAA0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86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E9F941-22C7-4E3A-9C13-7F4F119F5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63FB17-3697-4A6B-95D8-31D0F60BE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2B2F35-A44A-4263-9AB3-7369F647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DFEEE8-02C5-4BB5-9585-DE442A2C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51449-1D70-468D-974E-6BA3AAF3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8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BC31-8CE5-4232-907C-0D859345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566FAC-C311-4CED-966D-43DEB5D33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81AB27-2277-4940-B8E6-DD5D4AD0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A617A-B376-43A0-8F3D-F9FB5B6EF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BD38B6-080D-45A7-8D25-B9695983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09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6F278-2274-41C0-B5BC-7A34EF2E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CB3F70-8901-482E-8D1D-C616EB8B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5B087A-CC24-4AB7-8046-8D2B1955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57FC52-5155-4916-8C4A-7212C255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3BDD17-D378-44C7-AF18-3598A8AC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01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5A959-C992-4F14-802F-C25E6604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158A60-E5B9-4709-887C-676E72782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385B01-2683-4F5C-9AFE-7F8ED901E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44C42E-9A38-49F8-AF22-FDC1E67F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8F666D-4294-4146-AE79-65FADAF9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EB7D73-5560-46D2-AF46-6DA41104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74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AC25F-CC92-49E2-ADD0-558FE6CB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B720EC-02D7-4F3F-96B6-B9CC609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6D009D-8D45-4D36-BB9D-00A41995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6555755-A0C2-4B64-8FE0-DE1C35827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FA2514C-B75C-41F1-A435-96FF0C517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464805-4498-472D-8C73-171489E9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3F372F9-BDE8-4340-B793-20112F42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1DA515-49C6-45E9-826F-28EAE298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6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6D9C7-5A15-4212-84E5-E107842E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FB0EC4-27DE-4AD7-A161-4C3D975E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126633A-8BA1-48AA-B43E-F6BCDC04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4D9624-52BF-4FAF-829A-F7894771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90EA3F5-8088-4ED8-9794-68F793A68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374BBA8-0F64-484C-90AC-4108FC69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810F06-7568-4906-80CA-961363BE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53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25456-5B6F-48D3-BEE3-62074EF5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C32B19-2FDE-4E5A-8A8F-F16A7D3C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ABCC2A-4080-4DFA-A59E-99AD96C44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CA4CF4-889A-4306-8C7C-7F79CA6D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CA337F-890C-447F-8A20-084BD80F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9624C8-AD2B-4B32-96E0-E3D8E15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7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061BE-6A88-4F97-89F0-5CCAF63B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27EC7E2-04CD-4C4B-9923-80C23AE7E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291FA3-5B90-4940-B5BA-D3EC3C591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B48B2F-495A-40D0-B8B9-E2A4DBFE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258C2B-978D-4472-916B-6F003DE1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89263E-F410-496C-AF80-FD0F0AB5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30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F272741-B3DE-4542-AA26-5DC931F4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F3BF22-22C9-497F-846B-C1C3CE19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46CC9F-85D5-4992-A4E3-FDB2FC5F7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289D-E789-416D-AD16-21B29B537717}" type="datetimeFigureOut">
              <a:rPr lang="pt-BR" smtClean="0"/>
              <a:t>15/04/2020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80DE71-505B-4CC7-871A-6E15775AE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79BE1-1E57-4C02-A3EF-A2C8AC52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EDD1A-1BD5-48B3-837C-BA39ADF1CE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43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99" name="Subtítulo 2">
            <a:extLst>
              <a:ext uri="{FF2B5EF4-FFF2-40B4-BE49-F238E27FC236}">
                <a16:creationId xmlns:a16="http://schemas.microsoft.com/office/drawing/2014/main" id="{B99A8E6B-E92B-4FAC-8280-4633833C70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pt-BR" altLang="pt-BR" sz="2000" b="1" dirty="0">
                <a:solidFill>
                  <a:srgbClr val="080808"/>
                </a:solidFill>
              </a:rPr>
              <a:t>O ensino da escrita e suas especificidades</a:t>
            </a:r>
          </a:p>
          <a:p>
            <a:r>
              <a:rPr lang="pt-BR" altLang="pt-BR" sz="2000" b="1" dirty="0">
                <a:solidFill>
                  <a:srgbClr val="080808"/>
                </a:solidFill>
              </a:rPr>
              <a:t>Segunda parte</a:t>
            </a:r>
          </a:p>
        </p:txBody>
      </p:sp>
      <p:sp>
        <p:nvSpPr>
          <p:cNvPr id="4098" name="Título 1">
            <a:extLst>
              <a:ext uri="{FF2B5EF4-FFF2-40B4-BE49-F238E27FC236}">
                <a16:creationId xmlns:a16="http://schemas.microsoft.com/office/drawing/2014/main" id="{73DB03A0-2014-4B3A-A2CD-E9BA2D23FF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pt-BR" altLang="pt-BR" sz="3600">
                <a:solidFill>
                  <a:srgbClr val="080808"/>
                </a:solidFill>
              </a:rPr>
              <a:t>Aula 7/15</a:t>
            </a:r>
            <a:br>
              <a:rPr lang="pt-BR" altLang="pt-BR" sz="3600">
                <a:solidFill>
                  <a:srgbClr val="080808"/>
                </a:solidFill>
              </a:rPr>
            </a:br>
            <a:endParaRPr lang="pt-BR" altLang="pt-BR" sz="3600">
              <a:solidFill>
                <a:srgbClr val="080808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86D6DAC4-FAAF-4B12-970A-FA0C7B0F7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631826"/>
            <a:ext cx="7886700" cy="1325563"/>
          </a:xfrm>
        </p:spPr>
        <p:txBody>
          <a:bodyPr>
            <a:normAutofit/>
          </a:bodyPr>
          <a:lstStyle/>
          <a:p>
            <a:r>
              <a:rPr lang="pt-BR" altLang="pt-BR"/>
              <a:t>Será uma narrativa? Os elementos: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AA898084-926D-4D97-B8D2-A6A1ACEB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57400"/>
            <a:ext cx="7886700" cy="387176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altLang="pt-BR" sz="1800" b="1" dirty="0"/>
              <a:t>Foco narrativo: </a:t>
            </a:r>
            <a:r>
              <a:rPr lang="pt-BR" altLang="pt-BR" sz="1800" dirty="0"/>
              <a:t>com esforço, nas linhas 9, 10 e 11, percebemos que é um texto escrito em 1º pessoa</a:t>
            </a:r>
          </a:p>
          <a:p>
            <a:pPr marL="0" indent="0">
              <a:buNone/>
              <a:defRPr/>
            </a:pPr>
            <a:endParaRPr lang="pt-BR" altLang="pt-BR" sz="1800" dirty="0"/>
          </a:p>
          <a:p>
            <a:pPr marL="0" indent="0">
              <a:buNone/>
              <a:defRPr/>
            </a:pPr>
            <a:r>
              <a:rPr lang="pt-BR" altLang="pt-BR" sz="1800" b="1" dirty="0"/>
              <a:t>Personagens: </a:t>
            </a:r>
            <a:r>
              <a:rPr lang="pt-BR" altLang="pt-BR" sz="1800" dirty="0"/>
              <a:t>de novo, com muito esforço, percebemos que o protagonista é o aluno, o antagonista seu pai violento e a coadjuvante  a mãe desmiolada </a:t>
            </a:r>
          </a:p>
          <a:p>
            <a:pPr marL="0" indent="0">
              <a:buNone/>
              <a:defRPr/>
            </a:pPr>
            <a:endParaRPr lang="pt-BR" altLang="pt-BR" sz="1800" dirty="0"/>
          </a:p>
          <a:p>
            <a:pPr marL="0" indent="0">
              <a:buNone/>
              <a:defRPr/>
            </a:pPr>
            <a:r>
              <a:rPr lang="pt-BR" altLang="pt-BR" sz="1800" b="1" dirty="0"/>
              <a:t>Narrador: </a:t>
            </a:r>
            <a:r>
              <a:rPr lang="pt-BR" altLang="pt-BR" sz="1800" dirty="0"/>
              <a:t>o menino é narrador-personagem do drama familiar </a:t>
            </a:r>
          </a:p>
          <a:p>
            <a:pPr marL="0" indent="0">
              <a:buNone/>
              <a:defRPr/>
            </a:pPr>
            <a:endParaRPr lang="pt-BR" altLang="pt-BR" sz="1800" dirty="0"/>
          </a:p>
          <a:p>
            <a:pPr marL="0" indent="0">
              <a:buNone/>
              <a:defRPr/>
            </a:pPr>
            <a:r>
              <a:rPr lang="pt-BR" altLang="pt-BR" sz="1800" b="1" dirty="0"/>
              <a:t>Tempo: </a:t>
            </a:r>
            <a:r>
              <a:rPr lang="pt-BR" altLang="pt-BR" sz="1800" dirty="0"/>
              <a:t>cronológico, não muito bem marcado. Algo aconteceu após 10 dias e algo bastante tempo depois</a:t>
            </a:r>
          </a:p>
          <a:p>
            <a:pPr marL="0" indent="0">
              <a:buNone/>
              <a:defRPr/>
            </a:pPr>
            <a:endParaRPr lang="pt-BR" altLang="pt-BR" sz="1800" dirty="0"/>
          </a:p>
          <a:p>
            <a:pPr marL="0" indent="0">
              <a:buNone/>
              <a:defRPr/>
            </a:pPr>
            <a:r>
              <a:rPr lang="pt-BR" altLang="pt-BR" sz="1800" b="1" dirty="0"/>
              <a:t>Espaço: </a:t>
            </a:r>
            <a:r>
              <a:rPr lang="pt-BR" altLang="pt-BR" sz="1800" dirty="0"/>
              <a:t>não se entende muito bem. Onde é “</a:t>
            </a:r>
            <a:r>
              <a:rPr lang="pt-BR" altLang="pt-BR" sz="1800"/>
              <a:t>catoratori</a:t>
            </a:r>
            <a:r>
              <a:rPr lang="pt-BR" altLang="pt-BR" sz="1800" dirty="0"/>
              <a:t>”?</a:t>
            </a:r>
          </a:p>
          <a:p>
            <a:pPr>
              <a:defRPr/>
            </a:pPr>
            <a:endParaRPr lang="pt-BR" altLang="pt-BR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>
            <a:extLst>
              <a:ext uri="{FF2B5EF4-FFF2-40B4-BE49-F238E27FC236}">
                <a16:creationId xmlns:a16="http://schemas.microsoft.com/office/drawing/2014/main" id="{AF29EA46-CE4C-4BA4-ACCB-E88474744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/>
              <a:t>Dilemas e propostas da turma:</a:t>
            </a:r>
          </a:p>
        </p:txBody>
      </p:sp>
      <p:graphicFrame>
        <p:nvGraphicFramePr>
          <p:cNvPr id="38917" name="Espaço Reservado para Conteúdo 2">
            <a:extLst>
              <a:ext uri="{FF2B5EF4-FFF2-40B4-BE49-F238E27FC236}">
                <a16:creationId xmlns:a16="http://schemas.microsoft.com/office/drawing/2014/main" id="{0A8F56B4-3963-471B-AF00-0793C6C7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7062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429923A8-1F01-4E86-AE48-854ADE5ED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/>
              <a:t>Será uma narrativa? A estrutura</a:t>
            </a:r>
          </a:p>
        </p:txBody>
      </p:sp>
      <p:graphicFrame>
        <p:nvGraphicFramePr>
          <p:cNvPr id="39940" name="Espaço Reservado para Conteúdo 2">
            <a:extLst>
              <a:ext uri="{FF2B5EF4-FFF2-40B4-BE49-F238E27FC236}">
                <a16:creationId xmlns:a16="http://schemas.microsoft.com/office/drawing/2014/main" id="{B124294B-C63E-4476-8435-91C94EA78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19356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E67BB23B-DF8B-4B2F-9EC7-ABBE0D645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/>
              <a:t>Dilemas e propostas da turma:</a:t>
            </a:r>
          </a:p>
        </p:txBody>
      </p:sp>
      <p:graphicFrame>
        <p:nvGraphicFramePr>
          <p:cNvPr id="40965" name="Espaço Reservado para Conteúdo 2">
            <a:extLst>
              <a:ext uri="{FF2B5EF4-FFF2-40B4-BE49-F238E27FC236}">
                <a16:creationId xmlns:a16="http://schemas.microsoft.com/office/drawing/2014/main" id="{CD92EDD9-EB41-4DEF-BB2D-40F916FDB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72756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>
            <a:extLst>
              <a:ext uri="{FF2B5EF4-FFF2-40B4-BE49-F238E27FC236}">
                <a16:creationId xmlns:a16="http://schemas.microsoft.com/office/drawing/2014/main" id="{FC27ECED-C9E4-46D9-BBB2-67EFE2CC4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Primeira abordagem</a:t>
            </a:r>
            <a:br>
              <a:rPr lang="pt-BR" altLang="pt-BR"/>
            </a:br>
            <a:r>
              <a:rPr lang="pt-BR" altLang="pt-BR"/>
              <a:t>(Transcrição diplomática)</a:t>
            </a:r>
          </a:p>
        </p:txBody>
      </p:sp>
      <p:sp>
        <p:nvSpPr>
          <p:cNvPr id="41987" name="Espaço Reservado para Conteúdo 2">
            <a:extLst>
              <a:ext uri="{FF2B5EF4-FFF2-40B4-BE49-F238E27FC236}">
                <a16:creationId xmlns:a16="http://schemas.microsoft.com/office/drawing/2014/main" id="{BD00C4CE-1445-41E8-8B31-90C6EFC90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sz="1800"/>
              <a:t>1	Era uma vez ele (um homem) que não queria se casar. (Por este motivo), (a mulher) ela</a:t>
            </a:r>
          </a:p>
          <a:p>
            <a:pPr marL="0" indent="0">
              <a:buNone/>
            </a:pPr>
            <a:r>
              <a:rPr lang="pt-BR" altLang="pt-BR" sz="1800"/>
              <a:t>2	continuou a discutir. Ela brigou e ele deu</a:t>
            </a:r>
          </a:p>
          <a:p>
            <a:pPr marL="0" indent="0">
              <a:buNone/>
            </a:pPr>
            <a:r>
              <a:rPr lang="pt-BR" altLang="pt-BR" sz="1800"/>
              <a:t>3	um tapa na cara dela. Após 10 dias,</a:t>
            </a:r>
          </a:p>
          <a:p>
            <a:pPr marL="0" indent="0">
              <a:buNone/>
            </a:pPr>
            <a:r>
              <a:rPr lang="pt-BR" altLang="pt-BR" sz="1800"/>
              <a:t>4	eles se casaram e viveram felizes para sempre.</a:t>
            </a:r>
          </a:p>
          <a:p>
            <a:pPr marL="0" indent="0">
              <a:buNone/>
            </a:pPr>
            <a:r>
              <a:rPr lang="pt-BR" altLang="pt-BR" sz="1800"/>
              <a:t>5	Tiveram 2 filhos. Um dia, ele pegou</a:t>
            </a:r>
          </a:p>
          <a:p>
            <a:pPr marL="0" indent="0">
              <a:buNone/>
            </a:pPr>
            <a:r>
              <a:rPr lang="pt-BR" altLang="pt-BR" sz="1800"/>
              <a:t>6	um objeto e partiu uma cacetada na</a:t>
            </a:r>
          </a:p>
          <a:p>
            <a:pPr marL="0" indent="0">
              <a:buNone/>
            </a:pPr>
            <a:r>
              <a:rPr lang="pt-BR" altLang="pt-BR" sz="1800"/>
              <a:t>7	cabeça (dela). Chegaram os policiais e levaram preso</a:t>
            </a:r>
          </a:p>
          <a:p>
            <a:pPr marL="0" indent="0">
              <a:buNone/>
            </a:pPr>
            <a:r>
              <a:rPr lang="pt-BR" altLang="pt-BR" sz="1800"/>
              <a:t>8	o marido. Para o hospital ela vai, (levar) 4 pontos</a:t>
            </a:r>
          </a:p>
          <a:p>
            <a:pPr marL="0" indent="0">
              <a:buNone/>
            </a:pPr>
            <a:r>
              <a:rPr lang="pt-BR" altLang="pt-BR" sz="1800"/>
              <a:t>9	na cabeça. (Assim,) eu fiquei sem abrigo.</a:t>
            </a:r>
          </a:p>
          <a:p>
            <a:pPr marL="0" indent="0">
              <a:buNone/>
            </a:pPr>
            <a:r>
              <a:rPr lang="pt-BR" altLang="pt-BR" sz="1800"/>
              <a:t>10	Depois, eu fiz uma viagem para Pirapora (bairro de São Paulo onde eu tinha parentes)</a:t>
            </a:r>
          </a:p>
          <a:p>
            <a:pPr marL="0" indent="0">
              <a:buNone/>
            </a:pPr>
            <a:r>
              <a:rPr lang="pt-BR" altLang="pt-BR" sz="1800"/>
              <a:t>11	e vivi assim para sempre.</a:t>
            </a:r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Título 1">
            <a:extLst>
              <a:ext uri="{FF2B5EF4-FFF2-40B4-BE49-F238E27FC236}">
                <a16:creationId xmlns:a16="http://schemas.microsoft.com/office/drawing/2014/main" id="{28AF205E-8802-47C8-8ECE-EADF28E61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endParaRPr lang="pt-BR" altLang="pt-BR" sz="54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Espaço Reservado para Conteúdo 2">
            <a:extLst>
              <a:ext uri="{FF2B5EF4-FFF2-40B4-BE49-F238E27FC236}">
                <a16:creationId xmlns:a16="http://schemas.microsoft.com/office/drawing/2014/main" id="{252F0EB9-6382-4651-96D7-4B064E8BEB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 sz="2000"/>
          </a:p>
          <a:p>
            <a:pPr marL="0" indent="0">
              <a:buNone/>
            </a:pPr>
            <a:endParaRPr lang="pt-BR" altLang="pt-BR" sz="2000"/>
          </a:p>
          <a:p>
            <a:pPr marL="0" indent="0">
              <a:buNone/>
            </a:pPr>
            <a:endParaRPr lang="pt-BR" altLang="pt-BR" sz="2000"/>
          </a:p>
          <a:p>
            <a:pPr marL="0" indent="0">
              <a:buNone/>
            </a:pPr>
            <a:r>
              <a:rPr lang="pt-BR" altLang="pt-BR" sz="2000"/>
              <a:t>Era possível ficar melhor do que isso...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>
            <a:extLst>
              <a:ext uri="{FF2B5EF4-FFF2-40B4-BE49-F238E27FC236}">
                <a16:creationId xmlns:a16="http://schemas.microsoft.com/office/drawing/2014/main" id="{DE538F8C-0927-4987-BD61-E072F72CA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631826"/>
            <a:ext cx="7886700" cy="1325563"/>
          </a:xfrm>
        </p:spPr>
        <p:txBody>
          <a:bodyPr>
            <a:normAutofit/>
          </a:bodyPr>
          <a:lstStyle/>
          <a:p>
            <a:r>
              <a:rPr lang="pt-BR" altLang="pt-BR"/>
              <a:t>O QUE ACABOU VIRANDO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9D658B-31EE-46B6-892F-36BCF3F5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57400"/>
            <a:ext cx="7886700" cy="38717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t-BR" sz="1800"/>
              <a:t>	As complicações dos meus pais</a:t>
            </a:r>
          </a:p>
          <a:p>
            <a:pPr marL="0" indent="0">
              <a:buNone/>
              <a:defRPr/>
            </a:pPr>
            <a:endParaRPr lang="pt-BR" sz="1800"/>
          </a:p>
          <a:p>
            <a:pPr marL="0" indent="0">
              <a:buNone/>
              <a:defRPr/>
            </a:pPr>
            <a:r>
              <a:rPr lang="pt-BR" sz="1800"/>
              <a:t>	Washington, que era alcoólatra, não queria se casar. Dandra, sua namorada apaixonada vivia discutindo com ele. Casaram-se e foram felizes por dez dias e, então, ele deu um tapa na cara da esposa, que o perdoou. Tiveram dois filhos. </a:t>
            </a:r>
          </a:p>
          <a:p>
            <a:pPr marL="0" indent="0">
              <a:buNone/>
              <a:defRPr/>
            </a:pPr>
            <a:r>
              <a:rPr lang="pt-BR" sz="1800"/>
              <a:t>	Um dia, quando Dandra foi buscá-lo no bar, ele se irritou e quebrou uma garrafa da "marvada" em sua cabeça. O dono do Bar do Nenê chamou “os homens”, que estavam de guarda na esquina. Dandra foi presa. Washington levou quatro pontos na cabeça. </a:t>
            </a:r>
          </a:p>
          <a:p>
            <a:pPr marL="0" indent="0">
              <a:buNone/>
              <a:defRPr/>
            </a:pPr>
            <a:r>
              <a:rPr lang="pt-BR" sz="1800"/>
              <a:t>	Foi por isso que passei um tempo num abrigo. Mais tarde, quando Dandra, minha mãe, foi solta, mudei-me com ela aqui para Pirapora, onde estamos vivendo bem felizes.</a:t>
            </a:r>
          </a:p>
          <a:p>
            <a:pPr>
              <a:defRPr/>
            </a:pPr>
            <a:endParaRPr lang="pt-BR"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ítulo 1">
            <a:extLst>
              <a:ext uri="{FF2B5EF4-FFF2-40B4-BE49-F238E27FC236}">
                <a16:creationId xmlns:a16="http://schemas.microsoft.com/office/drawing/2014/main" id="{3A8F8BCD-419A-4B67-8A2F-4735EC635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endParaRPr lang="pt-BR" altLang="pt-BR" sz="54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9" name="Espaço Reservado para Conteúdo 2">
            <a:extLst>
              <a:ext uri="{FF2B5EF4-FFF2-40B4-BE49-F238E27FC236}">
                <a16:creationId xmlns:a16="http://schemas.microsoft.com/office/drawing/2014/main" id="{52549D6B-49C6-465E-8279-1BA51E7BE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 sz="2000" dirty="0"/>
          </a:p>
          <a:p>
            <a:pPr marL="0" indent="0">
              <a:buNone/>
            </a:pPr>
            <a:endParaRPr lang="pt-BR" altLang="pt-BR" sz="2000" dirty="0"/>
          </a:p>
          <a:p>
            <a:pPr marL="0" indent="0">
              <a:buNone/>
            </a:pPr>
            <a:endParaRPr lang="pt-BR" altLang="pt-BR" sz="2000" dirty="0"/>
          </a:p>
          <a:p>
            <a:pPr marL="0" indent="0">
              <a:buNone/>
            </a:pPr>
            <a:r>
              <a:rPr lang="pt-BR" altLang="pt-BR" sz="2000" dirty="0"/>
              <a:t>Sugestões de atividades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5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ítulo 1">
            <a:extLst>
              <a:ext uri="{FF2B5EF4-FFF2-40B4-BE49-F238E27FC236}">
                <a16:creationId xmlns:a16="http://schemas.microsoft.com/office/drawing/2014/main" id="{B55BDE6C-B049-4C4E-BDD1-EE34CEEBA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pt-BR" altLang="pt-BR" sz="5400" dirty="0"/>
              <a:t>Personagens</a:t>
            </a:r>
          </a:p>
        </p:txBody>
      </p:sp>
      <p:grpSp>
        <p:nvGrpSpPr>
          <p:cNvPr id="46086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6087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8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89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90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9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A59CAC0B-B995-421F-8C76-9BFB925312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altLang="pt-BR" sz="2000" dirty="0"/>
              <a:t>Os problemas mais comuns são:</a:t>
            </a:r>
          </a:p>
          <a:p>
            <a:pPr marL="0" indent="0">
              <a:spcBef>
                <a:spcPts val="1200"/>
              </a:spcBef>
              <a:buNone/>
            </a:pPr>
            <a:endParaRPr lang="pt-BR" altLang="pt-BR" sz="2000" dirty="0"/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2000" dirty="0"/>
              <a:t>Não formam um conjunto coeso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2000" dirty="0"/>
              <a:t>Entram ou saem da narrativa, sem explicitar os motivos do ocorrido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2000" dirty="0"/>
              <a:t>Não tem nome próprio ou designação que permita sua recuperação no texto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2000" dirty="0"/>
              <a:t>Tem características físicas e psicológicas que não compõem o enredo da narrativa de modo coerente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0" name="Título 1">
            <a:extLst>
              <a:ext uri="{FF2B5EF4-FFF2-40B4-BE49-F238E27FC236}">
                <a16:creationId xmlns:a16="http://schemas.microsoft.com/office/drawing/2014/main" id="{AF37D95C-5C0B-4732-884F-106802F70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pt-BR" altLang="pt-BR" sz="5400" b="1" dirty="0"/>
              <a:t>Possível jogo:</a:t>
            </a:r>
            <a:br>
              <a:rPr lang="pt-BR" altLang="pt-BR" sz="5400" b="1" dirty="0"/>
            </a:br>
            <a:br>
              <a:rPr lang="pt-BR" altLang="pt-BR" sz="5400" b="1" dirty="0"/>
            </a:br>
            <a:r>
              <a:rPr lang="pt-BR" altLang="pt-BR" sz="5400" b="1" dirty="0"/>
              <a:t>Quem é quem é?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1" name="Espaço Reservado para Conteúdo 2">
            <a:extLst>
              <a:ext uri="{FF2B5EF4-FFF2-40B4-BE49-F238E27FC236}">
                <a16:creationId xmlns:a16="http://schemas.microsoft.com/office/drawing/2014/main" id="{49D4275D-DC50-4D36-B02A-768EDFBE1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altLang="pt-BR" sz="1700"/>
              <a:t>Era uma vez um viúvo que se casou com uma mulher malvada que tinha duas filhas tão ruins quanto ela. Tinha uma filha de seu primeiro casamento. A moça era mais bonita do que as outras moças. Era feita de empregada. Um dia, o rei resolveu oferecer um baile. Ele queria casar o filho. Todas as moças queriam ir, mas a empregada não tinha roupas. Foi quando apareceu sua madrinha. Era uma fada. Com mágica, preparou tudo: um vestido de ouro e prata, bordado com pedras preciosas e um par de sapatinhos de cristal. Seu horário de voltar era meia-noite. O moço dançou com a moça a noite toda. Ela perdeu a hora e um sapato. O filho do rei se apaixonou e, com o sapato na mão, saiu procurando o pé certo. Só serviu na empregada. Nessa hora, a fada apareceu e fez mágica de novo. O príncipe casou com ela e viveram felizes para sempre.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ítulo 1">
            <a:extLst>
              <a:ext uri="{FF2B5EF4-FFF2-40B4-BE49-F238E27FC236}">
                <a16:creationId xmlns:a16="http://schemas.microsoft.com/office/drawing/2014/main" id="{07DC0460-0EC6-4783-A455-2253600D6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sz="4600" b="1" dirty="0">
                <a:solidFill>
                  <a:srgbClr val="FFFFFF"/>
                </a:solidFill>
              </a:rPr>
              <a:t>Objetivo da parte 2</a:t>
            </a:r>
            <a:r>
              <a:rPr lang="pt-BR" altLang="pt-BR" sz="460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5123" name="Espaço Reservado para Conteúdo 2">
            <a:extLst>
              <a:ext uri="{FF2B5EF4-FFF2-40B4-BE49-F238E27FC236}">
                <a16:creationId xmlns:a16="http://schemas.microsoft.com/office/drawing/2014/main" id="{0A130A3E-5A08-4497-B836-D884B006CA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altLang="pt-BR" sz="2600" dirty="0"/>
          </a:p>
          <a:p>
            <a:pPr marL="0" indent="0">
              <a:buNone/>
            </a:pPr>
            <a:r>
              <a:rPr lang="pt-BR" altLang="pt-BR" sz="2600" dirty="0"/>
              <a:t>Compreender a ideia segundo a qual os problemas de gramática não são necessariamente confundidos com os de textura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ítulo 1">
            <a:extLst>
              <a:ext uri="{FF2B5EF4-FFF2-40B4-BE49-F238E27FC236}">
                <a16:creationId xmlns:a16="http://schemas.microsoft.com/office/drawing/2014/main" id="{7EF6F3A5-1DB1-4164-B5A2-D328D3D81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pt-BR" altLang="pt-BR" sz="3600"/>
              <a:t>Espaço</a:t>
            </a:r>
          </a:p>
        </p:txBody>
      </p:sp>
      <p:sp>
        <p:nvSpPr>
          <p:cNvPr id="49155" name="Espaço Reservado para Conteúdo 2">
            <a:extLst>
              <a:ext uri="{FF2B5EF4-FFF2-40B4-BE49-F238E27FC236}">
                <a16:creationId xmlns:a16="http://schemas.microsoft.com/office/drawing/2014/main" id="{063CCB8C-2FC0-4E27-9F5D-36A585489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pt-BR" altLang="pt-BR" sz="1800" dirty="0"/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1800" dirty="0"/>
              <a:t>Os problemas mais comuns costumam ser ele </a:t>
            </a:r>
            <a:r>
              <a:rPr lang="pt-BR" altLang="pt-BR" sz="1800" b="1" dirty="0"/>
              <a:t>não ser</a:t>
            </a:r>
            <a:r>
              <a:rPr lang="pt-BR" altLang="pt-BR" sz="1800" dirty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1800" dirty="0"/>
              <a:t>designado ou aludido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1800" dirty="0"/>
              <a:t>descrito com riqueza de detalhes, quando se trata de inventar um mundo ficcional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BR" altLang="pt-BR" sz="1800" dirty="0"/>
              <a:t>apropriado/articulado aos personagens que lá vivem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03000B90-2F40-449B-87F4-7592C262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0493" y="1347516"/>
            <a:ext cx="4223252" cy="4223252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F7EE89B2-B1F5-4563-B122-A1E92C486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altLang="pt-BR" b="1" dirty="0">
                <a:solidFill>
                  <a:schemeClr val="accent1"/>
                </a:solidFill>
              </a:rPr>
              <a:t>Possível solução: jogo</a:t>
            </a:r>
          </a:p>
        </p:txBody>
      </p:sp>
      <p:sp>
        <p:nvSpPr>
          <p:cNvPr id="50179" name="Espaço Reservado para Conteúdo 2">
            <a:extLst>
              <a:ext uri="{FF2B5EF4-FFF2-40B4-BE49-F238E27FC236}">
                <a16:creationId xmlns:a16="http://schemas.microsoft.com/office/drawing/2014/main" id="{80212E12-6295-4E46-8EE4-945AF267DA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r>
              <a:rPr lang="pt-BR" altLang="pt-BR"/>
              <a:t>Cada pessoa, cada lugar...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C94FA39-42A1-4F01-8755-6726272772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03389" y="260351"/>
          <a:ext cx="8713787" cy="63654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8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13">
                <a:tc gridSpan="3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Quem mora onde?</a:t>
                      </a:r>
                    </a:p>
                    <a:p>
                      <a:pPr algn="ctr"/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384">
                <a:tc>
                  <a:txBody>
                    <a:bodyPr/>
                    <a:lstStyle/>
                    <a:p>
                      <a:r>
                        <a:rPr lang="pt-BR" sz="1400" dirty="0"/>
                        <a:t>Estudante de turismo da Universidade Bandeirante, UNIBAN, a loira fez uma "recauchutagem" geral: remodelou o nariz "coxinha" que tanto a incomodava, fez uma nova </a:t>
                      </a:r>
                      <a:r>
                        <a:rPr lang="pt-BR" sz="1400" dirty="0" err="1"/>
                        <a:t>lipo</a:t>
                      </a:r>
                      <a:r>
                        <a:rPr lang="pt-BR" sz="1400" dirty="0"/>
                        <a:t> na barriga e corrigiu uma cicatriz que tinha nas auréolas do seio. "Não cuidei direito quando coloquei silicone e cresceu mais", contou ela, que para arrematar, também fez uma cirurgia íntima.</a:t>
                      </a: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marL="0" indent="0"/>
                      <a:endParaRPr lang="pt-BR" sz="1400" dirty="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/>
                        <a:t>Casa espetacular, situada nos Jardins, bem próxima ao Parque Ibirapuera. Estilo contemporâneo, clean, com acabamento em mármore. Todos ambientes bem amplos, com muita luminosidade. Espaço de lazer com bar e armários totalmente integrado com a piscina, churrasqueira e lindo jardim. </a:t>
                      </a:r>
                    </a:p>
                  </a:txBody>
                  <a:tcPr marL="91445" marR="91445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84">
                <a:tc>
                  <a:txBody>
                    <a:bodyPr/>
                    <a:lstStyle/>
                    <a:p>
                      <a:r>
                        <a:rPr lang="pt-BR" sz="1400" dirty="0"/>
                        <a:t>Clara,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uma indígena brasileira, da tribo potiguar, está de passagem no bairro de Igapó na cidade do Natal. Com 1,68 metros, de aspecto sério e taciturno, porte duro e feroz, assusta quem não está acostumado com a sua </a:t>
                      </a:r>
                      <a:r>
                        <a:rPr lang="pt-BR" sz="1400" dirty="0" err="1"/>
                        <a:t>morenice</a:t>
                      </a:r>
                      <a:r>
                        <a:rPr lang="pt-BR" sz="1400" dirty="0"/>
                        <a:t>.</a:t>
                      </a: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Excelente quitinete contendo 01 peça ampla e banheiro, piso em cerâmica, com pintura nova. ALUGUEL R$ 687,50 + taxas.</a:t>
                      </a:r>
                    </a:p>
                  </a:txBody>
                  <a:tcPr marL="91445" marR="91445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393">
                <a:tc>
                  <a:txBody>
                    <a:bodyPr/>
                    <a:lstStyle/>
                    <a:p>
                      <a:r>
                        <a:rPr lang="pt-BR" sz="1400" dirty="0"/>
                        <a:t>Sete anos mais jovem, exibia no currículo, antes de subir ao altar, temporadas na Europa, onde estudou piano e balé em escolas de Frankfurt e em Londres. Com o passar do tempo, outras de suas habilidades ficaram conhecidas. Poliglota,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sempre magérrima e vaidosa (assumiu plásticas no rosto e no nariz, além de aplicação de silicone nos seios), começou a realizar empreendimentos, como a abertura de clínicas de estética na capital, e cultivou a imagem de madame esclarecida, citando filósofos gregos em meio a suas frases e colecionando livros raros, objetos de arte e porcelanas da Companhia das Índias, exibidos aos convidados nos eventos que lhe renderam a fama de ser uma das melhores anfitriãs da cidade</a:t>
                      </a:r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 marL="91445" marR="91445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Palafita em madeira a 5 metros do mar! Deck com pequena cozinha com fogão de duas bocas/forno. Jantar e estar com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rede e mosquiteiros.  </a:t>
                      </a:r>
                    </a:p>
                  </a:txBody>
                  <a:tcPr marL="91445" marR="91445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8822C-A9FA-453C-80AC-8788FD3D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Referência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2B9BB9-7578-4F15-BE12-186D6D9A1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/>
          </a:p>
          <a:p>
            <a:pPr marL="0"/>
            <a:endParaRPr lang="en-US" sz="2000"/>
          </a:p>
          <a:p>
            <a:pPr marL="0"/>
            <a:r>
              <a:rPr lang="en-US" sz="2000"/>
              <a:t>Koch, I.G.V. &amp; Travaglia, L. C. (1989). </a:t>
            </a:r>
            <a:r>
              <a:rPr lang="en-US" sz="2000" i="1"/>
              <a:t>Texto e coerência</a:t>
            </a:r>
            <a:r>
              <a:rPr lang="en-US" sz="2000"/>
              <a:t>. São Paulo: Cortez.</a:t>
            </a:r>
          </a:p>
          <a:p>
            <a:pPr marL="0"/>
            <a:endParaRPr lang="en-US" sz="200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77F9F64-9804-42D0-9617-9E7FEC827E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" b="51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9AB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10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0A42F5B-8E79-461B-90BB-CDA075E7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300">
                <a:solidFill>
                  <a:srgbClr val="FFFFFF"/>
                </a:solidFill>
              </a:rPr>
              <a:t>O que é textura?</a:t>
            </a:r>
            <a:br>
              <a:rPr lang="pt-BR" sz="4300">
                <a:solidFill>
                  <a:srgbClr val="FFFFFF"/>
                </a:solidFill>
              </a:rPr>
            </a:br>
            <a:endParaRPr lang="pt-BR" sz="4300">
              <a:solidFill>
                <a:srgbClr val="FFFFFF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40CD99-7244-400A-A962-B400F6BAB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Um texto  conta com fatores, tais como a intertextualidade, a </a:t>
            </a:r>
            <a:r>
              <a:rPr lang="pt-BR" sz="2600" dirty="0" err="1"/>
              <a:t>situacionalidade</a:t>
            </a:r>
            <a:r>
              <a:rPr lang="pt-BR" sz="2600" dirty="0"/>
              <a:t>, a aceitabilidade, a </a:t>
            </a:r>
            <a:r>
              <a:rPr lang="pt-BR" sz="2600" dirty="0" err="1"/>
              <a:t>informatividade</a:t>
            </a:r>
            <a:r>
              <a:rPr lang="pt-BR" sz="2600" dirty="0"/>
              <a:t>, a intencionalidade, a contextualização, a coerência e a coesão 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Então “textura” é o que diferencia um amontoado de palavras de um texto </a:t>
            </a:r>
          </a:p>
        </p:txBody>
      </p:sp>
    </p:spTree>
    <p:extLst>
      <p:ext uri="{BB962C8B-B14F-4D97-AF65-F5344CB8AC3E}">
        <p14:creationId xmlns:p14="http://schemas.microsoft.com/office/powerpoint/2010/main" val="291059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C54356C-C408-421A-93DB-B23825C5E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Da piada à vida real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6931FC-542B-4619-A0FB-E6E174A46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04" r="3813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29F4B986-0F14-404D-B297-4A711F1AE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altLang="pt-BR" b="1">
                <a:solidFill>
                  <a:schemeClr val="accent1"/>
                </a:solidFill>
              </a:rPr>
              <a:t>A proposta</a:t>
            </a:r>
          </a:p>
        </p:txBody>
      </p:sp>
      <p:sp>
        <p:nvSpPr>
          <p:cNvPr id="33795" name="Espaço Reservado para Conteúdo 2">
            <a:extLst>
              <a:ext uri="{FF2B5EF4-FFF2-40B4-BE49-F238E27FC236}">
                <a16:creationId xmlns:a16="http://schemas.microsoft.com/office/drawing/2014/main" id="{53560D41-DC9D-48DD-9274-C5225E8EEE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endParaRPr lang="pt-BR" altLang="pt-BR"/>
          </a:p>
          <a:p>
            <a:pPr marL="0" indent="0">
              <a:buNone/>
            </a:pPr>
            <a:r>
              <a:rPr lang="pt-BR" altLang="pt-BR"/>
              <a:t>Escrever uma narrativa em primeira pessoa, narrando como o aluno (ou a família) veio morar na região do Campo Belo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A6C22CE1-0D88-4642-B631-700EC2D17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O TEXTO ORIGINAL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3B1224-2024-4152-89A9-1EDE46620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e um </a:t>
            </a:r>
            <a:r>
              <a:rPr lang="pt-BR" dirty="0" err="1"/>
              <a:t>vesi</a:t>
            </a:r>
            <a:r>
              <a:rPr lang="pt-BR" dirty="0"/>
              <a:t> que </a:t>
            </a:r>
            <a:r>
              <a:rPr lang="pt-BR" dirty="0" err="1"/>
              <a:t>eli</a:t>
            </a:r>
            <a:r>
              <a:rPr lang="pt-BR" dirty="0"/>
              <a:t> não </a:t>
            </a:r>
            <a:r>
              <a:rPr lang="pt-BR" dirty="0" err="1"/>
              <a:t>qeria</a:t>
            </a:r>
            <a:r>
              <a:rPr lang="pt-BR" dirty="0"/>
              <a:t> </a:t>
            </a:r>
            <a:r>
              <a:rPr lang="pt-BR" dirty="0" err="1"/>
              <a:t>secaza</a:t>
            </a:r>
            <a:r>
              <a:rPr lang="pt-BR" dirty="0"/>
              <a:t> e ele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 err="1"/>
              <a:t>cotimua</a:t>
            </a:r>
            <a:r>
              <a:rPr lang="pt-BR" dirty="0"/>
              <a:t> a </a:t>
            </a:r>
            <a:r>
              <a:rPr lang="pt-BR" dirty="0" err="1"/>
              <a:t>desiguti</a:t>
            </a:r>
            <a:r>
              <a:rPr lang="pt-BR" dirty="0"/>
              <a:t> e ele </a:t>
            </a:r>
            <a:r>
              <a:rPr lang="pt-BR" dirty="0" err="1"/>
              <a:t>dricou</a:t>
            </a:r>
            <a:r>
              <a:rPr lang="pt-BR" dirty="0"/>
              <a:t> e </a:t>
            </a:r>
            <a:r>
              <a:rPr lang="pt-BR" dirty="0" err="1"/>
              <a:t>eli</a:t>
            </a:r>
            <a:r>
              <a:rPr lang="pt-BR" dirty="0"/>
              <a:t> deu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uma tapa na cara de e </a:t>
            </a:r>
            <a:r>
              <a:rPr lang="pt-BR" dirty="0" err="1"/>
              <a:t>aposi</a:t>
            </a:r>
            <a:r>
              <a:rPr lang="pt-BR" dirty="0"/>
              <a:t> .10 dias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 err="1"/>
              <a:t>els</a:t>
            </a:r>
            <a:r>
              <a:rPr lang="pt-BR" dirty="0"/>
              <a:t> </a:t>
            </a:r>
            <a:r>
              <a:rPr lang="pt-BR" dirty="0" err="1"/>
              <a:t>secazarã</a:t>
            </a:r>
            <a:r>
              <a:rPr lang="pt-BR" dirty="0"/>
              <a:t> e vivei </a:t>
            </a:r>
            <a:r>
              <a:rPr lang="pt-BR" dirty="0" err="1"/>
              <a:t>velis</a:t>
            </a:r>
            <a:r>
              <a:rPr lang="pt-BR" dirty="0"/>
              <a:t> para </a:t>
            </a:r>
            <a:r>
              <a:rPr lang="pt-BR" dirty="0" err="1"/>
              <a:t>cepr</a:t>
            </a:r>
            <a:r>
              <a:rPr lang="pt-BR" dirty="0"/>
              <a:t> 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 err="1"/>
              <a:t>stivera</a:t>
            </a:r>
            <a:r>
              <a:rPr lang="pt-BR" dirty="0"/>
              <a:t> .2 </a:t>
            </a:r>
            <a:r>
              <a:rPr lang="pt-BR" dirty="0" err="1"/>
              <a:t>filhosi</a:t>
            </a:r>
            <a:r>
              <a:rPr lang="pt-BR" dirty="0"/>
              <a:t> e uma dia </a:t>
            </a:r>
            <a:r>
              <a:rPr lang="pt-BR" dirty="0" err="1"/>
              <a:t>eli</a:t>
            </a:r>
            <a:r>
              <a:rPr lang="pt-BR" dirty="0"/>
              <a:t> pegou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um o </a:t>
            </a:r>
            <a:r>
              <a:rPr lang="pt-BR" dirty="0" err="1"/>
              <a:t>pegeta</a:t>
            </a:r>
            <a:r>
              <a:rPr lang="pt-BR" dirty="0"/>
              <a:t> e </a:t>
            </a:r>
            <a:r>
              <a:rPr lang="pt-BR" dirty="0" err="1"/>
              <a:t>natiu</a:t>
            </a:r>
            <a:r>
              <a:rPr lang="pt-BR" dirty="0"/>
              <a:t> um </a:t>
            </a:r>
            <a:r>
              <a:rPr lang="pt-BR" dirty="0" err="1"/>
              <a:t>casetada</a:t>
            </a:r>
            <a:r>
              <a:rPr lang="pt-BR" dirty="0"/>
              <a:t> no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 err="1"/>
              <a:t>cabeso</a:t>
            </a:r>
            <a:r>
              <a:rPr lang="pt-BR" dirty="0"/>
              <a:t> e </a:t>
            </a:r>
            <a:r>
              <a:rPr lang="pt-BR" dirty="0" err="1"/>
              <a:t>xegu</a:t>
            </a:r>
            <a:r>
              <a:rPr lang="pt-BR" dirty="0"/>
              <a:t> o policia e levou preza 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o. marido para </a:t>
            </a:r>
            <a:r>
              <a:rPr lang="pt-BR" dirty="0" err="1"/>
              <a:t>osititou</a:t>
            </a:r>
            <a:r>
              <a:rPr lang="pt-BR" dirty="0"/>
              <a:t> e ele vai 4 </a:t>
            </a:r>
            <a:r>
              <a:rPr lang="pt-BR" dirty="0" err="1"/>
              <a:t>potosi</a:t>
            </a:r>
            <a:endParaRPr lang="pt-BR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no </a:t>
            </a:r>
            <a:r>
              <a:rPr lang="pt-BR" dirty="0" err="1"/>
              <a:t>cabso</a:t>
            </a:r>
            <a:r>
              <a:rPr lang="pt-BR" dirty="0"/>
              <a:t> e eu </a:t>
            </a:r>
            <a:r>
              <a:rPr lang="pt-BR" dirty="0" err="1"/>
              <a:t>vicoeu</a:t>
            </a:r>
            <a:r>
              <a:rPr lang="pt-BR" dirty="0"/>
              <a:t> se um a </a:t>
            </a:r>
            <a:r>
              <a:rPr lang="pt-BR" dirty="0" err="1"/>
              <a:t>briro</a:t>
            </a:r>
            <a:endParaRPr lang="pt-BR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i di </a:t>
            </a:r>
            <a:r>
              <a:rPr lang="pt-BR" dirty="0" err="1"/>
              <a:t>posi</a:t>
            </a:r>
            <a:r>
              <a:rPr lang="pt-BR" dirty="0"/>
              <a:t> </a:t>
            </a:r>
            <a:r>
              <a:rPr lang="pt-BR" dirty="0" err="1"/>
              <a:t>vesi</a:t>
            </a:r>
            <a:r>
              <a:rPr lang="pt-BR" dirty="0"/>
              <a:t> um </a:t>
            </a:r>
            <a:r>
              <a:rPr lang="pt-BR" dirty="0" err="1"/>
              <a:t>veageni</a:t>
            </a:r>
            <a:r>
              <a:rPr lang="pt-BR" dirty="0"/>
              <a:t> para </a:t>
            </a:r>
            <a:r>
              <a:rPr lang="pt-BR" dirty="0" err="1"/>
              <a:t>catoratori</a:t>
            </a:r>
            <a:endParaRPr lang="pt-BR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pt-BR" dirty="0"/>
              <a:t>e </a:t>
            </a:r>
            <a:r>
              <a:rPr lang="pt-BR" dirty="0" err="1"/>
              <a:t>vieu</a:t>
            </a:r>
            <a:r>
              <a:rPr lang="pt-BR" dirty="0"/>
              <a:t> </a:t>
            </a:r>
            <a:r>
              <a:rPr lang="pt-BR" dirty="0" err="1"/>
              <a:t>zasi</a:t>
            </a:r>
            <a:r>
              <a:rPr lang="pt-BR" dirty="0"/>
              <a:t> para </a:t>
            </a:r>
            <a:r>
              <a:rPr lang="pt-BR" dirty="0" err="1"/>
              <a:t>sepri</a:t>
            </a:r>
            <a:r>
              <a:rPr lang="pt-BR" dirty="0"/>
              <a:t>.</a:t>
            </a: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>
            <a:extLst>
              <a:ext uri="{FF2B5EF4-FFF2-40B4-BE49-F238E27FC236}">
                <a16:creationId xmlns:a16="http://schemas.microsoft.com/office/drawing/2014/main" id="{2807734C-7490-463B-B62C-3168A8118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altLang="pt-BR" b="1">
                <a:solidFill>
                  <a:schemeClr val="accent1"/>
                </a:solidFill>
              </a:rPr>
              <a:t>Primeira impressão</a:t>
            </a:r>
          </a:p>
        </p:txBody>
      </p:sp>
      <p:sp>
        <p:nvSpPr>
          <p:cNvPr id="27651" name="Espaço Reservado para Conteúdo 2">
            <a:extLst>
              <a:ext uri="{FF2B5EF4-FFF2-40B4-BE49-F238E27FC236}">
                <a16:creationId xmlns:a16="http://schemas.microsoft.com/office/drawing/2014/main" id="{BD16E424-B989-439D-B9CA-284572FE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pPr>
              <a:defRPr/>
            </a:pPr>
            <a:endParaRPr lang="pt-BR" altLang="pt-BR" dirty="0"/>
          </a:p>
          <a:p>
            <a:pPr marL="0" indent="0">
              <a:buNone/>
              <a:defRPr/>
            </a:pPr>
            <a:r>
              <a:rPr lang="pt-BR" altLang="pt-BR" dirty="0"/>
              <a:t>Não é Língua Portuguesa, esse menino é um doido!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 marL="0" indent="0">
              <a:buNone/>
              <a:defRPr/>
            </a:pPr>
            <a:r>
              <a:rPr lang="pt-BR" altLang="pt-BR" dirty="0"/>
              <a:t>Esse texto não faz sentido algum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 marL="0" indent="0">
              <a:buNone/>
              <a:defRPr/>
            </a:pPr>
            <a:r>
              <a:rPr lang="pt-BR" altLang="pt-BR" dirty="0"/>
              <a:t>Tem mais erros do que acertos!</a:t>
            </a:r>
          </a:p>
          <a:p>
            <a:pPr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0EDBB668-F0B1-49C0-A9EF-9BEC6785F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t-BR" altLang="pt-BR">
                <a:solidFill>
                  <a:schemeClr val="accent1"/>
                </a:solidFill>
              </a:rPr>
              <a:t>Leitura com os princípios éticos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id="{E7BF7623-8258-4BB8-BC70-DD4812B4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pt-BR" altLang="pt-BR" dirty="0"/>
              <a:t>Essa é a história do aluno, algum sentido deve fazer ao menos para ele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 marL="0" indent="0">
              <a:buNone/>
              <a:defRPr/>
            </a:pPr>
            <a:r>
              <a:rPr lang="pt-BR" altLang="pt-BR" dirty="0"/>
              <a:t>Se ele não sabe “como dizer”, os colegas podem ajudá-lo a aprender isso</a:t>
            </a:r>
          </a:p>
          <a:p>
            <a:pPr marL="0" indent="0">
              <a:buNone/>
              <a:defRPr/>
            </a:pPr>
            <a:endParaRPr lang="pt-BR" altLang="pt-BR" dirty="0"/>
          </a:p>
          <a:p>
            <a:pPr marL="0" indent="0">
              <a:buNone/>
              <a:defRPr/>
            </a:pPr>
            <a:r>
              <a:rPr lang="pt-BR" altLang="pt-BR" dirty="0"/>
              <a:t>OK, tem muitos problemas de gramática, mas será uma narrativa?</a:t>
            </a:r>
          </a:p>
          <a:p>
            <a:pPr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1545</Words>
  <Application>Microsoft Office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Aula 7/15 </vt:lpstr>
      <vt:lpstr>Objetivo da parte 2:</vt:lpstr>
      <vt:lpstr>Referência</vt:lpstr>
      <vt:lpstr>O que é textura? </vt:lpstr>
      <vt:lpstr>Da piada à vida real</vt:lpstr>
      <vt:lpstr>A proposta</vt:lpstr>
      <vt:lpstr>O TEXTO ORIGINAL</vt:lpstr>
      <vt:lpstr>Primeira impressão</vt:lpstr>
      <vt:lpstr>Leitura com os princípios éticos</vt:lpstr>
      <vt:lpstr>Será uma narrativa? Os elementos:</vt:lpstr>
      <vt:lpstr>Dilemas e propostas da turma:</vt:lpstr>
      <vt:lpstr>Será uma narrativa? A estrutura</vt:lpstr>
      <vt:lpstr>Dilemas e propostas da turma:</vt:lpstr>
      <vt:lpstr>Primeira abordagem (Transcrição diplomática)</vt:lpstr>
      <vt:lpstr>Apresentação do PowerPoint</vt:lpstr>
      <vt:lpstr>O QUE ACABOU VIRANDO</vt:lpstr>
      <vt:lpstr>Apresentação do PowerPoint</vt:lpstr>
      <vt:lpstr>Personagens</vt:lpstr>
      <vt:lpstr>Possível jogo:  Quem é quem é?</vt:lpstr>
      <vt:lpstr>Espaço</vt:lpstr>
      <vt:lpstr>Possível solução: jogo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7/15 </dc:title>
  <dc:creator>Claudia Riolfi</dc:creator>
  <cp:lastModifiedBy>Claudia Riolfi</cp:lastModifiedBy>
  <cp:revision>2</cp:revision>
  <dcterms:created xsi:type="dcterms:W3CDTF">2020-04-15T18:33:31Z</dcterms:created>
  <dcterms:modified xsi:type="dcterms:W3CDTF">2020-04-15T18:36:45Z</dcterms:modified>
</cp:coreProperties>
</file>