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7" r:id="rId15"/>
    <p:sldId id="275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81" r:id="rId24"/>
    <p:sldId id="284" r:id="rId25"/>
    <p:sldId id="285" r:id="rId26"/>
    <p:sldId id="280" r:id="rId27"/>
    <p:sldId id="279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05635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00430" y="1831975"/>
            <a:ext cx="7543139" cy="31864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00430" y="1831975"/>
            <a:ext cx="7543139" cy="31864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g object 16"/>
          <p:cNvSpPr/>
          <p:nvPr/>
        </p:nvSpPr>
        <p:spPr>
          <a:xfrm>
            <a:off x="3046" y="6400798"/>
            <a:ext cx="9140954" cy="457200"/>
          </a:xfrm>
          <a:prstGeom prst="rect">
            <a:avLst/>
          </a:prstGeom>
          <a:solidFill>
            <a:srgbClr val="9B2C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bg object 17"/>
          <p:cNvSpPr/>
          <p:nvPr/>
        </p:nvSpPr>
        <p:spPr>
          <a:xfrm>
            <a:off x="-1" y="6333744"/>
            <a:ext cx="9140954" cy="64008"/>
          </a:xfrm>
          <a:prstGeom prst="rect">
            <a:avLst/>
          </a:pr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6400798"/>
            <a:ext cx="9144000" cy="457200"/>
          </a:xfrm>
          <a:prstGeom prst="rect">
            <a:avLst/>
          </a:prstGeom>
          <a:solidFill>
            <a:srgbClr val="9B2C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bg object 17"/>
          <p:cNvSpPr/>
          <p:nvPr/>
        </p:nvSpPr>
        <p:spPr>
          <a:xfrm>
            <a:off x="0" y="6333744"/>
            <a:ext cx="9144000" cy="67056"/>
          </a:xfrm>
          <a:prstGeom prst="rect">
            <a:avLst/>
          </a:pr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bg object 18"/>
          <p:cNvSpPr/>
          <p:nvPr/>
        </p:nvSpPr>
        <p:spPr>
          <a:xfrm>
            <a:off x="894587" y="1737360"/>
            <a:ext cx="7475220" cy="1"/>
          </a:xfrm>
          <a:prstGeom prst="line">
            <a:avLst/>
          </a:prstGeom>
          <a:ln w="6096">
            <a:solidFill>
              <a:srgbClr val="7E7E7E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02003" y="362458"/>
            <a:ext cx="7339991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2985" y="6575552"/>
            <a:ext cx="248117" cy="1435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106679">
              <a:lnSpc>
                <a:spcPts val="1100"/>
              </a:lnSpc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40404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106679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ts val="1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xternal/pubs/ft/ar/2022/downloads/imf-annual-report-2022-english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dw.ecb.europa.eu/" TargetMode="External"/><Relationship Id="rId2" Type="http://schemas.openxmlformats.org/officeDocument/2006/relationships/hyperlink" Target="https://data.worldban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dingeconomic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object 2"/>
          <p:cNvGrpSpPr/>
          <p:nvPr/>
        </p:nvGrpSpPr>
        <p:grpSpPr>
          <a:xfrm>
            <a:off x="-1" y="6333744"/>
            <a:ext cx="9144001" cy="524255"/>
            <a:chOff x="0" y="0"/>
            <a:chExt cx="9143999" cy="524253"/>
          </a:xfrm>
        </p:grpSpPr>
        <p:sp>
          <p:nvSpPr>
            <p:cNvPr id="77" name="object 3"/>
            <p:cNvSpPr/>
            <p:nvPr/>
          </p:nvSpPr>
          <p:spPr>
            <a:xfrm>
              <a:off x="3046" y="67055"/>
              <a:ext cx="9140954" cy="457199"/>
            </a:xfrm>
            <a:prstGeom prst="rect">
              <a:avLst/>
            </a:prstGeom>
            <a:solidFill>
              <a:srgbClr val="9B2C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78" name="object 4"/>
            <p:cNvSpPr/>
            <p:nvPr/>
          </p:nvSpPr>
          <p:spPr>
            <a:xfrm>
              <a:off x="0" y="0"/>
              <a:ext cx="9140953" cy="64008"/>
            </a:xfrm>
            <a:prstGeom prst="rect">
              <a:avLst/>
            </a:prstGeom>
            <a:solidFill>
              <a:srgbClr val="D24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80" name="object 5"/>
          <p:cNvSpPr/>
          <p:nvPr/>
        </p:nvSpPr>
        <p:spPr>
          <a:xfrm>
            <a:off x="905254" y="4343400"/>
            <a:ext cx="7406642" cy="0"/>
          </a:xfrm>
          <a:prstGeom prst="line">
            <a:avLst/>
          </a:prstGeom>
          <a:ln w="6096">
            <a:solidFill>
              <a:srgbClr val="7E7E7E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1" name="object 6"/>
          <p:cNvSpPr txBox="1">
            <a:spLocks noGrp="1"/>
          </p:cNvSpPr>
          <p:nvPr>
            <p:ph type="title"/>
          </p:nvPr>
        </p:nvSpPr>
        <p:spPr>
          <a:xfrm>
            <a:off x="902003" y="2132202"/>
            <a:ext cx="7630437" cy="1097915"/>
          </a:xfrm>
          <a:prstGeom prst="rect">
            <a:avLst/>
          </a:prstGeom>
        </p:spPr>
        <p:txBody>
          <a:bodyPr/>
          <a:lstStyle>
            <a:lvl1pPr marR="5080" indent="12700">
              <a:lnSpc>
                <a:spcPts val="3800"/>
              </a:lnSpc>
              <a:spcBef>
                <a:spcPts val="800"/>
              </a:spcBef>
              <a:defRPr sz="3800" spc="-100">
                <a:solidFill>
                  <a:srgbClr val="252525"/>
                </a:solidFill>
              </a:defRPr>
            </a:lvl1pPr>
          </a:lstStyle>
          <a:p>
            <a:r>
              <a:rPr lang="pt-BR" dirty="0" smtClean="0"/>
              <a:t>A Economia Internacional</a:t>
            </a:r>
            <a:r>
              <a:rPr dirty="0" smtClean="0"/>
              <a:t> </a:t>
            </a:r>
            <a:r>
              <a:rPr lang="pt-BR" dirty="0" smtClean="0"/>
              <a:t>Pós-Pandemia</a:t>
            </a:r>
            <a:endParaRPr lang="pt-BR" dirty="0"/>
          </a:p>
        </p:txBody>
      </p:sp>
      <p:sp>
        <p:nvSpPr>
          <p:cNvPr id="82" name="object 7"/>
          <p:cNvSpPr txBox="1"/>
          <p:nvPr/>
        </p:nvSpPr>
        <p:spPr>
          <a:xfrm>
            <a:off x="903833" y="4455896"/>
            <a:ext cx="7145019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0"/>
              </a:spcBef>
              <a:defRPr sz="2000" spc="-85">
                <a:solidFill>
                  <a:srgbClr val="252525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pt-BR" dirty="0"/>
          </a:p>
          <a:p>
            <a:pPr indent="12700">
              <a:spcBef>
                <a:spcPts val="1000"/>
              </a:spcBef>
              <a:defRPr sz="2000" spc="-85">
                <a:solidFill>
                  <a:srgbClr val="252525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pc="0" dirty="0"/>
          </a:p>
        </p:txBody>
      </p:sp>
      <p:sp>
        <p:nvSpPr>
          <p:cNvPr id="83" name="object 8"/>
          <p:cNvSpPr txBox="1"/>
          <p:nvPr/>
        </p:nvSpPr>
        <p:spPr>
          <a:xfrm>
            <a:off x="8236966" y="6555358"/>
            <a:ext cx="93981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/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G_2372.jpeg" descr="IMG_23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71909"/>
            <a:ext cx="7266847" cy="5299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2373.jpeg" descr="IMG_237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3123" y="517980"/>
            <a:ext cx="2166759" cy="4155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axa de juros de longo-prazo (10 anos) por país europeu…"/>
          <p:cNvSpPr txBox="1"/>
          <p:nvPr/>
        </p:nvSpPr>
        <p:spPr>
          <a:xfrm>
            <a:off x="624775" y="5394051"/>
            <a:ext cx="53838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Taxa de </a:t>
            </a:r>
            <a:r>
              <a:rPr dirty="0" err="1"/>
              <a:t>juros</a:t>
            </a:r>
            <a:r>
              <a:rPr dirty="0"/>
              <a:t> de </a:t>
            </a:r>
            <a:r>
              <a:rPr dirty="0" err="1"/>
              <a:t>longo-prazo</a:t>
            </a:r>
            <a:r>
              <a:rPr dirty="0"/>
              <a:t> (10 </a:t>
            </a:r>
            <a:r>
              <a:rPr dirty="0" err="1"/>
              <a:t>anos</a:t>
            </a:r>
            <a:r>
              <a:rPr dirty="0"/>
              <a:t>)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país</a:t>
            </a:r>
            <a:r>
              <a:rPr dirty="0"/>
              <a:t> </a:t>
            </a:r>
            <a:r>
              <a:rPr dirty="0" err="1"/>
              <a:t>europeu</a:t>
            </a:r>
            <a:endParaRPr dirty="0"/>
          </a:p>
          <a:p>
            <a:r>
              <a:rPr dirty="0"/>
              <a:t>Fonte: </a:t>
            </a:r>
            <a:r>
              <a:rPr lang="pt-BR" dirty="0" smtClean="0"/>
              <a:t>Banco Central Europeu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6101243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rPr dirty="0"/>
              <a:t>COVID e </a:t>
            </a:r>
            <a:r>
              <a:rPr dirty="0" err="1"/>
              <a:t>suas</a:t>
            </a:r>
            <a:r>
              <a:rPr dirty="0"/>
              <a:t> </a:t>
            </a:r>
            <a:r>
              <a:rPr dirty="0" err="1"/>
              <a:t>consequências</a:t>
            </a:r>
            <a:endParaRPr dirty="0"/>
          </a:p>
        </p:txBody>
      </p:sp>
      <p:sp>
        <p:nvSpPr>
          <p:cNvPr id="118" name="object 3"/>
          <p:cNvSpPr txBox="1"/>
          <p:nvPr/>
        </p:nvSpPr>
        <p:spPr>
          <a:xfrm>
            <a:off x="382352" y="1912763"/>
            <a:ext cx="4118224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Objetivo claro: </a:t>
            </a:r>
            <a:r>
              <a:rPr lang="pt-BR" dirty="0" err="1" smtClean="0"/>
              <a:t>flatten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curve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A prioridade era evitar o contágio, mesmo que contraísse a atividade econômica 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Crise de natureza não-financeira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Muitos teorizaram que seria o fim da globalização</a:t>
            </a:r>
            <a:endParaRPr lang="pt-BR" dirty="0"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20" name="IMG_2416.jpeg" descr="IMG_24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9045" y="2321546"/>
            <a:ext cx="4679568" cy="2685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6101243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rPr dirty="0"/>
              <a:t>COVID e </a:t>
            </a:r>
            <a:r>
              <a:rPr dirty="0" err="1"/>
              <a:t>suas</a:t>
            </a:r>
            <a:r>
              <a:rPr dirty="0"/>
              <a:t> </a:t>
            </a:r>
            <a:r>
              <a:rPr dirty="0" err="1"/>
              <a:t>consequências</a:t>
            </a:r>
            <a:endParaRPr dirty="0"/>
          </a:p>
        </p:txBody>
      </p:sp>
      <p:sp>
        <p:nvSpPr>
          <p:cNvPr id="118" name="object 3"/>
          <p:cNvSpPr txBox="1"/>
          <p:nvPr/>
        </p:nvSpPr>
        <p:spPr>
          <a:xfrm>
            <a:off x="382352" y="1912763"/>
            <a:ext cx="8222096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b="1" dirty="0" smtClean="0"/>
              <a:t>Contrações econômicas geradas pelas quarentenas 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“The </a:t>
            </a:r>
            <a:r>
              <a:rPr lang="pt-BR" dirty="0" err="1" smtClean="0"/>
              <a:t>Great</a:t>
            </a:r>
            <a:r>
              <a:rPr lang="pt-BR" dirty="0" smtClean="0"/>
              <a:t> </a:t>
            </a:r>
            <a:r>
              <a:rPr lang="pt-BR" dirty="0" err="1" smtClean="0"/>
              <a:t>Lockdown</a:t>
            </a:r>
            <a:r>
              <a:rPr lang="pt-BR" dirty="0" smtClean="0"/>
              <a:t>”, perda de produtividade 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Interrupções às cadeias de produção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Vários setores econômicos severamente afetados 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endParaRPr lang="pt-BR" dirty="0" smtClean="0"/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b="1" dirty="0" smtClean="0"/>
              <a:t>Grandes programas de estímulo e alívio ao redor do globo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Primeiramente, pacotes emergenciais ligados à saúde</a:t>
            </a:r>
            <a:endParaRPr lang="pt-BR" dirty="0"/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Com o agravamento da situação econômica, vastos programas de transferência de renda</a:t>
            </a:r>
            <a:endParaRPr lang="pt-BR" dirty="0"/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lang="pt-BR" dirty="0" smtClean="0"/>
              <a:t>Séries de políticas monetárias expansionistas</a:t>
            </a:r>
            <a:endParaRPr lang="pt-BR" dirty="0"/>
          </a:p>
          <a:p>
            <a:pPr>
              <a:buSzPct val="100000"/>
              <a:defRPr sz="2400">
                <a:solidFill>
                  <a:srgbClr val="404040"/>
                </a:solidFill>
              </a:defRPr>
            </a:pPr>
            <a:endParaRPr lang="pt-BR" dirty="0" smtClean="0"/>
          </a:p>
          <a:p>
            <a:pPr marL="240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endParaRPr lang="pt-BR" dirty="0"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297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8044" y="5725243"/>
            <a:ext cx="60987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Quatro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Bolsas de Valores selecionadas (FTSE100, IBOVESPA, DOW e CSI)</a:t>
            </a:r>
            <a:b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Fonte: Trading </a:t>
            </a:r>
            <a:r>
              <a:rPr kumimoji="0" lang="pt-BR" sz="1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5" y="27145"/>
            <a:ext cx="8170874" cy="574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70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8044" y="5725243"/>
            <a:ext cx="558421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t-BR" sz="1600" dirty="0" smtClean="0"/>
              <a:t>Taxa de juros de títulos de 10 anos em quatro países selecionados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Fonte: Trading </a:t>
            </a:r>
            <a:r>
              <a:rPr kumimoji="0" lang="pt-BR" sz="1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" y="260648"/>
            <a:ext cx="8850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121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" y="1340768"/>
            <a:ext cx="8784976" cy="38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5432857"/>
            <a:ext cx="469936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Total de ativos financeiros adquiridos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pelo FED</a:t>
            </a:r>
            <a:b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Fonte: Federal Reserve </a:t>
            </a:r>
            <a:r>
              <a:rPr kumimoji="0" lang="pt-BR" sz="1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Economic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Data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Configuração: https://fred.stlouisfed.org/series/WALCL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709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VID e suas consequênc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rPr dirty="0"/>
              <a:t>COVID e </a:t>
            </a:r>
            <a:r>
              <a:rPr dirty="0" err="1"/>
              <a:t>suas</a:t>
            </a:r>
            <a:r>
              <a:rPr dirty="0"/>
              <a:t> </a:t>
            </a:r>
            <a:r>
              <a:rPr dirty="0" err="1"/>
              <a:t>consequências</a:t>
            </a:r>
            <a:endParaRPr dirty="0"/>
          </a:p>
        </p:txBody>
      </p:sp>
      <p:sp>
        <p:nvSpPr>
          <p:cNvPr id="127" name="Comércio Internacional…"/>
          <p:cNvSpPr txBox="1">
            <a:spLocks noGrp="1"/>
          </p:cNvSpPr>
          <p:nvPr>
            <p:ph type="body" sz="half" idx="1"/>
          </p:nvPr>
        </p:nvSpPr>
        <p:spPr>
          <a:xfrm>
            <a:off x="457200" y="2037587"/>
            <a:ext cx="3440402" cy="40660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b="1" dirty="0" smtClean="0"/>
              <a:t>Comércio Internacional</a:t>
            </a:r>
          </a:p>
          <a:p>
            <a:pPr marL="200526" indent="-200526">
              <a:buSzPct val="100000"/>
              <a:buChar char="•"/>
            </a:pPr>
            <a:r>
              <a:rPr lang="pt-BR" sz="2400" dirty="0" smtClean="0"/>
              <a:t>Forte contração em 2020</a:t>
            </a:r>
          </a:p>
          <a:p>
            <a:pPr marL="200526" indent="-200526">
              <a:buSzPct val="100000"/>
              <a:buChar char="•"/>
            </a:pPr>
            <a:r>
              <a:rPr lang="pt-BR" sz="2400" dirty="0" smtClean="0"/>
              <a:t>Principal fonte de hard </a:t>
            </a:r>
            <a:r>
              <a:rPr lang="pt-BR" sz="2400" dirty="0" err="1" smtClean="0"/>
              <a:t>currency</a:t>
            </a:r>
            <a:r>
              <a:rPr lang="pt-BR" sz="2400" dirty="0" smtClean="0"/>
              <a:t> para países em desenvolvimento </a:t>
            </a:r>
          </a:p>
          <a:p>
            <a:pPr marL="200526" indent="-200526">
              <a:buSzPct val="100000"/>
              <a:buChar char="•"/>
            </a:pPr>
            <a:r>
              <a:rPr lang="pt-BR" sz="2400" dirty="0" smtClean="0"/>
              <a:t>Recuperação relativamente rápida </a:t>
            </a:r>
          </a:p>
          <a:p>
            <a:pPr marL="200526" indent="-200526">
              <a:buSzPct val="100000"/>
              <a:buChar char="•"/>
            </a:pPr>
            <a:r>
              <a:rPr lang="pt-BR" sz="2400" dirty="0" smtClean="0"/>
              <a:t>Um componente cada vez mais importante é a participação de serviços </a:t>
            </a:r>
            <a:endParaRPr lang="pt-BR" sz="2400" dirty="0"/>
          </a:p>
        </p:txBody>
      </p:sp>
      <p:pic>
        <p:nvPicPr>
          <p:cNvPr id="128" name="IMG_2421.jpeg" descr="IMG_2421.jpeg"/>
          <p:cNvPicPr>
            <a:picLocks noChangeAspect="1"/>
          </p:cNvPicPr>
          <p:nvPr/>
        </p:nvPicPr>
        <p:blipFill>
          <a:blip r:embed="rId2">
            <a:extLst/>
          </a:blip>
          <a:srcRect r="3469"/>
          <a:stretch>
            <a:fillRect/>
          </a:stretch>
        </p:blipFill>
        <p:spPr>
          <a:xfrm>
            <a:off x="3996663" y="2348880"/>
            <a:ext cx="4764083" cy="2420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67544" y="1772816"/>
            <a:ext cx="8075240" cy="418678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Pacotes de auxílio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Notadamente, uma política fiscal adotada por vários países foi a prevalência de programas de transferência de renda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Esses programas foram necessários para complementar a renda de famílias que sofriam com o impacto do COVID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Isso criou um aumento do consumo em quase todos os níveis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Porém... os setores produtivos não haviam se recuperado do </a:t>
            </a:r>
            <a:r>
              <a:rPr lang="pt-BR" sz="2400" dirty="0" err="1" smtClean="0"/>
              <a:t>lockdown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Ofertas domésticas não conseguiram acompanhar os aumentos da demanda, causando nova pressão inflacionária</a:t>
            </a:r>
          </a:p>
        </p:txBody>
      </p:sp>
      <p:sp>
        <p:nvSpPr>
          <p:cNvPr id="4" name="COVID e suas consequências"/>
          <p:cNvSpPr txBox="1">
            <a:spLocks/>
          </p:cNvSpPr>
          <p:nvPr/>
        </p:nvSpPr>
        <p:spPr>
          <a:xfrm>
            <a:off x="1046143" y="404664"/>
            <a:ext cx="7339991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-10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pt-BR" smtClean="0"/>
              <a:t>COVID e suas consequências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3706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 conflito na Ucrânia"/>
          <p:cNvSpPr txBox="1">
            <a:spLocks noGrp="1"/>
          </p:cNvSpPr>
          <p:nvPr>
            <p:ph type="title"/>
          </p:nvPr>
        </p:nvSpPr>
        <p:spPr>
          <a:xfrm>
            <a:off x="1043608" y="332656"/>
            <a:ext cx="7339991" cy="1153161"/>
          </a:xfrm>
          <a:prstGeom prst="rect">
            <a:avLst/>
          </a:prstGeom>
        </p:spPr>
        <p:txBody>
          <a:bodyPr/>
          <a:lstStyle/>
          <a:p>
            <a:r>
              <a:rPr dirty="0"/>
              <a:t>O </a:t>
            </a:r>
            <a:r>
              <a:rPr dirty="0" err="1"/>
              <a:t>conflito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Ucrânia</a:t>
            </a:r>
            <a:endParaRPr dirty="0"/>
          </a:p>
        </p:txBody>
      </p:sp>
      <p:sp>
        <p:nvSpPr>
          <p:cNvPr id="131" name="Após semanas de tensões, tropas russas invadiram a Ucrânia em 24 de Fevereiro…"/>
          <p:cNvSpPr txBox="1">
            <a:spLocks noGrp="1"/>
          </p:cNvSpPr>
          <p:nvPr>
            <p:ph type="body" idx="1"/>
          </p:nvPr>
        </p:nvSpPr>
        <p:spPr>
          <a:xfrm>
            <a:off x="395536" y="1831975"/>
            <a:ext cx="8424936" cy="4410203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defRPr sz="2400"/>
            </a:pPr>
            <a:r>
              <a:rPr lang="pt-BR" b="1" dirty="0" smtClean="0"/>
              <a:t>Sanções à Rússia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Após semanas de tensões, tropas russas invadiram a Ucrânia em 24 de Fevereiro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Retaliação </a:t>
            </a:r>
            <a:r>
              <a:rPr lang="pt-BR" dirty="0" err="1" smtClean="0"/>
              <a:t>européia</a:t>
            </a:r>
            <a:r>
              <a:rPr lang="pt-BR" dirty="0" smtClean="0"/>
              <a:t> e americana, com sanções econômicas anunciadas 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Ativos russos em dólar foram congelados (400 bilhões), além da remoção da Rússia do SWIFT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Porém, a Rússia conseguiu redirecionar seu comércio para outros países. Sanções diminuíram drasticamente importações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Ainda tem uma boa capacidade de se financiar no médio-prazo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2428.jpeg" descr="IMG_24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447" y="113630"/>
            <a:ext cx="8531106" cy="548339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Cotação do Rublo Russo sobre Dólar…"/>
          <p:cNvSpPr txBox="1"/>
          <p:nvPr/>
        </p:nvSpPr>
        <p:spPr>
          <a:xfrm>
            <a:off x="730809" y="5636164"/>
            <a:ext cx="673403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Cotação do Rublo Russo sobre Dólar</a:t>
            </a:r>
          </a:p>
          <a:p>
            <a:r>
              <a:t>Fonte: Trading Economics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2197736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rPr dirty="0" err="1"/>
              <a:t>Introdução</a:t>
            </a:r>
            <a:endParaRPr/>
          </a:p>
        </p:txBody>
      </p:sp>
      <p:sp>
        <p:nvSpPr>
          <p:cNvPr id="86" name="object 3"/>
          <p:cNvSpPr txBox="1"/>
          <p:nvPr/>
        </p:nvSpPr>
        <p:spPr>
          <a:xfrm>
            <a:off x="661667" y="1787831"/>
            <a:ext cx="7941061" cy="4225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endParaRPr/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Os anos 2000-2020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COVID e suas consequências econômicas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Conflito na Ucrânia 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Desafios econômicos futuros 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endParaRPr/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endParaRPr/>
          </a:p>
          <a:p>
            <a:pPr indent="12700" algn="just">
              <a:spcBef>
                <a:spcPts val="1000"/>
              </a:spcBef>
              <a:defRPr sz="2400" b="1" spc="-10">
                <a:solidFill>
                  <a:srgbClr val="404040"/>
                </a:solidFill>
              </a:defRPr>
            </a:pPr>
            <a:endParaRPr/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endParaRPr spc="-10"/>
          </a:p>
          <a:p>
            <a:pPr indent="304800" algn="just">
              <a:lnSpc>
                <a:spcPts val="2500"/>
              </a:lnSpc>
              <a:defRPr sz="2400" spc="-16">
                <a:solidFill>
                  <a:srgbClr val="404040"/>
                </a:solidFill>
              </a:defRPr>
            </a:pPr>
            <a:endParaRPr spc="-1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42985" y="6575552"/>
            <a:ext cx="183749" cy="1435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 conflito na Ucrân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 conflito na Ucrânia</a:t>
            </a:r>
          </a:p>
        </p:txBody>
      </p:sp>
      <p:sp>
        <p:nvSpPr>
          <p:cNvPr id="137" name="O conflito reforçou a escassez de vários produtos, que já estavam em falta desde a pandemia…"/>
          <p:cNvSpPr txBox="1">
            <a:spLocks noGrp="1"/>
          </p:cNvSpPr>
          <p:nvPr>
            <p:ph type="body" idx="1"/>
          </p:nvPr>
        </p:nvSpPr>
        <p:spPr>
          <a:xfrm>
            <a:off x="467544" y="1772816"/>
            <a:ext cx="8064896" cy="4410203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defRPr sz="2400"/>
            </a:pPr>
            <a:r>
              <a:rPr lang="pt-BR" b="1" dirty="0" smtClean="0"/>
              <a:t>Problemas para a Europa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dirty="0" smtClean="0"/>
              <a:t>O </a:t>
            </a:r>
            <a:r>
              <a:rPr dirty="0" err="1"/>
              <a:t>conflito</a:t>
            </a:r>
            <a:r>
              <a:rPr dirty="0"/>
              <a:t> </a:t>
            </a:r>
            <a:r>
              <a:rPr dirty="0" err="1"/>
              <a:t>reforçou</a:t>
            </a:r>
            <a:r>
              <a:rPr dirty="0"/>
              <a:t> a </a:t>
            </a:r>
            <a:r>
              <a:rPr dirty="0" err="1"/>
              <a:t>escassez</a:t>
            </a:r>
            <a:r>
              <a:rPr dirty="0"/>
              <a:t> de </a:t>
            </a:r>
            <a:r>
              <a:rPr dirty="0" err="1"/>
              <a:t>vários</a:t>
            </a:r>
            <a:r>
              <a:rPr dirty="0"/>
              <a:t> </a:t>
            </a:r>
            <a:r>
              <a:rPr dirty="0" err="1"/>
              <a:t>produtos</a:t>
            </a:r>
            <a:r>
              <a:rPr dirty="0"/>
              <a:t>, que </a:t>
            </a:r>
            <a:r>
              <a:rPr dirty="0" err="1"/>
              <a:t>já</a:t>
            </a:r>
            <a:r>
              <a:rPr dirty="0"/>
              <a:t> </a:t>
            </a:r>
            <a:r>
              <a:rPr dirty="0" err="1"/>
              <a:t>estavam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falta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a </a:t>
            </a:r>
            <a:r>
              <a:rPr dirty="0" err="1" smtClean="0"/>
              <a:t>pandemia</a:t>
            </a:r>
            <a:endParaRPr lang="pt-BR" dirty="0" smtClean="0"/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Outra crise de origem não-financeira</a:t>
            </a:r>
            <a:endParaRPr dirty="0"/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Além das preocupações estratégicas do continente Europeu, a Rússia era um grande fornecedor de energia para a UE, com 35% do gás e petróleo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Aumento da energia desencadeou inflação 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lang="pt-BR" dirty="0" smtClean="0"/>
              <a:t>Novos gastos anunciados em defesa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 conflito na Ucrân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 conflito na Ucrânia</a:t>
            </a:r>
          </a:p>
        </p:txBody>
      </p:sp>
      <p:sp>
        <p:nvSpPr>
          <p:cNvPr id="140" name="A questão dos fertilizantes…"/>
          <p:cNvSpPr txBox="1">
            <a:spLocks noGrp="1"/>
          </p:cNvSpPr>
          <p:nvPr>
            <p:ph type="body" idx="1"/>
          </p:nvPr>
        </p:nvSpPr>
        <p:spPr>
          <a:xfrm>
            <a:off x="691457" y="1831975"/>
            <a:ext cx="7415755" cy="4185412"/>
          </a:xfrm>
          <a:prstGeom prst="rect">
            <a:avLst/>
          </a:prstGeom>
        </p:spPr>
        <p:txBody>
          <a:bodyPr/>
          <a:lstStyle/>
          <a:p>
            <a:pPr>
              <a:defRPr sz="2400" b="1"/>
            </a:pPr>
            <a:r>
              <a:rPr dirty="0"/>
              <a:t>A </a:t>
            </a:r>
            <a:r>
              <a:rPr dirty="0" err="1"/>
              <a:t>questão</a:t>
            </a:r>
            <a:r>
              <a:rPr dirty="0"/>
              <a:t> dos </a:t>
            </a:r>
            <a:r>
              <a:rPr dirty="0" err="1"/>
              <a:t>fertilizantes</a:t>
            </a:r>
            <a:r>
              <a:rPr dirty="0"/>
              <a:t> </a:t>
            </a:r>
          </a:p>
          <a:p>
            <a:pPr marL="240631" indent="-240631">
              <a:buSzPct val="100000"/>
              <a:buChar char="•"/>
              <a:defRPr sz="2400"/>
            </a:pPr>
            <a:r>
              <a:rPr dirty="0"/>
              <a:t>A </a:t>
            </a:r>
            <a:r>
              <a:rPr dirty="0" err="1"/>
              <a:t>Rússia</a:t>
            </a:r>
            <a:r>
              <a:rPr dirty="0"/>
              <a:t> é o 4º </a:t>
            </a:r>
            <a:r>
              <a:rPr dirty="0" err="1"/>
              <a:t>produtor</a:t>
            </a:r>
            <a:r>
              <a:rPr dirty="0"/>
              <a:t> de </a:t>
            </a:r>
            <a:r>
              <a:rPr dirty="0" err="1"/>
              <a:t>fertilizantes</a:t>
            </a:r>
            <a:r>
              <a:rPr dirty="0"/>
              <a:t> do </a:t>
            </a:r>
            <a:r>
              <a:rPr dirty="0" err="1"/>
              <a:t>mundo</a:t>
            </a:r>
            <a:endParaRPr dirty="0"/>
          </a:p>
          <a:p>
            <a:pPr marL="240631" indent="-240631">
              <a:buSzPct val="100000"/>
              <a:buChar char="•"/>
              <a:defRPr sz="2400"/>
            </a:pPr>
            <a:r>
              <a:rPr dirty="0"/>
              <a:t>O </a:t>
            </a:r>
            <a:r>
              <a:t>Brasil, </a:t>
            </a:r>
            <a:r>
              <a:rPr dirty="0" err="1"/>
              <a:t>apesar</a:t>
            </a:r>
            <a:r>
              <a:rPr dirty="0"/>
              <a:t> de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produtor</a:t>
            </a:r>
            <a:r>
              <a:rPr dirty="0"/>
              <a:t> </a:t>
            </a:r>
            <a:r>
              <a:rPr dirty="0" err="1"/>
              <a:t>agrícola</a:t>
            </a:r>
            <a:r>
              <a:rPr dirty="0"/>
              <a:t>, </a:t>
            </a:r>
            <a:r>
              <a:rPr dirty="0" err="1"/>
              <a:t>precisa</a:t>
            </a:r>
            <a:r>
              <a:rPr dirty="0"/>
              <a:t> </a:t>
            </a:r>
            <a:r>
              <a:rPr dirty="0" err="1"/>
              <a:t>importar</a:t>
            </a:r>
            <a:r>
              <a:rPr dirty="0"/>
              <a:t> 80% dos </a:t>
            </a:r>
            <a:r>
              <a:rPr dirty="0" err="1"/>
              <a:t>fertilizantes</a:t>
            </a:r>
            <a:endParaRPr dirty="0"/>
          </a:p>
          <a:p>
            <a:pPr marL="240631" indent="-240631">
              <a:buSzPct val="100000"/>
              <a:buChar char="•"/>
              <a:defRPr sz="2400"/>
            </a:pPr>
            <a:r>
              <a:rPr dirty="0"/>
              <a:t>30% deles </a:t>
            </a:r>
            <a:r>
              <a:rPr dirty="0" err="1"/>
              <a:t>são</a:t>
            </a:r>
            <a:r>
              <a:rPr dirty="0"/>
              <a:t> de </a:t>
            </a:r>
            <a:r>
              <a:rPr dirty="0" err="1"/>
              <a:t>origem</a:t>
            </a:r>
            <a:r>
              <a:rPr dirty="0"/>
              <a:t> </a:t>
            </a:r>
            <a:r>
              <a:rPr dirty="0" err="1"/>
              <a:t>russa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bielorrussa</a:t>
            </a:r>
            <a:endParaRPr dirty="0"/>
          </a:p>
          <a:p>
            <a:pPr marL="240631" indent="-240631">
              <a:buSzPct val="100000"/>
              <a:buChar char="•"/>
              <a:defRPr sz="2400"/>
            </a:pPr>
            <a:r>
              <a:rPr dirty="0" err="1"/>
              <a:t>Posicionamento</a:t>
            </a:r>
            <a:r>
              <a:rPr dirty="0"/>
              <a:t> </a:t>
            </a:r>
            <a:r>
              <a:rPr dirty="0" err="1"/>
              <a:t>neutro</a:t>
            </a:r>
            <a:r>
              <a:rPr dirty="0"/>
              <a:t> do </a:t>
            </a:r>
            <a:r>
              <a:rPr dirty="0" err="1"/>
              <a:t>Brasil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relação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conflito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517208" y="5913591"/>
            <a:ext cx="842493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/>
              <a:t>Fonte: https://cris.unu.edu/brazil%E2%80%99s-reliance-russian-fertilisers-vulnerability-turned-geopolitical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esafios para o futur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Desafios para o futuro </a:t>
            </a:r>
          </a:p>
        </p:txBody>
      </p:sp>
      <p:sp>
        <p:nvSpPr>
          <p:cNvPr id="143" name="Double-tap to edit"/>
          <p:cNvSpPr txBox="1">
            <a:spLocks noGrp="1"/>
          </p:cNvSpPr>
          <p:nvPr>
            <p:ph type="body" sz="half" idx="1"/>
          </p:nvPr>
        </p:nvSpPr>
        <p:spPr>
          <a:xfrm>
            <a:off x="827584" y="1916832"/>
            <a:ext cx="7543139" cy="3186429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Por fim, algumas tendências se destacam para o futuro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Inflação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Dólar Forte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China e sua possível “soft </a:t>
            </a:r>
            <a:r>
              <a:rPr lang="pt-BR" dirty="0" err="1" smtClean="0"/>
              <a:t>landing</a:t>
            </a:r>
            <a:r>
              <a:rPr lang="pt-BR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Dívida pública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680" y="5589240"/>
            <a:ext cx="864096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Fonte: FMI</a:t>
            </a:r>
            <a:b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</a:b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Disponível</a:t>
            </a:r>
            <a:r>
              <a:rPr lang="pt-BR" sz="1400" dirty="0"/>
              <a:t> em https://www.imf.org/en/Blogs/Articles/2022/09/09/cotw-how-food-and-energy-are-driving-the-global-inflation-surge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23" y="116632"/>
            <a:ext cx="5799746" cy="56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668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680" y="5589240"/>
            <a:ext cx="864096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 err="1" smtClean="0"/>
              <a:t>Dollar</a:t>
            </a:r>
            <a:r>
              <a:rPr lang="pt-BR" sz="1400" dirty="0" smtClean="0"/>
              <a:t> </a:t>
            </a:r>
            <a:r>
              <a:rPr lang="pt-BR" sz="1400" dirty="0" err="1" smtClean="0"/>
              <a:t>Strength</a:t>
            </a:r>
            <a:r>
              <a:rPr lang="pt-BR" sz="1400" dirty="0" smtClean="0"/>
              <a:t> Index (DXY) compara a taxa de câmbio do dólar com uma cesta de outras moedas</a:t>
            </a:r>
            <a:endParaRPr kumimoji="0" lang="pt-BR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Fonte: Trading </a:t>
            </a:r>
            <a:r>
              <a:rPr kumimoji="0" lang="pt-BR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Economics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7" y="548680"/>
            <a:ext cx="7962869" cy="45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7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680" y="5589240"/>
            <a:ext cx="864096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 smtClean="0"/>
              <a:t>Taxa de crescimento do PIB da China (em %)</a:t>
            </a:r>
            <a:endParaRPr kumimoji="0" lang="pt-BR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Fonte: Trading </a:t>
            </a:r>
            <a:r>
              <a:rPr kumimoji="0" lang="pt-BR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Economics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9" y="1057176"/>
            <a:ext cx="823528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150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4217"/>
            <a:ext cx="782808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05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00430" y="1831975"/>
            <a:ext cx="7543139" cy="4045297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Canuto</a:t>
            </a:r>
            <a:r>
              <a:rPr lang="en-US" sz="1600" dirty="0"/>
              <a:t>, O (2020) </a:t>
            </a:r>
            <a:r>
              <a:rPr lang="en-US" sz="1600" dirty="0" err="1"/>
              <a:t>Impacto</a:t>
            </a:r>
            <a:r>
              <a:rPr lang="en-US" sz="1600" dirty="0"/>
              <a:t> do coronavirus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Economia</a:t>
            </a:r>
            <a:r>
              <a:rPr lang="en-US" sz="1600" dirty="0"/>
              <a:t> Global - RBCE </a:t>
            </a:r>
            <a:r>
              <a:rPr lang="en-US" sz="1600" dirty="0" err="1"/>
              <a:t>Ano</a:t>
            </a:r>
            <a:r>
              <a:rPr lang="en-US" sz="1600" dirty="0"/>
              <a:t> 34 N </a:t>
            </a:r>
            <a:r>
              <a:rPr lang="en-US" sz="1600" dirty="0" smtClean="0"/>
              <a:t>143</a:t>
            </a:r>
          </a:p>
          <a:p>
            <a:endParaRPr lang="en-US" sz="1600" dirty="0"/>
          </a:p>
          <a:p>
            <a:r>
              <a:rPr lang="en-US" sz="1600" dirty="0" smtClean="0"/>
              <a:t>Fundo </a:t>
            </a:r>
            <a:r>
              <a:rPr lang="en-US" sz="1600" dirty="0" err="1" smtClean="0"/>
              <a:t>Monetário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Internacional</a:t>
            </a:r>
            <a:r>
              <a:rPr lang="en-US" sz="1600" dirty="0" smtClean="0"/>
              <a:t> (2022). IMF Annual Report 2022: Crisis Upon Crisis. </a:t>
            </a:r>
            <a:r>
              <a:rPr lang="en-US" sz="1600" dirty="0" err="1" smtClean="0"/>
              <a:t>Disponível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endParaRPr lang="en-US" sz="1600" dirty="0"/>
          </a:p>
          <a:p>
            <a:r>
              <a:rPr lang="pt-BR" sz="1600" dirty="0">
                <a:hlinkClick r:id="rId2"/>
              </a:rPr>
              <a:t>https://</a:t>
            </a:r>
            <a:r>
              <a:rPr lang="pt-BR" sz="1600" dirty="0" smtClean="0">
                <a:hlinkClick r:id="rId2"/>
              </a:rPr>
              <a:t>www.imf.org/external/pubs/ft/ar/2022/downloads/imf-annual-report-2022-english.pdf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Gourinchas</a:t>
            </a:r>
            <a:r>
              <a:rPr lang="en-US" sz="1600" dirty="0"/>
              <a:t>, Pierre-Olivier (2020) Flattening the pandemic and recession curves in CEPR Mitigating the COVID Economic Crisis: Act Fast and Do Whatever It </a:t>
            </a:r>
            <a:r>
              <a:rPr lang="en-US" sz="1600" dirty="0" smtClean="0"/>
              <a:t>Takes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Gourinchas</a:t>
            </a:r>
            <a:r>
              <a:rPr lang="en-US" sz="1600" dirty="0" smtClean="0"/>
              <a:t>, Pierre-Olivier (2022) Policymakers Need Steady Hand as Storm Clouds Gather Over Global Economy</a:t>
            </a:r>
            <a:r>
              <a:rPr lang="en-US" sz="1600" dirty="0"/>
              <a:t>: One-third of the world economy will likely contract this year or next amid shrinking real incomes and rising prices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United </a:t>
            </a:r>
            <a:r>
              <a:rPr lang="en-US" sz="1600" dirty="0"/>
              <a:t>Nations Conference on Trade and Development – UNCTAD. From the Great Lockdown to the Great Meltdown: Developing Country Debt in the Time of Covid-19. Trade and Development Report Update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7989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dirty="0" smtClean="0"/>
              <a:t>Base de dados consultadas:</a:t>
            </a:r>
          </a:p>
          <a:p>
            <a:endParaRPr lang="pt-BR" dirty="0" smtClean="0"/>
          </a:p>
          <a:p>
            <a:r>
              <a:rPr lang="pt-BR" dirty="0" smtClean="0"/>
              <a:t>Banco Mundial: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://data.worldbank.org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Banco Central Europeu</a:t>
            </a:r>
            <a:r>
              <a:rPr lang="pt-BR" dirty="0"/>
              <a:t>:  </a:t>
            </a:r>
            <a:r>
              <a:rPr lang="pt-BR" dirty="0">
                <a:hlinkClick r:id="rId3"/>
              </a:rPr>
              <a:t>https://sdw.ecb.europa.eu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Trading </a:t>
            </a:r>
            <a:r>
              <a:rPr lang="pt-BR" dirty="0" err="1" smtClean="0"/>
              <a:t>Economics</a:t>
            </a:r>
            <a:r>
              <a:rPr lang="pt-BR" dirty="0"/>
              <a:t>: </a:t>
            </a:r>
            <a:r>
              <a:rPr lang="pt-BR" dirty="0">
                <a:hlinkClick r:id="rId4"/>
              </a:rPr>
              <a:t>https://tradingeconomics.com</a:t>
            </a:r>
            <a:r>
              <a:rPr lang="pt-BR" dirty="0" smtClean="0">
                <a:hlinkClick r:id="rId4"/>
              </a:rPr>
              <a:t>/</a:t>
            </a:r>
            <a:r>
              <a:rPr lang="pt-BR" dirty="0" smtClean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325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6766947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O mundo em 2000-2020</a:t>
            </a:r>
          </a:p>
        </p:txBody>
      </p:sp>
      <p:sp>
        <p:nvSpPr>
          <p:cNvPr id="90" name="object 3"/>
          <p:cNvSpPr txBox="1"/>
          <p:nvPr/>
        </p:nvSpPr>
        <p:spPr>
          <a:xfrm>
            <a:off x="539552" y="1779224"/>
            <a:ext cx="8302821" cy="500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just">
              <a:spcBef>
                <a:spcPts val="1000"/>
              </a:spcBef>
              <a:defRPr sz="2400" b="1" spc="-10">
                <a:solidFill>
                  <a:srgbClr val="404040"/>
                </a:solidFill>
              </a:defRPr>
            </a:pPr>
            <a:r>
              <a:rPr dirty="0"/>
              <a:t>Forte </a:t>
            </a:r>
            <a:r>
              <a:rPr dirty="0" err="1"/>
              <a:t>crescimento</a:t>
            </a:r>
            <a:r>
              <a:rPr dirty="0"/>
              <a:t> </a:t>
            </a:r>
            <a:r>
              <a:rPr dirty="0" err="1"/>
              <a:t>mundial</a:t>
            </a:r>
            <a:r>
              <a:rPr dirty="0"/>
              <a:t> </a:t>
            </a:r>
            <a:r>
              <a:rPr dirty="0" err="1"/>
              <a:t>puxado</a:t>
            </a:r>
            <a:r>
              <a:rPr dirty="0"/>
              <a:t> pela China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dirty="0" err="1"/>
              <a:t>Acensão</a:t>
            </a:r>
            <a:r>
              <a:rPr dirty="0"/>
              <a:t> </a:t>
            </a:r>
            <a:r>
              <a:rPr dirty="0" err="1"/>
              <a:t>chinesa</a:t>
            </a:r>
            <a:r>
              <a:rPr dirty="0"/>
              <a:t> à OMC </a:t>
            </a:r>
            <a:r>
              <a:rPr dirty="0" err="1"/>
              <a:t>em</a:t>
            </a:r>
            <a:r>
              <a:rPr dirty="0"/>
              <a:t> 2001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dirty="0" err="1"/>
              <a:t>Crescimento</a:t>
            </a:r>
            <a:r>
              <a:rPr dirty="0"/>
              <a:t> </a:t>
            </a:r>
            <a:r>
              <a:rPr dirty="0" err="1"/>
              <a:t>robusto</a:t>
            </a:r>
            <a:r>
              <a:rPr dirty="0"/>
              <a:t> da </a:t>
            </a:r>
            <a:r>
              <a:rPr dirty="0" err="1"/>
              <a:t>indústria</a:t>
            </a:r>
            <a:r>
              <a:rPr dirty="0"/>
              <a:t> 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dirty="0"/>
              <a:t>Grande </a:t>
            </a:r>
            <a:r>
              <a:rPr dirty="0" err="1"/>
              <a:t>demanda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matérias-primas</a:t>
            </a:r>
            <a:r>
              <a:rPr dirty="0"/>
              <a:t>, bens de </a:t>
            </a:r>
            <a:r>
              <a:rPr dirty="0" err="1"/>
              <a:t>produção</a:t>
            </a:r>
            <a:r>
              <a:rPr dirty="0"/>
              <a:t> e </a:t>
            </a:r>
            <a:r>
              <a:rPr dirty="0" err="1"/>
              <a:t>maquinário</a:t>
            </a:r>
            <a:r>
              <a:rPr dirty="0"/>
              <a:t> 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dirty="0"/>
              <a:t>Grande </a:t>
            </a:r>
            <a:r>
              <a:rPr dirty="0" err="1"/>
              <a:t>oferta</a:t>
            </a:r>
            <a:r>
              <a:rPr dirty="0"/>
              <a:t> de </a:t>
            </a:r>
            <a:r>
              <a:rPr dirty="0" err="1"/>
              <a:t>produtos</a:t>
            </a:r>
            <a:r>
              <a:rPr dirty="0"/>
              <a:t> </a:t>
            </a:r>
            <a:r>
              <a:rPr dirty="0" err="1"/>
              <a:t>manufaturados</a:t>
            </a:r>
            <a:r>
              <a:rPr dirty="0"/>
              <a:t> a </a:t>
            </a:r>
            <a:r>
              <a:rPr dirty="0" err="1"/>
              <a:t>baixos</a:t>
            </a:r>
            <a:r>
              <a:rPr dirty="0"/>
              <a:t> </a:t>
            </a:r>
            <a:r>
              <a:rPr dirty="0" err="1"/>
              <a:t>preços</a:t>
            </a:r>
            <a:endParaRPr dirty="0"/>
          </a:p>
          <a:p>
            <a:pPr indent="12700" algn="just">
              <a:spcBef>
                <a:spcPts val="1000"/>
              </a:spcBef>
              <a:defRPr sz="2400" b="1" spc="-10">
                <a:solidFill>
                  <a:srgbClr val="404040"/>
                </a:solidFill>
              </a:defRPr>
            </a:pPr>
            <a:r>
              <a:rPr dirty="0" err="1"/>
              <a:t>Intensificação</a:t>
            </a:r>
            <a:r>
              <a:rPr dirty="0"/>
              <a:t> da </a:t>
            </a:r>
            <a:r>
              <a:rPr dirty="0" err="1"/>
              <a:t>globalização</a:t>
            </a:r>
            <a:r>
              <a:rPr dirty="0"/>
              <a:t> </a:t>
            </a:r>
            <a:r>
              <a:rPr dirty="0" err="1"/>
              <a:t>econômica</a:t>
            </a:r>
            <a:endParaRPr dirty="0"/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dirty="0" err="1"/>
              <a:t>Comércio</a:t>
            </a:r>
            <a:r>
              <a:rPr dirty="0"/>
              <a:t> </a:t>
            </a:r>
            <a:r>
              <a:rPr dirty="0" err="1"/>
              <a:t>internacional</a:t>
            </a:r>
            <a:r>
              <a:rPr dirty="0"/>
              <a:t> on steroids 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dirty="0" err="1"/>
              <a:t>Aumento</a:t>
            </a:r>
            <a:r>
              <a:rPr dirty="0"/>
              <a:t> de </a:t>
            </a:r>
            <a:r>
              <a:rPr dirty="0" err="1"/>
              <a:t>fluxos</a:t>
            </a:r>
            <a:r>
              <a:rPr dirty="0"/>
              <a:t> de capital para </a:t>
            </a:r>
            <a:r>
              <a:rPr dirty="0" err="1"/>
              <a:t>países</a:t>
            </a:r>
            <a:r>
              <a:rPr dirty="0"/>
              <a:t> </a:t>
            </a:r>
            <a:r>
              <a:rPr dirty="0" err="1"/>
              <a:t>emergentes</a:t>
            </a:r>
            <a:r>
              <a:rPr dirty="0"/>
              <a:t> </a:t>
            </a:r>
          </a:p>
          <a:p>
            <a:pPr marL="1002631" lvl="2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rPr dirty="0" err="1"/>
              <a:t>Aumento</a:t>
            </a:r>
            <a:r>
              <a:rPr dirty="0"/>
              <a:t> dos </a:t>
            </a:r>
            <a:r>
              <a:rPr dirty="0" err="1"/>
              <a:t>níveis</a:t>
            </a:r>
            <a:r>
              <a:rPr dirty="0"/>
              <a:t> de </a:t>
            </a:r>
            <a:r>
              <a:rPr dirty="0" err="1"/>
              <a:t>renda</a:t>
            </a:r>
            <a:r>
              <a:rPr dirty="0"/>
              <a:t> -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consumo</a:t>
            </a:r>
            <a:r>
              <a:rPr dirty="0"/>
              <a:t> e </a:t>
            </a:r>
            <a:r>
              <a:rPr b="1" dirty="0" err="1"/>
              <a:t>crédito</a:t>
            </a:r>
            <a:endParaRPr b="1" dirty="0"/>
          </a:p>
          <a:p>
            <a:pPr indent="12700" algn="just">
              <a:spcBef>
                <a:spcPts val="1000"/>
              </a:spcBef>
              <a:defRPr sz="2400" b="1" spc="-10">
                <a:solidFill>
                  <a:srgbClr val="404040"/>
                </a:solidFill>
              </a:defRPr>
            </a:pPr>
            <a:endParaRPr b="1" dirty="0"/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endParaRPr spc="-10" dirty="0"/>
          </a:p>
          <a:p>
            <a:pPr indent="304800" algn="just">
              <a:lnSpc>
                <a:spcPts val="2500"/>
              </a:lnSpc>
              <a:defRPr sz="2400" spc="-16">
                <a:solidFill>
                  <a:srgbClr val="404040"/>
                </a:solidFill>
              </a:defRPr>
            </a:pPr>
            <a:endParaRPr spc="-10" dirty="0"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42985" y="6575552"/>
            <a:ext cx="183749" cy="1435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G_2369.jpeg" descr="IMG_236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424" y="9500"/>
            <a:ext cx="7300534" cy="593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/>
          <p:cNvSpPr txBox="1"/>
          <p:nvPr/>
        </p:nvSpPr>
        <p:spPr>
          <a:xfrm>
            <a:off x="427436" y="5892055"/>
            <a:ext cx="21586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kumimoji="0" lang="pt-BR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Banco Mundial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G_2370.jpeg" descr="IMG_237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171" y="-99392"/>
            <a:ext cx="7027658" cy="5909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/>
          <p:cNvSpPr txBox="1"/>
          <p:nvPr/>
        </p:nvSpPr>
        <p:spPr>
          <a:xfrm>
            <a:off x="440036" y="5908631"/>
            <a:ext cx="21586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kumimoji="0" lang="pt-BR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Banco Mundial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6101243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O mundo em 2000-2020</a:t>
            </a:r>
          </a:p>
        </p:txBody>
      </p:sp>
      <p:sp>
        <p:nvSpPr>
          <p:cNvPr id="98" name="object 3"/>
          <p:cNvSpPr txBox="1"/>
          <p:nvPr/>
        </p:nvSpPr>
        <p:spPr>
          <a:xfrm>
            <a:off x="527207" y="1799188"/>
            <a:ext cx="7738159" cy="451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just">
              <a:spcBef>
                <a:spcPts val="1000"/>
              </a:spcBef>
              <a:defRPr sz="2400" b="1" spc="-10">
                <a:solidFill>
                  <a:srgbClr val="404040"/>
                </a:solidFill>
              </a:defRPr>
            </a:pPr>
            <a:r>
              <a:t>Crise dos Subprime de 2008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A bonança levou a altos níveis de especulação financeira 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Nos EUA, novas linhas de acesso ao crédito fez famílias se endividarem, mesmo emprestadores de alto risco (subprimes)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Emprestadores poderiam “vender” seus riscos através de CDSs de alta rentabilidade (yields). Grandes fundos em busca de maiores yields compravam, até se tornar insustentável 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A bolha estourou, e junto com ela os investimentos hipertrofiados 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42985" y="6575552"/>
            <a:ext cx="183749" cy="1435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6101243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O mundo em 2000-2020</a:t>
            </a:r>
          </a:p>
        </p:txBody>
      </p:sp>
      <p:sp>
        <p:nvSpPr>
          <p:cNvPr id="102" name="object 3"/>
          <p:cNvSpPr txBox="1"/>
          <p:nvPr/>
        </p:nvSpPr>
        <p:spPr>
          <a:xfrm>
            <a:off x="527207" y="1799188"/>
            <a:ext cx="7738159" cy="398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just">
              <a:spcBef>
                <a:spcPts val="1000"/>
              </a:spcBef>
              <a:defRPr sz="2400" b="1" spc="-10">
                <a:solidFill>
                  <a:srgbClr val="404040"/>
                </a:solidFill>
              </a:defRPr>
            </a:pPr>
            <a:r>
              <a:t>Crise da Zona do Euro de 2012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A crise de 2008 nos EUA teve imediato impacto na Europa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Governos tiveram que gastar muito para resgatar suas economias 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Revelou-se que muitos países da zona do euro não tinham condição de gastar mais tanto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Se os PIIGS quebrassem, a catástrofe se alastraria por toda a zona do euro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Além disso, os conflitos gerados pela “Primavera Árabe” trouxeram ondas de refugiados ao continente já afetado pelo desemprego. Culminando em 2015-2016. 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42985" y="6575552"/>
            <a:ext cx="183749" cy="1435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6101243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O mundo em 2000-2020</a:t>
            </a:r>
          </a:p>
        </p:txBody>
      </p:sp>
      <p:sp>
        <p:nvSpPr>
          <p:cNvPr id="106" name="object 3"/>
          <p:cNvSpPr txBox="1"/>
          <p:nvPr/>
        </p:nvSpPr>
        <p:spPr>
          <a:xfrm>
            <a:off x="527207" y="1799188"/>
            <a:ext cx="8499691" cy="251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just">
              <a:spcBef>
                <a:spcPts val="1000"/>
              </a:spcBef>
              <a:defRPr sz="2400" b="1" spc="-10">
                <a:solidFill>
                  <a:srgbClr val="404040"/>
                </a:solidFill>
              </a:defRPr>
            </a:pPr>
            <a:r>
              <a:t>Medidas de contenção 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Nos EUA e na Europa foram adotadas medidas anti-cíclicas 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Bailouts - tanto para empresas quanto para governos. Quantitative easing, políticas monetárias expansionistas, quedas das taxas de juros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Essas políticas foram razoavelmente bem-sucedidas, mas </a:t>
            </a:r>
            <a:r>
              <a:rPr b="1"/>
              <a:t>endividaram</a:t>
            </a:r>
            <a:r>
              <a:t> os países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42985" y="6575552"/>
            <a:ext cx="183749" cy="1435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"/>
          <p:cNvSpPr txBox="1">
            <a:spLocks noGrp="1"/>
          </p:cNvSpPr>
          <p:nvPr>
            <p:ph type="title"/>
          </p:nvPr>
        </p:nvSpPr>
        <p:spPr>
          <a:xfrm>
            <a:off x="902003" y="621537"/>
            <a:ext cx="6101243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O mundo em 2000-2020</a:t>
            </a:r>
          </a:p>
        </p:txBody>
      </p:sp>
      <p:sp>
        <p:nvSpPr>
          <p:cNvPr id="110" name="object 3"/>
          <p:cNvSpPr txBox="1"/>
          <p:nvPr/>
        </p:nvSpPr>
        <p:spPr>
          <a:xfrm>
            <a:off x="322155" y="2357735"/>
            <a:ext cx="8499690" cy="214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Na Europa, a performance econômica permaneceu tímida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Crescimento médio de 2% a.a. (2014-2019)</a:t>
            </a:r>
          </a:p>
          <a:p>
            <a:pPr marL="621631" lvl="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Os PIGS (agora sem Irlanda) continuam com alto desemprego e dívida/PIB</a:t>
            </a:r>
          </a:p>
          <a:p>
            <a:pPr marL="240631" indent="-240631">
              <a:buSzPct val="100000"/>
              <a:buChar char="•"/>
              <a:defRPr sz="2400">
                <a:solidFill>
                  <a:srgbClr val="404040"/>
                </a:solidFill>
              </a:defRPr>
            </a:pPr>
            <a:r>
              <a:t>Nos EUA houve uma recuperação mais robusta, com baixas taxas de juros e até uma guerra comercial com a China em 2018 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142985" y="6575552"/>
            <a:ext cx="183749" cy="1435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1064</Words>
  <Application>Microsoft Office PowerPoint</Application>
  <PresentationFormat>Apresentação na tela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Office Theme</vt:lpstr>
      <vt:lpstr>A Economia Internacional Pós-Pandemia</vt:lpstr>
      <vt:lpstr>Introdução</vt:lpstr>
      <vt:lpstr>O mundo em 2000-2020</vt:lpstr>
      <vt:lpstr>Apresentação do PowerPoint</vt:lpstr>
      <vt:lpstr>Apresentação do PowerPoint</vt:lpstr>
      <vt:lpstr>O mundo em 2000-2020</vt:lpstr>
      <vt:lpstr>O mundo em 2000-2020</vt:lpstr>
      <vt:lpstr>O mundo em 2000-2020</vt:lpstr>
      <vt:lpstr>O mundo em 2000-2020</vt:lpstr>
      <vt:lpstr>Apresentação do PowerPoint</vt:lpstr>
      <vt:lpstr>COVID e suas consequências</vt:lpstr>
      <vt:lpstr>COVID e suas consequências</vt:lpstr>
      <vt:lpstr>Apresentação do PowerPoint</vt:lpstr>
      <vt:lpstr>Apresentação do PowerPoint</vt:lpstr>
      <vt:lpstr>Apresentação do PowerPoint</vt:lpstr>
      <vt:lpstr>COVID e suas consequências</vt:lpstr>
      <vt:lpstr>Apresentação do PowerPoint</vt:lpstr>
      <vt:lpstr>O conflito na Ucrânia</vt:lpstr>
      <vt:lpstr>Apresentação do PowerPoint</vt:lpstr>
      <vt:lpstr>O conflito na Ucrânia</vt:lpstr>
      <vt:lpstr>O conflito na Ucrânia</vt:lpstr>
      <vt:lpstr>Desafios para o futuro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Globalização Pós-Pandemia</dc:title>
  <cp:lastModifiedBy>Estudospos08</cp:lastModifiedBy>
  <cp:revision>17</cp:revision>
  <dcterms:modified xsi:type="dcterms:W3CDTF">2022-12-08T15:40:32Z</dcterms:modified>
</cp:coreProperties>
</file>