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97" r:id="rId8"/>
    <p:sldId id="262" r:id="rId9"/>
    <p:sldId id="298" r:id="rId10"/>
    <p:sldId id="264" r:id="rId11"/>
    <p:sldId id="266" r:id="rId12"/>
    <p:sldId id="267" r:id="rId13"/>
    <p:sldId id="268" r:id="rId14"/>
    <p:sldId id="269" r:id="rId15"/>
    <p:sldId id="270" r:id="rId16"/>
    <p:sldId id="271" r:id="rId17"/>
    <p:sldId id="272" r:id="rId18"/>
    <p:sldId id="273" r:id="rId19"/>
    <p:sldId id="274" r:id="rId20"/>
    <p:sldId id="265" r:id="rId21"/>
    <p:sldId id="275" r:id="rId22"/>
    <p:sldId id="276" r:id="rId23"/>
    <p:sldId id="277" r:id="rId24"/>
    <p:sldId id="285" r:id="rId25"/>
    <p:sldId id="286" r:id="rId26"/>
    <p:sldId id="279" r:id="rId27"/>
    <p:sldId id="280" r:id="rId28"/>
    <p:sldId id="281" r:id="rId29"/>
    <p:sldId id="282" r:id="rId30"/>
    <p:sldId id="287" r:id="rId31"/>
    <p:sldId id="288" r:id="rId32"/>
    <p:sldId id="299" r:id="rId33"/>
    <p:sldId id="289" r:id="rId34"/>
    <p:sldId id="290" r:id="rId35"/>
    <p:sldId id="283" r:id="rId36"/>
    <p:sldId id="284" r:id="rId37"/>
    <p:sldId id="278" r:id="rId38"/>
    <p:sldId id="291" r:id="rId39"/>
    <p:sldId id="292" r:id="rId40"/>
    <p:sldId id="293" r:id="rId41"/>
    <p:sldId id="294" r:id="rId42"/>
    <p:sldId id="295" r:id="rId43"/>
    <p:sldId id="296"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p:restoredTop sz="94650"/>
  </p:normalViewPr>
  <p:slideViewPr>
    <p:cSldViewPr snapToGrid="0" snapToObjects="1">
      <p:cViewPr varScale="1">
        <p:scale>
          <a:sx n="92" d="100"/>
          <a:sy n="92" d="100"/>
        </p:scale>
        <p:origin x="200"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DCB84-CA09-774B-880B-120BE828E78F}" type="datetimeFigureOut">
              <a:rPr lang="pt-BR" smtClean="0"/>
              <a:t>21/04/2023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D0BEA-F597-9F4D-BD16-8E4FB573BFF5}" type="slidenum">
              <a:rPr lang="pt-BR" smtClean="0"/>
              <a:t>‹nº›</a:t>
            </a:fld>
            <a:endParaRPr lang="pt-BR"/>
          </a:p>
        </p:txBody>
      </p:sp>
    </p:spTree>
    <p:extLst>
      <p:ext uri="{BB962C8B-B14F-4D97-AF65-F5344CB8AC3E}">
        <p14:creationId xmlns:p14="http://schemas.microsoft.com/office/powerpoint/2010/main" val="292593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DBD0BEA-F597-9F4D-BD16-8E4FB573BFF5}" type="slidenum">
              <a:rPr lang="pt-BR" smtClean="0"/>
              <a:t>10</a:t>
            </a:fld>
            <a:endParaRPr lang="pt-BR"/>
          </a:p>
        </p:txBody>
      </p:sp>
    </p:spTree>
    <p:extLst>
      <p:ext uri="{BB962C8B-B14F-4D97-AF65-F5344CB8AC3E}">
        <p14:creationId xmlns:p14="http://schemas.microsoft.com/office/powerpoint/2010/main" val="176464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F08AE-5795-6044-9309-731988EE843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FA74FB9-67F6-6A46-8489-3D10910BB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5FB86DC-18EE-EC4B-AA6A-8A21C4821F5D}"/>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5" name="Espaço Reservado para Rodapé 4">
            <a:extLst>
              <a:ext uri="{FF2B5EF4-FFF2-40B4-BE49-F238E27FC236}">
                <a16:creationId xmlns:a16="http://schemas.microsoft.com/office/drawing/2014/main" id="{68284509-B53B-C64F-9BBC-72EB26DE90C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66D4744-D2E5-F348-8F2C-28F8AC93FA7F}"/>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427195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1F390-71E0-5F42-80F7-3ABC3E64929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8F0728B-1FDE-DD43-AEA0-B535EA1D65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16D6A3-BDD4-EF49-9C59-F288F14D80B6}"/>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5" name="Espaço Reservado para Rodapé 4">
            <a:extLst>
              <a:ext uri="{FF2B5EF4-FFF2-40B4-BE49-F238E27FC236}">
                <a16:creationId xmlns:a16="http://schemas.microsoft.com/office/drawing/2014/main" id="{16AC24F4-2997-5147-95C3-48A95AFA865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EF20A2-E910-3F4E-8032-51FBBD033C59}"/>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390690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1B2759A-93C9-684B-AFE4-CD5DC2EFFFC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DEF5C06-0193-9C4F-9332-4DC8F821B78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C661B9-530D-6145-8EA7-FC35E01B4B12}"/>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5" name="Espaço Reservado para Rodapé 4">
            <a:extLst>
              <a:ext uri="{FF2B5EF4-FFF2-40B4-BE49-F238E27FC236}">
                <a16:creationId xmlns:a16="http://schemas.microsoft.com/office/drawing/2014/main" id="{D4084C12-8D8A-4E41-B126-88D4568D3C9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56F7AEC-A0AE-AA4E-96B2-125203C1FA92}"/>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82798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3387A-0B44-9546-B3E2-BE6928A277C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FFF42F0-EFBC-4B46-911A-59D25D165BB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757741E-1141-CA4A-A92F-0206A67E33F4}"/>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5" name="Espaço Reservado para Rodapé 4">
            <a:extLst>
              <a:ext uri="{FF2B5EF4-FFF2-40B4-BE49-F238E27FC236}">
                <a16:creationId xmlns:a16="http://schemas.microsoft.com/office/drawing/2014/main" id="{41AD9C6D-FF74-2540-99A7-144E83BC5E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685E033-D4BD-E64B-9816-13692918BF8F}"/>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392030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C276F-682D-2F49-82B2-DE19964BAA0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2181921-023A-D548-A983-98264E17DB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F91ACB-CF81-1140-8E0A-4D7689E53C7C}"/>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5" name="Espaço Reservado para Rodapé 4">
            <a:extLst>
              <a:ext uri="{FF2B5EF4-FFF2-40B4-BE49-F238E27FC236}">
                <a16:creationId xmlns:a16="http://schemas.microsoft.com/office/drawing/2014/main" id="{1591C914-DFBB-414D-A201-45145D3FB1A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540A1D5-8601-2C45-BCE8-65A61FAE2D19}"/>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368215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8A872-54C9-DB4A-A9E9-5EF488D5D99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4E65DB5-D980-F44B-9480-326CAB48054E}"/>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7C76E1E-D591-5A45-8617-7FA7ED7913D1}"/>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19A2C69-243D-A24B-B4C0-848A7A111EFA}"/>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6" name="Espaço Reservado para Rodapé 5">
            <a:extLst>
              <a:ext uri="{FF2B5EF4-FFF2-40B4-BE49-F238E27FC236}">
                <a16:creationId xmlns:a16="http://schemas.microsoft.com/office/drawing/2014/main" id="{774833C4-3CDE-5F46-B67F-AD52463563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76A371E-63E4-5D45-90F5-65B8C83389A6}"/>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294085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05282-2896-604C-98DD-BA7E067D667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9FF8846-DA52-4A41-8747-D056DC55C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A722AFF-4DD7-554B-A513-90F42512799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8858347-098B-D148-99BA-1704893DA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68EB0D1-01E0-9346-A47F-170A2E60315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ABEC2B7-0587-3C4D-A7E7-200EA8B434D9}"/>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8" name="Espaço Reservado para Rodapé 7">
            <a:extLst>
              <a:ext uri="{FF2B5EF4-FFF2-40B4-BE49-F238E27FC236}">
                <a16:creationId xmlns:a16="http://schemas.microsoft.com/office/drawing/2014/main" id="{BA4FC7C4-9566-4543-9EF9-A2ACE4D3861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609ECE9-6912-E840-92A6-0C2078E33F10}"/>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210076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05BCF-0766-1E4A-AB27-9777796C731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B9F4AFF-B0EE-EB48-AACE-3FF8F6D2CA29}"/>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4" name="Espaço Reservado para Rodapé 3">
            <a:extLst>
              <a:ext uri="{FF2B5EF4-FFF2-40B4-BE49-F238E27FC236}">
                <a16:creationId xmlns:a16="http://schemas.microsoft.com/office/drawing/2014/main" id="{56E1F1A0-F99E-4444-A9A0-FB63369744A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F107AE6-F9E9-F04F-A7D3-BA181BF9A825}"/>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117383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AEAC1E1-2B5D-DA47-A2FC-215F6B3BC780}"/>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3" name="Espaço Reservado para Rodapé 2">
            <a:extLst>
              <a:ext uri="{FF2B5EF4-FFF2-40B4-BE49-F238E27FC236}">
                <a16:creationId xmlns:a16="http://schemas.microsoft.com/office/drawing/2014/main" id="{F44F99C6-E84F-D545-8FCE-94963EE5EE3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BC0AA92-9B98-354A-9E31-5C34B407EEF5}"/>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16389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E29D8-4DCF-7E42-AC6A-56579B6E272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75F4A1A-35B1-0246-BEEC-E0A648676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57D07C5-B502-7C46-9E54-A6DB84777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B928475-F727-904D-95DE-2B1DED8385D2}"/>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6" name="Espaço Reservado para Rodapé 5">
            <a:extLst>
              <a:ext uri="{FF2B5EF4-FFF2-40B4-BE49-F238E27FC236}">
                <a16:creationId xmlns:a16="http://schemas.microsoft.com/office/drawing/2014/main" id="{2915570B-B90F-F945-B733-B73F1BA3672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C2F990-670A-0B42-811C-81B3011A46CF}"/>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215925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1CF35-9B03-6741-8281-3D81705239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7BD5120-ACE5-B240-A81C-7DF48DF1C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BE7CB41-9490-F042-A028-7DA0148D5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99B6DB6-5D33-3846-935B-6325F22BDECA}"/>
              </a:ext>
            </a:extLst>
          </p:cNvPr>
          <p:cNvSpPr>
            <a:spLocks noGrp="1"/>
          </p:cNvSpPr>
          <p:nvPr>
            <p:ph type="dt" sz="half" idx="10"/>
          </p:nvPr>
        </p:nvSpPr>
        <p:spPr/>
        <p:txBody>
          <a:bodyPr/>
          <a:lstStyle/>
          <a:p>
            <a:fld id="{8D6B8F4F-C8AC-4842-91C9-D8C8B8DD2959}" type="datetimeFigureOut">
              <a:rPr lang="pt-BR" smtClean="0"/>
              <a:t>21/04/2023</a:t>
            </a:fld>
            <a:endParaRPr lang="pt-BR"/>
          </a:p>
        </p:txBody>
      </p:sp>
      <p:sp>
        <p:nvSpPr>
          <p:cNvPr id="6" name="Espaço Reservado para Rodapé 5">
            <a:extLst>
              <a:ext uri="{FF2B5EF4-FFF2-40B4-BE49-F238E27FC236}">
                <a16:creationId xmlns:a16="http://schemas.microsoft.com/office/drawing/2014/main" id="{37D5C004-1CD0-9841-A9DE-F84FA14972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7FC6008-D2EB-1B4B-892C-E1E23223236B}"/>
              </a:ext>
            </a:extLst>
          </p:cNvPr>
          <p:cNvSpPr>
            <a:spLocks noGrp="1"/>
          </p:cNvSpPr>
          <p:nvPr>
            <p:ph type="sldNum" sz="quarter" idx="12"/>
          </p:nvPr>
        </p:nvSpPr>
        <p:spPr/>
        <p:txBody>
          <a:bodyPr/>
          <a:lstStyle/>
          <a:p>
            <a:fld id="{AB280D47-026F-A848-8BA3-54B55A06F32B}" type="slidenum">
              <a:rPr lang="pt-BR" smtClean="0"/>
              <a:t>‹nº›</a:t>
            </a:fld>
            <a:endParaRPr lang="pt-BR"/>
          </a:p>
        </p:txBody>
      </p:sp>
    </p:spTree>
    <p:extLst>
      <p:ext uri="{BB962C8B-B14F-4D97-AF65-F5344CB8AC3E}">
        <p14:creationId xmlns:p14="http://schemas.microsoft.com/office/powerpoint/2010/main" val="209401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DF7D826-4FA2-B844-8F71-A4394D85D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74C2422-F6CE-FD40-8DED-4C746EB24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32F331-95D0-014F-AC21-A00C5FE6A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B8F4F-C8AC-4842-91C9-D8C8B8DD2959}" type="datetimeFigureOut">
              <a:rPr lang="pt-BR" smtClean="0"/>
              <a:t>21/04/2023</a:t>
            </a:fld>
            <a:endParaRPr lang="pt-BR"/>
          </a:p>
        </p:txBody>
      </p:sp>
      <p:sp>
        <p:nvSpPr>
          <p:cNvPr id="5" name="Espaço Reservado para Rodapé 4">
            <a:extLst>
              <a:ext uri="{FF2B5EF4-FFF2-40B4-BE49-F238E27FC236}">
                <a16:creationId xmlns:a16="http://schemas.microsoft.com/office/drawing/2014/main" id="{553CCD30-4B4A-BE45-9491-D73548CDA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4AFFE3D-1B7C-ED4A-ABF0-427C51BCE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80D47-026F-A848-8BA3-54B55A06F32B}" type="slidenum">
              <a:rPr lang="pt-BR" smtClean="0"/>
              <a:t>‹nº›</a:t>
            </a:fld>
            <a:endParaRPr lang="pt-BR"/>
          </a:p>
        </p:txBody>
      </p:sp>
    </p:spTree>
    <p:extLst>
      <p:ext uri="{BB962C8B-B14F-4D97-AF65-F5344CB8AC3E}">
        <p14:creationId xmlns:p14="http://schemas.microsoft.com/office/powerpoint/2010/main" val="137688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ationalgeographicbrasil.com/photography/2020/12/os-momentos-que-fizeram-de-2020-um-ano-como-nenhum-out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ialnet.unirioja.es/ejemplar/615343" TargetMode="External"/><Relationship Id="rId2" Type="http://schemas.openxmlformats.org/officeDocument/2006/relationships/hyperlink" Target="https://dialnet.unirioja.es/servlet/revista?codigo=1959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BAEC2-74E7-E749-A5DF-C65A6CEC614E}"/>
              </a:ext>
            </a:extLst>
          </p:cNvPr>
          <p:cNvSpPr>
            <a:spLocks noGrp="1"/>
          </p:cNvSpPr>
          <p:nvPr>
            <p:ph type="ctrTitle"/>
          </p:nvPr>
        </p:nvSpPr>
        <p:spPr/>
        <p:txBody>
          <a:bodyPr/>
          <a:lstStyle/>
          <a:p>
            <a:r>
              <a:rPr lang="pt-BR" b="1" dirty="0">
                <a:solidFill>
                  <a:srgbClr val="C00000"/>
                </a:solidFill>
              </a:rPr>
              <a:t>Combate à Pandemias em Perspectiva Internacional</a:t>
            </a:r>
          </a:p>
        </p:txBody>
      </p:sp>
      <p:sp>
        <p:nvSpPr>
          <p:cNvPr id="3" name="Subtítulo 2">
            <a:extLst>
              <a:ext uri="{FF2B5EF4-FFF2-40B4-BE49-F238E27FC236}">
                <a16:creationId xmlns:a16="http://schemas.microsoft.com/office/drawing/2014/main" id="{106862C2-9633-5C46-99EE-3B00295ABCAD}"/>
              </a:ext>
            </a:extLst>
          </p:cNvPr>
          <p:cNvSpPr>
            <a:spLocks noGrp="1"/>
          </p:cNvSpPr>
          <p:nvPr>
            <p:ph type="subTitle" idx="1"/>
          </p:nvPr>
        </p:nvSpPr>
        <p:spPr/>
        <p:txBody>
          <a:bodyPr>
            <a:normAutofit lnSpcReduction="10000"/>
          </a:bodyPr>
          <a:lstStyle/>
          <a:p>
            <a:endParaRPr lang="pt-BR" dirty="0"/>
          </a:p>
          <a:p>
            <a:endParaRPr lang="pt-BR" dirty="0"/>
          </a:p>
          <a:p>
            <a:r>
              <a:rPr lang="pt-BR" dirty="0"/>
              <a:t>Ana </a:t>
            </a:r>
            <a:r>
              <a:rPr lang="pt-BR" dirty="0" err="1"/>
              <a:t>Luisa</a:t>
            </a:r>
            <a:r>
              <a:rPr lang="pt-BR" dirty="0"/>
              <a:t> Romão</a:t>
            </a:r>
          </a:p>
          <a:p>
            <a:r>
              <a:rPr lang="pt-BR" dirty="0" err="1"/>
              <a:t>ana.romao@usp.br</a:t>
            </a:r>
            <a:endParaRPr lang="pt-BR" dirty="0"/>
          </a:p>
        </p:txBody>
      </p:sp>
    </p:spTree>
    <p:extLst>
      <p:ext uri="{BB962C8B-B14F-4D97-AF65-F5344CB8AC3E}">
        <p14:creationId xmlns:p14="http://schemas.microsoft.com/office/powerpoint/2010/main" val="175953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DE934-A29D-A84C-B07C-5AF73CAEE4B0}"/>
              </a:ext>
            </a:extLst>
          </p:cNvPr>
          <p:cNvSpPr>
            <a:spLocks noGrp="1"/>
          </p:cNvSpPr>
          <p:nvPr>
            <p:ph type="title"/>
          </p:nvPr>
        </p:nvSpPr>
        <p:spPr/>
        <p:txBody>
          <a:bodyPr/>
          <a:lstStyle/>
          <a:p>
            <a:r>
              <a:rPr lang="pt-BR" b="1" dirty="0">
                <a:solidFill>
                  <a:srgbClr val="C00000"/>
                </a:solidFill>
              </a:rPr>
              <a:t>COVID-19</a:t>
            </a:r>
          </a:p>
        </p:txBody>
      </p:sp>
      <p:sp>
        <p:nvSpPr>
          <p:cNvPr id="3" name="Espaço Reservado para Conteúdo 2">
            <a:extLst>
              <a:ext uri="{FF2B5EF4-FFF2-40B4-BE49-F238E27FC236}">
                <a16:creationId xmlns:a16="http://schemas.microsoft.com/office/drawing/2014/main" id="{FF43CFA3-DC24-D849-BFB3-5358018D2F83}"/>
              </a:ext>
            </a:extLst>
          </p:cNvPr>
          <p:cNvSpPr>
            <a:spLocks noGrp="1"/>
          </p:cNvSpPr>
          <p:nvPr>
            <p:ph idx="1"/>
          </p:nvPr>
        </p:nvSpPr>
        <p:spPr/>
        <p:txBody>
          <a:bodyPr>
            <a:normAutofit fontScale="92500" lnSpcReduction="10000"/>
          </a:bodyPr>
          <a:lstStyle/>
          <a:p>
            <a:pPr algn="just">
              <a:lnSpc>
                <a:spcPct val="150000"/>
              </a:lnSpc>
            </a:pPr>
            <a:r>
              <a:rPr lang="pt-BR" dirty="0"/>
              <a:t>Ações individualizadas de cada país conforme o avanço do vírus</a:t>
            </a:r>
          </a:p>
          <a:p>
            <a:pPr lvl="1" algn="just">
              <a:lnSpc>
                <a:spcPct val="150000"/>
              </a:lnSpc>
            </a:pPr>
            <a:r>
              <a:rPr lang="pt-BR" dirty="0"/>
              <a:t>Coreia do Sul: programas de extensa testagem da população coordenado pelo Ministério da Saúde</a:t>
            </a:r>
          </a:p>
          <a:p>
            <a:pPr lvl="1" algn="just">
              <a:lnSpc>
                <a:spcPct val="150000"/>
              </a:lnSpc>
            </a:pPr>
            <a:r>
              <a:rPr lang="pt-BR" dirty="0"/>
              <a:t>Limitação de circulação de pessoas </a:t>
            </a:r>
          </a:p>
          <a:p>
            <a:pPr lvl="1" algn="just">
              <a:lnSpc>
                <a:spcPct val="150000"/>
              </a:lnSpc>
            </a:pPr>
            <a:r>
              <a:rPr lang="pt-BR" dirty="0"/>
              <a:t>Fechamento de todas as atividades não consideradas essenciais</a:t>
            </a:r>
          </a:p>
          <a:p>
            <a:pPr lvl="1" algn="just">
              <a:lnSpc>
                <a:spcPct val="150000"/>
              </a:lnSpc>
            </a:pPr>
            <a:r>
              <a:rPr lang="pt-BR" dirty="0" err="1"/>
              <a:t>Lockdown</a:t>
            </a:r>
            <a:r>
              <a:rPr lang="pt-BR" dirty="0"/>
              <a:t>/ quarentena decretada em diferentes níveis de rigidez</a:t>
            </a:r>
          </a:p>
          <a:p>
            <a:pPr lvl="1" algn="just">
              <a:lnSpc>
                <a:spcPct val="150000"/>
              </a:lnSpc>
            </a:pPr>
            <a:r>
              <a:rPr lang="pt-BR" dirty="0"/>
              <a:t>Utilização obrigatória de máscaras ao circular e incentivo à higienização constate das mãos</a:t>
            </a:r>
          </a:p>
        </p:txBody>
      </p:sp>
    </p:spTree>
    <p:extLst>
      <p:ext uri="{BB962C8B-B14F-4D97-AF65-F5344CB8AC3E}">
        <p14:creationId xmlns:p14="http://schemas.microsoft.com/office/powerpoint/2010/main" val="180749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9FA1E-264D-B249-925D-6F08213AC724}"/>
              </a:ext>
            </a:extLst>
          </p:cNvPr>
          <p:cNvSpPr>
            <a:spLocks noGrp="1"/>
          </p:cNvSpPr>
          <p:nvPr>
            <p:ph type="title"/>
          </p:nvPr>
        </p:nvSpPr>
        <p:spPr/>
        <p:txBody>
          <a:bodyPr/>
          <a:lstStyle/>
          <a:p>
            <a:r>
              <a:rPr lang="pt-BR" b="1" dirty="0">
                <a:solidFill>
                  <a:srgbClr val="C00000"/>
                </a:solidFill>
              </a:rPr>
              <a:t>China: </a:t>
            </a:r>
            <a:r>
              <a:rPr lang="pt-BR" b="1" dirty="0" err="1">
                <a:solidFill>
                  <a:srgbClr val="C00000"/>
                </a:solidFill>
              </a:rPr>
              <a:t>Covid</a:t>
            </a:r>
            <a:r>
              <a:rPr lang="pt-BR" b="1" dirty="0">
                <a:solidFill>
                  <a:srgbClr val="C00000"/>
                </a:solidFill>
              </a:rPr>
              <a:t>-zero</a:t>
            </a:r>
          </a:p>
        </p:txBody>
      </p:sp>
      <p:sp>
        <p:nvSpPr>
          <p:cNvPr id="3" name="Espaço Reservado para Conteúdo 2">
            <a:extLst>
              <a:ext uri="{FF2B5EF4-FFF2-40B4-BE49-F238E27FC236}">
                <a16:creationId xmlns:a16="http://schemas.microsoft.com/office/drawing/2014/main" id="{FEA38C44-DDF9-1A45-8250-788A8DE57F03}"/>
              </a:ext>
            </a:extLst>
          </p:cNvPr>
          <p:cNvSpPr>
            <a:spLocks noGrp="1"/>
          </p:cNvSpPr>
          <p:nvPr>
            <p:ph idx="1"/>
          </p:nvPr>
        </p:nvSpPr>
        <p:spPr>
          <a:xfrm>
            <a:off x="518337" y="1488558"/>
            <a:ext cx="11155326" cy="4730935"/>
          </a:xfrm>
        </p:spPr>
        <p:txBody>
          <a:bodyPr>
            <a:normAutofit lnSpcReduction="10000"/>
          </a:bodyPr>
          <a:lstStyle/>
          <a:p>
            <a:pPr algn="just"/>
            <a:r>
              <a:rPr lang="pt-BR" sz="2400" dirty="0"/>
              <a:t>Desde o início da pandemia, o país adotou protocolos rígidos para tentar manter os casos próximos de zero: </a:t>
            </a:r>
          </a:p>
          <a:p>
            <a:pPr lvl="1" algn="just"/>
            <a:r>
              <a:rPr lang="pt-BR" b="0" i="0" dirty="0">
                <a:solidFill>
                  <a:srgbClr val="000000"/>
                </a:solidFill>
                <a:effectLst/>
              </a:rPr>
              <a:t>A imposição de rígidas medidas de </a:t>
            </a:r>
            <a:r>
              <a:rPr lang="pt-BR" b="0" i="1" u="none" strike="noStrike" dirty="0">
                <a:solidFill>
                  <a:srgbClr val="000000"/>
                </a:solidFill>
                <a:effectLst/>
                <a:hlinkClick r:id="rId2"/>
              </a:rPr>
              <a:t>lockdown</a:t>
            </a:r>
            <a:r>
              <a:rPr lang="pt-BR" b="0" i="0" dirty="0">
                <a:solidFill>
                  <a:srgbClr val="000000"/>
                </a:solidFill>
                <a:effectLst/>
              </a:rPr>
              <a:t> pelas autoridades, mesmo que somente poucos casos de </a:t>
            </a:r>
            <a:r>
              <a:rPr lang="pt-BR" b="0" i="0" dirty="0" err="1">
                <a:solidFill>
                  <a:srgbClr val="000000"/>
                </a:solidFill>
                <a:effectLst/>
              </a:rPr>
              <a:t>Covid</a:t>
            </a:r>
            <a:r>
              <a:rPr lang="pt-BR" b="0" i="0" dirty="0">
                <a:solidFill>
                  <a:srgbClr val="000000"/>
                </a:solidFill>
                <a:effectLst/>
              </a:rPr>
              <a:t> sejam registrados;</a:t>
            </a:r>
          </a:p>
          <a:p>
            <a:pPr lvl="1" algn="just"/>
            <a:r>
              <a:rPr lang="pt-BR" b="0" i="0" dirty="0">
                <a:solidFill>
                  <a:srgbClr val="000000"/>
                </a:solidFill>
                <a:effectLst/>
              </a:rPr>
              <a:t>A realização de testes em massa nos locais onde casos foram relatados;</a:t>
            </a:r>
          </a:p>
          <a:p>
            <a:pPr lvl="1" algn="just"/>
            <a:r>
              <a:rPr lang="pt-BR" b="0" i="0" dirty="0">
                <a:solidFill>
                  <a:srgbClr val="000000"/>
                </a:solidFill>
                <a:effectLst/>
              </a:rPr>
              <a:t>O isolamento de pessoas com </a:t>
            </a:r>
            <a:r>
              <a:rPr lang="pt-BR" b="0" i="0" dirty="0" err="1">
                <a:solidFill>
                  <a:srgbClr val="000000"/>
                </a:solidFill>
                <a:effectLst/>
              </a:rPr>
              <a:t>Covid</a:t>
            </a:r>
            <a:r>
              <a:rPr lang="pt-BR" b="0" i="0" dirty="0">
                <a:solidFill>
                  <a:srgbClr val="000000"/>
                </a:solidFill>
                <a:effectLst/>
              </a:rPr>
              <a:t> em casa ou que são colocadas em quarentena em instalações governamentais;</a:t>
            </a:r>
          </a:p>
          <a:p>
            <a:pPr lvl="1" algn="just"/>
            <a:r>
              <a:rPr lang="pt-BR" b="0" i="0" dirty="0">
                <a:solidFill>
                  <a:srgbClr val="000000"/>
                </a:solidFill>
                <a:effectLst/>
              </a:rPr>
              <a:t>O fechamento de empresas e escolas nas áreas de confinamento</a:t>
            </a:r>
            <a:r>
              <a:rPr lang="pt-BR" b="0" i="1" dirty="0">
                <a:solidFill>
                  <a:srgbClr val="000000"/>
                </a:solidFill>
                <a:effectLst/>
              </a:rPr>
              <a:t>.</a:t>
            </a:r>
            <a:r>
              <a:rPr lang="pt-BR" b="0" i="0" dirty="0">
                <a:solidFill>
                  <a:srgbClr val="000000"/>
                </a:solidFill>
                <a:effectLst/>
              </a:rPr>
              <a:t> </a:t>
            </a:r>
          </a:p>
          <a:p>
            <a:pPr lvl="1" algn="just"/>
            <a:r>
              <a:rPr lang="pt-BR" b="0" i="0" dirty="0">
                <a:solidFill>
                  <a:srgbClr val="000000"/>
                </a:solidFill>
                <a:effectLst/>
              </a:rPr>
              <a:t>Os </a:t>
            </a:r>
            <a:r>
              <a:rPr lang="pt-BR" b="0" i="1" dirty="0" err="1">
                <a:solidFill>
                  <a:srgbClr val="000000"/>
                </a:solidFill>
                <a:effectLst/>
              </a:rPr>
              <a:t>lockdowns</a:t>
            </a:r>
            <a:r>
              <a:rPr lang="pt-BR" b="0" i="0" dirty="0">
                <a:solidFill>
                  <a:srgbClr val="000000"/>
                </a:solidFill>
                <a:effectLst/>
              </a:rPr>
              <a:t> duram até que nenhuma nova infecção seja encontrada.</a:t>
            </a:r>
          </a:p>
          <a:p>
            <a:pPr lvl="1" algn="just"/>
            <a:endParaRPr lang="pt-BR" b="0" i="0" dirty="0">
              <a:solidFill>
                <a:srgbClr val="000000"/>
              </a:solidFill>
              <a:effectLst/>
            </a:endParaRPr>
          </a:p>
          <a:p>
            <a:pPr algn="just" rtl="0"/>
            <a:r>
              <a:rPr lang="pt-BR" sz="2400" b="0" i="0" dirty="0">
                <a:solidFill>
                  <a:srgbClr val="141414"/>
                </a:solidFill>
                <a:effectLst/>
              </a:rPr>
              <a:t>Apenas cerca de metade das pessoas na China com 80 anos ou mais receberam suas primeiras vacinas.</a:t>
            </a:r>
          </a:p>
          <a:p>
            <a:pPr algn="just" rtl="0"/>
            <a:r>
              <a:rPr lang="pt-BR" sz="2400" b="0" i="0" dirty="0">
                <a:solidFill>
                  <a:srgbClr val="141414"/>
                </a:solidFill>
                <a:effectLst/>
              </a:rPr>
              <a:t>Menos de 60% das pessoas com idade entre 60 e 69 anos estão totalmente vacinadas.</a:t>
            </a:r>
          </a:p>
          <a:p>
            <a:pPr algn="just">
              <a:buFont typeface="Arial" panose="020B0604020202020204" pitchFamily="34" charset="0"/>
              <a:buChar char="•"/>
            </a:pPr>
            <a:endParaRPr lang="pt-BR" sz="2400" b="0" i="0" dirty="0">
              <a:solidFill>
                <a:srgbClr val="000000"/>
              </a:solidFill>
              <a:effectLst/>
            </a:endParaRPr>
          </a:p>
          <a:p>
            <a:pPr algn="just"/>
            <a:endParaRPr lang="pt-BR" sz="2000" dirty="0"/>
          </a:p>
        </p:txBody>
      </p:sp>
    </p:spTree>
    <p:extLst>
      <p:ext uri="{BB962C8B-B14F-4D97-AF65-F5344CB8AC3E}">
        <p14:creationId xmlns:p14="http://schemas.microsoft.com/office/powerpoint/2010/main" val="19886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537D363-624E-E74E-92AD-25F7735C2C75}"/>
              </a:ext>
            </a:extLst>
          </p:cNvPr>
          <p:cNvPicPr>
            <a:picLocks noChangeAspect="1"/>
          </p:cNvPicPr>
          <p:nvPr/>
        </p:nvPicPr>
        <p:blipFill>
          <a:blip r:embed="rId2"/>
          <a:stretch>
            <a:fillRect/>
          </a:stretch>
        </p:blipFill>
        <p:spPr>
          <a:xfrm>
            <a:off x="625549" y="192717"/>
            <a:ext cx="9018181" cy="1838903"/>
          </a:xfrm>
          <a:prstGeom prst="rect">
            <a:avLst/>
          </a:prstGeom>
        </p:spPr>
      </p:pic>
      <p:pic>
        <p:nvPicPr>
          <p:cNvPr id="5" name="Imagem 4">
            <a:extLst>
              <a:ext uri="{FF2B5EF4-FFF2-40B4-BE49-F238E27FC236}">
                <a16:creationId xmlns:a16="http://schemas.microsoft.com/office/drawing/2014/main" id="{BB1AE56E-84D4-6D4B-8F4B-8648C3A84100}"/>
              </a:ext>
            </a:extLst>
          </p:cNvPr>
          <p:cNvPicPr>
            <a:picLocks noChangeAspect="1"/>
          </p:cNvPicPr>
          <p:nvPr/>
        </p:nvPicPr>
        <p:blipFill>
          <a:blip r:embed="rId3"/>
          <a:stretch>
            <a:fillRect/>
          </a:stretch>
        </p:blipFill>
        <p:spPr>
          <a:xfrm>
            <a:off x="625549" y="2031620"/>
            <a:ext cx="9794358" cy="2241342"/>
          </a:xfrm>
          <a:prstGeom prst="rect">
            <a:avLst/>
          </a:prstGeom>
        </p:spPr>
      </p:pic>
      <p:pic>
        <p:nvPicPr>
          <p:cNvPr id="6" name="Imagem 5">
            <a:extLst>
              <a:ext uri="{FF2B5EF4-FFF2-40B4-BE49-F238E27FC236}">
                <a16:creationId xmlns:a16="http://schemas.microsoft.com/office/drawing/2014/main" id="{4A66C72A-8F5D-C948-8768-AE50E14D1D50}"/>
              </a:ext>
            </a:extLst>
          </p:cNvPr>
          <p:cNvPicPr>
            <a:picLocks noChangeAspect="1"/>
          </p:cNvPicPr>
          <p:nvPr/>
        </p:nvPicPr>
        <p:blipFill>
          <a:blip r:embed="rId4"/>
          <a:stretch>
            <a:fillRect/>
          </a:stretch>
        </p:blipFill>
        <p:spPr>
          <a:xfrm>
            <a:off x="625549" y="4272962"/>
            <a:ext cx="9794358" cy="2341281"/>
          </a:xfrm>
          <a:prstGeom prst="rect">
            <a:avLst/>
          </a:prstGeom>
        </p:spPr>
      </p:pic>
    </p:spTree>
    <p:extLst>
      <p:ext uri="{BB962C8B-B14F-4D97-AF65-F5344CB8AC3E}">
        <p14:creationId xmlns:p14="http://schemas.microsoft.com/office/powerpoint/2010/main" val="256632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EF9A14-1F0B-0D44-8720-8E7C530CBB14}"/>
              </a:ext>
            </a:extLst>
          </p:cNvPr>
          <p:cNvSpPr>
            <a:spLocks noGrp="1"/>
          </p:cNvSpPr>
          <p:nvPr>
            <p:ph type="title"/>
          </p:nvPr>
        </p:nvSpPr>
        <p:spPr/>
        <p:txBody>
          <a:bodyPr/>
          <a:lstStyle/>
          <a:p>
            <a:r>
              <a:rPr lang="pt-BR" b="1" dirty="0">
                <a:solidFill>
                  <a:srgbClr val="C00000"/>
                </a:solidFill>
              </a:rPr>
              <a:t>América Latina</a:t>
            </a:r>
          </a:p>
        </p:txBody>
      </p:sp>
      <p:sp>
        <p:nvSpPr>
          <p:cNvPr id="3" name="Espaço Reservado para Conteúdo 2">
            <a:extLst>
              <a:ext uri="{FF2B5EF4-FFF2-40B4-BE49-F238E27FC236}">
                <a16:creationId xmlns:a16="http://schemas.microsoft.com/office/drawing/2014/main" id="{CC1F2D9F-ACC5-704B-A5EA-7D8BCA109B0E}"/>
              </a:ext>
            </a:extLst>
          </p:cNvPr>
          <p:cNvSpPr>
            <a:spLocks noGrp="1"/>
          </p:cNvSpPr>
          <p:nvPr>
            <p:ph idx="1"/>
          </p:nvPr>
        </p:nvSpPr>
        <p:spPr/>
        <p:txBody>
          <a:bodyPr/>
          <a:lstStyle/>
          <a:p>
            <a:pPr algn="just"/>
            <a:r>
              <a:rPr lang="pt-BR" dirty="0"/>
              <a:t>Falta de coordenação regional nas ações de combate à Pandemia. </a:t>
            </a:r>
          </a:p>
          <a:p>
            <a:pPr algn="just"/>
            <a:r>
              <a:rPr lang="pt-BR" dirty="0"/>
              <a:t>Incapacidade dos órgãos internacionais em harmonizar as abordagens e as demandas – reflexo da crescente instrumentalização desses por grupos de interesse</a:t>
            </a:r>
          </a:p>
          <a:p>
            <a:pPr lvl="1" algn="just"/>
            <a:r>
              <a:rPr lang="pt-BR" dirty="0"/>
              <a:t>Problemas com o financiamento da OPAS (insolvência). 60% do financiamento provém dos EUA, que saiu da OMS durante o governo </a:t>
            </a:r>
            <a:r>
              <a:rPr lang="pt-BR" dirty="0" err="1"/>
              <a:t>Trump</a:t>
            </a:r>
            <a:r>
              <a:rPr lang="pt-BR" dirty="0"/>
              <a:t>.</a:t>
            </a:r>
          </a:p>
          <a:p>
            <a:pPr algn="just"/>
            <a:r>
              <a:rPr lang="pt-BR" dirty="0"/>
              <a:t>A América do Sul não lançou nenhuma iniciativa conjunta para o combate da pandemia, diagnóstico, vigilância ou proteção</a:t>
            </a:r>
          </a:p>
          <a:p>
            <a:pPr marL="0" indent="0" algn="just">
              <a:buNone/>
            </a:pPr>
            <a:endParaRPr lang="pt-BR" dirty="0"/>
          </a:p>
        </p:txBody>
      </p:sp>
    </p:spTree>
    <p:extLst>
      <p:ext uri="{BB962C8B-B14F-4D97-AF65-F5344CB8AC3E}">
        <p14:creationId xmlns:p14="http://schemas.microsoft.com/office/powerpoint/2010/main" val="271935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F76A7FC-D2DA-144A-B669-93BA627C86DE}"/>
              </a:ext>
            </a:extLst>
          </p:cNvPr>
          <p:cNvSpPr>
            <a:spLocks noGrp="1"/>
          </p:cNvSpPr>
          <p:nvPr>
            <p:ph idx="1"/>
          </p:nvPr>
        </p:nvSpPr>
        <p:spPr>
          <a:xfrm>
            <a:off x="453190" y="309646"/>
            <a:ext cx="10515600" cy="2072607"/>
          </a:xfrm>
        </p:spPr>
        <p:txBody>
          <a:bodyPr/>
          <a:lstStyle/>
          <a:p>
            <a:r>
              <a:rPr lang="pt-BR" dirty="0"/>
              <a:t>Os governos das duas principais economias(Brasil e México) adotaram posicionamentos </a:t>
            </a:r>
            <a:r>
              <a:rPr lang="pt-BR" dirty="0" err="1"/>
              <a:t>negacionistas</a:t>
            </a:r>
            <a:endParaRPr lang="pt-BR" dirty="0"/>
          </a:p>
          <a:p>
            <a:endParaRPr lang="pt-BR" dirty="0"/>
          </a:p>
        </p:txBody>
      </p:sp>
      <p:pic>
        <p:nvPicPr>
          <p:cNvPr id="4" name="Imagem 3">
            <a:extLst>
              <a:ext uri="{FF2B5EF4-FFF2-40B4-BE49-F238E27FC236}">
                <a16:creationId xmlns:a16="http://schemas.microsoft.com/office/drawing/2014/main" id="{4190C211-0976-7D45-808A-16B660047D31}"/>
              </a:ext>
            </a:extLst>
          </p:cNvPr>
          <p:cNvPicPr>
            <a:picLocks noChangeAspect="1"/>
          </p:cNvPicPr>
          <p:nvPr/>
        </p:nvPicPr>
        <p:blipFill>
          <a:blip r:embed="rId2"/>
          <a:stretch>
            <a:fillRect/>
          </a:stretch>
        </p:blipFill>
        <p:spPr>
          <a:xfrm>
            <a:off x="388619" y="1345949"/>
            <a:ext cx="11414761" cy="5385600"/>
          </a:xfrm>
          <a:prstGeom prst="rect">
            <a:avLst/>
          </a:prstGeom>
        </p:spPr>
      </p:pic>
    </p:spTree>
    <p:extLst>
      <p:ext uri="{BB962C8B-B14F-4D97-AF65-F5344CB8AC3E}">
        <p14:creationId xmlns:p14="http://schemas.microsoft.com/office/powerpoint/2010/main" val="396764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6AE01-C7BF-7F4B-A292-F01CA61AD8F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773FB40-8FC5-3B43-956C-123645B1C58C}"/>
              </a:ext>
            </a:extLst>
          </p:cNvPr>
          <p:cNvSpPr>
            <a:spLocks noGrp="1"/>
          </p:cNvSpPr>
          <p:nvPr>
            <p:ph idx="1"/>
          </p:nvPr>
        </p:nvSpPr>
        <p:spPr/>
        <p:txBody>
          <a:bodyPr/>
          <a:lstStyle/>
          <a:p>
            <a:pPr algn="just"/>
            <a:r>
              <a:rPr lang="pt-BR" dirty="0"/>
              <a:t>Nos últimos anos, os investimentos em sistemas de saúde caíram no continente, em uma média de 2,2% do PIB, metade  do recomendado pela OMS</a:t>
            </a:r>
          </a:p>
          <a:p>
            <a:pPr algn="just"/>
            <a:r>
              <a:rPr lang="pt-BR" dirty="0"/>
              <a:t>Associação à crise econômica de muitos países, gerando resultados catastróficos que afetaram significativamente grupos marginalizados</a:t>
            </a:r>
          </a:p>
          <a:p>
            <a:pPr algn="just"/>
            <a:endParaRPr lang="pt-BR" dirty="0"/>
          </a:p>
        </p:txBody>
      </p:sp>
    </p:spTree>
    <p:extLst>
      <p:ext uri="{BB962C8B-B14F-4D97-AF65-F5344CB8AC3E}">
        <p14:creationId xmlns:p14="http://schemas.microsoft.com/office/powerpoint/2010/main" val="386220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EA521-881F-AC4E-A4A7-7FC07574799B}"/>
              </a:ext>
            </a:extLst>
          </p:cNvPr>
          <p:cNvSpPr>
            <a:spLocks noGrp="1"/>
          </p:cNvSpPr>
          <p:nvPr>
            <p:ph type="title"/>
          </p:nvPr>
        </p:nvSpPr>
        <p:spPr/>
        <p:txBody>
          <a:bodyPr/>
          <a:lstStyle/>
          <a:p>
            <a:r>
              <a:rPr lang="pt-BR" b="1" dirty="0">
                <a:solidFill>
                  <a:srgbClr val="C00000"/>
                </a:solidFill>
              </a:rPr>
              <a:t>Direitos em cheque</a:t>
            </a:r>
          </a:p>
        </p:txBody>
      </p:sp>
      <p:sp>
        <p:nvSpPr>
          <p:cNvPr id="3" name="Espaço Reservado para Conteúdo 2">
            <a:extLst>
              <a:ext uri="{FF2B5EF4-FFF2-40B4-BE49-F238E27FC236}">
                <a16:creationId xmlns:a16="http://schemas.microsoft.com/office/drawing/2014/main" id="{9733DA94-DC71-5440-A3A8-88AD39CB5064}"/>
              </a:ext>
            </a:extLst>
          </p:cNvPr>
          <p:cNvSpPr>
            <a:spLocks noGrp="1"/>
          </p:cNvSpPr>
          <p:nvPr>
            <p:ph idx="1"/>
          </p:nvPr>
        </p:nvSpPr>
        <p:spPr/>
        <p:txBody>
          <a:bodyPr/>
          <a:lstStyle/>
          <a:p>
            <a:r>
              <a:rPr lang="pt-BR" dirty="0"/>
              <a:t>Medidas restritivas: Liberdades individuais</a:t>
            </a:r>
            <a:r>
              <a:rPr lang="pt-BR" i="1" dirty="0"/>
              <a:t> </a:t>
            </a:r>
            <a:r>
              <a:rPr lang="pt-BR" i="1" dirty="0" err="1"/>
              <a:t>x</a:t>
            </a:r>
            <a:r>
              <a:rPr lang="pt-BR" i="1" dirty="0"/>
              <a:t> </a:t>
            </a:r>
            <a:r>
              <a:rPr lang="pt-BR" dirty="0"/>
              <a:t>Saúde Pública</a:t>
            </a:r>
          </a:p>
          <a:p>
            <a:r>
              <a:rPr lang="pt-BR" dirty="0"/>
              <a:t>Preservação econômica </a:t>
            </a:r>
            <a:r>
              <a:rPr lang="pt-BR" i="1" dirty="0" err="1"/>
              <a:t>x</a:t>
            </a:r>
            <a:r>
              <a:rPr lang="pt-BR" i="1" dirty="0"/>
              <a:t> </a:t>
            </a:r>
            <a:r>
              <a:rPr lang="pt-BR" dirty="0"/>
              <a:t>preservação da saúde</a:t>
            </a:r>
          </a:p>
          <a:p>
            <a:r>
              <a:rPr lang="pt-BR" dirty="0"/>
              <a:t>Saúde como direito de todos e dever do Estado</a:t>
            </a:r>
          </a:p>
        </p:txBody>
      </p:sp>
    </p:spTree>
    <p:extLst>
      <p:ext uri="{BB962C8B-B14F-4D97-AF65-F5344CB8AC3E}">
        <p14:creationId xmlns:p14="http://schemas.microsoft.com/office/powerpoint/2010/main" val="229312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C6128-06EF-0641-907D-1A1EB07C03BB}"/>
              </a:ext>
            </a:extLst>
          </p:cNvPr>
          <p:cNvSpPr>
            <a:spLocks noGrp="1"/>
          </p:cNvSpPr>
          <p:nvPr>
            <p:ph type="title"/>
          </p:nvPr>
        </p:nvSpPr>
        <p:spPr/>
        <p:txBody>
          <a:bodyPr/>
          <a:lstStyle/>
          <a:p>
            <a:r>
              <a:rPr lang="pt-BR" b="1" dirty="0">
                <a:solidFill>
                  <a:srgbClr val="C00000"/>
                </a:solidFill>
              </a:rPr>
              <a:t>Pandemia e iniquidades</a:t>
            </a:r>
          </a:p>
        </p:txBody>
      </p:sp>
      <p:sp>
        <p:nvSpPr>
          <p:cNvPr id="3" name="Espaço Reservado para Conteúdo 2">
            <a:extLst>
              <a:ext uri="{FF2B5EF4-FFF2-40B4-BE49-F238E27FC236}">
                <a16:creationId xmlns:a16="http://schemas.microsoft.com/office/drawing/2014/main" id="{3B5ED614-0F7E-5747-AB72-56BBC15496A6}"/>
              </a:ext>
            </a:extLst>
          </p:cNvPr>
          <p:cNvSpPr>
            <a:spLocks noGrp="1"/>
          </p:cNvSpPr>
          <p:nvPr>
            <p:ph idx="1"/>
          </p:nvPr>
        </p:nvSpPr>
        <p:spPr>
          <a:xfrm>
            <a:off x="838199" y="1825625"/>
            <a:ext cx="10772553" cy="4667250"/>
          </a:xfrm>
        </p:spPr>
        <p:txBody>
          <a:bodyPr>
            <a:normAutofit fontScale="92500"/>
          </a:bodyPr>
          <a:lstStyle/>
          <a:p>
            <a:r>
              <a:rPr lang="pt-BR" dirty="0"/>
              <a:t>Três grupos foram especialmente afetados: </a:t>
            </a:r>
          </a:p>
          <a:p>
            <a:pPr lvl="1"/>
            <a:r>
              <a:rPr lang="pt-BR" dirty="0"/>
              <a:t>Minorias étnicas</a:t>
            </a:r>
          </a:p>
          <a:p>
            <a:pPr lvl="1"/>
            <a:r>
              <a:rPr lang="pt-BR" dirty="0"/>
              <a:t>População de baixa renda</a:t>
            </a:r>
          </a:p>
          <a:p>
            <a:pPr lvl="1"/>
            <a:r>
              <a:rPr lang="pt-BR" dirty="0"/>
              <a:t>População idosa</a:t>
            </a:r>
          </a:p>
          <a:p>
            <a:r>
              <a:rPr lang="pt-BR" dirty="0"/>
              <a:t>Grupos marginalizados possuem empregos que não possibilitam trabalhar em casa</a:t>
            </a:r>
          </a:p>
          <a:p>
            <a:r>
              <a:rPr lang="pt-BR" dirty="0"/>
              <a:t>Dificuldade de isolamento social: vivem em áreas densamente povoadas e em casas com múltiplas gerações e baixa infraestrutura para higienização</a:t>
            </a:r>
          </a:p>
          <a:p>
            <a:r>
              <a:rPr lang="pt-BR" dirty="0"/>
              <a:t>O difícil acesso a serviços de saúde faz com que tenham maior prevalência de </a:t>
            </a:r>
            <a:r>
              <a:rPr lang="pt-BR" dirty="0" err="1"/>
              <a:t>comorbidades</a:t>
            </a:r>
            <a:r>
              <a:rPr lang="pt-BR" dirty="0"/>
              <a:t>, tornando-os grupo de risco</a:t>
            </a:r>
          </a:p>
          <a:p>
            <a:r>
              <a:rPr lang="pt-BR" dirty="0"/>
              <a:t>Suscetibilidade a </a:t>
            </a:r>
            <a:r>
              <a:rPr lang="pt-BR" dirty="0" err="1"/>
              <a:t>fake</a:t>
            </a:r>
            <a:r>
              <a:rPr lang="pt-BR" dirty="0"/>
              <a:t> </a:t>
            </a:r>
            <a:r>
              <a:rPr lang="pt-BR" dirty="0" err="1"/>
              <a:t>news</a:t>
            </a:r>
            <a:r>
              <a:rPr lang="pt-BR" dirty="0"/>
              <a:t> e desinformação por meio de redes sociais</a:t>
            </a:r>
          </a:p>
          <a:p>
            <a:endParaRPr lang="pt-BR" dirty="0"/>
          </a:p>
        </p:txBody>
      </p:sp>
    </p:spTree>
    <p:extLst>
      <p:ext uri="{BB962C8B-B14F-4D97-AF65-F5344CB8AC3E}">
        <p14:creationId xmlns:p14="http://schemas.microsoft.com/office/powerpoint/2010/main" val="233577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98F9C-0BD3-BB40-966C-A588636B0C5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2BF7E51-1237-1C49-B178-67362B36665D}"/>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05766B06-1BD0-B04C-940E-FAAE267704C2}"/>
              </a:ext>
            </a:extLst>
          </p:cNvPr>
          <p:cNvPicPr>
            <a:picLocks noChangeAspect="1"/>
          </p:cNvPicPr>
          <p:nvPr/>
        </p:nvPicPr>
        <p:blipFill>
          <a:blip r:embed="rId2"/>
          <a:stretch>
            <a:fillRect/>
          </a:stretch>
        </p:blipFill>
        <p:spPr>
          <a:xfrm>
            <a:off x="838200" y="98148"/>
            <a:ext cx="10896600" cy="6078815"/>
          </a:xfrm>
          <a:prstGeom prst="rect">
            <a:avLst/>
          </a:prstGeom>
        </p:spPr>
      </p:pic>
    </p:spTree>
    <p:extLst>
      <p:ext uri="{BB962C8B-B14F-4D97-AF65-F5344CB8AC3E}">
        <p14:creationId xmlns:p14="http://schemas.microsoft.com/office/powerpoint/2010/main" val="56972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CDCFE-B7B6-B849-BDB1-499063C9591F}"/>
              </a:ext>
            </a:extLst>
          </p:cNvPr>
          <p:cNvSpPr>
            <a:spLocks noGrp="1"/>
          </p:cNvSpPr>
          <p:nvPr>
            <p:ph type="title"/>
          </p:nvPr>
        </p:nvSpPr>
        <p:spPr/>
        <p:txBody>
          <a:bodyPr/>
          <a:lstStyle/>
          <a:p>
            <a:r>
              <a:rPr lang="pt-BR" b="1" dirty="0">
                <a:solidFill>
                  <a:srgbClr val="C00000"/>
                </a:solidFill>
              </a:rPr>
              <a:t>Contexto Brasileiro</a:t>
            </a:r>
          </a:p>
        </p:txBody>
      </p:sp>
      <p:sp>
        <p:nvSpPr>
          <p:cNvPr id="3" name="Espaço Reservado para Conteúdo 2">
            <a:extLst>
              <a:ext uri="{FF2B5EF4-FFF2-40B4-BE49-F238E27FC236}">
                <a16:creationId xmlns:a16="http://schemas.microsoft.com/office/drawing/2014/main" id="{87E955E3-1A7C-C242-9E55-7069B1A9DBFB}"/>
              </a:ext>
            </a:extLst>
          </p:cNvPr>
          <p:cNvSpPr>
            <a:spLocks noGrp="1"/>
          </p:cNvSpPr>
          <p:nvPr>
            <p:ph idx="1"/>
          </p:nvPr>
        </p:nvSpPr>
        <p:spPr>
          <a:xfrm>
            <a:off x="487324" y="1474751"/>
            <a:ext cx="11165959" cy="4351338"/>
          </a:xfrm>
        </p:spPr>
        <p:txBody>
          <a:bodyPr>
            <a:noAutofit/>
          </a:bodyPr>
          <a:lstStyle/>
          <a:p>
            <a:pPr algn="just">
              <a:lnSpc>
                <a:spcPct val="160000"/>
              </a:lnSpc>
            </a:pPr>
            <a:r>
              <a:rPr lang="pt-BR" sz="2000" dirty="0">
                <a:effectLst/>
                <a:latin typeface="Calibri" panose="020F0502020204030204" pitchFamily="34" charset="0"/>
              </a:rPr>
              <a:t>Fenômenos da subnotificação e ausência de testagem em massa.</a:t>
            </a:r>
          </a:p>
          <a:p>
            <a:pPr algn="just">
              <a:lnSpc>
                <a:spcPct val="160000"/>
              </a:lnSpc>
            </a:pPr>
            <a:r>
              <a:rPr lang="pt-BR" sz="2000" dirty="0">
                <a:effectLst/>
                <a:latin typeface="Calibri" panose="020F0502020204030204" pitchFamily="34" charset="0"/>
              </a:rPr>
              <a:t>A população negra apresenta prevalências maiores de </a:t>
            </a:r>
            <a:r>
              <a:rPr lang="pt-BR" sz="2000" dirty="0" err="1">
                <a:effectLst/>
                <a:latin typeface="Calibri" panose="020F0502020204030204" pitchFamily="34" charset="0"/>
              </a:rPr>
              <a:t>comorbidades</a:t>
            </a:r>
            <a:r>
              <a:rPr lang="pt-BR" sz="2000" dirty="0">
                <a:effectLst/>
                <a:latin typeface="Calibri" panose="020F0502020204030204" pitchFamily="34" charset="0"/>
              </a:rPr>
              <a:t>:  hipertensão 44,2% e diabetes 12,7%, quando comparada à população branca 22,1% e 6,2%. O mesmo ocorre em doença cardíaca 7,0%, à asma 8% e às doenças negligenciadas, a exemplo da tuberculose</a:t>
            </a:r>
          </a:p>
          <a:p>
            <a:pPr algn="just">
              <a:lnSpc>
                <a:spcPct val="160000"/>
              </a:lnSpc>
            </a:pPr>
            <a:r>
              <a:rPr lang="pt-BR" sz="2000" dirty="0">
                <a:effectLst/>
                <a:latin typeface="Calibri" panose="020F0502020204030204" pitchFamily="34" charset="0"/>
              </a:rPr>
              <a:t>67% da população negra do Brasil era dependente do SUS </a:t>
            </a:r>
          </a:p>
          <a:p>
            <a:pPr algn="just">
              <a:lnSpc>
                <a:spcPct val="160000"/>
              </a:lnSpc>
            </a:pPr>
            <a:r>
              <a:rPr lang="pt-BR" sz="2000" dirty="0">
                <a:latin typeface="Calibri" panose="020F0502020204030204" pitchFamily="34" charset="0"/>
              </a:rPr>
              <a:t>P</a:t>
            </a:r>
            <a:r>
              <a:rPr lang="pt-BR" sz="2000" dirty="0">
                <a:effectLst/>
                <a:latin typeface="Calibri" panose="020F0502020204030204" pitchFamily="34" charset="0"/>
              </a:rPr>
              <a:t>retos e pardos estavam em 60,8% das atividades Agropecuárias, 62,6% da Construção e 65,1% dos Serviços domésticos</a:t>
            </a:r>
          </a:p>
          <a:p>
            <a:pPr algn="just">
              <a:lnSpc>
                <a:spcPct val="160000"/>
              </a:lnSpc>
            </a:pPr>
            <a:r>
              <a:rPr lang="pt-BR" sz="2000" dirty="0">
                <a:effectLst/>
                <a:latin typeface="Calibri" panose="020F0502020204030204" pitchFamily="34" charset="0"/>
              </a:rPr>
              <a:t>A população negra (pretos ou pardos) conformou cerca de 2/3 dos desocupados, 64,2% dos subutilizados, e 66,1% na força de trabalho. </a:t>
            </a:r>
          </a:p>
          <a:p>
            <a:pPr algn="just">
              <a:lnSpc>
                <a:spcPct val="160000"/>
              </a:lnSpc>
            </a:pPr>
            <a:endParaRPr lang="pt-BR" sz="2000" dirty="0">
              <a:effectLst/>
              <a:latin typeface="Calibri" panose="020F0502020204030204" pitchFamily="34" charset="0"/>
            </a:endParaRPr>
          </a:p>
          <a:p>
            <a:pPr algn="just">
              <a:lnSpc>
                <a:spcPct val="160000"/>
              </a:lnSpc>
            </a:pPr>
            <a:endParaRPr lang="pt-BR" sz="2000" dirty="0">
              <a:effectLst/>
              <a:latin typeface="Calibri" panose="020F0502020204030204" pitchFamily="34" charset="0"/>
            </a:endParaRPr>
          </a:p>
          <a:p>
            <a:pPr algn="just">
              <a:lnSpc>
                <a:spcPct val="160000"/>
              </a:lnSpc>
            </a:pPr>
            <a:endParaRPr lang="pt-BR" sz="2000" dirty="0"/>
          </a:p>
        </p:txBody>
      </p:sp>
    </p:spTree>
    <p:extLst>
      <p:ext uri="{BB962C8B-B14F-4D97-AF65-F5344CB8AC3E}">
        <p14:creationId xmlns:p14="http://schemas.microsoft.com/office/powerpoint/2010/main" val="333021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C8583-B2B4-F44D-8D7F-931003DF20B1}"/>
              </a:ext>
            </a:extLst>
          </p:cNvPr>
          <p:cNvSpPr>
            <a:spLocks noGrp="1"/>
          </p:cNvSpPr>
          <p:nvPr>
            <p:ph type="title"/>
          </p:nvPr>
        </p:nvSpPr>
        <p:spPr/>
        <p:txBody>
          <a:bodyPr/>
          <a:lstStyle/>
          <a:p>
            <a:r>
              <a:rPr lang="pt-BR" b="1" dirty="0">
                <a:solidFill>
                  <a:srgbClr val="C00000"/>
                </a:solidFill>
              </a:rPr>
              <a:t>Saúde Internacional</a:t>
            </a:r>
          </a:p>
        </p:txBody>
      </p:sp>
      <p:sp>
        <p:nvSpPr>
          <p:cNvPr id="3" name="Espaço Reservado para Conteúdo 2">
            <a:extLst>
              <a:ext uri="{FF2B5EF4-FFF2-40B4-BE49-F238E27FC236}">
                <a16:creationId xmlns:a16="http://schemas.microsoft.com/office/drawing/2014/main" id="{3C97920A-994D-F14E-8DA3-8EF9B9F7E5C2}"/>
              </a:ext>
            </a:extLst>
          </p:cNvPr>
          <p:cNvSpPr>
            <a:spLocks noGrp="1"/>
          </p:cNvSpPr>
          <p:nvPr>
            <p:ph idx="1"/>
          </p:nvPr>
        </p:nvSpPr>
        <p:spPr/>
        <p:txBody>
          <a:bodyPr>
            <a:normAutofit/>
          </a:bodyPr>
          <a:lstStyle/>
          <a:p>
            <a:pPr algn="just"/>
            <a:r>
              <a:rPr lang="pt-BR" sz="2000" dirty="0"/>
              <a:t>Século XVIII e XIX – aumento das trocas comerciais via marítima – transmissão de doenças pela circulação de pessoas e mercadorias</a:t>
            </a:r>
          </a:p>
          <a:p>
            <a:pPr algn="just"/>
            <a:r>
              <a:rPr lang="pt-BR" sz="2000" dirty="0"/>
              <a:t>Primeiros acordos bilaterais para prevenção e notificação de doenças</a:t>
            </a:r>
          </a:p>
          <a:p>
            <a:pPr algn="just"/>
            <a:r>
              <a:rPr lang="pt-BR" sz="2000" dirty="0"/>
              <a:t>1902- 2ª Conferência Internacional da Organização dos Estados Americanos – surgimento da OPAS (epidemia de febre amarela)</a:t>
            </a:r>
          </a:p>
          <a:p>
            <a:pPr lvl="1" algn="just"/>
            <a:r>
              <a:rPr lang="pt-BR" sz="2000" dirty="0"/>
              <a:t>Objetivo: “orientar os esforços estratégicos de colaboração entre os estados-membros e outros parceiros, no sentido de promover a equidade na saúde, combater doenças, melhorar a qualidade e elevar a expectativa de vida dos povos das Américas” </a:t>
            </a:r>
          </a:p>
          <a:p>
            <a:pPr algn="just"/>
            <a:r>
              <a:rPr lang="pt-BR" sz="2000" dirty="0"/>
              <a:t>Saúde global buscava substituir o termo saúde internacional — cunhado em 1913, pela Fundação Rockefeller, para tratar de ações de prevenção e controle de doenças infectocontagiosas, combate à desnutrição, mortalidade materna e infantil e atividades de assistência técnica, principalmente nos países denominados “menos desenvolvidos”. </a:t>
            </a:r>
          </a:p>
          <a:p>
            <a:pPr lvl="1" algn="just"/>
            <a:endParaRPr lang="pt-BR" sz="2000" dirty="0"/>
          </a:p>
          <a:p>
            <a:pPr lvl="1" algn="just"/>
            <a:endParaRPr lang="pt-BR" sz="2000" dirty="0"/>
          </a:p>
        </p:txBody>
      </p:sp>
    </p:spTree>
    <p:extLst>
      <p:ext uri="{BB962C8B-B14F-4D97-AF65-F5344CB8AC3E}">
        <p14:creationId xmlns:p14="http://schemas.microsoft.com/office/powerpoint/2010/main" val="389856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F79711F-5496-0147-B2AB-E9D92EB0185C}"/>
              </a:ext>
            </a:extLst>
          </p:cNvPr>
          <p:cNvSpPr>
            <a:spLocks noGrp="1"/>
          </p:cNvSpPr>
          <p:nvPr>
            <p:ph idx="1"/>
          </p:nvPr>
        </p:nvSpPr>
        <p:spPr>
          <a:xfrm>
            <a:off x="838200" y="1538546"/>
            <a:ext cx="10515600" cy="4351338"/>
          </a:xfrm>
        </p:spPr>
        <p:txBody>
          <a:bodyPr/>
          <a:lstStyle/>
          <a:p>
            <a:pPr algn="just"/>
            <a:r>
              <a:rPr lang="pt-BR" dirty="0">
                <a:effectLst/>
                <a:latin typeface="Calibri" panose="020F0502020204030204" pitchFamily="34" charset="0"/>
              </a:rPr>
              <a:t>Ainda na pirâmide quanto à raça, classe e gênero, a pesquisa mostrou que as mulheres pretas e pardas recebiam menos da metade do que os homens brancos, 44,4%. </a:t>
            </a:r>
          </a:p>
          <a:p>
            <a:pPr algn="just"/>
            <a:r>
              <a:rPr lang="pt-BR" dirty="0">
                <a:effectLst/>
                <a:latin typeface="Calibri" panose="020F0502020204030204" pitchFamily="34" charset="0"/>
              </a:rPr>
              <a:t>o mapa demográfico do Brasil indicou que pretos ou pardos tinham maiores restrições à Internet (23,9%), saneamento básico (44,5%), educação (31,3%), condições de moradia (15,5%) e à proteção social (3,8%).</a:t>
            </a:r>
          </a:p>
          <a:p>
            <a:pPr algn="just"/>
            <a:r>
              <a:rPr lang="pt-BR" dirty="0">
                <a:effectLst/>
                <a:latin typeface="Calibri" panose="020F0502020204030204" pitchFamily="34" charset="0"/>
              </a:rPr>
              <a:t>Em 2021, 20 milhões de brasileiros encontravam-se na linha da fome e, ainda, 116, 8 milhões de pessoas sofriam com algum tipo de insegurança alimentar. </a:t>
            </a:r>
          </a:p>
          <a:p>
            <a:pPr algn="just"/>
            <a:endParaRPr lang="pt-BR" dirty="0"/>
          </a:p>
        </p:txBody>
      </p:sp>
    </p:spTree>
    <p:extLst>
      <p:ext uri="{BB962C8B-B14F-4D97-AF65-F5344CB8AC3E}">
        <p14:creationId xmlns:p14="http://schemas.microsoft.com/office/powerpoint/2010/main" val="73135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13A17F6-EDF8-CE47-9BEB-20DF2418EA92}"/>
              </a:ext>
            </a:extLst>
          </p:cNvPr>
          <p:cNvSpPr>
            <a:spLocks noGrp="1"/>
          </p:cNvSpPr>
          <p:nvPr>
            <p:ph idx="1"/>
          </p:nvPr>
        </p:nvSpPr>
        <p:spPr>
          <a:xfrm>
            <a:off x="753139" y="485923"/>
            <a:ext cx="10515600" cy="4351338"/>
          </a:xfrm>
        </p:spPr>
        <p:txBody>
          <a:bodyPr>
            <a:normAutofit/>
          </a:bodyPr>
          <a:lstStyle/>
          <a:p>
            <a:pPr algn="just"/>
            <a:r>
              <a:rPr lang="pt-BR" i="1" dirty="0">
                <a:effectLst/>
                <a:latin typeface="Calibri" panose="020F0502020204030204" pitchFamily="34" charset="0"/>
              </a:rPr>
              <a:t>Cabe ainda ressaltar que a mesma camada social negra e pobre não pôde usufruir do privilégio do “distanciamento social” apregoado pelos governos locais. Continuaram expostos à contaminação pelo vírus através do uso de transportes coletivos, dando prosseguimento aos seus trabalhos que jamais entraram na modalidade remota, na sua maioria, tratava-se pessoas negras em serviços domésticos, faxina, portarias, cuidadores de idosos e doentes, técnicos de enfermagem, seguranças, empregados de supermercados, entregadores e comércio. O “distanciamento social” foi aplicado pelas classes médias e dominantes, que puderam se resguardar em seus lares e preservar os vulneráveis de suas famílias (idosos e doentes). </a:t>
            </a:r>
          </a:p>
          <a:p>
            <a:pPr algn="just"/>
            <a:endParaRPr lang="pt-BR" i="1" dirty="0"/>
          </a:p>
        </p:txBody>
      </p:sp>
      <p:sp>
        <p:nvSpPr>
          <p:cNvPr id="4" name="CaixaDeTexto 3">
            <a:extLst>
              <a:ext uri="{FF2B5EF4-FFF2-40B4-BE49-F238E27FC236}">
                <a16:creationId xmlns:a16="http://schemas.microsoft.com/office/drawing/2014/main" id="{111457EF-7546-924A-ADB0-D66819706220}"/>
              </a:ext>
            </a:extLst>
          </p:cNvPr>
          <p:cNvSpPr txBox="1"/>
          <p:nvPr/>
        </p:nvSpPr>
        <p:spPr>
          <a:xfrm>
            <a:off x="393405" y="5448747"/>
            <a:ext cx="12192000" cy="923330"/>
          </a:xfrm>
          <a:prstGeom prst="rect">
            <a:avLst/>
          </a:prstGeom>
          <a:noFill/>
        </p:spPr>
        <p:txBody>
          <a:bodyPr wrap="square" rtlCol="0">
            <a:spAutoFit/>
          </a:bodyPr>
          <a:lstStyle/>
          <a:p>
            <a:r>
              <a:rPr lang="pt-BR" dirty="0"/>
              <a:t>1. Santos FB dos, Silva SLB da. Gênero, raça e classe no Brasil: os efeitos do racismo estrutural e institucional na vida da população negra durante a pandemia da covid-19. </a:t>
            </a:r>
            <a:r>
              <a:rPr lang="pt-BR" dirty="0" err="1"/>
              <a:t>Rev</a:t>
            </a:r>
            <a:r>
              <a:rPr lang="pt-BR" dirty="0"/>
              <a:t> Direito </a:t>
            </a:r>
            <a:r>
              <a:rPr lang="pt-BR" dirty="0" err="1"/>
              <a:t>Práx</a:t>
            </a:r>
            <a:r>
              <a:rPr lang="pt-BR" dirty="0"/>
              <a:t> [Internet]. 2022Jul;13(3):1847–73. </a:t>
            </a:r>
            <a:r>
              <a:rPr lang="pt-BR" dirty="0" err="1"/>
              <a:t>Available</a:t>
            </a:r>
            <a:r>
              <a:rPr lang="pt-BR" dirty="0"/>
              <a:t> </a:t>
            </a:r>
            <a:r>
              <a:rPr lang="pt-BR" dirty="0" err="1"/>
              <a:t>from</a:t>
            </a:r>
            <a:r>
              <a:rPr lang="pt-BR" dirty="0"/>
              <a:t>: </a:t>
            </a:r>
            <a:r>
              <a:rPr lang="pt-BR" dirty="0" err="1"/>
              <a:t>https</a:t>
            </a:r>
            <a:r>
              <a:rPr lang="pt-BR" dirty="0"/>
              <a:t>://</a:t>
            </a:r>
            <a:r>
              <a:rPr lang="pt-BR" dirty="0" err="1"/>
              <a:t>doi.org</a:t>
            </a:r>
            <a:r>
              <a:rPr lang="pt-BR" dirty="0"/>
              <a:t>/10.1590/2179-8966/2022/68967</a:t>
            </a:r>
          </a:p>
        </p:txBody>
      </p:sp>
    </p:spTree>
    <p:extLst>
      <p:ext uri="{BB962C8B-B14F-4D97-AF65-F5344CB8AC3E}">
        <p14:creationId xmlns:p14="http://schemas.microsoft.com/office/powerpoint/2010/main" val="344733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s poderiam estar vivos: documentário denuncia a política de morte do  governo Bolsonaro – SINPRO-DF">
            <a:extLst>
              <a:ext uri="{FF2B5EF4-FFF2-40B4-BE49-F238E27FC236}">
                <a16:creationId xmlns:a16="http://schemas.microsoft.com/office/drawing/2014/main" id="{2D5F73C5-F3EF-C349-8432-28E82B958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180" y="998538"/>
            <a:ext cx="8630708" cy="517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3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E39E1-575B-154F-978B-CF466EE9125B}"/>
              </a:ext>
            </a:extLst>
          </p:cNvPr>
          <p:cNvSpPr>
            <a:spLocks noGrp="1"/>
          </p:cNvSpPr>
          <p:nvPr>
            <p:ph type="title"/>
          </p:nvPr>
        </p:nvSpPr>
        <p:spPr/>
        <p:txBody>
          <a:bodyPr/>
          <a:lstStyle/>
          <a:p>
            <a:r>
              <a:rPr lang="pt-BR" b="1" dirty="0">
                <a:solidFill>
                  <a:srgbClr val="C00000"/>
                </a:solidFill>
              </a:rPr>
              <a:t>Corrida pelas Vacinas</a:t>
            </a:r>
          </a:p>
        </p:txBody>
      </p:sp>
      <p:sp>
        <p:nvSpPr>
          <p:cNvPr id="3" name="Espaço Reservado para Conteúdo 2">
            <a:extLst>
              <a:ext uri="{FF2B5EF4-FFF2-40B4-BE49-F238E27FC236}">
                <a16:creationId xmlns:a16="http://schemas.microsoft.com/office/drawing/2014/main" id="{F6E6B147-0EB6-B546-80FC-B98436536E3E}"/>
              </a:ext>
            </a:extLst>
          </p:cNvPr>
          <p:cNvSpPr>
            <a:spLocks noGrp="1"/>
          </p:cNvSpPr>
          <p:nvPr>
            <p:ph idx="1"/>
          </p:nvPr>
        </p:nvSpPr>
        <p:spPr>
          <a:xfrm>
            <a:off x="529856" y="1253330"/>
            <a:ext cx="11431772" cy="4615841"/>
          </a:xfrm>
        </p:spPr>
        <p:txBody>
          <a:bodyPr>
            <a:noAutofit/>
          </a:bodyPr>
          <a:lstStyle/>
          <a:p>
            <a:pPr algn="just">
              <a:lnSpc>
                <a:spcPct val="170000"/>
              </a:lnSpc>
            </a:pPr>
            <a:r>
              <a:rPr lang="pt-BR" sz="2000" dirty="0"/>
              <a:t>Abril/2020:</a:t>
            </a:r>
            <a:r>
              <a:rPr lang="pt-BR" sz="2000" i="1" dirty="0"/>
              <a:t> Lançado o </a:t>
            </a:r>
            <a:r>
              <a:rPr lang="pt-BR" sz="2000" i="1" dirty="0">
                <a:effectLst/>
              </a:rPr>
              <a:t>Acelerador de acesso a ferramentas</a:t>
            </a:r>
            <a:r>
              <a:rPr lang="pt-BR" sz="2000" dirty="0"/>
              <a:t> </a:t>
            </a:r>
            <a:r>
              <a:rPr lang="pt-BR" sz="2000" i="1" dirty="0">
                <a:effectLst/>
              </a:rPr>
              <a:t>contra a covid-19 (</a:t>
            </a:r>
            <a:r>
              <a:rPr lang="pt-BR" sz="2000" b="1" i="1" dirty="0">
                <a:effectLst/>
              </a:rPr>
              <a:t>ACT, </a:t>
            </a:r>
            <a:r>
              <a:rPr lang="pt-BR" sz="2000" i="1" dirty="0">
                <a:effectLst/>
              </a:rPr>
              <a:t>na sigla em inglês), lançado OMS, Comissão Europeia, França e Fundação Bill &amp; Melinda Gates para apoiar o desenvolvimento, a produção e distribuição equitativa de testes, tratamentos e vacinas</a:t>
            </a:r>
            <a:endParaRPr lang="pt-BR" sz="2000" dirty="0"/>
          </a:p>
          <a:p>
            <a:pPr algn="just">
              <a:lnSpc>
                <a:spcPct val="170000"/>
              </a:lnSpc>
            </a:pPr>
            <a:r>
              <a:rPr lang="pt-BR" sz="2000" dirty="0">
                <a:effectLst/>
              </a:rPr>
              <a:t>Vacina da Covid</a:t>
            </a:r>
            <a:r>
              <a:rPr lang="pt-BR" sz="2000" dirty="0"/>
              <a:t>-19 foi declarada </a:t>
            </a:r>
            <a:r>
              <a:rPr lang="pt-BR" sz="2000" b="1" dirty="0"/>
              <a:t>um bem público global </a:t>
            </a:r>
          </a:p>
          <a:p>
            <a:pPr algn="just">
              <a:lnSpc>
                <a:spcPct val="170000"/>
              </a:lnSpc>
            </a:pPr>
            <a:r>
              <a:rPr lang="pt-BR" sz="2000" b="1" i="1" dirty="0">
                <a:effectLst/>
              </a:rPr>
              <a:t>C-TAP - </a:t>
            </a:r>
            <a:r>
              <a:rPr lang="pt-BR" sz="2000" i="1" dirty="0">
                <a:effectLst/>
              </a:rPr>
              <a:t>plataforma voluntária criada por</a:t>
            </a:r>
            <a:r>
              <a:rPr lang="pt-BR" sz="2000" dirty="0"/>
              <a:t> </a:t>
            </a:r>
            <a:r>
              <a:rPr lang="pt-BR" sz="2000" i="1" dirty="0">
                <a:effectLst/>
              </a:rPr>
              <a:t>OMS e o governo da Costa Rica para a divulgação pública de</a:t>
            </a:r>
            <a:r>
              <a:rPr lang="pt-BR" sz="2000" dirty="0"/>
              <a:t> </a:t>
            </a:r>
            <a:r>
              <a:rPr lang="pt-BR" sz="2000" i="1" dirty="0">
                <a:effectLst/>
              </a:rPr>
              <a:t>sequências genéticas e dados, resultados de ensaios clínicos e cláusulas em acordos de financiamento com empresas farmacêuticas e outros inovadores sobre distribuição equitativa. O</a:t>
            </a:r>
            <a:r>
              <a:rPr lang="pt-BR" sz="2000" dirty="0"/>
              <a:t> </a:t>
            </a:r>
            <a:r>
              <a:rPr lang="pt-BR" sz="2000" i="1" dirty="0">
                <a:effectLst/>
              </a:rPr>
              <a:t>pool prevê licenciamento de qualquer potencial tratamento,</a:t>
            </a:r>
            <a:r>
              <a:rPr lang="pt-BR" sz="2000" dirty="0"/>
              <a:t> </a:t>
            </a:r>
            <a:r>
              <a:rPr lang="pt-BR" sz="2000" i="1" dirty="0">
                <a:effectLst/>
              </a:rPr>
              <a:t>diagnóstico, vacina ou outra tecnologia de saúde, promoção de modelos de inovação abertos e transferência de tecnologia.</a:t>
            </a:r>
            <a:endParaRPr lang="pt-BR" sz="2000" dirty="0">
              <a:effectLst/>
            </a:endParaRPr>
          </a:p>
          <a:p>
            <a:pPr algn="just">
              <a:lnSpc>
                <a:spcPct val="170000"/>
              </a:lnSpc>
            </a:pPr>
            <a:endParaRPr lang="pt-BR" sz="2000" dirty="0"/>
          </a:p>
          <a:p>
            <a:pPr algn="just">
              <a:lnSpc>
                <a:spcPct val="170000"/>
              </a:lnSpc>
            </a:pPr>
            <a:endParaRPr lang="pt-BR" sz="2000" dirty="0">
              <a:effectLst/>
            </a:endParaRPr>
          </a:p>
        </p:txBody>
      </p:sp>
    </p:spTree>
    <p:extLst>
      <p:ext uri="{BB962C8B-B14F-4D97-AF65-F5344CB8AC3E}">
        <p14:creationId xmlns:p14="http://schemas.microsoft.com/office/powerpoint/2010/main" val="1731440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A92D5-3FE9-4A40-86DF-154E01CFE524}"/>
              </a:ext>
            </a:extLst>
          </p:cNvPr>
          <p:cNvSpPr>
            <a:spLocks noGrp="1"/>
          </p:cNvSpPr>
          <p:nvPr>
            <p:ph type="title"/>
          </p:nvPr>
        </p:nvSpPr>
        <p:spPr/>
        <p:txBody>
          <a:bodyPr/>
          <a:lstStyle/>
          <a:p>
            <a:r>
              <a:rPr lang="pt-BR" b="1" dirty="0">
                <a:solidFill>
                  <a:srgbClr val="C00000"/>
                </a:solidFill>
              </a:rPr>
              <a:t>COVAX </a:t>
            </a:r>
            <a:r>
              <a:rPr lang="pt-BR" b="1" dirty="0" err="1">
                <a:solidFill>
                  <a:srgbClr val="C00000"/>
                </a:solidFill>
              </a:rPr>
              <a:t>Facility</a:t>
            </a:r>
            <a:endParaRPr lang="pt-BR" b="1" dirty="0">
              <a:solidFill>
                <a:srgbClr val="C00000"/>
              </a:solidFill>
            </a:endParaRPr>
          </a:p>
        </p:txBody>
      </p:sp>
      <p:sp>
        <p:nvSpPr>
          <p:cNvPr id="3" name="Espaço Reservado para Conteúdo 2">
            <a:extLst>
              <a:ext uri="{FF2B5EF4-FFF2-40B4-BE49-F238E27FC236}">
                <a16:creationId xmlns:a16="http://schemas.microsoft.com/office/drawing/2014/main" id="{19DE1560-76A4-CF4C-AD7D-2CD145C3D5B1}"/>
              </a:ext>
            </a:extLst>
          </p:cNvPr>
          <p:cNvSpPr>
            <a:spLocks noGrp="1"/>
          </p:cNvSpPr>
          <p:nvPr>
            <p:ph idx="1"/>
          </p:nvPr>
        </p:nvSpPr>
        <p:spPr/>
        <p:txBody>
          <a:bodyPr>
            <a:normAutofit/>
          </a:bodyPr>
          <a:lstStyle/>
          <a:p>
            <a:pPr algn="just"/>
            <a:r>
              <a:rPr lang="pt-BR" sz="2400" dirty="0"/>
              <a:t>OMS e </a:t>
            </a:r>
            <a:r>
              <a:rPr lang="pt-BR" sz="2400" i="1" dirty="0"/>
              <a:t>Global Alliance for </a:t>
            </a:r>
            <a:r>
              <a:rPr lang="pt-BR" sz="2400" i="1" dirty="0" err="1"/>
              <a:t>Vaccines</a:t>
            </a:r>
            <a:r>
              <a:rPr lang="pt-BR" sz="2400" i="1" dirty="0"/>
              <a:t> </a:t>
            </a:r>
            <a:r>
              <a:rPr lang="pt-BR" sz="2400" i="1" dirty="0" err="1"/>
              <a:t>and</a:t>
            </a:r>
            <a:r>
              <a:rPr lang="pt-BR" sz="2400" i="1" dirty="0"/>
              <a:t> </a:t>
            </a:r>
            <a:r>
              <a:rPr lang="pt-BR" sz="2400" i="1" dirty="0" err="1"/>
              <a:t>Immunization</a:t>
            </a:r>
            <a:r>
              <a:rPr lang="pt-BR" sz="2400" i="1" dirty="0"/>
              <a:t> </a:t>
            </a:r>
            <a:r>
              <a:rPr lang="pt-BR" sz="2400" dirty="0"/>
              <a:t>lança iniciativa multilateral </a:t>
            </a:r>
            <a:r>
              <a:rPr lang="pt-BR" sz="2400" i="1" dirty="0"/>
              <a:t>COVAX </a:t>
            </a:r>
            <a:r>
              <a:rPr lang="pt-BR" sz="2400" i="1" dirty="0" err="1"/>
              <a:t>Facility</a:t>
            </a:r>
            <a:endParaRPr lang="pt-BR" sz="2400" i="1" dirty="0"/>
          </a:p>
          <a:p>
            <a:pPr algn="just"/>
            <a:r>
              <a:rPr lang="pt-BR" sz="2400" dirty="0"/>
              <a:t>Objetivo: </a:t>
            </a:r>
            <a:r>
              <a:rPr lang="pt-BR" sz="2400" dirty="0">
                <a:effectLst/>
              </a:rPr>
              <a:t>coordenar uma estratégia de distribuição de vacinas mais eficiente que um cenário de aquisição concorrencial entre Estados, distribuindo proporcionalmente à população dos países.</a:t>
            </a:r>
          </a:p>
          <a:p>
            <a:pPr algn="just"/>
            <a:r>
              <a:rPr lang="pt-BR" sz="2400" dirty="0"/>
              <a:t>Financiamento em duas frentes: países desenvolvidos pagariam adiantado por suas quotas e países pobres teriam quotas financiadas por doações. </a:t>
            </a:r>
          </a:p>
          <a:p>
            <a:pPr algn="just"/>
            <a:r>
              <a:rPr lang="pt-BR" sz="2400" dirty="0"/>
              <a:t>O adiantamento permitiria investir em desenvolvimento de vacinas viáveis e comprar em massa, forçando preços mais baratos.</a:t>
            </a:r>
          </a:p>
          <a:p>
            <a:pPr algn="just"/>
            <a:endParaRPr lang="pt-BR" sz="2400" dirty="0">
              <a:effectLst/>
            </a:endParaRPr>
          </a:p>
          <a:p>
            <a:pPr algn="just"/>
            <a:endParaRPr lang="pt-BR" sz="2400" dirty="0"/>
          </a:p>
          <a:p>
            <a:pPr algn="just"/>
            <a:endParaRPr lang="pt-BR" sz="2400" dirty="0"/>
          </a:p>
        </p:txBody>
      </p:sp>
    </p:spTree>
    <p:extLst>
      <p:ext uri="{BB962C8B-B14F-4D97-AF65-F5344CB8AC3E}">
        <p14:creationId xmlns:p14="http://schemas.microsoft.com/office/powerpoint/2010/main" val="308812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915F2-BB48-004B-BDF0-570CBA7586C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36E5610-5CAF-8A42-AE0B-4B8A49CA28D4}"/>
              </a:ext>
            </a:extLst>
          </p:cNvPr>
          <p:cNvSpPr>
            <a:spLocks noGrp="1"/>
          </p:cNvSpPr>
          <p:nvPr>
            <p:ph idx="1"/>
          </p:nvPr>
        </p:nvSpPr>
        <p:spPr/>
        <p:txBody>
          <a:bodyPr/>
          <a:lstStyle/>
          <a:p>
            <a:pPr algn="just"/>
            <a:r>
              <a:rPr lang="pt-BR" i="1" dirty="0">
                <a:effectLst/>
              </a:rPr>
              <a:t>A intenção é fornecer vacinas para</a:t>
            </a:r>
            <a:r>
              <a:rPr lang="pt-BR" dirty="0"/>
              <a:t> </a:t>
            </a:r>
            <a:r>
              <a:rPr lang="pt-BR" i="1" dirty="0">
                <a:effectLst/>
              </a:rPr>
              <a:t>pelo menos 20% da população de cada um dos 190 países</a:t>
            </a:r>
            <a:r>
              <a:rPr lang="pt-BR" dirty="0"/>
              <a:t> </a:t>
            </a:r>
            <a:r>
              <a:rPr lang="pt-BR" i="1" dirty="0">
                <a:effectLst/>
              </a:rPr>
              <a:t>participantes até o fim de 2021,independentemente do seu</a:t>
            </a:r>
            <a:r>
              <a:rPr lang="pt-BR" dirty="0"/>
              <a:t> </a:t>
            </a:r>
            <a:r>
              <a:rPr lang="pt-BR" i="1" dirty="0">
                <a:effectLst/>
              </a:rPr>
              <a:t>poder de pagamento. Das duas bilhões</a:t>
            </a:r>
            <a:endParaRPr lang="pt-BR" dirty="0">
              <a:effectLst/>
            </a:endParaRPr>
          </a:p>
          <a:p>
            <a:pPr algn="just"/>
            <a:endParaRPr lang="pt-BR" dirty="0"/>
          </a:p>
        </p:txBody>
      </p:sp>
    </p:spTree>
    <p:extLst>
      <p:ext uri="{BB962C8B-B14F-4D97-AF65-F5344CB8AC3E}">
        <p14:creationId xmlns:p14="http://schemas.microsoft.com/office/powerpoint/2010/main" val="3604596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70773-791B-ED43-8CCA-4A92C106040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2863AB7-83B2-B344-9A8E-BBC9D51D5764}"/>
              </a:ext>
            </a:extLst>
          </p:cNvPr>
          <p:cNvSpPr>
            <a:spLocks noGrp="1"/>
          </p:cNvSpPr>
          <p:nvPr>
            <p:ph idx="1"/>
          </p:nvPr>
        </p:nvSpPr>
        <p:spPr/>
        <p:txBody>
          <a:bodyPr>
            <a:normAutofit fontScale="92500" lnSpcReduction="10000"/>
          </a:bodyPr>
          <a:lstStyle/>
          <a:p>
            <a:pPr algn="just">
              <a:lnSpc>
                <a:spcPct val="150000"/>
              </a:lnSpc>
            </a:pPr>
            <a:r>
              <a:rPr lang="pt-BR" dirty="0"/>
              <a:t>Na prática, alguns países desenvolvidos saíram na frente, sem se aliar à COVAX, retendo as doses para suas populações.</a:t>
            </a:r>
          </a:p>
          <a:p>
            <a:pPr algn="just">
              <a:lnSpc>
                <a:spcPct val="150000"/>
              </a:lnSpc>
            </a:pPr>
            <a:r>
              <a:rPr lang="pt-BR" i="1" dirty="0">
                <a:effectLst/>
              </a:rPr>
              <a:t>em 02/02/2021, os países ricos conseguiram comprar mais de 60% do suprimento</a:t>
            </a:r>
            <a:r>
              <a:rPr lang="pt-BR" dirty="0"/>
              <a:t> </a:t>
            </a:r>
            <a:r>
              <a:rPr lang="pt-BR" i="1" dirty="0">
                <a:effectLst/>
              </a:rPr>
              <a:t>de vacinas, mesmo abrigando 16% da população mundial.</a:t>
            </a:r>
            <a:endParaRPr lang="pt-BR" dirty="0"/>
          </a:p>
          <a:p>
            <a:pPr algn="just">
              <a:lnSpc>
                <a:spcPct val="150000"/>
              </a:lnSpc>
            </a:pPr>
            <a:r>
              <a:rPr lang="pt-BR" dirty="0"/>
              <a:t>Ainda assim, a COVAX continuou com obrigação legal de entregar vacinas a países que já tinham assegurado suas populações em razão dos contratos assinados.</a:t>
            </a:r>
          </a:p>
        </p:txBody>
      </p:sp>
    </p:spTree>
    <p:extLst>
      <p:ext uri="{BB962C8B-B14F-4D97-AF65-F5344CB8AC3E}">
        <p14:creationId xmlns:p14="http://schemas.microsoft.com/office/powerpoint/2010/main" val="60372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9264524-75B7-3F4F-8690-54C1B9E581F4}"/>
              </a:ext>
            </a:extLst>
          </p:cNvPr>
          <p:cNvPicPr>
            <a:picLocks noChangeAspect="1"/>
          </p:cNvPicPr>
          <p:nvPr/>
        </p:nvPicPr>
        <p:blipFill>
          <a:blip r:embed="rId2"/>
          <a:stretch>
            <a:fillRect/>
          </a:stretch>
        </p:blipFill>
        <p:spPr>
          <a:xfrm>
            <a:off x="1130686" y="329956"/>
            <a:ext cx="9930628" cy="6025866"/>
          </a:xfrm>
          <a:prstGeom prst="rect">
            <a:avLst/>
          </a:prstGeom>
        </p:spPr>
      </p:pic>
    </p:spTree>
    <p:extLst>
      <p:ext uri="{BB962C8B-B14F-4D97-AF65-F5344CB8AC3E}">
        <p14:creationId xmlns:p14="http://schemas.microsoft.com/office/powerpoint/2010/main" val="117478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B6CB6ED-2C08-7848-BDEB-A01398C7DCB1}"/>
              </a:ext>
            </a:extLst>
          </p:cNvPr>
          <p:cNvPicPr>
            <a:picLocks noChangeAspect="1"/>
          </p:cNvPicPr>
          <p:nvPr/>
        </p:nvPicPr>
        <p:blipFill>
          <a:blip r:embed="rId2"/>
          <a:stretch>
            <a:fillRect/>
          </a:stretch>
        </p:blipFill>
        <p:spPr>
          <a:xfrm>
            <a:off x="1039201" y="188109"/>
            <a:ext cx="10113597" cy="6481782"/>
          </a:xfrm>
          <a:prstGeom prst="rect">
            <a:avLst/>
          </a:prstGeom>
        </p:spPr>
      </p:pic>
    </p:spTree>
    <p:extLst>
      <p:ext uri="{BB962C8B-B14F-4D97-AF65-F5344CB8AC3E}">
        <p14:creationId xmlns:p14="http://schemas.microsoft.com/office/powerpoint/2010/main" val="2609902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DC721-0AC7-C54A-8761-A4066231C5C4}"/>
              </a:ext>
            </a:extLst>
          </p:cNvPr>
          <p:cNvSpPr>
            <a:spLocks noGrp="1"/>
          </p:cNvSpPr>
          <p:nvPr>
            <p:ph type="title"/>
          </p:nvPr>
        </p:nvSpPr>
        <p:spPr/>
        <p:txBody>
          <a:bodyPr/>
          <a:lstStyle/>
          <a:p>
            <a:r>
              <a:rPr lang="pt-BR" b="1" dirty="0">
                <a:solidFill>
                  <a:srgbClr val="C00000"/>
                </a:solidFill>
              </a:rPr>
              <a:t>EUA</a:t>
            </a:r>
          </a:p>
        </p:txBody>
      </p:sp>
      <p:sp>
        <p:nvSpPr>
          <p:cNvPr id="3" name="Espaço Reservado para Conteúdo 2">
            <a:extLst>
              <a:ext uri="{FF2B5EF4-FFF2-40B4-BE49-F238E27FC236}">
                <a16:creationId xmlns:a16="http://schemas.microsoft.com/office/drawing/2014/main" id="{74A31A8D-88C8-4346-8ABE-58D4915F18ED}"/>
              </a:ext>
            </a:extLst>
          </p:cNvPr>
          <p:cNvSpPr>
            <a:spLocks noGrp="1"/>
          </p:cNvSpPr>
          <p:nvPr>
            <p:ph idx="1"/>
          </p:nvPr>
        </p:nvSpPr>
        <p:spPr>
          <a:xfrm>
            <a:off x="519223" y="1496016"/>
            <a:ext cx="11431772" cy="4351338"/>
          </a:xfrm>
        </p:spPr>
        <p:txBody>
          <a:bodyPr>
            <a:noAutofit/>
          </a:bodyPr>
          <a:lstStyle/>
          <a:p>
            <a:pPr algn="just"/>
            <a:r>
              <a:rPr lang="pt-BR" sz="2400" dirty="0"/>
              <a:t>O EUA não participaram da COVAX, adotando medidas nacionalistas e investimentos vultuosos para contensão da doença</a:t>
            </a:r>
          </a:p>
          <a:p>
            <a:pPr algn="just"/>
            <a:r>
              <a:rPr lang="pt-BR" sz="2400" dirty="0"/>
              <a:t>A alta demanda e escassez de insumos de saúde gerou o aumento de preços e competição entre os países, levando à compra e represamento de produtos e medicamentos pelos países com maiores recursos </a:t>
            </a:r>
            <a:endParaRPr lang="pt-BR" sz="2400" dirty="0">
              <a:effectLst/>
            </a:endParaRPr>
          </a:p>
          <a:p>
            <a:pPr algn="just"/>
            <a:r>
              <a:rPr lang="pt-BR" sz="2400" b="1" dirty="0">
                <a:effectLst/>
              </a:rPr>
              <a:t>Operação </a:t>
            </a:r>
            <a:r>
              <a:rPr lang="pt-BR" sz="2400" b="1" dirty="0" err="1">
                <a:effectLst/>
              </a:rPr>
              <a:t>Warp</a:t>
            </a:r>
            <a:r>
              <a:rPr lang="pt-BR" sz="2400" b="1" dirty="0">
                <a:effectLst/>
              </a:rPr>
              <a:t> </a:t>
            </a:r>
            <a:r>
              <a:rPr lang="pt-BR" sz="2400" b="1" dirty="0" err="1">
                <a:effectLst/>
              </a:rPr>
              <a:t>Speed</a:t>
            </a:r>
            <a:r>
              <a:rPr lang="pt-BR" sz="2400" b="1" dirty="0">
                <a:effectLst/>
              </a:rPr>
              <a:t>: </a:t>
            </a:r>
            <a:r>
              <a:rPr lang="pt-BR" sz="2400" dirty="0">
                <a:effectLst/>
              </a:rPr>
              <a:t>programa de parcerias público-privadas que visa acelerar o desenvolvimento, manufatura e distribuição</a:t>
            </a:r>
            <a:r>
              <a:rPr lang="pt-BR" sz="2400" dirty="0"/>
              <a:t> </a:t>
            </a:r>
            <a:r>
              <a:rPr lang="pt-BR" sz="2400" dirty="0">
                <a:effectLst/>
              </a:rPr>
              <a:t>de diagnósticos, terapias ou vacinas para</a:t>
            </a:r>
            <a:r>
              <a:rPr lang="pt-BR" sz="2400" dirty="0"/>
              <a:t> </a:t>
            </a:r>
            <a:r>
              <a:rPr lang="pt-BR" sz="2400" dirty="0">
                <a:effectLst/>
              </a:rPr>
              <a:t>COVID-19. </a:t>
            </a:r>
          </a:p>
          <a:p>
            <a:pPr lvl="1" algn="just"/>
            <a:r>
              <a:rPr lang="pt-BR" dirty="0">
                <a:effectLst/>
              </a:rPr>
              <a:t>entregar 300 milhões</a:t>
            </a:r>
            <a:r>
              <a:rPr lang="pt-BR" dirty="0"/>
              <a:t> </a:t>
            </a:r>
            <a:r>
              <a:rPr lang="pt-BR" dirty="0">
                <a:effectLst/>
              </a:rPr>
              <a:t>de doses de vacinas – investimento em 07 candidatos viáveis</a:t>
            </a:r>
          </a:p>
          <a:p>
            <a:pPr algn="just"/>
            <a:r>
              <a:rPr lang="pt-BR" sz="2400" dirty="0"/>
              <a:t>A</a:t>
            </a:r>
            <a:r>
              <a:rPr lang="pt-BR" sz="2400" dirty="0">
                <a:effectLst/>
              </a:rPr>
              <a:t>rticulação inspirada em medidas contra epidemias anteriores como </a:t>
            </a:r>
            <a:r>
              <a:rPr lang="pt-BR" sz="2400" dirty="0" err="1">
                <a:effectLst/>
              </a:rPr>
              <a:t>Zika</a:t>
            </a:r>
            <a:r>
              <a:rPr lang="pt-BR" sz="2400" dirty="0">
                <a:effectLst/>
              </a:rPr>
              <a:t>. Forte presença de militares no comando, principalmente na área de operações, embora sinalize a presença de alguns profissionais</a:t>
            </a:r>
            <a:r>
              <a:rPr lang="pt-BR" sz="2400" dirty="0"/>
              <a:t> </a:t>
            </a:r>
            <a:r>
              <a:rPr lang="pt-BR" sz="2400" dirty="0">
                <a:effectLst/>
              </a:rPr>
              <a:t>de saúde pública como o chefe do CDC, além de representantes do BARDA e do NIH.</a:t>
            </a:r>
          </a:p>
          <a:p>
            <a:pPr algn="just"/>
            <a:endParaRPr lang="pt-BR" sz="2400" dirty="0"/>
          </a:p>
        </p:txBody>
      </p:sp>
    </p:spTree>
    <p:extLst>
      <p:ext uri="{BB962C8B-B14F-4D97-AF65-F5344CB8AC3E}">
        <p14:creationId xmlns:p14="http://schemas.microsoft.com/office/powerpoint/2010/main" val="361979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CC11F-713C-914A-8DB2-2864CBC64F41}"/>
              </a:ext>
            </a:extLst>
          </p:cNvPr>
          <p:cNvSpPr>
            <a:spLocks noGrp="1"/>
          </p:cNvSpPr>
          <p:nvPr>
            <p:ph type="title"/>
          </p:nvPr>
        </p:nvSpPr>
        <p:spPr/>
        <p:txBody>
          <a:bodyPr/>
          <a:lstStyle/>
          <a:p>
            <a:r>
              <a:rPr lang="pt-BR" b="1" dirty="0">
                <a:solidFill>
                  <a:srgbClr val="C00000"/>
                </a:solidFill>
              </a:rPr>
              <a:t>OMS</a:t>
            </a:r>
          </a:p>
        </p:txBody>
      </p:sp>
      <p:sp>
        <p:nvSpPr>
          <p:cNvPr id="3" name="Espaço Reservado para Conteúdo 2">
            <a:extLst>
              <a:ext uri="{FF2B5EF4-FFF2-40B4-BE49-F238E27FC236}">
                <a16:creationId xmlns:a16="http://schemas.microsoft.com/office/drawing/2014/main" id="{DFEACEDD-4CD7-174A-A355-13D8DA0E453E}"/>
              </a:ext>
            </a:extLst>
          </p:cNvPr>
          <p:cNvSpPr>
            <a:spLocks noGrp="1"/>
          </p:cNvSpPr>
          <p:nvPr>
            <p:ph idx="1"/>
          </p:nvPr>
        </p:nvSpPr>
        <p:spPr/>
        <p:txBody>
          <a:bodyPr>
            <a:normAutofit/>
          </a:bodyPr>
          <a:lstStyle/>
          <a:p>
            <a:pPr algn="just"/>
            <a:r>
              <a:rPr lang="pt-BR" sz="2400" dirty="0"/>
              <a:t>Conferências das Nações Unidas 1945 – Carta de São Francisco</a:t>
            </a:r>
          </a:p>
          <a:p>
            <a:pPr lvl="1" algn="just"/>
            <a:r>
              <a:rPr lang="pt-BR" dirty="0">
                <a:effectLst/>
              </a:rPr>
              <a:t>Objetivo: </a:t>
            </a:r>
            <a:r>
              <a:rPr lang="pt-BR" i="1" dirty="0">
                <a:effectLst/>
              </a:rPr>
              <a:t>estabelecer planos e diretrizes de saúde para o mundo, incluindo preven</a:t>
            </a:r>
            <a:r>
              <a:rPr lang="pt-BR" i="1" dirty="0"/>
              <a:t>ção</a:t>
            </a:r>
            <a:r>
              <a:rPr lang="pt-BR" i="1" dirty="0">
                <a:effectLst/>
              </a:rPr>
              <a:t>, prote</a:t>
            </a:r>
            <a:r>
              <a:rPr lang="pt-BR" i="1" dirty="0"/>
              <a:t>ção</a:t>
            </a:r>
            <a:r>
              <a:rPr lang="pt-BR" i="1" dirty="0">
                <a:effectLst/>
              </a:rPr>
              <a:t> e tratamento</a:t>
            </a:r>
            <a:r>
              <a:rPr lang="pt-BR" dirty="0"/>
              <a:t> </a:t>
            </a:r>
            <a:r>
              <a:rPr lang="pt-BR" i="1" dirty="0">
                <a:effectLst/>
              </a:rPr>
              <a:t>de doenças, acesso global . assistência médica, atendimento de emergência a epidemias e prioriza</a:t>
            </a:r>
            <a:r>
              <a:rPr lang="pt-BR" i="1" dirty="0"/>
              <a:t>ção</a:t>
            </a:r>
            <a:r>
              <a:rPr lang="pt-BR" i="1" dirty="0">
                <a:effectLst/>
              </a:rPr>
              <a:t> das</a:t>
            </a:r>
            <a:r>
              <a:rPr lang="pt-BR" dirty="0"/>
              <a:t> </a:t>
            </a:r>
            <a:r>
              <a:rPr lang="pt-BR" i="1" dirty="0">
                <a:effectLst/>
              </a:rPr>
              <a:t>iniciativas de saúde no mundo todo.</a:t>
            </a:r>
          </a:p>
          <a:p>
            <a:pPr lvl="1" algn="just"/>
            <a:r>
              <a:rPr lang="pt-BR" i="1" dirty="0">
                <a:effectLst/>
              </a:rPr>
              <a:t>“saúde internacional representava os esforços de</a:t>
            </a:r>
            <a:r>
              <a:rPr lang="pt-BR" dirty="0"/>
              <a:t> nações</a:t>
            </a:r>
            <a:r>
              <a:rPr lang="pt-BR" i="1" dirty="0">
                <a:effectLst/>
              </a:rPr>
              <a:t> fortes e industrializadas em ajudar na</a:t>
            </a:r>
            <a:r>
              <a:rPr lang="pt-BR" i="1" dirty="0"/>
              <a:t>ções</a:t>
            </a:r>
            <a:r>
              <a:rPr lang="pt-BR" i="1" dirty="0">
                <a:effectLst/>
              </a:rPr>
              <a:t> mais pobres”</a:t>
            </a:r>
            <a:endParaRPr lang="pt-BR" dirty="0">
              <a:effectLst/>
            </a:endParaRPr>
          </a:p>
          <a:p>
            <a:pPr algn="just"/>
            <a:r>
              <a:rPr lang="pt-BR" sz="2400" dirty="0"/>
              <a:t>A partir dos anos 1980, a lógica neoliberal passa a reger a organização, que adota um enfoque financeiro para as ações de cobertura universal de saúde. </a:t>
            </a:r>
          </a:p>
          <a:p>
            <a:pPr algn="just"/>
            <a:r>
              <a:rPr lang="pt-BR" sz="2400" dirty="0"/>
              <a:t>Mais da metade do financiamento da OMS provém de entidades privadas, cujos interesses influenciam na tomada de decisões</a:t>
            </a:r>
          </a:p>
        </p:txBody>
      </p:sp>
    </p:spTree>
    <p:extLst>
      <p:ext uri="{BB962C8B-B14F-4D97-AF65-F5344CB8AC3E}">
        <p14:creationId xmlns:p14="http://schemas.microsoft.com/office/powerpoint/2010/main" val="25299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ED6001C-910A-8E47-8583-3228B576109E}"/>
              </a:ext>
            </a:extLst>
          </p:cNvPr>
          <p:cNvSpPr>
            <a:spLocks noGrp="1"/>
          </p:cNvSpPr>
          <p:nvPr>
            <p:ph idx="1"/>
          </p:nvPr>
        </p:nvSpPr>
        <p:spPr>
          <a:xfrm>
            <a:off x="340242" y="629871"/>
            <a:ext cx="10890466" cy="4351338"/>
          </a:xfrm>
        </p:spPr>
        <p:txBody>
          <a:bodyPr>
            <a:normAutofit/>
          </a:bodyPr>
          <a:lstStyle/>
          <a:p>
            <a:pPr algn="just"/>
            <a:r>
              <a:rPr lang="pt-BR" sz="2400" dirty="0"/>
              <a:t>Ao abdicar de muitos meios de resposta em favor de instâncias políticas, a resposta americana à pandemia reforçou a responsabilidade individual nas escolhas dos riscos de comportamentos, motivando desconfiança na população. </a:t>
            </a:r>
          </a:p>
          <a:p>
            <a:pPr algn="just"/>
            <a:r>
              <a:rPr lang="pt-BR" sz="2400" dirty="0"/>
              <a:t>A maioria dos americanos não apoia saúde universal, no entanto apoiam produção pública e licenciamento de medicamentos</a:t>
            </a:r>
          </a:p>
          <a:p>
            <a:pPr algn="just"/>
            <a:r>
              <a:rPr lang="pt-BR" sz="2400" dirty="0"/>
              <a:t>As respostas políticas compartilham esse ideário evidenciado nas precificações -  saúde está contaminada por uma narrativa econômica em lugar de direitos.</a:t>
            </a:r>
          </a:p>
          <a:p>
            <a:pPr algn="just"/>
            <a:r>
              <a:rPr lang="pt-BR" sz="2400" i="1" dirty="0">
                <a:effectLst/>
              </a:rPr>
              <a:t>Buscou-se caminhos independentes, com base em</a:t>
            </a:r>
            <a:r>
              <a:rPr lang="pt-BR" sz="2400" dirty="0"/>
              <a:t> i</a:t>
            </a:r>
            <a:r>
              <a:rPr lang="pt-BR" sz="2400" i="1" dirty="0">
                <a:effectLst/>
              </a:rPr>
              <a:t>deários nacionalistas viabilizados por um forte complexo econômico-industrial de saúde</a:t>
            </a:r>
            <a:r>
              <a:rPr lang="pt-BR" i="1" dirty="0">
                <a:effectLst/>
                <a:latin typeface="Times" pitchFamily="2" charset="0"/>
              </a:rPr>
              <a:t>.</a:t>
            </a:r>
            <a:endParaRPr lang="pt-BR" dirty="0">
              <a:effectLst/>
              <a:latin typeface="Times" pitchFamily="2" charset="0"/>
            </a:endParaRPr>
          </a:p>
          <a:p>
            <a:endParaRPr lang="pt-BR" dirty="0"/>
          </a:p>
        </p:txBody>
      </p:sp>
      <p:sp>
        <p:nvSpPr>
          <p:cNvPr id="4" name="CaixaDeTexto 3">
            <a:extLst>
              <a:ext uri="{FF2B5EF4-FFF2-40B4-BE49-F238E27FC236}">
                <a16:creationId xmlns:a16="http://schemas.microsoft.com/office/drawing/2014/main" id="{DA2399C4-B416-574E-81F7-54036B7B9EA2}"/>
              </a:ext>
            </a:extLst>
          </p:cNvPr>
          <p:cNvSpPr txBox="1"/>
          <p:nvPr/>
        </p:nvSpPr>
        <p:spPr>
          <a:xfrm>
            <a:off x="2344615" y="5934670"/>
            <a:ext cx="9847385" cy="830997"/>
          </a:xfrm>
          <a:prstGeom prst="rect">
            <a:avLst/>
          </a:prstGeom>
          <a:noFill/>
        </p:spPr>
        <p:txBody>
          <a:bodyPr wrap="square" rtlCol="0">
            <a:spAutoFit/>
          </a:bodyPr>
          <a:lstStyle/>
          <a:p>
            <a:pPr algn="just"/>
            <a:r>
              <a:rPr lang="pt-BR" sz="1600" dirty="0"/>
              <a:t>1. </a:t>
            </a:r>
            <a:r>
              <a:rPr lang="pt-BR" sz="1600" dirty="0" err="1"/>
              <a:t>Leineweber</a:t>
            </a:r>
            <a:r>
              <a:rPr lang="pt-BR" sz="1600" dirty="0"/>
              <a:t> FV, </a:t>
            </a:r>
            <a:r>
              <a:rPr lang="pt-BR" sz="1600" dirty="0" err="1"/>
              <a:t>Bermudez</a:t>
            </a:r>
            <a:r>
              <a:rPr lang="pt-BR" sz="1600" dirty="0"/>
              <a:t> JAZ. A influência da resposta dos EUA à COVID-19 no contexto da Saúde Global. </a:t>
            </a:r>
            <a:r>
              <a:rPr lang="pt-BR" sz="1600" dirty="0" err="1"/>
              <a:t>Ciênc</a:t>
            </a:r>
            <a:r>
              <a:rPr lang="pt-BR" sz="1600" dirty="0"/>
              <a:t> saúde coletiva [Internet]. 2021Mar;26(3):1001–12. </a:t>
            </a:r>
            <a:r>
              <a:rPr lang="pt-BR" sz="1600" dirty="0" err="1"/>
              <a:t>Available</a:t>
            </a:r>
            <a:r>
              <a:rPr lang="pt-BR" sz="1600" dirty="0"/>
              <a:t> </a:t>
            </a:r>
            <a:r>
              <a:rPr lang="pt-BR" sz="1600" dirty="0" err="1"/>
              <a:t>from</a:t>
            </a:r>
            <a:r>
              <a:rPr lang="pt-BR" sz="1600" dirty="0"/>
              <a:t>: </a:t>
            </a:r>
            <a:r>
              <a:rPr lang="pt-BR" sz="1600" dirty="0" err="1"/>
              <a:t>https</a:t>
            </a:r>
            <a:r>
              <a:rPr lang="pt-BR" sz="1600" dirty="0"/>
              <a:t>://</a:t>
            </a:r>
            <a:r>
              <a:rPr lang="pt-BR" sz="1600" dirty="0" err="1"/>
              <a:t>doi.org</a:t>
            </a:r>
            <a:r>
              <a:rPr lang="pt-BR" sz="1600" dirty="0"/>
              <a:t>/10.1590/1413-81232021263.38042020</a:t>
            </a:r>
          </a:p>
        </p:txBody>
      </p:sp>
    </p:spTree>
    <p:extLst>
      <p:ext uri="{BB962C8B-B14F-4D97-AF65-F5344CB8AC3E}">
        <p14:creationId xmlns:p14="http://schemas.microsoft.com/office/powerpoint/2010/main" val="3554371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2C1C7-7F86-E049-B55B-3C00B0339B03}"/>
              </a:ext>
            </a:extLst>
          </p:cNvPr>
          <p:cNvSpPr>
            <a:spLocks noGrp="1"/>
          </p:cNvSpPr>
          <p:nvPr>
            <p:ph type="title"/>
          </p:nvPr>
        </p:nvSpPr>
        <p:spPr>
          <a:xfrm>
            <a:off x="838200" y="0"/>
            <a:ext cx="10515600" cy="1325563"/>
          </a:xfrm>
        </p:spPr>
        <p:txBody>
          <a:bodyPr/>
          <a:lstStyle/>
          <a:p>
            <a:r>
              <a:rPr lang="pt-BR" b="1" dirty="0">
                <a:solidFill>
                  <a:srgbClr val="C00000"/>
                </a:solidFill>
              </a:rPr>
              <a:t>União Europeia</a:t>
            </a:r>
          </a:p>
        </p:txBody>
      </p:sp>
      <p:sp>
        <p:nvSpPr>
          <p:cNvPr id="3" name="Espaço Reservado para Conteúdo 2">
            <a:extLst>
              <a:ext uri="{FF2B5EF4-FFF2-40B4-BE49-F238E27FC236}">
                <a16:creationId xmlns:a16="http://schemas.microsoft.com/office/drawing/2014/main" id="{EAAE0795-8EEA-8941-910F-D40EE9EB8E82}"/>
              </a:ext>
            </a:extLst>
          </p:cNvPr>
          <p:cNvSpPr>
            <a:spLocks noGrp="1"/>
          </p:cNvSpPr>
          <p:nvPr>
            <p:ph idx="1"/>
          </p:nvPr>
        </p:nvSpPr>
        <p:spPr>
          <a:xfrm>
            <a:off x="434162" y="1081345"/>
            <a:ext cx="11527465" cy="4351338"/>
          </a:xfrm>
        </p:spPr>
        <p:txBody>
          <a:bodyPr>
            <a:noAutofit/>
          </a:bodyPr>
          <a:lstStyle/>
          <a:p>
            <a:pPr algn="just">
              <a:lnSpc>
                <a:spcPct val="170000"/>
              </a:lnSpc>
            </a:pPr>
            <a:r>
              <a:rPr lang="pt-BR" sz="2000" dirty="0"/>
              <a:t>A UE afirmou-se como principal doadora da COVAX</a:t>
            </a:r>
          </a:p>
          <a:p>
            <a:pPr algn="just">
              <a:lnSpc>
                <a:spcPct val="170000"/>
              </a:lnSpc>
            </a:pPr>
            <a:r>
              <a:rPr lang="pt-BR" sz="2000" dirty="0"/>
              <a:t>A partir da experiência com a H1N1, a Comissão Europeia lançou em 2014 um Acordo de Contratação Coletiva para vacinas, a fim de trazer maior confiabilidade dos termos contratuais negociados em momentos de crise</a:t>
            </a:r>
          </a:p>
          <a:p>
            <a:pPr lvl="1" algn="just">
              <a:lnSpc>
                <a:spcPct val="170000"/>
              </a:lnSpc>
            </a:pPr>
            <a:endParaRPr lang="pt-BR" sz="2000" dirty="0"/>
          </a:p>
        </p:txBody>
      </p:sp>
    </p:spTree>
    <p:extLst>
      <p:ext uri="{BB962C8B-B14F-4D97-AF65-F5344CB8AC3E}">
        <p14:creationId xmlns:p14="http://schemas.microsoft.com/office/powerpoint/2010/main" val="1287667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9B45C-210F-8943-898C-35DAE56313A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55727C7-B769-4D4B-A844-CA5751A7C209}"/>
              </a:ext>
            </a:extLst>
          </p:cNvPr>
          <p:cNvSpPr>
            <a:spLocks noGrp="1"/>
          </p:cNvSpPr>
          <p:nvPr>
            <p:ph idx="1"/>
          </p:nvPr>
        </p:nvSpPr>
        <p:spPr/>
        <p:txBody>
          <a:bodyPr>
            <a:normAutofit fontScale="77500" lnSpcReduction="20000"/>
          </a:bodyPr>
          <a:lstStyle/>
          <a:p>
            <a:pPr algn="just">
              <a:lnSpc>
                <a:spcPct val="170000"/>
              </a:lnSpc>
            </a:pPr>
            <a:r>
              <a:rPr lang="pt-BR" sz="2800" dirty="0">
                <a:effectLst/>
              </a:rPr>
              <a:t> A OMS lançou a iniciativa </a:t>
            </a:r>
            <a:r>
              <a:rPr lang="pt-BR" sz="2800" i="1" dirty="0">
                <a:effectLst/>
              </a:rPr>
              <a:t>Market </a:t>
            </a:r>
            <a:r>
              <a:rPr lang="pt-BR" sz="2800" i="1" dirty="0" err="1">
                <a:effectLst/>
              </a:rPr>
              <a:t>Information</a:t>
            </a:r>
            <a:r>
              <a:rPr lang="pt-BR" sz="2800" i="1" dirty="0">
                <a:effectLst/>
              </a:rPr>
              <a:t> for Access </a:t>
            </a:r>
            <a:r>
              <a:rPr lang="pt-BR" sz="2800" i="1" dirty="0" err="1">
                <a:effectLst/>
              </a:rPr>
              <a:t>to</a:t>
            </a:r>
            <a:r>
              <a:rPr lang="pt-BR" sz="2800" i="1" dirty="0">
                <a:effectLst/>
              </a:rPr>
              <a:t> </a:t>
            </a:r>
            <a:r>
              <a:rPr lang="pt-BR" sz="2800" i="1" dirty="0" err="1">
                <a:effectLst/>
              </a:rPr>
              <a:t>Vaccines</a:t>
            </a:r>
            <a:r>
              <a:rPr lang="pt-BR" sz="2800" i="1" dirty="0">
                <a:effectLst/>
              </a:rPr>
              <a:t>, </a:t>
            </a:r>
            <a:r>
              <a:rPr lang="pt-BR" sz="2800" dirty="0">
                <a:effectLst/>
              </a:rPr>
              <a:t>que procurava tornar públicas as negociações e os termos contratuais nas relações entre farmacêuticas e Estados, permitindo através desta visibilidade combater eventuais opacidades e discricionariedades com vantagem para a indústria farmacêutica. </a:t>
            </a:r>
          </a:p>
          <a:p>
            <a:pPr algn="just">
              <a:lnSpc>
                <a:spcPct val="170000"/>
              </a:lnSpc>
            </a:pPr>
            <a:r>
              <a:rPr lang="pt-BR" sz="2800" dirty="0">
                <a:effectLst/>
              </a:rPr>
              <a:t>Tais medidas visavam salvaguardar países de menores rendimentos, além dos riscos de corrupções nos contratos. </a:t>
            </a:r>
          </a:p>
          <a:p>
            <a:pPr algn="just">
              <a:lnSpc>
                <a:spcPct val="170000"/>
              </a:lnSpc>
            </a:pPr>
            <a:r>
              <a:rPr lang="pt-BR" sz="2800" dirty="0">
                <a:effectLst/>
              </a:rPr>
              <a:t>Houve reclamações da demora nas negociações da UE</a:t>
            </a:r>
          </a:p>
          <a:p>
            <a:endParaRPr lang="pt-BR" dirty="0"/>
          </a:p>
        </p:txBody>
      </p:sp>
    </p:spTree>
    <p:extLst>
      <p:ext uri="{BB962C8B-B14F-4D97-AF65-F5344CB8AC3E}">
        <p14:creationId xmlns:p14="http://schemas.microsoft.com/office/powerpoint/2010/main" val="122476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D62E6FC-4250-2B4B-83D0-1EAA1879C8A9}"/>
              </a:ext>
            </a:extLst>
          </p:cNvPr>
          <p:cNvSpPr>
            <a:spLocks noGrp="1"/>
          </p:cNvSpPr>
          <p:nvPr>
            <p:ph idx="1"/>
          </p:nvPr>
        </p:nvSpPr>
        <p:spPr>
          <a:xfrm>
            <a:off x="763772" y="0"/>
            <a:ext cx="10515600" cy="4351338"/>
          </a:xfrm>
        </p:spPr>
        <p:txBody>
          <a:bodyPr>
            <a:noAutofit/>
          </a:bodyPr>
          <a:lstStyle/>
          <a:p>
            <a:pPr algn="just">
              <a:lnSpc>
                <a:spcPct val="150000"/>
              </a:lnSpc>
            </a:pPr>
            <a:endParaRPr lang="pt-BR" sz="2000" dirty="0"/>
          </a:p>
          <a:p>
            <a:pPr algn="just">
              <a:lnSpc>
                <a:spcPct val="150000"/>
              </a:lnSpc>
            </a:pPr>
            <a:r>
              <a:rPr lang="pt-BR" sz="2000" dirty="0"/>
              <a:t>Contudo, na prática, muitos países celebraram </a:t>
            </a:r>
            <a:r>
              <a:rPr lang="pt-BR" sz="2000" b="1" dirty="0"/>
              <a:t>Parcerias Público Privadas (</a:t>
            </a:r>
            <a:r>
              <a:rPr lang="pt-BR" sz="2000" b="1" dirty="0" err="1"/>
              <a:t>PPPs</a:t>
            </a:r>
            <a:r>
              <a:rPr lang="pt-BR" sz="2000" b="1" dirty="0"/>
              <a:t>) </a:t>
            </a:r>
            <a:r>
              <a:rPr lang="pt-BR" sz="2000" dirty="0"/>
              <a:t>para o desenvolvimento de vacinas. </a:t>
            </a:r>
          </a:p>
          <a:p>
            <a:pPr lvl="1" algn="just">
              <a:lnSpc>
                <a:spcPct val="150000"/>
              </a:lnSpc>
            </a:pPr>
            <a:r>
              <a:rPr lang="pt-BR" sz="2000" dirty="0" err="1"/>
              <a:t>PPPs</a:t>
            </a:r>
            <a:r>
              <a:rPr lang="pt-BR" sz="2000" dirty="0"/>
              <a:t>- </a:t>
            </a:r>
            <a:r>
              <a:rPr lang="pt-BR" sz="2000" dirty="0">
                <a:effectLst/>
              </a:rPr>
              <a:t>colaboração entre os sectores públicos e privados, para atingir objetivos comuns, ultrapassando as respetivas limitações. </a:t>
            </a:r>
          </a:p>
          <a:p>
            <a:pPr lvl="1" algn="just">
              <a:lnSpc>
                <a:spcPct val="150000"/>
              </a:lnSpc>
            </a:pPr>
            <a:r>
              <a:rPr lang="pt-BR" sz="2000" dirty="0"/>
              <a:t>Ao mesmo tempo que permitem acesso a tecnologias, </a:t>
            </a:r>
            <a:r>
              <a:rPr lang="pt-BR" sz="2000" dirty="0" err="1"/>
              <a:t>know</a:t>
            </a:r>
            <a:r>
              <a:rPr lang="pt-BR" sz="2000" dirty="0"/>
              <a:t> </a:t>
            </a:r>
            <a:r>
              <a:rPr lang="pt-BR" sz="2000" dirty="0" err="1"/>
              <a:t>how</a:t>
            </a:r>
            <a:r>
              <a:rPr lang="pt-BR" sz="2000" dirty="0"/>
              <a:t> e agilidade do setor provado, os interesses privados podem exercer influência indevida nas decisões públicas, em especial em um cenário de incerteza e de desequilíbrio de poder negocial</a:t>
            </a:r>
            <a:endParaRPr lang="pt-BR" sz="2000" dirty="0">
              <a:effectLst/>
            </a:endParaRPr>
          </a:p>
          <a:p>
            <a:pPr algn="just">
              <a:lnSpc>
                <a:spcPct val="150000"/>
              </a:lnSpc>
            </a:pPr>
            <a:endParaRPr lang="pt-BR" sz="2000" dirty="0"/>
          </a:p>
          <a:p>
            <a:pPr algn="just">
              <a:lnSpc>
                <a:spcPct val="150000"/>
              </a:lnSpc>
            </a:pPr>
            <a:r>
              <a:rPr lang="pt-BR" sz="2000" dirty="0"/>
              <a:t>Ex. </a:t>
            </a:r>
            <a:r>
              <a:rPr lang="pt-BR" sz="2000" b="1" dirty="0">
                <a:effectLst/>
              </a:rPr>
              <a:t>Universidade de Oxford </a:t>
            </a:r>
            <a:r>
              <a:rPr lang="pt-BR" sz="2000" dirty="0">
                <a:effectLst/>
              </a:rPr>
              <a:t>após anunciar que doaria os seus direitos numa vacina para a Covid-19 a quem precisasse, acabou por realizar uma </a:t>
            </a:r>
            <a:r>
              <a:rPr lang="pt-BR" sz="2000" dirty="0" err="1">
                <a:effectLst/>
              </a:rPr>
              <a:t>contratualização</a:t>
            </a:r>
            <a:r>
              <a:rPr lang="pt-BR" sz="2000" dirty="0">
                <a:effectLst/>
              </a:rPr>
              <a:t> com a farmacêutica </a:t>
            </a:r>
            <a:r>
              <a:rPr lang="pt-BR" sz="2000" i="1" dirty="0">
                <a:effectLst/>
              </a:rPr>
              <a:t>AstraZeneca, </a:t>
            </a:r>
            <a:r>
              <a:rPr lang="pt-BR" sz="2000" dirty="0">
                <a:effectLst/>
              </a:rPr>
              <a:t>que lhe garantia os direitos de marketing mas sem qualquer garantia de preços acessíveis durante a pandemia, apenas reservando Oxford os </a:t>
            </a:r>
            <a:r>
              <a:rPr lang="pt-BR" sz="2000" i="1" dirty="0">
                <a:effectLst/>
              </a:rPr>
              <a:t>royalties </a:t>
            </a:r>
            <a:r>
              <a:rPr lang="pt-BR" sz="2000" dirty="0">
                <a:effectLst/>
              </a:rPr>
              <a:t>sobre as patentes no fim da pandemia </a:t>
            </a:r>
          </a:p>
          <a:p>
            <a:pPr algn="just">
              <a:lnSpc>
                <a:spcPct val="150000"/>
              </a:lnSpc>
            </a:pPr>
            <a:endParaRPr lang="pt-BR" sz="2000" dirty="0"/>
          </a:p>
        </p:txBody>
      </p:sp>
    </p:spTree>
    <p:extLst>
      <p:ext uri="{BB962C8B-B14F-4D97-AF65-F5344CB8AC3E}">
        <p14:creationId xmlns:p14="http://schemas.microsoft.com/office/powerpoint/2010/main" val="2958334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2CCEB-F137-0649-99B0-49EA666B2A3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9892770-EE19-344D-AC29-E439FF2C8F5D}"/>
              </a:ext>
            </a:extLst>
          </p:cNvPr>
          <p:cNvSpPr>
            <a:spLocks noGrp="1"/>
          </p:cNvSpPr>
          <p:nvPr>
            <p:ph idx="1"/>
          </p:nvPr>
        </p:nvSpPr>
        <p:spPr/>
        <p:txBody>
          <a:bodyPr>
            <a:normAutofit/>
          </a:bodyPr>
          <a:lstStyle/>
          <a:p>
            <a:pPr algn="just">
              <a:lnSpc>
                <a:spcPct val="150000"/>
              </a:lnSpc>
            </a:pPr>
            <a:r>
              <a:rPr lang="pt-BR" sz="2400" dirty="0">
                <a:effectLst/>
              </a:rPr>
              <a:t>A estratégia da UE assentava em dois pilares: garantir a produção de vacinas na UE e o abastecimento dos Estados-membros e a adaptação e flexibilização do sistema regulatório à emergência</a:t>
            </a:r>
          </a:p>
          <a:p>
            <a:pPr algn="just">
              <a:lnSpc>
                <a:spcPct val="150000"/>
              </a:lnSpc>
            </a:pPr>
            <a:endParaRPr lang="pt-BR" sz="2400" dirty="0"/>
          </a:p>
          <a:p>
            <a:pPr algn="just">
              <a:lnSpc>
                <a:spcPct val="150000"/>
              </a:lnSpc>
            </a:pPr>
            <a:r>
              <a:rPr lang="pt-BR" sz="2400" dirty="0"/>
              <a:t>Muitos países não esperaram pelas negociações coletivas e fecharam acordos bilaterais com as indústrias farmacêuticas, Pfizer e Moderna, reclamando-se da transparência dos termos contratuais</a:t>
            </a:r>
          </a:p>
          <a:p>
            <a:pPr algn="just">
              <a:lnSpc>
                <a:spcPct val="150000"/>
              </a:lnSpc>
            </a:pPr>
            <a:endParaRPr lang="pt-BR" sz="2400" dirty="0">
              <a:effectLst/>
            </a:endParaRPr>
          </a:p>
          <a:p>
            <a:pPr algn="just">
              <a:lnSpc>
                <a:spcPct val="150000"/>
              </a:lnSpc>
            </a:pPr>
            <a:endParaRPr lang="pt-BR" sz="2400" dirty="0"/>
          </a:p>
        </p:txBody>
      </p:sp>
    </p:spTree>
    <p:extLst>
      <p:ext uri="{BB962C8B-B14F-4D97-AF65-F5344CB8AC3E}">
        <p14:creationId xmlns:p14="http://schemas.microsoft.com/office/powerpoint/2010/main" val="3806071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0BDA12B-A0F9-7B47-BDFE-DA113DEA8674}"/>
              </a:ext>
            </a:extLst>
          </p:cNvPr>
          <p:cNvSpPr>
            <a:spLocks noGrp="1"/>
          </p:cNvSpPr>
          <p:nvPr>
            <p:ph idx="1"/>
          </p:nvPr>
        </p:nvSpPr>
        <p:spPr/>
        <p:txBody>
          <a:bodyPr>
            <a:normAutofit/>
          </a:bodyPr>
          <a:lstStyle/>
          <a:p>
            <a:pPr algn="just"/>
            <a:r>
              <a:rPr lang="pt-BR" sz="2400" dirty="0">
                <a:effectLst/>
              </a:rPr>
              <a:t>Assimetrias políticas e organizativas nos respetivos planos de vacinação nacionais.</a:t>
            </a:r>
          </a:p>
          <a:p>
            <a:pPr algn="just"/>
            <a:r>
              <a:rPr lang="pt-BR" sz="2400" dirty="0">
                <a:effectLst/>
              </a:rPr>
              <a:t> Dinamarca anunciava que o seu plano não esperaria pelos outros Estados-membros,</a:t>
            </a:r>
            <a:endParaRPr lang="pt-BR" sz="2400" dirty="0"/>
          </a:p>
          <a:p>
            <a:pPr algn="just"/>
            <a:r>
              <a:rPr lang="pt-BR" sz="2400" dirty="0">
                <a:effectLst/>
              </a:rPr>
              <a:t>Países Baixos declaravam-se atrasados por motivos técnicos e a Hungria não possuía ainda sequer um plano nacional. </a:t>
            </a:r>
          </a:p>
          <a:p>
            <a:pPr algn="just"/>
            <a:r>
              <a:rPr lang="pt-BR" sz="2400" dirty="0">
                <a:effectLst/>
              </a:rPr>
              <a:t>Alemanha começava a sua vacinação a 26 de dezembro, antes do início simultâneo acordado</a:t>
            </a:r>
          </a:p>
          <a:p>
            <a:pPr algn="just"/>
            <a:r>
              <a:rPr lang="pt-BR" sz="2400" dirty="0">
                <a:effectLst/>
              </a:rPr>
              <a:t>Hungria e Eslováquia adquiriram vacinas da chinesa </a:t>
            </a:r>
            <a:r>
              <a:rPr lang="pt-BR" sz="2400" i="1" dirty="0" err="1">
                <a:effectLst/>
              </a:rPr>
              <a:t>Sinopharm</a:t>
            </a:r>
            <a:r>
              <a:rPr lang="pt-BR" sz="2400" i="1" dirty="0">
                <a:effectLst/>
              </a:rPr>
              <a:t> </a:t>
            </a:r>
            <a:r>
              <a:rPr lang="pt-BR" sz="2400" dirty="0">
                <a:effectLst/>
              </a:rPr>
              <a:t>ou da russa </a:t>
            </a:r>
            <a:r>
              <a:rPr lang="pt-BR" sz="2400" i="1" dirty="0">
                <a:effectLst/>
              </a:rPr>
              <a:t>Sputnik V - </a:t>
            </a:r>
            <a:r>
              <a:rPr lang="pt-BR" sz="2400" dirty="0">
                <a:effectLst/>
              </a:rPr>
              <a:t>por praticamente metade do preço que, alegadamente, a UE pagara pela vacina da </a:t>
            </a:r>
            <a:r>
              <a:rPr lang="pt-BR" sz="2400" i="1" dirty="0">
                <a:effectLst/>
              </a:rPr>
              <a:t>Pfizer</a:t>
            </a:r>
            <a:endParaRPr lang="pt-BR" sz="2400" dirty="0"/>
          </a:p>
        </p:txBody>
      </p:sp>
    </p:spTree>
    <p:extLst>
      <p:ext uri="{BB962C8B-B14F-4D97-AF65-F5344CB8AC3E}">
        <p14:creationId xmlns:p14="http://schemas.microsoft.com/office/powerpoint/2010/main" val="2831193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AF86A74-C2A5-B449-AF3B-20E19F7D1C6E}"/>
              </a:ext>
            </a:extLst>
          </p:cNvPr>
          <p:cNvSpPr>
            <a:spLocks noGrp="1"/>
          </p:cNvSpPr>
          <p:nvPr>
            <p:ph idx="1"/>
          </p:nvPr>
        </p:nvSpPr>
        <p:spPr/>
        <p:txBody>
          <a:bodyPr>
            <a:normAutofit/>
          </a:bodyPr>
          <a:lstStyle/>
          <a:p>
            <a:pPr algn="just"/>
            <a:r>
              <a:rPr lang="pt-BR" sz="2400" dirty="0">
                <a:effectLst/>
              </a:rPr>
              <a:t>Apesar do compromisso anunciado de 200 milhões de vacinas doadas ao até ao final de 2021, em Setembro, as doações da UE ainda rondavam apenas as 18 milhões, na sua maioria da </a:t>
            </a:r>
            <a:r>
              <a:rPr lang="pt-BR" sz="2400" i="1" dirty="0">
                <a:effectLst/>
              </a:rPr>
              <a:t>AstraZeneca</a:t>
            </a:r>
            <a:r>
              <a:rPr lang="pt-BR" sz="2400" dirty="0">
                <a:effectLst/>
              </a:rPr>
              <a:t>, cuja administração tinha sido limitada ou condicionada na maioria dos Estados-membros. </a:t>
            </a:r>
            <a:endParaRPr lang="pt-BR" sz="2400" dirty="0"/>
          </a:p>
        </p:txBody>
      </p:sp>
      <p:sp>
        <p:nvSpPr>
          <p:cNvPr id="4" name="CaixaDeTexto 3">
            <a:extLst>
              <a:ext uri="{FF2B5EF4-FFF2-40B4-BE49-F238E27FC236}">
                <a16:creationId xmlns:a16="http://schemas.microsoft.com/office/drawing/2014/main" id="{D0D2F8A8-7B84-1C48-8474-045E2113DEC8}"/>
              </a:ext>
            </a:extLst>
          </p:cNvPr>
          <p:cNvSpPr txBox="1"/>
          <p:nvPr/>
        </p:nvSpPr>
        <p:spPr>
          <a:xfrm>
            <a:off x="1424354" y="5988734"/>
            <a:ext cx="10767646" cy="584775"/>
          </a:xfrm>
          <a:prstGeom prst="rect">
            <a:avLst/>
          </a:prstGeom>
          <a:noFill/>
        </p:spPr>
        <p:txBody>
          <a:bodyPr wrap="square" rtlCol="0">
            <a:spAutoFit/>
          </a:bodyPr>
          <a:lstStyle/>
          <a:p>
            <a:pPr algn="just"/>
            <a:r>
              <a:rPr lang="pt-BR" sz="1600" dirty="0"/>
              <a:t>GUERRA, Filipe. </a:t>
            </a:r>
            <a:r>
              <a:rPr lang="pt-BR" sz="1600" b="0" i="0" dirty="0">
                <a:solidFill>
                  <a:srgbClr val="000000"/>
                </a:solidFill>
                <a:effectLst/>
                <a:latin typeface="inherit"/>
              </a:rPr>
              <a:t>A estratégia da União Europeia de aquisição de vacinas para a pandemia Covid-19. </a:t>
            </a:r>
            <a:r>
              <a:rPr lang="pt-BR" sz="1600" b="0" i="0" dirty="0">
                <a:solidFill>
                  <a:srgbClr val="000000"/>
                </a:solidFill>
                <a:effectLst/>
                <a:latin typeface="Arial" panose="020B0604020202020204" pitchFamily="34" charset="0"/>
              </a:rPr>
              <a:t> </a:t>
            </a:r>
            <a:r>
              <a:rPr lang="pt-BR" sz="1600" b="0" i="0" u="none" strike="noStrike" dirty="0">
                <a:solidFill>
                  <a:srgbClr val="990000"/>
                </a:solidFill>
                <a:effectLst/>
                <a:latin typeface="Arial" panose="020B0604020202020204" pitchFamily="34" charset="0"/>
                <a:hlinkClick r:id="rId2"/>
              </a:rPr>
              <a:t>JANUS.NET</a:t>
            </a:r>
            <a:r>
              <a:rPr lang="pt-BR" sz="1600" b="0" i="0" dirty="0">
                <a:solidFill>
                  <a:srgbClr val="000000"/>
                </a:solidFill>
                <a:effectLst/>
                <a:latin typeface="Arial" panose="020B0604020202020204" pitchFamily="34" charset="0"/>
              </a:rPr>
              <a:t>, ISSN-e 1647-7251, </a:t>
            </a:r>
            <a:r>
              <a:rPr lang="pt-BR" sz="1600" b="0" i="0" u="none" strike="noStrike" dirty="0">
                <a:solidFill>
                  <a:srgbClr val="990000"/>
                </a:solidFill>
                <a:effectLst/>
                <a:latin typeface="Arial" panose="020B0604020202020204" pitchFamily="34" charset="0"/>
                <a:hlinkClick r:id="rId3"/>
              </a:rPr>
              <a:t>Vol. 13, Nº. 2, 2022-2023</a:t>
            </a:r>
            <a:r>
              <a:rPr lang="pt-BR" sz="1600" b="0" i="0" dirty="0">
                <a:solidFill>
                  <a:srgbClr val="000000"/>
                </a:solidFill>
                <a:effectLst/>
                <a:latin typeface="Arial" panose="020B0604020202020204" pitchFamily="34" charset="0"/>
              </a:rPr>
              <a:t>, págs. 220-236</a:t>
            </a:r>
          </a:p>
        </p:txBody>
      </p:sp>
    </p:spTree>
    <p:extLst>
      <p:ext uri="{BB962C8B-B14F-4D97-AF65-F5344CB8AC3E}">
        <p14:creationId xmlns:p14="http://schemas.microsoft.com/office/powerpoint/2010/main" val="43755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A288B-4ED6-8D43-9DD6-DFD5CCECF4A5}"/>
              </a:ext>
            </a:extLst>
          </p:cNvPr>
          <p:cNvSpPr>
            <a:spLocks noGrp="1"/>
          </p:cNvSpPr>
          <p:nvPr>
            <p:ph type="title"/>
          </p:nvPr>
        </p:nvSpPr>
        <p:spPr/>
        <p:txBody>
          <a:bodyPr/>
          <a:lstStyle/>
          <a:p>
            <a:r>
              <a:rPr lang="pt-BR" b="1" dirty="0">
                <a:solidFill>
                  <a:srgbClr val="C00000"/>
                </a:solidFill>
              </a:rPr>
              <a:t>Uma nova governança em saúde</a:t>
            </a:r>
          </a:p>
        </p:txBody>
      </p:sp>
      <p:sp>
        <p:nvSpPr>
          <p:cNvPr id="3" name="Espaço Reservado para Conteúdo 2">
            <a:extLst>
              <a:ext uri="{FF2B5EF4-FFF2-40B4-BE49-F238E27FC236}">
                <a16:creationId xmlns:a16="http://schemas.microsoft.com/office/drawing/2014/main" id="{E70FAED0-1104-444C-B721-82A58AFA4EE1}"/>
              </a:ext>
            </a:extLst>
          </p:cNvPr>
          <p:cNvSpPr>
            <a:spLocks noGrp="1"/>
          </p:cNvSpPr>
          <p:nvPr>
            <p:ph idx="1"/>
          </p:nvPr>
        </p:nvSpPr>
        <p:spPr>
          <a:xfrm>
            <a:off x="318977" y="1825625"/>
            <a:ext cx="11034823" cy="4351338"/>
          </a:xfrm>
        </p:spPr>
        <p:txBody>
          <a:bodyPr>
            <a:normAutofit fontScale="85000" lnSpcReduction="20000"/>
          </a:bodyPr>
          <a:lstStyle/>
          <a:p>
            <a:pPr algn="just">
              <a:lnSpc>
                <a:spcPct val="150000"/>
              </a:lnSpc>
            </a:pPr>
            <a:r>
              <a:rPr lang="pt-BR" dirty="0"/>
              <a:t>A pandemia abalou fortemente o sistema de governança em saúde global, com preocupações que atravessam questões políticas, sociais, econômicas e ambientais.</a:t>
            </a:r>
          </a:p>
          <a:p>
            <a:pPr algn="just">
              <a:lnSpc>
                <a:spcPct val="150000"/>
              </a:lnSpc>
            </a:pPr>
            <a:r>
              <a:rPr lang="pt-BR" dirty="0"/>
              <a:t>O campo da governança em saúde é complexo: multiplicidade de atores no processo decisório; complexidade do financiamento desses; ingerência da saúde em outras áreas como economia e justiça social</a:t>
            </a:r>
          </a:p>
          <a:p>
            <a:pPr algn="just">
              <a:lnSpc>
                <a:spcPct val="150000"/>
              </a:lnSpc>
            </a:pPr>
            <a:r>
              <a:rPr lang="pt-BR" dirty="0"/>
              <a:t>Papel da OMS: normatização e standards internacionais, promoção da cooperação técnica entre estados, levantamento e gestão do financiamento e coordenação da resposta à emergências de saúde</a:t>
            </a:r>
          </a:p>
        </p:txBody>
      </p:sp>
    </p:spTree>
    <p:extLst>
      <p:ext uri="{BB962C8B-B14F-4D97-AF65-F5344CB8AC3E}">
        <p14:creationId xmlns:p14="http://schemas.microsoft.com/office/powerpoint/2010/main" val="1853659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A028C-839A-B549-BE3A-18F84620F253}"/>
              </a:ext>
            </a:extLst>
          </p:cNvPr>
          <p:cNvSpPr>
            <a:spLocks noGrp="1"/>
          </p:cNvSpPr>
          <p:nvPr>
            <p:ph type="title"/>
          </p:nvPr>
        </p:nvSpPr>
        <p:spPr/>
        <p:txBody>
          <a:bodyPr/>
          <a:lstStyle/>
          <a:p>
            <a:r>
              <a:rPr lang="pt-BR" b="1" dirty="0">
                <a:solidFill>
                  <a:srgbClr val="C00000"/>
                </a:solidFill>
              </a:rPr>
              <a:t>Limitações da OMS</a:t>
            </a:r>
          </a:p>
        </p:txBody>
      </p:sp>
      <p:sp>
        <p:nvSpPr>
          <p:cNvPr id="3" name="Espaço Reservado para Conteúdo 2">
            <a:extLst>
              <a:ext uri="{FF2B5EF4-FFF2-40B4-BE49-F238E27FC236}">
                <a16:creationId xmlns:a16="http://schemas.microsoft.com/office/drawing/2014/main" id="{448AADBC-AA53-574F-A8CA-F38F6CFEEB7A}"/>
              </a:ext>
            </a:extLst>
          </p:cNvPr>
          <p:cNvSpPr>
            <a:spLocks noGrp="1"/>
          </p:cNvSpPr>
          <p:nvPr>
            <p:ph idx="1"/>
          </p:nvPr>
        </p:nvSpPr>
        <p:spPr>
          <a:xfrm>
            <a:off x="223284" y="1414130"/>
            <a:ext cx="11130516" cy="4762833"/>
          </a:xfrm>
        </p:spPr>
        <p:txBody>
          <a:bodyPr>
            <a:noAutofit/>
          </a:bodyPr>
          <a:lstStyle/>
          <a:p>
            <a:pPr algn="just">
              <a:lnSpc>
                <a:spcPct val="150000"/>
              </a:lnSpc>
            </a:pPr>
            <a:endParaRPr lang="pt-BR" sz="2000" dirty="0"/>
          </a:p>
          <a:p>
            <a:pPr lvl="1" algn="just">
              <a:lnSpc>
                <a:spcPct val="150000"/>
              </a:lnSpc>
            </a:pPr>
            <a:r>
              <a:rPr lang="pt-BR" sz="2000" dirty="0"/>
              <a:t>Ausência de mecanismos de</a:t>
            </a:r>
            <a:r>
              <a:rPr lang="pt-BR" sz="2000" b="1" i="1" dirty="0">
                <a:solidFill>
                  <a:srgbClr val="C00000"/>
                </a:solidFill>
              </a:rPr>
              <a:t> </a:t>
            </a:r>
            <a:r>
              <a:rPr lang="pt-BR" sz="2000" b="1" i="1" dirty="0" err="1">
                <a:solidFill>
                  <a:srgbClr val="C00000"/>
                </a:solidFill>
              </a:rPr>
              <a:t>compliance</a:t>
            </a:r>
            <a:r>
              <a:rPr lang="pt-BR" sz="2000" b="1" i="1" dirty="0">
                <a:solidFill>
                  <a:srgbClr val="C00000"/>
                </a:solidFill>
              </a:rPr>
              <a:t> </a:t>
            </a:r>
            <a:r>
              <a:rPr lang="pt-BR" sz="2000" dirty="0"/>
              <a:t>–Embora o RSI seja vinculante aos signatários, as recomendações da OMS não são vinculantes. </a:t>
            </a:r>
          </a:p>
          <a:p>
            <a:pPr lvl="1" algn="just">
              <a:lnSpc>
                <a:spcPct val="150000"/>
              </a:lnSpc>
            </a:pPr>
            <a:r>
              <a:rPr lang="pt-BR" sz="2000" dirty="0"/>
              <a:t>A flexibilidade decorrente da natureza não vinculante permite maior adaptação a circunstâncias locais e temporais específicas. Ainda contribui para a credibilidade da OMS enquanto organização técnico científica, adotando-se como padrão de referência. </a:t>
            </a:r>
          </a:p>
          <a:p>
            <a:pPr lvl="1" algn="just">
              <a:lnSpc>
                <a:spcPct val="150000"/>
              </a:lnSpc>
            </a:pPr>
            <a:r>
              <a:rPr lang="pt-BR" sz="2000" dirty="0"/>
              <a:t>Ao mesmo tempo, a falta de capacidade de monitoramento do cumprimento das obrigações estimula os países a descumprirem os acordos:</a:t>
            </a:r>
          </a:p>
          <a:p>
            <a:pPr lvl="1" algn="just">
              <a:lnSpc>
                <a:spcPct val="150000"/>
              </a:lnSpc>
            </a:pPr>
            <a:r>
              <a:rPr lang="pt-BR" sz="2000" dirty="0"/>
              <a:t>Inabilidade de cumprir as capacidades básicas, avaliações e relatórios pouco técnicos ou científicos e limitação e falta de transparência nas notificações</a:t>
            </a:r>
          </a:p>
          <a:p>
            <a:pPr marL="914400" lvl="2" indent="0" algn="just">
              <a:lnSpc>
                <a:spcPct val="150000"/>
              </a:lnSpc>
              <a:buNone/>
            </a:pPr>
            <a:endParaRPr lang="pt-BR" dirty="0"/>
          </a:p>
        </p:txBody>
      </p:sp>
    </p:spTree>
    <p:extLst>
      <p:ext uri="{BB962C8B-B14F-4D97-AF65-F5344CB8AC3E}">
        <p14:creationId xmlns:p14="http://schemas.microsoft.com/office/powerpoint/2010/main" val="1016086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2115F6F-F734-3649-BF7E-0EC9AA4048E9}"/>
              </a:ext>
            </a:extLst>
          </p:cNvPr>
          <p:cNvSpPr>
            <a:spLocks noGrp="1"/>
          </p:cNvSpPr>
          <p:nvPr>
            <p:ph idx="1"/>
          </p:nvPr>
        </p:nvSpPr>
        <p:spPr/>
        <p:txBody>
          <a:bodyPr>
            <a:normAutofit fontScale="85000" lnSpcReduction="20000"/>
          </a:bodyPr>
          <a:lstStyle/>
          <a:p>
            <a:pPr algn="just">
              <a:lnSpc>
                <a:spcPct val="150000"/>
              </a:lnSpc>
            </a:pPr>
            <a:r>
              <a:rPr lang="pt-BR" dirty="0"/>
              <a:t>Falta de mecanismo de</a:t>
            </a:r>
            <a:r>
              <a:rPr lang="pt-BR" b="1" i="1" dirty="0">
                <a:solidFill>
                  <a:srgbClr val="C00000"/>
                </a:solidFill>
              </a:rPr>
              <a:t> </a:t>
            </a:r>
            <a:r>
              <a:rPr lang="pt-BR" b="1" i="1" dirty="0" err="1">
                <a:solidFill>
                  <a:srgbClr val="C00000"/>
                </a:solidFill>
              </a:rPr>
              <a:t>enforcement</a:t>
            </a:r>
            <a:r>
              <a:rPr lang="pt-BR" b="1" i="1" dirty="0">
                <a:solidFill>
                  <a:srgbClr val="C00000"/>
                </a:solidFill>
              </a:rPr>
              <a:t> </a:t>
            </a:r>
            <a:r>
              <a:rPr lang="pt-BR" dirty="0"/>
              <a:t>– em caso de conflitos do RSI os Estados estão limitados à demandas perante a Corte Internacional de Justiça. </a:t>
            </a:r>
          </a:p>
          <a:p>
            <a:pPr algn="just">
              <a:lnSpc>
                <a:spcPct val="150000"/>
              </a:lnSpc>
            </a:pPr>
            <a:r>
              <a:rPr lang="pt-BR" dirty="0"/>
              <a:t>Não há previsão de poder de sanção, prevendo-se apenas mediação conciliação e arbitragem</a:t>
            </a:r>
          </a:p>
          <a:p>
            <a:pPr algn="just">
              <a:lnSpc>
                <a:spcPct val="150000"/>
              </a:lnSpc>
            </a:pPr>
            <a:r>
              <a:rPr lang="pt-BR" dirty="0"/>
              <a:t>Por outro lado, caso houvesse tal poder, enfrentaríamos  a questão do déficit democrático da OMS – “</a:t>
            </a:r>
            <a:r>
              <a:rPr lang="pt-BR" dirty="0">
                <a:effectLst/>
              </a:rPr>
              <a:t>aquiescência a um regime quase ditatorial de segurança de saúde global que é dificilmente tolerável à contenção constitucional e ao controle democrático”. </a:t>
            </a:r>
          </a:p>
          <a:p>
            <a:pPr>
              <a:lnSpc>
                <a:spcPct val="150000"/>
              </a:lnSpc>
            </a:pPr>
            <a:endParaRPr lang="pt-BR" dirty="0"/>
          </a:p>
        </p:txBody>
      </p:sp>
    </p:spTree>
    <p:extLst>
      <p:ext uri="{BB962C8B-B14F-4D97-AF65-F5344CB8AC3E}">
        <p14:creationId xmlns:p14="http://schemas.microsoft.com/office/powerpoint/2010/main" val="54460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BC997-3678-9649-A732-B7F7C492DD93}"/>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153E73F0-C7CD-F641-96FA-0A3A3730FA58}"/>
              </a:ext>
            </a:extLst>
          </p:cNvPr>
          <p:cNvSpPr>
            <a:spLocks noGrp="1"/>
          </p:cNvSpPr>
          <p:nvPr>
            <p:ph idx="1"/>
          </p:nvPr>
        </p:nvSpPr>
        <p:spPr/>
        <p:txBody>
          <a:bodyPr>
            <a:normAutofit/>
          </a:bodyPr>
          <a:lstStyle/>
          <a:p>
            <a:pPr algn="just"/>
            <a:r>
              <a:rPr lang="pt-BR" sz="2400" dirty="0"/>
              <a:t>Pandemia – choque exógeno que exige respostas emergenciais, despertando atenção da população, mídia e </a:t>
            </a:r>
            <a:r>
              <a:rPr lang="pt-BR" sz="2400" i="1" dirty="0" err="1"/>
              <a:t>policy</a:t>
            </a:r>
            <a:r>
              <a:rPr lang="pt-BR" sz="2400" i="1" dirty="0"/>
              <a:t> </a:t>
            </a:r>
            <a:r>
              <a:rPr lang="pt-BR" sz="2400" i="1" dirty="0" err="1"/>
              <a:t>makers</a:t>
            </a:r>
            <a:r>
              <a:rPr lang="pt-BR" sz="2400" i="1" dirty="0"/>
              <a:t>.</a:t>
            </a:r>
          </a:p>
          <a:p>
            <a:pPr algn="just"/>
            <a:r>
              <a:rPr lang="pt-BR" sz="2400" dirty="0"/>
              <a:t>Mobilização das capacidades estatais em suas múltiplas frontes: </a:t>
            </a:r>
          </a:p>
          <a:p>
            <a:pPr lvl="1" algn="just"/>
            <a:r>
              <a:rPr lang="pt-BR" dirty="0"/>
              <a:t>Governança</a:t>
            </a:r>
          </a:p>
          <a:p>
            <a:pPr lvl="1" algn="just"/>
            <a:r>
              <a:rPr lang="pt-BR" dirty="0"/>
              <a:t>Vigilância</a:t>
            </a:r>
          </a:p>
          <a:p>
            <a:pPr lvl="1" algn="just"/>
            <a:r>
              <a:rPr lang="pt-BR" dirty="0"/>
              <a:t>Coerção</a:t>
            </a:r>
          </a:p>
          <a:p>
            <a:pPr lvl="1" algn="just"/>
            <a:r>
              <a:rPr lang="pt-BR" dirty="0"/>
              <a:t>Política Social</a:t>
            </a:r>
          </a:p>
        </p:txBody>
      </p:sp>
    </p:spTree>
    <p:extLst>
      <p:ext uri="{BB962C8B-B14F-4D97-AF65-F5344CB8AC3E}">
        <p14:creationId xmlns:p14="http://schemas.microsoft.com/office/powerpoint/2010/main" val="3957564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D3E33-65E1-D34F-ADE5-D423EDB7F772}"/>
              </a:ext>
            </a:extLst>
          </p:cNvPr>
          <p:cNvSpPr>
            <a:spLocks noGrp="1"/>
          </p:cNvSpPr>
          <p:nvPr>
            <p:ph type="title"/>
          </p:nvPr>
        </p:nvSpPr>
        <p:spPr>
          <a:xfrm>
            <a:off x="838200" y="-297657"/>
            <a:ext cx="10515600" cy="1325563"/>
          </a:xfrm>
        </p:spPr>
        <p:txBody>
          <a:bodyPr/>
          <a:lstStyle/>
          <a:p>
            <a:r>
              <a:rPr lang="pt-BR" b="1" dirty="0">
                <a:solidFill>
                  <a:srgbClr val="C00000"/>
                </a:solidFill>
              </a:rPr>
              <a:t>Aproveitamento dos mecanismos do RSI</a:t>
            </a:r>
          </a:p>
        </p:txBody>
      </p:sp>
      <p:sp>
        <p:nvSpPr>
          <p:cNvPr id="3" name="Espaço Reservado para Conteúdo 2">
            <a:extLst>
              <a:ext uri="{FF2B5EF4-FFF2-40B4-BE49-F238E27FC236}">
                <a16:creationId xmlns:a16="http://schemas.microsoft.com/office/drawing/2014/main" id="{EBC64064-FBD4-B942-839D-6F785F1BC63F}"/>
              </a:ext>
            </a:extLst>
          </p:cNvPr>
          <p:cNvSpPr>
            <a:spLocks noGrp="1"/>
          </p:cNvSpPr>
          <p:nvPr>
            <p:ph idx="1"/>
          </p:nvPr>
        </p:nvSpPr>
        <p:spPr>
          <a:xfrm>
            <a:off x="838200" y="886691"/>
            <a:ext cx="11145982" cy="5606184"/>
          </a:xfrm>
        </p:spPr>
        <p:txBody>
          <a:bodyPr>
            <a:normAutofit fontScale="92500" lnSpcReduction="10000"/>
          </a:bodyPr>
          <a:lstStyle/>
          <a:p>
            <a:pPr algn="just">
              <a:lnSpc>
                <a:spcPct val="150000"/>
              </a:lnSpc>
            </a:pPr>
            <a:r>
              <a:rPr lang="pt-BR" sz="2400" dirty="0">
                <a:effectLst/>
              </a:rPr>
              <a:t> colaboração entre a OMS e os Estados membros no desenvolvimento das capacidades básicas dos Estados, </a:t>
            </a:r>
            <a:r>
              <a:rPr lang="pt-BR" sz="2400" dirty="0" err="1">
                <a:effectLst/>
              </a:rPr>
              <a:t>capacity</a:t>
            </a:r>
            <a:r>
              <a:rPr lang="pt-BR" sz="2400" dirty="0">
                <a:effectLst/>
              </a:rPr>
              <a:t> </a:t>
            </a:r>
            <a:r>
              <a:rPr lang="pt-BR" sz="2400" dirty="0" err="1">
                <a:effectLst/>
              </a:rPr>
              <a:t>building</a:t>
            </a:r>
            <a:r>
              <a:rPr lang="pt-BR" sz="2400" dirty="0">
                <a:effectLst/>
              </a:rPr>
              <a:t> (Art. 44 do RSI)</a:t>
            </a:r>
          </a:p>
          <a:p>
            <a:pPr algn="just">
              <a:lnSpc>
                <a:spcPct val="150000"/>
              </a:lnSpc>
            </a:pPr>
            <a:r>
              <a:rPr lang="pt-BR" sz="2400" dirty="0">
                <a:effectLst/>
              </a:rPr>
              <a:t>a necessidade de o Estado fornecer fundamentação acerca de medidas de saúde tomadas em caráter adicional (Art. 43, parágrafo 3 do RSI); </a:t>
            </a:r>
          </a:p>
          <a:p>
            <a:pPr algn="just">
              <a:lnSpc>
                <a:spcPct val="150000"/>
              </a:lnSpc>
            </a:pPr>
            <a:r>
              <a:rPr lang="pt-BR" sz="2400" dirty="0">
                <a:effectLst/>
              </a:rPr>
              <a:t>a possibilidade de receber relatórios e informações referentes a emergências de saúde por parte de atores não-estatais (Art. 9 e 5, parágrafo 4 do RSI); </a:t>
            </a:r>
          </a:p>
          <a:p>
            <a:pPr algn="just">
              <a:lnSpc>
                <a:spcPct val="150000"/>
              </a:lnSpc>
            </a:pPr>
            <a:r>
              <a:rPr lang="pt-BR" sz="2400" dirty="0">
                <a:effectLst/>
              </a:rPr>
              <a:t>a possibilidade de impor  sanções econômicas indiretas (Art. 10 e 15 do RSI); </a:t>
            </a:r>
          </a:p>
          <a:p>
            <a:pPr algn="just">
              <a:lnSpc>
                <a:spcPct val="150000"/>
              </a:lnSpc>
            </a:pPr>
            <a:r>
              <a:rPr lang="pt-BR" sz="2400" dirty="0">
                <a:effectLst/>
              </a:rPr>
              <a:t>a adoção de mecanismos institucionais complementares para além do RSI, que incluem a gestão do financiamento da Organização, bem como medidas que podem ser tomadas pelo Diretor-Geral e pelo Comitê de Emergência. </a:t>
            </a:r>
          </a:p>
          <a:p>
            <a:pPr algn="just">
              <a:lnSpc>
                <a:spcPct val="150000"/>
              </a:lnSpc>
            </a:pPr>
            <a:endParaRPr lang="pt-BR" sz="2400" dirty="0">
              <a:effectLst/>
            </a:endParaRPr>
          </a:p>
          <a:p>
            <a:pPr algn="just">
              <a:lnSpc>
                <a:spcPct val="150000"/>
              </a:lnSpc>
            </a:pPr>
            <a:endParaRPr lang="pt-BR" sz="2400" dirty="0"/>
          </a:p>
        </p:txBody>
      </p:sp>
    </p:spTree>
    <p:extLst>
      <p:ext uri="{BB962C8B-B14F-4D97-AF65-F5344CB8AC3E}">
        <p14:creationId xmlns:p14="http://schemas.microsoft.com/office/powerpoint/2010/main" val="267377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20278-52AC-5640-8CF6-F12C4E014B4A}"/>
              </a:ext>
            </a:extLst>
          </p:cNvPr>
          <p:cNvSpPr>
            <a:spLocks noGrp="1"/>
          </p:cNvSpPr>
          <p:nvPr>
            <p:ph type="title"/>
          </p:nvPr>
        </p:nvSpPr>
        <p:spPr/>
        <p:txBody>
          <a:bodyPr/>
          <a:lstStyle/>
          <a:p>
            <a:r>
              <a:rPr lang="pt-BR" b="1" dirty="0">
                <a:solidFill>
                  <a:srgbClr val="C00000"/>
                </a:solidFill>
              </a:rPr>
              <a:t>Fortalecimento da OMS</a:t>
            </a:r>
          </a:p>
        </p:txBody>
      </p:sp>
      <p:sp>
        <p:nvSpPr>
          <p:cNvPr id="3" name="Espaço Reservado para Conteúdo 2">
            <a:extLst>
              <a:ext uri="{FF2B5EF4-FFF2-40B4-BE49-F238E27FC236}">
                <a16:creationId xmlns:a16="http://schemas.microsoft.com/office/drawing/2014/main" id="{52973290-7C58-E24A-B3A4-BE8AF9D4A1C8}"/>
              </a:ext>
            </a:extLst>
          </p:cNvPr>
          <p:cNvSpPr>
            <a:spLocks noGrp="1"/>
          </p:cNvSpPr>
          <p:nvPr>
            <p:ph idx="1"/>
          </p:nvPr>
        </p:nvSpPr>
        <p:spPr>
          <a:xfrm>
            <a:off x="838199" y="1357744"/>
            <a:ext cx="10882745" cy="5347855"/>
          </a:xfrm>
        </p:spPr>
        <p:txBody>
          <a:bodyPr>
            <a:normAutofit fontScale="85000" lnSpcReduction="20000"/>
          </a:bodyPr>
          <a:lstStyle/>
          <a:p>
            <a:pPr algn="just">
              <a:lnSpc>
                <a:spcPct val="150000"/>
              </a:lnSpc>
            </a:pPr>
            <a:r>
              <a:rPr lang="pt-BR" dirty="0">
                <a:latin typeface="Calibri" panose="020F0502020204030204" pitchFamily="34" charset="0"/>
              </a:rPr>
              <a:t>Atualmente, enfrenta insuficiência financeira. 80% dos seus recursos são de repasses voluntários de entidades privadas com interesses próprios.</a:t>
            </a:r>
            <a:r>
              <a:rPr lang="pt-BR" dirty="0">
                <a:effectLst/>
                <a:latin typeface="Calibri" panose="020F0502020204030204" pitchFamily="34" charset="0"/>
              </a:rPr>
              <a:t>. </a:t>
            </a:r>
          </a:p>
          <a:p>
            <a:pPr algn="just">
              <a:lnSpc>
                <a:spcPct val="150000"/>
              </a:lnSpc>
            </a:pPr>
            <a:r>
              <a:rPr lang="pt-BR" dirty="0">
                <a:effectLst/>
                <a:latin typeface="Calibri" panose="020F0502020204030204" pitchFamily="34" charset="0"/>
              </a:rPr>
              <a:t>Necessidade de um Diretor-Geral com posição mais ativa: justificativas claras, solicitar a reconsideração de medidas adicionais, trabalhar com os Estados membros na formulação de políticas e encorajá-los a optar por mediação e arbitragem em caso de possíveis disputas. </a:t>
            </a:r>
          </a:p>
          <a:p>
            <a:pPr algn="just">
              <a:lnSpc>
                <a:spcPct val="150000"/>
              </a:lnSpc>
            </a:pPr>
            <a:r>
              <a:rPr lang="pt-BR" dirty="0">
                <a:effectLst/>
                <a:latin typeface="Calibri" panose="020F0502020204030204" pitchFamily="34" charset="0"/>
              </a:rPr>
              <a:t>Uma alternativa viável seria a convocação de reuniões transparentes e independentes do Comitê de Emergência para construir confiança pública, que incluíssem a divulgação dos processos de tomada de decisão e documentos relevantes.</a:t>
            </a:r>
          </a:p>
          <a:p>
            <a:pPr algn="just">
              <a:lnSpc>
                <a:spcPct val="150000"/>
              </a:lnSpc>
            </a:pPr>
            <a:endParaRPr lang="pt-BR" dirty="0"/>
          </a:p>
        </p:txBody>
      </p:sp>
    </p:spTree>
    <p:extLst>
      <p:ext uri="{BB962C8B-B14F-4D97-AF65-F5344CB8AC3E}">
        <p14:creationId xmlns:p14="http://schemas.microsoft.com/office/powerpoint/2010/main" val="1643038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03866-E0E4-1148-A5B4-F86F9070FA03}"/>
              </a:ext>
            </a:extLst>
          </p:cNvPr>
          <p:cNvSpPr>
            <a:spLocks noGrp="1"/>
          </p:cNvSpPr>
          <p:nvPr>
            <p:ph type="title"/>
          </p:nvPr>
        </p:nvSpPr>
        <p:spPr/>
        <p:txBody>
          <a:bodyPr/>
          <a:lstStyle/>
          <a:p>
            <a:r>
              <a:rPr lang="pt-BR" b="1" dirty="0">
                <a:solidFill>
                  <a:srgbClr val="C00000"/>
                </a:solidFill>
              </a:rPr>
              <a:t>Reforma do RSI</a:t>
            </a:r>
          </a:p>
        </p:txBody>
      </p:sp>
      <p:sp>
        <p:nvSpPr>
          <p:cNvPr id="3" name="Espaço Reservado para Conteúdo 2">
            <a:extLst>
              <a:ext uri="{FF2B5EF4-FFF2-40B4-BE49-F238E27FC236}">
                <a16:creationId xmlns:a16="http://schemas.microsoft.com/office/drawing/2014/main" id="{213FB38F-3CDD-CC4F-B179-7C034C91480B}"/>
              </a:ext>
            </a:extLst>
          </p:cNvPr>
          <p:cNvSpPr>
            <a:spLocks noGrp="1"/>
          </p:cNvSpPr>
          <p:nvPr>
            <p:ph idx="1"/>
          </p:nvPr>
        </p:nvSpPr>
        <p:spPr>
          <a:xfrm>
            <a:off x="838200" y="1825625"/>
            <a:ext cx="10515600" cy="1926568"/>
          </a:xfrm>
        </p:spPr>
        <p:txBody>
          <a:bodyPr>
            <a:noAutofit/>
          </a:bodyPr>
          <a:lstStyle/>
          <a:p>
            <a:pPr algn="just">
              <a:lnSpc>
                <a:spcPct val="160000"/>
              </a:lnSpc>
            </a:pPr>
            <a:r>
              <a:rPr lang="pt-BR" sz="2400" dirty="0">
                <a:effectLst/>
                <a:latin typeface="Calibri" panose="020F0502020204030204" pitchFamily="34" charset="0"/>
              </a:rPr>
              <a:t>Qualquer reforma da governança global em saúde deve passar pela premissa de que o direito à saúde é um direito humano, econômico e social em interação com o RSI, e que apenas assim poderemos pensar </a:t>
            </a:r>
            <a:r>
              <a:rPr lang="pt-BR" sz="2400" dirty="0">
                <a:latin typeface="Calibri" panose="020F0502020204030204" pitchFamily="34" charset="0"/>
              </a:rPr>
              <a:t>em uma estratégia integral e eficaz </a:t>
            </a:r>
            <a:r>
              <a:rPr lang="pt-BR" sz="2400" dirty="0">
                <a:effectLst/>
                <a:latin typeface="Calibri" panose="020F0502020204030204" pitchFamily="34" charset="0"/>
              </a:rPr>
              <a:t>quanto a emergências de saúde pública. </a:t>
            </a:r>
          </a:p>
          <a:p>
            <a:pPr algn="just">
              <a:lnSpc>
                <a:spcPct val="160000"/>
              </a:lnSpc>
            </a:pPr>
            <a:endParaRPr lang="pt-BR" sz="2400" dirty="0"/>
          </a:p>
        </p:txBody>
      </p:sp>
      <p:sp>
        <p:nvSpPr>
          <p:cNvPr id="4" name="CaixaDeTexto 3">
            <a:extLst>
              <a:ext uri="{FF2B5EF4-FFF2-40B4-BE49-F238E27FC236}">
                <a16:creationId xmlns:a16="http://schemas.microsoft.com/office/drawing/2014/main" id="{02149365-9AC1-4C4C-9A11-709EA84B8656}"/>
              </a:ext>
            </a:extLst>
          </p:cNvPr>
          <p:cNvSpPr txBox="1"/>
          <p:nvPr/>
        </p:nvSpPr>
        <p:spPr>
          <a:xfrm>
            <a:off x="89443" y="6027003"/>
            <a:ext cx="12013113" cy="830997"/>
          </a:xfrm>
          <a:prstGeom prst="rect">
            <a:avLst/>
          </a:prstGeom>
          <a:noFill/>
        </p:spPr>
        <p:txBody>
          <a:bodyPr wrap="square" rtlCol="0">
            <a:spAutoFit/>
          </a:bodyPr>
          <a:lstStyle/>
          <a:p>
            <a:r>
              <a:rPr lang="pt-BR" sz="1600" b="0" i="0" dirty="0">
                <a:effectLst/>
              </a:rPr>
              <a:t>ALMEIDA, Paula </a:t>
            </a:r>
            <a:r>
              <a:rPr lang="pt-BR" sz="1600" b="0" i="0" dirty="0" err="1">
                <a:effectLst/>
              </a:rPr>
              <a:t>Wojcikiewicz</a:t>
            </a:r>
            <a:r>
              <a:rPr lang="pt-BR" sz="1600" b="0" i="0" dirty="0">
                <a:effectLst/>
              </a:rPr>
              <a:t>; DE ARAÚJO, Giulia Tavares </a:t>
            </a:r>
            <a:r>
              <a:rPr lang="pt-BR" sz="1600" b="0" i="0" dirty="0" err="1">
                <a:effectLst/>
              </a:rPr>
              <a:t>Romay</a:t>
            </a:r>
            <a:r>
              <a:rPr lang="pt-BR" sz="1600" b="0" i="0" dirty="0">
                <a:effectLst/>
              </a:rPr>
              <a:t>; DE OLIVEIRA, Mariana </a:t>
            </a:r>
            <a:r>
              <a:rPr lang="pt-BR" sz="1600" b="0" i="0" dirty="0" err="1">
                <a:effectLst/>
              </a:rPr>
              <a:t>Gouvea</a:t>
            </a:r>
            <a:r>
              <a:rPr lang="pt-BR" sz="1600" b="0" i="0" dirty="0">
                <a:effectLst/>
              </a:rPr>
              <a:t>. Os desafios do sistema de governança da saúde global na pandemia Covid-19: Limitações atuais e possibilidades de reforma / </a:t>
            </a:r>
            <a:r>
              <a:rPr lang="pt-BR" sz="1600" b="1" i="0" dirty="0">
                <a:effectLst/>
              </a:rPr>
              <a:t>Revista Direito e Práxis</a:t>
            </a:r>
            <a:r>
              <a:rPr lang="pt-BR" sz="1600" b="0" i="0" dirty="0">
                <a:effectLst/>
              </a:rPr>
              <a:t>, [</a:t>
            </a:r>
            <a:r>
              <a:rPr lang="pt-BR" sz="1600" b="0" i="0" dirty="0" err="1">
                <a:effectLst/>
              </a:rPr>
              <a:t>S.l</a:t>
            </a:r>
            <a:r>
              <a:rPr lang="pt-BR" sz="1600" b="0" i="0" dirty="0">
                <a:effectLst/>
              </a:rPr>
              <a:t>.], v. 13, </a:t>
            </a:r>
            <a:r>
              <a:rPr lang="pt-BR" sz="1600" b="0" i="0" dirty="0" err="1">
                <a:effectLst/>
              </a:rPr>
              <a:t>n</a:t>
            </a:r>
            <a:r>
              <a:rPr lang="pt-BR" sz="1600" b="0" i="0" dirty="0">
                <a:effectLst/>
              </a:rPr>
              <a:t>. 3, p. 1613-1652, set. 2022. ISSN 2179-8966. </a:t>
            </a:r>
            <a:endParaRPr lang="pt-BR" sz="1600" dirty="0"/>
          </a:p>
        </p:txBody>
      </p:sp>
    </p:spTree>
    <p:extLst>
      <p:ext uri="{BB962C8B-B14F-4D97-AF65-F5344CB8AC3E}">
        <p14:creationId xmlns:p14="http://schemas.microsoft.com/office/powerpoint/2010/main" val="1910326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4364D-2CC5-E745-BBB6-0F147D79D68F}"/>
              </a:ext>
            </a:extLst>
          </p:cNvPr>
          <p:cNvSpPr>
            <a:spLocks noGrp="1"/>
          </p:cNvSpPr>
          <p:nvPr>
            <p:ph type="title"/>
          </p:nvPr>
        </p:nvSpPr>
        <p:spPr>
          <a:xfrm>
            <a:off x="838200" y="0"/>
            <a:ext cx="10515600" cy="1325563"/>
          </a:xfrm>
        </p:spPr>
        <p:txBody>
          <a:bodyPr/>
          <a:lstStyle/>
          <a:p>
            <a:pPr algn="ctr"/>
            <a:r>
              <a:rPr lang="pt-BR" b="1" dirty="0">
                <a:solidFill>
                  <a:srgbClr val="C00000"/>
                </a:solidFill>
              </a:rPr>
              <a:t>PBL</a:t>
            </a:r>
          </a:p>
        </p:txBody>
      </p:sp>
      <p:sp>
        <p:nvSpPr>
          <p:cNvPr id="3" name="Espaço Reservado para Conteúdo 2">
            <a:extLst>
              <a:ext uri="{FF2B5EF4-FFF2-40B4-BE49-F238E27FC236}">
                <a16:creationId xmlns:a16="http://schemas.microsoft.com/office/drawing/2014/main" id="{72E80A8F-B2D5-154C-9E14-F3C7BCBBBB35}"/>
              </a:ext>
            </a:extLst>
          </p:cNvPr>
          <p:cNvSpPr>
            <a:spLocks noGrp="1"/>
          </p:cNvSpPr>
          <p:nvPr>
            <p:ph idx="1"/>
          </p:nvPr>
        </p:nvSpPr>
        <p:spPr>
          <a:xfrm>
            <a:off x="191386" y="1253331"/>
            <a:ext cx="12000614" cy="4351338"/>
          </a:xfrm>
        </p:spPr>
        <p:txBody>
          <a:bodyPr>
            <a:noAutofit/>
          </a:bodyPr>
          <a:lstStyle/>
          <a:p>
            <a:pPr marL="0" indent="0" algn="just">
              <a:lnSpc>
                <a:spcPct val="107000"/>
              </a:lnSpc>
              <a:spcAft>
                <a:spcPts val="800"/>
              </a:spcAft>
              <a:buNone/>
            </a:pPr>
            <a:r>
              <a:rPr lang="pt-BR" sz="2000" dirty="0">
                <a:effectLst/>
                <a:ea typeface="Calibri" panose="020F0502020204030204" pitchFamily="34" charset="0"/>
              </a:rPr>
              <a:t>Imagine que um determinado país, visando o combate a uma pandemia, tenha adotado as seguintes medidas sanitárias: </a:t>
            </a:r>
          </a:p>
          <a:p>
            <a:pPr marL="800100" lvl="1" indent="-342900" algn="just">
              <a:lnSpc>
                <a:spcPct val="150000"/>
              </a:lnSpc>
              <a:buFont typeface="Symbol" pitchFamily="2" charset="2"/>
              <a:buChar char=""/>
            </a:pPr>
            <a:r>
              <a:rPr lang="pt-BR" sz="2000" dirty="0">
                <a:effectLst/>
                <a:ea typeface="Calibri" panose="020F0502020204030204" pitchFamily="34" charset="0"/>
              </a:rPr>
              <a:t>Controle de fronteiras com passaporte vacinal e limitação de entrada de estrangeiros em cotas de acordo com o país de procedência</a:t>
            </a:r>
          </a:p>
          <a:p>
            <a:pPr marL="800100" lvl="1" indent="-342900" algn="just">
              <a:lnSpc>
                <a:spcPct val="150000"/>
              </a:lnSpc>
              <a:buFont typeface="Symbol" pitchFamily="2" charset="2"/>
              <a:buChar char=""/>
            </a:pPr>
            <a:r>
              <a:rPr lang="pt-BR" sz="2000" dirty="0">
                <a:effectLst/>
                <a:ea typeface="Calibri" panose="020F0502020204030204" pitchFamily="34" charset="0"/>
              </a:rPr>
              <a:t>Vacinação obrigatória com limitação de circulação em ambientes públicos para os não vacinados</a:t>
            </a:r>
          </a:p>
          <a:p>
            <a:pPr marL="800100" lvl="1" indent="-342900" algn="just">
              <a:lnSpc>
                <a:spcPct val="150000"/>
              </a:lnSpc>
              <a:buFont typeface="Symbol" pitchFamily="2" charset="2"/>
              <a:buChar char=""/>
            </a:pPr>
            <a:r>
              <a:rPr lang="pt-BR" sz="2000" dirty="0">
                <a:effectLst/>
                <a:ea typeface="Calibri" panose="020F0502020204030204" pitchFamily="34" charset="0"/>
              </a:rPr>
              <a:t>Quarentena obrigatória de regiões de surtos identificados com a doença</a:t>
            </a:r>
          </a:p>
          <a:p>
            <a:pPr marL="800100" lvl="1" indent="-342900" algn="just">
              <a:lnSpc>
                <a:spcPct val="150000"/>
              </a:lnSpc>
              <a:spcAft>
                <a:spcPts val="800"/>
              </a:spcAft>
              <a:buFont typeface="Symbol" pitchFamily="2" charset="2"/>
              <a:buChar char=""/>
            </a:pPr>
            <a:r>
              <a:rPr lang="pt-BR" sz="2000" dirty="0">
                <a:effectLst/>
                <a:ea typeface="Calibri" panose="020F0502020204030204" pitchFamily="34" charset="0"/>
              </a:rPr>
              <a:t>Utilização de aplicativo de rastreamento de contato dos cidadãos e notificação compulsória em caso de contágio.</a:t>
            </a:r>
          </a:p>
          <a:p>
            <a:pPr marL="0" indent="0" algn="just">
              <a:lnSpc>
                <a:spcPct val="107000"/>
              </a:lnSpc>
              <a:spcAft>
                <a:spcPts val="800"/>
              </a:spcAft>
              <a:buNone/>
            </a:pPr>
            <a:endParaRPr lang="pt-BR" sz="2000" dirty="0">
              <a:effectLst/>
              <a:ea typeface="Calibri" panose="020F0502020204030204" pitchFamily="34" charset="0"/>
            </a:endParaRPr>
          </a:p>
          <a:p>
            <a:pPr marL="0" indent="0" algn="just">
              <a:lnSpc>
                <a:spcPct val="107000"/>
              </a:lnSpc>
              <a:spcAft>
                <a:spcPts val="800"/>
              </a:spcAft>
              <a:buNone/>
            </a:pPr>
            <a:r>
              <a:rPr lang="pt-BR" sz="2000" dirty="0">
                <a:effectLst/>
                <a:ea typeface="Calibri" panose="020F0502020204030204" pitchFamily="34" charset="0"/>
              </a:rPr>
              <a:t>Com base em seus conhecimentos, discorra sobre a proporcionalidade de cada medida, levando em consideração o Poder de Polícia que o Estado possuí na vigilância em saúde. </a:t>
            </a:r>
          </a:p>
          <a:p>
            <a:pPr algn="just"/>
            <a:endParaRPr lang="pt-BR" sz="2000" dirty="0"/>
          </a:p>
        </p:txBody>
      </p:sp>
    </p:spTree>
    <p:extLst>
      <p:ext uri="{BB962C8B-B14F-4D97-AF65-F5344CB8AC3E}">
        <p14:creationId xmlns:p14="http://schemas.microsoft.com/office/powerpoint/2010/main" val="386002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3">
            <a:extLst>
              <a:ext uri="{FF2B5EF4-FFF2-40B4-BE49-F238E27FC236}">
                <a16:creationId xmlns:a16="http://schemas.microsoft.com/office/drawing/2014/main" id="{9E312253-EBB4-C54C-9438-5461C0F07D78}"/>
              </a:ext>
            </a:extLst>
          </p:cNvPr>
          <p:cNvSpPr/>
          <p:nvPr/>
        </p:nvSpPr>
        <p:spPr>
          <a:xfrm>
            <a:off x="3700131" y="1578084"/>
            <a:ext cx="4348716" cy="35294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F672D474-7E11-8247-9084-DDDC2FDE5529}"/>
              </a:ext>
            </a:extLst>
          </p:cNvPr>
          <p:cNvSpPr txBox="1"/>
          <p:nvPr/>
        </p:nvSpPr>
        <p:spPr>
          <a:xfrm>
            <a:off x="4660605" y="616688"/>
            <a:ext cx="2870790" cy="646331"/>
          </a:xfrm>
          <a:prstGeom prst="rect">
            <a:avLst/>
          </a:prstGeom>
          <a:noFill/>
        </p:spPr>
        <p:txBody>
          <a:bodyPr wrap="square" rtlCol="0">
            <a:spAutoFit/>
          </a:bodyPr>
          <a:lstStyle/>
          <a:p>
            <a:pPr algn="ctr"/>
            <a:r>
              <a:rPr lang="pt-BR" dirty="0"/>
              <a:t>Organizações multilaterais (OMS, WB)</a:t>
            </a:r>
          </a:p>
        </p:txBody>
      </p:sp>
      <p:sp>
        <p:nvSpPr>
          <p:cNvPr id="6" name="CaixaDeTexto 5">
            <a:extLst>
              <a:ext uri="{FF2B5EF4-FFF2-40B4-BE49-F238E27FC236}">
                <a16:creationId xmlns:a16="http://schemas.microsoft.com/office/drawing/2014/main" id="{F4D6F532-B6E1-AB4B-8477-83BEA914352C}"/>
              </a:ext>
            </a:extLst>
          </p:cNvPr>
          <p:cNvSpPr txBox="1"/>
          <p:nvPr/>
        </p:nvSpPr>
        <p:spPr>
          <a:xfrm>
            <a:off x="8506047" y="4667140"/>
            <a:ext cx="2881424" cy="646331"/>
          </a:xfrm>
          <a:prstGeom prst="rect">
            <a:avLst/>
          </a:prstGeom>
          <a:noFill/>
        </p:spPr>
        <p:txBody>
          <a:bodyPr wrap="square" rtlCol="0">
            <a:spAutoFit/>
          </a:bodyPr>
          <a:lstStyle/>
          <a:p>
            <a:pPr algn="ctr"/>
            <a:r>
              <a:rPr lang="pt-BR" dirty="0"/>
              <a:t>Organizações sociais privadas</a:t>
            </a:r>
          </a:p>
        </p:txBody>
      </p:sp>
      <p:sp>
        <p:nvSpPr>
          <p:cNvPr id="7" name="CaixaDeTexto 6">
            <a:extLst>
              <a:ext uri="{FF2B5EF4-FFF2-40B4-BE49-F238E27FC236}">
                <a16:creationId xmlns:a16="http://schemas.microsoft.com/office/drawing/2014/main" id="{F3FB6257-B83A-9846-BB9D-62CB04B95A9C}"/>
              </a:ext>
            </a:extLst>
          </p:cNvPr>
          <p:cNvSpPr txBox="1"/>
          <p:nvPr/>
        </p:nvSpPr>
        <p:spPr>
          <a:xfrm>
            <a:off x="1839433" y="4922874"/>
            <a:ext cx="1658679" cy="369332"/>
          </a:xfrm>
          <a:prstGeom prst="rect">
            <a:avLst/>
          </a:prstGeom>
          <a:noFill/>
        </p:spPr>
        <p:txBody>
          <a:bodyPr wrap="square" rtlCol="0">
            <a:spAutoFit/>
          </a:bodyPr>
          <a:lstStyle/>
          <a:p>
            <a:pPr algn="ctr"/>
            <a:r>
              <a:rPr lang="pt-BR" dirty="0"/>
              <a:t>Estados</a:t>
            </a:r>
          </a:p>
        </p:txBody>
      </p:sp>
    </p:spTree>
    <p:extLst>
      <p:ext uri="{BB962C8B-B14F-4D97-AF65-F5344CB8AC3E}">
        <p14:creationId xmlns:p14="http://schemas.microsoft.com/office/powerpoint/2010/main" val="282115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F44C6-B8A2-0D4F-9730-C281F0E45F54}"/>
              </a:ext>
            </a:extLst>
          </p:cNvPr>
          <p:cNvSpPr>
            <a:spLocks noGrp="1"/>
          </p:cNvSpPr>
          <p:nvPr>
            <p:ph type="title"/>
          </p:nvPr>
        </p:nvSpPr>
        <p:spPr/>
        <p:txBody>
          <a:bodyPr/>
          <a:lstStyle/>
          <a:p>
            <a:r>
              <a:rPr lang="pt-BR" b="1" dirty="0">
                <a:solidFill>
                  <a:srgbClr val="C00000"/>
                </a:solidFill>
              </a:rPr>
              <a:t>Epidemia de Aids/HIV</a:t>
            </a:r>
          </a:p>
        </p:txBody>
      </p:sp>
      <p:sp>
        <p:nvSpPr>
          <p:cNvPr id="3" name="Espaço Reservado para Conteúdo 2">
            <a:extLst>
              <a:ext uri="{FF2B5EF4-FFF2-40B4-BE49-F238E27FC236}">
                <a16:creationId xmlns:a16="http://schemas.microsoft.com/office/drawing/2014/main" id="{AA4AFCB8-270E-E24B-9EC9-D7208A440994}"/>
              </a:ext>
            </a:extLst>
          </p:cNvPr>
          <p:cNvSpPr>
            <a:spLocks noGrp="1"/>
          </p:cNvSpPr>
          <p:nvPr>
            <p:ph idx="1"/>
          </p:nvPr>
        </p:nvSpPr>
        <p:spPr>
          <a:xfrm>
            <a:off x="838199" y="1424763"/>
            <a:ext cx="10868247" cy="5068112"/>
          </a:xfrm>
        </p:spPr>
        <p:txBody>
          <a:bodyPr>
            <a:noAutofit/>
          </a:bodyPr>
          <a:lstStyle/>
          <a:p>
            <a:pPr algn="just">
              <a:lnSpc>
                <a:spcPct val="170000"/>
              </a:lnSpc>
            </a:pPr>
            <a:r>
              <a:rPr lang="pt-BR" sz="1800" dirty="0">
                <a:solidFill>
                  <a:srgbClr val="403D39"/>
                </a:solidFill>
              </a:rPr>
              <a:t>P</a:t>
            </a:r>
            <a:r>
              <a:rPr lang="pt-BR" sz="1800" b="0" i="0" dirty="0">
                <a:solidFill>
                  <a:srgbClr val="403D39"/>
                </a:solidFill>
                <a:effectLst/>
              </a:rPr>
              <a:t>articipação brasileira na mobilização da comunidade internacional para enfrentar a epidemia de aids e a atuação de organismos internacionais se iniciaram na década de 1980.</a:t>
            </a:r>
          </a:p>
          <a:p>
            <a:pPr algn="just">
              <a:lnSpc>
                <a:spcPct val="170000"/>
              </a:lnSpc>
            </a:pPr>
            <a:r>
              <a:rPr lang="pt-BR" sz="1800" b="0" i="0" dirty="0">
                <a:solidFill>
                  <a:srgbClr val="403D39"/>
                </a:solidFill>
                <a:effectLst/>
              </a:rPr>
              <a:t>A atuação do Brasil nas instâncias internacionais contribuiu, também, para consolidar condições favoráveis à atuação de governos no uso das flexibilidades previstas no TRIPS. </a:t>
            </a:r>
          </a:p>
          <a:p>
            <a:pPr algn="just">
              <a:lnSpc>
                <a:spcPct val="170000"/>
              </a:lnSpc>
            </a:pPr>
            <a:r>
              <a:rPr lang="pt-BR" sz="1800" b="0" i="0" dirty="0">
                <a:solidFill>
                  <a:srgbClr val="403D39"/>
                </a:solidFill>
                <a:effectLst/>
              </a:rPr>
              <a:t>2006 e 2007 - a licença compulsória do medicamentos antirretrovirais, propiciando uma redução de custos e a sustentabilidade do programa de acesso universal. </a:t>
            </a:r>
          </a:p>
        </p:txBody>
      </p:sp>
    </p:spTree>
    <p:extLst>
      <p:ext uri="{BB962C8B-B14F-4D97-AF65-F5344CB8AC3E}">
        <p14:creationId xmlns:p14="http://schemas.microsoft.com/office/powerpoint/2010/main" val="420882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8D41BD8-F1E0-7C4E-864F-2D7159BE5532}"/>
              </a:ext>
            </a:extLst>
          </p:cNvPr>
          <p:cNvSpPr>
            <a:spLocks noGrp="1"/>
          </p:cNvSpPr>
          <p:nvPr>
            <p:ph idx="1"/>
          </p:nvPr>
        </p:nvSpPr>
        <p:spPr/>
        <p:txBody>
          <a:bodyPr>
            <a:normAutofit fontScale="70000" lnSpcReduction="20000"/>
          </a:bodyPr>
          <a:lstStyle/>
          <a:p>
            <a:pPr algn="just">
              <a:lnSpc>
                <a:spcPct val="170000"/>
              </a:lnSpc>
            </a:pPr>
            <a:r>
              <a:rPr lang="pt-BR" sz="2800" b="0" i="0" dirty="0">
                <a:solidFill>
                  <a:srgbClr val="403D39"/>
                </a:solidFill>
                <a:effectLst/>
              </a:rPr>
              <a:t>o Brasil estabeleceu um processo de cooperação bilateral com países africanos e latino-americanos, transferindo tecnologias e doando medicamentos para a implantação de programas de acesso aos antirretrovirais.</a:t>
            </a:r>
          </a:p>
          <a:p>
            <a:pPr algn="just">
              <a:lnSpc>
                <a:spcPct val="170000"/>
              </a:lnSpc>
            </a:pPr>
            <a:r>
              <a:rPr lang="pt-BR" sz="2800" b="0" i="0" dirty="0">
                <a:solidFill>
                  <a:srgbClr val="403D39"/>
                </a:solidFill>
                <a:effectLst/>
              </a:rPr>
              <a:t>O país impulsionou, a partir da Sessão Especial Geral das Nações Unidas, em 2003, a formação de uma rede internacional de cooperação tecnológica que, envolvendo países como China, Tailândia, Ucrânia, Nigéria e Rússia, tinha por objetivo diminuir a dependência dos países através do desenvolvimento de protocolos conjuntos de inovação e de transferência de tecnologia nas áreas de fármacos, vacinas e insumos de prevenção. </a:t>
            </a:r>
            <a:endParaRPr lang="pt-BR" sz="2800" dirty="0"/>
          </a:p>
          <a:p>
            <a:endParaRPr lang="pt-BR" dirty="0"/>
          </a:p>
        </p:txBody>
      </p:sp>
    </p:spTree>
    <p:extLst>
      <p:ext uri="{BB962C8B-B14F-4D97-AF65-F5344CB8AC3E}">
        <p14:creationId xmlns:p14="http://schemas.microsoft.com/office/powerpoint/2010/main" val="383545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C8BB4-638F-614E-BD36-3C7B9A81E9B9}"/>
              </a:ext>
            </a:extLst>
          </p:cNvPr>
          <p:cNvSpPr>
            <a:spLocks noGrp="1"/>
          </p:cNvSpPr>
          <p:nvPr>
            <p:ph type="title"/>
          </p:nvPr>
        </p:nvSpPr>
        <p:spPr/>
        <p:txBody>
          <a:bodyPr/>
          <a:lstStyle/>
          <a:p>
            <a:r>
              <a:rPr lang="pt-BR" b="1" dirty="0">
                <a:solidFill>
                  <a:srgbClr val="C00000"/>
                </a:solidFill>
              </a:rPr>
              <a:t>Epidemia de H1N1</a:t>
            </a:r>
          </a:p>
        </p:txBody>
      </p:sp>
      <p:sp>
        <p:nvSpPr>
          <p:cNvPr id="3" name="Espaço Reservado para Conteúdo 2">
            <a:extLst>
              <a:ext uri="{FF2B5EF4-FFF2-40B4-BE49-F238E27FC236}">
                <a16:creationId xmlns:a16="http://schemas.microsoft.com/office/drawing/2014/main" id="{7E8EEA75-C561-9D48-BC62-C52EE28097C3}"/>
              </a:ext>
            </a:extLst>
          </p:cNvPr>
          <p:cNvSpPr>
            <a:spLocks noGrp="1"/>
          </p:cNvSpPr>
          <p:nvPr>
            <p:ph idx="1"/>
          </p:nvPr>
        </p:nvSpPr>
        <p:spPr/>
        <p:txBody>
          <a:bodyPr>
            <a:noAutofit/>
          </a:bodyPr>
          <a:lstStyle/>
          <a:p>
            <a:pPr algn="just"/>
            <a:r>
              <a:rPr lang="pt-BR" sz="2000" b="0" i="0" dirty="0">
                <a:solidFill>
                  <a:srgbClr val="3F3F3F"/>
                </a:solidFill>
                <a:effectLst/>
              </a:rPr>
              <a:t>A doença chegou ao Brasil em maio de 2009</a:t>
            </a:r>
          </a:p>
          <a:p>
            <a:pPr algn="just"/>
            <a:r>
              <a:rPr lang="pt-BR" sz="2000" b="0" i="0" dirty="0">
                <a:solidFill>
                  <a:srgbClr val="3F3F3F"/>
                </a:solidFill>
                <a:effectLst/>
              </a:rPr>
              <a:t> O governo liberou 2,1 bilhões de reais para aquisição de vacinas, insumos, material de diagnóstico, equipamentos de hospitalização e ampliação dos leitos de UTI, além de determinar a ampliação dos turnos nas unidades de saúde. </a:t>
            </a:r>
          </a:p>
          <a:p>
            <a:pPr algn="just"/>
            <a:r>
              <a:rPr lang="pt-BR" sz="2000" b="0" i="0" dirty="0">
                <a:solidFill>
                  <a:srgbClr val="3F3F3F"/>
                </a:solidFill>
                <a:effectLst/>
              </a:rPr>
              <a:t>Para garantir o acesso do país aos imunizantes, o governo Lula fechou parcerias com três laboratórios - Glaxo Smith Kline, SANOFI Pasteur e Novartis. </a:t>
            </a:r>
          </a:p>
          <a:p>
            <a:pPr algn="just"/>
            <a:r>
              <a:rPr lang="pt-BR" sz="2000" dirty="0">
                <a:solidFill>
                  <a:srgbClr val="3F3F3F"/>
                </a:solidFill>
              </a:rPr>
              <a:t>A</a:t>
            </a:r>
            <a:r>
              <a:rPr lang="pt-BR" sz="2000" b="0" i="0" dirty="0">
                <a:solidFill>
                  <a:srgbClr val="3F3F3F"/>
                </a:solidFill>
                <a:effectLst/>
              </a:rPr>
              <a:t>cordo de licenciamento e transferência de tecnologia da vacina SANOFI Pasteur, que passaria a ser produzida pelo Instituto </a:t>
            </a:r>
            <a:r>
              <a:rPr lang="pt-BR" sz="2000" b="0" i="0" dirty="0" err="1">
                <a:solidFill>
                  <a:srgbClr val="3F3F3F"/>
                </a:solidFill>
                <a:effectLst/>
              </a:rPr>
              <a:t>Butantan</a:t>
            </a:r>
            <a:r>
              <a:rPr lang="pt-BR" sz="2000" b="0" i="0" dirty="0">
                <a:solidFill>
                  <a:srgbClr val="3F3F3F"/>
                </a:solidFill>
                <a:effectLst/>
              </a:rPr>
              <a:t>, com subvenção do Programa Nacional de Imunização do Ministério da Saúde. </a:t>
            </a:r>
          </a:p>
          <a:p>
            <a:pPr algn="just"/>
            <a:r>
              <a:rPr lang="pt-BR" sz="2000" b="0" i="0" dirty="0">
                <a:solidFill>
                  <a:srgbClr val="3F3F3F"/>
                </a:solidFill>
                <a:effectLst/>
              </a:rPr>
              <a:t>Também com dotação extra do governo federal, a Fiocruz triplicou a produção do medicamento utilizado para o tratamento da H1N1 (derivado do princípio ativo do </a:t>
            </a:r>
            <a:r>
              <a:rPr lang="pt-BR" sz="2000" b="0" i="0" dirty="0" err="1">
                <a:solidFill>
                  <a:srgbClr val="3F3F3F"/>
                </a:solidFill>
                <a:effectLst/>
              </a:rPr>
              <a:t>Tamiflu</a:t>
            </a:r>
            <a:r>
              <a:rPr lang="pt-BR" sz="2000" b="0" i="0" dirty="0">
                <a:solidFill>
                  <a:srgbClr val="3F3F3F"/>
                </a:solidFill>
                <a:effectLst/>
              </a:rPr>
              <a:t>) e conseguiu produzir um kit nacional para diagnóstico da doença a um custo 55% menor em relação aos similares importados, o que permitiu estabelecer uma estratégia de testagem em massa das pessoas com sintomas da gripe. </a:t>
            </a:r>
          </a:p>
        </p:txBody>
      </p:sp>
    </p:spTree>
    <p:extLst>
      <p:ext uri="{BB962C8B-B14F-4D97-AF65-F5344CB8AC3E}">
        <p14:creationId xmlns:p14="http://schemas.microsoft.com/office/powerpoint/2010/main" val="198799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9E4A9-8881-C24E-9A8F-BB3A0999733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81CAEB9-6C0E-724B-B3DE-2401518547FF}"/>
              </a:ext>
            </a:extLst>
          </p:cNvPr>
          <p:cNvSpPr>
            <a:spLocks noGrp="1"/>
          </p:cNvSpPr>
          <p:nvPr>
            <p:ph idx="1"/>
          </p:nvPr>
        </p:nvSpPr>
        <p:spPr/>
        <p:txBody>
          <a:bodyPr/>
          <a:lstStyle/>
          <a:p>
            <a:pPr algn="just"/>
            <a:r>
              <a:rPr lang="pt-BR" sz="2800" b="0" i="0" dirty="0">
                <a:solidFill>
                  <a:srgbClr val="3F3F3F"/>
                </a:solidFill>
                <a:effectLst/>
              </a:rPr>
              <a:t>Em março de 2010, o governo federal iniciou a campanha de vacinação. Em apenas três meses, utilizando as vacinas adquiridas e os novos lotes fabricados pelo Instituto </a:t>
            </a:r>
            <a:r>
              <a:rPr lang="pt-BR" sz="2800" b="0" i="0" dirty="0" err="1">
                <a:solidFill>
                  <a:srgbClr val="3F3F3F"/>
                </a:solidFill>
                <a:effectLst/>
              </a:rPr>
              <a:t>Butantan</a:t>
            </a:r>
            <a:r>
              <a:rPr lang="pt-BR" sz="2800" b="0" i="0" dirty="0">
                <a:solidFill>
                  <a:srgbClr val="3F3F3F"/>
                </a:solidFill>
                <a:effectLst/>
              </a:rPr>
              <a:t>, o Brasil conseguiu vacinar 92 milhões de pessoas, ultrapassando com ampla margem a meta em relação ao público alvo. O governo federal esperava vacinar 80% dos grupos prioritários, mas conseguiu chegar a 88%</a:t>
            </a:r>
            <a:endParaRPr lang="pt-BR" sz="2800" dirty="0"/>
          </a:p>
          <a:p>
            <a:pPr algn="just"/>
            <a:endParaRPr lang="pt-BR" dirty="0"/>
          </a:p>
        </p:txBody>
      </p:sp>
    </p:spTree>
    <p:extLst>
      <p:ext uri="{BB962C8B-B14F-4D97-AF65-F5344CB8AC3E}">
        <p14:creationId xmlns:p14="http://schemas.microsoft.com/office/powerpoint/2010/main" val="385319320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3427</Words>
  <Application>Microsoft Macintosh PowerPoint</Application>
  <PresentationFormat>Widescreen</PresentationFormat>
  <Paragraphs>171</Paragraphs>
  <Slides>43</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43</vt:i4>
      </vt:variant>
    </vt:vector>
  </HeadingPairs>
  <TitlesOfParts>
    <vt:vector size="50" baseType="lpstr">
      <vt:lpstr>Arial</vt:lpstr>
      <vt:lpstr>Calibri</vt:lpstr>
      <vt:lpstr>Calibri Light</vt:lpstr>
      <vt:lpstr>inherit</vt:lpstr>
      <vt:lpstr>Symbol</vt:lpstr>
      <vt:lpstr>Times</vt:lpstr>
      <vt:lpstr>Tema do Office</vt:lpstr>
      <vt:lpstr>Combate à Pandemias em Perspectiva Internacional</vt:lpstr>
      <vt:lpstr>Saúde Internacional</vt:lpstr>
      <vt:lpstr>OMS</vt:lpstr>
      <vt:lpstr>Apresentação do PowerPoint</vt:lpstr>
      <vt:lpstr>Apresentação do PowerPoint</vt:lpstr>
      <vt:lpstr>Epidemia de Aids/HIV</vt:lpstr>
      <vt:lpstr>Apresentação do PowerPoint</vt:lpstr>
      <vt:lpstr>Epidemia de H1N1</vt:lpstr>
      <vt:lpstr>Apresentação do PowerPoint</vt:lpstr>
      <vt:lpstr>COVID-19</vt:lpstr>
      <vt:lpstr>China: Covid-zero</vt:lpstr>
      <vt:lpstr>Apresentação do PowerPoint</vt:lpstr>
      <vt:lpstr>América Latina</vt:lpstr>
      <vt:lpstr>Apresentação do PowerPoint</vt:lpstr>
      <vt:lpstr>Apresentação do PowerPoint</vt:lpstr>
      <vt:lpstr>Direitos em cheque</vt:lpstr>
      <vt:lpstr>Pandemia e iniquidades</vt:lpstr>
      <vt:lpstr>Apresentação do PowerPoint</vt:lpstr>
      <vt:lpstr>Contexto Brasileiro</vt:lpstr>
      <vt:lpstr>Apresentação do PowerPoint</vt:lpstr>
      <vt:lpstr>Apresentação do PowerPoint</vt:lpstr>
      <vt:lpstr>Apresentação do PowerPoint</vt:lpstr>
      <vt:lpstr>Corrida pelas Vacinas</vt:lpstr>
      <vt:lpstr>COVAX Facility</vt:lpstr>
      <vt:lpstr>Apresentação do PowerPoint</vt:lpstr>
      <vt:lpstr>Apresentação do PowerPoint</vt:lpstr>
      <vt:lpstr>Apresentação do PowerPoint</vt:lpstr>
      <vt:lpstr>Apresentação do PowerPoint</vt:lpstr>
      <vt:lpstr>EUA</vt:lpstr>
      <vt:lpstr>Apresentação do PowerPoint</vt:lpstr>
      <vt:lpstr>União Europeia</vt:lpstr>
      <vt:lpstr>Apresentação do PowerPoint</vt:lpstr>
      <vt:lpstr>Apresentação do PowerPoint</vt:lpstr>
      <vt:lpstr>Apresentação do PowerPoint</vt:lpstr>
      <vt:lpstr>Apresentação do PowerPoint</vt:lpstr>
      <vt:lpstr>Apresentação do PowerPoint</vt:lpstr>
      <vt:lpstr>Uma nova governança em saúde</vt:lpstr>
      <vt:lpstr>Limitações da OMS</vt:lpstr>
      <vt:lpstr>Apresentação do PowerPoint</vt:lpstr>
      <vt:lpstr>Aproveitamento dos mecanismos do RSI</vt:lpstr>
      <vt:lpstr>Fortalecimento da OMS</vt:lpstr>
      <vt:lpstr>Reforma do RSI</vt:lpstr>
      <vt:lpstr>PBL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Combate à Pandemias em Perspectiva Internacional</dc:title>
  <dc:creator>Ana Romão</dc:creator>
  <cp:lastModifiedBy>Ana Romão</cp:lastModifiedBy>
  <cp:revision>7</cp:revision>
  <dcterms:created xsi:type="dcterms:W3CDTF">2023-04-21T12:39:17Z</dcterms:created>
  <dcterms:modified xsi:type="dcterms:W3CDTF">2023-04-21T19:55:07Z</dcterms:modified>
</cp:coreProperties>
</file>