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79" r:id="rId5"/>
    <p:sldId id="280" r:id="rId6"/>
    <p:sldId id="281" r:id="rId7"/>
    <p:sldId id="282" r:id="rId8"/>
    <p:sldId id="283" r:id="rId9"/>
    <p:sldId id="284" r:id="rId10"/>
    <p:sldId id="285" r:id="rId11"/>
    <p:sldId id="286" r:id="rId12"/>
    <p:sldId id="287" r:id="rId13"/>
    <p:sldId id="288" r:id="rId14"/>
    <p:sldId id="289" r:id="rId15"/>
    <p:sldId id="290" r:id="rId16"/>
    <p:sldId id="294" r:id="rId17"/>
    <p:sldId id="292" r:id="rId18"/>
    <p:sldId id="293" r:id="rId19"/>
    <p:sldId id="295" r:id="rId20"/>
    <p:sldId id="296" r:id="rId21"/>
    <p:sldId id="297" r:id="rId2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222E7BA-AE03-4F1A-8925-AB271DB52995}" type="datetimeFigureOut">
              <a:rPr lang="pt-BR" smtClean="0"/>
              <a:t>08/04/2022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339421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222E7BA-AE03-4F1A-8925-AB271DB52995}" type="datetimeFigureOut">
              <a:rPr lang="pt-BR" smtClean="0"/>
              <a:t>08/04/2022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212362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222E7BA-AE03-4F1A-8925-AB271DB52995}" type="datetimeFigureOut">
              <a:rPr lang="pt-BR" smtClean="0"/>
              <a:t>08/04/2022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324892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222E7BA-AE03-4F1A-8925-AB271DB52995}" type="datetimeFigureOut">
              <a:rPr lang="pt-BR" smtClean="0"/>
              <a:t>08/04/2022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410372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A222E7BA-AE03-4F1A-8925-AB271DB52995}" type="datetimeFigureOut">
              <a:rPr lang="pt-BR" smtClean="0"/>
              <a:t>08/04/2022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244839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222E7BA-AE03-4F1A-8925-AB271DB52995}" type="datetimeFigureOut">
              <a:rPr lang="pt-BR" smtClean="0"/>
              <a:t>08/04/2022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336779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222E7BA-AE03-4F1A-8925-AB271DB52995}" type="datetimeFigureOut">
              <a:rPr lang="pt-BR" smtClean="0"/>
              <a:t>08/04/2022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425076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A222E7BA-AE03-4F1A-8925-AB271DB52995}" type="datetimeFigureOut">
              <a:rPr lang="pt-BR" smtClean="0"/>
              <a:t>08/04/2022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184049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222E7BA-AE03-4F1A-8925-AB271DB52995}" type="datetimeFigureOut">
              <a:rPr lang="pt-BR" smtClean="0"/>
              <a:t>08/04/2022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138592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222E7BA-AE03-4F1A-8925-AB271DB52995}" type="datetimeFigureOut">
              <a:rPr lang="pt-BR" smtClean="0"/>
              <a:t>08/04/2022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2559008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222E7BA-AE03-4F1A-8925-AB271DB52995}" type="datetimeFigureOut">
              <a:rPr lang="pt-BR" smtClean="0"/>
              <a:t>08/04/2022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BE4546-3121-4183-ADB6-24C131684827}" type="slidenum">
              <a:rPr lang="pt-BR" smtClean="0"/>
              <a:t>‹nº›</a:t>
            </a:fld>
            <a:endParaRPr lang="pt-BR"/>
          </a:p>
        </p:txBody>
      </p:sp>
    </p:spTree>
    <p:extLst>
      <p:ext uri="{BB962C8B-B14F-4D97-AF65-F5344CB8AC3E}">
        <p14:creationId xmlns:p14="http://schemas.microsoft.com/office/powerpoint/2010/main" val="287893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2E7BA-AE03-4F1A-8925-AB271DB52995}" type="datetimeFigureOut">
              <a:rPr lang="pt-BR" smtClean="0"/>
              <a:t>08/04/2022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E4546-3121-4183-ADB6-24C131684827}" type="slidenum">
              <a:rPr lang="pt-BR" smtClean="0"/>
              <a:t>‹nº›</a:t>
            </a:fld>
            <a:endParaRPr lang="pt-BR"/>
          </a:p>
        </p:txBody>
      </p:sp>
    </p:spTree>
    <p:extLst>
      <p:ext uri="{BB962C8B-B14F-4D97-AF65-F5344CB8AC3E}">
        <p14:creationId xmlns:p14="http://schemas.microsoft.com/office/powerpoint/2010/main" val="4101147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548681"/>
            <a:ext cx="8229600" cy="5688632"/>
          </a:xfrm>
        </p:spPr>
        <p:txBody>
          <a:bodyPr>
            <a:normAutofit lnSpcReduction="10000"/>
          </a:bodyPr>
          <a:lstStyle/>
          <a:p>
            <a:pPr marL="0" indent="0" algn="ctr">
              <a:buNone/>
            </a:pPr>
            <a:endParaRPr lang="pt-BR" sz="4400" b="1" dirty="0" smtClean="0"/>
          </a:p>
          <a:p>
            <a:pPr marL="0" indent="0" algn="ctr">
              <a:buNone/>
            </a:pPr>
            <a:r>
              <a:rPr lang="pt-BR" sz="4400" dirty="0"/>
              <a:t>Dissolução da sociedade </a:t>
            </a:r>
            <a:r>
              <a:rPr lang="pt-BR" sz="4400" dirty="0" smtClean="0"/>
              <a:t>e </a:t>
            </a:r>
            <a:r>
              <a:rPr lang="pt-BR" sz="4400" dirty="0"/>
              <a:t>do vínculo </a:t>
            </a:r>
            <a:r>
              <a:rPr lang="pt-BR" sz="4400" dirty="0" smtClean="0"/>
              <a:t>conjugal. Noções gerais. Evolução histórica </a:t>
            </a:r>
            <a:r>
              <a:rPr lang="pt-BR" sz="4400" dirty="0"/>
              <a:t>e </a:t>
            </a:r>
            <a:r>
              <a:rPr lang="pt-BR" sz="4400" dirty="0" smtClean="0"/>
              <a:t>legislativa. Efeitos. </a:t>
            </a:r>
            <a:r>
              <a:rPr lang="pt-BR" sz="4400" dirty="0"/>
              <a:t>EC 66/2010 e a separação judicial. </a:t>
            </a:r>
            <a:endParaRPr lang="pt-BR" sz="2800" b="1" dirty="0" smtClean="0"/>
          </a:p>
          <a:p>
            <a:pPr marL="0" indent="0" algn="ctr">
              <a:buNone/>
            </a:pPr>
            <a:endParaRPr lang="pt-BR" sz="2800" b="1" dirty="0" smtClean="0"/>
          </a:p>
          <a:p>
            <a:pPr marL="0" indent="0" algn="ctr">
              <a:buNone/>
            </a:pPr>
            <a:endParaRPr lang="pt-BR" sz="2800" b="1" dirty="0" smtClean="0"/>
          </a:p>
          <a:p>
            <a:pPr marL="0" indent="0" algn="ctr">
              <a:buNone/>
            </a:pPr>
            <a:r>
              <a:rPr lang="pt-BR" sz="2800" b="1" dirty="0" smtClean="0"/>
              <a:t>Romualdo Baptista dos Santos</a:t>
            </a:r>
            <a:endParaRPr lang="pt-BR" sz="2800" dirty="0"/>
          </a:p>
        </p:txBody>
      </p:sp>
    </p:spTree>
    <p:extLst>
      <p:ext uri="{BB962C8B-B14F-4D97-AF65-F5344CB8AC3E}">
        <p14:creationId xmlns:p14="http://schemas.microsoft.com/office/powerpoint/2010/main" val="1310392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Efeitos do casamento nulo</a:t>
            </a:r>
            <a:endParaRPr lang="pt-BR" sz="4000" b="1" u="sng" dirty="0" smtClean="0"/>
          </a:p>
          <a:p>
            <a:pPr lvl="0"/>
            <a:r>
              <a:rPr lang="pt-BR" sz="4000" dirty="0" smtClean="0"/>
              <a:t>Aproveitam aos cônjuges de boa-fé (art. 1.561, </a:t>
            </a:r>
            <a:r>
              <a:rPr lang="pt-BR" sz="4000" i="1" dirty="0" smtClean="0"/>
              <a:t>caput)</a:t>
            </a:r>
            <a:endParaRPr lang="pt-BR" sz="4000" dirty="0" smtClean="0"/>
          </a:p>
          <a:p>
            <a:r>
              <a:rPr lang="pt-BR" sz="4000" dirty="0" smtClean="0"/>
              <a:t>Não aproveitam </a:t>
            </a:r>
            <a:r>
              <a:rPr lang="pt-BR" sz="4000" dirty="0"/>
              <a:t>aos cônjuges de </a:t>
            </a:r>
            <a:r>
              <a:rPr lang="pt-BR" sz="4000" dirty="0" smtClean="0"/>
              <a:t>má-fé </a:t>
            </a:r>
            <a:r>
              <a:rPr lang="pt-BR" sz="4000" dirty="0"/>
              <a:t>(art. 1.561, </a:t>
            </a:r>
            <a:r>
              <a:rPr lang="pt-BR" sz="4000" dirty="0" smtClean="0"/>
              <a:t>§§ 1º e 2º)</a:t>
            </a:r>
          </a:p>
          <a:p>
            <a:r>
              <a:rPr lang="pt-BR" sz="4000" dirty="0" smtClean="0"/>
              <a:t>Sempre aproveitam aos filhos </a:t>
            </a:r>
            <a:r>
              <a:rPr lang="pt-BR" sz="4000" dirty="0"/>
              <a:t>(art. 1.561, § 1º e 2º)</a:t>
            </a:r>
          </a:p>
          <a:p>
            <a:r>
              <a:rPr lang="pt-BR" sz="4000" dirty="0"/>
              <a:t>Não prejudicam terceiros de </a:t>
            </a:r>
            <a:r>
              <a:rPr lang="pt-BR" sz="4000" dirty="0" smtClean="0"/>
              <a:t>boa-fé</a:t>
            </a:r>
            <a:endParaRPr lang="pt-BR" sz="4000" dirty="0"/>
          </a:p>
          <a:p>
            <a:endParaRPr lang="pt-BR" sz="4000" dirty="0"/>
          </a:p>
          <a:p>
            <a:endParaRPr lang="pt-BR" sz="4000" dirty="0"/>
          </a:p>
        </p:txBody>
      </p:sp>
    </p:spTree>
    <p:extLst>
      <p:ext uri="{BB962C8B-B14F-4D97-AF65-F5344CB8AC3E}">
        <p14:creationId xmlns:p14="http://schemas.microsoft.com/office/powerpoint/2010/main" val="3188846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92500"/>
          </a:bodyPr>
          <a:lstStyle/>
          <a:p>
            <a:pPr marL="0" indent="0">
              <a:buNone/>
            </a:pPr>
            <a:r>
              <a:rPr lang="pt-BR" sz="4400" b="1" u="sng" dirty="0" smtClean="0"/>
              <a:t>Anulação do casamento</a:t>
            </a:r>
          </a:p>
          <a:p>
            <a:pPr lvl="0"/>
            <a:r>
              <a:rPr lang="pt-BR" sz="4000" dirty="0" smtClean="0"/>
              <a:t>CC, art. 1.550</a:t>
            </a:r>
          </a:p>
          <a:p>
            <a:pPr lvl="0"/>
            <a:r>
              <a:rPr lang="pt-BR" sz="4000" dirty="0" smtClean="0"/>
              <a:t>Falta de idade núbil </a:t>
            </a:r>
            <a:r>
              <a:rPr lang="pt-BR" sz="4000" b="1" dirty="0" smtClean="0">
                <a:solidFill>
                  <a:srgbClr val="C00000"/>
                </a:solidFill>
              </a:rPr>
              <a:t>( nulo ! )</a:t>
            </a:r>
          </a:p>
          <a:p>
            <a:pPr lvl="0"/>
            <a:r>
              <a:rPr lang="pt-BR" sz="4000" dirty="0" smtClean="0"/>
              <a:t>Com idade núbil, mas sem autorização</a:t>
            </a:r>
          </a:p>
          <a:p>
            <a:pPr lvl="0"/>
            <a:r>
              <a:rPr lang="pt-BR" sz="4000" dirty="0" smtClean="0"/>
              <a:t>Vício de vontade (arts. 1.556 e 1.557)</a:t>
            </a:r>
          </a:p>
          <a:p>
            <a:pPr lvl="0"/>
            <a:r>
              <a:rPr lang="pt-BR" sz="4000" dirty="0" smtClean="0"/>
              <a:t>Incapacidade de consentir</a:t>
            </a:r>
          </a:p>
          <a:p>
            <a:pPr lvl="0"/>
            <a:r>
              <a:rPr lang="pt-BR" sz="4000" dirty="0" smtClean="0"/>
              <a:t>Procuração revogada</a:t>
            </a:r>
          </a:p>
          <a:p>
            <a:pPr lvl="0"/>
            <a:r>
              <a:rPr lang="pt-BR" sz="4000" dirty="0" smtClean="0"/>
              <a:t>Celebrante incompetente</a:t>
            </a:r>
          </a:p>
        </p:txBody>
      </p:sp>
    </p:spTree>
    <p:extLst>
      <p:ext uri="{BB962C8B-B14F-4D97-AF65-F5344CB8AC3E}">
        <p14:creationId xmlns:p14="http://schemas.microsoft.com/office/powerpoint/2010/main" val="4286484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92500" lnSpcReduction="20000"/>
          </a:bodyPr>
          <a:lstStyle/>
          <a:p>
            <a:pPr marL="0" indent="0">
              <a:buNone/>
            </a:pPr>
            <a:r>
              <a:rPr lang="pt-BR" sz="4400" b="1" u="sng" dirty="0" smtClean="0"/>
              <a:t>Anulação do casamento</a:t>
            </a:r>
          </a:p>
          <a:p>
            <a:pPr lvl="0"/>
            <a:r>
              <a:rPr lang="pt-BR" sz="4000" dirty="0" smtClean="0"/>
              <a:t>Anterioridade do fato</a:t>
            </a:r>
          </a:p>
          <a:p>
            <a:pPr lvl="0"/>
            <a:r>
              <a:rPr lang="pt-BR" sz="4000" dirty="0" smtClean="0"/>
              <a:t>Desconhecimento</a:t>
            </a:r>
          </a:p>
          <a:p>
            <a:pPr lvl="0"/>
            <a:r>
              <a:rPr lang="pt-BR" sz="4000" dirty="0" smtClean="0"/>
              <a:t>Insuportabilidade da vida em comum</a:t>
            </a:r>
          </a:p>
          <a:p>
            <a:pPr lvl="0"/>
            <a:r>
              <a:rPr lang="pt-BR" sz="4000" dirty="0" smtClean="0"/>
              <a:t>O casamento anulável pode ser confirmado</a:t>
            </a:r>
          </a:p>
          <a:p>
            <a:pPr lvl="0"/>
            <a:r>
              <a:rPr lang="pt-BR" sz="4000" dirty="0"/>
              <a:t>O casamento anulável pode </a:t>
            </a:r>
            <a:r>
              <a:rPr lang="pt-BR" sz="4000" dirty="0" smtClean="0"/>
              <a:t>convalescer se não for anulado </a:t>
            </a:r>
          </a:p>
          <a:p>
            <a:pPr lvl="0"/>
            <a:r>
              <a:rPr lang="pt-BR" sz="4000" dirty="0" smtClean="0"/>
              <a:t>O cônjuge volta a ser solteiro</a:t>
            </a:r>
          </a:p>
          <a:p>
            <a:pPr lvl="0"/>
            <a:r>
              <a:rPr lang="pt-BR" sz="4000" dirty="0" smtClean="0"/>
              <a:t>Não prejudica terceiros de boa fé</a:t>
            </a:r>
          </a:p>
        </p:txBody>
      </p:sp>
    </p:spTree>
    <p:extLst>
      <p:ext uri="{BB962C8B-B14F-4D97-AF65-F5344CB8AC3E}">
        <p14:creationId xmlns:p14="http://schemas.microsoft.com/office/powerpoint/2010/main" val="3462204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92500" lnSpcReduction="20000"/>
          </a:bodyPr>
          <a:lstStyle/>
          <a:p>
            <a:pPr marL="0" indent="0">
              <a:buNone/>
            </a:pPr>
            <a:r>
              <a:rPr lang="pt-BR" sz="4400" b="1" u="sng" dirty="0" smtClean="0"/>
              <a:t>Prazos para anulação</a:t>
            </a:r>
          </a:p>
          <a:p>
            <a:pPr lvl="0"/>
            <a:r>
              <a:rPr lang="pt-BR" sz="4000" dirty="0"/>
              <a:t>180 dias – erro essencial quanto à identidade, à honra e à boa fama (1.560, I).</a:t>
            </a:r>
          </a:p>
          <a:p>
            <a:pPr lvl="0"/>
            <a:r>
              <a:rPr lang="pt-BR" sz="4000" dirty="0"/>
              <a:t>180 dias – incapacidade relativa dos nubentes (art. 1.555).</a:t>
            </a:r>
          </a:p>
          <a:p>
            <a:pPr lvl="0"/>
            <a:r>
              <a:rPr lang="pt-BR" sz="4000" dirty="0"/>
              <a:t>2 anos – Incompetência do celebrante (1.560, II).</a:t>
            </a:r>
          </a:p>
          <a:p>
            <a:pPr lvl="0"/>
            <a:r>
              <a:rPr lang="pt-BR" sz="4000" dirty="0"/>
              <a:t>3 anos – Prática de crime, defeito físico irremediável e moléstia grave (1.560, III)</a:t>
            </a:r>
          </a:p>
          <a:p>
            <a:pPr lvl="0"/>
            <a:r>
              <a:rPr lang="pt-BR" sz="4000" dirty="0"/>
              <a:t>4 anos – Coação.</a:t>
            </a:r>
          </a:p>
        </p:txBody>
      </p:sp>
    </p:spTree>
    <p:extLst>
      <p:ext uri="{BB962C8B-B14F-4D97-AF65-F5344CB8AC3E}">
        <p14:creationId xmlns:p14="http://schemas.microsoft.com/office/powerpoint/2010/main" val="2890924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62500" lnSpcReduction="20000"/>
          </a:bodyPr>
          <a:lstStyle/>
          <a:p>
            <a:pPr marL="0" indent="0">
              <a:buNone/>
            </a:pPr>
            <a:r>
              <a:rPr lang="pt-BR" sz="4400" b="1" u="sng" dirty="0" smtClean="0"/>
              <a:t>Separação e divórcio – Evolução Legislativa</a:t>
            </a:r>
          </a:p>
          <a:p>
            <a:pPr lvl="0"/>
            <a:r>
              <a:rPr lang="pt-BR" sz="5100" dirty="0" smtClean="0"/>
              <a:t>Decreto 181-1890.</a:t>
            </a:r>
            <a:endParaRPr lang="pt-BR" sz="5100" dirty="0"/>
          </a:p>
          <a:p>
            <a:pPr lvl="0"/>
            <a:r>
              <a:rPr lang="pt-BR" sz="5100" dirty="0" smtClean="0"/>
              <a:t>Código Civil de 1916</a:t>
            </a:r>
            <a:endParaRPr lang="pt-BR" sz="5100" dirty="0"/>
          </a:p>
          <a:p>
            <a:pPr lvl="0"/>
            <a:r>
              <a:rPr lang="pt-BR" sz="5100" dirty="0" smtClean="0"/>
              <a:t>Constituições de 1934, 1937, 1946, 1967 e 1969</a:t>
            </a:r>
            <a:endParaRPr lang="pt-BR" sz="5100" dirty="0"/>
          </a:p>
          <a:p>
            <a:pPr lvl="0"/>
            <a:r>
              <a:rPr lang="pt-BR" sz="5100" dirty="0" smtClean="0"/>
              <a:t>Emenda do Divórcio – EC 09/1977 e Lei 6.515/1977</a:t>
            </a:r>
            <a:endParaRPr lang="pt-BR" sz="5100" dirty="0"/>
          </a:p>
          <a:p>
            <a:pPr lvl="0"/>
            <a:r>
              <a:rPr lang="pt-BR" sz="5100" dirty="0" smtClean="0"/>
              <a:t>Constituição de 1988.</a:t>
            </a:r>
          </a:p>
          <a:p>
            <a:pPr lvl="0"/>
            <a:r>
              <a:rPr lang="pt-BR" sz="5100" dirty="0" smtClean="0"/>
              <a:t>Código Civil 2002</a:t>
            </a:r>
          </a:p>
          <a:p>
            <a:pPr lvl="0"/>
            <a:r>
              <a:rPr lang="pt-BR" sz="5100" dirty="0" smtClean="0"/>
              <a:t>Lei dos Divórcios e Separações Extrajudiciais</a:t>
            </a:r>
          </a:p>
          <a:p>
            <a:pPr lvl="0"/>
            <a:r>
              <a:rPr lang="pt-BR" sz="5100" dirty="0" smtClean="0"/>
              <a:t>Emenda EC 66/2010 – Aboliu a Separação Judicial (?)</a:t>
            </a:r>
          </a:p>
        </p:txBody>
      </p:sp>
    </p:spTree>
    <p:extLst>
      <p:ext uri="{BB962C8B-B14F-4D97-AF65-F5344CB8AC3E}">
        <p14:creationId xmlns:p14="http://schemas.microsoft.com/office/powerpoint/2010/main" val="2912007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77500" lnSpcReduction="20000"/>
          </a:bodyPr>
          <a:lstStyle/>
          <a:p>
            <a:pPr marL="0" indent="0">
              <a:buNone/>
            </a:pPr>
            <a:r>
              <a:rPr lang="pt-BR" sz="5900" b="1" u="sng" dirty="0" smtClean="0"/>
              <a:t>Emenda Constitucional 09/1977</a:t>
            </a:r>
          </a:p>
          <a:p>
            <a:pPr lvl="0"/>
            <a:r>
              <a:rPr lang="pt-BR" sz="5100" dirty="0" smtClean="0"/>
              <a:t>Alterou o art. 175 </a:t>
            </a:r>
            <a:r>
              <a:rPr lang="pt-BR" sz="5100" smtClean="0"/>
              <a:t>da </a:t>
            </a:r>
            <a:r>
              <a:rPr lang="pt-BR" sz="5100" smtClean="0"/>
              <a:t>CF/1969</a:t>
            </a:r>
            <a:endParaRPr lang="pt-BR" sz="5100" dirty="0" smtClean="0"/>
          </a:p>
          <a:p>
            <a:pPr lvl="0"/>
            <a:r>
              <a:rPr lang="pt-BR" sz="5100" dirty="0" smtClean="0"/>
              <a:t>Tornou possível a dissolução do casamento</a:t>
            </a:r>
          </a:p>
          <a:p>
            <a:pPr lvl="0"/>
            <a:r>
              <a:rPr lang="pt-BR" sz="5100" dirty="0" smtClean="0"/>
              <a:t>Tornou possível a regulamentação do divórcio pelo legislador ordinário</a:t>
            </a:r>
          </a:p>
          <a:p>
            <a:pPr lvl="0"/>
            <a:r>
              <a:rPr lang="pt-BR" sz="5100" dirty="0" smtClean="0"/>
              <a:t>Prazos </a:t>
            </a:r>
            <a:r>
              <a:rPr lang="pt-BR" sz="5100" dirty="0"/>
              <a:t>previstos na </a:t>
            </a:r>
            <a:r>
              <a:rPr lang="pt-BR" sz="5100" dirty="0" smtClean="0"/>
              <a:t>Constituição: 3 anos de separação judicial ou 5 anos de separação de fato</a:t>
            </a:r>
          </a:p>
        </p:txBody>
      </p:sp>
    </p:spTree>
    <p:extLst>
      <p:ext uri="{BB962C8B-B14F-4D97-AF65-F5344CB8AC3E}">
        <p14:creationId xmlns:p14="http://schemas.microsoft.com/office/powerpoint/2010/main" val="3995377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85000" lnSpcReduction="10000"/>
          </a:bodyPr>
          <a:lstStyle/>
          <a:p>
            <a:pPr marL="0" indent="0">
              <a:buNone/>
            </a:pPr>
            <a:r>
              <a:rPr lang="pt-BR" sz="5900" b="1" u="sng" dirty="0" smtClean="0"/>
              <a:t>Lei do Divórcio - </a:t>
            </a:r>
            <a:r>
              <a:rPr lang="pt-BR" sz="5100" b="1" u="sng" dirty="0" smtClean="0"/>
              <a:t>Lei 6.515/1977</a:t>
            </a:r>
          </a:p>
          <a:p>
            <a:r>
              <a:rPr lang="pt-BR" sz="5100" dirty="0" smtClean="0"/>
              <a:t>Introduziu </a:t>
            </a:r>
            <a:r>
              <a:rPr lang="pt-BR" sz="5100" dirty="0"/>
              <a:t>o divórcio pela primeira vez no </a:t>
            </a:r>
            <a:r>
              <a:rPr lang="pt-BR" sz="5100" dirty="0" smtClean="0"/>
              <a:t>Brasil</a:t>
            </a:r>
          </a:p>
          <a:p>
            <a:r>
              <a:rPr lang="pt-BR" sz="5100" dirty="0" smtClean="0"/>
              <a:t>Substituiu a expressão “desquite” por separação judicial</a:t>
            </a:r>
            <a:endParaRPr lang="pt-BR" sz="5100" dirty="0"/>
          </a:p>
          <a:p>
            <a:pPr lvl="0"/>
            <a:r>
              <a:rPr lang="pt-BR" sz="5100" dirty="0"/>
              <a:t>Prazos previstos na </a:t>
            </a:r>
            <a:r>
              <a:rPr lang="pt-BR" sz="5100" dirty="0" smtClean="0"/>
              <a:t>Constituição: 3 anos de separação judicial ou 5 anos de separação de fato</a:t>
            </a:r>
          </a:p>
        </p:txBody>
      </p:sp>
    </p:spTree>
    <p:extLst>
      <p:ext uri="{BB962C8B-B14F-4D97-AF65-F5344CB8AC3E}">
        <p14:creationId xmlns:p14="http://schemas.microsoft.com/office/powerpoint/2010/main" val="1670752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92500"/>
          </a:bodyPr>
          <a:lstStyle/>
          <a:p>
            <a:pPr marL="0" indent="0">
              <a:buNone/>
            </a:pPr>
            <a:r>
              <a:rPr lang="pt-BR" sz="5900" b="1" u="sng" dirty="0" smtClean="0"/>
              <a:t>Constituição de 1988</a:t>
            </a:r>
          </a:p>
          <a:p>
            <a:pPr lvl="0"/>
            <a:r>
              <a:rPr lang="pt-BR" sz="5100" dirty="0" smtClean="0"/>
              <a:t>Art. 226, § 6º</a:t>
            </a:r>
          </a:p>
          <a:p>
            <a:pPr lvl="0"/>
            <a:r>
              <a:rPr lang="pt-BR" sz="5100" dirty="0" smtClean="0"/>
              <a:t>Avanço: reduziu os prazos: um ano de separação judicial, 2 anos de separação de fato</a:t>
            </a:r>
          </a:p>
          <a:p>
            <a:pPr lvl="0"/>
            <a:r>
              <a:rPr lang="pt-BR" sz="5100" dirty="0" smtClean="0"/>
              <a:t>Retrocesso: tratou do divórcio na Constituição</a:t>
            </a:r>
          </a:p>
          <a:p>
            <a:pPr lvl="0"/>
            <a:endParaRPr lang="pt-BR" sz="5100" dirty="0" smtClean="0"/>
          </a:p>
        </p:txBody>
      </p:sp>
    </p:spTree>
    <p:extLst>
      <p:ext uri="{BB962C8B-B14F-4D97-AF65-F5344CB8AC3E}">
        <p14:creationId xmlns:p14="http://schemas.microsoft.com/office/powerpoint/2010/main" val="1032377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5900" b="1" u="sng" dirty="0" smtClean="0"/>
              <a:t>Código Civil 2002</a:t>
            </a:r>
          </a:p>
          <a:p>
            <a:pPr lvl="0"/>
            <a:r>
              <a:rPr lang="pt-BR" sz="5100" dirty="0" smtClean="0"/>
              <a:t>Nenhuma alteração substancial</a:t>
            </a:r>
          </a:p>
          <a:p>
            <a:pPr lvl="0"/>
            <a:endParaRPr lang="pt-BR" sz="5100" dirty="0" smtClean="0"/>
          </a:p>
        </p:txBody>
      </p:sp>
    </p:spTree>
    <p:extLst>
      <p:ext uri="{BB962C8B-B14F-4D97-AF65-F5344CB8AC3E}">
        <p14:creationId xmlns:p14="http://schemas.microsoft.com/office/powerpoint/2010/main" val="1034392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85000" lnSpcReduction="20000"/>
          </a:bodyPr>
          <a:lstStyle/>
          <a:p>
            <a:pPr marL="0" indent="0">
              <a:buNone/>
            </a:pPr>
            <a:r>
              <a:rPr lang="pt-BR" sz="5900" b="1" u="sng" dirty="0" smtClean="0"/>
              <a:t>Lei 11.441/2007</a:t>
            </a:r>
          </a:p>
          <a:p>
            <a:pPr lvl="0"/>
            <a:r>
              <a:rPr lang="pt-BR" sz="5100" dirty="0" smtClean="0"/>
              <a:t>Acrescenta o art. 1.124-A ao CPC/1973</a:t>
            </a:r>
          </a:p>
          <a:p>
            <a:pPr lvl="0"/>
            <a:r>
              <a:rPr lang="pt-BR" sz="5400" dirty="0" smtClean="0"/>
              <a:t>Torna possível o divórcio e a separação extrajudicial</a:t>
            </a:r>
          </a:p>
          <a:p>
            <a:pPr lvl="0"/>
            <a:r>
              <a:rPr lang="pt-BR" sz="5100" dirty="0" smtClean="0"/>
              <a:t>Requisitos: consensualidade, sem filhos incapazes, assistência por advogado</a:t>
            </a:r>
          </a:p>
          <a:p>
            <a:pPr lvl="0"/>
            <a:r>
              <a:rPr lang="pt-BR" sz="5100" dirty="0" smtClean="0"/>
              <a:t>A regra está no CPC/2015, art. 733</a:t>
            </a:r>
          </a:p>
          <a:p>
            <a:pPr lvl="0"/>
            <a:endParaRPr lang="pt-BR" sz="5100" dirty="0" smtClean="0"/>
          </a:p>
        </p:txBody>
      </p:sp>
    </p:spTree>
    <p:extLst>
      <p:ext uri="{BB962C8B-B14F-4D97-AF65-F5344CB8AC3E}">
        <p14:creationId xmlns:p14="http://schemas.microsoft.com/office/powerpoint/2010/main" val="2901377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5400" b="1" u="sng" dirty="0" smtClean="0"/>
              <a:t>Duplicidade de vínculos</a:t>
            </a:r>
          </a:p>
          <a:p>
            <a:endParaRPr lang="pt-BR" sz="4400" dirty="0" smtClean="0"/>
          </a:p>
          <a:p>
            <a:r>
              <a:rPr lang="pt-BR" sz="4400" dirty="0" smtClean="0"/>
              <a:t>Origem</a:t>
            </a:r>
          </a:p>
          <a:p>
            <a:r>
              <a:rPr lang="pt-BR" sz="4400" dirty="0" smtClean="0"/>
              <a:t>Negócio jurídico sui generis</a:t>
            </a:r>
          </a:p>
          <a:p>
            <a:r>
              <a:rPr lang="pt-BR" sz="4400" dirty="0" smtClean="0"/>
              <a:t>Vínculo existencial</a:t>
            </a:r>
          </a:p>
          <a:p>
            <a:endParaRPr lang="pt-BR" dirty="0"/>
          </a:p>
        </p:txBody>
      </p:sp>
    </p:spTree>
    <p:extLst>
      <p:ext uri="{BB962C8B-B14F-4D97-AF65-F5344CB8AC3E}">
        <p14:creationId xmlns:p14="http://schemas.microsoft.com/office/powerpoint/2010/main" val="3017452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70000" lnSpcReduction="20000"/>
          </a:bodyPr>
          <a:lstStyle/>
          <a:p>
            <a:pPr marL="0" indent="0">
              <a:buNone/>
            </a:pPr>
            <a:r>
              <a:rPr lang="pt-BR" sz="5900" b="1" u="sng" dirty="0" smtClean="0"/>
              <a:t>Emenda 66/2010</a:t>
            </a:r>
          </a:p>
          <a:p>
            <a:pPr lvl="0"/>
            <a:r>
              <a:rPr lang="pt-BR" sz="5100" dirty="0" smtClean="0"/>
              <a:t>Altera o art. 226, § 6º da Constituição</a:t>
            </a:r>
          </a:p>
          <a:p>
            <a:r>
              <a:rPr lang="pt-BR" sz="5400" dirty="0" smtClean="0"/>
              <a:t>Redação antiga: § </a:t>
            </a:r>
            <a:r>
              <a:rPr lang="pt-BR" sz="5400" dirty="0"/>
              <a:t>6º O casamento civil pode ser dissolvido pelo divórcio, após prévia separação judicial por mais de um ano nos casos expressos em lei, ou comprovada separação de fato por mais de dois anos.</a:t>
            </a:r>
          </a:p>
          <a:p>
            <a:pPr lvl="0"/>
            <a:r>
              <a:rPr lang="pt-BR" sz="4800" dirty="0" smtClean="0"/>
              <a:t>Nova redação: § </a:t>
            </a:r>
            <a:r>
              <a:rPr lang="pt-BR" sz="4800" dirty="0"/>
              <a:t>6º O casamento civil pode ser dissolvido pelo </a:t>
            </a:r>
            <a:r>
              <a:rPr lang="pt-BR" sz="4800" dirty="0" smtClean="0"/>
              <a:t>divórcio.</a:t>
            </a:r>
            <a:r>
              <a:rPr lang="pt-BR" sz="4800" dirty="0"/>
              <a:t> </a:t>
            </a:r>
            <a:endParaRPr lang="pt-BR" sz="4800" dirty="0" smtClean="0"/>
          </a:p>
          <a:p>
            <a:pPr lvl="0"/>
            <a:r>
              <a:rPr lang="pt-BR" sz="4800" dirty="0" smtClean="0"/>
              <a:t>Dispensa </a:t>
            </a:r>
            <a:r>
              <a:rPr lang="pt-BR" sz="4800" dirty="0"/>
              <a:t>qualquer requisito para o divórcio</a:t>
            </a:r>
          </a:p>
          <a:p>
            <a:endParaRPr lang="pt-BR" sz="4800" dirty="0"/>
          </a:p>
          <a:p>
            <a:pPr lvl="0"/>
            <a:endParaRPr lang="pt-BR" sz="5100" dirty="0" smtClean="0"/>
          </a:p>
          <a:p>
            <a:pPr lvl="0"/>
            <a:endParaRPr lang="pt-BR" sz="5100" dirty="0" smtClean="0"/>
          </a:p>
        </p:txBody>
      </p:sp>
    </p:spTree>
    <p:extLst>
      <p:ext uri="{BB962C8B-B14F-4D97-AF65-F5344CB8AC3E}">
        <p14:creationId xmlns:p14="http://schemas.microsoft.com/office/powerpoint/2010/main" val="2606510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fontScale="70000" lnSpcReduction="20000"/>
          </a:bodyPr>
          <a:lstStyle/>
          <a:p>
            <a:pPr marL="0" indent="0">
              <a:buNone/>
            </a:pPr>
            <a:r>
              <a:rPr lang="pt-BR" sz="5900" b="1" u="sng" dirty="0" smtClean="0"/>
              <a:t>Emenda 66/2010</a:t>
            </a:r>
          </a:p>
          <a:p>
            <a:pPr lvl="0"/>
            <a:r>
              <a:rPr lang="pt-BR" sz="5100" dirty="0" smtClean="0"/>
              <a:t>Doutrina: foi suprimida a separação judicial </a:t>
            </a:r>
            <a:r>
              <a:rPr lang="pt-BR" sz="5100" smtClean="0"/>
              <a:t>ou extrajudicial</a:t>
            </a:r>
            <a:endParaRPr lang="pt-BR" sz="5100" dirty="0" smtClean="0"/>
          </a:p>
          <a:p>
            <a:pPr lvl="0"/>
            <a:r>
              <a:rPr lang="pt-BR" sz="5100" dirty="0" smtClean="0"/>
              <a:t>Jurisprudência: a separação judicial ou extrajudicial persiste</a:t>
            </a:r>
            <a:endParaRPr lang="pt-BR" sz="5400" dirty="0"/>
          </a:p>
          <a:p>
            <a:r>
              <a:rPr lang="pt-BR" sz="4800" dirty="0" smtClean="0"/>
              <a:t>Legislador: as disposições do CC foram mantidas. O novo CPC trata da separação</a:t>
            </a:r>
            <a:endParaRPr lang="pt-BR" sz="4800" dirty="0"/>
          </a:p>
          <a:p>
            <a:r>
              <a:rPr lang="pt-BR" sz="4800" dirty="0" smtClean="0"/>
              <a:t>Necessidade de reforma legislativa para suprimir as disposições do CC</a:t>
            </a:r>
          </a:p>
          <a:p>
            <a:r>
              <a:rPr lang="pt-BR" sz="4800" dirty="0" err="1" smtClean="0"/>
              <a:t>Disfuncionalidade</a:t>
            </a:r>
            <a:r>
              <a:rPr lang="pt-BR" sz="4800" dirty="0" smtClean="0"/>
              <a:t> da separação judicial ou extrajudicial</a:t>
            </a:r>
            <a:endParaRPr lang="pt-BR" sz="4800" dirty="0"/>
          </a:p>
          <a:p>
            <a:pPr lvl="0"/>
            <a:endParaRPr lang="pt-BR" sz="5100" dirty="0" smtClean="0"/>
          </a:p>
          <a:p>
            <a:pPr lvl="0"/>
            <a:endParaRPr lang="pt-BR" sz="5100" dirty="0" smtClean="0"/>
          </a:p>
        </p:txBody>
      </p:sp>
    </p:spTree>
    <p:extLst>
      <p:ext uri="{BB962C8B-B14F-4D97-AF65-F5344CB8AC3E}">
        <p14:creationId xmlns:p14="http://schemas.microsoft.com/office/powerpoint/2010/main" val="1171761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Período Imperial</a:t>
            </a:r>
          </a:p>
          <a:p>
            <a:pPr lvl="0"/>
            <a:r>
              <a:rPr lang="pt-BR" sz="4000" dirty="0" smtClean="0"/>
              <a:t>Ordenações do Reino</a:t>
            </a:r>
          </a:p>
          <a:p>
            <a:pPr lvl="0"/>
            <a:r>
              <a:rPr lang="pt-BR" sz="4000" dirty="0" smtClean="0"/>
              <a:t>Casamento religioso</a:t>
            </a:r>
          </a:p>
          <a:p>
            <a:pPr lvl="0"/>
            <a:r>
              <a:rPr lang="pt-BR" sz="4000" dirty="0" smtClean="0"/>
              <a:t>Não havia casamento civil</a:t>
            </a:r>
          </a:p>
          <a:p>
            <a:pPr lvl="0"/>
            <a:r>
              <a:rPr lang="pt-BR" sz="4000" dirty="0" smtClean="0"/>
              <a:t>Indissolúvel</a:t>
            </a:r>
          </a:p>
          <a:p>
            <a:pPr lvl="0"/>
            <a:r>
              <a:rPr lang="pt-BR" sz="4000" dirty="0" smtClean="0"/>
              <a:t>Possibilidade de anulação pela Igreja</a:t>
            </a:r>
            <a:endParaRPr lang="pt-BR" sz="4000" dirty="0"/>
          </a:p>
        </p:txBody>
      </p:sp>
    </p:spTree>
    <p:extLst>
      <p:ext uri="{BB962C8B-B14F-4D97-AF65-F5344CB8AC3E}">
        <p14:creationId xmlns:p14="http://schemas.microsoft.com/office/powerpoint/2010/main" val="2712031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Proclamação da República</a:t>
            </a:r>
          </a:p>
          <a:p>
            <a:pPr lvl="0"/>
            <a:r>
              <a:rPr lang="pt-BR" sz="4000" dirty="0" smtClean="0"/>
              <a:t>Decreto 181/1890</a:t>
            </a:r>
          </a:p>
          <a:p>
            <a:pPr lvl="0"/>
            <a:r>
              <a:rPr lang="pt-BR" sz="4000" dirty="0" smtClean="0"/>
              <a:t>Casamento civil indissolúvel</a:t>
            </a:r>
          </a:p>
          <a:p>
            <a:pPr lvl="0"/>
            <a:r>
              <a:rPr lang="pt-BR" sz="4000" dirty="0"/>
              <a:t>Possibilidade de </a:t>
            </a:r>
            <a:r>
              <a:rPr lang="pt-BR" sz="4000" dirty="0" smtClean="0"/>
              <a:t>anulação</a:t>
            </a:r>
          </a:p>
          <a:p>
            <a:r>
              <a:rPr lang="pt-BR" sz="4000" dirty="0" smtClean="0"/>
              <a:t>“Divórcio” só extinguia a sociedade conjugal</a:t>
            </a:r>
          </a:p>
          <a:p>
            <a:r>
              <a:rPr lang="pt-BR" sz="4000" dirty="0" smtClean="0"/>
              <a:t>Convivência com o casamento religioso</a:t>
            </a:r>
            <a:endParaRPr lang="pt-BR" sz="4000" dirty="0"/>
          </a:p>
          <a:p>
            <a:pPr lvl="0"/>
            <a:endParaRPr lang="pt-BR" sz="4000" dirty="0"/>
          </a:p>
        </p:txBody>
      </p:sp>
    </p:spTree>
    <p:extLst>
      <p:ext uri="{BB962C8B-B14F-4D97-AF65-F5344CB8AC3E}">
        <p14:creationId xmlns:p14="http://schemas.microsoft.com/office/powerpoint/2010/main" val="3391625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Código Civil 1916</a:t>
            </a:r>
          </a:p>
          <a:p>
            <a:pPr lvl="0"/>
            <a:r>
              <a:rPr lang="pt-BR" sz="4000" dirty="0" smtClean="0"/>
              <a:t>Casamento civil indissolúvel</a:t>
            </a:r>
          </a:p>
          <a:p>
            <a:pPr lvl="0"/>
            <a:r>
              <a:rPr lang="pt-BR" sz="4000" dirty="0"/>
              <a:t>Possibilidade de </a:t>
            </a:r>
            <a:r>
              <a:rPr lang="pt-BR" sz="4000" dirty="0" smtClean="0"/>
              <a:t>anulação</a:t>
            </a:r>
          </a:p>
          <a:p>
            <a:r>
              <a:rPr lang="pt-BR" sz="4000" dirty="0" smtClean="0"/>
              <a:t>Convivência com o casamento religioso</a:t>
            </a:r>
          </a:p>
          <a:p>
            <a:r>
              <a:rPr lang="pt-BR" sz="4000" dirty="0" smtClean="0"/>
              <a:t>O “divórcio</a:t>
            </a:r>
            <a:r>
              <a:rPr lang="pt-BR" sz="4000" dirty="0"/>
              <a:t>” </a:t>
            </a:r>
            <a:r>
              <a:rPr lang="pt-BR" sz="4000" dirty="0" smtClean="0"/>
              <a:t>passa a se chamar “desquite</a:t>
            </a:r>
          </a:p>
          <a:p>
            <a:r>
              <a:rPr lang="pt-BR" sz="4000" dirty="0" smtClean="0"/>
              <a:t>Só extinguia </a:t>
            </a:r>
            <a:r>
              <a:rPr lang="pt-BR" sz="4000" dirty="0"/>
              <a:t>a sociedade conjugal</a:t>
            </a:r>
          </a:p>
          <a:p>
            <a:endParaRPr lang="pt-BR" sz="4000" dirty="0"/>
          </a:p>
          <a:p>
            <a:pPr lvl="0"/>
            <a:endParaRPr lang="pt-BR" sz="4000" dirty="0"/>
          </a:p>
        </p:txBody>
      </p:sp>
    </p:spTree>
    <p:extLst>
      <p:ext uri="{BB962C8B-B14F-4D97-AF65-F5344CB8AC3E}">
        <p14:creationId xmlns:p14="http://schemas.microsoft.com/office/powerpoint/2010/main" val="4127790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Constitucionalização do casamento</a:t>
            </a:r>
          </a:p>
          <a:p>
            <a:pPr lvl="0"/>
            <a:r>
              <a:rPr lang="pt-BR" sz="4000" dirty="0" smtClean="0"/>
              <a:t>Constitui de 1934</a:t>
            </a:r>
          </a:p>
          <a:p>
            <a:pPr lvl="0"/>
            <a:r>
              <a:rPr lang="pt-BR" sz="4000" dirty="0" smtClean="0"/>
              <a:t>Casamento civil indissolúvel</a:t>
            </a:r>
          </a:p>
          <a:p>
            <a:r>
              <a:rPr lang="pt-BR" sz="4000" dirty="0" smtClean="0"/>
              <a:t>Demais regras do Código Civil</a:t>
            </a:r>
          </a:p>
          <a:p>
            <a:r>
              <a:rPr lang="pt-BR" sz="4000" dirty="0" smtClean="0"/>
              <a:t>Repetição da indissolubilidade nas Constituições de 1937, 1946, 1967 e 1969</a:t>
            </a:r>
            <a:endParaRPr lang="pt-BR" sz="4000" dirty="0"/>
          </a:p>
          <a:p>
            <a:pPr lvl="0"/>
            <a:endParaRPr lang="pt-BR" sz="4000" dirty="0"/>
          </a:p>
        </p:txBody>
      </p:sp>
    </p:spTree>
    <p:extLst>
      <p:ext uri="{BB962C8B-B14F-4D97-AF65-F5344CB8AC3E}">
        <p14:creationId xmlns:p14="http://schemas.microsoft.com/office/powerpoint/2010/main" val="4043964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Como se dissolvem a sociedade e o vínculo conjugal - CC, art. 1.571</a:t>
            </a:r>
          </a:p>
          <a:p>
            <a:pPr lvl="0"/>
            <a:r>
              <a:rPr lang="pt-BR" sz="4000" dirty="0" smtClean="0"/>
              <a:t>Morte de um dos cônjuges</a:t>
            </a:r>
          </a:p>
          <a:p>
            <a:pPr lvl="0"/>
            <a:r>
              <a:rPr lang="pt-BR" sz="4000" dirty="0" smtClean="0"/>
              <a:t>Nulidade ou anulação </a:t>
            </a:r>
          </a:p>
          <a:p>
            <a:r>
              <a:rPr lang="pt-BR" sz="4000" dirty="0" smtClean="0"/>
              <a:t>Separação judicial</a:t>
            </a:r>
          </a:p>
          <a:p>
            <a:r>
              <a:rPr lang="pt-BR" sz="4000" dirty="0" smtClean="0"/>
              <a:t>Divórcio</a:t>
            </a:r>
            <a:endParaRPr lang="pt-BR" sz="4000" dirty="0"/>
          </a:p>
          <a:p>
            <a:pPr marL="0" lvl="0" indent="0">
              <a:buNone/>
            </a:pPr>
            <a:r>
              <a:rPr lang="pt-BR" sz="4000" dirty="0" smtClean="0"/>
              <a:t>A separação só dissolve a sociedade conjugal</a:t>
            </a:r>
            <a:endParaRPr lang="pt-BR" sz="4000" dirty="0"/>
          </a:p>
        </p:txBody>
      </p:sp>
    </p:spTree>
    <p:extLst>
      <p:ext uri="{BB962C8B-B14F-4D97-AF65-F5344CB8AC3E}">
        <p14:creationId xmlns:p14="http://schemas.microsoft.com/office/powerpoint/2010/main" val="51386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Morte de um dos cônjuges</a:t>
            </a:r>
          </a:p>
          <a:p>
            <a:pPr lvl="0"/>
            <a:r>
              <a:rPr lang="pt-BR" sz="4000" dirty="0" smtClean="0"/>
              <a:t>Dissolve o casamento e a sociedade conjugal</a:t>
            </a:r>
          </a:p>
          <a:p>
            <a:pPr lvl="0"/>
            <a:r>
              <a:rPr lang="pt-BR" sz="4000" dirty="0" smtClean="0"/>
              <a:t>O cônjuge sobrevivente deixa de ser casado e pode se casar de novo</a:t>
            </a:r>
          </a:p>
        </p:txBody>
      </p:sp>
    </p:spTree>
    <p:extLst>
      <p:ext uri="{BB962C8B-B14F-4D97-AF65-F5344CB8AC3E}">
        <p14:creationId xmlns:p14="http://schemas.microsoft.com/office/powerpoint/2010/main" val="196633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3"/>
            <a:ext cx="8229600" cy="5760640"/>
          </a:xfrm>
        </p:spPr>
        <p:txBody>
          <a:bodyPr>
            <a:normAutofit/>
          </a:bodyPr>
          <a:lstStyle/>
          <a:p>
            <a:pPr marL="0" indent="0">
              <a:buNone/>
            </a:pPr>
            <a:r>
              <a:rPr lang="pt-BR" sz="4400" b="1" u="sng" dirty="0" smtClean="0"/>
              <a:t>Nulidade do casamento</a:t>
            </a:r>
          </a:p>
          <a:p>
            <a:pPr lvl="0"/>
            <a:r>
              <a:rPr lang="pt-BR" sz="4000" dirty="0" smtClean="0"/>
              <a:t>CC, art. 1.548, II</a:t>
            </a:r>
          </a:p>
          <a:p>
            <a:pPr lvl="0"/>
            <a:r>
              <a:rPr lang="pt-BR" sz="4000" dirty="0" smtClean="0"/>
              <a:t>Infringência a algum dos impedimentos matrimoniais</a:t>
            </a:r>
          </a:p>
          <a:p>
            <a:pPr lvl="0"/>
            <a:r>
              <a:rPr lang="pt-BR" sz="4000" dirty="0" smtClean="0"/>
              <a:t>Art. 1.521 – Rol dos impedimentos</a:t>
            </a:r>
          </a:p>
          <a:p>
            <a:pPr lvl="0"/>
            <a:r>
              <a:rPr lang="pt-BR" sz="4000" dirty="0" smtClean="0"/>
              <a:t>Art. 1.548, I – Revogado pelo EPD</a:t>
            </a:r>
          </a:p>
          <a:p>
            <a:pPr lvl="0"/>
            <a:r>
              <a:rPr lang="pt-BR" sz="4000" dirty="0" smtClean="0"/>
              <a:t>É válido o casamento das pessoas com deficiência (CC, art. 1.550, § 2º) </a:t>
            </a:r>
          </a:p>
        </p:txBody>
      </p:sp>
    </p:spTree>
    <p:extLst>
      <p:ext uri="{BB962C8B-B14F-4D97-AF65-F5344CB8AC3E}">
        <p14:creationId xmlns:p14="http://schemas.microsoft.com/office/powerpoint/2010/main" val="2092248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TotalTime>
  <Words>779</Words>
  <Application>Microsoft Office PowerPoint</Application>
  <PresentationFormat>Apresentação na tela (4:3)</PresentationFormat>
  <Paragraphs>116</Paragraphs>
  <Slides>21</Slides>
  <Notes>0</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Romualdo</dc:creator>
  <cp:lastModifiedBy>Romualdo Baptista dos Santos</cp:lastModifiedBy>
  <cp:revision>51</cp:revision>
  <dcterms:created xsi:type="dcterms:W3CDTF">2019-04-04T19:29:27Z</dcterms:created>
  <dcterms:modified xsi:type="dcterms:W3CDTF">2022-04-08T21:27:25Z</dcterms:modified>
</cp:coreProperties>
</file>