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8" r:id="rId3"/>
    <p:sldId id="321" r:id="rId4"/>
    <p:sldId id="320" r:id="rId5"/>
    <p:sldId id="286" r:id="rId6"/>
    <p:sldId id="287" r:id="rId7"/>
    <p:sldId id="318" r:id="rId8"/>
    <p:sldId id="285" r:id="rId9"/>
    <p:sldId id="289" r:id="rId10"/>
    <p:sldId id="290" r:id="rId11"/>
    <p:sldId id="291" r:id="rId12"/>
    <p:sldId id="292" r:id="rId13"/>
    <p:sldId id="295" r:id="rId14"/>
    <p:sldId id="293" r:id="rId15"/>
    <p:sldId id="294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16" r:id="rId30"/>
    <p:sldId id="317" r:id="rId31"/>
    <p:sldId id="319" r:id="rId32"/>
    <p:sldId id="311" r:id="rId33"/>
    <p:sldId id="312" r:id="rId34"/>
    <p:sldId id="313" r:id="rId35"/>
    <p:sldId id="314" r:id="rId36"/>
    <p:sldId id="315" r:id="rId37"/>
    <p:sldId id="281" r:id="rId38"/>
  </p:sldIdLst>
  <p:sldSz cx="9144000" cy="6858000" type="screen4x3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5" Type="http://schemas.openxmlformats.org/officeDocument/2006/relationships/image" Target="../media/image2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Relationship Id="rId14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7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D7541CA-CB26-4FC8-88C9-16DD3B038D09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D0E75FE-11C6-405C-B694-6D14E0A359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548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E75FE-11C6-405C-B694-6D14E0A35969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573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62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5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037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16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59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15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64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421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86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57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7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798CB-3BCD-4F6A-B800-B151D445D34C}" type="datetimeFigureOut">
              <a:rPr lang="pt-BR" smtClean="0"/>
              <a:pPr/>
              <a:t>05/03/2018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31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9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5.wmf"/><Relationship Id="rId26" Type="http://schemas.openxmlformats.org/officeDocument/2006/relationships/image" Target="../media/image19.wmf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29" Type="http://schemas.openxmlformats.org/officeDocument/2006/relationships/oleObject" Target="../embeddings/oleObject2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18.wmf"/><Relationship Id="rId32" Type="http://schemas.openxmlformats.org/officeDocument/2006/relationships/image" Target="../media/image22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20.wmf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5.bin"/><Relationship Id="rId31" Type="http://schemas.openxmlformats.org/officeDocument/2006/relationships/oleObject" Target="../embeddings/oleObject21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Relationship Id="rId27" Type="http://schemas.openxmlformats.org/officeDocument/2006/relationships/oleObject" Target="../embeddings/oleObject19.bin"/><Relationship Id="rId30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1604" y="1173157"/>
            <a:ext cx="6715172" cy="1470025"/>
          </a:xfrm>
        </p:spPr>
        <p:txBody>
          <a:bodyPr>
            <a:normAutofit fontScale="90000"/>
          </a:bodyPr>
          <a:lstStyle/>
          <a:p>
            <a:r>
              <a:rPr lang="pt-BR" sz="3100" b="1" i="1" dirty="0" smtClean="0"/>
              <a:t>Escola Superior de Agricultura</a:t>
            </a:r>
            <a:br>
              <a:rPr lang="pt-BR" sz="3100" b="1" i="1" dirty="0" smtClean="0"/>
            </a:br>
            <a:r>
              <a:rPr lang="pt-BR" sz="3100" b="1" i="1" dirty="0" smtClean="0"/>
              <a:t> “Luiz de Queiroz”</a:t>
            </a:r>
            <a:br>
              <a:rPr lang="pt-BR" sz="3100" b="1" i="1" dirty="0" smtClean="0"/>
            </a:br>
            <a:r>
              <a:rPr lang="pt-BR" sz="3100" b="1" i="1" dirty="0" smtClean="0"/>
              <a:t>Universidade de São Paulo</a:t>
            </a:r>
            <a:br>
              <a:rPr lang="pt-BR" sz="3100" b="1" i="1" dirty="0" smtClean="0"/>
            </a:br>
            <a:r>
              <a:rPr lang="pt-BR" sz="3100" b="1" i="1" dirty="0" smtClean="0"/>
              <a:t/>
            </a:r>
            <a:br>
              <a:rPr lang="pt-BR" sz="3100" b="1" i="1" dirty="0" smtClean="0"/>
            </a:br>
            <a:r>
              <a:rPr lang="pt-BR" sz="3100" b="1" i="1" dirty="0" smtClean="0"/>
              <a:t/>
            </a:r>
            <a:br>
              <a:rPr lang="pt-BR" sz="3100" b="1" i="1" dirty="0" smtClean="0"/>
            </a:br>
            <a:r>
              <a:rPr lang="pt-BR" sz="3100" b="1" i="1" dirty="0"/>
              <a:t/>
            </a:r>
            <a:br>
              <a:rPr lang="pt-BR" sz="3100" b="1" i="1" dirty="0"/>
            </a:br>
            <a:r>
              <a:rPr lang="pt-BR" b="1" i="1" dirty="0" smtClean="0"/>
              <a:t>LCE0211 </a:t>
            </a:r>
            <a:r>
              <a:rPr lang="pt-BR" b="1" i="1" dirty="0"/>
              <a:t>– Estatística </a:t>
            </a:r>
            <a:r>
              <a:rPr lang="pt-BR" b="1" i="1" dirty="0" smtClean="0"/>
              <a:t>Geral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39752" y="4869160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pt-BR" dirty="0" smtClean="0">
              <a:solidFill>
                <a:schemeClr val="tx1"/>
              </a:solidFill>
            </a:endParaRPr>
          </a:p>
          <a:p>
            <a:pPr algn="r"/>
            <a:r>
              <a:rPr lang="pt-BR" dirty="0" smtClean="0">
                <a:solidFill>
                  <a:schemeClr val="tx1"/>
                </a:solidFill>
              </a:rPr>
              <a:t>Profa</a:t>
            </a:r>
            <a:r>
              <a:rPr lang="pt-BR" dirty="0">
                <a:solidFill>
                  <a:schemeClr val="tx1"/>
                </a:solidFill>
              </a:rPr>
              <a:t>. Dra. Andreia Adami</a:t>
            </a:r>
          </a:p>
          <a:p>
            <a:pPr algn="r"/>
            <a:r>
              <a:rPr lang="pt-BR" u="sng" dirty="0">
                <a:solidFill>
                  <a:schemeClr val="tx1"/>
                </a:solidFill>
              </a:rPr>
              <a:t>deiaadami@terra.com.br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27650" name="Picture 2" descr="http://www4.esalq.usp.br/sites/default/files/logo-esalq-simbol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12954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117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 Descritiva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r>
              <a:rPr lang="pt-BR" b="1" dirty="0" smtClean="0"/>
              <a:t>Distribuição de frequências – </a:t>
            </a:r>
            <a:r>
              <a:rPr lang="pt-BR" b="1" dirty="0" smtClean="0">
                <a:solidFill>
                  <a:srgbClr val="FF0000"/>
                </a:solidFill>
              </a:rPr>
              <a:t>Bidimensionais</a:t>
            </a:r>
          </a:p>
          <a:p>
            <a:pPr algn="just">
              <a:spcBef>
                <a:spcPts val="0"/>
              </a:spcBef>
              <a:buNone/>
            </a:pPr>
            <a:r>
              <a:rPr lang="pt-BR" sz="2800" dirty="0" smtClean="0"/>
              <a:t>	Como comparar as duas distribuições de frequências? </a:t>
            </a:r>
            <a:r>
              <a:rPr lang="pt-BR" sz="2800" b="1" dirty="0" smtClean="0">
                <a:solidFill>
                  <a:srgbClr val="FF0000"/>
                </a:solidFill>
              </a:rPr>
              <a:t>Frequências relativas (ou percentual)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 smtClean="0"/>
              <a:t>Tabela 2. Distribuição de frequências da resistência à ferrugem de híbridos de milho segundo as regiões A e B, 2001. 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00034" y="3714752"/>
          <a:ext cx="792962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4776"/>
                <a:gridCol w="1404948"/>
                <a:gridCol w="1404948"/>
                <a:gridCol w="1404948"/>
              </a:tblGrid>
              <a:tr h="198120">
                <a:tc rowSpan="2">
                  <a:txBody>
                    <a:bodyPr/>
                    <a:lstStyle/>
                    <a:p>
                      <a:r>
                        <a:rPr lang="pt-BR" sz="2000" dirty="0" smtClean="0"/>
                        <a:t>Resistência à</a:t>
                      </a:r>
                      <a:r>
                        <a:rPr lang="pt-BR" sz="2000" baseline="0" dirty="0" smtClean="0"/>
                        <a:t> ferrugem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Região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Total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B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Resistente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10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13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Moderadamente resistente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6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12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18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Moderadamente suscetível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9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12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Suscetível  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7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8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Total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32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19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51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pt-BR" sz="1600" dirty="0" smtClean="0"/>
                        <a:t>Fonte: Adaptado de Andrade e </a:t>
                      </a:r>
                      <a:r>
                        <a:rPr lang="pt-BR" sz="1600" dirty="0" err="1" smtClean="0"/>
                        <a:t>Ogliari</a:t>
                      </a:r>
                      <a:r>
                        <a:rPr lang="pt-BR" sz="1600" baseline="0" dirty="0" smtClean="0"/>
                        <a:t> (2006)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2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 Descritiva</a:t>
            </a: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214414" y="3497262"/>
          <a:ext cx="1338936" cy="860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1" name="Equação" r:id="rId3" imgW="507960" imgH="431640" progId="Equation.3">
                  <p:embed/>
                </p:oleObj>
              </mc:Choice>
              <mc:Fallback>
                <p:oleObj name="Equação" r:id="rId3" imgW="5079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3497262"/>
                        <a:ext cx="1338936" cy="8604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596900" y="4913313"/>
          <a:ext cx="25749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2" name="Equação" r:id="rId5" imgW="977760" imgH="228600" progId="Equation.3">
                  <p:embed/>
                </p:oleObj>
              </mc:Choice>
              <mc:Fallback>
                <p:oleObj name="Equação" r:id="rId5" imgW="9777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4913313"/>
                        <a:ext cx="2574925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1142976" y="2786058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>
                <a:solidFill>
                  <a:srgbClr val="FF0000"/>
                </a:solidFill>
              </a:rPr>
              <a:t>Uma variável</a:t>
            </a:r>
            <a:endParaRPr lang="pt-BR" sz="2400" b="1" u="sng" dirty="0">
              <a:solidFill>
                <a:srgbClr val="FF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357818" y="2786058"/>
            <a:ext cx="33575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>
                <a:solidFill>
                  <a:srgbClr val="FF0000"/>
                </a:solidFill>
              </a:rPr>
              <a:t>Duas variáveis</a:t>
            </a:r>
          </a:p>
          <a:p>
            <a:pPr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FF0000"/>
                </a:solidFill>
              </a:rPr>
              <a:t>Fixar os totais de linhas</a:t>
            </a:r>
          </a:p>
          <a:p>
            <a:pPr>
              <a:buFont typeface="Arial" pitchFamily="34" charset="0"/>
              <a:buChar char="•"/>
            </a:pPr>
            <a:endParaRPr lang="pt-BR" sz="2400" b="1" dirty="0" smtClean="0">
              <a:solidFill>
                <a:srgbClr val="FF0000"/>
              </a:solidFill>
            </a:endParaRPr>
          </a:p>
          <a:p>
            <a:endParaRPr lang="pt-BR" sz="2400" b="1" dirty="0" smtClean="0">
              <a:solidFill>
                <a:srgbClr val="FF0000"/>
              </a:solidFill>
            </a:endParaRPr>
          </a:p>
          <a:p>
            <a:endParaRPr lang="pt-BR" sz="24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FF0000"/>
                </a:solidFill>
              </a:rPr>
              <a:t>Fixar os totais de colunas</a:t>
            </a:r>
            <a:endParaRPr lang="pt-BR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3072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572132" y="3578232"/>
          <a:ext cx="103981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3" name="Equação" r:id="rId7" imgW="558720" imgH="457200" progId="Equation.3">
                  <p:embed/>
                </p:oleObj>
              </mc:Choice>
              <mc:Fallback>
                <p:oleObj name="Equação" r:id="rId7" imgW="55872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2" y="3578232"/>
                        <a:ext cx="1039813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5561013" y="5424488"/>
          <a:ext cx="1063625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4" name="Equação" r:id="rId9" imgW="571320" imgH="469800" progId="Equation.3">
                  <p:embed/>
                </p:oleObj>
              </mc:Choice>
              <mc:Fallback>
                <p:oleObj name="Equação" r:id="rId9" imgW="571320" imgH="469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1013" y="5424488"/>
                        <a:ext cx="1063625" cy="874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32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 Descritiva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89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000" dirty="0" smtClean="0"/>
              <a:t>Tabela 1. Distribuição de frequências da resistência à ferrugem de 32 híbridos de milho recomendados para a região com altitudes abaixo de 800m, 2001.</a:t>
            </a:r>
            <a:r>
              <a:rPr lang="pt-BR" sz="2800" dirty="0" smtClean="0"/>
              <a:t> 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817823"/>
              </p:ext>
            </p:extLst>
          </p:nvPr>
        </p:nvGraphicFramePr>
        <p:xfrm>
          <a:off x="571472" y="2132856"/>
          <a:ext cx="7929619" cy="3170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1847"/>
                <a:gridCol w="1585924"/>
                <a:gridCol w="1585924"/>
                <a:gridCol w="1585924"/>
              </a:tblGrid>
              <a:tr h="108012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Resistência à</a:t>
                      </a:r>
                      <a:r>
                        <a:rPr lang="pt-BR" sz="2000" baseline="0" dirty="0" smtClean="0"/>
                        <a:t> ferrugem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Frequência</a:t>
                      </a:r>
                      <a:r>
                        <a:rPr lang="pt-BR" sz="2000" baseline="0" dirty="0" smtClean="0"/>
                        <a:t> absoluta</a:t>
                      </a:r>
                    </a:p>
                    <a:p>
                      <a:pPr algn="ctr"/>
                      <a:r>
                        <a:rPr lang="pt-BR" sz="2000" baseline="0" dirty="0" smtClean="0"/>
                        <a:t>(     )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Frequência relativa</a:t>
                      </a:r>
                    </a:p>
                    <a:p>
                      <a:pPr algn="ctr"/>
                      <a:r>
                        <a:rPr lang="pt-BR" sz="2000" dirty="0" smtClean="0"/>
                        <a:t>(      )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Frequência percentual</a:t>
                      </a:r>
                    </a:p>
                    <a:p>
                      <a:pPr algn="ctr"/>
                      <a:r>
                        <a:rPr lang="pt-BR" sz="2000" dirty="0" smtClean="0"/>
                        <a:t>(             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Resistente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10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rgbClr val="FF0000"/>
                          </a:solidFill>
                        </a:rPr>
                        <a:t>0,3125</a:t>
                      </a:r>
                      <a:endParaRPr lang="pt-BR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rgbClr val="FF0000"/>
                          </a:solidFill>
                        </a:rPr>
                        <a:t>31,25</a:t>
                      </a:r>
                      <a:endParaRPr lang="pt-BR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Moderadamente resistente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6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0,1875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18,75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Moderadamente suscetível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9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0,2813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28,13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Suscetível  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7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0,2187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21,87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5544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Total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32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1,0000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100,00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31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134566"/>
              </p:ext>
            </p:extLst>
          </p:nvPr>
        </p:nvGraphicFramePr>
        <p:xfrm>
          <a:off x="4335950" y="2784353"/>
          <a:ext cx="378926" cy="428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1" name="Equação" r:id="rId3" imgW="152280" imgH="228600" progId="Equation.3">
                  <p:embed/>
                </p:oleObj>
              </mc:Choice>
              <mc:Fallback>
                <p:oleObj name="Equação" r:id="rId3" imgW="1522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5950" y="2784353"/>
                        <a:ext cx="378926" cy="4286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729181"/>
              </p:ext>
            </p:extLst>
          </p:nvPr>
        </p:nvGraphicFramePr>
        <p:xfrm>
          <a:off x="5857884" y="2784351"/>
          <a:ext cx="4746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2" name="Equação" r:id="rId5" imgW="190440" imgH="228600" progId="Equation.3">
                  <p:embed/>
                </p:oleObj>
              </mc:Choice>
              <mc:Fallback>
                <p:oleObj name="Equação" r:id="rId5" imgW="1904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4" y="2784351"/>
                        <a:ext cx="47466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820490"/>
              </p:ext>
            </p:extLst>
          </p:nvPr>
        </p:nvGraphicFramePr>
        <p:xfrm>
          <a:off x="7297738" y="2784351"/>
          <a:ext cx="7905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3" name="Equação" r:id="rId7" imgW="317160" imgH="228600" progId="Equation.3">
                  <p:embed/>
                </p:oleObj>
              </mc:Choice>
              <mc:Fallback>
                <p:oleObj name="Equação" r:id="rId7" imgW="31716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738" y="2784351"/>
                        <a:ext cx="7905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346623"/>
              </p:ext>
            </p:extLst>
          </p:nvPr>
        </p:nvGraphicFramePr>
        <p:xfrm>
          <a:off x="539552" y="5373216"/>
          <a:ext cx="3135682" cy="733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4" name="Equação" r:id="rId9" imgW="1396800" imgH="431640" progId="Equation.3">
                  <p:embed/>
                </p:oleObj>
              </mc:Choice>
              <mc:Fallback>
                <p:oleObj name="Equação" r:id="rId9" imgW="139680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373216"/>
                        <a:ext cx="3135682" cy="73319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335445"/>
              </p:ext>
            </p:extLst>
          </p:nvPr>
        </p:nvGraphicFramePr>
        <p:xfrm>
          <a:off x="4238556" y="5445224"/>
          <a:ext cx="4437900" cy="39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5" name="Equação" r:id="rId11" imgW="1828800" imgH="215640" progId="Equation.3">
                  <p:embed/>
                </p:oleObj>
              </mc:Choice>
              <mc:Fallback>
                <p:oleObj name="Equação" r:id="rId11" imgW="182880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556" y="5445224"/>
                        <a:ext cx="4437900" cy="3965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39552" y="602128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31,25% dos híbridos de milho recomendados para região A (altitudes abaixo de 800m) são considerados resistentes à ferrugem.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2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 Descritiva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r>
              <a:rPr lang="pt-BR" b="1" dirty="0" smtClean="0"/>
              <a:t>Distribuição de frequências – </a:t>
            </a:r>
            <a:r>
              <a:rPr lang="pt-BR" b="1" dirty="0" smtClean="0">
                <a:solidFill>
                  <a:srgbClr val="FF0000"/>
                </a:solidFill>
              </a:rPr>
              <a:t>Bidimensionais</a:t>
            </a:r>
          </a:p>
          <a:p>
            <a:pPr algn="just">
              <a:spcBef>
                <a:spcPts val="0"/>
              </a:spcBef>
              <a:buNone/>
            </a:pPr>
            <a:r>
              <a:rPr lang="pt-BR" sz="2800" dirty="0" smtClean="0"/>
              <a:t>	Como comparar as duas distribuições de frequências? </a:t>
            </a:r>
            <a:r>
              <a:rPr lang="pt-BR" sz="2800" b="1" dirty="0" smtClean="0">
                <a:solidFill>
                  <a:srgbClr val="FF0000"/>
                </a:solidFill>
              </a:rPr>
              <a:t>Frequências relativas (ou percentual)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 smtClean="0"/>
              <a:t>Tabela 2. Distribuição de frequências da resistência à ferrugem de híbridos de milho segundo as regiões A e B, 2001. 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00034" y="3714752"/>
          <a:ext cx="792962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4776"/>
                <a:gridCol w="1404948"/>
                <a:gridCol w="1404948"/>
                <a:gridCol w="1404948"/>
              </a:tblGrid>
              <a:tr h="198120">
                <a:tc rowSpan="2">
                  <a:txBody>
                    <a:bodyPr/>
                    <a:lstStyle/>
                    <a:p>
                      <a:r>
                        <a:rPr lang="pt-BR" sz="2000" dirty="0" smtClean="0"/>
                        <a:t>Resistência à</a:t>
                      </a:r>
                      <a:r>
                        <a:rPr lang="pt-BR" sz="2000" baseline="0" dirty="0" smtClean="0"/>
                        <a:t> ferrugem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Região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Total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B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Resistente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10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13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Moderadamente resistente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6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12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18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Moderadamente suscetível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9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12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Suscetível  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7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8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Total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32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19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51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pt-BR" sz="1600" dirty="0" smtClean="0"/>
                        <a:t>Fonte: Adaptado de Andrade e </a:t>
                      </a:r>
                      <a:r>
                        <a:rPr lang="pt-BR" sz="1600" dirty="0" err="1" smtClean="0"/>
                        <a:t>Ogliari</a:t>
                      </a:r>
                      <a:r>
                        <a:rPr lang="pt-BR" sz="1600" baseline="0" dirty="0" smtClean="0"/>
                        <a:t> (2006)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2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 Descritiva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r>
              <a:rPr lang="pt-BR" b="1" dirty="0" smtClean="0"/>
              <a:t>Distribuição de frequências – </a:t>
            </a:r>
            <a:r>
              <a:rPr lang="pt-BR" b="1" dirty="0" smtClean="0">
                <a:solidFill>
                  <a:srgbClr val="FF0000"/>
                </a:solidFill>
              </a:rPr>
              <a:t>Bidimensionais</a:t>
            </a:r>
          </a:p>
          <a:p>
            <a:pPr algn="just">
              <a:spcBef>
                <a:spcPts val="0"/>
              </a:spcBef>
              <a:buNone/>
            </a:pPr>
            <a:r>
              <a:rPr lang="pt-BR" sz="2800" b="1" dirty="0" smtClean="0">
                <a:solidFill>
                  <a:srgbClr val="FF0000"/>
                </a:solidFill>
              </a:rPr>
              <a:t>	Fixando os totais de linha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2400" dirty="0" smtClean="0"/>
              <a:t>Tabela 2. Distribuição de </a:t>
            </a:r>
            <a:r>
              <a:rPr lang="pt-BR" sz="2400" b="1" dirty="0" smtClean="0">
                <a:solidFill>
                  <a:srgbClr val="FF0000"/>
                </a:solidFill>
              </a:rPr>
              <a:t>frequências relativas </a:t>
            </a:r>
            <a:r>
              <a:rPr lang="pt-BR" sz="2400" dirty="0" smtClean="0"/>
              <a:t>da resistência à ferrugem de híbridos de milho segundo as regiões A e B, 2001. 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954738"/>
              </p:ext>
            </p:extLst>
          </p:nvPr>
        </p:nvGraphicFramePr>
        <p:xfrm>
          <a:off x="500034" y="3000372"/>
          <a:ext cx="7929620" cy="2646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4776"/>
                <a:gridCol w="1404948"/>
                <a:gridCol w="1404948"/>
                <a:gridCol w="1404948"/>
              </a:tblGrid>
              <a:tr h="198120">
                <a:tc rowSpan="2">
                  <a:txBody>
                    <a:bodyPr/>
                    <a:lstStyle/>
                    <a:p>
                      <a:r>
                        <a:rPr lang="pt-BR" sz="2000" dirty="0" smtClean="0"/>
                        <a:t>Resistência à</a:t>
                      </a:r>
                      <a:r>
                        <a:rPr lang="pt-BR" sz="2000" baseline="0" dirty="0" smtClean="0"/>
                        <a:t> ferrugem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Região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Total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B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Resistente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FF0000"/>
                          </a:solidFill>
                        </a:rPr>
                        <a:t>0,7692</a:t>
                      </a:r>
                      <a:endParaRPr lang="pt-BR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0,2308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rgbClr val="FF0000"/>
                          </a:solidFill>
                        </a:rPr>
                        <a:t>1,0000</a:t>
                      </a:r>
                      <a:endParaRPr lang="pt-BR" sz="1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Moderadamente resistente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0,3333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0,6667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rgbClr val="FF0000"/>
                          </a:solidFill>
                        </a:rPr>
                        <a:t>1,0000</a:t>
                      </a:r>
                      <a:endParaRPr lang="pt-BR" sz="1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Moderadamente suscetível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0,7500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0,2500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rgbClr val="FF0000"/>
                          </a:solidFill>
                        </a:rPr>
                        <a:t>1,0000</a:t>
                      </a:r>
                      <a:endParaRPr lang="pt-BR" sz="1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Suscetível  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0,8750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0,1250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rgbClr val="FF0000"/>
                          </a:solidFill>
                        </a:rPr>
                        <a:t>1,0000</a:t>
                      </a:r>
                      <a:endParaRPr lang="pt-BR" sz="1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Total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0,6275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0,3725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rgbClr val="FF0000"/>
                          </a:solidFill>
                        </a:rPr>
                        <a:t>1,0000</a:t>
                      </a:r>
                      <a:endParaRPr lang="pt-BR" sz="1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357554" y="5715016"/>
          <a:ext cx="3143272" cy="913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3" name="Equação" r:id="rId3" imgW="1485720" imgH="431640" progId="Equation.3">
                  <p:embed/>
                </p:oleObj>
              </mc:Choice>
              <mc:Fallback>
                <p:oleObj name="Equação" r:id="rId3" imgW="14857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5715016"/>
                        <a:ext cx="3143272" cy="9135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32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 Descritiva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r>
              <a:rPr lang="pt-BR" b="1" dirty="0" smtClean="0"/>
              <a:t>Distribuição de frequências – </a:t>
            </a:r>
            <a:r>
              <a:rPr lang="pt-BR" b="1" dirty="0" smtClean="0">
                <a:solidFill>
                  <a:srgbClr val="FF0000"/>
                </a:solidFill>
              </a:rPr>
              <a:t>Bidimensionais</a:t>
            </a:r>
          </a:p>
          <a:p>
            <a:pPr algn="just">
              <a:spcBef>
                <a:spcPts val="0"/>
              </a:spcBef>
              <a:buNone/>
            </a:pPr>
            <a:r>
              <a:rPr lang="pt-BR" sz="2800" b="1" dirty="0" smtClean="0">
                <a:solidFill>
                  <a:srgbClr val="FF0000"/>
                </a:solidFill>
              </a:rPr>
              <a:t>	Fixando os totais de linha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2400" dirty="0" smtClean="0"/>
              <a:t>Tabela 2. Distribuição de </a:t>
            </a:r>
            <a:r>
              <a:rPr lang="pt-BR" sz="2400" b="1" dirty="0" smtClean="0">
                <a:solidFill>
                  <a:srgbClr val="FF0000"/>
                </a:solidFill>
              </a:rPr>
              <a:t>frequências relativas </a:t>
            </a:r>
            <a:r>
              <a:rPr lang="pt-BR" sz="2400" dirty="0" smtClean="0"/>
              <a:t>da resistência à ferrugem de híbridos de milho segundo as regiões A e B, 2001. 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349252"/>
              </p:ext>
            </p:extLst>
          </p:nvPr>
        </p:nvGraphicFramePr>
        <p:xfrm>
          <a:off x="500034" y="3000372"/>
          <a:ext cx="7929620" cy="2646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4776"/>
                <a:gridCol w="1404948"/>
                <a:gridCol w="1404948"/>
                <a:gridCol w="1404948"/>
              </a:tblGrid>
              <a:tr h="198120">
                <a:tc rowSpan="2">
                  <a:txBody>
                    <a:bodyPr/>
                    <a:lstStyle/>
                    <a:p>
                      <a:r>
                        <a:rPr lang="pt-BR" sz="2000" dirty="0" smtClean="0"/>
                        <a:t>Resistência à</a:t>
                      </a:r>
                      <a:r>
                        <a:rPr lang="pt-BR" sz="2000" baseline="0" dirty="0" smtClean="0"/>
                        <a:t> ferrugem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Região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Total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B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Resistente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0,7692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0,2308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1,0000</a:t>
                      </a:r>
                      <a:endParaRPr lang="pt-B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Moderadamente resistente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0,3333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0,6667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1,0000</a:t>
                      </a:r>
                      <a:endParaRPr lang="pt-B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Moderadamente suscetível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0,7500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FF0000"/>
                          </a:solidFill>
                        </a:rPr>
                        <a:t>0,2500</a:t>
                      </a:r>
                      <a:endParaRPr lang="pt-BR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1,0000</a:t>
                      </a:r>
                      <a:endParaRPr lang="pt-B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Suscetível  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0,8750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0,1250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1,0000</a:t>
                      </a:r>
                      <a:endParaRPr lang="pt-B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Total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0,6275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0,3725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1,0000</a:t>
                      </a:r>
                      <a:endParaRPr lang="pt-B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330575" y="5715000"/>
          <a:ext cx="3197225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7" name="Equação" r:id="rId3" imgW="1511280" imgH="431640" progId="Equation.3">
                  <p:embed/>
                </p:oleObj>
              </mc:Choice>
              <mc:Fallback>
                <p:oleObj name="Equação" r:id="rId3" imgW="151128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5715000"/>
                        <a:ext cx="3197225" cy="91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32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 Descritiva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r>
              <a:rPr lang="pt-BR" b="1" dirty="0" smtClean="0"/>
              <a:t>Distribuição de frequências – </a:t>
            </a:r>
            <a:r>
              <a:rPr lang="pt-BR" b="1" dirty="0" smtClean="0">
                <a:solidFill>
                  <a:srgbClr val="FF0000"/>
                </a:solidFill>
              </a:rPr>
              <a:t>Bidimensionais</a:t>
            </a:r>
          </a:p>
          <a:p>
            <a:pPr algn="just">
              <a:spcBef>
                <a:spcPts val="0"/>
              </a:spcBef>
              <a:buNone/>
            </a:pPr>
            <a:r>
              <a:rPr lang="pt-BR" sz="2800" b="1" dirty="0" smtClean="0">
                <a:solidFill>
                  <a:srgbClr val="FF0000"/>
                </a:solidFill>
              </a:rPr>
              <a:t>	Fixando os totais de colunas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2400" dirty="0" smtClean="0"/>
              <a:t>Tabela 2. Distribuição de </a:t>
            </a:r>
            <a:r>
              <a:rPr lang="pt-BR" sz="2400" b="1" dirty="0" smtClean="0">
                <a:solidFill>
                  <a:srgbClr val="FF0000"/>
                </a:solidFill>
              </a:rPr>
              <a:t>frequências relativas </a:t>
            </a:r>
            <a:r>
              <a:rPr lang="pt-BR" sz="2400" dirty="0" smtClean="0"/>
              <a:t>da resistência à ferrugem de híbridos de milho segundo as regiões A e B, 2001. 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295393"/>
              </p:ext>
            </p:extLst>
          </p:nvPr>
        </p:nvGraphicFramePr>
        <p:xfrm>
          <a:off x="500034" y="3000372"/>
          <a:ext cx="7929620" cy="2773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4776"/>
                <a:gridCol w="1404948"/>
                <a:gridCol w="1404948"/>
                <a:gridCol w="1404948"/>
              </a:tblGrid>
              <a:tr h="198120">
                <a:tc rowSpan="2">
                  <a:txBody>
                    <a:bodyPr/>
                    <a:lstStyle/>
                    <a:p>
                      <a:r>
                        <a:rPr lang="pt-BR" sz="2000" dirty="0" smtClean="0"/>
                        <a:t>Resistência à</a:t>
                      </a:r>
                      <a:r>
                        <a:rPr lang="pt-BR" sz="2000" baseline="0" dirty="0" smtClean="0"/>
                        <a:t> ferrugem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Região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Total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B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Resistente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rgbClr val="FF0000"/>
                          </a:solidFill>
                        </a:rPr>
                        <a:t>0,3125</a:t>
                      </a:r>
                      <a:endParaRPr lang="pt-BR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0,1579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0,2549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Moderadamente resistente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0,1875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0,6316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0,3529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Moderadamente suscetível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0,2813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0,1579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0,2353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Suscetível  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0,2187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0,0526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0,1569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Total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0000"/>
                          </a:solidFill>
                        </a:rPr>
                        <a:t>1,0000</a:t>
                      </a:r>
                      <a:endParaRPr lang="pt-BR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1,0000</a:t>
                      </a:r>
                      <a:endParaRPr lang="pt-B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1,0000</a:t>
                      </a:r>
                      <a:endParaRPr lang="pt-B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357563" y="5873750"/>
          <a:ext cx="314325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1" name="Equação" r:id="rId3" imgW="1485720" imgH="431640" progId="Equation.3">
                  <p:embed/>
                </p:oleObj>
              </mc:Choice>
              <mc:Fallback>
                <p:oleObj name="Equação" r:id="rId3" imgW="14857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5873750"/>
                        <a:ext cx="3143250" cy="91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32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 Descritiva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r>
              <a:rPr lang="pt-BR" b="1" dirty="0" smtClean="0"/>
              <a:t>Distribuição de frequências – </a:t>
            </a:r>
            <a:r>
              <a:rPr lang="pt-BR" b="1" dirty="0" smtClean="0">
                <a:solidFill>
                  <a:srgbClr val="FF0000"/>
                </a:solidFill>
              </a:rPr>
              <a:t>Bidimensionais</a:t>
            </a:r>
          </a:p>
          <a:p>
            <a:pPr algn="just">
              <a:spcBef>
                <a:spcPts val="0"/>
              </a:spcBef>
              <a:buNone/>
            </a:pPr>
            <a:r>
              <a:rPr lang="pt-BR" sz="2800" b="1" dirty="0" smtClean="0">
                <a:solidFill>
                  <a:srgbClr val="FF0000"/>
                </a:solidFill>
              </a:rPr>
              <a:t>	Fixando os totais de colunas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2400" dirty="0" smtClean="0"/>
              <a:t>Tabela 2. Distribuição de </a:t>
            </a:r>
            <a:r>
              <a:rPr lang="pt-BR" sz="2400" b="1" dirty="0" smtClean="0">
                <a:solidFill>
                  <a:srgbClr val="FF0000"/>
                </a:solidFill>
              </a:rPr>
              <a:t>frequências relativas </a:t>
            </a:r>
            <a:r>
              <a:rPr lang="pt-BR" sz="2400" dirty="0" smtClean="0"/>
              <a:t>da resistência à ferrugem de híbridos de milho segundo as regiões A e B, 2001. 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607085"/>
              </p:ext>
            </p:extLst>
          </p:nvPr>
        </p:nvGraphicFramePr>
        <p:xfrm>
          <a:off x="500034" y="3000372"/>
          <a:ext cx="7929620" cy="2773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4776"/>
                <a:gridCol w="1404948"/>
                <a:gridCol w="1404948"/>
                <a:gridCol w="1404948"/>
              </a:tblGrid>
              <a:tr h="198120">
                <a:tc rowSpan="2">
                  <a:txBody>
                    <a:bodyPr/>
                    <a:lstStyle/>
                    <a:p>
                      <a:r>
                        <a:rPr lang="pt-BR" sz="2000" dirty="0" smtClean="0"/>
                        <a:t>Resistência à</a:t>
                      </a:r>
                      <a:r>
                        <a:rPr lang="pt-BR" sz="2000" baseline="0" dirty="0" smtClean="0"/>
                        <a:t> ferrugem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Região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Total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B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Resistente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/>
                          </a:solidFill>
                        </a:rPr>
                        <a:t>0,3125</a:t>
                      </a:r>
                      <a:endParaRPr lang="pt-BR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0,1579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0,2549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Moderadamente resistente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0,1875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FF0000"/>
                          </a:solidFill>
                        </a:rPr>
                        <a:t>0,6316</a:t>
                      </a:r>
                      <a:endParaRPr lang="pt-BR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0,3529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Moderadamente suscetível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0,2813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0,1579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0,2353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Suscetível  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0,2187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0,0526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0,1569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Total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0000"/>
                          </a:solidFill>
                        </a:rPr>
                        <a:t>1,0000</a:t>
                      </a:r>
                      <a:endParaRPr lang="pt-BR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1,0000</a:t>
                      </a:r>
                      <a:endParaRPr lang="pt-B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rgbClr val="FF0000"/>
                          </a:solidFill>
                        </a:rPr>
                        <a:t>1,0000</a:t>
                      </a:r>
                      <a:endParaRPr lang="pt-B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330575" y="5873750"/>
          <a:ext cx="3197225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5" name="Equação" r:id="rId3" imgW="1511280" imgH="431640" progId="Equation.3">
                  <p:embed/>
                </p:oleObj>
              </mc:Choice>
              <mc:Fallback>
                <p:oleObj name="Equação" r:id="rId3" imgW="151128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5873750"/>
                        <a:ext cx="3197225" cy="91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32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 Descritiva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Distribuição de frequências percentuais</a:t>
            </a:r>
            <a:endParaRPr lang="pt-BR" b="1" dirty="0" smtClean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buNone/>
            </a:pPr>
            <a:r>
              <a:rPr lang="pt-BR" sz="2800" b="1" dirty="0" smtClean="0">
                <a:solidFill>
                  <a:srgbClr val="FF0000"/>
                </a:solidFill>
              </a:rPr>
              <a:t>	Fixando os totais de colunas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2400" dirty="0" smtClean="0"/>
              <a:t>Tabela 2. Distribuição de </a:t>
            </a:r>
            <a:r>
              <a:rPr lang="pt-BR" sz="2400" b="1" dirty="0" smtClean="0">
                <a:solidFill>
                  <a:srgbClr val="FF0000"/>
                </a:solidFill>
              </a:rPr>
              <a:t>frequências percentuais </a:t>
            </a:r>
            <a:r>
              <a:rPr lang="pt-BR" sz="2400" dirty="0" smtClean="0"/>
              <a:t>da resistência à ferrugem de híbridos de milho segundo as regiões A e B, 2001. </a:t>
            </a:r>
          </a:p>
          <a:p>
            <a:pPr marL="0" indent="0" algn="just">
              <a:spcBef>
                <a:spcPts val="600"/>
              </a:spcBef>
              <a:buNone/>
            </a:pPr>
            <a:endParaRPr lang="pt-BR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pt-BR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pt-BR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pt-BR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pt-BR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pt-BR" sz="2400" dirty="0" smtClean="0"/>
          </a:p>
          <a:p>
            <a:pPr marL="0" indent="0" algn="just">
              <a:spcBef>
                <a:spcPts val="1200"/>
              </a:spcBef>
              <a:buNone/>
            </a:pPr>
            <a:endParaRPr lang="pt-BR" sz="2800" dirty="0" smtClean="0">
              <a:solidFill>
                <a:srgbClr val="FF0000"/>
              </a:solidFill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pt-BR" sz="2800" b="1" dirty="0" smtClean="0">
                <a:solidFill>
                  <a:srgbClr val="FF0000"/>
                </a:solidFill>
              </a:rPr>
              <a:t>Comparar a distribuição das duas regiões conforme a resistência à ferrugem.</a:t>
            </a:r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79984"/>
              </p:ext>
            </p:extLst>
          </p:nvPr>
        </p:nvGraphicFramePr>
        <p:xfrm>
          <a:off x="500034" y="2727022"/>
          <a:ext cx="7929620" cy="2773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4776"/>
                <a:gridCol w="1404948"/>
                <a:gridCol w="1404948"/>
                <a:gridCol w="1404948"/>
              </a:tblGrid>
              <a:tr h="198120">
                <a:tc rowSpan="2">
                  <a:txBody>
                    <a:bodyPr/>
                    <a:lstStyle/>
                    <a:p>
                      <a:r>
                        <a:rPr lang="pt-BR" sz="2000" dirty="0" smtClean="0"/>
                        <a:t>Resistência à</a:t>
                      </a:r>
                      <a:r>
                        <a:rPr lang="pt-BR" sz="2000" baseline="0" dirty="0" smtClean="0"/>
                        <a:t> ferrugem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Região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Total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B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Resistente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/>
                          </a:solidFill>
                        </a:rPr>
                        <a:t>31,25</a:t>
                      </a:r>
                      <a:endParaRPr lang="pt-BR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15,79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25,49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Moderadamente resistente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/>
                          </a:solidFill>
                        </a:rPr>
                        <a:t>18,75</a:t>
                      </a:r>
                      <a:endParaRPr lang="pt-BR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63,16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35,29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Moderadamente suscetível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/>
                          </a:solidFill>
                        </a:rPr>
                        <a:t>28,13</a:t>
                      </a:r>
                      <a:endParaRPr lang="pt-BR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15,79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23,53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Suscetível  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/>
                          </a:solidFill>
                        </a:rPr>
                        <a:t>21,87</a:t>
                      </a:r>
                      <a:endParaRPr lang="pt-BR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5,26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15,69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Total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solidFill>
                            <a:schemeClr val="tx1"/>
                          </a:solidFill>
                        </a:rPr>
                        <a:t>100,00</a:t>
                      </a:r>
                      <a:endParaRPr lang="pt-BR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100,00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100,00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2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 Descritiva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r>
              <a:rPr lang="pt-BR" b="1" dirty="0" smtClean="0"/>
              <a:t>Distribuição de frequências percentuais</a:t>
            </a:r>
            <a:endParaRPr lang="pt-BR" b="1" dirty="0" smtClean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buNone/>
            </a:pPr>
            <a:r>
              <a:rPr lang="pt-BR" sz="2800" b="1" dirty="0" smtClean="0">
                <a:solidFill>
                  <a:srgbClr val="FF0000"/>
                </a:solidFill>
              </a:rPr>
              <a:t>	Fixando os totais de colunas</a:t>
            </a:r>
          </a:p>
          <a:p>
            <a:pPr algn="just">
              <a:spcBef>
                <a:spcPts val="0"/>
              </a:spcBef>
              <a:buNone/>
            </a:pPr>
            <a:endParaRPr lang="pt-BR" sz="2800" b="1" dirty="0" smtClean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pt-BR" sz="2400" b="1" dirty="0" smtClean="0"/>
              <a:t>Com respeito a essa tabela, observamos que na região B a porcentagem de híbridos moderadamente resistentes (63,16%) é bem superior à região A (18,75%).</a:t>
            </a:r>
          </a:p>
          <a:p>
            <a:pPr algn="just">
              <a:spcBef>
                <a:spcPts val="0"/>
              </a:spcBef>
              <a:buNone/>
            </a:pPr>
            <a:endParaRPr lang="pt-BR" sz="2400" b="1" dirty="0" smtClean="0"/>
          </a:p>
          <a:p>
            <a:pPr algn="just">
              <a:spcBef>
                <a:spcPts val="0"/>
              </a:spcBef>
            </a:pPr>
            <a:r>
              <a:rPr lang="pt-BR" sz="2400" b="1" dirty="0" smtClean="0"/>
              <a:t>Observamos também que na região A </a:t>
            </a:r>
            <a:r>
              <a:rPr lang="pt-BR" sz="2400" b="1" dirty="0" err="1" smtClean="0"/>
              <a:t>a</a:t>
            </a:r>
            <a:r>
              <a:rPr lang="pt-BR" sz="2400" b="1" dirty="0" smtClean="0"/>
              <a:t> porcentagem de híbridos resistentes (31,25%) é praticamente o dobro da porcentagem desses híbridos na região B (15,79%).</a:t>
            </a:r>
            <a:endParaRPr lang="pt-BR" sz="2800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2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Estatística Descritiva/Análise Exploratória</a:t>
            </a:r>
            <a:endParaRPr lang="pt-BR" sz="36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79512" y="1214422"/>
            <a:ext cx="8640960" cy="5429288"/>
          </a:xfrm>
        </p:spPr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Parte </a:t>
            </a:r>
            <a:r>
              <a:rPr lang="pt-BR" dirty="0"/>
              <a:t>da estatística que lida com a </a:t>
            </a:r>
            <a:r>
              <a:rPr lang="pt-BR" dirty="0">
                <a:solidFill>
                  <a:srgbClr val="FF0000"/>
                </a:solidFill>
              </a:rPr>
              <a:t>organização</a:t>
            </a:r>
            <a:r>
              <a:rPr lang="pt-BR" dirty="0"/>
              <a:t>, </a:t>
            </a:r>
            <a:r>
              <a:rPr lang="pt-BR" dirty="0">
                <a:solidFill>
                  <a:srgbClr val="FF0000"/>
                </a:solidFill>
              </a:rPr>
              <a:t>resumo</a:t>
            </a:r>
            <a:r>
              <a:rPr lang="pt-BR" dirty="0"/>
              <a:t> e </a:t>
            </a:r>
            <a:r>
              <a:rPr lang="pt-BR" dirty="0">
                <a:solidFill>
                  <a:srgbClr val="FF0000"/>
                </a:solidFill>
              </a:rPr>
              <a:t>apresentação dos dados de uma amostra.</a:t>
            </a:r>
          </a:p>
          <a:p>
            <a:pPr algn="just">
              <a:buNone/>
            </a:pPr>
            <a:endParaRPr lang="pt-BR" dirty="0"/>
          </a:p>
          <a:p>
            <a:pPr algn="just"/>
            <a:r>
              <a:rPr lang="pt-BR" dirty="0">
                <a:solidFill>
                  <a:srgbClr val="FF0000"/>
                </a:solidFill>
              </a:rPr>
              <a:t>Detectar padrões de interesse nos dados </a:t>
            </a:r>
            <a:r>
              <a:rPr lang="pt-BR" dirty="0"/>
              <a:t>e a sua representação (tabelas, gráficos e medidas numéricas)</a:t>
            </a:r>
          </a:p>
          <a:p>
            <a:pPr algn="just">
              <a:buNone/>
            </a:pPr>
            <a:r>
              <a:rPr lang="pt-BR" b="1" dirty="0" smtClean="0"/>
              <a:t>	</a:t>
            </a: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2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 Descritiva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Distribuição de frequências percentuais</a:t>
            </a:r>
            <a:endParaRPr lang="pt-BR" b="1" dirty="0" smtClean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buNone/>
            </a:pPr>
            <a:r>
              <a:rPr lang="pt-BR" sz="2800" b="1" dirty="0" smtClean="0">
                <a:solidFill>
                  <a:srgbClr val="FF0000"/>
                </a:solidFill>
              </a:rPr>
              <a:t>	Fixando os totais de linhas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2400" dirty="0" smtClean="0"/>
              <a:t>Tabela 2. Distribuição de </a:t>
            </a:r>
            <a:r>
              <a:rPr lang="pt-BR" sz="2400" b="1" dirty="0" smtClean="0">
                <a:solidFill>
                  <a:srgbClr val="FF0000"/>
                </a:solidFill>
              </a:rPr>
              <a:t>frequências percentuais </a:t>
            </a:r>
            <a:r>
              <a:rPr lang="pt-BR" sz="2400" dirty="0" smtClean="0"/>
              <a:t>da resistência à ferrugem de híbridos de milho segundo as regiões A e B, 2001. </a:t>
            </a:r>
          </a:p>
          <a:p>
            <a:pPr marL="0" indent="0" algn="just">
              <a:spcBef>
                <a:spcPts val="600"/>
              </a:spcBef>
              <a:buNone/>
            </a:pPr>
            <a:endParaRPr lang="pt-BR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pt-BR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pt-BR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pt-BR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pt-BR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pt-BR" sz="2400" dirty="0" smtClean="0"/>
          </a:p>
          <a:p>
            <a:pPr marL="0" indent="0" algn="just">
              <a:spcBef>
                <a:spcPts val="1200"/>
              </a:spcBef>
              <a:buNone/>
            </a:pPr>
            <a:endParaRPr lang="pt-BR" sz="2800" dirty="0" smtClean="0">
              <a:solidFill>
                <a:srgbClr val="FF0000"/>
              </a:solidFill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pt-BR" sz="2800" b="1" dirty="0" smtClean="0">
                <a:solidFill>
                  <a:srgbClr val="FF0000"/>
                </a:solidFill>
              </a:rPr>
              <a:t>Comparar as resistências à ferrugem em cada região (comparar linhas em cada coluna)</a:t>
            </a:r>
            <a:endParaRPr lang="pt-BR" b="1" dirty="0" smtClean="0">
              <a:solidFill>
                <a:srgbClr val="FF0000"/>
              </a:solidFill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655143"/>
              </p:ext>
            </p:extLst>
          </p:nvPr>
        </p:nvGraphicFramePr>
        <p:xfrm>
          <a:off x="500034" y="2854022"/>
          <a:ext cx="7929620" cy="2646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4776"/>
                <a:gridCol w="1404948"/>
                <a:gridCol w="1404948"/>
                <a:gridCol w="1404948"/>
              </a:tblGrid>
              <a:tr h="198120">
                <a:tc rowSpan="2">
                  <a:txBody>
                    <a:bodyPr/>
                    <a:lstStyle/>
                    <a:p>
                      <a:r>
                        <a:rPr lang="pt-BR" sz="2000" dirty="0" smtClean="0"/>
                        <a:t>Resistência à</a:t>
                      </a:r>
                      <a:r>
                        <a:rPr lang="pt-BR" sz="2000" baseline="0" dirty="0" smtClean="0"/>
                        <a:t> ferrugem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Região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Total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B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Resistente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76,92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23,08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100,00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Moderadamente resistente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33,33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66,67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100,00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Moderadamente suscetível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75,00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25,00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100,00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Suscetível  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87,50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12,50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100,00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Total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62,75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37,25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>
                          <a:solidFill>
                            <a:schemeClr val="tx1"/>
                          </a:solidFill>
                        </a:rPr>
                        <a:t>100,00</a:t>
                      </a:r>
                      <a:endParaRPr lang="pt-B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2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 Descritiva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r>
              <a:rPr lang="pt-BR" b="1" dirty="0" smtClean="0"/>
              <a:t>Distribuição de frequências percentuais</a:t>
            </a:r>
            <a:endParaRPr lang="pt-BR" b="1" dirty="0" smtClean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buNone/>
            </a:pPr>
            <a:r>
              <a:rPr lang="pt-BR" sz="2800" b="1" dirty="0" smtClean="0">
                <a:solidFill>
                  <a:srgbClr val="FF0000"/>
                </a:solidFill>
              </a:rPr>
              <a:t>	Fixando os totais de linhas</a:t>
            </a:r>
          </a:p>
          <a:p>
            <a:pPr algn="just">
              <a:spcBef>
                <a:spcPts val="0"/>
              </a:spcBef>
              <a:buNone/>
            </a:pPr>
            <a:endParaRPr lang="pt-BR" sz="2800" b="1" dirty="0" smtClean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pt-BR" sz="2400" b="1" dirty="0" smtClean="0"/>
              <a:t>Com respeito a essa tabela, observamos que na região B tem-se uma predominância de híbridos classificados como moderadamente resistentes à ferrugem (66,67%). </a:t>
            </a:r>
            <a:r>
              <a:rPr lang="pt-BR" sz="2400" b="1" dirty="0"/>
              <a:t>Enquanto que na região </a:t>
            </a:r>
            <a:r>
              <a:rPr lang="pt-BR" sz="2400" b="1" dirty="0" smtClean="0"/>
              <a:t>A </a:t>
            </a:r>
            <a:r>
              <a:rPr lang="pt-BR" sz="2400" b="1" dirty="0" err="1" smtClean="0"/>
              <a:t>a</a:t>
            </a:r>
            <a:r>
              <a:rPr lang="pt-BR" sz="2400" b="1" dirty="0" smtClean="0"/>
              <a:t> predominância </a:t>
            </a:r>
            <a:r>
              <a:rPr lang="pt-BR" sz="2400" b="1" dirty="0"/>
              <a:t>dos híbridos, em relação à resistência à ferrugem, não é tão acentuada. Aparentemente é uma distribuição mais </a:t>
            </a:r>
            <a:r>
              <a:rPr lang="pt-BR" sz="2400" b="1" dirty="0" smtClean="0"/>
              <a:t>homogênea, embora a categoria de híbridos moderadamente resistentes seja um pouco inferior às demais (33,33%).</a:t>
            </a:r>
            <a:endParaRPr lang="pt-BR" sz="2800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2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Associação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Obter medidas estatísticas que indiquem se </a:t>
            </a:r>
            <a:r>
              <a:rPr lang="pt-BR" b="1" dirty="0" smtClean="0">
                <a:solidFill>
                  <a:srgbClr val="FF0000"/>
                </a:solidFill>
              </a:rPr>
              <a:t>existe ou não relação entre duas variáveis qualitativas</a:t>
            </a:r>
            <a:r>
              <a:rPr lang="pt-BR" dirty="0" smtClean="0"/>
              <a:t>.</a:t>
            </a:r>
          </a:p>
          <a:p>
            <a:r>
              <a:rPr lang="pt-BR" dirty="0" smtClean="0"/>
              <a:t>Qual a magnitude dessa relação?</a:t>
            </a:r>
          </a:p>
          <a:p>
            <a:pPr marL="0" indent="0">
              <a:buNone/>
            </a:pPr>
            <a:endParaRPr lang="pt-BR" sz="1600" dirty="0" smtClean="0"/>
          </a:p>
          <a:p>
            <a:pPr marL="0" indent="0" algn="ctr">
              <a:buNone/>
            </a:pPr>
            <a:r>
              <a:rPr lang="pt-BR" dirty="0" smtClean="0"/>
              <a:t>Coeficiente de Contingência de Pearson (C)</a:t>
            </a:r>
          </a:p>
          <a:p>
            <a:pPr algn="just"/>
            <a:endParaRPr lang="pt-BR" sz="1600" dirty="0"/>
          </a:p>
          <a:p>
            <a:pPr algn="just"/>
            <a:r>
              <a:rPr lang="pt-BR" dirty="0" smtClean="0"/>
              <a:t>Distribuição de frequência conjunta de duas variáveis qualitativas </a:t>
            </a:r>
            <a:r>
              <a:rPr lang="pt-BR" dirty="0" smtClean="0">
                <a:sym typeface="Wingdings" pitchFamily="2" charset="2"/>
              </a:rPr>
              <a:t> Resistência à ferrugem e região.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5973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Associação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7544" y="1508591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t-BR" sz="2400" dirty="0"/>
              <a:t>Tabela 2. Distribuição de </a:t>
            </a:r>
            <a:r>
              <a:rPr lang="pt-BR" sz="2400" b="1" dirty="0">
                <a:solidFill>
                  <a:srgbClr val="FF0000"/>
                </a:solidFill>
              </a:rPr>
              <a:t>frequências </a:t>
            </a:r>
            <a:r>
              <a:rPr lang="pt-BR" sz="2400" dirty="0" smtClean="0"/>
              <a:t>da </a:t>
            </a:r>
            <a:r>
              <a:rPr lang="pt-BR" sz="2400" dirty="0"/>
              <a:t>resistência à ferrugem de híbridos de milho segundo as regiões A e B, </a:t>
            </a:r>
            <a:r>
              <a:rPr lang="pt-BR" sz="2400" dirty="0" smtClean="0"/>
              <a:t>2001. </a:t>
            </a:r>
            <a:endParaRPr lang="pt-BR" sz="24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340795"/>
              </p:ext>
            </p:extLst>
          </p:nvPr>
        </p:nvGraphicFramePr>
        <p:xfrm>
          <a:off x="500034" y="2348880"/>
          <a:ext cx="792962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4776"/>
                <a:gridCol w="1404948"/>
                <a:gridCol w="1404948"/>
                <a:gridCol w="1404948"/>
              </a:tblGrid>
              <a:tr h="198120">
                <a:tc rowSpan="2">
                  <a:txBody>
                    <a:bodyPr/>
                    <a:lstStyle/>
                    <a:p>
                      <a:r>
                        <a:rPr lang="pt-BR" sz="2000" dirty="0" smtClean="0"/>
                        <a:t>Resistência à</a:t>
                      </a:r>
                      <a:r>
                        <a:rPr lang="pt-BR" sz="2000" baseline="0" dirty="0" smtClean="0"/>
                        <a:t> ferrugem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Região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Total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B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Resistente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10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13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Moderadamente resistente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6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12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18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Moderadamente suscetível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9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12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Suscetível  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7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8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Total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32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19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51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pt-BR" sz="1600" dirty="0" smtClean="0"/>
                        <a:t>Fonte: Adaptado de Andrade e </a:t>
                      </a:r>
                      <a:r>
                        <a:rPr lang="pt-BR" sz="1600" dirty="0" err="1" smtClean="0"/>
                        <a:t>Ogliari</a:t>
                      </a:r>
                      <a:r>
                        <a:rPr lang="pt-BR" sz="1600" baseline="0" dirty="0" smtClean="0"/>
                        <a:t> (2006)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2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Associação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83357"/>
                <a:ext cx="8229600" cy="4525963"/>
              </a:xfrm>
            </p:spPr>
            <p:txBody>
              <a:bodyPr>
                <a:normAutofit fontScale="85000" lnSpcReduction="20000"/>
              </a:bodyPr>
              <a:lstStyle/>
              <a:p>
                <a:pPr algn="just"/>
                <a:r>
                  <a:rPr lang="pt-BR" dirty="0" smtClean="0"/>
                  <a:t>Coeficiente de Contingência de Pearson (C)</a:t>
                </a:r>
              </a:p>
              <a:p>
                <a:pPr algn="just"/>
                <a:endParaRPr lang="pt-BR" sz="16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𝐶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𝜒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𝜒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pt-BR" b="0" dirty="0" smtClean="0"/>
              </a:p>
              <a:p>
                <a:pPr marL="0" indent="0" algn="just">
                  <a:buNone/>
                </a:pPr>
                <a:r>
                  <a:rPr lang="pt-BR" dirty="0" smtClean="0"/>
                  <a:t>Em que: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𝑛</m:t>
                    </m:r>
                  </m:oMath>
                </a14:m>
                <a:r>
                  <a:rPr lang="pt-BR" dirty="0" smtClean="0"/>
                  <a:t> é o tamanho da amostra (51 híbridos);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 smtClean="0"/>
                  <a:t> é uma estatística chamada </a:t>
                </a:r>
                <a:r>
                  <a:rPr lang="pt-BR" dirty="0" err="1" smtClean="0"/>
                  <a:t>quiquadrado</a:t>
                </a:r>
                <a:r>
                  <a:rPr lang="pt-BR" dirty="0" smtClean="0"/>
                  <a:t>.</a:t>
                </a:r>
              </a:p>
              <a:p>
                <a:pPr marL="0" indent="0" algn="ctr">
                  <a:spcBef>
                    <a:spcPts val="2400"/>
                  </a:spcBef>
                  <a:buNone/>
                </a:pPr>
                <a:r>
                  <a:rPr lang="pt-BR" b="1" dirty="0" smtClean="0">
                    <a:solidFill>
                      <a:srgbClr val="FF0000"/>
                    </a:solidFill>
                  </a:rPr>
                  <a:t>Essa estatística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b="1" dirty="0" smtClean="0">
                    <a:solidFill>
                      <a:srgbClr val="FF0000"/>
                    </a:solidFill>
                  </a:rPr>
                  <a:t>) baseia-se na diferença entre as frequências efetivamente observadas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𝒇𝒐</m:t>
                        </m:r>
                      </m:e>
                      <m:sub>
                        <m:r>
                          <a:rPr lang="pt-BR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𝒊𝒋</m:t>
                        </m:r>
                      </m:sub>
                    </m:sSub>
                  </m:oMath>
                </a14:m>
                <a:r>
                  <a:rPr lang="pt-BR" b="1" dirty="0" smtClean="0">
                    <a:solidFill>
                      <a:srgbClr val="FF0000"/>
                    </a:solidFill>
                  </a:rPr>
                  <a:t>) e as frequências esperadas </a:t>
                </a:r>
                <a:r>
                  <a:rPr lang="pt-BR" b="1" dirty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𝒇</m:t>
                        </m:r>
                        <m:r>
                          <a:rPr lang="pt-BR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𝒆</m:t>
                        </m:r>
                      </m:e>
                      <m:sub>
                        <m:r>
                          <a:rPr lang="pt-BR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𝒊𝒋</m:t>
                        </m:r>
                      </m:sub>
                    </m:sSub>
                  </m:oMath>
                </a14:m>
                <a:r>
                  <a:rPr lang="pt-BR" b="1" dirty="0">
                    <a:solidFill>
                      <a:srgbClr val="FF0000"/>
                    </a:solidFill>
                  </a:rPr>
                  <a:t>) </a:t>
                </a:r>
                <a:r>
                  <a:rPr lang="pt-BR" b="1" dirty="0" smtClean="0">
                    <a:solidFill>
                      <a:srgbClr val="FF0000"/>
                    </a:solidFill>
                  </a:rPr>
                  <a:t>caso não houvesse associação entre as variáveis.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83357"/>
                <a:ext cx="8229600" cy="4525963"/>
              </a:xfrm>
              <a:blipFill rotWithShape="1">
                <a:blip r:embed="rId2"/>
                <a:stretch>
                  <a:fillRect l="-1333" t="-2695" r="-14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387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Associação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spcBef>
                    <a:spcPts val="2400"/>
                  </a:spcBef>
                  <a:buNone/>
                </a:pPr>
                <a:r>
                  <a:rPr lang="pt-BR" b="1" dirty="0" smtClean="0">
                    <a:solidFill>
                      <a:srgbClr val="FF0000"/>
                    </a:solidFill>
                  </a:rPr>
                  <a:t>Quem são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𝒇𝒐</m:t>
                        </m:r>
                      </m:e>
                      <m:sub>
                        <m:r>
                          <a:rPr lang="pt-BR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𝒊𝒋</m:t>
                        </m:r>
                      </m:sub>
                    </m:sSub>
                  </m:oMath>
                </a14:m>
                <a:r>
                  <a:rPr lang="pt-BR" b="1" dirty="0" smtClean="0">
                    <a:solidFill>
                      <a:srgbClr val="FF0000"/>
                    </a:solidFill>
                  </a:rPr>
                  <a:t> 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𝒇</m:t>
                        </m:r>
                        <m:r>
                          <a:rPr lang="pt-BR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𝒆</m:t>
                        </m:r>
                      </m:e>
                      <m:sub>
                        <m:r>
                          <a:rPr lang="pt-BR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𝒊𝒋</m:t>
                        </m:r>
                      </m:sub>
                    </m:sSub>
                    <m:r>
                      <a:rPr lang="pt-BR" b="1" i="0" smtClean="0">
                        <a:solidFill>
                          <a:schemeClr val="tx1"/>
                        </a:solidFill>
                        <a:latin typeface="Cambria Math"/>
                      </a:rPr>
                      <m:t> ?</m:t>
                    </m:r>
                  </m:oMath>
                </a14:m>
                <a:endParaRPr lang="pt-BR" b="1" dirty="0" smtClean="0">
                  <a:solidFill>
                    <a:srgbClr val="FF0000"/>
                  </a:solidFill>
                </a:endParaRPr>
              </a:p>
              <a:p>
                <a:pPr marL="0" indent="0" algn="just">
                  <a:spcBef>
                    <a:spcPts val="24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b="1" i="1">
                            <a:latin typeface="Cambria Math"/>
                          </a:rPr>
                          <m:t>𝒇𝒐</m:t>
                        </m:r>
                      </m:e>
                      <m:sub>
                        <m:r>
                          <a:rPr lang="pt-BR" sz="2800" b="1" i="1">
                            <a:latin typeface="Cambria Math"/>
                          </a:rPr>
                          <m:t>𝒊𝒋</m:t>
                        </m:r>
                      </m:sub>
                    </m:sSub>
                    <m:r>
                      <a:rPr lang="pt-BR" sz="2800" b="1" i="1">
                        <a:latin typeface="Cambria Math"/>
                      </a:rPr>
                      <m:t> </m:t>
                    </m:r>
                  </m:oMath>
                </a14:m>
                <a:r>
                  <a:rPr lang="pt-BR" sz="2800" b="1" dirty="0" smtClean="0"/>
                  <a:t> indicam a frequência observada na linha i e coluna j da tabela de distribuição de frequência.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  <a:blipFill rotWithShape="1">
                <a:blip r:embed="rId2"/>
                <a:stretch>
                  <a:fillRect l="-1481" t="-1472" r="-148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021722609"/>
                  </p:ext>
                </p:extLst>
              </p:nvPr>
            </p:nvGraphicFramePr>
            <p:xfrm>
              <a:off x="500034" y="3284984"/>
              <a:ext cx="8240946" cy="269843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63854"/>
                    <a:gridCol w="1815645"/>
                    <a:gridCol w="1815645"/>
                    <a:gridCol w="1545802"/>
                  </a:tblGrid>
                  <a:tr h="259080">
                    <a:tc rowSpan="2"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Resistência à ferrugem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Região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BR" sz="16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 smtClean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  <a:p>
                          <a:endParaRPr lang="pt-BR" sz="1800" dirty="0"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59080"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A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B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pt-BR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60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10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3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13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784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6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12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18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968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suscetível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𝟑𝟏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9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𝟑𝟐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3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12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3144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Suscetível  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𝟒𝟏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7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𝟒𝟐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𝟒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8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503872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32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b="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19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51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021722609"/>
                  </p:ext>
                </p:extLst>
              </p:nvPr>
            </p:nvGraphicFramePr>
            <p:xfrm>
              <a:off x="500034" y="3284984"/>
              <a:ext cx="8240946" cy="269843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63854"/>
                    <a:gridCol w="1815645"/>
                    <a:gridCol w="1815645"/>
                    <a:gridCol w="1545802"/>
                  </a:tblGrid>
                  <a:tr h="365760">
                    <a:tc rowSpan="2"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Resistência à ferrugem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Região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BR" sz="16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 smtClean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  <a:p>
                          <a:endParaRPr lang="pt-BR" sz="1800" dirty="0"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A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B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pt-BR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208333" r="-184899" b="-43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208333" r="-85522" b="-43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208333" b="-438333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308333" r="-184899" b="-33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308333" r="-85522" b="-33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308333" b="-338333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suscetível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408333" r="-184899" b="-23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408333" r="-85522" b="-23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408333" b="-238333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Suscetível  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508333" r="-184899" b="-13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508333" r="-85522" b="-13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508333" b="-138333"/>
                          </a:stretch>
                        </a:blipFill>
                      </a:tcPr>
                    </a:tc>
                  </a:tr>
                  <a:tr h="503872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439759" r="-184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439759" r="-85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43975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CaixaDeTexto 4"/>
          <p:cNvSpPr txBox="1"/>
          <p:nvPr/>
        </p:nvSpPr>
        <p:spPr>
          <a:xfrm>
            <a:off x="539552" y="6093296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/>
              <a:t>i linhas  (i = 1, 2, 3 e 4) e j colunas (j = 1 e 2)</a:t>
            </a:r>
            <a:endParaRPr lang="pt-BR" sz="2400" b="1" i="1" dirty="0"/>
          </a:p>
        </p:txBody>
      </p:sp>
    </p:spTree>
    <p:extLst>
      <p:ext uri="{BB962C8B-B14F-4D97-AF65-F5344CB8AC3E}">
        <p14:creationId xmlns:p14="http://schemas.microsoft.com/office/powerpoint/2010/main" val="37827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Associação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spcBef>
                    <a:spcPts val="2400"/>
                  </a:spcBef>
                  <a:buNone/>
                </a:pPr>
                <a:r>
                  <a:rPr lang="pt-BR" b="1" dirty="0" smtClean="0">
                    <a:solidFill>
                      <a:srgbClr val="FF0000"/>
                    </a:solidFill>
                  </a:rPr>
                  <a:t>Quem são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𝒇𝒐</m:t>
                        </m:r>
                      </m:e>
                      <m:sub>
                        <m:r>
                          <a:rPr lang="pt-BR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𝒊𝒋</m:t>
                        </m:r>
                      </m:sub>
                    </m:sSub>
                  </m:oMath>
                </a14:m>
                <a:r>
                  <a:rPr lang="pt-BR" b="1" dirty="0" smtClean="0">
                    <a:solidFill>
                      <a:srgbClr val="FF0000"/>
                    </a:solidFill>
                  </a:rPr>
                  <a:t> 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𝒇</m:t>
                        </m:r>
                        <m:r>
                          <a:rPr lang="pt-BR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𝒆</m:t>
                        </m:r>
                      </m:e>
                      <m:sub>
                        <m:r>
                          <a:rPr lang="pt-BR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𝒊𝒋</m:t>
                        </m:r>
                      </m:sub>
                    </m:sSub>
                    <m:r>
                      <a:rPr lang="pt-BR" b="1" i="0" smtClean="0">
                        <a:solidFill>
                          <a:schemeClr val="tx1"/>
                        </a:solidFill>
                        <a:latin typeface="Cambria Math"/>
                      </a:rPr>
                      <m:t> ?</m:t>
                    </m:r>
                  </m:oMath>
                </a14:m>
                <a:endParaRPr lang="pt-BR" b="1" dirty="0" smtClean="0">
                  <a:solidFill>
                    <a:schemeClr val="tx1"/>
                  </a:solidFill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lang="pt-BR" sz="1600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0" indent="0">
                  <a:spcBef>
                    <a:spcPts val="3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>
                              <a:latin typeface="Cambria Math"/>
                            </a:rPr>
                            <m:t>𝒇𝒆</m:t>
                          </m:r>
                        </m:e>
                        <m:sub>
                          <m: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𝒊𝒋</m:t>
                          </m:r>
                        </m:sub>
                      </m:sSub>
                      <m:r>
                        <a:rPr lang="pt-BR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pt-BR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.  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pt-BR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x</m:t>
                          </m:r>
                          <m:sSub>
                            <m:sSubPr>
                              <m:ctrlPr>
                                <a:rPr lang="pt-B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1" i="1" smtClean="0">
                                  <a:latin typeface="Cambria Math"/>
                                </a:rPr>
                                <m:t>  </m:t>
                              </m:r>
                              <m:r>
                                <a:rPr lang="pt-BR" b="1" i="1"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b="1" i="1">
                                  <a:latin typeface="Cambria Math"/>
                                </a:rPr>
                                <m:t>. </m:t>
                              </m:r>
                              <m:r>
                                <a:rPr lang="pt-BR" b="1" i="1" smtClean="0">
                                  <a:latin typeface="Cambria Math"/>
                                </a:rPr>
                                <m:t>𝒋</m:t>
                              </m:r>
                              <m:r>
                                <a:rPr lang="pt-BR" b="1" i="1">
                                  <a:latin typeface="Cambria Math"/>
                                </a:rPr>
                                <m:t>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1" i="1"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b="1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pt-BR" b="1" i="1">
                                  <a:latin typeface="Cambria Math"/>
                                </a:rPr>
                                <m:t>. 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b="1" i="0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0" indent="0" algn="ctr">
                  <a:spcBef>
                    <a:spcPts val="2400"/>
                  </a:spcBef>
                  <a:buNone/>
                </a:pPr>
                <a:endParaRPr lang="pt-BR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  <a:blipFill rotWithShape="1">
                <a:blip r:embed="rId2"/>
                <a:stretch>
                  <a:fillRect t="-147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07473592"/>
                  </p:ext>
                </p:extLst>
              </p:nvPr>
            </p:nvGraphicFramePr>
            <p:xfrm>
              <a:off x="500034" y="3429000"/>
              <a:ext cx="8240946" cy="269843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63854"/>
                    <a:gridCol w="1815645"/>
                    <a:gridCol w="1815645"/>
                    <a:gridCol w="1545802"/>
                  </a:tblGrid>
                  <a:tr h="259080">
                    <a:tc rowSpan="2"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Resistência à ferrugem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Região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BR" sz="16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 smtClean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  <a:p>
                          <a:endParaRPr lang="pt-BR" sz="1800" dirty="0"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59080"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A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B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pt-BR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60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10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3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13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784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6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12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18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968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suscetível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𝟑𝟏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9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𝟑𝟐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3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12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3144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Suscetível  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𝟒𝟏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7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𝟒𝟐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𝟒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8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503872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32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b="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19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51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07473592"/>
                  </p:ext>
                </p:extLst>
              </p:nvPr>
            </p:nvGraphicFramePr>
            <p:xfrm>
              <a:off x="500034" y="3429000"/>
              <a:ext cx="8240946" cy="269843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63854"/>
                    <a:gridCol w="1815645"/>
                    <a:gridCol w="1815645"/>
                    <a:gridCol w="1545802"/>
                  </a:tblGrid>
                  <a:tr h="365760">
                    <a:tc rowSpan="2"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Resistência à ferrugem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Região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BR" sz="16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 smtClean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  <a:p>
                          <a:endParaRPr lang="pt-BR" sz="1800" dirty="0"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A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B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pt-BR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208333" r="-184899" b="-43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208333" r="-85522" b="-43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208333" b="-438333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308333" r="-184899" b="-33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308333" r="-85522" b="-33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308333" b="-338333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suscetível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408333" r="-184899" b="-23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408333" r="-85522" b="-23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408333" b="-238333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Suscetível  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516949" r="-184899" b="-1423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516949" r="-85522" b="-1423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516949" b="-142373"/>
                          </a:stretch>
                        </a:blipFill>
                      </a:tcPr>
                    </a:tc>
                  </a:tr>
                  <a:tr h="503872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438554" r="-184899" b="-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438554" r="-85522" b="-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438554" b="-120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CaixaDeTexto 5"/>
          <p:cNvSpPr txBox="1"/>
          <p:nvPr/>
        </p:nvSpPr>
        <p:spPr>
          <a:xfrm>
            <a:off x="539552" y="6093296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/>
              <a:t>i linhas  (i = 1, 2, 3 e 4) e j colunas (j = 1 e 2)</a:t>
            </a:r>
            <a:endParaRPr lang="pt-BR" sz="2400" b="1" i="1" dirty="0"/>
          </a:p>
        </p:txBody>
      </p:sp>
    </p:spTree>
    <p:extLst>
      <p:ext uri="{BB962C8B-B14F-4D97-AF65-F5344CB8AC3E}">
        <p14:creationId xmlns:p14="http://schemas.microsoft.com/office/powerpoint/2010/main" val="356832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Associação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3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1" i="1">
                              <a:latin typeface="Cambria Math"/>
                            </a:rPr>
                            <m:t>𝒇𝒆</m:t>
                          </m:r>
                        </m:e>
                        <m:sub>
                          <m:r>
                            <a:rPr lang="pt-BR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𝟏𝟏</m:t>
                          </m:r>
                        </m:sub>
                      </m:sSub>
                      <m:r>
                        <a:rPr lang="pt-BR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pt-BR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.  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pt-BR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x</m:t>
                          </m:r>
                          <m:sSub>
                            <m:sSubPr>
                              <m:ctrlPr>
                                <a:rPr lang="pt-BR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1" i="1" smtClean="0">
                                  <a:latin typeface="Cambria Math"/>
                                </a:rPr>
                                <m:t>  </m:t>
                              </m:r>
                              <m:r>
                                <a:rPr lang="pt-BR" sz="2800" b="1" i="1"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sz="2800" b="1" i="1">
                                  <a:latin typeface="Cambria Math"/>
                                </a:rPr>
                                <m:t>. </m:t>
                              </m:r>
                              <m:r>
                                <a:rPr lang="pt-BR" sz="2800" b="1" i="1" smtClean="0">
                                  <a:latin typeface="Cambria Math"/>
                                </a:rPr>
                                <m:t>𝟏</m:t>
                              </m:r>
                              <m:r>
                                <a:rPr lang="pt-BR" sz="2800" b="1" i="1">
                                  <a:latin typeface="Cambria Math"/>
                                </a:rPr>
                                <m:t>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1" i="1"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sz="2800" b="1" i="1" smtClean="0">
                                  <a:latin typeface="Cambria Math"/>
                                </a:rPr>
                                <m:t>.</m:t>
                              </m:r>
                              <m:r>
                                <a:rPr lang="pt-BR" sz="2800" b="1" i="1">
                                  <a:latin typeface="Cambria Math"/>
                                </a:rPr>
                                <m:t>.  </m:t>
                              </m:r>
                            </m:sub>
                          </m:sSub>
                        </m:den>
                      </m:f>
                      <m:r>
                        <a:rPr lang="pt-BR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1" i="1" smtClean="0">
                              <a:latin typeface="Cambria Math"/>
                            </a:rPr>
                            <m:t>𝟏𝟑</m:t>
                          </m:r>
                          <m:r>
                            <m:rPr>
                              <m:sty m:val="p"/>
                            </m:rPr>
                            <a:rPr lang="pt-BR" sz="2800">
                              <a:latin typeface="Cambria Math"/>
                            </a:rPr>
                            <m:t>x</m:t>
                          </m:r>
                          <m:r>
                            <a:rPr lang="pt-BR" sz="2800" b="1" i="1" smtClean="0">
                              <a:latin typeface="Cambria Math"/>
                            </a:rPr>
                            <m:t>𝟑𝟐</m:t>
                          </m:r>
                        </m:num>
                        <m:den>
                          <m:r>
                            <a:rPr lang="pt-BR" sz="2800" b="1" i="1" smtClean="0">
                              <a:latin typeface="Cambria Math"/>
                            </a:rPr>
                            <m:t>𝟓𝟏</m:t>
                          </m:r>
                        </m:den>
                      </m:f>
                      <m:r>
                        <a:rPr lang="pt-BR" sz="2800" b="1" i="1" smtClean="0">
                          <a:latin typeface="Cambria Math"/>
                        </a:rPr>
                        <m:t>=</m:t>
                      </m:r>
                      <m:r>
                        <a:rPr lang="pt-BR" sz="2800" b="1" i="1" smtClean="0">
                          <a:latin typeface="Cambria Math"/>
                        </a:rPr>
                        <m:t>𝟖</m:t>
                      </m:r>
                      <m:r>
                        <a:rPr lang="pt-BR" sz="2800" b="1" i="1" smtClean="0">
                          <a:latin typeface="Cambria Math"/>
                        </a:rPr>
                        <m:t>,</m:t>
                      </m:r>
                      <m:r>
                        <a:rPr lang="pt-BR" sz="2800" b="1" i="1" smtClean="0">
                          <a:latin typeface="Cambria Math"/>
                        </a:rPr>
                        <m:t>𝟏𝟔</m:t>
                      </m:r>
                    </m:oMath>
                  </m:oMathPara>
                </a14:m>
                <a:endParaRPr lang="pt-BR" sz="2800" b="1" i="0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0" indent="0" algn="ctr">
                  <a:spcBef>
                    <a:spcPts val="2400"/>
                  </a:spcBef>
                  <a:buNone/>
                </a:pPr>
                <a:r>
                  <a:rPr lang="pt-BR" b="1" dirty="0" smtClean="0">
                    <a:solidFill>
                      <a:srgbClr val="FF0000"/>
                    </a:solidFill>
                  </a:rPr>
                  <a:t>Importante: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>
                            <a:latin typeface="Cambria Math"/>
                          </a:rPr>
                          <m:t>𝒇𝒐</m:t>
                        </m:r>
                      </m:e>
                      <m:sub>
                        <m:r>
                          <a:rPr lang="pt-BR" b="1" i="1" smtClean="0">
                            <a:latin typeface="Cambria Math"/>
                          </a:rPr>
                          <m:t>𝟏𝟏</m:t>
                        </m:r>
                      </m:sub>
                    </m:sSub>
                    <m:r>
                      <a:rPr lang="pt-BR" b="1" i="1" smtClean="0">
                        <a:latin typeface="Cambria Math"/>
                      </a:rPr>
                      <m:t>=</m:t>
                    </m:r>
                    <m:r>
                      <a:rPr lang="pt-BR" b="1" i="1" smtClean="0">
                        <a:latin typeface="Cambria Math"/>
                      </a:rPr>
                      <m:t>𝟏𝟎</m:t>
                    </m:r>
                  </m:oMath>
                </a14:m>
                <a:r>
                  <a:rPr lang="pt-BR" b="1" dirty="0">
                    <a:solidFill>
                      <a:srgbClr val="FF0000"/>
                    </a:solidFill>
                  </a:rPr>
                  <a:t> 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>
                            <a:latin typeface="Cambria Math"/>
                          </a:rPr>
                          <m:t>𝒇𝒆</m:t>
                        </m:r>
                      </m:e>
                      <m:sub>
                        <m:r>
                          <a:rPr lang="pt-BR" b="1" i="1" smtClean="0">
                            <a:latin typeface="Cambria Math"/>
                          </a:rPr>
                          <m:t>𝟏𝟏</m:t>
                        </m:r>
                      </m:sub>
                    </m:sSub>
                    <m:r>
                      <a:rPr lang="pt-BR" b="1" i="1" smtClean="0">
                        <a:latin typeface="Cambria Math"/>
                      </a:rPr>
                      <m:t>=</m:t>
                    </m:r>
                    <m:r>
                      <a:rPr lang="pt-BR" b="1" i="1" smtClean="0">
                        <a:latin typeface="Cambria Math"/>
                      </a:rPr>
                      <m:t>𝟖</m:t>
                    </m:r>
                    <m:r>
                      <a:rPr lang="pt-BR" b="1" i="1" smtClean="0">
                        <a:latin typeface="Cambria Math"/>
                      </a:rPr>
                      <m:t>,</m:t>
                    </m:r>
                    <m:r>
                      <a:rPr lang="pt-BR" b="1" i="0" smtClean="0">
                        <a:latin typeface="Cambria Math"/>
                      </a:rPr>
                      <m:t>𝟏𝟔</m:t>
                    </m:r>
                    <m:r>
                      <a:rPr lang="pt-BR" b="1">
                        <a:latin typeface="Cambria Math"/>
                      </a:rPr>
                      <m:t> </m:t>
                    </m:r>
                    <m:r>
                      <a:rPr lang="pt-BR" b="1" i="0" smtClean="0">
                        <a:latin typeface="Cambria Math"/>
                      </a:rPr>
                      <m:t>.</m:t>
                    </m:r>
                  </m:oMath>
                </a14:m>
                <a:endParaRPr lang="pt-BR" b="1" dirty="0" smtClean="0"/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pt-BR" b="1" dirty="0" smtClean="0">
                    <a:solidFill>
                      <a:srgbClr val="FF0000"/>
                    </a:solidFill>
                  </a:rPr>
                  <a:t>Faremos para o restante da tabela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68027191"/>
                  </p:ext>
                </p:extLst>
              </p:nvPr>
            </p:nvGraphicFramePr>
            <p:xfrm>
              <a:off x="500034" y="3573016"/>
              <a:ext cx="8240946" cy="269843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63854"/>
                    <a:gridCol w="1815645"/>
                    <a:gridCol w="1815645"/>
                    <a:gridCol w="1545802"/>
                  </a:tblGrid>
                  <a:tr h="259080">
                    <a:tc rowSpan="2"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Resistência à ferrugem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Região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BR" sz="16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 smtClean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  <a:p>
                          <a:endParaRPr lang="pt-BR" sz="1800" dirty="0"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59080"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A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B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pt-BR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60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𝟏𝟏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rgbClr val="FF0000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rgbClr val="FF0000"/>
                              </a:solidFill>
                              <a:latin typeface="+mj-lt"/>
                            </a:rPr>
                            <a:t>10</a:t>
                          </a:r>
                          <a:endParaRPr lang="pt-BR" sz="1800" dirty="0">
                            <a:solidFill>
                              <a:srgbClr val="FF0000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3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13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784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6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12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18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968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suscetível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𝟑𝟏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9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𝟑𝟐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3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12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3144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Suscetível  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𝟒𝟏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7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𝟒𝟐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𝟒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8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503872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32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b="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19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51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68027191"/>
                  </p:ext>
                </p:extLst>
              </p:nvPr>
            </p:nvGraphicFramePr>
            <p:xfrm>
              <a:off x="500034" y="3573016"/>
              <a:ext cx="8240946" cy="281406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63854"/>
                    <a:gridCol w="1815645"/>
                    <a:gridCol w="1815645"/>
                    <a:gridCol w="1545802"/>
                  </a:tblGrid>
                  <a:tr h="365760">
                    <a:tc rowSpan="2"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Resistência à ferrugem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Região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BR" sz="16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 smtClean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  <a:p>
                          <a:endParaRPr lang="pt-BR" sz="1800" dirty="0"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A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B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pt-BR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192308" r="-184899" b="-4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192308" r="-85522" b="-4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192308" b="-426154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292308" r="-184899" b="-3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292308" r="-85522" b="-3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292308" b="-326154"/>
                          </a:stretch>
                        </a:blipFill>
                      </a:tcPr>
                    </a:tc>
                  </a:tr>
                  <a:tr h="395669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suscetível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392308" r="-184899" b="-2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392308" r="-85522" b="-2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392308" b="-226154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Suscetível  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500000" r="-184899" b="-1296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500000" r="-85522" b="-1296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500000" b="-129688"/>
                          </a:stretch>
                        </a:blipFill>
                      </a:tcPr>
                    </a:tc>
                  </a:tr>
                  <a:tr h="503872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462651" r="-184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462651" r="-85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46265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3029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Associação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3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1" i="1">
                              <a:latin typeface="Cambria Math"/>
                            </a:rPr>
                            <m:t>𝒇𝒆</m:t>
                          </m:r>
                        </m:e>
                        <m:sub>
                          <m:r>
                            <a:rPr lang="pt-BR" sz="2000" b="1" i="1">
                              <a:latin typeface="Cambria Math"/>
                            </a:rPr>
                            <m:t>𝒊𝒋</m:t>
                          </m:r>
                        </m:sub>
                      </m:sSub>
                      <m:r>
                        <a:rPr lang="pt-BR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1" i="1"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sz="2000" b="1" i="1">
                                  <a:latin typeface="Cambria Math"/>
                                </a:rPr>
                                <m:t>𝒊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.  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pt-BR" sz="2000">
                              <a:latin typeface="Cambria Math"/>
                            </a:rPr>
                            <m:t>x</m:t>
                          </m:r>
                          <m:sSub>
                            <m:sSub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1" i="1">
                                  <a:latin typeface="Cambria Math"/>
                                </a:rPr>
                                <m:t>  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sz="2000" b="1" i="1">
                                  <a:latin typeface="Cambria Math"/>
                                </a:rPr>
                                <m:t>. 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𝒋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1" i="1"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sz="2000" b="1" i="1">
                                  <a:latin typeface="Cambria Math"/>
                                </a:rPr>
                                <m:t>.. 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20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spcBef>
                    <a:spcPts val="3600"/>
                  </a:spcBef>
                  <a:buNone/>
                </a:pPr>
                <a:endParaRPr lang="pt-BR" sz="100" b="1" i="1" dirty="0" smtClean="0">
                  <a:latin typeface="Cambria Math"/>
                </a:endParaRPr>
              </a:p>
              <a:p>
                <a:pPr marL="0" indent="0">
                  <a:spcBef>
                    <a:spcPts val="3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𝒇𝒆</m:t>
                          </m:r>
                        </m:e>
                        <m:sub>
                          <m:r>
                            <a:rPr lang="pt-BR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𝟏𝟏</m:t>
                          </m:r>
                        </m:sub>
                      </m:sSub>
                      <m:r>
                        <a:rPr lang="pt-BR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1" i="1"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sz="2000" b="1" i="1">
                                  <a:latin typeface="Cambria Math"/>
                                </a:rPr>
                                <m:t>𝟏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.  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pt-BR" sz="2000">
                              <a:latin typeface="Cambria Math"/>
                            </a:rPr>
                            <m:t>x</m:t>
                          </m:r>
                          <m:sSub>
                            <m:sSub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1" i="1">
                                  <a:latin typeface="Cambria Math"/>
                                </a:rPr>
                                <m:t>  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sz="2000" b="1" i="1">
                                  <a:latin typeface="Cambria Math"/>
                                </a:rPr>
                                <m:t>. 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𝟏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1" i="1"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sz="2000" b="1" i="1">
                                  <a:latin typeface="Cambria Math"/>
                                </a:rPr>
                                <m:t>..  </m:t>
                              </m:r>
                            </m:sub>
                          </m:sSub>
                        </m:den>
                      </m:f>
                      <m:r>
                        <a:rPr lang="pt-BR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 smtClean="0">
                              <a:latin typeface="Cambria Math"/>
                            </a:rPr>
                            <m:t>𝟏𝟑</m:t>
                          </m:r>
                          <m:r>
                            <m:rPr>
                              <m:sty m:val="p"/>
                            </m:rPr>
                            <a:rPr lang="pt-BR" sz="2000">
                              <a:latin typeface="Cambria Math"/>
                            </a:rPr>
                            <m:t>x</m:t>
                          </m:r>
                          <m:r>
                            <a:rPr lang="pt-BR" sz="2000" b="1" i="1">
                              <a:latin typeface="Cambria Math"/>
                            </a:rPr>
                            <m:t>𝟑</m:t>
                          </m:r>
                          <m:r>
                            <a:rPr lang="pt-BR" sz="20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pt-BR" sz="2000" b="1" i="1" smtClean="0">
                              <a:latin typeface="Cambria Math"/>
                            </a:rPr>
                            <m:t>𝟓𝟏</m:t>
                          </m:r>
                        </m:den>
                      </m:f>
                      <m:r>
                        <a:rPr lang="pt-BR" sz="2000" b="1" i="1">
                          <a:latin typeface="Cambria Math"/>
                        </a:rPr>
                        <m:t>=</m:t>
                      </m:r>
                      <m:r>
                        <a:rPr lang="pt-BR" sz="2000" b="1" i="1" smtClean="0">
                          <a:latin typeface="Cambria Math"/>
                        </a:rPr>
                        <m:t>𝟖</m:t>
                      </m:r>
                      <m:r>
                        <a:rPr lang="pt-BR" sz="2000" b="1" i="1">
                          <a:latin typeface="Cambria Math"/>
                        </a:rPr>
                        <m:t>,</m:t>
                      </m:r>
                      <m:r>
                        <a:rPr lang="pt-BR" sz="2000" b="1" i="1" smtClean="0">
                          <a:latin typeface="Cambria Math"/>
                        </a:rPr>
                        <m:t>𝟏𝟔</m:t>
                      </m:r>
                    </m:oMath>
                  </m:oMathPara>
                </a14:m>
                <a:endParaRPr lang="pt-BR" sz="2000" b="1" dirty="0">
                  <a:latin typeface="Cambria Math"/>
                </a:endParaRPr>
              </a:p>
              <a:p>
                <a:pPr marL="0" indent="0">
                  <a:spcBef>
                    <a:spcPts val="3600"/>
                  </a:spcBef>
                  <a:buNone/>
                </a:pPr>
                <a:endParaRPr lang="pt-BR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21791326"/>
                  </p:ext>
                </p:extLst>
              </p:nvPr>
            </p:nvGraphicFramePr>
            <p:xfrm>
              <a:off x="500034" y="3573016"/>
              <a:ext cx="8240946" cy="278987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63854"/>
                    <a:gridCol w="1815645"/>
                    <a:gridCol w="1815645"/>
                    <a:gridCol w="1545802"/>
                  </a:tblGrid>
                  <a:tr h="259080">
                    <a:tc rowSpan="2"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Resistência à ferrugem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Região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BR" sz="16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 smtClean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  <a:p>
                          <a:endParaRPr lang="pt-BR" sz="1800" dirty="0"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59080"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A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B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pt-BR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60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𝟏𝟏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2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𝒇𝒆</m:t>
                                  </m:r>
                                </m:e>
                                <m:sub>
                                  <m:r>
                                    <a:rPr lang="pt-B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𝟏𝟏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2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pt-BR" sz="2000" dirty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𝟏</m:t>
                                  </m:r>
                                  <m:r>
                                    <a:rPr lang="pt-BR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2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𝒇𝒆</m:t>
                                  </m:r>
                                </m:e>
                                <m:sub>
                                  <m:r>
                                    <a:rPr lang="pt-B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𝟏</m:t>
                                  </m:r>
                                  <m:r>
                                    <a:rPr lang="pt-B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2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pt-BR" sz="2000" dirty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13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784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𝟐</m:t>
                                  </m:r>
                                  <m:r>
                                    <a:rPr lang="pt-B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2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𝒇𝒆</m:t>
                                  </m:r>
                                </m:e>
                                <m:sub>
                                  <m:r>
                                    <a:rPr lang="pt-B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𝟐</m:t>
                                  </m:r>
                                  <m:r>
                                    <a:rPr lang="pt-B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2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pt-BR" sz="2000" dirty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𝟐𝟐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2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𝒇𝒆</m:t>
                                  </m:r>
                                </m:e>
                                <m:sub>
                                  <m:r>
                                    <a:rPr lang="pt-B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𝟐𝟐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2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pt-BR" sz="2000" dirty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18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968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suscetível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𝟑</m:t>
                                  </m:r>
                                  <m:r>
                                    <a:rPr lang="pt-B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2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𝒇𝒆</m:t>
                                  </m:r>
                                </m:e>
                                <m:sub>
                                  <m:r>
                                    <a:rPr lang="pt-B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𝟑</m:t>
                                  </m:r>
                                  <m:r>
                                    <a:rPr lang="pt-B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2000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pt-BR" sz="20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𝟑𝟐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2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𝒇𝒆</m:t>
                                  </m:r>
                                </m:e>
                                <m:sub>
                                  <m:r>
                                    <a:rPr lang="pt-B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𝟑𝟐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2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pt-BR" sz="2000" dirty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12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3144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Suscetível  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𝟒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𝒇𝒆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𝟒</m:t>
                                  </m:r>
                                  <m: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itchFamily="18" charset="0"/>
                                      <a:ea typeface="Cambria Math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𝟒𝟐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  <m:t>𝒇𝒆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𝟒𝟐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𝟒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8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503872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32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b="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19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51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21791326"/>
                  </p:ext>
                </p:extLst>
              </p:nvPr>
            </p:nvGraphicFramePr>
            <p:xfrm>
              <a:off x="500034" y="3573016"/>
              <a:ext cx="8240946" cy="281844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63854"/>
                    <a:gridCol w="1815645"/>
                    <a:gridCol w="1815645"/>
                    <a:gridCol w="1545802"/>
                  </a:tblGrid>
                  <a:tr h="365760">
                    <a:tc rowSpan="2"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Resistência à ferrugem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Região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BR" sz="16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 smtClean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  <a:p>
                          <a:endParaRPr lang="pt-BR" sz="1800" dirty="0"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A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B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pt-BR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192308" r="-184899" b="-4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192308" r="-85522" b="-4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192308" b="-427692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292308" r="-184899" b="-3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292308" r="-85522" b="-3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292308" b="-327692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suscetível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392308" r="-184899" b="-2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392308" r="-85522" b="-2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392308" b="-227692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Suscetível  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500000" r="-184899" b="-131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500000" r="-85522" b="-131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500000" b="-131250"/>
                          </a:stretch>
                        </a:blipFill>
                      </a:tcPr>
                    </a:tc>
                  </a:tr>
                  <a:tr h="503872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462651" r="-184899" b="-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462651" r="-85522" b="-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462651" b="-120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2733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Associação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3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1" i="1">
                              <a:latin typeface="Cambria Math"/>
                            </a:rPr>
                            <m:t>𝒇𝒆</m:t>
                          </m:r>
                        </m:e>
                        <m:sub>
                          <m:r>
                            <a:rPr lang="pt-BR" sz="2000" b="1" i="1">
                              <a:latin typeface="Cambria Math"/>
                            </a:rPr>
                            <m:t>𝒊𝒋</m:t>
                          </m:r>
                        </m:sub>
                      </m:sSub>
                      <m:r>
                        <a:rPr lang="pt-BR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1" i="1"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sz="2000" b="1" i="1">
                                  <a:latin typeface="Cambria Math"/>
                                </a:rPr>
                                <m:t>𝒊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.  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pt-BR" sz="2000">
                              <a:latin typeface="Cambria Math"/>
                            </a:rPr>
                            <m:t>x</m:t>
                          </m:r>
                          <m:sSub>
                            <m:sSub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1" i="1">
                                  <a:latin typeface="Cambria Math"/>
                                </a:rPr>
                                <m:t>  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sz="2000" b="1" i="1">
                                  <a:latin typeface="Cambria Math"/>
                                </a:rPr>
                                <m:t>. 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𝒋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1" i="1"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sz="2000" b="1" i="1">
                                  <a:latin typeface="Cambria Math"/>
                                </a:rPr>
                                <m:t>.. 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20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spcBef>
                    <a:spcPts val="3600"/>
                  </a:spcBef>
                  <a:buNone/>
                </a:pPr>
                <a:endParaRPr lang="pt-BR" sz="100" b="1" i="1" dirty="0" smtClean="0">
                  <a:latin typeface="Cambria Math"/>
                </a:endParaRPr>
              </a:p>
              <a:p>
                <a:pPr marL="0" indent="0">
                  <a:spcBef>
                    <a:spcPts val="3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𝒇𝒆</m:t>
                          </m:r>
                        </m:e>
                        <m:sub>
                          <m:r>
                            <a:rPr lang="pt-BR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𝟏𝟏</m:t>
                          </m:r>
                        </m:sub>
                      </m:sSub>
                      <m:r>
                        <a:rPr lang="pt-BR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1" i="1"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sz="2000" b="1" i="1">
                                  <a:latin typeface="Cambria Math"/>
                                </a:rPr>
                                <m:t>𝟏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.  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pt-BR" sz="2000">
                              <a:latin typeface="Cambria Math"/>
                            </a:rPr>
                            <m:t>x</m:t>
                          </m:r>
                          <m:sSub>
                            <m:sSub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1" i="1">
                                  <a:latin typeface="Cambria Math"/>
                                </a:rPr>
                                <m:t>  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sz="2000" b="1" i="1">
                                  <a:latin typeface="Cambria Math"/>
                                </a:rPr>
                                <m:t>. 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𝟏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1" i="1"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sz="2000" b="1" i="1">
                                  <a:latin typeface="Cambria Math"/>
                                </a:rPr>
                                <m:t>..  </m:t>
                              </m:r>
                            </m:sub>
                          </m:sSub>
                        </m:den>
                      </m:f>
                      <m:r>
                        <a:rPr lang="pt-BR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 smtClean="0">
                              <a:latin typeface="Cambria Math"/>
                            </a:rPr>
                            <m:t>𝟏𝟑</m:t>
                          </m:r>
                          <m:r>
                            <m:rPr>
                              <m:sty m:val="p"/>
                            </m:rPr>
                            <a:rPr lang="pt-BR" sz="2000">
                              <a:latin typeface="Cambria Math"/>
                            </a:rPr>
                            <m:t>x</m:t>
                          </m:r>
                          <m:r>
                            <a:rPr lang="pt-BR" sz="2000" b="1" i="1">
                              <a:latin typeface="Cambria Math"/>
                            </a:rPr>
                            <m:t>𝟑</m:t>
                          </m:r>
                          <m:r>
                            <a:rPr lang="pt-BR" sz="20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pt-BR" sz="2000" b="1" i="1" smtClean="0">
                              <a:latin typeface="Cambria Math"/>
                            </a:rPr>
                            <m:t>𝟓𝟏</m:t>
                          </m:r>
                        </m:den>
                      </m:f>
                      <m:r>
                        <a:rPr lang="pt-BR" sz="2000" b="1" i="1">
                          <a:latin typeface="Cambria Math"/>
                        </a:rPr>
                        <m:t>=</m:t>
                      </m:r>
                      <m:r>
                        <a:rPr lang="pt-BR" sz="2000" b="1" i="1" smtClean="0">
                          <a:latin typeface="Cambria Math"/>
                        </a:rPr>
                        <m:t>𝟖</m:t>
                      </m:r>
                      <m:r>
                        <a:rPr lang="pt-BR" sz="2000" b="1" i="1">
                          <a:latin typeface="Cambria Math"/>
                        </a:rPr>
                        <m:t>,</m:t>
                      </m:r>
                      <m:r>
                        <a:rPr lang="pt-BR" sz="2000" b="1" i="1" smtClean="0">
                          <a:latin typeface="Cambria Math"/>
                        </a:rPr>
                        <m:t>𝟏𝟔</m:t>
                      </m:r>
                    </m:oMath>
                  </m:oMathPara>
                </a14:m>
                <a:endParaRPr lang="pt-BR" sz="2000" b="1" dirty="0">
                  <a:latin typeface="Cambria Math"/>
                </a:endParaRPr>
              </a:p>
              <a:p>
                <a:pPr marL="0" indent="0">
                  <a:spcBef>
                    <a:spcPts val="3600"/>
                  </a:spcBef>
                  <a:buNone/>
                </a:pPr>
                <a:endParaRPr lang="pt-BR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97413644"/>
                  </p:ext>
                </p:extLst>
              </p:nvPr>
            </p:nvGraphicFramePr>
            <p:xfrm>
              <a:off x="500034" y="3573016"/>
              <a:ext cx="8240946" cy="269843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63854"/>
                    <a:gridCol w="1815645"/>
                    <a:gridCol w="1815645"/>
                    <a:gridCol w="1545802"/>
                  </a:tblGrid>
                  <a:tr h="259080">
                    <a:tc rowSpan="2"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Resistência à ferrugem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Região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BR" sz="16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 smtClean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  <a:p>
                          <a:endParaRPr lang="pt-BR" sz="1800" dirty="0"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59080"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A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B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pt-BR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60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𝟏𝟎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𝟖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𝟏𝟔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𝟏𝟐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𝒇𝒆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𝟏𝟐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13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784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𝟐𝟏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𝒇𝒆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𝟐𝟏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𝟐𝟐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𝒇𝒆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𝟐𝟐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18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968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suscetível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𝟑𝟏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𝒇𝒆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𝟑𝟏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dirty="0" smtClean="0">
                              <a:solidFill>
                                <a:srgbClr val="FF0000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rgbClr val="FF0000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𝟑𝟐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𝒇𝒆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𝟑𝟐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12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3144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Suscetível  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𝟒𝟏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𝒇𝒆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𝟒𝟏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dirty="0" smtClean="0">
                              <a:solidFill>
                                <a:srgbClr val="FF0000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rgbClr val="FF0000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𝟒𝟐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𝒇𝒆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𝟒𝟐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dirty="0" smtClean="0">
                              <a:solidFill>
                                <a:srgbClr val="FF0000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rgbClr val="FF0000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𝟒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8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503872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32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b="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19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51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97413644"/>
                  </p:ext>
                </p:extLst>
              </p:nvPr>
            </p:nvGraphicFramePr>
            <p:xfrm>
              <a:off x="500034" y="3573016"/>
              <a:ext cx="8240946" cy="281406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63854"/>
                    <a:gridCol w="1815645"/>
                    <a:gridCol w="1815645"/>
                    <a:gridCol w="1545802"/>
                  </a:tblGrid>
                  <a:tr h="365760">
                    <a:tc rowSpan="2"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Resistência à ferrugem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Região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BR" sz="16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 smtClean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  <a:p>
                          <a:endParaRPr lang="pt-BR" sz="1800" dirty="0"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A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B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pt-BR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192308" r="-184899" b="-4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192308" r="-85522" b="-4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192308" b="-426154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292308" r="-184899" b="-3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292308" r="-85522" b="-3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292308" b="-326154"/>
                          </a:stretch>
                        </a:blipFill>
                      </a:tcPr>
                    </a:tc>
                  </a:tr>
                  <a:tr h="395669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suscetível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392308" r="-184899" b="-2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392308" r="-85522" b="-2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392308" b="-226154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Suscetível  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500000" r="-184899" b="-1296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500000" r="-85522" b="-1296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500000" b="-129688"/>
                          </a:stretch>
                        </a:blipFill>
                      </a:tcPr>
                    </a:tc>
                  </a:tr>
                  <a:tr h="503872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462651" r="-184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462651" r="-85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46265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3868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Estatística Descritiva</a:t>
            </a:r>
            <a:endParaRPr lang="pt-BR" sz="36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79512" y="1214422"/>
            <a:ext cx="8640960" cy="5429288"/>
          </a:xfrm>
        </p:spPr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/>
              <a:t>Primeiro passo para entender o comportamento de uma variável é a construção de uma </a:t>
            </a:r>
            <a:r>
              <a:rPr lang="pt-BR" dirty="0">
                <a:solidFill>
                  <a:srgbClr val="FF0000"/>
                </a:solidFill>
              </a:rPr>
              <a:t>distribuição de frequências</a:t>
            </a:r>
            <a:r>
              <a:rPr lang="pt-BR" dirty="0"/>
              <a:t>.</a:t>
            </a:r>
          </a:p>
          <a:p>
            <a:pPr algn="just">
              <a:buNone/>
            </a:pPr>
            <a:endParaRPr lang="pt-BR" dirty="0"/>
          </a:p>
          <a:p>
            <a:pPr algn="just"/>
            <a:r>
              <a:rPr lang="pt-BR" dirty="0">
                <a:solidFill>
                  <a:srgbClr val="FF0000"/>
                </a:solidFill>
              </a:rPr>
              <a:t>Organização</a:t>
            </a:r>
            <a:r>
              <a:rPr lang="pt-BR" dirty="0"/>
              <a:t> dos dados de acordo com as </a:t>
            </a:r>
            <a:r>
              <a:rPr lang="pt-BR" dirty="0">
                <a:solidFill>
                  <a:srgbClr val="FF0000"/>
                </a:solidFill>
              </a:rPr>
              <a:t>ocorrências</a:t>
            </a:r>
            <a:r>
              <a:rPr lang="pt-BR" dirty="0"/>
              <a:t> dos diferentes resultados observados (tabular ou gráfica).</a:t>
            </a:r>
          </a:p>
          <a:p>
            <a:pPr algn="just">
              <a:buNone/>
            </a:pPr>
            <a:r>
              <a:rPr lang="pt-BR" b="1" dirty="0" smtClean="0"/>
              <a:t>	</a:t>
            </a: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8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Associação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3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1" i="1">
                              <a:latin typeface="Cambria Math"/>
                            </a:rPr>
                            <m:t>𝒇𝒆</m:t>
                          </m:r>
                        </m:e>
                        <m:sub>
                          <m:r>
                            <a:rPr lang="pt-BR" sz="2000" b="1" i="1">
                              <a:latin typeface="Cambria Math"/>
                            </a:rPr>
                            <m:t>𝒊𝒋</m:t>
                          </m:r>
                        </m:sub>
                      </m:sSub>
                      <m:r>
                        <a:rPr lang="pt-BR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1" i="1"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sz="2000" b="1" i="1">
                                  <a:latin typeface="Cambria Math"/>
                                </a:rPr>
                                <m:t>𝒊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.  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pt-BR" sz="2000">
                              <a:latin typeface="Cambria Math"/>
                            </a:rPr>
                            <m:t>x</m:t>
                          </m:r>
                          <m:sSub>
                            <m:sSub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1" i="1">
                                  <a:latin typeface="Cambria Math"/>
                                </a:rPr>
                                <m:t>  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sz="2000" b="1" i="1">
                                  <a:latin typeface="Cambria Math"/>
                                </a:rPr>
                                <m:t>. 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𝒋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1" i="1"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sz="2000" b="1" i="1">
                                  <a:latin typeface="Cambria Math"/>
                                </a:rPr>
                                <m:t>.. 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2000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spcBef>
                    <a:spcPts val="3600"/>
                  </a:spcBef>
                  <a:buNone/>
                </a:pPr>
                <a:endParaRPr lang="pt-BR" sz="100" b="1" i="1" dirty="0" smtClean="0">
                  <a:latin typeface="Cambria Math"/>
                </a:endParaRPr>
              </a:p>
              <a:p>
                <a:pPr marL="0" indent="0">
                  <a:spcBef>
                    <a:spcPts val="3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𝒇𝒆</m:t>
                          </m:r>
                        </m:e>
                        <m:sub>
                          <m:r>
                            <a:rPr lang="pt-BR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𝟏𝟏</m:t>
                          </m:r>
                        </m:sub>
                      </m:sSub>
                      <m:r>
                        <a:rPr lang="pt-BR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1" i="1"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sz="2000" b="1" i="1">
                                  <a:latin typeface="Cambria Math"/>
                                </a:rPr>
                                <m:t>𝟏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.  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pt-BR" sz="2000">
                              <a:latin typeface="Cambria Math"/>
                            </a:rPr>
                            <m:t>x</m:t>
                          </m:r>
                          <m:sSub>
                            <m:sSub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1" i="1">
                                  <a:latin typeface="Cambria Math"/>
                                </a:rPr>
                                <m:t>  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sz="2000" b="1" i="1">
                                  <a:latin typeface="Cambria Math"/>
                                </a:rPr>
                                <m:t>. 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𝟏</m:t>
                              </m:r>
                              <m:r>
                                <a:rPr lang="pt-BR" sz="2000" b="1" i="1">
                                  <a:latin typeface="Cambria Math"/>
                                </a:rPr>
                                <m:t>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1" i="1">
                                  <a:latin typeface="Cambria Math"/>
                                </a:rPr>
                                <m:t>𝒇𝒐</m:t>
                              </m:r>
                            </m:e>
                            <m:sub>
                              <m:r>
                                <a:rPr lang="pt-BR" sz="2000" b="1" i="1">
                                  <a:latin typeface="Cambria Math"/>
                                </a:rPr>
                                <m:t>..  </m:t>
                              </m:r>
                            </m:sub>
                          </m:sSub>
                        </m:den>
                      </m:f>
                      <m:r>
                        <a:rPr lang="pt-BR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 smtClean="0">
                              <a:latin typeface="Cambria Math"/>
                            </a:rPr>
                            <m:t>𝟏𝟑</m:t>
                          </m:r>
                          <m:r>
                            <m:rPr>
                              <m:sty m:val="p"/>
                            </m:rPr>
                            <a:rPr lang="pt-BR" sz="2000">
                              <a:latin typeface="Cambria Math"/>
                            </a:rPr>
                            <m:t>x</m:t>
                          </m:r>
                          <m:r>
                            <a:rPr lang="pt-BR" sz="2000" b="1" i="1">
                              <a:latin typeface="Cambria Math"/>
                            </a:rPr>
                            <m:t>𝟑</m:t>
                          </m:r>
                          <m:r>
                            <a:rPr lang="pt-BR" sz="20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pt-BR" sz="2000" b="1" i="1" smtClean="0">
                              <a:latin typeface="Cambria Math"/>
                            </a:rPr>
                            <m:t>𝟓𝟏</m:t>
                          </m:r>
                        </m:den>
                      </m:f>
                      <m:r>
                        <a:rPr lang="pt-BR" sz="2000" b="1" i="1">
                          <a:latin typeface="Cambria Math"/>
                        </a:rPr>
                        <m:t>=</m:t>
                      </m:r>
                      <m:r>
                        <a:rPr lang="pt-BR" sz="2000" b="1" i="1" smtClean="0">
                          <a:latin typeface="Cambria Math"/>
                        </a:rPr>
                        <m:t>𝟖</m:t>
                      </m:r>
                      <m:r>
                        <a:rPr lang="pt-BR" sz="2000" b="1" i="1">
                          <a:latin typeface="Cambria Math"/>
                        </a:rPr>
                        <m:t>,</m:t>
                      </m:r>
                      <m:r>
                        <a:rPr lang="pt-BR" sz="2000" b="1" i="1" smtClean="0">
                          <a:latin typeface="Cambria Math"/>
                        </a:rPr>
                        <m:t>𝟏𝟔</m:t>
                      </m:r>
                    </m:oMath>
                  </m:oMathPara>
                </a14:m>
                <a:endParaRPr lang="pt-BR" sz="2000" b="1" dirty="0">
                  <a:latin typeface="Cambria Math"/>
                </a:endParaRPr>
              </a:p>
              <a:p>
                <a:pPr marL="0" indent="0">
                  <a:spcBef>
                    <a:spcPts val="3600"/>
                  </a:spcBef>
                  <a:buNone/>
                </a:pPr>
                <a:endParaRPr lang="pt-BR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37718906"/>
                  </p:ext>
                </p:extLst>
              </p:nvPr>
            </p:nvGraphicFramePr>
            <p:xfrm>
              <a:off x="500034" y="3573016"/>
              <a:ext cx="8240946" cy="269843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63854"/>
                    <a:gridCol w="1815645"/>
                    <a:gridCol w="1815645"/>
                    <a:gridCol w="1545802"/>
                  </a:tblGrid>
                  <a:tr h="259080">
                    <a:tc rowSpan="2"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Resistência à ferrugem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Região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BR" sz="16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 smtClean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  <a:p>
                          <a:endParaRPr lang="pt-BR" sz="1800" dirty="0"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59080"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A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B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pt-BR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60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𝟏𝟎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𝟖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𝟏𝟔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𝟒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𝟖𝟒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13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784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𝟔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𝟏𝟏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𝟐𝟗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𝟏𝟐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𝟔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𝟕𝟏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18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968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suscetível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𝟗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𝟕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𝟓𝟑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rgbClr val="FF0000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rgbClr val="FF0000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𝟒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𝟒𝟕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12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3144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Suscetível  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𝟕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𝟓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𝟎𝟐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rgbClr val="FF0000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rgbClr val="FF0000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𝟐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𝟗𝟖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rgbClr val="FF0000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rgbClr val="FF0000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𝟒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8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503872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32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b="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19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51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37718906"/>
                  </p:ext>
                </p:extLst>
              </p:nvPr>
            </p:nvGraphicFramePr>
            <p:xfrm>
              <a:off x="500034" y="3573016"/>
              <a:ext cx="8240946" cy="281406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63854"/>
                    <a:gridCol w="1815645"/>
                    <a:gridCol w="1815645"/>
                    <a:gridCol w="1545802"/>
                  </a:tblGrid>
                  <a:tr h="365760">
                    <a:tc rowSpan="2"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Resistência à ferrugem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Região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BR" sz="16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 smtClean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  <a:p>
                          <a:endParaRPr lang="pt-BR" sz="1800" dirty="0"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A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B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pt-BR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192308" r="-184899" b="-4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192308" r="-85522" b="-4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192308" b="-426154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292308" r="-184899" b="-3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292308" r="-85522" b="-3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292308" b="-326154"/>
                          </a:stretch>
                        </a:blipFill>
                      </a:tcPr>
                    </a:tc>
                  </a:tr>
                  <a:tr h="395669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suscetível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392308" r="-184899" b="-2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392308" r="-85522" b="-2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392308" b="-226154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Suscetível  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500000" r="-184899" b="-1296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500000" r="-85522" b="-1296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500000" b="-129688"/>
                          </a:stretch>
                        </a:blipFill>
                      </a:tcPr>
                    </a:tc>
                  </a:tr>
                  <a:tr h="503872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462651" r="-184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462651" r="-85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46265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9597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Associação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83357"/>
                <a:ext cx="8229600" cy="4525963"/>
              </a:xfrm>
            </p:spPr>
            <p:txBody>
              <a:bodyPr>
                <a:normAutofit fontScale="85000" lnSpcReduction="20000"/>
              </a:bodyPr>
              <a:lstStyle/>
              <a:p>
                <a:pPr algn="just"/>
                <a:r>
                  <a:rPr lang="pt-BR" dirty="0" smtClean="0"/>
                  <a:t>Coeficiente de Contingência de Pearson (C)</a:t>
                </a:r>
              </a:p>
              <a:p>
                <a:pPr algn="just"/>
                <a:endParaRPr lang="pt-BR" sz="16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𝐶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𝜒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𝜒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pt-BR" b="0" dirty="0" smtClean="0"/>
              </a:p>
              <a:p>
                <a:pPr marL="0" indent="0" algn="just">
                  <a:buNone/>
                </a:pPr>
                <a:r>
                  <a:rPr lang="pt-BR" dirty="0" smtClean="0"/>
                  <a:t>Em que: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𝑛</m:t>
                    </m:r>
                  </m:oMath>
                </a14:m>
                <a:r>
                  <a:rPr lang="pt-BR" dirty="0" smtClean="0"/>
                  <a:t> é o tamanho da amostra (51 híbridos);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dirty="0" smtClean="0"/>
                  <a:t> é uma estatística chamada </a:t>
                </a:r>
                <a:r>
                  <a:rPr lang="pt-BR" dirty="0" err="1" smtClean="0"/>
                  <a:t>quiquadrado</a:t>
                </a:r>
                <a:r>
                  <a:rPr lang="pt-BR" dirty="0" smtClean="0"/>
                  <a:t>.</a:t>
                </a:r>
              </a:p>
              <a:p>
                <a:pPr marL="0" indent="0" algn="ctr">
                  <a:spcBef>
                    <a:spcPts val="2400"/>
                  </a:spcBef>
                  <a:buNone/>
                </a:pPr>
                <a:r>
                  <a:rPr lang="pt-BR" b="1" dirty="0" smtClean="0">
                    <a:solidFill>
                      <a:srgbClr val="FF0000"/>
                    </a:solidFill>
                  </a:rPr>
                  <a:t>Essa estatística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b="1" dirty="0" smtClean="0">
                    <a:solidFill>
                      <a:srgbClr val="FF0000"/>
                    </a:solidFill>
                  </a:rPr>
                  <a:t>) baseia-se na diferença entre as frequências efetivamente observadas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𝒇𝒐</m:t>
                        </m:r>
                      </m:e>
                      <m:sub>
                        <m:r>
                          <a:rPr lang="pt-BR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𝒊𝒋</m:t>
                        </m:r>
                      </m:sub>
                    </m:sSub>
                  </m:oMath>
                </a14:m>
                <a:r>
                  <a:rPr lang="pt-BR" b="1" dirty="0" smtClean="0">
                    <a:solidFill>
                      <a:srgbClr val="FF0000"/>
                    </a:solidFill>
                  </a:rPr>
                  <a:t>) e as frequências esperadas </a:t>
                </a:r>
                <a:r>
                  <a:rPr lang="pt-BR" b="1" dirty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𝒇</m:t>
                        </m:r>
                        <m:r>
                          <a:rPr lang="pt-BR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𝒆</m:t>
                        </m:r>
                      </m:e>
                      <m:sub>
                        <m:r>
                          <a:rPr lang="pt-BR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𝒊𝒋</m:t>
                        </m:r>
                      </m:sub>
                    </m:sSub>
                  </m:oMath>
                </a14:m>
                <a:r>
                  <a:rPr lang="pt-BR" b="1" dirty="0">
                    <a:solidFill>
                      <a:srgbClr val="FF0000"/>
                    </a:solidFill>
                  </a:rPr>
                  <a:t>) </a:t>
                </a:r>
                <a:r>
                  <a:rPr lang="pt-BR" b="1" dirty="0" smtClean="0">
                    <a:solidFill>
                      <a:srgbClr val="FF0000"/>
                    </a:solidFill>
                  </a:rPr>
                  <a:t>caso não houvesse associação entre as variáveis.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83357"/>
                <a:ext cx="8229600" cy="4525963"/>
              </a:xfrm>
              <a:blipFill rotWithShape="1">
                <a:blip r:embed="rId2"/>
                <a:stretch>
                  <a:fillRect l="-1333" t="-2695" r="-14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68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Associação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3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𝝌</m:t>
                          </m:r>
                        </m:e>
                        <m:sup>
                          <m: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pt-BR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pt-BR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  <m:r>
                                <a:rPr lang="pt-BR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pt-BR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pt-BR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𝒔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pt-BR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pt-BR" sz="20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pt-BR" sz="2000" b="1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pt-BR" sz="2000" b="1" i="1" smtClean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t-BR" sz="2000" b="1" i="1" smtClean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  <m:t>𝒇𝒐</m:t>
                                              </m:r>
                                            </m:e>
                                            <m:sub>
                                              <m:r>
                                                <a:rPr lang="pt-BR" sz="2000" b="1" i="1" smtClean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  <m:t>𝒊𝒋</m:t>
                                              </m:r>
                                            </m:sub>
                                          </m:sSub>
                                          <m:r>
                                            <a:rPr lang="pt-BR" sz="2000" b="1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pt-BR" sz="2000" b="1" i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t-BR" sz="2000" b="1" i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  <m:t>𝒇</m:t>
                                              </m:r>
                                              <m:r>
                                                <a:rPr lang="pt-BR" sz="2000" b="1" i="1" smtClean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  <m:t>𝒆</m:t>
                                              </m:r>
                                            </m:e>
                                            <m:sub>
                                              <m:r>
                                                <a:rPr lang="pt-BR" sz="2000" b="1" i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  <m:t>𝒊𝒋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pt-BR" sz="20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num>
                                <m:den>
                                  <m:sSub>
                                    <m:sSubPr>
                                      <m:ctrlPr>
                                        <a:rPr lang="pt-BR" sz="20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0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𝒇</m:t>
                                      </m:r>
                                      <m:r>
                                        <a:rPr lang="pt-BR" sz="20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𝒆</m:t>
                                      </m:r>
                                    </m:e>
                                    <m:sub>
                                      <m:r>
                                        <a:rPr lang="pt-BR" sz="20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𝒊𝒋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</m:e>
                      </m:nary>
                      <m:r>
                        <a:rPr lang="pt-BR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 </m:t>
                      </m:r>
                      <m:r>
                        <a:rPr lang="pt-BR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𝒓</m:t>
                      </m:r>
                      <m:r>
                        <a:rPr lang="pt-BR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é </m:t>
                      </m:r>
                      <m:r>
                        <a:rPr lang="pt-BR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𝒏</m:t>
                      </m:r>
                      <m:r>
                        <a:rPr lang="pt-BR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º </m:t>
                      </m:r>
                      <m:r>
                        <a:rPr lang="pt-BR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𝒍𝒊𝒏𝒉𝒂𝒔</m:t>
                      </m:r>
                      <m:r>
                        <a:rPr lang="pt-BR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pt-BR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𝒆</m:t>
                      </m:r>
                      <m:r>
                        <a:rPr lang="pt-BR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pt-BR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𝒔</m:t>
                      </m:r>
                      <m:r>
                        <a:rPr lang="pt-BR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é </m:t>
                      </m:r>
                      <m:r>
                        <a:rPr lang="pt-BR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𝒏</m:t>
                      </m:r>
                      <m:r>
                        <a:rPr lang="pt-BR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º </m:t>
                      </m:r>
                      <m:r>
                        <a:rPr lang="pt-BR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𝒄𝒐𝒍𝒖𝒏𝒂𝒔</m:t>
                      </m:r>
                    </m:oMath>
                  </m:oMathPara>
                </a14:m>
                <a:endParaRPr lang="pt-BR" sz="2400" b="1" dirty="0" smtClean="0">
                  <a:solidFill>
                    <a:schemeClr val="tx1"/>
                  </a:solidFill>
                </a:endParaRPr>
              </a:p>
              <a:p>
                <a:pPr marL="0" indent="0" algn="ctr">
                  <a:spcBef>
                    <a:spcPts val="360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t-BR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𝝌</m:t>
                        </m:r>
                      </m:e>
                      <m:sup>
                        <m:r>
                          <a:rPr lang="pt-BR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pt-BR" sz="2400" b="1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pt-BR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b="1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𝒇𝒐</m:t>
                                    </m:r>
                                  </m:e>
                                  <m:sub>
                                    <m:r>
                                      <a:rPr lang="pt-BR" sz="24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𝟏𝟏</m:t>
                                    </m:r>
                                  </m:sub>
                                </m:sSub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pt-BR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b="1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𝒇𝒆</m:t>
                                    </m:r>
                                  </m:e>
                                  <m:sub>
                                    <m:r>
                                      <a:rPr lang="pt-BR" sz="24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𝟏𝟏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𝒇𝒆</m:t>
                            </m:r>
                          </m:e>
                          <m:sub>
                            <m:r>
                              <a:rPr lang="pt-BR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sz="2400" b="1" dirty="0" smtClean="0">
                    <a:solidFill>
                      <a:srgbClr val="FF0000"/>
                    </a:solidFill>
                  </a:rPr>
                  <a:t> + ...+</a:t>
                </a:r>
                <a14:m>
                  <m:oMath xmlns:m="http://schemas.openxmlformats.org/officeDocument/2006/math">
                    <m:r>
                      <a:rPr lang="pt-BR" sz="2400" b="1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pt-BR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pt-BR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b="1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𝒇𝒐</m:t>
                                    </m:r>
                                  </m:e>
                                  <m:sub>
                                    <m:r>
                                      <a:rPr lang="pt-BR" sz="24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𝟒𝟐</m:t>
                                    </m:r>
                                  </m:sub>
                                </m:sSub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pt-BR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b="1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𝒇𝒆</m:t>
                                    </m:r>
                                  </m:e>
                                  <m:sub>
                                    <m:r>
                                      <a:rPr lang="pt-BR" sz="24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𝟒𝟐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𝒇𝒆</m:t>
                            </m:r>
                          </m:e>
                          <m:sub>
                            <m:r>
                              <a:rPr lang="pt-BR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𝟒𝟐</m:t>
                            </m:r>
                          </m:sub>
                        </m:sSub>
                      </m:den>
                    </m:f>
                  </m:oMath>
                </a14:m>
                <a:endParaRPr lang="pt-BR" sz="24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618095057"/>
                  </p:ext>
                </p:extLst>
              </p:nvPr>
            </p:nvGraphicFramePr>
            <p:xfrm>
              <a:off x="500034" y="3573016"/>
              <a:ext cx="8240946" cy="269843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63854"/>
                    <a:gridCol w="1815645"/>
                    <a:gridCol w="1815645"/>
                    <a:gridCol w="1545802"/>
                  </a:tblGrid>
                  <a:tr h="259080">
                    <a:tc rowSpan="2"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Resistência à ferrugem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Região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BR" sz="16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 smtClean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  <a:p>
                          <a:endParaRPr lang="pt-BR" sz="1800" dirty="0"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59080"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A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B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pt-BR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60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𝟏𝟎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𝟖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𝟏𝟔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𝟒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𝟖𝟒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13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784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𝟔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𝟏𝟏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𝟐𝟗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𝟏𝟐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𝟔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𝟕𝟏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18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968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suscetível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𝟗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𝟕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𝟓𝟑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rgbClr val="FF0000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rgbClr val="FF0000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𝟒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𝟒𝟕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12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3144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Suscetível  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𝟕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𝟓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𝟎𝟐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rgbClr val="FF0000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rgbClr val="FF0000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𝟐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𝟗𝟖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rgbClr val="FF0000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rgbClr val="FF0000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𝟒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8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503872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32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b="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19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51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618095057"/>
                  </p:ext>
                </p:extLst>
              </p:nvPr>
            </p:nvGraphicFramePr>
            <p:xfrm>
              <a:off x="500034" y="3573016"/>
              <a:ext cx="8240946" cy="281406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63854"/>
                    <a:gridCol w="1815645"/>
                    <a:gridCol w="1815645"/>
                    <a:gridCol w="1545802"/>
                  </a:tblGrid>
                  <a:tr h="365760">
                    <a:tc rowSpan="2"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Resistência à ferrugem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Região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BR" sz="16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 smtClean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  <a:p>
                          <a:endParaRPr lang="pt-BR" sz="1800" dirty="0"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A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B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pt-BR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192308" r="-184899" b="-4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192308" r="-85522" b="-4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192308" b="-426154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292308" r="-184899" b="-3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292308" r="-85522" b="-3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292308" b="-326154"/>
                          </a:stretch>
                        </a:blipFill>
                      </a:tcPr>
                    </a:tc>
                  </a:tr>
                  <a:tr h="395669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suscetível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392308" r="-184899" b="-2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392308" r="-85522" b="-2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392308" b="-226154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Suscetível  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500000" r="-184899" b="-1296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500000" r="-85522" b="-1296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500000" b="-129688"/>
                          </a:stretch>
                        </a:blipFill>
                      </a:tcPr>
                    </a:tc>
                  </a:tr>
                  <a:tr h="503872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462651" r="-184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462651" r="-85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46265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6104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Associação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spcBef>
                    <a:spcPts val="360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t-BR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𝝌</m:t>
                        </m:r>
                      </m:e>
                      <m:sup>
                        <m:r>
                          <a:rPr lang="pt-BR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pt-BR" sz="2400" b="1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pt-BR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b="1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𝒇𝒐</m:t>
                                    </m:r>
                                  </m:e>
                                  <m:sub>
                                    <m:r>
                                      <a:rPr lang="pt-BR" sz="24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𝟏𝟏</m:t>
                                    </m:r>
                                  </m:sub>
                                </m:sSub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pt-BR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b="1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𝒇𝒆</m:t>
                                    </m:r>
                                  </m:e>
                                  <m:sub>
                                    <m:r>
                                      <a:rPr lang="pt-BR" sz="24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𝟏𝟏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𝒇𝒆</m:t>
                            </m:r>
                          </m:e>
                          <m:sub>
                            <m:r>
                              <a:rPr lang="pt-BR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sz="2400" b="1" dirty="0" smtClean="0">
                    <a:solidFill>
                      <a:srgbClr val="FF0000"/>
                    </a:solidFill>
                  </a:rPr>
                  <a:t> + ...+</a:t>
                </a:r>
                <a14:m>
                  <m:oMath xmlns:m="http://schemas.openxmlformats.org/officeDocument/2006/math">
                    <m:r>
                      <a:rPr lang="pt-BR" sz="2400" b="1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pt-BR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pt-BR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b="1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𝒇𝒐</m:t>
                                    </m:r>
                                  </m:e>
                                  <m:sub>
                                    <m:r>
                                      <a:rPr lang="pt-BR" sz="24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𝟒𝟐</m:t>
                                    </m:r>
                                  </m:sub>
                                </m:sSub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pt-BR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b="1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𝒇𝒆</m:t>
                                    </m:r>
                                  </m:e>
                                  <m:sub>
                                    <m:r>
                                      <a:rPr lang="pt-BR" sz="24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𝟒𝟐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𝒇𝒆</m:t>
                            </m:r>
                          </m:e>
                          <m:sub>
                            <m:r>
                              <a:rPr lang="pt-BR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𝟒𝟐</m:t>
                            </m:r>
                          </m:sub>
                        </m:sSub>
                      </m:den>
                    </m:f>
                  </m:oMath>
                </a14:m>
                <a:endParaRPr lang="pt-BR" sz="2400" b="1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spcBef>
                    <a:spcPts val="360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t-BR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𝝌</m:t>
                        </m:r>
                      </m:e>
                      <m:sup>
                        <m:r>
                          <a:rPr lang="pt-BR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pt-BR" sz="2400" b="1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𝟏𝟎</m:t>
                                </m:r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pt-BR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𝟖</m:t>
                                </m:r>
                                <m:r>
                                  <a:rPr lang="pt-BR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pt-BR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𝟏𝟔</m:t>
                                </m:r>
                              </m:e>
                            </m:d>
                          </m:e>
                          <m:sup>
                            <m: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pt-BR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  <m:r>
                          <a:rPr lang="pt-BR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pt-BR" sz="2400" b="1" dirty="0">
                    <a:solidFill>
                      <a:srgbClr val="FF0000"/>
                    </a:solidFill>
                  </a:rPr>
                  <a:t>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𝟔</m:t>
                                </m:r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pt-BR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𝟏𝟏</m:t>
                                </m:r>
                                <m:r>
                                  <a:rPr lang="pt-BR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pt-BR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𝟐𝟗</m:t>
                                </m:r>
                              </m:e>
                            </m:d>
                          </m:e>
                          <m:sup>
                            <m: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pt-BR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𝟏𝟏</m:t>
                        </m:r>
                        <m:r>
                          <a:rPr lang="pt-BR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𝟐𝟗</m:t>
                        </m:r>
                      </m:den>
                    </m:f>
                  </m:oMath>
                </a14:m>
                <a:r>
                  <a:rPr lang="pt-BR" sz="2400" b="1" dirty="0" smtClean="0">
                    <a:solidFill>
                      <a:srgbClr val="FF0000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𝟗</m:t>
                                </m:r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pt-BR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𝟕</m:t>
                                </m:r>
                                <m:r>
                                  <a:rPr lang="pt-BR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pt-BR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𝟓𝟑</m:t>
                                </m:r>
                              </m:e>
                            </m:d>
                          </m:e>
                          <m:sup>
                            <m: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pt-BR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pt-BR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𝟓𝟑</m:t>
                        </m:r>
                      </m:den>
                    </m:f>
                  </m:oMath>
                </a14:m>
                <a:r>
                  <a:rPr lang="pt-BR" sz="2400" b="1" dirty="0" smtClean="0">
                    <a:solidFill>
                      <a:srgbClr val="FF0000"/>
                    </a:solidFill>
                  </a:rPr>
                  <a:t> +</a:t>
                </a:r>
                <a:r>
                  <a:rPr lang="pt-BR" sz="2400" b="1" dirty="0">
                    <a:solidFill>
                      <a:srgbClr val="FF0000"/>
                    </a:solidFill>
                  </a:rPr>
                  <a:t> ...+</a:t>
                </a:r>
                <a14:m>
                  <m:oMath xmlns:m="http://schemas.openxmlformats.org/officeDocument/2006/math">
                    <m:r>
                      <a:rPr lang="pt-BR" sz="2400" b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pt-BR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pt-BR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pt-BR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pt-BR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𝟗𝟖</m:t>
                                </m:r>
                              </m:e>
                            </m:d>
                          </m:e>
                          <m:sup>
                            <m: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pt-BR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pt-BR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𝟗𝟖</m:t>
                        </m:r>
                      </m:den>
                    </m:f>
                  </m:oMath>
                </a14:m>
                <a:r>
                  <a:rPr lang="pt-BR" sz="2400" b="1" dirty="0" smtClean="0">
                    <a:solidFill>
                      <a:srgbClr val="FF0000"/>
                    </a:solidFill>
                  </a:rPr>
                  <a:t> = 10,63</a:t>
                </a:r>
              </a:p>
              <a:p>
                <a:pPr marL="0" indent="0" algn="ctr">
                  <a:spcBef>
                    <a:spcPts val="3600"/>
                  </a:spcBef>
                  <a:buNone/>
                </a:pPr>
                <a:endParaRPr lang="pt-BR" sz="24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68567989"/>
                  </p:ext>
                </p:extLst>
              </p:nvPr>
            </p:nvGraphicFramePr>
            <p:xfrm>
              <a:off x="500034" y="3573016"/>
              <a:ext cx="8240946" cy="269843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63854"/>
                    <a:gridCol w="1815645"/>
                    <a:gridCol w="1815645"/>
                    <a:gridCol w="1545802"/>
                  </a:tblGrid>
                  <a:tr h="259080">
                    <a:tc rowSpan="2"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Resistência à ferrugem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Região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BR" sz="16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 smtClean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  <a:p>
                          <a:endParaRPr lang="pt-BR" sz="1800" dirty="0"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259080"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A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B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pt-BR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60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𝟏𝟎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𝟖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𝟏𝟔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𝟒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𝟖𝟒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13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784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𝟔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𝟏𝟏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𝟐𝟗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𝟏𝟐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𝟔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𝟕𝟏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18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48968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suscetível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𝟗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𝟕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𝟓𝟑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rgbClr val="FF0000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rgbClr val="FF0000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𝟒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𝟒𝟕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12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31440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Suscetível  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𝟕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𝟓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𝟎𝟐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rgbClr val="FF0000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rgbClr val="FF0000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𝟐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,</m:t>
                              </m:r>
                              <m:r>
                                <a:rPr lang="pt-BR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𝟗𝟖</m:t>
                              </m:r>
                            </m:oMath>
                          </a14:m>
                          <a:r>
                            <a:rPr lang="pt-BR" sz="1800" dirty="0" smtClean="0">
                              <a:solidFill>
                                <a:srgbClr val="FF0000"/>
                              </a:solidFill>
                              <a:latin typeface="+mj-lt"/>
                              <a:ea typeface="Cambria Math" pitchFamily="18" charset="0"/>
                            </a:rPr>
                            <a:t>)</a:t>
                          </a:r>
                          <a:endParaRPr lang="pt-BR" sz="1800" dirty="0">
                            <a:solidFill>
                              <a:srgbClr val="FF0000"/>
                            </a:solidFill>
                            <a:latin typeface="+mj-lt"/>
                            <a:ea typeface="Cambria Math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𝟒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8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503872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32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</m:t>
                                  </m:r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b="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19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𝒇𝒐</m:t>
                                  </m:r>
                                </m:e>
                                <m:sub>
                                  <m:r>
                                    <a:rPr lang="pt-BR" sz="1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..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b="1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=</a:t>
                          </a:r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51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Espaço Reservado para Conteúdo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68567989"/>
                  </p:ext>
                </p:extLst>
              </p:nvPr>
            </p:nvGraphicFramePr>
            <p:xfrm>
              <a:off x="500034" y="3573016"/>
              <a:ext cx="8240946" cy="281406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63854"/>
                    <a:gridCol w="1815645"/>
                    <a:gridCol w="1815645"/>
                    <a:gridCol w="1545802"/>
                  </a:tblGrid>
                  <a:tr h="365760">
                    <a:tc rowSpan="2"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Resistência à ferrugem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Região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pt-BR" sz="16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 smtClean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  <a:p>
                          <a:endParaRPr lang="pt-BR" sz="1800" dirty="0">
                            <a:latin typeface="+mj-lt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65760">
                    <a:tc vMerge="1"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A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sz="1800" dirty="0" smtClean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B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pt-BR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192308" r="-184899" b="-4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192308" r="-85522" b="-4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192308" b="-426154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resistente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292308" r="-184899" b="-3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292308" r="-85522" b="-3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292308" b="-326154"/>
                          </a:stretch>
                        </a:blipFill>
                      </a:tcPr>
                    </a:tc>
                  </a:tr>
                  <a:tr h="395669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Moderadamente suscetível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392308" r="-184899" b="-2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392308" r="-85522" b="-22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392308" b="-226154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Suscetível  </a:t>
                          </a:r>
                          <a:endParaRPr lang="pt-BR" sz="1800" dirty="0"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500000" r="-184899" b="-1296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500000" r="-85522" b="-1296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500000" b="-129688"/>
                          </a:stretch>
                        </a:blipFill>
                      </a:tcPr>
                    </a:tc>
                  </a:tr>
                  <a:tr h="503872">
                    <a:tc>
                      <a:txBody>
                        <a:bodyPr/>
                        <a:lstStyle/>
                        <a:p>
                          <a:r>
                            <a:rPr lang="pt-BR" sz="1800" dirty="0" smtClean="0">
                              <a:latin typeface="+mj-lt"/>
                            </a:rPr>
                            <a:t>Total</a:t>
                          </a:r>
                          <a:endParaRPr lang="pt-BR" sz="18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68792" t="-462651" r="-184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269697" t="-462651" r="-85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432283" t="-46265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7235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Associação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spcBef>
                    <a:spcPts val="360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t-BR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𝝌</m:t>
                        </m:r>
                      </m:e>
                      <m:sup>
                        <m:r>
                          <a:rPr lang="pt-BR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pt-BR" sz="2400" b="1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𝟏𝟎</m:t>
                                </m:r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𝟖</m:t>
                                </m:r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𝟏𝟔</m:t>
                                </m:r>
                              </m:e>
                            </m:d>
                          </m:e>
                          <m:sup>
                            <m: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pt-BR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  <m:r>
                          <a:rPr lang="pt-BR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pt-BR" sz="2400" b="1" dirty="0">
                    <a:solidFill>
                      <a:srgbClr val="FF0000"/>
                    </a:solidFill>
                  </a:rPr>
                  <a:t>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𝟔</m:t>
                                </m:r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𝟏𝟏</m:t>
                                </m:r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𝟐𝟗</m:t>
                                </m:r>
                              </m:e>
                            </m:d>
                          </m:e>
                          <m:sup>
                            <m: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pt-BR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𝟏𝟏</m:t>
                        </m:r>
                        <m:r>
                          <a:rPr lang="pt-BR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𝟐𝟗</m:t>
                        </m:r>
                      </m:den>
                    </m:f>
                  </m:oMath>
                </a14:m>
                <a:r>
                  <a:rPr lang="pt-BR" sz="2400" b="1" dirty="0">
                    <a:solidFill>
                      <a:srgbClr val="FF0000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𝟗</m:t>
                                </m:r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𝟕</m:t>
                                </m:r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𝟓𝟑</m:t>
                                </m:r>
                              </m:e>
                            </m:d>
                          </m:e>
                          <m:sup>
                            <m: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pt-BR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pt-BR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𝟓𝟑</m:t>
                        </m:r>
                      </m:den>
                    </m:f>
                  </m:oMath>
                </a14:m>
                <a:r>
                  <a:rPr lang="pt-BR" sz="2400" b="1" dirty="0">
                    <a:solidFill>
                      <a:srgbClr val="FF0000"/>
                    </a:solidFill>
                  </a:rPr>
                  <a:t> + ...+</a:t>
                </a:r>
                <a14:m>
                  <m:oMath xmlns:m="http://schemas.openxmlformats.org/officeDocument/2006/math">
                    <m:r>
                      <a:rPr lang="pt-BR" sz="2400" b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pt-BR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pt-BR" sz="24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𝟗𝟖</m:t>
                                </m:r>
                              </m:e>
                            </m:d>
                          </m:e>
                          <m:sup>
                            <m: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pt-BR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pt-BR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pt-BR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𝟗𝟖</m:t>
                        </m:r>
                      </m:den>
                    </m:f>
                  </m:oMath>
                </a14:m>
                <a:r>
                  <a:rPr lang="pt-BR" sz="2400" b="1" dirty="0">
                    <a:solidFill>
                      <a:srgbClr val="FF0000"/>
                    </a:solidFill>
                  </a:rPr>
                  <a:t> = 10,63</a:t>
                </a:r>
              </a:p>
              <a:p>
                <a:pPr algn="just">
                  <a:spcBef>
                    <a:spcPts val="3600"/>
                  </a:spcBef>
                </a:pPr>
                <a:r>
                  <a:rPr lang="pt-BR" sz="2400" b="1" dirty="0" smtClean="0"/>
                  <a:t>Percebemos que: </a:t>
                </a:r>
              </a:p>
              <a:p>
                <a:pPr marL="0" indent="0" algn="just">
                  <a:spcBef>
                    <a:spcPts val="360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t-BR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𝝌</m:t>
                        </m:r>
                      </m:e>
                      <m:sup>
                        <m:r>
                          <a:rPr lang="pt-BR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pt-BR" sz="24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pt-BR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pt-BR" sz="2400" b="1" dirty="0" smtClean="0">
                    <a:solidFill>
                      <a:schemeClr val="tx1"/>
                    </a:solidFill>
                  </a:rPr>
                  <a:t> somente quando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𝒇𝒐</m:t>
                        </m:r>
                      </m:e>
                      <m:sub>
                        <m:r>
                          <a:rPr lang="pt-BR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𝒊𝒋</m:t>
                        </m:r>
                      </m:sub>
                    </m:sSub>
                    <m:r>
                      <a:rPr lang="pt-BR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t-BR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𝒇𝒆</m:t>
                        </m:r>
                      </m:e>
                      <m:sub>
                        <m:r>
                          <a:rPr lang="pt-BR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𝒊𝒋</m:t>
                        </m:r>
                      </m:sub>
                    </m:sSub>
                    <m:r>
                      <a:rPr lang="pt-BR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pt-BR" sz="2400" b="1" dirty="0" smtClean="0">
                    <a:solidFill>
                      <a:schemeClr val="tx1"/>
                    </a:solidFill>
                  </a:rPr>
                  <a:t>indicando a não associação entre as variáveis;</a:t>
                </a:r>
              </a:p>
              <a:p>
                <a:pPr marL="0" indent="0" algn="just">
                  <a:spcBef>
                    <a:spcPts val="360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t-BR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1" i="1">
                            <a:latin typeface="Cambria Math"/>
                            <a:ea typeface="Cambria Math"/>
                          </a:rPr>
                          <m:t>𝝌</m:t>
                        </m:r>
                      </m:e>
                      <m:sup>
                        <m:r>
                          <a:rPr lang="pt-BR" sz="24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pt-BR" sz="2400" b="1" i="1" smtClean="0">
                        <a:latin typeface="Cambria Math"/>
                      </a:rPr>
                      <m:t>&gt;</m:t>
                    </m:r>
                    <m:r>
                      <a:rPr lang="pt-BR" sz="2400" b="1" i="1">
                        <a:latin typeface="Cambria Math"/>
                      </a:rPr>
                      <m:t>𝟎</m:t>
                    </m:r>
                  </m:oMath>
                </a14:m>
                <a:r>
                  <a:rPr lang="pt-BR" sz="2400" b="1" dirty="0" smtClean="0"/>
                  <a:t>significa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1" i="1">
                            <a:latin typeface="Cambria Math"/>
                          </a:rPr>
                          <m:t>𝒇𝒐</m:t>
                        </m:r>
                      </m:e>
                      <m:sub>
                        <m:r>
                          <a:rPr lang="pt-BR" sz="2400" b="1" i="1">
                            <a:latin typeface="Cambria Math"/>
                          </a:rPr>
                          <m:t>𝒊𝒋</m:t>
                        </m:r>
                      </m:sub>
                    </m:sSub>
                    <m:r>
                      <a:rPr lang="pt-BR" sz="2400" b="1" i="1" smtClean="0">
                        <a:latin typeface="Cambria Math"/>
                        <a:ea typeface="Cambria Math"/>
                      </a:rPr>
                      <m:t>≠</m:t>
                    </m:r>
                    <m:sSub>
                      <m:sSubPr>
                        <m:ctrlPr>
                          <a:rPr lang="pt-BR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1" i="1">
                            <a:latin typeface="Cambria Math"/>
                          </a:rPr>
                          <m:t>𝒇𝒆</m:t>
                        </m:r>
                      </m:e>
                      <m:sub>
                        <m:r>
                          <a:rPr lang="pt-BR" sz="2400" b="1" i="1">
                            <a:latin typeface="Cambria Math"/>
                          </a:rPr>
                          <m:t>𝒊𝒋</m:t>
                        </m:r>
                      </m:sub>
                    </m:sSub>
                  </m:oMath>
                </a14:m>
                <a:r>
                  <a:rPr lang="pt-BR" sz="2400" b="1" dirty="0" smtClean="0"/>
                  <a:t> e temos indicação de associação </a:t>
                </a:r>
                <a:r>
                  <a:rPr lang="pt-BR" sz="2400" b="1" dirty="0"/>
                  <a:t>entre as variáveis;</a:t>
                </a:r>
              </a:p>
              <a:p>
                <a:pPr marL="0" indent="0" algn="just">
                  <a:spcBef>
                    <a:spcPts val="3600"/>
                  </a:spcBef>
                  <a:buNone/>
                </a:pPr>
                <a:r>
                  <a:rPr lang="pt-BR" sz="2400" b="1" dirty="0" smtClean="0">
                    <a:solidFill>
                      <a:schemeClr val="tx1"/>
                    </a:solidFill>
                  </a:rPr>
                  <a:t>Problema: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1" i="1">
                            <a:latin typeface="Cambria Math"/>
                            <a:ea typeface="Cambria Math"/>
                          </a:rPr>
                          <m:t>𝝌</m:t>
                        </m:r>
                      </m:e>
                      <m:sup>
                        <m:r>
                          <a:rPr lang="pt-BR" sz="24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pt-BR" sz="2400" b="1" dirty="0" smtClean="0">
                    <a:solidFill>
                      <a:srgbClr val="FF0000"/>
                    </a:solidFill>
                  </a:rPr>
                  <a:t>é um valor que pode variar de zero a infinito.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9"/>
                <a:ext cx="8229600" cy="4968552"/>
              </a:xfrm>
              <a:blipFill rotWithShape="1">
                <a:blip r:embed="rId2"/>
                <a:stretch>
                  <a:fillRect l="-1111" r="-111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968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Associação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507288" cy="5400599"/>
              </a:xfrm>
            </p:spPr>
            <p:txBody>
              <a:bodyPr>
                <a:normAutofit fontScale="62500" lnSpcReduction="20000"/>
              </a:bodyPr>
              <a:lstStyle/>
              <a:p>
                <a:pPr algn="just"/>
                <a:r>
                  <a:rPr lang="pt-BR" sz="4500" dirty="0" smtClean="0"/>
                  <a:t>Coeficiente de Contingência de Pearson Corrigido (C*)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t-BR" sz="3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3800" b="0" i="1" smtClean="0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pt-BR" sz="3800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pt-BR" sz="3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sz="3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3800" b="0" i="1" smtClean="0">
                            <a:latin typeface="Cambria Math"/>
                          </a:rPr>
                          <m:t>𝐶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pt-BR" sz="38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type m:val="lin"/>
                                <m:ctrlPr>
                                  <a:rPr lang="pt-BR" sz="3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pt-BR" sz="3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t-BR" sz="38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pt-BR" sz="38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pt-BR" sz="3800" b="0" i="1" smtClean="0">
                                    <a:latin typeface="Cambria Math"/>
                                  </a:rPr>
                                  <m:t>𝑡</m:t>
                                </m:r>
                              </m:den>
                            </m:f>
                          </m:e>
                        </m:rad>
                      </m:den>
                    </m:f>
                  </m:oMath>
                </a14:m>
                <a:r>
                  <a:rPr lang="pt-BR" sz="3800" dirty="0" smtClean="0"/>
                  <a:t> , </a:t>
                </a:r>
              </a:p>
              <a:p>
                <a:pPr marL="0" indent="0" algn="just">
                  <a:buNone/>
                </a:pPr>
                <a:endParaRPr lang="pt-BR" dirty="0" smtClean="0"/>
              </a:p>
              <a:p>
                <a:pPr marL="0" indent="0" algn="just">
                  <a:buNone/>
                </a:pPr>
                <a:r>
                  <a:rPr lang="pt-BR" dirty="0" smtClean="0"/>
                  <a:t>em que: </a:t>
                </a:r>
                <a:r>
                  <a:rPr lang="pt-BR" i="1" dirty="0" smtClean="0"/>
                  <a:t>t</a:t>
                </a:r>
                <a:r>
                  <a:rPr lang="pt-BR" dirty="0" smtClean="0"/>
                  <a:t> é o mínimo entre o número de linhas (r) e o número de colunas (s) da tabela de distribuição de frequência conjunta (tabela de contingência), ou seja, </a:t>
                </a:r>
              </a:p>
              <a:p>
                <a:pPr marL="0" indent="0" algn="just">
                  <a:buNone/>
                </a:pPr>
                <a:r>
                  <a:rPr lang="pt-BR" b="1" i="1" dirty="0" smtClean="0"/>
                  <a:t>t = min(</a:t>
                </a:r>
                <a:r>
                  <a:rPr lang="pt-BR" b="1" i="1" dirty="0" err="1" smtClean="0"/>
                  <a:t>r,s</a:t>
                </a:r>
                <a:r>
                  <a:rPr lang="pt-BR" b="1" i="1" dirty="0" smtClean="0"/>
                  <a:t>). </a:t>
                </a:r>
              </a:p>
              <a:p>
                <a:pPr marL="0" indent="0" algn="just">
                  <a:buNone/>
                </a:pPr>
                <a:r>
                  <a:rPr lang="pt-BR" b="1" i="1" dirty="0" smtClean="0"/>
                  <a:t>Em uma tabela com 4 linhas e 2 colunas, o valor de t = min(4,2) = 2</a:t>
                </a:r>
              </a:p>
              <a:p>
                <a:pPr marL="0" indent="0" algn="just">
                  <a:buNone/>
                </a:pPr>
                <a:r>
                  <a:rPr lang="pt-BR" b="1" i="1" dirty="0"/>
                  <a:t>Em uma tabela com </a:t>
                </a:r>
                <a:r>
                  <a:rPr lang="pt-BR" b="1" i="1" dirty="0" smtClean="0"/>
                  <a:t>3 </a:t>
                </a:r>
                <a:r>
                  <a:rPr lang="pt-BR" b="1" i="1" dirty="0"/>
                  <a:t>linhas e </a:t>
                </a:r>
                <a:r>
                  <a:rPr lang="pt-BR" b="1" i="1" dirty="0" smtClean="0"/>
                  <a:t>4 </a:t>
                </a:r>
                <a:r>
                  <a:rPr lang="pt-BR" b="1" i="1" dirty="0"/>
                  <a:t>colunas, o valor de </a:t>
                </a:r>
                <a:r>
                  <a:rPr lang="pt-BR" b="1" i="1" dirty="0" smtClean="0"/>
                  <a:t>t = min(3,4) = 3</a:t>
                </a:r>
                <a:endParaRPr lang="pt-BR" b="1" i="1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0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𝐶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/>
                                      <a:ea typeface="Cambria Math"/>
                                    </a:rPr>
                                    <m:t>𝜒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𝜒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pt-BR" b="0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31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31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𝜒</m:t>
                          </m:r>
                        </m:e>
                        <m:sup>
                          <m:r>
                            <a:rPr lang="pt-BR" sz="31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t-BR" sz="3100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3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31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pt-BR" sz="31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pt-BR" sz="31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pt-BR" sz="31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sz="31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𝑗</m:t>
                              </m:r>
                              <m:r>
                                <a:rPr lang="pt-BR" sz="31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pt-BR" sz="31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pt-BR" sz="31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pt-BR" sz="31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pt-BR" sz="31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pt-BR" sz="31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t-BR" sz="3100" b="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𝑓𝑜</m:t>
                                              </m:r>
                                            </m:e>
                                            <m:sub>
                                              <m:r>
                                                <a:rPr lang="pt-BR" sz="3100" b="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𝑖𝑗</m:t>
                                              </m:r>
                                            </m:sub>
                                          </m:sSub>
                                          <m:r>
                                            <a:rPr lang="pt-BR" sz="3100" b="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pt-BR" sz="31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pt-BR" sz="3100" b="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𝑓𝑒</m:t>
                                              </m:r>
                                            </m:e>
                                            <m:sub>
                                              <m:r>
                                                <a:rPr lang="pt-BR" sz="3100" b="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/>
                                                </a:rPr>
                                                <m:t>𝑖𝑗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pt-BR" sz="31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>
                                    <m:sSubPr>
                                      <m:ctrlPr>
                                        <a:rPr lang="pt-BR" sz="31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31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𝑓𝑒</m:t>
                                      </m:r>
                                    </m:e>
                                    <m:sub>
                                      <m:r>
                                        <a:rPr lang="pt-BR" sz="31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pt-BR" sz="3100" dirty="0">
                  <a:solidFill>
                    <a:schemeClr val="tx1"/>
                  </a:solidFill>
                </a:endParaRPr>
              </a:p>
              <a:p>
                <a:pPr marL="0" indent="0" algn="just">
                  <a:buNone/>
                </a:pPr>
                <a:r>
                  <a:rPr lang="pt-BR" b="1" dirty="0" smtClean="0">
                    <a:solidFill>
                      <a:srgbClr val="FF0000"/>
                    </a:solidFill>
                  </a:rPr>
                  <a:t>O Coeficiente C* assume valores entre 0 e 1 e quanto mais próximo de um mais forte é a associação entre as variáveis qualitativas estudadas</a:t>
                </a:r>
                <a:r>
                  <a:rPr lang="pt-BR" b="0" dirty="0" smtClean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507288" cy="5400599"/>
              </a:xfrm>
              <a:blipFill rotWithShape="1">
                <a:blip r:embed="rId2"/>
                <a:stretch>
                  <a:fillRect l="-1218" t="-2483" r="-64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805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Associação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ço Reservado para Conteúdo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pt-BR" dirty="0" smtClean="0"/>
                  <a:t>Para o exemplo, temos:</a:t>
                </a:r>
              </a:p>
              <a:p>
                <a:pPr>
                  <a:buNone/>
                </a:pPr>
                <a:r>
                  <a:rPr lang="pt-BR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p>
                        <m:r>
                          <a:rPr lang="pt-BR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pt-BR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pt-BR" i="1">
                            <a:latin typeface="Cambria Math"/>
                          </a:rPr>
                          <m:t>𝑖</m:t>
                        </m:r>
                        <m:r>
                          <a:rPr lang="pt-BR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pt-BR" b="0" i="1" smtClean="0">
                            <a:latin typeface="Cambria Math"/>
                          </a:rPr>
                          <m:t>𝑟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pt-BR" i="1">
                                <a:latin typeface="Cambria Math"/>
                              </a:rPr>
                              <m:t>𝑗</m:t>
                            </m:r>
                            <m:r>
                              <a:rPr lang="pt-BR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pt-BR" b="0" i="1" smtClean="0">
                                <a:latin typeface="Cambria Math"/>
                              </a:rPr>
                              <m:t>𝑠</m:t>
                            </m:r>
                          </m:sup>
                          <m:e>
                            <m:f>
                              <m:fPr>
                                <m:ctrlPr>
                                  <a:rPr lang="pt-B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pt-B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pt-B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i="1">
                                                <a:latin typeface="Cambria Math"/>
                                              </a:rPr>
                                              <m:t>𝑓𝑜</m:t>
                                            </m:r>
                                          </m:e>
                                          <m:sub>
                                            <m:r>
                                              <a:rPr lang="pt-BR" i="1">
                                                <a:latin typeface="Cambria Math"/>
                                              </a:rPr>
                                              <m:t>𝑖𝑗</m:t>
                                            </m:r>
                                          </m:sub>
                                        </m:sSub>
                                        <m:r>
                                          <a:rPr lang="pt-BR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pt-B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pt-BR" i="1">
                                                <a:latin typeface="Cambria Math"/>
                                              </a:rPr>
                                              <m:t>𝑓𝑒</m:t>
                                            </m:r>
                                          </m:e>
                                          <m:sub>
                                            <m:r>
                                              <a:rPr lang="pt-BR" i="1">
                                                <a:latin typeface="Cambria Math"/>
                                              </a:rPr>
                                              <m:t>𝑖𝑗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pt-BR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b>
                                  <m:sSubPr>
                                    <m:ctrlP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i="1">
                                        <a:latin typeface="Cambria Math"/>
                                      </a:rPr>
                                      <m:t>𝑓𝑒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/>
                                      </a:rPr>
                                      <m:t>𝑖𝑗</m:t>
                                    </m:r>
                                  </m:sub>
                                </m:sSub>
                              </m:den>
                            </m:f>
                          </m:e>
                        </m:nary>
                      </m:e>
                    </m:nary>
                    <m:r>
                      <a:rPr lang="pt-BR" b="0" i="1" smtClean="0">
                        <a:latin typeface="Cambria Math"/>
                      </a:rPr>
                      <m:t>=10,63</m:t>
                    </m:r>
                  </m:oMath>
                </a14:m>
                <a:endParaRPr lang="pt-BR" b="0" i="1" dirty="0" smtClean="0">
                  <a:latin typeface="Cambria Math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𝐶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𝜒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/>
                                      <a:ea typeface="Cambria Math"/>
                                    </a:rPr>
                                    <m:t>𝜒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10,63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10,63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/>
                                </a:rPr>
                                <m:t>51</m:t>
                              </m:r>
                            </m:den>
                          </m:f>
                        </m:e>
                      </m:rad>
                      <m:r>
                        <a:rPr lang="pt-BR" b="0" i="1" smtClean="0">
                          <a:latin typeface="Cambria Math"/>
                        </a:rPr>
                        <m:t>=0,42</m:t>
                      </m:r>
                    </m:oMath>
                  </m:oMathPara>
                </a14:m>
                <a:endParaRPr lang="pt-BR" dirty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/>
                            </a:rPr>
                            <m:t>𝐶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type m:val="lin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𝑡</m:t>
                                      </m:r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pt-BR" i="1">
                                      <a:latin typeface="Cambria Math"/>
                                    </a:rPr>
                                    <m:t>𝑡</m:t>
                                  </m:r>
                                </m:den>
                              </m:f>
                            </m:e>
                          </m:rad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0,42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type m:val="lin"/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pt-BR" i="1"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rad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=0,59</m:t>
                      </m:r>
                    </m:oMath>
                  </m:oMathPara>
                </a14:m>
                <a:endParaRPr lang="pt-BR" b="0" dirty="0" smtClean="0"/>
              </a:p>
              <a:p>
                <a:pPr algn="just">
                  <a:spcBef>
                    <a:spcPts val="2400"/>
                  </a:spcBef>
                  <a:buNone/>
                </a:pPr>
                <a:r>
                  <a:rPr lang="pt-BR" dirty="0" smtClean="0"/>
                  <a:t>	O coeficiente de contingência de Pearson corrigido indica uma associação moderada/forte entre as variáveis resistência à ferrugem e região de procedência dos híbridos.</a:t>
                </a:r>
              </a:p>
              <a:p>
                <a:pPr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4" name="Espaço Reservado para Conteúd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1037" t="-2261" r="-118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491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Medidas de Associação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Exercício: Para a semana de 05/06 de março entregar a lista 1.</a:t>
            </a:r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 Descritiva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79512" y="1214422"/>
            <a:ext cx="8640960" cy="5429288"/>
          </a:xfrm>
        </p:spPr>
        <p:txBody>
          <a:bodyPr>
            <a:normAutofit/>
          </a:bodyPr>
          <a:lstStyle/>
          <a:p>
            <a:r>
              <a:rPr lang="pt-BR" b="1" dirty="0" smtClean="0"/>
              <a:t>Distribuição de frequências</a:t>
            </a:r>
          </a:p>
          <a:p>
            <a:pPr algn="just">
              <a:buNone/>
            </a:pPr>
            <a:r>
              <a:rPr lang="pt-BR" dirty="0" smtClean="0"/>
              <a:t>	Feita a coleta de dados (censo/levantamento/experimento), os mesmos apresentam-se de maneira </a:t>
            </a:r>
            <a:r>
              <a:rPr lang="pt-BR" dirty="0" smtClean="0">
                <a:solidFill>
                  <a:srgbClr val="FF0000"/>
                </a:solidFill>
              </a:rPr>
              <a:t>desorganizada</a:t>
            </a:r>
            <a:r>
              <a:rPr lang="pt-BR" dirty="0" smtClean="0"/>
              <a:t> (sem um padrão crescente/decrescente), ainda </a:t>
            </a:r>
            <a:r>
              <a:rPr lang="pt-BR" dirty="0" smtClean="0">
                <a:solidFill>
                  <a:srgbClr val="FF0000"/>
                </a:solidFill>
              </a:rPr>
              <a:t>sem valor informativo sobre o fenômeno em estudo</a:t>
            </a:r>
            <a:r>
              <a:rPr lang="pt-BR" dirty="0" smtClean="0"/>
              <a:t>.</a:t>
            </a:r>
          </a:p>
          <a:p>
            <a:pPr algn="just">
              <a:buNone/>
            </a:pPr>
            <a:r>
              <a:rPr lang="pt-BR" dirty="0" smtClean="0"/>
              <a:t>	O estudo das </a:t>
            </a:r>
            <a:r>
              <a:rPr lang="pt-BR" dirty="0" smtClean="0">
                <a:solidFill>
                  <a:srgbClr val="FF0000"/>
                </a:solidFill>
              </a:rPr>
              <a:t>distribuições de frequências </a:t>
            </a:r>
            <a:r>
              <a:rPr lang="pt-BR" dirty="0" smtClean="0"/>
              <a:t>nos permite conhecer como os </a:t>
            </a:r>
            <a:r>
              <a:rPr lang="pt-BR" dirty="0" smtClean="0">
                <a:solidFill>
                  <a:srgbClr val="FF0000"/>
                </a:solidFill>
              </a:rPr>
              <a:t>valores da variável </a:t>
            </a:r>
            <a:r>
              <a:rPr lang="pt-BR" dirty="0" smtClean="0"/>
              <a:t>em estudo se comportam.</a:t>
            </a:r>
          </a:p>
          <a:p>
            <a:pPr algn="just">
              <a:buNone/>
            </a:pPr>
            <a:r>
              <a:rPr lang="pt-BR" b="1" dirty="0" smtClean="0"/>
              <a:t>	</a:t>
            </a: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8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 Descritiva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/>
              <a:t>Distribuição de frequências </a:t>
            </a:r>
            <a:r>
              <a:rPr lang="pt-BR" sz="2600" b="1" dirty="0" smtClean="0">
                <a:solidFill>
                  <a:srgbClr val="FF0000"/>
                </a:solidFill>
              </a:rPr>
              <a:t>(Variáveis Qualitativas)</a:t>
            </a:r>
            <a:endParaRPr lang="pt-BR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pt-BR" b="1" dirty="0" smtClean="0"/>
              <a:t>	</a:t>
            </a:r>
            <a:r>
              <a:rPr lang="pt-BR" dirty="0" smtClean="0"/>
              <a:t>correspondência entre as categorias (valores de uma variável) e as respectivas </a:t>
            </a:r>
            <a:r>
              <a:rPr lang="pt-BR" b="1" dirty="0" smtClean="0"/>
              <a:t>frequências (contagem de dados na amostra que pertencem a cada categoria).</a:t>
            </a:r>
          </a:p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Alguns aspectos importantes em uma tabela</a:t>
            </a:r>
          </a:p>
          <a:p>
            <a:pPr lvl="1" algn="just"/>
            <a:r>
              <a:rPr lang="pt-BR" dirty="0" smtClean="0"/>
              <a:t>Toda tabela deve conter um título completo e localiza-se no topo superior da tabela;</a:t>
            </a:r>
          </a:p>
          <a:p>
            <a:pPr lvl="1" algn="just"/>
            <a:r>
              <a:rPr lang="pt-BR" dirty="0" smtClean="0"/>
              <a:t>Se os dados não são “seus” na parte inferior da tabela deve ser citada a fonte dos dados;</a:t>
            </a:r>
          </a:p>
          <a:p>
            <a:pPr lvl="1" algn="just"/>
            <a:r>
              <a:rPr lang="pt-BR" dirty="0" smtClean="0"/>
              <a:t>Usar o mesmo número de casas decimais em todas as células da tabela;</a:t>
            </a:r>
          </a:p>
          <a:p>
            <a:pPr lvl="1" algn="just"/>
            <a:r>
              <a:rPr lang="pt-BR" dirty="0" smtClean="0"/>
              <a:t>Não devem ser fechadas lateralmente. </a:t>
            </a: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2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 Descritiva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/>
              <a:t>Exemplo: </a:t>
            </a:r>
            <a:r>
              <a:rPr lang="pt-BR" sz="2800" dirty="0" smtClean="0"/>
              <a:t>A tabela a seguir apresenta os dados sobre resistência à ferrugem de 32 híbridos de milho.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pt-BR" sz="2400" b="1" dirty="0" smtClean="0"/>
              <a:t>Tabela 1. Distribuição de frequências da resistência à ferrugem de 32 híbridos de milho recomendados para a região com altitudes abaixo de 800m, 2001.</a:t>
            </a:r>
            <a:r>
              <a:rPr lang="pt-BR" b="1" dirty="0" smtClean="0"/>
              <a:t> 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42910" y="3429000"/>
          <a:ext cx="7929618" cy="311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4809"/>
                <a:gridCol w="3964809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Resistência à</a:t>
                      </a:r>
                      <a:r>
                        <a:rPr lang="pt-BR" sz="2400" baseline="0" dirty="0" smtClean="0"/>
                        <a:t> ferrugem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Frequência</a:t>
                      </a:r>
                      <a:r>
                        <a:rPr lang="pt-BR" sz="2400" baseline="0" dirty="0" smtClean="0"/>
                        <a:t> absoluta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Resistente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10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Moderadamente resistente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6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Moderadamente suscetível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9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Suscetível  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7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Total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32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Fonte: Adaptado de Andrade e </a:t>
                      </a:r>
                      <a:r>
                        <a:rPr lang="pt-BR" dirty="0" err="1" smtClean="0"/>
                        <a:t>Ogliari</a:t>
                      </a:r>
                      <a:r>
                        <a:rPr lang="pt-BR" baseline="0" dirty="0" smtClean="0"/>
                        <a:t> (2006)</a:t>
                      </a:r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2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 Descritiva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r>
              <a:rPr lang="pt-BR" b="1" dirty="0" smtClean="0"/>
              <a:t>Distribuição de frequências – </a:t>
            </a:r>
            <a:r>
              <a:rPr lang="pt-BR" b="1" dirty="0" smtClean="0">
                <a:solidFill>
                  <a:srgbClr val="FF0000"/>
                </a:solidFill>
              </a:rPr>
              <a:t>Notação</a:t>
            </a:r>
          </a:p>
          <a:p>
            <a:pPr algn="just">
              <a:spcBef>
                <a:spcPts val="0"/>
              </a:spcBef>
              <a:buNone/>
            </a:pPr>
            <a:r>
              <a:rPr lang="pt-BR" sz="2800" dirty="0" smtClean="0"/>
              <a:t>	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2400" dirty="0" smtClean="0"/>
              <a:t>Tabela . Distribuição de frequências </a:t>
            </a:r>
            <a:r>
              <a:rPr lang="pt-BR" sz="2400" b="1" dirty="0" smtClean="0">
                <a:solidFill>
                  <a:srgbClr val="FF0000"/>
                </a:solidFill>
              </a:rPr>
              <a:t>de uma variável A</a:t>
            </a:r>
            <a:r>
              <a:rPr lang="pt-BR" sz="2400" dirty="0" smtClean="0"/>
              <a:t>. 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71472" y="2643182"/>
          <a:ext cx="7929618" cy="32997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4809"/>
                <a:gridCol w="3964809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Variável A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Frequência</a:t>
                      </a:r>
                      <a:r>
                        <a:rPr lang="pt-BR" sz="2400" baseline="0" dirty="0" smtClean="0"/>
                        <a:t> absoluta (   )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Categoria 1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Categoria 2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Categoria 3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Categoria 4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2958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Total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60425"/>
              </p:ext>
            </p:extLst>
          </p:nvPr>
        </p:nvGraphicFramePr>
        <p:xfrm>
          <a:off x="6210314" y="3143248"/>
          <a:ext cx="290512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8" name="Equação" r:id="rId3" imgW="152280" imgH="215640" progId="Equation.3">
                  <p:embed/>
                </p:oleObj>
              </mc:Choice>
              <mc:Fallback>
                <p:oleObj name="Equação" r:id="rId3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0314" y="3143248"/>
                        <a:ext cx="290512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6215074" y="3571876"/>
          <a:ext cx="3397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9" name="Equação" r:id="rId5" imgW="177480" imgH="215640" progId="Equation.3">
                  <p:embed/>
                </p:oleObj>
              </mc:Choice>
              <mc:Fallback>
                <p:oleObj name="Equação" r:id="rId5" imgW="177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74" y="3571876"/>
                        <a:ext cx="339725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6215074" y="4027494"/>
          <a:ext cx="3159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30" name="Equação" r:id="rId7" imgW="164880" imgH="228600" progId="Equation.3">
                  <p:embed/>
                </p:oleObj>
              </mc:Choice>
              <mc:Fallback>
                <p:oleObj name="Equação" r:id="rId7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74" y="4027494"/>
                        <a:ext cx="31591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6203950" y="4464050"/>
          <a:ext cx="33972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31" name="Equação" r:id="rId9" imgW="177480" imgH="215640" progId="Equation.3">
                  <p:embed/>
                </p:oleObj>
              </mc:Choice>
              <mc:Fallback>
                <p:oleObj name="Equação" r:id="rId9" imgW="177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4464050"/>
                        <a:ext cx="339725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5616575" y="4946650"/>
          <a:ext cx="263842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32" name="Equação" r:id="rId11" imgW="1384200" imgH="431640" progId="Equation.3">
                  <p:embed/>
                </p:oleObj>
              </mc:Choice>
              <mc:Fallback>
                <p:oleObj name="Equação" r:id="rId11" imgW="1384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6575" y="4946650"/>
                        <a:ext cx="2638425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7643813" y="2714625"/>
          <a:ext cx="290512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33" name="Equação" r:id="rId13" imgW="152280" imgH="228600" progId="Equation.3">
                  <p:embed/>
                </p:oleObj>
              </mc:Choice>
              <mc:Fallback>
                <p:oleObj name="Equação" r:id="rId13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813" y="2714625"/>
                        <a:ext cx="290512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11560" y="5733256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 smtClean="0"/>
              <a:t>O índice “i” representa as diferentes categorias de respostas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58096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 Descritiva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r>
              <a:rPr lang="pt-BR" b="1" dirty="0" smtClean="0"/>
              <a:t>Distribuição de frequências – </a:t>
            </a:r>
            <a:r>
              <a:rPr lang="pt-BR" b="1" dirty="0" smtClean="0">
                <a:solidFill>
                  <a:srgbClr val="FF0000"/>
                </a:solidFill>
              </a:rPr>
              <a:t>Bidimensionais</a:t>
            </a:r>
          </a:p>
          <a:p>
            <a:pPr algn="just">
              <a:spcBef>
                <a:spcPts val="0"/>
              </a:spcBef>
              <a:buNone/>
            </a:pPr>
            <a:r>
              <a:rPr lang="pt-BR" sz="2800" dirty="0" smtClean="0"/>
              <a:t>	</a:t>
            </a:r>
            <a:r>
              <a:rPr lang="pt-BR" sz="2400" dirty="0" smtClean="0"/>
              <a:t>Dizemos que uma tabela é bidimensional (ou de dupla entrada) quando apresentamos a distribuição de frequências de duas variáveis simultaneamente;</a:t>
            </a:r>
            <a:endParaRPr lang="pt-BR" sz="28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pt-BR" sz="2400" dirty="0" smtClean="0"/>
              <a:t>Tabela 2. Distribuição de frequências da resistência à ferrugem de híbridos de milho, segundo as regiões A e B, 2001. 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00034" y="3714752"/>
          <a:ext cx="792962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4776"/>
                <a:gridCol w="1404948"/>
                <a:gridCol w="1404948"/>
                <a:gridCol w="1404948"/>
              </a:tblGrid>
              <a:tr h="198120">
                <a:tc rowSpan="2">
                  <a:txBody>
                    <a:bodyPr/>
                    <a:lstStyle/>
                    <a:p>
                      <a:r>
                        <a:rPr lang="pt-BR" sz="2000" dirty="0" smtClean="0"/>
                        <a:t>Resistência à</a:t>
                      </a:r>
                      <a:r>
                        <a:rPr lang="pt-BR" sz="2000" baseline="0" dirty="0" smtClean="0"/>
                        <a:t> ferrugem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Região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Total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B</a:t>
                      </a:r>
                      <a:endParaRPr lang="pt-BR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Resistente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10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13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Moderadamente resistente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6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12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18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Moderadamente suscetível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9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12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Suscetível  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7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8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Total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32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19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51</a:t>
                      </a:r>
                      <a:endParaRPr lang="pt-BR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pt-BR" sz="1600" dirty="0" smtClean="0"/>
                        <a:t>Fonte: Adaptado de Andrade e </a:t>
                      </a:r>
                      <a:r>
                        <a:rPr lang="pt-BR" sz="1600" dirty="0" err="1" smtClean="0"/>
                        <a:t>Ogliari</a:t>
                      </a:r>
                      <a:r>
                        <a:rPr lang="pt-BR" sz="1600" baseline="0" dirty="0" smtClean="0"/>
                        <a:t> (2006)</a:t>
                      </a:r>
                      <a:endParaRPr lang="pt-B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2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Estatística Descritiva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22890"/>
          </a:xfrm>
        </p:spPr>
        <p:txBody>
          <a:bodyPr>
            <a:normAutofit/>
          </a:bodyPr>
          <a:lstStyle/>
          <a:p>
            <a:r>
              <a:rPr lang="pt-BR" b="1" dirty="0" smtClean="0"/>
              <a:t>Distribuição de frequências – </a:t>
            </a:r>
            <a:r>
              <a:rPr lang="pt-BR" b="1" dirty="0" smtClean="0">
                <a:solidFill>
                  <a:srgbClr val="FF0000"/>
                </a:solidFill>
              </a:rPr>
              <a:t>Notação</a:t>
            </a:r>
          </a:p>
          <a:p>
            <a:pPr algn="just">
              <a:spcBef>
                <a:spcPts val="0"/>
              </a:spcBef>
              <a:buNone/>
            </a:pPr>
            <a:r>
              <a:rPr lang="pt-BR" sz="2800" dirty="0" smtClean="0"/>
              <a:t>	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t-BR" sz="2400" dirty="0" smtClean="0"/>
              <a:t>Tabela . Distribuição de frequências de </a:t>
            </a:r>
            <a:r>
              <a:rPr lang="pt-BR" sz="2400" b="1" dirty="0" smtClean="0">
                <a:solidFill>
                  <a:srgbClr val="FF0000"/>
                </a:solidFill>
              </a:rPr>
              <a:t>duas variáveis A e B</a:t>
            </a:r>
            <a:r>
              <a:rPr lang="pt-BR" sz="2400" dirty="0" smtClean="0"/>
              <a:t>. 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71472" y="2643182"/>
          <a:ext cx="7929618" cy="33861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3140"/>
                <a:gridCol w="2250297"/>
                <a:gridCol w="2250297"/>
                <a:gridCol w="1285884"/>
              </a:tblGrid>
              <a:tr h="228600">
                <a:tc rowSpan="2">
                  <a:txBody>
                    <a:bodyPr/>
                    <a:lstStyle/>
                    <a:p>
                      <a:r>
                        <a:rPr lang="pt-BR" sz="2400" dirty="0" smtClean="0"/>
                        <a:t>Variável A</a:t>
                      </a:r>
                      <a:endParaRPr lang="pt-B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Variável B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Total</a:t>
                      </a:r>
                      <a:endParaRPr lang="pt-B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Categoria 1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Categoria 2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Categoria 1</a:t>
                      </a:r>
                      <a:endParaRPr lang="pt-B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Categoria 2</a:t>
                      </a:r>
                      <a:endParaRPr lang="pt-B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Categoria 3</a:t>
                      </a:r>
                      <a:endParaRPr lang="pt-B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Categoria 4</a:t>
                      </a:r>
                      <a:endParaRPr lang="pt-B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2958">
                <a:tc>
                  <a:txBody>
                    <a:bodyPr/>
                    <a:lstStyle/>
                    <a:p>
                      <a:r>
                        <a:rPr lang="pt-BR" sz="2400" dirty="0" smtClean="0"/>
                        <a:t>Total</a:t>
                      </a:r>
                      <a:endParaRPr lang="pt-B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3643309" y="3652838"/>
          <a:ext cx="3873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8" name="Equação" r:id="rId3" imgW="203040" imgH="215640" progId="Equation.3">
                  <p:embed/>
                </p:oleObj>
              </mc:Choice>
              <mc:Fallback>
                <p:oleObj name="Equação" r:id="rId3" imgW="20304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9" y="3652838"/>
                        <a:ext cx="38735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3659184" y="4081463"/>
          <a:ext cx="4127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9" name="Equação" r:id="rId5" imgW="215640" imgH="215640" progId="Equation.3">
                  <p:embed/>
                </p:oleObj>
              </mc:Choice>
              <mc:Fallback>
                <p:oleObj name="Equação" r:id="rId5" imgW="21564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184" y="4081463"/>
                        <a:ext cx="41275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3648072" y="4537075"/>
          <a:ext cx="4127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20" name="Equação" r:id="rId7" imgW="215640" imgH="228600" progId="Equation.3">
                  <p:embed/>
                </p:oleObj>
              </mc:Choice>
              <mc:Fallback>
                <p:oleObj name="Equação" r:id="rId7" imgW="21564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072" y="4537075"/>
                        <a:ext cx="41275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3648072" y="4973638"/>
          <a:ext cx="4127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21" name="Equação" r:id="rId9" imgW="215640" imgH="215640" progId="Equation.3">
                  <p:embed/>
                </p:oleObj>
              </mc:Choice>
              <mc:Fallback>
                <p:oleObj name="Equação" r:id="rId9" imgW="21564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072" y="4973638"/>
                        <a:ext cx="41275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5918204" y="3652838"/>
          <a:ext cx="411162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22" name="Equação" r:id="rId11" imgW="215640" imgH="215640" progId="Equation.3">
                  <p:embed/>
                </p:oleObj>
              </mc:Choice>
              <mc:Fallback>
                <p:oleObj name="Equação" r:id="rId11" imgW="21564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204" y="3652838"/>
                        <a:ext cx="411162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5945200" y="4081476"/>
          <a:ext cx="4127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23" name="Equação" r:id="rId13" imgW="215640" imgH="215640" progId="Equation.3">
                  <p:embed/>
                </p:oleObj>
              </mc:Choice>
              <mc:Fallback>
                <p:oleObj name="Equação" r:id="rId13" imgW="21564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200" y="4081476"/>
                        <a:ext cx="41275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0" name="Object 14"/>
          <p:cNvGraphicFramePr>
            <a:graphicFrameLocks noChangeAspect="1"/>
          </p:cNvGraphicFramePr>
          <p:nvPr/>
        </p:nvGraphicFramePr>
        <p:xfrm>
          <a:off x="5934088" y="4537088"/>
          <a:ext cx="4127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24" name="Equação" r:id="rId15" imgW="215640" imgH="228600" progId="Equation.3">
                  <p:embed/>
                </p:oleObj>
              </mc:Choice>
              <mc:Fallback>
                <p:oleObj name="Equação" r:id="rId15" imgW="21564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4088" y="4537088"/>
                        <a:ext cx="41275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1" name="Object 15"/>
          <p:cNvGraphicFramePr>
            <a:graphicFrameLocks noChangeAspect="1"/>
          </p:cNvGraphicFramePr>
          <p:nvPr/>
        </p:nvGraphicFramePr>
        <p:xfrm>
          <a:off x="5934088" y="4973651"/>
          <a:ext cx="4127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25" name="Equação" r:id="rId17" imgW="215640" imgH="215640" progId="Equation.3">
                  <p:embed/>
                </p:oleObj>
              </mc:Choice>
              <mc:Fallback>
                <p:oleObj name="Equação" r:id="rId17" imgW="215640" imgH="215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4088" y="4973651"/>
                        <a:ext cx="41275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2" name="Object 16"/>
          <p:cNvGraphicFramePr>
            <a:graphicFrameLocks noChangeAspect="1"/>
          </p:cNvGraphicFramePr>
          <p:nvPr/>
        </p:nvGraphicFramePr>
        <p:xfrm>
          <a:off x="3643306" y="5535613"/>
          <a:ext cx="36512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26" name="Equação" r:id="rId19" imgW="190440" imgH="228600" progId="Equation.3">
                  <p:embed/>
                </p:oleObj>
              </mc:Choice>
              <mc:Fallback>
                <p:oleObj name="Equação" r:id="rId19" imgW="190440" imgH="228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5535613"/>
                        <a:ext cx="365125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3" name="Object 17"/>
          <p:cNvGraphicFramePr>
            <a:graphicFrameLocks noChangeAspect="1"/>
          </p:cNvGraphicFramePr>
          <p:nvPr/>
        </p:nvGraphicFramePr>
        <p:xfrm>
          <a:off x="5929322" y="5526105"/>
          <a:ext cx="36512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27" name="Equação" r:id="rId21" imgW="190440" imgH="228600" progId="Equation.3">
                  <p:embed/>
                </p:oleObj>
              </mc:Choice>
              <mc:Fallback>
                <p:oleObj name="Equação" r:id="rId21" imgW="19044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22" y="5526105"/>
                        <a:ext cx="365125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8" name="Object 22"/>
          <p:cNvGraphicFramePr>
            <a:graphicFrameLocks noChangeAspect="1"/>
          </p:cNvGraphicFramePr>
          <p:nvPr/>
        </p:nvGraphicFramePr>
        <p:xfrm>
          <a:off x="7750175" y="3643313"/>
          <a:ext cx="3397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28" name="Equação" r:id="rId23" imgW="177480" imgH="228600" progId="Equation.3">
                  <p:embed/>
                </p:oleObj>
              </mc:Choice>
              <mc:Fallback>
                <p:oleObj name="Equação" r:id="rId23" imgW="177480" imgH="2286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0175" y="3643313"/>
                        <a:ext cx="3397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9" name="Object 23"/>
          <p:cNvGraphicFramePr>
            <a:graphicFrameLocks noChangeAspect="1"/>
          </p:cNvGraphicFramePr>
          <p:nvPr/>
        </p:nvGraphicFramePr>
        <p:xfrm>
          <a:off x="7766050" y="4071938"/>
          <a:ext cx="3651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29" name="Equação" r:id="rId25" imgW="190440" imgH="228600" progId="Equation.3">
                  <p:embed/>
                </p:oleObj>
              </mc:Choice>
              <mc:Fallback>
                <p:oleObj name="Equação" r:id="rId25" imgW="190440" imgH="2286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6050" y="4071938"/>
                        <a:ext cx="3651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0" name="Object 24"/>
          <p:cNvGraphicFramePr>
            <a:graphicFrameLocks noChangeAspect="1"/>
          </p:cNvGraphicFramePr>
          <p:nvPr/>
        </p:nvGraphicFramePr>
        <p:xfrm>
          <a:off x="7754938" y="4537075"/>
          <a:ext cx="36353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30" name="Equação" r:id="rId27" imgW="190440" imgH="228600" progId="Equation.3">
                  <p:embed/>
                </p:oleObj>
              </mc:Choice>
              <mc:Fallback>
                <p:oleObj name="Equação" r:id="rId27" imgW="190440" imgH="22860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4938" y="4537075"/>
                        <a:ext cx="36353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1" name="Object 25"/>
          <p:cNvGraphicFramePr>
            <a:graphicFrameLocks noChangeAspect="1"/>
          </p:cNvGraphicFramePr>
          <p:nvPr/>
        </p:nvGraphicFramePr>
        <p:xfrm>
          <a:off x="7754938" y="4964113"/>
          <a:ext cx="363537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31" name="Equação" r:id="rId29" imgW="190440" imgH="228600" progId="Equation.3">
                  <p:embed/>
                </p:oleObj>
              </mc:Choice>
              <mc:Fallback>
                <p:oleObj name="Equação" r:id="rId29" imgW="190440" imgH="2286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4938" y="4964113"/>
                        <a:ext cx="363537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2" name="Object 26"/>
          <p:cNvGraphicFramePr>
            <a:graphicFrameLocks noChangeAspect="1"/>
          </p:cNvGraphicFramePr>
          <p:nvPr/>
        </p:nvGraphicFramePr>
        <p:xfrm>
          <a:off x="7750175" y="5526088"/>
          <a:ext cx="315913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32" name="Equação" r:id="rId31" imgW="164880" imgH="228600" progId="Equation.3">
                  <p:embed/>
                </p:oleObj>
              </mc:Choice>
              <mc:Fallback>
                <p:oleObj name="Equação" r:id="rId31" imgW="164880" imgH="22860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0175" y="5526088"/>
                        <a:ext cx="315913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39552" y="6093296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 smtClean="0"/>
              <a:t>i linhas  (i = 1, 2, 3 e 4) e j colunas (j = 1 e 2)</a:t>
            </a:r>
            <a:endParaRPr lang="pt-BR" sz="2400" b="1" i="1" dirty="0"/>
          </a:p>
        </p:txBody>
      </p:sp>
    </p:spTree>
    <p:extLst>
      <p:ext uri="{BB962C8B-B14F-4D97-AF65-F5344CB8AC3E}">
        <p14:creationId xmlns:p14="http://schemas.microsoft.com/office/powerpoint/2010/main" val="150326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1243</Words>
  <Application>Microsoft Office PowerPoint</Application>
  <PresentationFormat>Apresentação na tela (4:3)</PresentationFormat>
  <Paragraphs>728</Paragraphs>
  <Slides>37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Cambria Math</vt:lpstr>
      <vt:lpstr>Wingdings</vt:lpstr>
      <vt:lpstr>Tema do Office</vt:lpstr>
      <vt:lpstr>Equação</vt:lpstr>
      <vt:lpstr>Escola Superior de Agricultura  “Luiz de Queiroz” Universidade de São Paulo    LCE0211 – Estatística Geral</vt:lpstr>
      <vt:lpstr>Estatística Descritiva/Análise Exploratória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Estatística Descritiva</vt:lpstr>
      <vt:lpstr>Medidas de Associação</vt:lpstr>
      <vt:lpstr>Medidas de Associação</vt:lpstr>
      <vt:lpstr>Medidas de Associação</vt:lpstr>
      <vt:lpstr>Medidas de Associação</vt:lpstr>
      <vt:lpstr>Medidas de Associação</vt:lpstr>
      <vt:lpstr>Medidas de Associação</vt:lpstr>
      <vt:lpstr>Medidas de Associação</vt:lpstr>
      <vt:lpstr>Medidas de Associação</vt:lpstr>
      <vt:lpstr>Medidas de Associação</vt:lpstr>
      <vt:lpstr>Medidas de Associação</vt:lpstr>
      <vt:lpstr>Medidas de Associação</vt:lpstr>
      <vt:lpstr>Medidas de Associação</vt:lpstr>
      <vt:lpstr>Medidas de Associação</vt:lpstr>
      <vt:lpstr>Medidas de Associação</vt:lpstr>
      <vt:lpstr>Medidas de Associação</vt:lpstr>
      <vt:lpstr>Medidas de Associação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LCE2112 – Estatística Aplicada às Ciências Sociais e Ambientais</dc:title>
  <dc:creator>***</dc:creator>
  <cp:lastModifiedBy>Andréia Cristina Oliveira Adami</cp:lastModifiedBy>
  <cp:revision>82</cp:revision>
  <cp:lastPrinted>2015-02-24T18:29:01Z</cp:lastPrinted>
  <dcterms:created xsi:type="dcterms:W3CDTF">2014-08-05T19:39:36Z</dcterms:created>
  <dcterms:modified xsi:type="dcterms:W3CDTF">2018-03-05T13:02:10Z</dcterms:modified>
</cp:coreProperties>
</file>