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2" r:id="rId6"/>
    <p:sldId id="260" r:id="rId7"/>
    <p:sldId id="261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ESTADO DE DIREITO E ARGUMENTAÇÃO JURÍDICA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Prof. Rafael </a:t>
            </a:r>
            <a:r>
              <a:rPr lang="pt-BR" dirty="0" err="1" smtClean="0"/>
              <a:t>Mafei</a:t>
            </a:r>
            <a:endParaRPr lang="pt-BR" dirty="0" smtClean="0"/>
          </a:p>
          <a:p>
            <a:r>
              <a:rPr lang="pt-BR" dirty="0" smtClean="0"/>
              <a:t>MED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Recapitulando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286000"/>
            <a:ext cx="4884303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 Constituição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 Legislação</a:t>
            </a: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Acórd</a:t>
            </a:r>
            <a:r>
              <a:rPr lang="pt-BR" dirty="0" smtClean="0"/>
              <a:t>ãos (</a:t>
            </a:r>
            <a:r>
              <a:rPr lang="pt-BR" dirty="0" smtClean="0"/>
              <a:t>jurisprudência, precedentes)</a:t>
            </a:r>
          </a:p>
          <a:p>
            <a:pPr marL="0" indent="0">
              <a:buNone/>
            </a:pPr>
            <a:r>
              <a:rPr lang="pt-BR" b="1" dirty="0" smtClean="0"/>
              <a:t>Se os documentos jurídicos fundamentais são produtos de fatos sociais disputados e muitas vezes carregam controvérsias e contradições (entre si, e internamente), como é possível que o direito funcione como um padrão regrado de redução de conflitos?</a:t>
            </a:r>
            <a:endParaRPr lang="en-US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214" y="2084832"/>
            <a:ext cx="4886328" cy="39733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49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Desafio cético</a:t>
            </a:r>
            <a:endParaRPr lang="en-US" dirty="0"/>
          </a:p>
        </p:txBody>
      </p:sp>
      <p:pic>
        <p:nvPicPr>
          <p:cNvPr id="1026" name="Picture 2" descr="Image result for oliver wendell holm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045" y="733056"/>
            <a:ext cx="2539682" cy="253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958045" y="3272738"/>
            <a:ext cx="270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4"/>
                </a:solidFill>
              </a:rPr>
              <a:t>Oliver Wendell Holmes Jr.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445" y="3642070"/>
            <a:ext cx="3115110" cy="279121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958045" y="6338909"/>
            <a:ext cx="270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4"/>
                </a:solidFill>
              </a:rPr>
              <a:t>Hans Kelsen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14867" y="1938867"/>
            <a:ext cx="8161866" cy="258532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“Take </a:t>
            </a:r>
            <a:r>
              <a:rPr lang="en-US" dirty="0"/>
              <a:t>the fundamental question, What </a:t>
            </a:r>
            <a:r>
              <a:rPr lang="en-US" dirty="0" smtClean="0"/>
              <a:t>constitutes the </a:t>
            </a:r>
            <a:r>
              <a:rPr lang="en-US" dirty="0"/>
              <a:t>law? You will find some text writers telling you that it </a:t>
            </a:r>
            <a:r>
              <a:rPr lang="en-US" dirty="0" smtClean="0"/>
              <a:t>is something </a:t>
            </a:r>
            <a:r>
              <a:rPr lang="en-US" dirty="0"/>
              <a:t>different from what is decided by the courts of</a:t>
            </a:r>
          </a:p>
          <a:p>
            <a:r>
              <a:rPr lang="en-US" dirty="0"/>
              <a:t>Massachusetts or England, that it is a system of reason, that it </a:t>
            </a:r>
            <a:r>
              <a:rPr lang="en-US" dirty="0" smtClean="0"/>
              <a:t>is a </a:t>
            </a:r>
            <a:r>
              <a:rPr lang="en-US" dirty="0"/>
              <a:t>deduction from principles of ethics or admitted axioms </a:t>
            </a:r>
            <a:r>
              <a:rPr lang="en-US" dirty="0" smtClean="0"/>
              <a:t>or what </a:t>
            </a:r>
            <a:r>
              <a:rPr lang="en-US" dirty="0"/>
              <a:t>not, which may or may not coincide with the </a:t>
            </a:r>
            <a:r>
              <a:rPr lang="en-US" dirty="0" smtClean="0"/>
              <a:t>decisions. But </a:t>
            </a:r>
            <a:r>
              <a:rPr lang="en-US" dirty="0"/>
              <a:t>if we take the view of our friend the bad man we shall find</a:t>
            </a:r>
          </a:p>
          <a:p>
            <a:r>
              <a:rPr lang="en-US" dirty="0"/>
              <a:t>that he does not care two straws for the axioms or </a:t>
            </a:r>
            <a:r>
              <a:rPr lang="en-US" dirty="0" smtClean="0"/>
              <a:t>deductions, but </a:t>
            </a:r>
            <a:r>
              <a:rPr lang="en-US" dirty="0"/>
              <a:t>that he does want to know what the Massachusetts </a:t>
            </a:r>
            <a:r>
              <a:rPr lang="en-US" dirty="0" smtClean="0"/>
              <a:t>or English </a:t>
            </a:r>
            <a:r>
              <a:rPr lang="en-US" dirty="0"/>
              <a:t>courts are likely to do in fact. I am much of this </a:t>
            </a:r>
            <a:r>
              <a:rPr lang="en-US" dirty="0" smtClean="0"/>
              <a:t>mind. The </a:t>
            </a:r>
            <a:r>
              <a:rPr lang="en-US" dirty="0"/>
              <a:t>prophecies of what the courts will do in fact, and nothing</a:t>
            </a:r>
          </a:p>
          <a:p>
            <a:r>
              <a:rPr lang="en-US" dirty="0"/>
              <a:t>more pretentious, are what I mean by the </a:t>
            </a:r>
            <a:r>
              <a:rPr lang="en-US" dirty="0" smtClean="0"/>
              <a:t>law” (HOLMES, The Path of the Law).</a:t>
            </a:r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414867" y="4773246"/>
            <a:ext cx="8161866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“[...] o resultado d uma interpretação jurídica somente pode ser a fixação da moldura que representa o Direito a interpretar e, consequentemente, o conhecimento das várias possibilidades que dentro dessa moldura existem. Sendo assim, a interpretação de uma lei não deve conduzir a uma única solução como sendo a única correta, mas possivelmente a várias soluções que [...] têm igual valor, se bem que apenas uma delas se torne Direito positivo no ato do [...] tribunal [...]” (KELSEN, </a:t>
            </a:r>
            <a:r>
              <a:rPr lang="pt-BR" i="1" dirty="0" smtClean="0"/>
              <a:t>Teoria Pura do Direito</a:t>
            </a:r>
            <a:r>
              <a:rPr lang="pt-B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7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Consistência ≠ persuasão</a:t>
            </a:r>
            <a:endParaRPr lang="en-US" dirty="0"/>
          </a:p>
        </p:txBody>
      </p:sp>
      <p:pic>
        <p:nvPicPr>
          <p:cNvPr id="4" name="Picture 2" descr="Image result for lawyer carto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916" y="2694126"/>
            <a:ext cx="3810000" cy="2724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CaixaDeTexto 4"/>
          <p:cNvSpPr txBox="1"/>
          <p:nvPr/>
        </p:nvSpPr>
        <p:spPr>
          <a:xfrm>
            <a:off x="884255" y="2542233"/>
            <a:ext cx="61897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Proposições publicamente defensáveis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Qualidade do argumento para qualquer destinatário racional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Interpretação jurídica é: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Institucionalizada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Universalizável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Coerente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348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I. argumentação institucional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9" y="3753054"/>
            <a:ext cx="7516594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 Argumentos institucionais (exemplos):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 Há normas constitucionais diretamente aplicáveis?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 O que dispõem as leis pertinentes?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 Há precedentes a serem </a:t>
            </a:r>
            <a:r>
              <a:rPr lang="pt-BR" i="1" dirty="0" smtClean="0"/>
              <a:t>seguidos</a:t>
            </a:r>
            <a:r>
              <a:rPr lang="pt-BR" dirty="0" smtClean="0"/>
              <a:t>? Decisões exemplares para </a:t>
            </a:r>
            <a:r>
              <a:rPr lang="pt-BR" i="1" dirty="0" smtClean="0"/>
              <a:t>aprendizado</a:t>
            </a:r>
            <a:r>
              <a:rPr lang="pt-BR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 Argumentos substantivos: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O que é mais justo? Eficiente? Socialmente ótimo?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“Argumentos de equidade”, “princípios gerais do direito”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have direita 3"/>
          <p:cNvSpPr/>
          <p:nvPr/>
        </p:nvSpPr>
        <p:spPr>
          <a:xfrm>
            <a:off x="8299938" y="3950226"/>
            <a:ext cx="240786" cy="11342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8661677" y="4055677"/>
            <a:ext cx="1587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2"/>
                </a:solidFill>
              </a:rPr>
              <a:t>“Documentos Jurídicos Fundamentais”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24128" y="2147114"/>
            <a:ext cx="9334918" cy="147732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“A argumentação institucional [...] não apela livremente a considerações morais, políticas, econômicas e sociais. Ela é mais burocrática, engessada e [...] artificial. Quem argumenta institucionalmente [...] exige certo respeito em relação a regras e procedimentos previamente estabelecidos. [...] Os profissionais do direito argumentam de modo predominantemente institucional” (F. SCHECAIRA, N. STRUCHINER, </a:t>
            </a:r>
            <a:r>
              <a:rPr lang="pt-BR" i="1" dirty="0" smtClean="0"/>
              <a:t>Teoria da Argumentação Jurídica</a:t>
            </a:r>
            <a:r>
              <a:rPr lang="pt-BR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4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II. Proposições universalizáveis (“regras”)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62" y="2015066"/>
            <a:ext cx="4419071" cy="442590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199" y="2015066"/>
            <a:ext cx="6271509" cy="345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III. coerência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3404" y="2697092"/>
            <a:ext cx="10554922" cy="230609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dirty="0" smtClean="0"/>
              <a:t>“Em </a:t>
            </a:r>
            <a:r>
              <a:rPr lang="pt-BR" dirty="0" smtClean="0"/>
              <a:t>um argumento jurídico, ninguém começa com uma folha em branco e tenta construir uma conclusão razoável </a:t>
            </a:r>
            <a:r>
              <a:rPr lang="pt-BR" i="1" dirty="0" smtClean="0"/>
              <a:t>a priori. </a:t>
            </a:r>
            <a:r>
              <a:rPr lang="pt-BR" dirty="0" smtClean="0"/>
              <a:t>Uma solução proposta deve fundamentar-se em alguma proposição que possa ser apresentada, com alguma credibilidade, como uma proposição jurídica, e </a:t>
            </a:r>
            <a:r>
              <a:rPr lang="pt-BR" u="sng" dirty="0" smtClean="0"/>
              <a:t>tal proposição deve mostrar-se de alguma forma coerente</a:t>
            </a:r>
            <a:r>
              <a:rPr lang="pt-BR" i="1" u="sng" dirty="0" smtClean="0"/>
              <a:t> </a:t>
            </a:r>
            <a:r>
              <a:rPr lang="pt-BR" u="sng" dirty="0" smtClean="0"/>
              <a:t>com outras proposições que tomamos como proposições jurídicas</a:t>
            </a:r>
            <a:r>
              <a:rPr lang="pt-BR" dirty="0" smtClean="0"/>
              <a:t>” (MACCORMICK, </a:t>
            </a:r>
            <a:r>
              <a:rPr lang="pt-BR" i="1" dirty="0" err="1" smtClean="0"/>
              <a:t>Rhetoric</a:t>
            </a:r>
            <a:r>
              <a:rPr lang="pt-BR" i="1" dirty="0" smtClean="0"/>
              <a:t> </a:t>
            </a:r>
            <a:r>
              <a:rPr lang="pt-BR" i="1" dirty="0" err="1" smtClean="0"/>
              <a:t>and</a:t>
            </a:r>
            <a:r>
              <a:rPr lang="pt-BR" i="1" dirty="0" smtClean="0"/>
              <a:t> </a:t>
            </a:r>
            <a:r>
              <a:rPr lang="pt-BR" i="1" dirty="0" err="1" smtClean="0"/>
              <a:t>the</a:t>
            </a:r>
            <a:r>
              <a:rPr lang="pt-BR" i="1" dirty="0" smtClean="0"/>
              <a:t> Rule </a:t>
            </a:r>
            <a:r>
              <a:rPr lang="pt-BR" i="1" dirty="0" err="1" smtClean="0"/>
              <a:t>of</a:t>
            </a:r>
            <a:r>
              <a:rPr lang="pt-BR" i="1" dirty="0" smtClean="0"/>
              <a:t> Law</a:t>
            </a:r>
            <a:r>
              <a:rPr lang="pt-BR" dirty="0" smtClean="0"/>
              <a:t>).</a:t>
            </a:r>
            <a:endParaRPr lang="en-US" dirty="0"/>
          </a:p>
        </p:txBody>
      </p:sp>
      <p:grpSp>
        <p:nvGrpSpPr>
          <p:cNvPr id="6" name="Grupo 5"/>
          <p:cNvGrpSpPr/>
          <p:nvPr/>
        </p:nvGrpSpPr>
        <p:grpSpPr>
          <a:xfrm>
            <a:off x="102692" y="2084832"/>
            <a:ext cx="12036602" cy="4542946"/>
            <a:chOff x="102692" y="2084832"/>
            <a:chExt cx="12036602" cy="4542946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692" y="2697092"/>
              <a:ext cx="6098415" cy="244174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0865" y="2084832"/>
              <a:ext cx="5988429" cy="454294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0" name="Grupo 29"/>
          <p:cNvGrpSpPr/>
          <p:nvPr/>
        </p:nvGrpSpPr>
        <p:grpSpPr>
          <a:xfrm>
            <a:off x="170020" y="2321169"/>
            <a:ext cx="11651028" cy="3240596"/>
            <a:chOff x="170020" y="2321169"/>
            <a:chExt cx="11651028" cy="3240596"/>
          </a:xfrm>
        </p:grpSpPr>
        <p:cxnSp>
          <p:nvCxnSpPr>
            <p:cNvPr id="8" name="Conector reto 7"/>
            <p:cNvCxnSpPr/>
            <p:nvPr/>
          </p:nvCxnSpPr>
          <p:spPr>
            <a:xfrm>
              <a:off x="5205046" y="4170066"/>
              <a:ext cx="81391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190919" y="4422950"/>
              <a:ext cx="457367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>
              <a:off x="4875125" y="4834932"/>
              <a:ext cx="114383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flipV="1">
              <a:off x="170020" y="5031861"/>
              <a:ext cx="924448" cy="33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10158884" y="2321169"/>
              <a:ext cx="88425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9274630" y="3136761"/>
              <a:ext cx="215369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>
              <a:off x="7120934" y="3329354"/>
              <a:ext cx="87755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>
              <a:off x="10158884" y="3917966"/>
              <a:ext cx="166216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>
              <a:off x="6301992" y="4170066"/>
              <a:ext cx="46054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>
              <a:off x="6556552" y="5188301"/>
              <a:ext cx="85913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>
              <a:off x="7139356" y="5561765"/>
              <a:ext cx="200572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85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IV. doutrina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286000"/>
            <a:ext cx="5738413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 Sistematização das normas provenientes de fontes formais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 (Re)Definições conceituais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Racionalização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280" y="1968826"/>
            <a:ext cx="4845730" cy="9441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280" y="3104440"/>
            <a:ext cx="4845730" cy="10881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280" y="4384014"/>
            <a:ext cx="4845730" cy="190251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8" name="Conector reto 7"/>
          <p:cNvCxnSpPr/>
          <p:nvPr/>
        </p:nvCxnSpPr>
        <p:spPr>
          <a:xfrm>
            <a:off x="8299938" y="5637125"/>
            <a:ext cx="35872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7266633" y="5859863"/>
            <a:ext cx="9026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8042031" y="3359498"/>
            <a:ext cx="19259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carlos vico manas principio insignifican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643" y="4116627"/>
            <a:ext cx="1578768" cy="219273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8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“DOUTRINADORES”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 “Direito dos professores”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De fonte formal a fonte interpretativa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“Elite jurídica”</a:t>
            </a:r>
            <a:endParaRPr lang="en-US" dirty="0"/>
          </a:p>
        </p:txBody>
      </p:sp>
      <p:pic>
        <p:nvPicPr>
          <p:cNvPr id="4" name="Picture 3" descr="Screen Shot 2015-04-07 at 12.43.4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89" y="2286000"/>
            <a:ext cx="4942267" cy="31558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65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374</TotalTime>
  <Words>601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Tw Cen MT</vt:lpstr>
      <vt:lpstr>Tw Cen MT Condensed</vt:lpstr>
      <vt:lpstr>Wingdings 3</vt:lpstr>
      <vt:lpstr>Integral</vt:lpstr>
      <vt:lpstr>ESTADO DE DIREITO E ARGUMENTAÇÃO JURÍDICA</vt:lpstr>
      <vt:lpstr>Recapitulando</vt:lpstr>
      <vt:lpstr>O Desafio cético</vt:lpstr>
      <vt:lpstr>Consistência ≠ persuasão</vt:lpstr>
      <vt:lpstr>I. argumentação institucional</vt:lpstr>
      <vt:lpstr>II. Proposições universalizáveis (“regras”)</vt:lpstr>
      <vt:lpstr>III. coerência</vt:lpstr>
      <vt:lpstr>IV. doutrina</vt:lpstr>
      <vt:lpstr>“DOUTRINADORES”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ESTADO DE DIREITO E ARGUMENTAÇÃO JURÍDICA</dc:title>
  <dc:creator>Rafael Mafei</dc:creator>
  <cp:lastModifiedBy>Rafael Mafei</cp:lastModifiedBy>
  <cp:revision>23</cp:revision>
  <dcterms:created xsi:type="dcterms:W3CDTF">2018-04-20T17:27:50Z</dcterms:created>
  <dcterms:modified xsi:type="dcterms:W3CDTF">2018-04-23T22:59:41Z</dcterms:modified>
</cp:coreProperties>
</file>