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01" r:id="rId2"/>
    <p:sldId id="530" r:id="rId3"/>
    <p:sldId id="548" r:id="rId4"/>
    <p:sldId id="559" r:id="rId5"/>
    <p:sldId id="553" r:id="rId6"/>
    <p:sldId id="574" r:id="rId7"/>
    <p:sldId id="560" r:id="rId8"/>
    <p:sldId id="554" r:id="rId9"/>
    <p:sldId id="561" r:id="rId10"/>
    <p:sldId id="562" r:id="rId11"/>
    <p:sldId id="555" r:id="rId12"/>
    <p:sldId id="552" r:id="rId13"/>
    <p:sldId id="563" r:id="rId14"/>
    <p:sldId id="564" r:id="rId15"/>
    <p:sldId id="565" r:id="rId16"/>
    <p:sldId id="566" r:id="rId17"/>
    <p:sldId id="568" r:id="rId18"/>
    <p:sldId id="575" r:id="rId19"/>
    <p:sldId id="567" r:id="rId20"/>
    <p:sldId id="569" r:id="rId21"/>
    <p:sldId id="570" r:id="rId22"/>
    <p:sldId id="573" r:id="rId23"/>
    <p:sldId id="529" r:id="rId24"/>
    <p:sldId id="576" r:id="rId25"/>
    <p:sldId id="503" r:id="rId26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  <a:srgbClr val="FF2F92"/>
    <a:srgbClr val="46E5FA"/>
    <a:srgbClr val="39FAD2"/>
    <a:srgbClr val="00FA00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/>
    <p:restoredTop sz="96327"/>
  </p:normalViewPr>
  <p:slideViewPr>
    <p:cSldViewPr snapToGrid="0" snapToObjects="1" showGuides="1">
      <p:cViewPr varScale="1">
        <p:scale>
          <a:sx n="99" d="100"/>
          <a:sy n="99" d="100"/>
        </p:scale>
        <p:origin x="184" y="712"/>
      </p:cViewPr>
      <p:guideLst>
        <p:guide pos="325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EA44-C37E-AD41-BDA5-1837F4EF4681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8B4-CA77-2749-A829-D7A609EFB4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61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45CE-713B-3E4C-86E6-BC5ED5352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2C9ED-AC07-2F4F-8989-D729D7F5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5B6D-BF38-D249-8FBC-67D8479A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1AF3-B976-A643-A110-9DB4ED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C11B-69A5-1343-BE52-B75D14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385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457-825D-504D-A230-7C77796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288F8-7CCC-1844-8BF9-96064FA3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62AF-5989-1649-86AA-8F1A628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CCB5-DC5A-004E-99C4-E938F97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B507-AFCC-9444-B68D-847BE17B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1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25964-30BD-AE42-9498-7582713F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6CBB8-118D-014F-98D9-9D2D729A6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7E3E-7586-5043-8B9E-2E5CD924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5B70-46A6-104C-87E7-36338863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6482-0A11-8D49-9296-93F5B4B4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291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F3D-B0D0-7C4E-91B3-B59A8423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7A1A-BCA2-1B4F-AEE8-F1320582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ED25-E8D0-F54A-B013-488C425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787E-C3D2-F14B-AF89-7579BC33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BD39-EC18-0F41-8C36-7E0642A3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439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1B12-249F-3D4E-A933-CAF64639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FC3A-D746-4E4E-8263-9C3AA246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B8F8-B31F-514D-B3D5-DF41E55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CF3-9392-2245-98F4-9B6DAAB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339F-7277-4D4F-98C6-C2AEC6BF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710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1A1E-D413-6941-B42B-F55892BD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B4C3-C9E1-7048-A8DA-60BA82DE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B30E-B6F5-B44E-BCA8-ACAB4875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B6E1C-C668-8845-859B-714BCD1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24D08-3E99-094A-98A4-0162F20E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2F45-BF2F-4D45-98FC-0AAC594B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0259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05AD-E83D-6A41-8A2A-433BD08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5887-9414-D644-B093-3EE91D44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E4A7-0B10-AA40-9A2C-9F2CEB0F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D5B1-0477-E04E-B23A-52EAC5D37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ECD5-E2EA-A34E-A005-72C4CC1DD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80E0-4344-A446-AAB3-0C19287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2F3FC-E41A-4242-ACD7-604A0368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2A17A-0884-2B45-B3AE-9B92D79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782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336-1E37-D34D-8D93-27E36E2D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01ECD-4239-514F-9B01-1429F224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C8E5F-A134-C34A-ADCF-48A7042F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A999-2BA3-AA4B-888C-E76CBBE4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09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9DD8F-A7E5-6249-ABA7-F8603703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C3E8F-E132-AD40-B659-FA9DAB05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E8FC-F35D-8045-B843-2BB0CB5B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637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03B-233E-144D-8282-BB87F3D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122B-94B5-4241-A0A5-5D231DDA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D345-E1F0-CB4D-A289-83A6E23E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B5D2-62A2-E345-BFAE-07B58AE0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77D0-0FFD-BB45-9A81-D4201197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C02B8-6624-A547-ADDB-0AAA5C4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418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530-2633-F748-AD38-0C65819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A0CC3-750B-C84D-8A7F-9A433CDE6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67FC2-2317-234F-A28A-00FDB1DC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55F5-FAD0-8C45-8661-5F3337A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1CA4-9723-B744-95B8-0A504F5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BA51-9EF2-E34F-85A8-2E992DE8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499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5AB1-316E-6348-9226-D55A2120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A655-752B-6D41-960F-954E36AD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E1875-EBF7-BE4B-90B6-993C8145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5B4B-E04E-F549-BD65-BDD4A878942C}" type="datetimeFigureOut">
              <a:rPr lang="en-CL" smtClean="0"/>
              <a:t>02-10-23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3DE5-AAF6-F54C-90D7-F2885B58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46AF-C67E-BC40-8BE2-E8D70D1C4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344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ciencedirect.com/science?_ob=MiamiCaptionURL&amp;_method=retrieve&amp;_udi=B6T38-4P59X68-2&amp;_image=B6T38-4P59X68-2-11&amp;_ba=&amp;_user=5674931&amp;_coverDate=10/01/2007&amp;_alid=651810495&amp;_rdoc=1&amp;_fmt=full&amp;_orig=search&amp;_cdi=4940&amp;view=c&amp;_isHiQual=Y&amp;_acct=C000049650&amp;_version=1&amp;_urlVersion=0&amp;_userid=5674931&amp;md5=ac227965bcc75dd3040374f017785f5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8304F-AE90-8244-80AA-4AF993912AAF}"/>
              </a:ext>
            </a:extLst>
          </p:cNvPr>
          <p:cNvSpPr txBox="1"/>
          <p:nvPr/>
        </p:nvSpPr>
        <p:spPr>
          <a:xfrm>
            <a:off x="-16626" y="0"/>
            <a:ext cx="12208625" cy="15411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de radicais livres e oxidantes</a:t>
            </a:r>
            <a:endParaRPr lang="pt-BR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D69C3-BA26-064B-B225-059345E9F1E7}"/>
              </a:ext>
            </a:extLst>
          </p:cNvPr>
          <p:cNvSpPr txBox="1"/>
          <p:nvPr/>
        </p:nvSpPr>
        <p:spPr>
          <a:xfrm>
            <a:off x="145774" y="1715786"/>
            <a:ext cx="58044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QBQ2509: Bioquímica Redox</a:t>
            </a:r>
          </a:p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QBQ5893: Processos Redox em Bioquímica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Dr. Danilo B.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Medinas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169A-A4B6-1943-8BF2-D2BAE819E06E}"/>
              </a:ext>
            </a:extLst>
          </p:cNvPr>
          <p:cNvSpPr txBox="1"/>
          <p:nvPr/>
        </p:nvSpPr>
        <p:spPr>
          <a:xfrm>
            <a:off x="426619" y="3746485"/>
            <a:ext cx="5242761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estudo para prova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Halliwell: Capítulo 6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Manuscritos citados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40209-AD0E-FB3A-8754-995E9AC1C1C7}"/>
              </a:ext>
            </a:extLst>
          </p:cNvPr>
          <p:cNvSpPr txBox="1"/>
          <p:nvPr/>
        </p:nvSpPr>
        <p:spPr>
          <a:xfrm>
            <a:off x="7326033" y="5472463"/>
            <a:ext cx="292031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Espectrômetro de EPR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C691C-286B-CE67-D76F-0C81CA06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33" y="2208228"/>
            <a:ext cx="3497113" cy="32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1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2089DB4-AD67-F0CF-6A59-115C26CA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71" b="6121"/>
          <a:stretch/>
        </p:blipFill>
        <p:spPr>
          <a:xfrm>
            <a:off x="297391" y="5127717"/>
            <a:ext cx="6425142" cy="1731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Imunospin-trapping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BE32-5E22-2969-75D8-A02CC8F0DB20}"/>
              </a:ext>
            </a:extLst>
          </p:cNvPr>
          <p:cNvSpPr txBox="1"/>
          <p:nvPr/>
        </p:nvSpPr>
        <p:spPr>
          <a:xfrm>
            <a:off x="-16626" y="1263535"/>
            <a:ext cx="12208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radicais ‘estáveis’ resultantes da captura de spin podem ser difíceis de detectar em sistemas biológicos, tecidos, células, organelas,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disso, uma variedade de diferentes radicais podem ser capturados </a:t>
            </a:r>
            <a:r>
              <a:rPr lang="pt-BR" sz="2000" b="1" i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dificultando a interpretação do espectro de EPR.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radical 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aduto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(produto da adição) pode decair para um produto estável, que pode ser detectado por espectrometria de massas.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para estudos em células e </a:t>
            </a:r>
            <a:r>
              <a:rPr lang="pt-BR" sz="2000" b="1" i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imunospin-trapping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Detecção sensível e com resolução espacial.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0D4781-B07D-A79D-D11F-BE03A3FEA524}"/>
              </a:ext>
            </a:extLst>
          </p:cNvPr>
          <p:cNvGrpSpPr/>
          <p:nvPr/>
        </p:nvGrpSpPr>
        <p:grpSpPr>
          <a:xfrm>
            <a:off x="6655516" y="4881902"/>
            <a:ext cx="1694265" cy="1122082"/>
            <a:chOff x="6655516" y="4881902"/>
            <a:chExt cx="1694265" cy="11220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59689E-4F0C-2D9C-1F46-8A8DEBD5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116965">
              <a:off x="7437334" y="4860433"/>
              <a:ext cx="890977" cy="93391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303C89-90FE-7BE7-818C-CEA86FCD0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807842">
              <a:off x="6660664" y="5211081"/>
              <a:ext cx="787755" cy="79805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E574F1B-79F4-FA38-C22E-DCFC6B105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538" y="4759137"/>
            <a:ext cx="2921948" cy="20988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FF09386-0B80-A963-E03F-7FCF654DEECF}"/>
              </a:ext>
            </a:extLst>
          </p:cNvPr>
          <p:cNvGrpSpPr/>
          <p:nvPr/>
        </p:nvGrpSpPr>
        <p:grpSpPr>
          <a:xfrm>
            <a:off x="8635680" y="4488204"/>
            <a:ext cx="3424767" cy="2262496"/>
            <a:chOff x="8635680" y="4488204"/>
            <a:chExt cx="3424767" cy="22624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823CDB-A6AB-D5C1-B113-9CA281541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5680" y="4488204"/>
              <a:ext cx="3424767" cy="194631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027523-4BA1-41E4-980F-7407489863F4}"/>
                </a:ext>
              </a:extLst>
            </p:cNvPr>
            <p:cNvSpPr txBox="1"/>
            <p:nvPr/>
          </p:nvSpPr>
          <p:spPr>
            <a:xfrm>
              <a:off x="10300029" y="6489090"/>
              <a:ext cx="17604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L" sz="1100" dirty="0">
                  <a:latin typeface="Arial" panose="020B0604020202020204" pitchFamily="34" charset="0"/>
                  <a:cs typeface="Arial" panose="020B0604020202020204" pitchFamily="34" charset="0"/>
                </a:rPr>
                <a:t>Mason, Redox Biol, 2016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5C7561-770F-3073-6946-C5A492B4598C}"/>
              </a:ext>
            </a:extLst>
          </p:cNvPr>
          <p:cNvGrpSpPr/>
          <p:nvPr/>
        </p:nvGrpSpPr>
        <p:grpSpPr>
          <a:xfrm>
            <a:off x="14287" y="3874493"/>
            <a:ext cx="11358563" cy="883598"/>
            <a:chOff x="14287" y="3874493"/>
            <a:chExt cx="11358563" cy="8835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FEB663-6809-9D5A-7D60-4C1B5BAD0FEB}"/>
                </a:ext>
              </a:extLst>
            </p:cNvPr>
            <p:cNvSpPr/>
            <p:nvPr/>
          </p:nvSpPr>
          <p:spPr>
            <a:xfrm>
              <a:off x="14287" y="3874493"/>
              <a:ext cx="11358563" cy="559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229304-75DF-363D-8719-AD2529646CAD}"/>
                </a:ext>
              </a:extLst>
            </p:cNvPr>
            <p:cNvSpPr/>
            <p:nvPr/>
          </p:nvSpPr>
          <p:spPr>
            <a:xfrm>
              <a:off x="14287" y="4433634"/>
              <a:ext cx="2921948" cy="324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</p:grpSp>
    </p:spTree>
    <p:extLst>
      <p:ext uri="{BB962C8B-B14F-4D97-AF65-F5344CB8AC3E}">
        <p14:creationId xmlns:p14="http://schemas.microsoft.com/office/powerpoint/2010/main" val="40734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de oxidação de lipídeos, proteínas e DNA/RNA serão apresentados na aula de biomarcadores </a:t>
            </a:r>
          </a:p>
        </p:txBody>
      </p:sp>
    </p:spTree>
    <p:extLst>
      <p:ext uri="{BB962C8B-B14F-4D97-AF65-F5344CB8AC3E}">
        <p14:creationId xmlns:p14="http://schemas.microsoft.com/office/powerpoint/2010/main" val="287050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sondas para monitorar a produção de radicais livres e oxidantes em tempo real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5" y="1263535"/>
            <a:ext cx="65250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colorimétricas, fluorescentes e 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quimioluminescentes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podem ser oxidadas por mecanismos de 1 ou 2 e</a:t>
            </a:r>
            <a:r>
              <a:rPr lang="pt-BR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Detectam e estimam a produção de oxidantes/radicais.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Compostos exógenos não coloridos e não fluorescentes no estado reduzido que se transformam em coloridos e fluorescentes, ou emitem luz, devido a sua oxidação.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454D5A1-412F-6F31-7585-FED31C01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8" y="4560714"/>
            <a:ext cx="5544280" cy="206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D9B29A-F573-49E7-A2A6-EB38DEE05E10}"/>
              </a:ext>
            </a:extLst>
          </p:cNvPr>
          <p:cNvSpPr txBox="1"/>
          <p:nvPr/>
        </p:nvSpPr>
        <p:spPr>
          <a:xfrm>
            <a:off x="2277326" y="4560714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sensíveis a oxidantes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081142-651A-319C-EEB8-B3A7EF04DD3E}"/>
              </a:ext>
            </a:extLst>
          </p:cNvPr>
          <p:cNvGrpSpPr/>
          <p:nvPr/>
        </p:nvGrpSpPr>
        <p:grpSpPr>
          <a:xfrm>
            <a:off x="6487083" y="1823220"/>
            <a:ext cx="5082545" cy="4605273"/>
            <a:chOff x="5266308" y="2348880"/>
            <a:chExt cx="5061767" cy="46052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E48E0C-7AD7-2F4F-40FF-3922938B990C}"/>
                </a:ext>
              </a:extLst>
            </p:cNvPr>
            <p:cNvSpPr/>
            <p:nvPr/>
          </p:nvSpPr>
          <p:spPr>
            <a:xfrm>
              <a:off x="5287515" y="2373025"/>
              <a:ext cx="5040560" cy="4581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D892B0C5-1140-70D3-959E-EAE08D5E4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07706" y="3070984"/>
              <a:ext cx="3076354" cy="378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56ECECFF-7743-36B5-B18F-EE6FAFAD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705" y="3273610"/>
              <a:ext cx="9108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62AD8"/>
                  </a:solidFill>
                  <a:latin typeface="Arial" charset="0"/>
                </a:rPr>
                <a:t>DCFH</a:t>
              </a:r>
              <a:r>
                <a:rPr lang="en-US" baseline="-25000" dirty="0">
                  <a:solidFill>
                    <a:srgbClr val="262AD8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B6DED5-00F6-C377-BF02-1C46AD4FF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308" y="4124384"/>
              <a:ext cx="19336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262AD8"/>
                  </a:solidFill>
                  <a:latin typeface="Arial" charset="0"/>
                </a:rPr>
                <a:t>Dihydrorodamine</a:t>
              </a:r>
              <a:endParaRPr lang="en-US" dirty="0">
                <a:solidFill>
                  <a:srgbClr val="262AD8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62AD8"/>
                  </a:solidFill>
                  <a:latin typeface="Arial" charset="0"/>
                </a:rPr>
                <a:t>(RhH</a:t>
              </a:r>
              <a:r>
                <a:rPr lang="en-US" baseline="-25000" dirty="0">
                  <a:solidFill>
                    <a:srgbClr val="262AD8"/>
                  </a:solidFill>
                  <a:latin typeface="Arial" charset="0"/>
                </a:rPr>
                <a:t>2</a:t>
              </a:r>
              <a:r>
                <a:rPr lang="en-US" dirty="0">
                  <a:solidFill>
                    <a:srgbClr val="262AD8"/>
                  </a:solidFill>
                  <a:latin typeface="Arial" charset="0"/>
                </a:rPr>
                <a:t>)</a:t>
              </a:r>
              <a:endParaRPr lang="en-US" baseline="-25000" dirty="0">
                <a:solidFill>
                  <a:srgbClr val="262AD8"/>
                </a:solidFill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B84921-F29C-30F9-9702-4D195683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294" y="5240531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262AD8"/>
                  </a:solidFill>
                  <a:latin typeface="Arial" charset="0"/>
                </a:rPr>
                <a:t>Amplex</a:t>
              </a:r>
              <a:r>
                <a:rPr lang="en-US" dirty="0">
                  <a:solidFill>
                    <a:srgbClr val="262AD8"/>
                  </a:solidFill>
                  <a:latin typeface="Arial" charset="0"/>
                </a:rPr>
                <a:t> red</a:t>
              </a:r>
              <a:endParaRPr lang="en-US" baseline="-25000" dirty="0">
                <a:solidFill>
                  <a:srgbClr val="262AD8"/>
                </a:solidFill>
                <a:latin typeface="Arial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3ADD9358-8945-2783-93D5-B1DA53F7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340" y="6120124"/>
              <a:ext cx="1601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62AD8"/>
                  </a:solidFill>
                  <a:latin typeface="Arial" charset="0"/>
                </a:rPr>
                <a:t>Hydroethidine</a:t>
              </a:r>
              <a:endParaRPr lang="en-US" baseline="-25000" dirty="0">
                <a:solidFill>
                  <a:srgbClr val="262AD8"/>
                </a:solidFill>
                <a:latin typeface="Arial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D93A35-0716-4991-B565-FE5B842524F2}"/>
                </a:ext>
              </a:extLst>
            </p:cNvPr>
            <p:cNvGrpSpPr/>
            <p:nvPr/>
          </p:nvGrpSpPr>
          <p:grpSpPr>
            <a:xfrm>
              <a:off x="6994399" y="2348880"/>
              <a:ext cx="2572199" cy="648072"/>
              <a:chOff x="6994399" y="1852234"/>
              <a:chExt cx="2572199" cy="64807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4F1762-4920-B9E5-2A4B-69AB6D54B651}"/>
                  </a:ext>
                </a:extLst>
              </p:cNvPr>
              <p:cNvSpPr txBox="1"/>
              <p:nvPr/>
            </p:nvSpPr>
            <p:spPr>
              <a:xfrm>
                <a:off x="6994399" y="1852234"/>
                <a:ext cx="25721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dirty="0">
                    <a:solidFill>
                      <a:srgbClr val="262AD8"/>
                    </a:solidFill>
                    <a:latin typeface="Arial" charset="0"/>
                  </a:rPr>
                  <a:t>reduzida           oxidada</a:t>
                </a:r>
              </a:p>
            </p:txBody>
          </p:sp>
          <p:sp>
            <p:nvSpPr>
              <p:cNvPr id="25" name="Curved Up Arrow 33">
                <a:extLst>
                  <a:ext uri="{FF2B5EF4-FFF2-40B4-BE49-F238E27FC236}">
                    <a16:creationId xmlns:a16="http://schemas.microsoft.com/office/drawing/2014/main" id="{9740DBD8-1634-D390-C6B4-49F6955451CF}"/>
                  </a:ext>
                </a:extLst>
              </p:cNvPr>
              <p:cNvSpPr/>
              <p:nvPr/>
            </p:nvSpPr>
            <p:spPr>
              <a:xfrm>
                <a:off x="8072458" y="2143116"/>
                <a:ext cx="785818" cy="357190"/>
              </a:xfrm>
              <a:prstGeom prst="curvedUpArrow">
                <a:avLst/>
              </a:prstGeom>
              <a:solidFill>
                <a:srgbClr val="262AD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b="0" i="0" u="none" strike="noStrike" kern="0" cap="none" spc="0" normalizeH="0" baseline="0" noProof="0">
                  <a:ln>
                    <a:noFill/>
                  </a:ln>
                  <a:solidFill>
                    <a:srgbClr val="262AD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E49FAD-65E6-0D0C-DF59-1807291A8768}"/>
                  </a:ext>
                </a:extLst>
              </p:cNvPr>
              <p:cNvSpPr txBox="1"/>
              <p:nvPr/>
            </p:nvSpPr>
            <p:spPr>
              <a:xfrm>
                <a:off x="8110393" y="2068258"/>
                <a:ext cx="63350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dirty="0">
                    <a:solidFill>
                      <a:srgbClr val="262AD8"/>
                    </a:solidFill>
                    <a:latin typeface="Arial" charset="0"/>
                  </a:rPr>
                  <a:t>-2 e</a:t>
                </a:r>
                <a:r>
                  <a:rPr lang="pt-BR" baseline="30000" dirty="0">
                    <a:solidFill>
                      <a:srgbClr val="262AD8"/>
                    </a:solidFill>
                    <a:latin typeface="Arial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redox estão sujeitas a artefatos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12208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oxidadas por radicais (mecanismos de 1 e</a:t>
            </a:r>
            <a:r>
              <a:rPr lang="pt-BR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produzem radicais intermediários (SQ</a:t>
            </a:r>
            <a:r>
              <a:rPr lang="pt-BR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 SQ</a:t>
            </a:r>
            <a:r>
              <a:rPr lang="pt-BR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 amplificar a formação de radicais, ou seja, gerar artefatos por “inflar” os resultados.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utilizadas como uma indicação de processos redox, mas os resultados devem ser interpretados com cautela e outros métodos empregados para a validação dos estudos.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82">
            <a:extLst>
              <a:ext uri="{FF2B5EF4-FFF2-40B4-BE49-F238E27FC236}">
                <a16:creationId xmlns:a16="http://schemas.microsoft.com/office/drawing/2014/main" id="{3A732F34-BF3B-35DC-166E-BEE0B9784270}"/>
              </a:ext>
            </a:extLst>
          </p:cNvPr>
          <p:cNvGrpSpPr>
            <a:grpSpLocks/>
          </p:cNvGrpSpPr>
          <p:nvPr/>
        </p:nvGrpSpPr>
        <p:grpSpPr bwMode="auto">
          <a:xfrm>
            <a:off x="4102477" y="5222803"/>
            <a:ext cx="7240531" cy="955675"/>
            <a:chOff x="1858" y="2387"/>
            <a:chExt cx="4054" cy="602"/>
          </a:xfrm>
        </p:grpSpPr>
        <p:sp>
          <p:nvSpPr>
            <p:cNvPr id="91" name="Text Box 83">
              <a:extLst>
                <a:ext uri="{FF2B5EF4-FFF2-40B4-BE49-F238E27FC236}">
                  <a16:creationId xmlns:a16="http://schemas.microsoft.com/office/drawing/2014/main" id="{65D65078-963E-AF4E-AA06-0495C48F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1" y="2466"/>
              <a:ext cx="211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charset="0"/>
                </a:rPr>
                <a:t>½ Quinone/quinonimine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charset="0"/>
                </a:rPr>
                <a:t>+ ½ HQ</a:t>
              </a:r>
            </a:p>
          </p:txBody>
        </p:sp>
        <p:sp>
          <p:nvSpPr>
            <p:cNvPr id="92" name="Text Box 84">
              <a:extLst>
                <a:ext uri="{FF2B5EF4-FFF2-40B4-BE49-F238E27FC236}">
                  <a16:creationId xmlns:a16="http://schemas.microsoft.com/office/drawing/2014/main" id="{EED1714C-76B0-EA9B-F31F-1E00D9818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" y="2410"/>
              <a:ext cx="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charset="0"/>
                </a:rPr>
                <a:t>SQ</a:t>
              </a:r>
              <a:r>
                <a:rPr kumimoji="0" lang="pt-BR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charset="0"/>
                  <a:sym typeface="Symbol"/>
                </a:rPr>
                <a:t></a:t>
              </a:r>
              <a:endParaRPr kumimoji="0" lang="pt-BR" sz="2400" b="0" i="0" u="none" strike="noStrike" kern="0" cap="none" spc="0" normalizeH="0" baseline="3000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Text Box 85">
              <a:extLst>
                <a:ext uri="{FF2B5EF4-FFF2-40B4-BE49-F238E27FC236}">
                  <a16:creationId xmlns:a16="http://schemas.microsoft.com/office/drawing/2014/main" id="{6377E1D3-0146-14FF-DF1C-B7156531C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" y="2387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charset="0"/>
                </a:rPr>
                <a:t>HQ</a:t>
              </a:r>
            </a:p>
          </p:txBody>
        </p:sp>
        <p:sp>
          <p:nvSpPr>
            <p:cNvPr id="94" name="Line 86">
              <a:extLst>
                <a:ext uri="{FF2B5EF4-FFF2-40B4-BE49-F238E27FC236}">
                  <a16:creationId xmlns:a16="http://schemas.microsoft.com/office/drawing/2014/main" id="{012BEE37-17F5-C07E-9409-4EE973A18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525"/>
              <a:ext cx="635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3CB4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Line 87">
              <a:extLst>
                <a:ext uri="{FF2B5EF4-FFF2-40B4-BE49-F238E27FC236}">
                  <a16:creationId xmlns:a16="http://schemas.microsoft.com/office/drawing/2014/main" id="{CC80EF53-A435-A747-DF33-2BD31E7ED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585"/>
              <a:ext cx="635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3CB4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DC71B70-6B41-638F-10C1-9C003FABA9E7}"/>
              </a:ext>
            </a:extLst>
          </p:cNvPr>
          <p:cNvGrpSpPr/>
          <p:nvPr/>
        </p:nvGrpSpPr>
        <p:grpSpPr>
          <a:xfrm>
            <a:off x="5160623" y="5577444"/>
            <a:ext cx="2610010" cy="1275616"/>
            <a:chOff x="4045658" y="4527086"/>
            <a:chExt cx="2610010" cy="1275616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45CA795-DC8C-7E8D-4AAF-92B661B4AB47}"/>
                </a:ext>
              </a:extLst>
            </p:cNvPr>
            <p:cNvCxnSpPr>
              <a:cxnSpLocks/>
            </p:cNvCxnSpPr>
            <p:nvPr/>
          </p:nvCxnSpPr>
          <p:spPr>
            <a:xfrm>
              <a:off x="5095911" y="4621863"/>
              <a:ext cx="22954" cy="86400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0A1E9CF-B803-0C0B-A51B-D55889DDB47D}"/>
                </a:ext>
              </a:extLst>
            </p:cNvPr>
            <p:cNvSpPr txBox="1"/>
            <p:nvPr/>
          </p:nvSpPr>
          <p:spPr>
            <a:xfrm>
              <a:off x="4456976" y="4527086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2000" baseline="-25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CD0CEDD-149A-CA99-8CC8-3689E09725F2}"/>
                </a:ext>
              </a:extLst>
            </p:cNvPr>
            <p:cNvSpPr txBox="1"/>
            <p:nvPr/>
          </p:nvSpPr>
          <p:spPr>
            <a:xfrm>
              <a:off x="4308309" y="5061205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2000" baseline="-25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2000" baseline="30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-</a:t>
              </a:r>
              <a:endParaRPr lang="pt-BR" sz="20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9" name="Curved Connector 54">
              <a:extLst>
                <a:ext uri="{FF2B5EF4-FFF2-40B4-BE49-F238E27FC236}">
                  <a16:creationId xmlns:a16="http://schemas.microsoft.com/office/drawing/2014/main" id="{815A0149-7338-A9F6-90EC-DDFEC6B75409}"/>
                </a:ext>
              </a:extLst>
            </p:cNvPr>
            <p:cNvCxnSpPr/>
            <p:nvPr/>
          </p:nvCxnSpPr>
          <p:spPr>
            <a:xfrm rot="10800000" flipV="1">
              <a:off x="4812145" y="4734463"/>
              <a:ext cx="43323" cy="535994"/>
            </a:xfrm>
            <a:prstGeom prst="curvedConnector3">
              <a:avLst>
                <a:gd name="adj1" fmla="val -527664"/>
              </a:avLst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4891A56-9D1C-5777-DF22-01A9BCD6ECA3}"/>
                </a:ext>
              </a:extLst>
            </p:cNvPr>
            <p:cNvSpPr/>
            <p:nvPr/>
          </p:nvSpPr>
          <p:spPr>
            <a:xfrm>
              <a:off x="4045658" y="5402592"/>
              <a:ext cx="26100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0" dirty="0">
                  <a:solidFill>
                    <a:srgbClr val="004DE6"/>
                  </a:solidFill>
                  <a:latin typeface="Arial" charset="0"/>
                </a:rPr>
                <a:t>Quinone/quinonimine</a:t>
              </a:r>
              <a:endParaRPr lang="pt-BR" sz="2000" dirty="0">
                <a:solidFill>
                  <a:srgbClr val="004DE6"/>
                </a:solidFill>
              </a:endParaRP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3230697-CE2D-1544-AD6B-1A1AF029E541}"/>
              </a:ext>
            </a:extLst>
          </p:cNvPr>
          <p:cNvCxnSpPr/>
          <p:nvPr/>
        </p:nvCxnSpPr>
        <p:spPr>
          <a:xfrm flipH="1">
            <a:off x="3666177" y="6679668"/>
            <a:ext cx="1548000" cy="0"/>
          </a:xfrm>
          <a:prstGeom prst="straightConnector1">
            <a:avLst/>
          </a:prstGeom>
          <a:ln w="28575">
            <a:solidFill>
              <a:srgbClr val="003C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D23E43C-69AA-83D9-F8C6-BB21DC95C672}"/>
              </a:ext>
            </a:extLst>
          </p:cNvPr>
          <p:cNvSpPr/>
          <p:nvPr/>
        </p:nvSpPr>
        <p:spPr>
          <a:xfrm>
            <a:off x="2763620" y="6479613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baseline="-25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aseline="-25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8D3CAD4-4D6C-2E73-072E-066BAE555C61}"/>
              </a:ext>
            </a:extLst>
          </p:cNvPr>
          <p:cNvSpPr txBox="1"/>
          <p:nvPr/>
        </p:nvSpPr>
        <p:spPr>
          <a:xfrm>
            <a:off x="3882201" y="6177802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SOD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</a:p>
        </p:txBody>
      </p:sp>
      <p:cxnSp>
        <p:nvCxnSpPr>
          <p:cNvPr id="84" name="Curved Connector 49">
            <a:extLst>
              <a:ext uri="{FF2B5EF4-FFF2-40B4-BE49-F238E27FC236}">
                <a16:creationId xmlns:a16="http://schemas.microsoft.com/office/drawing/2014/main" id="{90B8DD39-B9CA-52DE-FC58-1090671DBC70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>
            <a:off x="1829310" y="4161578"/>
            <a:ext cx="934311" cy="2518090"/>
          </a:xfrm>
          <a:prstGeom prst="curvedConnector3">
            <a:avLst>
              <a:gd name="adj1" fmla="val 159484"/>
            </a:avLst>
          </a:prstGeom>
          <a:ln w="28575">
            <a:solidFill>
              <a:srgbClr val="003C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75DDA31-504C-9737-E20F-4B6976B7F1D0}"/>
              </a:ext>
            </a:extLst>
          </p:cNvPr>
          <p:cNvSpPr txBox="1"/>
          <p:nvPr/>
        </p:nvSpPr>
        <p:spPr>
          <a:xfrm rot="16200000">
            <a:off x="258834" y="5343131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hemeperoxidases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9DAE1A9-4F8E-F370-C0C7-2317AF31CD10}"/>
              </a:ext>
            </a:extLst>
          </p:cNvPr>
          <p:cNvGrpSpPr/>
          <p:nvPr/>
        </p:nvGrpSpPr>
        <p:grpSpPr>
          <a:xfrm>
            <a:off x="1829309" y="3000148"/>
            <a:ext cx="8858312" cy="2287024"/>
            <a:chOff x="1368686" y="1448593"/>
            <a:chExt cx="8858312" cy="2287024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6031256-3158-3D11-FBE7-C0AEAFD1B884}"/>
                </a:ext>
              </a:extLst>
            </p:cNvPr>
            <p:cNvSpPr/>
            <p:nvPr/>
          </p:nvSpPr>
          <p:spPr>
            <a:xfrm>
              <a:off x="1368686" y="1824106"/>
              <a:ext cx="3000396" cy="183581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4DE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00B7771-47F1-E973-E9F5-DBFCF265209D}"/>
                </a:ext>
              </a:extLst>
            </p:cNvPr>
            <p:cNvSpPr/>
            <p:nvPr/>
          </p:nvSpPr>
          <p:spPr>
            <a:xfrm>
              <a:off x="7226602" y="1859764"/>
              <a:ext cx="3000396" cy="18758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4DE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Rectangle 16">
              <a:extLst>
                <a:ext uri="{FF2B5EF4-FFF2-40B4-BE49-F238E27FC236}">
                  <a16:creationId xmlns:a16="http://schemas.microsoft.com/office/drawing/2014/main" id="{702FD9EB-C026-5BEF-F4CD-97F1424C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096" y="1448593"/>
              <a:ext cx="9941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CB4"/>
                  </a:solidFill>
                  <a:latin typeface="Arial" charset="0"/>
                </a:rPr>
                <a:t>DCFH</a:t>
              </a:r>
              <a:r>
                <a:rPr lang="en-US" sz="2000" baseline="-25000" dirty="0">
                  <a:solidFill>
                    <a:srgbClr val="003CB4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2" name="Rectangle 17">
              <a:extLst>
                <a:ext uri="{FF2B5EF4-FFF2-40B4-BE49-F238E27FC236}">
                  <a16:creationId xmlns:a16="http://schemas.microsoft.com/office/drawing/2014/main" id="{5C87F5AE-08FE-8B58-9FBE-1EDD3D19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308" y="1478799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3CB4"/>
                  </a:solidFill>
                  <a:latin typeface="Arial" charset="0"/>
                </a:rPr>
                <a:t>DCF</a:t>
              </a:r>
              <a:endParaRPr lang="en-US" sz="2000" baseline="-25000" dirty="0">
                <a:solidFill>
                  <a:srgbClr val="003CB4"/>
                </a:solidFill>
                <a:latin typeface="Arial" charset="0"/>
              </a:endParaRPr>
            </a:p>
          </p:txBody>
        </p:sp>
        <p:sp>
          <p:nvSpPr>
            <p:cNvPr id="103" name="Line 18">
              <a:extLst>
                <a:ext uri="{FF2B5EF4-FFF2-40B4-BE49-F238E27FC236}">
                  <a16:creationId xmlns:a16="http://schemas.microsoft.com/office/drawing/2014/main" id="{D4B2E374-E7D1-CD71-399A-112716C84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327" y="2028412"/>
              <a:ext cx="2511087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04" name="Rectangle 19">
              <a:extLst>
                <a:ext uri="{FF2B5EF4-FFF2-40B4-BE49-F238E27FC236}">
                  <a16:creationId xmlns:a16="http://schemas.microsoft.com/office/drawing/2014/main" id="{02857821-17D1-40BE-874E-7D2AA6B95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031" y="1695003"/>
              <a:ext cx="17139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Arial" charset="0"/>
                </a:rPr>
                <a:t>DCFH</a:t>
              </a:r>
              <a:r>
                <a:rPr lang="en-US" sz="2000" baseline="30000" dirty="0">
                  <a:solidFill>
                    <a:srgbClr val="002060"/>
                  </a:solidFill>
                  <a:latin typeface="Arial" charset="0"/>
                  <a:sym typeface="Symbol" pitchFamily="18" charset="2"/>
                </a:rPr>
                <a:t></a:t>
              </a:r>
              <a:r>
                <a:rPr lang="en-US" sz="2000" dirty="0">
                  <a:solidFill>
                    <a:srgbClr val="002060"/>
                  </a:solidFill>
                  <a:latin typeface="Arial" charset="0"/>
                  <a:sym typeface="Symbol" pitchFamily="18" charset="2"/>
                </a:rPr>
                <a:t>/DCF</a:t>
              </a:r>
              <a:r>
                <a:rPr lang="en-US" sz="2000" baseline="30000" dirty="0">
                  <a:solidFill>
                    <a:srgbClr val="002060"/>
                  </a:solidFill>
                  <a:latin typeface="Arial" charset="0"/>
                  <a:sym typeface="Symbol" pitchFamily="18" charset="2"/>
                </a:rPr>
                <a:t>-</a:t>
              </a:r>
            </a:p>
          </p:txBody>
        </p:sp>
        <p:graphicFrame>
          <p:nvGraphicFramePr>
            <p:cNvPr id="105" name="Object 60">
              <a:extLst>
                <a:ext uri="{FF2B5EF4-FFF2-40B4-BE49-F238E27FC236}">
                  <a16:creationId xmlns:a16="http://schemas.microsoft.com/office/drawing/2014/main" id="{427DE37E-F19D-C1A9-FB4C-89472B3BB1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788779"/>
                </p:ext>
              </p:extLst>
            </p:nvPr>
          </p:nvGraphicFramePr>
          <p:xfrm>
            <a:off x="4722415" y="2159869"/>
            <a:ext cx="2131052" cy="128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9784681" imgH="6620544" progId="Photoshop.Image.5">
                    <p:embed/>
                  </p:oleObj>
                </mc:Choice>
                <mc:Fallback>
                  <p:oleObj name="Image" r:id="rId2" imgW="9784681" imgH="6620544" progId="Photoshop.Image.5">
                    <p:embed/>
                    <p:pic>
                      <p:nvPicPr>
                        <p:cNvPr id="8" name="Object 60">
                          <a:extLst>
                            <a:ext uri="{FF2B5EF4-FFF2-40B4-BE49-F238E27FC236}">
                              <a16:creationId xmlns:a16="http://schemas.microsoft.com/office/drawing/2014/main" id="{C1111807-74CA-B889-26CF-02E1FA2B0B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2415" y="2159869"/>
                          <a:ext cx="2131052" cy="1282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" name="Picture 61">
              <a:extLst>
                <a:ext uri="{FF2B5EF4-FFF2-40B4-BE49-F238E27FC236}">
                  <a16:creationId xmlns:a16="http://schemas.microsoft.com/office/drawing/2014/main" id="{DB9D7273-1518-928B-C92C-8CB12D0A9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1189" y="1939288"/>
              <a:ext cx="2898645" cy="165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Rectangle 62">
              <a:extLst>
                <a:ext uri="{FF2B5EF4-FFF2-40B4-BE49-F238E27FC236}">
                  <a16:creationId xmlns:a16="http://schemas.microsoft.com/office/drawing/2014/main" id="{C73E34D1-341C-19E5-E2B4-11B7A845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520" y="2841835"/>
              <a:ext cx="323262" cy="2873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Text Box 65">
              <a:extLst>
                <a:ext uri="{FF2B5EF4-FFF2-40B4-BE49-F238E27FC236}">
                  <a16:creationId xmlns:a16="http://schemas.microsoft.com/office/drawing/2014/main" id="{08E21F11-461E-9D4D-B3F6-492B59F4C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354" y="2255431"/>
              <a:ext cx="29111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09" name="Line 68">
              <a:extLst>
                <a:ext uri="{FF2B5EF4-FFF2-40B4-BE49-F238E27FC236}">
                  <a16:creationId xmlns:a16="http://schemas.microsoft.com/office/drawing/2014/main" id="{87AEE108-B310-719C-5E00-540E25AAE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807" y="2914860"/>
              <a:ext cx="0" cy="2889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graphicFrame>
          <p:nvGraphicFramePr>
            <p:cNvPr id="110" name="Object 59">
              <a:extLst>
                <a:ext uri="{FF2B5EF4-FFF2-40B4-BE49-F238E27FC236}">
                  <a16:creationId xmlns:a16="http://schemas.microsoft.com/office/drawing/2014/main" id="{C7360781-753E-FD15-AC0F-31C160CD23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44485"/>
                </p:ext>
              </p:extLst>
            </p:nvPr>
          </p:nvGraphicFramePr>
          <p:xfrm>
            <a:off x="1440124" y="1980082"/>
            <a:ext cx="2789700" cy="165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9937169" imgH="6620544" progId="Photoshop.Image.5">
                    <p:embed/>
                  </p:oleObj>
                </mc:Choice>
                <mc:Fallback>
                  <p:oleObj name="Image" r:id="rId5" imgW="9937169" imgH="6620544" progId="Photoshop.Image.5">
                    <p:embed/>
                    <p:pic>
                      <p:nvPicPr>
                        <p:cNvPr id="15" name="Object 59">
                          <a:extLst>
                            <a:ext uri="{FF2B5EF4-FFF2-40B4-BE49-F238E27FC236}">
                              <a16:creationId xmlns:a16="http://schemas.microsoft.com/office/drawing/2014/main" id="{DB0607F4-1A63-352B-DBA0-A02FB65721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124" y="1980082"/>
                          <a:ext cx="2789700" cy="165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89FFABBF-49B1-1A35-C46C-7A502EAFD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124" y="3021238"/>
              <a:ext cx="487572" cy="360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D5D6BF4-D5C8-DAA9-7F7E-0193B7A2C2E1}"/>
                </a:ext>
              </a:extLst>
            </p:cNvPr>
            <p:cNvSpPr/>
            <p:nvPr/>
          </p:nvSpPr>
          <p:spPr>
            <a:xfrm>
              <a:off x="3673840" y="2841835"/>
              <a:ext cx="262603" cy="129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ym typeface="Symbol" panose="05050102010706020507" pitchFamily="18" charset="2"/>
                </a:rPr>
                <a:t></a:t>
              </a:r>
              <a:endParaRPr lang="pt-BR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09CB36F-B85B-E008-D59D-62874759A6B4}"/>
                </a:ext>
              </a:extLst>
            </p:cNvPr>
            <p:cNvSpPr txBox="1"/>
            <p:nvPr/>
          </p:nvSpPr>
          <p:spPr>
            <a:xfrm>
              <a:off x="3509120" y="2772544"/>
              <a:ext cx="27924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</a:t>
              </a:r>
              <a:endParaRPr lang="pt-BR" sz="2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C95A810-D9E7-8ABC-4477-8A97CC2BE9CD}"/>
                </a:ext>
              </a:extLst>
            </p:cNvPr>
            <p:cNvSpPr/>
            <p:nvPr/>
          </p:nvSpPr>
          <p:spPr>
            <a:xfrm>
              <a:off x="4700000" y="2927164"/>
              <a:ext cx="473105" cy="406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Rectangle: Rounded Corners 13">
              <a:extLst>
                <a:ext uri="{FF2B5EF4-FFF2-40B4-BE49-F238E27FC236}">
                  <a16:creationId xmlns:a16="http://schemas.microsoft.com/office/drawing/2014/main" id="{4B36410B-EF80-DDAA-EB3A-8FD3B4DC324A}"/>
                </a:ext>
              </a:extLst>
            </p:cNvPr>
            <p:cNvSpPr/>
            <p:nvPr/>
          </p:nvSpPr>
          <p:spPr>
            <a:xfrm>
              <a:off x="6452074" y="2824743"/>
              <a:ext cx="123796" cy="125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Rectangle: Rounded Corners 16">
              <a:extLst>
                <a:ext uri="{FF2B5EF4-FFF2-40B4-BE49-F238E27FC236}">
                  <a16:creationId xmlns:a16="http://schemas.microsoft.com/office/drawing/2014/main" id="{38221687-8C05-76D6-427A-8CD6354609D8}"/>
                </a:ext>
              </a:extLst>
            </p:cNvPr>
            <p:cNvSpPr/>
            <p:nvPr/>
          </p:nvSpPr>
          <p:spPr>
            <a:xfrm>
              <a:off x="9578413" y="2814772"/>
              <a:ext cx="123796" cy="125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AD755C4-9411-BBA7-1975-BE66E095CDA5}"/>
                </a:ext>
              </a:extLst>
            </p:cNvPr>
            <p:cNvSpPr txBox="1"/>
            <p:nvPr/>
          </p:nvSpPr>
          <p:spPr>
            <a:xfrm>
              <a:off x="6327809" y="2762573"/>
              <a:ext cx="27924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</a:t>
              </a:r>
              <a:endParaRPr lang="pt-BR" sz="2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33B84C4-F0E7-69AE-C762-538D621B6A93}"/>
                </a:ext>
              </a:extLst>
            </p:cNvPr>
            <p:cNvSpPr txBox="1"/>
            <p:nvPr/>
          </p:nvSpPr>
          <p:spPr>
            <a:xfrm>
              <a:off x="9479783" y="2752602"/>
              <a:ext cx="27924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</a:t>
              </a:r>
              <a:endParaRPr lang="pt-BR" sz="2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FE88A83-1E59-0BE5-82B6-147C08A5D175}"/>
              </a:ext>
            </a:extLst>
          </p:cNvPr>
          <p:cNvGrpSpPr/>
          <p:nvPr/>
        </p:nvGrpSpPr>
        <p:grpSpPr>
          <a:xfrm>
            <a:off x="3593543" y="4570781"/>
            <a:ext cx="1285929" cy="616605"/>
            <a:chOff x="3218131" y="2971825"/>
            <a:chExt cx="1285929" cy="61660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A6E3066-0CBC-11C1-63C4-B3FD9038C3A7}"/>
                </a:ext>
              </a:extLst>
            </p:cNvPr>
            <p:cNvSpPr txBox="1"/>
            <p:nvPr/>
          </p:nvSpPr>
          <p:spPr>
            <a:xfrm>
              <a:off x="3218131" y="2971825"/>
              <a:ext cx="1285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solidFill>
                    <a:srgbClr val="004DE6"/>
                  </a:solidFill>
                  <a:latin typeface="Arial" charset="0"/>
                </a:rPr>
                <a:t>-C-O-CH</a:t>
              </a:r>
              <a:r>
                <a:rPr lang="pt-BR" sz="1400" b="1" baseline="-25000" dirty="0">
                  <a:solidFill>
                    <a:srgbClr val="004DE6"/>
                  </a:solidFill>
                  <a:latin typeface="Arial" charset="0"/>
                </a:rPr>
                <a:t>2</a:t>
              </a:r>
              <a:r>
                <a:rPr lang="pt-BR" sz="1400" b="1" dirty="0">
                  <a:solidFill>
                    <a:srgbClr val="004DE6"/>
                  </a:solidFill>
                  <a:latin typeface="Arial" charset="0"/>
                </a:rPr>
                <a:t>CH</a:t>
              </a:r>
              <a:r>
                <a:rPr lang="pt-BR" sz="1400" b="1" baseline="-25000" dirty="0">
                  <a:solidFill>
                    <a:srgbClr val="004DE6"/>
                  </a:solidFill>
                  <a:latin typeface="Arial" charset="0"/>
                </a:rPr>
                <a:t>3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10535F9-5C58-0E91-BBB9-9EF652302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6891" y="3196128"/>
              <a:ext cx="1430" cy="1440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5A8EA2A-B494-74D7-0523-03274C33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193" y="3194700"/>
              <a:ext cx="1430" cy="1440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8E60516-474D-759F-F585-E00F06268B8D}"/>
                </a:ext>
              </a:extLst>
            </p:cNvPr>
            <p:cNvSpPr txBox="1"/>
            <p:nvPr/>
          </p:nvSpPr>
          <p:spPr>
            <a:xfrm>
              <a:off x="3292272" y="3280653"/>
              <a:ext cx="4080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dirty="0">
                  <a:solidFill>
                    <a:srgbClr val="004DE6"/>
                  </a:solidFill>
                  <a:latin typeface="Arial" charset="0"/>
                </a:rPr>
                <a:t>O</a:t>
              </a:r>
              <a:endParaRPr lang="pt-BR" sz="1400" dirty="0"/>
            </a:p>
          </p:txBody>
        </p:sp>
      </p:grpSp>
      <p:sp>
        <p:nvSpPr>
          <p:cNvPr id="126" name="Line 86">
            <a:extLst>
              <a:ext uri="{FF2B5EF4-FFF2-40B4-BE49-F238E27FC236}">
                <a16:creationId xmlns:a16="http://schemas.microsoft.com/office/drawing/2014/main" id="{A3B716D2-1F0E-C6B4-898D-933234670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5" y="5443528"/>
            <a:ext cx="1134123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3C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7" name="Line 87">
            <a:extLst>
              <a:ext uri="{FF2B5EF4-FFF2-40B4-BE49-F238E27FC236}">
                <a16:creationId xmlns:a16="http://schemas.microsoft.com/office/drawing/2014/main" id="{CF12135A-AB66-1801-69CE-021C209B4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5" y="5538778"/>
            <a:ext cx="1134123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3CB4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8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da DCFH2 </a:t>
            </a: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em células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666235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Similares às que ocorrem no caso de outros corantes reduzidos (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fluoresceinas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rodaminas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reage diretamente com O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•-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ONOO</a:t>
            </a:r>
            <a:r>
              <a:rPr lang="pt-BR" sz="19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/ONOOH/HCO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9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(mas sim com radicais que sejam oxidantes fortes, como os radicais derivados do </a:t>
            </a:r>
            <a:r>
              <a:rPr lang="pt-BR" sz="19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9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peroximonocarbonato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compostos </a:t>
            </a:r>
            <a:r>
              <a:rPr lang="pt-BR" sz="19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II formados por </a:t>
            </a:r>
            <a:r>
              <a:rPr lang="pt-BR" sz="19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hemeperoxidases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(detecção indireta de H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produção de 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 subproduto do uso desses corantes (via propagação da oxidação por 1 e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Deve-se usar baixas [ ]</a:t>
            </a:r>
            <a:r>
              <a:rPr lang="pt-BR" sz="19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(1-10 µM) desses corantes. Entrada em células é lenta &gt;45 min.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Fotoexcitação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sondas ocorre em alguma extensão </a:t>
            </a:r>
            <a:r>
              <a:rPr lang="pt-BR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pt-BR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t-BR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pt-BR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pt-BR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63B34-0B05-230E-CFE5-D8C6EC93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91" y="1263535"/>
            <a:ext cx="5670309" cy="5528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E08D2-401A-1B80-0A3F-832D021DC3DE}"/>
              </a:ext>
            </a:extLst>
          </p:cNvPr>
          <p:cNvSpPr txBox="1"/>
          <p:nvPr/>
        </p:nvSpPr>
        <p:spPr>
          <a:xfrm>
            <a:off x="10149031" y="6596390"/>
            <a:ext cx="2042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Wardman, FRBM, 2007</a:t>
            </a:r>
          </a:p>
        </p:txBody>
      </p:sp>
    </p:spTree>
    <p:extLst>
      <p:ext uri="{BB962C8B-B14F-4D97-AF65-F5344CB8AC3E}">
        <p14:creationId xmlns:p14="http://schemas.microsoft.com/office/powerpoint/2010/main" val="58206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e quantificação de H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extracelular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79196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do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Amplex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(praticamente não “entra” em células).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5231F2-41CD-E518-5097-D2DCAC4E5351}"/>
              </a:ext>
            </a:extLst>
          </p:cNvPr>
          <p:cNvGrpSpPr/>
          <p:nvPr/>
        </p:nvGrpSpPr>
        <p:grpSpPr>
          <a:xfrm>
            <a:off x="550863" y="2090822"/>
            <a:ext cx="6365719" cy="4016052"/>
            <a:chOff x="0" y="1178099"/>
            <a:chExt cx="6365719" cy="40160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3858D2-6299-FAC3-E239-8BD5E14BF28B}"/>
                </a:ext>
              </a:extLst>
            </p:cNvPr>
            <p:cNvGrpSpPr/>
            <p:nvPr/>
          </p:nvGrpSpPr>
          <p:grpSpPr>
            <a:xfrm>
              <a:off x="0" y="1178099"/>
              <a:ext cx="6365719" cy="3830593"/>
              <a:chOff x="69264" y="1921583"/>
              <a:chExt cx="6365719" cy="3830593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FE544798-B424-BB0B-2A26-AE48F6928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865"/>
              <a:stretch/>
            </p:blipFill>
            <p:spPr bwMode="auto">
              <a:xfrm>
                <a:off x="69264" y="1921583"/>
                <a:ext cx="6365719" cy="38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AFD8F8-EF6A-A783-2FB4-DE2309762A3F}"/>
                  </a:ext>
                </a:extLst>
              </p:cNvPr>
              <p:cNvSpPr/>
              <p:nvPr/>
            </p:nvSpPr>
            <p:spPr>
              <a:xfrm>
                <a:off x="2914116" y="4025070"/>
                <a:ext cx="3503776" cy="1727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333C99-CBF0-B130-7BD3-5DB31AF9C910}"/>
                  </a:ext>
                </a:extLst>
              </p:cNvPr>
              <p:cNvSpPr/>
              <p:nvPr/>
            </p:nvSpPr>
            <p:spPr>
              <a:xfrm>
                <a:off x="3657600" y="3572142"/>
                <a:ext cx="1743342" cy="521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AutoShape 4" descr="Membrane NADPH oxidase assembly and activation through lipid raft... |  Download Scientific Diagram">
              <a:extLst>
                <a:ext uri="{FF2B5EF4-FFF2-40B4-BE49-F238E27FC236}">
                  <a16:creationId xmlns:a16="http://schemas.microsoft.com/office/drawing/2014/main" id="{0F89DCC3-CE28-0B62-EF1B-3A98C85F23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15695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3A1605-2578-AA56-1FDF-579452C94FBF}"/>
                </a:ext>
              </a:extLst>
            </p:cNvPr>
            <p:cNvSpPr txBox="1"/>
            <p:nvPr/>
          </p:nvSpPr>
          <p:spPr>
            <a:xfrm>
              <a:off x="244675" y="4547820"/>
              <a:ext cx="3211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HRP- horseradish peroxidase</a:t>
              </a:r>
            </a:p>
            <a:p>
              <a:r>
                <a:rPr lang="pt-BR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 I/Compound II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527E8-4881-11F0-A70E-C1AF7405FAF2}"/>
              </a:ext>
            </a:extLst>
          </p:cNvPr>
          <p:cNvGrpSpPr>
            <a:grpSpLocks noChangeAspect="1"/>
          </p:cNvGrpSpPr>
          <p:nvPr/>
        </p:nvGrpSpPr>
        <p:grpSpPr>
          <a:xfrm>
            <a:off x="3950476" y="1531562"/>
            <a:ext cx="8101179" cy="5188745"/>
            <a:chOff x="2782177" y="914912"/>
            <a:chExt cx="9359167" cy="59944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12EC4C-EE82-E18E-E0F2-6ACC426BE7B5}"/>
                </a:ext>
              </a:extLst>
            </p:cNvPr>
            <p:cNvGrpSpPr/>
            <p:nvPr/>
          </p:nvGrpSpPr>
          <p:grpSpPr>
            <a:xfrm>
              <a:off x="6674303" y="914912"/>
              <a:ext cx="5467041" cy="5969835"/>
              <a:chOff x="6674303" y="914912"/>
              <a:chExt cx="5467041" cy="596983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CBC75A0-2855-46D3-B0F7-683A020883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39" b="13610"/>
              <a:stretch/>
            </p:blipFill>
            <p:spPr>
              <a:xfrm>
                <a:off x="6674303" y="1360479"/>
                <a:ext cx="5467041" cy="240991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C4617F-8B45-07D9-6F48-0331648E8CEF}"/>
                  </a:ext>
                </a:extLst>
              </p:cNvPr>
              <p:cNvSpPr txBox="1"/>
              <p:nvPr/>
            </p:nvSpPr>
            <p:spPr>
              <a:xfrm>
                <a:off x="7181488" y="914912"/>
                <a:ext cx="4452670" cy="46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solidFill>
                      <a:srgbClr val="FF9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Macrófagos ativados com PMA</a:t>
                </a:r>
              </a:p>
            </p:txBody>
          </p:sp>
          <p:pic>
            <p:nvPicPr>
              <p:cNvPr id="19" name="Imagem 2">
                <a:extLst>
                  <a:ext uri="{FF2B5EF4-FFF2-40B4-BE49-F238E27FC236}">
                    <a16:creationId xmlns:a16="http://schemas.microsoft.com/office/drawing/2014/main" id="{DC7F876A-3D9C-4106-8732-5573DC2B0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2650" y="3907562"/>
                <a:ext cx="4960109" cy="297718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BD8E3-629D-7250-997D-3B77CF320CC9}"/>
                </a:ext>
              </a:extLst>
            </p:cNvPr>
            <p:cNvSpPr txBox="1"/>
            <p:nvPr/>
          </p:nvSpPr>
          <p:spPr>
            <a:xfrm>
              <a:off x="2782177" y="5949351"/>
              <a:ext cx="4275397" cy="96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Curva padrão com concentrações conhecidas de H</a:t>
              </a:r>
              <a:r>
                <a:rPr lang="pt-BR" sz="16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16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para transformar unidades de Fluorescência em [H</a:t>
              </a:r>
              <a:r>
                <a:rPr lang="pt-BR" sz="16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16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7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e quantificação de 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61126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Hidroetidina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 com superóxido para formação de 2-hidroxietidio.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470BEE-5FC7-B09F-08AE-12C229DB30DB}"/>
              </a:ext>
            </a:extLst>
          </p:cNvPr>
          <p:cNvGrpSpPr/>
          <p:nvPr/>
        </p:nvGrpSpPr>
        <p:grpSpPr>
          <a:xfrm>
            <a:off x="6087686" y="1383455"/>
            <a:ext cx="4731979" cy="524915"/>
            <a:chOff x="666948" y="438437"/>
            <a:chExt cx="4731979" cy="524915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DB40C14-E341-DE9B-E5D6-38D5A815E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48" y="541258"/>
              <a:ext cx="21595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O</a:t>
              </a:r>
              <a:r>
                <a:rPr lang="pt-BR" sz="2000" baseline="-25000" dirty="0">
                  <a:solidFill>
                    <a:srgbClr val="0000FF"/>
                  </a:solidFill>
                  <a:latin typeface="Arial" charset="0"/>
                </a:rPr>
                <a:t>2</a:t>
              </a:r>
              <a:r>
                <a:rPr lang="pt-BR" sz="2000" baseline="30000" dirty="0">
                  <a:solidFill>
                    <a:srgbClr val="0000FF"/>
                  </a:solidFill>
                  <a:latin typeface="Arial" charset="0"/>
                </a:rPr>
                <a:t>•-</a:t>
              </a: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 + HE             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CA492F14-5F57-6E8B-963B-268EFC55B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549" y="780735"/>
              <a:ext cx="22681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BF76BB5D-CBA0-2C46-B379-6D88DF46B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4" y="438437"/>
              <a:ext cx="1830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k= 2x10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6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M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s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3BF3A571-DC8A-5CB8-30E3-94E8D83E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047" y="563242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2-OH-E</a:t>
              </a:r>
              <a:r>
                <a:rPr lang="en-US" sz="2000" baseline="30000" dirty="0">
                  <a:solidFill>
                    <a:srgbClr val="0000FF"/>
                  </a:solidFill>
                  <a:latin typeface="Arial" charset="0"/>
                </a:rPr>
                <a:t>+</a:t>
              </a:r>
            </a:p>
          </p:txBody>
        </p:sp>
      </p:grpSp>
      <p:pic>
        <p:nvPicPr>
          <p:cNvPr id="25" name="Picture 21" descr="Image">
            <a:hlinkClick r:id="rId2"/>
            <a:extLst>
              <a:ext uri="{FF2B5EF4-FFF2-40B4-BE49-F238E27FC236}">
                <a16:creationId xmlns:a16="http://schemas.microsoft.com/office/drawing/2014/main" id="{D5B8CE80-0C5E-66A4-1D2A-C04A8FBE9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-2114"/>
          <a:stretch/>
        </p:blipFill>
        <p:spPr bwMode="auto">
          <a:xfrm>
            <a:off x="1067580" y="2136308"/>
            <a:ext cx="8462848" cy="3012142"/>
          </a:xfrm>
          <a:prstGeom prst="rect">
            <a:avLst/>
          </a:prstGeom>
          <a:noFill/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B7C6AB3-3460-BE12-F601-74F84FA93983}"/>
              </a:ext>
            </a:extLst>
          </p:cNvPr>
          <p:cNvGrpSpPr>
            <a:grpSpLocks noChangeAspect="1"/>
          </p:cNvGrpSpPr>
          <p:nvPr/>
        </p:nvGrpSpPr>
        <p:grpSpPr>
          <a:xfrm>
            <a:off x="3039687" y="5510200"/>
            <a:ext cx="2232000" cy="1237924"/>
            <a:chOff x="7194812" y="5665122"/>
            <a:chExt cx="2773561" cy="1538288"/>
          </a:xfrm>
        </p:grpSpPr>
        <p:graphicFrame>
          <p:nvGraphicFramePr>
            <p:cNvPr id="26" name="Object 19">
              <a:extLst>
                <a:ext uri="{FF2B5EF4-FFF2-40B4-BE49-F238E27FC236}">
                  <a16:creationId xmlns:a16="http://schemas.microsoft.com/office/drawing/2014/main" id="{D54FAE85-DF99-327F-3951-ABF659CF3A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226738"/>
                </p:ext>
              </p:extLst>
            </p:nvPr>
          </p:nvGraphicFramePr>
          <p:xfrm>
            <a:off x="7194812" y="5665122"/>
            <a:ext cx="2773561" cy="153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2465231" imgH="1537593" progId="Photoshop.Image.5">
                    <p:embed/>
                  </p:oleObj>
                </mc:Choice>
                <mc:Fallback>
                  <p:oleObj name="Image" r:id="rId4" imgW="2465231" imgH="1537593" progId="Photoshop.Image.5">
                    <p:embed/>
                    <p:pic>
                      <p:nvPicPr>
                        <p:cNvPr id="13" name="Object 19">
                          <a:extLst>
                            <a:ext uri="{FF2B5EF4-FFF2-40B4-BE49-F238E27FC236}">
                              <a16:creationId xmlns:a16="http://schemas.microsoft.com/office/drawing/2014/main" id="{DFD72BDC-33EE-459F-AB71-1C2E943485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812" y="5665122"/>
                          <a:ext cx="2773561" cy="153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942C441-1F81-40F2-752D-FB6995A62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8868" y="6454750"/>
              <a:ext cx="171001" cy="0"/>
            </a:xfrm>
            <a:prstGeom prst="line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295526-CD6B-3DB0-710E-F2F44D6DF992}"/>
                </a:ext>
              </a:extLst>
            </p:cNvPr>
            <p:cNvSpPr txBox="1"/>
            <p:nvPr/>
          </p:nvSpPr>
          <p:spPr>
            <a:xfrm>
              <a:off x="8598828" y="6235325"/>
              <a:ext cx="325892" cy="328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0513AA-1085-6C8F-6306-B92BDCED23A4}"/>
              </a:ext>
            </a:extLst>
          </p:cNvPr>
          <p:cNvGrpSpPr/>
          <p:nvPr/>
        </p:nvGrpSpPr>
        <p:grpSpPr>
          <a:xfrm>
            <a:off x="4134891" y="5116010"/>
            <a:ext cx="692218" cy="546770"/>
            <a:chOff x="4134891" y="5091518"/>
            <a:chExt cx="692218" cy="546770"/>
          </a:xfrm>
        </p:grpSpPr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6497DC0D-A715-C755-735F-89B2D2D41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7770" y="5133463"/>
              <a:ext cx="0" cy="504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500433F-B193-4E5F-6BBF-D679CA7B4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891" y="5091518"/>
              <a:ext cx="0" cy="504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31">
              <a:extLst>
                <a:ext uri="{FF2B5EF4-FFF2-40B4-BE49-F238E27FC236}">
                  <a16:creationId xmlns:a16="http://schemas.microsoft.com/office/drawing/2014/main" id="{E0E37F2F-B194-532B-5B3B-5BE546CED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9557" y="5227279"/>
              <a:ext cx="6575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+H</a:t>
              </a:r>
              <a:r>
                <a:rPr lang="en-US" sz="1200" baseline="30000" dirty="0">
                  <a:solidFill>
                    <a:srgbClr val="000000"/>
                  </a:solidFill>
                  <a:latin typeface="Arial" charset="0"/>
                </a:rPr>
                <a:t>+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/-e</a:t>
              </a:r>
              <a:r>
                <a:rPr lang="en-US" sz="1200" baseline="30000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9525E541-61CD-9E22-5F1C-4D0D8B9C7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941" y="6540062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432FF"/>
                </a:solidFill>
                <a:latin typeface="Arial" charset="0"/>
              </a:rPr>
              <a:t>E</a:t>
            </a:r>
            <a:r>
              <a:rPr lang="en-US" b="1" baseline="30000" dirty="0">
                <a:solidFill>
                  <a:srgbClr val="0432FF"/>
                </a:solidFill>
                <a:latin typeface="Arial" charset="0"/>
              </a:rPr>
              <a:t>+</a:t>
            </a: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B652E546-613A-BC49-CAED-3B0B0F9A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68" y="4252119"/>
            <a:ext cx="50542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charset="0"/>
              </a:rPr>
              <a:t>HE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FEAF6EDD-0260-C8FD-C079-E4A2427E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981" y="4504432"/>
            <a:ext cx="25422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FF9300"/>
                </a:solidFill>
                <a:latin typeface="Arial" charset="0"/>
              </a:rPr>
              <a:t>Provável intermediário, dado que a acetilação do grupo amino inibe a oxidação </a:t>
            </a:r>
          </a:p>
        </p:txBody>
      </p:sp>
      <p:sp>
        <p:nvSpPr>
          <p:cNvPr id="38" name="Text Box 30">
            <a:extLst>
              <a:ext uri="{FF2B5EF4-FFF2-40B4-BE49-F238E27FC236}">
                <a16:creationId xmlns:a16="http://schemas.microsoft.com/office/drawing/2014/main" id="{EA4FB242-1D30-7B69-82B9-F4B36ADF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085" y="5023589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432FF"/>
                </a:solidFill>
                <a:latin typeface="Arial" charset="0"/>
              </a:rPr>
              <a:t>2-OH-E</a:t>
            </a:r>
            <a:r>
              <a:rPr lang="en-US" b="1" baseline="30000" dirty="0">
                <a:solidFill>
                  <a:srgbClr val="0432FF"/>
                </a:solidFill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671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e quantificação de 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9010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Hidroetidina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 com superóxido para formação de 2-hidroxietidio.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470BEE-5FC7-B09F-08AE-12C229DB30DB}"/>
              </a:ext>
            </a:extLst>
          </p:cNvPr>
          <p:cNvGrpSpPr/>
          <p:nvPr/>
        </p:nvGrpSpPr>
        <p:grpSpPr>
          <a:xfrm>
            <a:off x="1355707" y="1918999"/>
            <a:ext cx="4731979" cy="524915"/>
            <a:chOff x="666948" y="438437"/>
            <a:chExt cx="4731979" cy="524915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DB40C14-E341-DE9B-E5D6-38D5A815E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48" y="541258"/>
              <a:ext cx="21595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O</a:t>
              </a:r>
              <a:r>
                <a:rPr lang="pt-BR" sz="2000" baseline="-25000" dirty="0">
                  <a:solidFill>
                    <a:srgbClr val="0000FF"/>
                  </a:solidFill>
                  <a:latin typeface="Arial" charset="0"/>
                </a:rPr>
                <a:t>2</a:t>
              </a:r>
              <a:r>
                <a:rPr lang="pt-BR" sz="2000" baseline="30000" dirty="0">
                  <a:solidFill>
                    <a:srgbClr val="0000FF"/>
                  </a:solidFill>
                  <a:latin typeface="Arial" charset="0"/>
                </a:rPr>
                <a:t>•-</a:t>
              </a: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 + HE             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CA492F14-5F57-6E8B-963B-268EFC55B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549" y="780735"/>
              <a:ext cx="22681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BF76BB5D-CBA0-2C46-B379-6D88DF46B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4" y="438437"/>
              <a:ext cx="1830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k= 2x10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6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M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s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3BF3A571-DC8A-5CB8-30E3-94E8D83E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047" y="563242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2-OH-E</a:t>
              </a:r>
              <a:r>
                <a:rPr lang="en-US" sz="2000" baseline="30000" dirty="0">
                  <a:solidFill>
                    <a:srgbClr val="0000FF"/>
                  </a:solidFill>
                  <a:latin typeface="Arial" charset="0"/>
                </a:rPr>
                <a:t>+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6154A3A-4613-4CA8-5DAD-D06EF50E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0" y="2531839"/>
            <a:ext cx="6212076" cy="37618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D3E978-6332-9801-7728-5298C7DF765B}"/>
              </a:ext>
            </a:extLst>
          </p:cNvPr>
          <p:cNvSpPr txBox="1"/>
          <p:nvPr/>
        </p:nvSpPr>
        <p:spPr>
          <a:xfrm>
            <a:off x="10149031" y="6596390"/>
            <a:ext cx="2042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Zhao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PNAS, 2005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F004B0-56AB-C933-91CD-C1427D482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66" y="1861978"/>
            <a:ext cx="3921259" cy="45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MitoSOX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para aqueles que trabalham com mitocôndria</a:t>
            </a:r>
            <a:endParaRPr lang="pt-BR" sz="4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D3E978-6332-9801-7728-5298C7DF765B}"/>
              </a:ext>
            </a:extLst>
          </p:cNvPr>
          <p:cNvSpPr txBox="1"/>
          <p:nvPr/>
        </p:nvSpPr>
        <p:spPr>
          <a:xfrm>
            <a:off x="9480885" y="6596390"/>
            <a:ext cx="2711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Villaverde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Antioxidants,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020E3-B7F1-6454-6DA0-AA59645A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6090"/>
            <a:ext cx="7772400" cy="44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e quantificação de 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90107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Hidroetidina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reage com superóxido para formação de 2-hidroxietidio.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470BEE-5FC7-B09F-08AE-12C229DB30DB}"/>
              </a:ext>
            </a:extLst>
          </p:cNvPr>
          <p:cNvGrpSpPr/>
          <p:nvPr/>
        </p:nvGrpSpPr>
        <p:grpSpPr>
          <a:xfrm>
            <a:off x="1355707" y="1918999"/>
            <a:ext cx="4731979" cy="524915"/>
            <a:chOff x="666948" y="438437"/>
            <a:chExt cx="4731979" cy="524915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DB40C14-E341-DE9B-E5D6-38D5A815E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48" y="541258"/>
              <a:ext cx="21595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O</a:t>
              </a:r>
              <a:r>
                <a:rPr lang="pt-BR" sz="2000" baseline="-25000" dirty="0">
                  <a:solidFill>
                    <a:srgbClr val="0000FF"/>
                  </a:solidFill>
                  <a:latin typeface="Arial" charset="0"/>
                </a:rPr>
                <a:t>2</a:t>
              </a:r>
              <a:r>
                <a:rPr lang="pt-BR" sz="2000" baseline="30000" dirty="0">
                  <a:solidFill>
                    <a:srgbClr val="0000FF"/>
                  </a:solidFill>
                  <a:latin typeface="Arial" charset="0"/>
                </a:rPr>
                <a:t>•-</a:t>
              </a:r>
              <a:r>
                <a:rPr lang="pt-BR" sz="2000" dirty="0">
                  <a:solidFill>
                    <a:srgbClr val="0000FF"/>
                  </a:solidFill>
                  <a:latin typeface="Arial" charset="0"/>
                </a:rPr>
                <a:t> + HE             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CA492F14-5F57-6E8B-963B-268EFC55B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549" y="780735"/>
              <a:ext cx="22681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BF76BB5D-CBA0-2C46-B379-6D88DF46B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4" y="438437"/>
              <a:ext cx="1830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k= 2x10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6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M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 s</a:t>
              </a:r>
              <a:r>
                <a:rPr lang="pt-BR" baseline="30000" dirty="0">
                  <a:solidFill>
                    <a:schemeClr val="tx2"/>
                  </a:solidFill>
                  <a:latin typeface="Arial" charset="0"/>
                </a:rPr>
                <a:t>-1</a:t>
              </a:r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3BF3A571-DC8A-5CB8-30E3-94E8D83E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047" y="563242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2-OH-E</a:t>
              </a:r>
              <a:r>
                <a:rPr lang="en-US" sz="2000" baseline="30000" dirty="0">
                  <a:solidFill>
                    <a:srgbClr val="0000FF"/>
                  </a:solidFill>
                  <a:latin typeface="Arial" charset="0"/>
                </a:rPr>
                <a:t>+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97D168-A738-583C-B87B-3EF9E147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4" y="2524751"/>
            <a:ext cx="10314756" cy="42261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D3E978-6332-9801-7728-5298C7DF765B}"/>
              </a:ext>
            </a:extLst>
          </p:cNvPr>
          <p:cNvSpPr txBox="1"/>
          <p:nvPr/>
        </p:nvSpPr>
        <p:spPr>
          <a:xfrm>
            <a:off x="1933926" y="6295650"/>
            <a:ext cx="2042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Zhao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PNAS, 2005</a:t>
            </a:r>
          </a:p>
        </p:txBody>
      </p:sp>
    </p:spTree>
    <p:extLst>
      <p:ext uri="{BB962C8B-B14F-4D97-AF65-F5344CB8AC3E}">
        <p14:creationId xmlns:p14="http://schemas.microsoft.com/office/powerpoint/2010/main" val="254806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Radicais livres e oxidantes –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espécies elusivas em bioquímica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AC4DD-35BF-6D9C-DDB0-C63A6C0EC3D4}"/>
              </a:ext>
            </a:extLst>
          </p:cNvPr>
          <p:cNvSpPr txBox="1"/>
          <p:nvPr/>
        </p:nvSpPr>
        <p:spPr>
          <a:xfrm>
            <a:off x="5499" y="1475636"/>
            <a:ext cx="6978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detecção e quantificação de radicais livres e oxidantes permanece um dos grandes desafios da área redox- no geral meia-vida curta em fases condensadas (soluções) e em meios biológicos (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crowded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 de detectar mesmo </a:t>
            </a:r>
            <a:r>
              <a:rPr lang="pt-BR" sz="2000" b="1" i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mais ainda em células e tecidos, onde as concentrações de estado estacionário de oxidantes e radicais são usualmente muito baixas, requerendo estratégias acumulativas (métodos indiretos).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FC1CE-8E76-CC45-13A7-9AF290BC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" y="4632333"/>
            <a:ext cx="6311900" cy="200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9794B-FD7B-4DAA-F673-EBE31976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11" y="4675197"/>
            <a:ext cx="4877005" cy="2009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C75EB-9AB0-D034-3673-2BCA82F09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15" y="1497097"/>
            <a:ext cx="3276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para detecção de oxidantes de 2e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11632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Ataque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nucleofílico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formas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deprotonadas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H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(HOO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ONOO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 HCO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em derivados do ácido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borônico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boronatos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FD11B2-5178-2B8E-A6B9-FC21DFBE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1" y="1951967"/>
            <a:ext cx="5561755" cy="24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82C10-63F7-5480-7532-0B4A9FA8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9" y="4398528"/>
            <a:ext cx="9639280" cy="2023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0EBB49-2697-007C-C615-5C6B1F1BE555}"/>
              </a:ext>
            </a:extLst>
          </p:cNvPr>
          <p:cNvSpPr txBox="1"/>
          <p:nvPr/>
        </p:nvSpPr>
        <p:spPr>
          <a:xfrm>
            <a:off x="10105749" y="50408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37AA5-EBA2-0F3E-9578-11C8D75E6A00}"/>
              </a:ext>
            </a:extLst>
          </p:cNvPr>
          <p:cNvSpPr txBox="1"/>
          <p:nvPr/>
        </p:nvSpPr>
        <p:spPr>
          <a:xfrm>
            <a:off x="10350783" y="4827207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</a:p>
          <a:p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ou HO</a:t>
            </a:r>
            <a:r>
              <a:rPr lang="pt-BR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</a:p>
          <a:p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ou CO</a:t>
            </a:r>
            <a:r>
              <a:rPr lang="pt-BR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pt-BR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2</a:t>
            </a:r>
            <a:endParaRPr lang="pt-BR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9264A-B12E-1869-DE10-ED2FD1968BD6}"/>
              </a:ext>
            </a:extLst>
          </p:cNvPr>
          <p:cNvSpPr txBox="1"/>
          <p:nvPr/>
        </p:nvSpPr>
        <p:spPr>
          <a:xfrm>
            <a:off x="10635258" y="5923554"/>
            <a:ext cx="98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HCO</a:t>
            </a:r>
            <a:r>
              <a:rPr lang="pt-BR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pt-BR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t-BR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2AB9F-EE0C-56AC-FCAB-67240E98AEF2}"/>
              </a:ext>
            </a:extLst>
          </p:cNvPr>
          <p:cNvCxnSpPr/>
          <p:nvPr/>
        </p:nvCxnSpPr>
        <p:spPr>
          <a:xfrm>
            <a:off x="10946324" y="5718809"/>
            <a:ext cx="0" cy="256973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EA99D9-7F1F-1804-99E1-1FADCDD6C413}"/>
              </a:ext>
            </a:extLst>
          </p:cNvPr>
          <p:cNvCxnSpPr/>
          <p:nvPr/>
        </p:nvCxnSpPr>
        <p:spPr>
          <a:xfrm>
            <a:off x="11016543" y="5687992"/>
            <a:ext cx="0" cy="256973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FBE7CCA-36CD-37C0-A7A9-578277010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137" y="1828360"/>
            <a:ext cx="3209361" cy="25936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9A807C-F93E-7E61-0E4D-BBD2291D3529}"/>
              </a:ext>
            </a:extLst>
          </p:cNvPr>
          <p:cNvSpPr txBox="1"/>
          <p:nvPr/>
        </p:nvSpPr>
        <p:spPr>
          <a:xfrm>
            <a:off x="3740262" y="6526986"/>
            <a:ext cx="8351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Arial" charset="0"/>
              </a:rPr>
              <a:t>Chang &amp; coworkers JACS 126, 15392, 2004; </a:t>
            </a:r>
            <a:r>
              <a:rPr lang="pt-BR" sz="1100" dirty="0" err="1">
                <a:latin typeface="Arial" charset="0"/>
              </a:rPr>
              <a:t>Kalyanaraman</a:t>
            </a:r>
            <a:r>
              <a:rPr lang="pt-BR" sz="1100" dirty="0">
                <a:latin typeface="Arial" charset="0"/>
              </a:rPr>
              <a:t> &amp; </a:t>
            </a:r>
            <a:r>
              <a:rPr lang="pt-BR" sz="1100" dirty="0" err="1">
                <a:latin typeface="Arial" charset="0"/>
              </a:rPr>
              <a:t>coworkers</a:t>
            </a:r>
            <a:r>
              <a:rPr lang="pt-BR" sz="1100" dirty="0">
                <a:latin typeface="Arial" charset="0"/>
              </a:rPr>
              <a:t> JBC 14210, 2010; </a:t>
            </a:r>
            <a:r>
              <a:rPr lang="pt-BR" sz="1100" dirty="0" err="1">
                <a:latin typeface="Arial" charset="0"/>
              </a:rPr>
              <a:t>Truzzi</a:t>
            </a:r>
            <a:r>
              <a:rPr lang="pt-BR" sz="1100" dirty="0">
                <a:latin typeface="Arial" charset="0"/>
              </a:rPr>
              <a:t> e Augusto Book </a:t>
            </a:r>
            <a:r>
              <a:rPr lang="pt-BR" sz="1100" dirty="0" err="1">
                <a:latin typeface="Arial" charset="0"/>
              </a:rPr>
              <a:t>Chapter</a:t>
            </a:r>
            <a:r>
              <a:rPr lang="pt-BR" sz="1100" dirty="0">
                <a:latin typeface="Arial" charset="0"/>
              </a:rPr>
              <a:t>, 2018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139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FC4E1-3D46-C252-1FE0-FDF7FB7B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" y="4081342"/>
            <a:ext cx="7772400" cy="184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geneticamente codificadas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116323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Baseadas em proteínas fluorescentes que alteram sua excitação e emissão devido a mudanças conformacionais induzidas pela oxidação de um domínio sensor de oxidantes.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podem ser reduzidas por sistemas redutores, refletindo, assim, tanto a geração de oxidantes quanto o poder redutor da célula.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Permitem melhor resolução temporal e espacial.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DE9AA-C375-4966-4D47-C59285700FC4}"/>
              </a:ext>
            </a:extLst>
          </p:cNvPr>
          <p:cNvSpPr txBox="1"/>
          <p:nvPr/>
        </p:nvSpPr>
        <p:spPr>
          <a:xfrm>
            <a:off x="414020" y="3570908"/>
            <a:ext cx="429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sensor 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bactéria.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7B619-3B17-B99B-CC4F-92EB553D4D47}"/>
              </a:ext>
            </a:extLst>
          </p:cNvPr>
          <p:cNvSpPr txBox="1"/>
          <p:nvPr/>
        </p:nvSpPr>
        <p:spPr>
          <a:xfrm>
            <a:off x="8474551" y="6466410"/>
            <a:ext cx="3717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Pomposiello e Demple, Trends in Biotechnol, 2001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9FAF22-F907-E272-5E96-77334393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551" y="3505594"/>
            <a:ext cx="3544477" cy="2890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C205FA-3547-9698-A410-C54F98B167F0}"/>
              </a:ext>
            </a:extLst>
          </p:cNvPr>
          <p:cNvSpPr txBox="1"/>
          <p:nvPr/>
        </p:nvSpPr>
        <p:spPr>
          <a:xfrm>
            <a:off x="1104599" y="6265627"/>
            <a:ext cx="291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Sies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Nat Rev Mol Cell Biol,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E8BA-0488-3AFD-8714-9ECC172E0435}"/>
              </a:ext>
            </a:extLst>
          </p:cNvPr>
          <p:cNvSpPr txBox="1"/>
          <p:nvPr/>
        </p:nvSpPr>
        <p:spPr>
          <a:xfrm>
            <a:off x="1622537" y="548197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Cp: circularly permuted</a:t>
            </a:r>
          </a:p>
        </p:txBody>
      </p:sp>
    </p:spTree>
    <p:extLst>
      <p:ext uri="{BB962C8B-B14F-4D97-AF65-F5344CB8AC3E}">
        <p14:creationId xmlns:p14="http://schemas.microsoft.com/office/powerpoint/2010/main" val="303809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30DF5-CCAD-B9A1-1631-D4CA89D0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1" y="4424244"/>
            <a:ext cx="7772400" cy="2431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geneticamente codificadas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2F060-27E3-347D-31EF-335A1D3166DB}"/>
              </a:ext>
            </a:extLst>
          </p:cNvPr>
          <p:cNvSpPr txBox="1"/>
          <p:nvPr/>
        </p:nvSpPr>
        <p:spPr>
          <a:xfrm>
            <a:off x="-16626" y="1263535"/>
            <a:ext cx="116323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Baseadas em proteínas fluorescentes que alteram sua excitação e emissão devido a mudanças conformacionais induzidas pela oxidação de um domínio sensor de oxidantes.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podem ser reduzidas por sistemas redutores, refletindo, assim, tanto a geração de oxidantes quanto o poder redutor da célula.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9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Permitem melhor resolução temporal e espacial.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205FA-3547-9698-A410-C54F98B167F0}"/>
              </a:ext>
            </a:extLst>
          </p:cNvPr>
          <p:cNvSpPr txBox="1"/>
          <p:nvPr/>
        </p:nvSpPr>
        <p:spPr>
          <a:xfrm>
            <a:off x="7929941" y="6497943"/>
            <a:ext cx="291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Sies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Nat Rev Mol Cell Biol,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8675F-0796-C228-EB9B-DB370C7DE271}"/>
              </a:ext>
            </a:extLst>
          </p:cNvPr>
          <p:cNvSpPr txBox="1"/>
          <p:nvPr/>
        </p:nvSpPr>
        <p:spPr>
          <a:xfrm>
            <a:off x="414020" y="3587236"/>
            <a:ext cx="1136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roGFP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pode estar acoplada a diferentes sensores, operando com transmissão redox. Para detectar H</a:t>
            </a:r>
            <a:r>
              <a:rPr lang="pt-BR" sz="20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deve-se utilizar uma peroxidase (Orp1, 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como sensor.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92691-0A59-886B-FFBD-2822997CB07C}"/>
              </a:ext>
            </a:extLst>
          </p:cNvPr>
          <p:cNvSpPr txBox="1"/>
          <p:nvPr/>
        </p:nvSpPr>
        <p:spPr>
          <a:xfrm>
            <a:off x="278102" y="625941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Ro: redox sensitive</a:t>
            </a:r>
          </a:p>
        </p:txBody>
      </p:sp>
    </p:spTree>
    <p:extLst>
      <p:ext uri="{BB962C8B-B14F-4D97-AF65-F5344CB8AC3E}">
        <p14:creationId xmlns:p14="http://schemas.microsoft.com/office/powerpoint/2010/main" val="145003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e Exercícios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1" y="1290154"/>
            <a:ext cx="1200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detecção do ânion radical carbonato na reação entre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</a:t>
            </a:r>
            <a:r>
              <a:rPr lang="pt-BR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abriu novas perspectivas na área da biologia redox. Com base nos resultados desta pesquisa descritos abaixo, explique a estratégia experimental utilizada para demonstrar a produção do ânion radical carbonato.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AF546-04CD-5CF7-3666-B12D93182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2331947"/>
            <a:ext cx="2403849" cy="4312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0BAE9-7664-9F2C-F0E0-F5F51F48794D}"/>
              </a:ext>
            </a:extLst>
          </p:cNvPr>
          <p:cNvSpPr txBox="1"/>
          <p:nvPr/>
        </p:nvSpPr>
        <p:spPr>
          <a:xfrm>
            <a:off x="1927507" y="2419031"/>
            <a:ext cx="607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ONOO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pt-B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Mistura em fluxo de 7 ml/min de cada solução com observação em 15 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D3393-6B5A-8F13-3C07-930B36760151}"/>
              </a:ext>
            </a:extLst>
          </p:cNvPr>
          <p:cNvSpPr txBox="1"/>
          <p:nvPr/>
        </p:nvSpPr>
        <p:spPr>
          <a:xfrm>
            <a:off x="3126552" y="3664990"/>
            <a:ext cx="3674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ONOO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pt-B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Mistura com fluxo parado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7CFBC-5709-4F98-F509-FA48470F6178}"/>
              </a:ext>
            </a:extLst>
          </p:cNvPr>
          <p:cNvSpPr txBox="1"/>
          <p:nvPr/>
        </p:nvSpPr>
        <p:spPr>
          <a:xfrm>
            <a:off x="1927507" y="4902110"/>
            <a:ext cx="607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ONOO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Tampao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fosfato, pH 6,9 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Mistura em fluxo de 7 ml/min de cada solução com observação em 15 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44FDD-3E2E-8B74-C08E-D9F94990ADA1}"/>
              </a:ext>
            </a:extLst>
          </p:cNvPr>
          <p:cNvSpPr txBox="1"/>
          <p:nvPr/>
        </p:nvSpPr>
        <p:spPr>
          <a:xfrm>
            <a:off x="2196022" y="5990091"/>
            <a:ext cx="607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pt-B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pH 12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Mistura em fluxo de 7 ml/min de cada solução com observação em 15 ms.</a:t>
            </a:r>
          </a:p>
        </p:txBody>
      </p:sp>
    </p:spTree>
    <p:extLst>
      <p:ext uri="{BB962C8B-B14F-4D97-AF65-F5344CB8AC3E}">
        <p14:creationId xmlns:p14="http://schemas.microsoft.com/office/powerpoint/2010/main" val="185284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e Exercícios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FCCED-62E5-7E35-85AF-72118A5AD3CE}"/>
              </a:ext>
            </a:extLst>
          </p:cNvPr>
          <p:cNvSpPr txBox="1"/>
          <p:nvPr/>
        </p:nvSpPr>
        <p:spPr>
          <a:xfrm>
            <a:off x="182501" y="1290154"/>
            <a:ext cx="12009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do EPR na investigação de mecanismos redox é limitado pela sua baixa sensibilidade. Apresente as metodologias alternativas para o estudo de radicais livres que surgiram a partir do uso do EPR.</a:t>
            </a:r>
          </a:p>
          <a:p>
            <a:pPr marL="514350" indent="-514350">
              <a:buFont typeface="+mj-lt"/>
              <a:buAutoNum type="arabicPeriod" startAt="2"/>
            </a:pPr>
            <a:endParaRPr lang="pt-BR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princípio do uso de sondas colorimétricas, fluorescentes e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quimioluminescentes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estudo de radicais livres e oxidantes? Classifique estas sondas quanto ao seu mecanismo de oxidação. Por que o uso destas sondas deve ser feito com cautela? Que medidas experimentais podem ser adotadas para minimizar a introdução de artefatos nos resultados?</a:t>
            </a:r>
          </a:p>
          <a:p>
            <a:pPr marL="514350" indent="-514350">
              <a:buFont typeface="+mj-lt"/>
              <a:buAutoNum type="arabicPeriod" startAt="2"/>
            </a:pPr>
            <a:endParaRPr lang="pt-BR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 o que são sondas geneticamente codificadas e suas vantagens em relação as sondas químicas.</a:t>
            </a:r>
          </a:p>
        </p:txBody>
      </p:sp>
    </p:spTree>
    <p:extLst>
      <p:ext uri="{BB962C8B-B14F-4D97-AF65-F5344CB8AC3E}">
        <p14:creationId xmlns:p14="http://schemas.microsoft.com/office/powerpoint/2010/main" val="84041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876367"/>
            <a:ext cx="1157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Halliwell and </a:t>
            </a: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Gutteridge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Free Radicals in Biology and Medicine, 5</a:t>
            </a:r>
            <a:r>
              <a:rPr lang="en-US" sz="28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Edition, 2015.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Manuscritos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citados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9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detecção de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radicais livres e oxidantes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7280D2-1C94-DC65-CD0B-853064D2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" y="1717585"/>
            <a:ext cx="89178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</a:rPr>
              <a:t> -EPR-ressonância paramagnética eletrônica </a:t>
            </a:r>
            <a:r>
              <a:rPr lang="pt-BR" sz="2000" dirty="0">
                <a:solidFill>
                  <a:srgbClr val="0432FF"/>
                </a:solidFill>
                <a:latin typeface="Arial" pitchFamily="34" charset="0"/>
              </a:rPr>
              <a:t>(radicais e metais de transição)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F801935-EA4B-FA2F-EDFF-043ABE5F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6" y="2349373"/>
            <a:ext cx="728662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432FF"/>
                </a:solidFill>
                <a:latin typeface="Arial" pitchFamily="34" charset="0"/>
              </a:rPr>
              <a:t>INDIRETA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09F258-07C8-DEEB-7B0C-994E55DF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6" y="1343048"/>
            <a:ext cx="112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432FF"/>
                </a:solidFill>
                <a:latin typeface="Arial" pitchFamily="34" charset="0"/>
              </a:rPr>
              <a:t>DIRETA</a:t>
            </a:r>
            <a:endParaRPr lang="en-US" sz="2000" b="1" dirty="0">
              <a:solidFill>
                <a:srgbClr val="0432FF"/>
              </a:solidFill>
              <a:latin typeface="Arial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E32E9D01-F7DC-C541-7651-2A5D2F7B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5" y="4298989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>
              <a:solidFill>
                <a:srgbClr val="A4F8FE"/>
              </a:solidFill>
              <a:latin typeface="Arial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F8C7D11-F033-FABB-3D7B-654F7B58B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633" y="2311437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A4F8FE"/>
                </a:solidFill>
                <a:latin typeface="Arial" pitchFamily="34" charset="0"/>
              </a:rPr>
              <a:t> </a:t>
            </a:r>
            <a:endParaRPr lang="en-US" sz="2000" dirty="0">
              <a:solidFill>
                <a:srgbClr val="A4F8FE"/>
              </a:solidFill>
              <a:latin typeface="Arial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5BE38C9-7168-4667-A936-A549F12A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9" y="3373374"/>
            <a:ext cx="12213432" cy="716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</a:rPr>
              <a:t>-Biomarcadores - detecção/quantificação de produtos de alvos biológicos (lipídeos, proteínas, DNA/RNA)</a:t>
            </a:r>
            <a:r>
              <a:rPr lang="pt-BR" sz="2000" dirty="0">
                <a:solidFill>
                  <a:srgbClr val="00487E"/>
                </a:solidFill>
                <a:latin typeface="Arial" pitchFamily="34" charset="0"/>
              </a:rPr>
              <a:t> </a:t>
            </a:r>
            <a:r>
              <a:rPr lang="pt-BR" sz="2000" dirty="0">
                <a:solidFill>
                  <a:srgbClr val="0432FF"/>
                </a:solidFill>
                <a:latin typeface="Arial" pitchFamily="34" charset="0"/>
              </a:rPr>
              <a:t>(baixa especificidade; “end-point data”)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5BFBDB71-AB9A-0FF1-5C48-AB9F7978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9" y="2704930"/>
            <a:ext cx="9772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</a:rPr>
              <a:t>-EPR-método do captador de spin (“spin-</a:t>
            </a:r>
            <a:r>
              <a:rPr lang="pt-BR" sz="2000" dirty="0" err="1">
                <a:latin typeface="Arial" pitchFamily="34" charset="0"/>
              </a:rPr>
              <a:t>trapping</a:t>
            </a:r>
            <a:r>
              <a:rPr lang="pt-BR" sz="2000" dirty="0">
                <a:latin typeface="Arial" pitchFamily="34" charset="0"/>
              </a:rPr>
              <a:t>”) </a:t>
            </a:r>
            <a:r>
              <a:rPr lang="pt-BR" sz="2000" dirty="0">
                <a:solidFill>
                  <a:srgbClr val="0432FF"/>
                </a:solidFill>
                <a:latin typeface="Arial" pitchFamily="34" charset="0"/>
              </a:rPr>
              <a:t>(alta especificidade para radicais)</a:t>
            </a:r>
            <a:endParaRPr lang="en-US" sz="2000" dirty="0">
              <a:solidFill>
                <a:srgbClr val="0432FF"/>
              </a:solidFill>
              <a:latin typeface="Arial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9F19FA4-0120-12A3-5A07-1C67C581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26" y="472444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71004D9-66AF-018B-ECAB-FE53E34F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85" y="4357172"/>
            <a:ext cx="12132188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</a:rPr>
              <a:t>-Moléculas reporteres (sondas) de radicais e oxidantes </a:t>
            </a:r>
            <a:r>
              <a:rPr lang="pt-BR" sz="2000" dirty="0">
                <a:solidFill>
                  <a:srgbClr val="0432FF"/>
                </a:solidFill>
                <a:latin typeface="Arial" pitchFamily="34" charset="0"/>
              </a:rPr>
              <a:t>(“real-time”)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3CB4"/>
                </a:solidFill>
                <a:latin typeface="Arial" pitchFamily="34" charset="0"/>
              </a:rPr>
              <a:t>           </a:t>
            </a:r>
            <a:r>
              <a:rPr lang="pt-BR" sz="2000" dirty="0">
                <a:latin typeface="Arial" pitchFamily="34" charset="0"/>
              </a:rPr>
              <a:t>-Sondas químicas fluorescentes/luminescentes </a:t>
            </a:r>
            <a:r>
              <a:rPr lang="pt-BR" sz="2000" dirty="0">
                <a:solidFill>
                  <a:srgbClr val="0432FF"/>
                </a:solidFill>
                <a:latin typeface="Arial" pitchFamily="34" charset="0"/>
              </a:rPr>
              <a:t>(propensas a artefatos)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Arial" pitchFamily="34" charset="0"/>
              </a:rPr>
              <a:t>           -Sondas geneticamente codificadas/fluorescência sensível al estado redox    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54EAAA-2BA5-B276-7591-50D7B1D8B69A}"/>
              </a:ext>
            </a:extLst>
          </p:cNvPr>
          <p:cNvGrpSpPr/>
          <p:nvPr/>
        </p:nvGrpSpPr>
        <p:grpSpPr>
          <a:xfrm>
            <a:off x="42310" y="5435174"/>
            <a:ext cx="11734438" cy="1175460"/>
            <a:chOff x="-22159" y="5490042"/>
            <a:chExt cx="10014139" cy="117546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1E70FF9E-A4C0-F4A2-453C-E14E2C157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59" y="5949280"/>
              <a:ext cx="10014139" cy="716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latin typeface="Arial" pitchFamily="34" charset="0"/>
                </a:rPr>
                <a:t> -Nocaute/</a:t>
              </a:r>
              <a:r>
                <a:rPr lang="pt-BR" sz="2000" dirty="0" err="1">
                  <a:latin typeface="Arial" pitchFamily="34" charset="0"/>
                </a:rPr>
                <a:t>superexpressão</a:t>
              </a:r>
              <a:r>
                <a:rPr lang="pt-BR" sz="2000" dirty="0">
                  <a:latin typeface="Arial" pitchFamily="34" charset="0"/>
                </a:rPr>
                <a:t> de enzimas antioxidantes ou de enzimas que produzem radicais/oxidantes (iRNA).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7A4F2EFC-7FCF-4070-92A3-5F41CF196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8" y="5490042"/>
              <a:ext cx="992503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0432FF"/>
                  </a:solidFill>
                  <a:latin typeface="Arial" pitchFamily="34" charset="0"/>
                </a:rPr>
                <a:t>Complementares - Efeitos fisiológicos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detecção de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radicais livres e oxidantes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8D978-3C8B-081E-64A7-DD87FA78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68" y="2151799"/>
            <a:ext cx="6589141" cy="3774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F9A15-941C-6E32-7729-FD5080F8426F}"/>
              </a:ext>
            </a:extLst>
          </p:cNvPr>
          <p:cNvSpPr txBox="1"/>
          <p:nvPr/>
        </p:nvSpPr>
        <p:spPr>
          <a:xfrm>
            <a:off x="8885257" y="5950515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400" dirty="0">
                <a:latin typeface="Arial" panose="020B0604020202020204" pitchFamily="34" charset="0"/>
                <a:cs typeface="Arial" panose="020B0604020202020204" pitchFamily="34" charset="0"/>
              </a:rPr>
              <a:t>Winterbourn, Nat. Chem. Biol., 2008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1DD6B-2A78-488B-C438-A43704E14603}"/>
              </a:ext>
            </a:extLst>
          </p:cNvPr>
          <p:cNvGrpSpPr/>
          <p:nvPr/>
        </p:nvGrpSpPr>
        <p:grpSpPr>
          <a:xfrm>
            <a:off x="246290" y="1665288"/>
            <a:ext cx="5668279" cy="4642343"/>
            <a:chOff x="-38473" y="-1553605"/>
            <a:chExt cx="8811276" cy="4642343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665D9BB8-1939-7022-970E-5337C600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323" y="1501789"/>
              <a:ext cx="3967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A4F8FE"/>
                  </a:solidFill>
                  <a:latin typeface="Arial" pitchFamily="34" charset="0"/>
                </a:rPr>
                <a:t> </a:t>
              </a:r>
              <a:endParaRPr lang="en-US" sz="2000" dirty="0">
                <a:solidFill>
                  <a:srgbClr val="A4F8FE"/>
                </a:solidFill>
                <a:latin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B05717-DE85-D3BB-3CD3-4742209AD0DF}"/>
                </a:ext>
              </a:extLst>
            </p:cNvPr>
            <p:cNvSpPr txBox="1"/>
            <p:nvPr/>
          </p:nvSpPr>
          <p:spPr>
            <a:xfrm>
              <a:off x="67156" y="-1553605"/>
              <a:ext cx="8705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latin typeface="Arial" panose="020B0604020202020204" pitchFamily="34" charset="0"/>
                  <a:cs typeface="Arial" panose="020B0604020202020204" pitchFamily="34" charset="0"/>
                </a:rPr>
                <a:t>São necessários critérios rigorosos para selecionar as metodologias a serem empregadas. Tais critérios devem se basear no: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10FCF0-76E0-E77C-C4CA-97E3132D0527}"/>
                </a:ext>
              </a:extLst>
            </p:cNvPr>
            <p:cNvSpPr txBox="1"/>
            <p:nvPr/>
          </p:nvSpPr>
          <p:spPr>
            <a:xfrm>
              <a:off x="-38473" y="-81361"/>
              <a:ext cx="870564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 </a:t>
              </a:r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Conhecimento das propriedades fisicoquímicas e biológicas dos radicais ou oxidantes de interesse.</a:t>
              </a:r>
            </a:p>
            <a:p>
              <a:endParaRPr lang="pt-BR" sz="2000" dirty="0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 </a:t>
              </a:r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Conhecimento dos fundamentos da metodologia a ser aplicada, incluindo suas vantagens e desvantagens.</a:t>
              </a:r>
            </a:p>
            <a:p>
              <a:endParaRPr lang="pt-BR" sz="2000" dirty="0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 U</a:t>
              </a:r>
              <a:r>
                <a:rPr lang="pt-BR" sz="2000" dirty="0">
                  <a:solidFill>
                    <a:srgbClr val="003C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de mais de uma metodologia (baseadas em fundamentos diferentes).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21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Ressonância Paramagnética Eletrônica (EPR)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BE32-5E22-2969-75D8-A02CC8F0DB20}"/>
              </a:ext>
            </a:extLst>
          </p:cNvPr>
          <p:cNvSpPr txBox="1"/>
          <p:nvPr/>
        </p:nvSpPr>
        <p:spPr>
          <a:xfrm>
            <a:off x="5500" y="1475636"/>
            <a:ext cx="7738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espectroscopia para detecção de elétrons desemparelhados.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Elétrons desemparelhados possuem spin de +1/2 ou -1/2, comportando-se como pequenos magnetos. Num campo magnético externo, os elétrons podem alinhar-se paralelamente ou 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anti-paralelamente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campo. Isso gera dois níveis de energia possíveis, que são proporcionais a força do campo magnético. A aplicação de radiação eletromagnética promove a transição entre os estados de energia, resultando no espectro absorbância de EPR normalmente representado como a primeira derivada.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00CD50-6C43-4066-CC22-CE33096394FB}"/>
              </a:ext>
            </a:extLst>
          </p:cNvPr>
          <p:cNvSpPr/>
          <p:nvPr/>
        </p:nvSpPr>
        <p:spPr>
          <a:xfrm>
            <a:off x="623975" y="6251695"/>
            <a:ext cx="540533" cy="4863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48FD5B-F34B-756F-BB9C-42C2E2EE43A9}"/>
              </a:ext>
            </a:extLst>
          </p:cNvPr>
          <p:cNvCxnSpPr/>
          <p:nvPr/>
        </p:nvCxnSpPr>
        <p:spPr>
          <a:xfrm flipV="1">
            <a:off x="895330" y="6323703"/>
            <a:ext cx="0" cy="317649"/>
          </a:xfrm>
          <a:prstGeom prst="straightConnector1">
            <a:avLst/>
          </a:prstGeom>
          <a:ln w="22225">
            <a:solidFill>
              <a:srgbClr val="0432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AAD83AC-A59B-C056-5EED-FF887BAD09F9}"/>
              </a:ext>
            </a:extLst>
          </p:cNvPr>
          <p:cNvSpPr/>
          <p:nvPr/>
        </p:nvSpPr>
        <p:spPr>
          <a:xfrm>
            <a:off x="2391420" y="6251695"/>
            <a:ext cx="540533" cy="4863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78A992-BBE4-B9BC-4B8E-68F79988F992}"/>
              </a:ext>
            </a:extLst>
          </p:cNvPr>
          <p:cNvCxnSpPr/>
          <p:nvPr/>
        </p:nvCxnSpPr>
        <p:spPr>
          <a:xfrm flipV="1">
            <a:off x="2662775" y="6323703"/>
            <a:ext cx="0" cy="317649"/>
          </a:xfrm>
          <a:prstGeom prst="straightConnector1">
            <a:avLst/>
          </a:prstGeom>
          <a:ln w="2222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0232FF-547E-1750-12A2-9D4406C750C8}"/>
              </a:ext>
            </a:extLst>
          </p:cNvPr>
          <p:cNvCxnSpPr/>
          <p:nvPr/>
        </p:nvCxnSpPr>
        <p:spPr>
          <a:xfrm>
            <a:off x="1235758" y="6495653"/>
            <a:ext cx="107591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A3BA3E2F-BED3-4BCE-00F5-3DC6EC52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5207289"/>
            <a:ext cx="2843496" cy="9074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D2F4F4-D86A-5EA0-6D12-29CFAAF64433}"/>
              </a:ext>
            </a:extLst>
          </p:cNvPr>
          <p:cNvSpPr txBox="1"/>
          <p:nvPr/>
        </p:nvSpPr>
        <p:spPr>
          <a:xfrm>
            <a:off x="3331235" y="5376123"/>
            <a:ext cx="4129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constante de Planck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𝛾 = frequência da radiação eletromagnética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𝑔 = fator do elétron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β = magnéton Bohr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 = força do campo magnético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0CF382-E963-FDAE-C807-BB17C77E102C}"/>
              </a:ext>
            </a:extLst>
          </p:cNvPr>
          <p:cNvGrpSpPr/>
          <p:nvPr/>
        </p:nvGrpSpPr>
        <p:grpSpPr>
          <a:xfrm>
            <a:off x="8627663" y="1808087"/>
            <a:ext cx="3455452" cy="2288330"/>
            <a:chOff x="8627663" y="1808087"/>
            <a:chExt cx="3455452" cy="228833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92E43A-C576-6E1B-9EDE-0A0BA9B9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5115" y="1808087"/>
              <a:ext cx="1524000" cy="7874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49E2B4A-ADD6-EB4E-440D-8DFA4A337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7663" y="2832882"/>
              <a:ext cx="2436818" cy="126353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A0F011-F91C-E9AE-C1E0-043F113738BB}"/>
                </a:ext>
              </a:extLst>
            </p:cNvPr>
            <p:cNvSpPr txBox="1"/>
            <p:nvPr/>
          </p:nvSpPr>
          <p:spPr>
            <a:xfrm>
              <a:off x="10510798" y="1878621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Espectro de absorção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8C516D-4001-47C7-A41A-046B37B2B6B4}"/>
                </a:ext>
              </a:extLst>
            </p:cNvPr>
            <p:cNvSpPr txBox="1"/>
            <p:nvPr/>
          </p:nvSpPr>
          <p:spPr>
            <a:xfrm>
              <a:off x="10559115" y="3105834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Primeira derivada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8146E0-B7E9-D1B5-81C9-F4E621BB81C4}"/>
              </a:ext>
            </a:extLst>
          </p:cNvPr>
          <p:cNvGrpSpPr/>
          <p:nvPr/>
        </p:nvGrpSpPr>
        <p:grpSpPr>
          <a:xfrm>
            <a:off x="7896878" y="4175794"/>
            <a:ext cx="4186237" cy="2403451"/>
            <a:chOff x="7896878" y="4175794"/>
            <a:chExt cx="4186237" cy="240345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5F4B82-56A8-DD89-A294-74036E18029E}"/>
                </a:ext>
              </a:extLst>
            </p:cNvPr>
            <p:cNvSpPr txBox="1"/>
            <p:nvPr/>
          </p:nvSpPr>
          <p:spPr>
            <a:xfrm>
              <a:off x="7896878" y="4175794"/>
              <a:ext cx="41862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Núcleos de átomos  próximos, como H, podem atuar como magnetos e gerar mais estados de energia que refletem no espectro de EPR 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91AC588-BC10-B35E-84D6-080C03E26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6236" y="5436245"/>
              <a:ext cx="3429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2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Ressonância Paramagnética Eletrônica (EPR)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BE32-5E22-2969-75D8-A02CC8F0DB20}"/>
              </a:ext>
            </a:extLst>
          </p:cNvPr>
          <p:cNvSpPr txBox="1"/>
          <p:nvPr/>
        </p:nvSpPr>
        <p:spPr>
          <a:xfrm>
            <a:off x="5500" y="1475636"/>
            <a:ext cx="7738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espectroscopia para detecção de elétrons desemparelhados.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Elétrons desemparelhados possuem spin de +1/2 ou -1/2, comportando-se como pequenos magnetos. Num campo magnético externo, os elétrons podem alinhar-se paralelamente ou 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anti-paralelamente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campo. Isso gera dois níveis de energia possíveis, que são proporcionais a força do campo magnético. A aplicação de radiação eletromagnética promove a transição entre os estados de energia, resultando no espectro absorbância de EPR normalmente representado como a primeira derivada.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00CD50-6C43-4066-CC22-CE33096394FB}"/>
              </a:ext>
            </a:extLst>
          </p:cNvPr>
          <p:cNvSpPr/>
          <p:nvPr/>
        </p:nvSpPr>
        <p:spPr>
          <a:xfrm>
            <a:off x="623975" y="6251695"/>
            <a:ext cx="540533" cy="4863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48FD5B-F34B-756F-BB9C-42C2E2EE43A9}"/>
              </a:ext>
            </a:extLst>
          </p:cNvPr>
          <p:cNvCxnSpPr/>
          <p:nvPr/>
        </p:nvCxnSpPr>
        <p:spPr>
          <a:xfrm flipV="1">
            <a:off x="895330" y="6323703"/>
            <a:ext cx="0" cy="317649"/>
          </a:xfrm>
          <a:prstGeom prst="straightConnector1">
            <a:avLst/>
          </a:prstGeom>
          <a:ln w="22225">
            <a:solidFill>
              <a:srgbClr val="0432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AAD83AC-A59B-C056-5EED-FF887BAD09F9}"/>
              </a:ext>
            </a:extLst>
          </p:cNvPr>
          <p:cNvSpPr/>
          <p:nvPr/>
        </p:nvSpPr>
        <p:spPr>
          <a:xfrm>
            <a:off x="2391420" y="6251695"/>
            <a:ext cx="540533" cy="48632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78A992-BBE4-B9BC-4B8E-68F79988F992}"/>
              </a:ext>
            </a:extLst>
          </p:cNvPr>
          <p:cNvCxnSpPr/>
          <p:nvPr/>
        </p:nvCxnSpPr>
        <p:spPr>
          <a:xfrm flipV="1">
            <a:off x="2662775" y="6323703"/>
            <a:ext cx="0" cy="317649"/>
          </a:xfrm>
          <a:prstGeom prst="straightConnector1">
            <a:avLst/>
          </a:prstGeom>
          <a:ln w="2222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0232FF-547E-1750-12A2-9D4406C750C8}"/>
              </a:ext>
            </a:extLst>
          </p:cNvPr>
          <p:cNvCxnSpPr/>
          <p:nvPr/>
        </p:nvCxnSpPr>
        <p:spPr>
          <a:xfrm>
            <a:off x="1235758" y="6495653"/>
            <a:ext cx="107591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A3BA3E2F-BED3-4BCE-00F5-3DC6EC52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5207289"/>
            <a:ext cx="2843496" cy="9074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D2F4F4-D86A-5EA0-6D12-29CFAAF64433}"/>
              </a:ext>
            </a:extLst>
          </p:cNvPr>
          <p:cNvSpPr txBox="1"/>
          <p:nvPr/>
        </p:nvSpPr>
        <p:spPr>
          <a:xfrm>
            <a:off x="3331235" y="5376123"/>
            <a:ext cx="4129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constante de Planck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𝛾 = frequência da radiação eletromagnética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𝑔 = fator do elétron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β = magnéton Bohr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 = força do campo magnético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6DB58-5876-B3E6-0241-2D5CE831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43" y="2606141"/>
            <a:ext cx="3990669" cy="2675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E8C53D-503D-AFBC-3FB9-E10A78A27DB8}"/>
              </a:ext>
            </a:extLst>
          </p:cNvPr>
          <p:cNvSpPr txBox="1"/>
          <p:nvPr/>
        </p:nvSpPr>
        <p:spPr>
          <a:xfrm>
            <a:off x="8328519" y="5204566"/>
            <a:ext cx="292031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Radical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ascorbila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AF426-738C-FEE9-FB9A-AECC68425356}"/>
              </a:ext>
            </a:extLst>
          </p:cNvPr>
          <p:cNvSpPr txBox="1"/>
          <p:nvPr/>
        </p:nvSpPr>
        <p:spPr>
          <a:xfrm>
            <a:off x="9800580" y="5983982"/>
            <a:ext cx="2233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Trommer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Pharm Res, 2002</a:t>
            </a:r>
          </a:p>
        </p:txBody>
      </p:sp>
    </p:spTree>
    <p:extLst>
      <p:ext uri="{BB962C8B-B14F-4D97-AF65-F5344CB8AC3E}">
        <p14:creationId xmlns:p14="http://schemas.microsoft.com/office/powerpoint/2010/main" val="317569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BE32-5E22-2969-75D8-A02CC8F0DB20}"/>
              </a:ext>
            </a:extLst>
          </p:cNvPr>
          <p:cNvSpPr txBox="1"/>
          <p:nvPr/>
        </p:nvSpPr>
        <p:spPr>
          <a:xfrm>
            <a:off x="5500" y="1475636"/>
            <a:ext cx="76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radicais tem tempo de vida curta e concentrações abaixo do limite de detecção do instrumento de EPR.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método de ‘spin-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se baseia na reação do radical estudado que possui meia-vida curta com uma sonda para formação de um segundo radical que apresenta estabilidade química (meia-vida longa) e se acumula ao longo do tempo em concentrações adequadas para sua detecção.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1FF176-6A00-04E9-76D5-EC2300D730B8}"/>
              </a:ext>
            </a:extLst>
          </p:cNvPr>
          <p:cNvGrpSpPr/>
          <p:nvPr/>
        </p:nvGrpSpPr>
        <p:grpSpPr>
          <a:xfrm>
            <a:off x="8307561" y="2035745"/>
            <a:ext cx="3306307" cy="1431753"/>
            <a:chOff x="8307561" y="2035745"/>
            <a:chExt cx="3306307" cy="14317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E2B3BE-BE4E-C69D-5366-652DA57A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7561" y="2035745"/>
              <a:ext cx="3306307" cy="8309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7F63C0-B27E-590D-129D-9AC7F1EA31BC}"/>
                </a:ext>
              </a:extLst>
            </p:cNvPr>
            <p:cNvSpPr txBox="1"/>
            <p:nvPr/>
          </p:nvSpPr>
          <p:spPr>
            <a:xfrm>
              <a:off x="8307561" y="2882723"/>
              <a:ext cx="3306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Estabilização do elétron desemparelhado por ressonância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8F6E61-01F8-8FBA-6933-2E7A41AD5076}"/>
              </a:ext>
            </a:extLst>
          </p:cNvPr>
          <p:cNvGrpSpPr/>
          <p:nvPr/>
        </p:nvGrpSpPr>
        <p:grpSpPr>
          <a:xfrm>
            <a:off x="379412" y="4499402"/>
            <a:ext cx="4912832" cy="2002613"/>
            <a:chOff x="379412" y="4499402"/>
            <a:chExt cx="4912832" cy="20026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C4F5C2-D047-99A4-BA5F-C8FE8FE5C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012"/>
            <a:stretch/>
          </p:blipFill>
          <p:spPr>
            <a:xfrm>
              <a:off x="1175232" y="4917233"/>
              <a:ext cx="4117012" cy="14612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C320D6-1423-81CE-5055-238006B13D6C}"/>
                </a:ext>
              </a:extLst>
            </p:cNvPr>
            <p:cNvSpPr txBox="1"/>
            <p:nvPr/>
          </p:nvSpPr>
          <p:spPr>
            <a:xfrm>
              <a:off x="379412" y="5047909"/>
              <a:ext cx="330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Nitroso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B32699-975F-4791-5988-5E57B0D7F478}"/>
                </a:ext>
              </a:extLst>
            </p:cNvPr>
            <p:cNvSpPr txBox="1"/>
            <p:nvPr/>
          </p:nvSpPr>
          <p:spPr>
            <a:xfrm>
              <a:off x="3467490" y="4499402"/>
              <a:ext cx="17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Radical estável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1F9AE-9953-8A30-C42A-C5F6B16616F7}"/>
                </a:ext>
              </a:extLst>
            </p:cNvPr>
            <p:cNvSpPr txBox="1"/>
            <p:nvPr/>
          </p:nvSpPr>
          <p:spPr>
            <a:xfrm>
              <a:off x="2032565" y="5855684"/>
              <a:ext cx="17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Radical reativo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79311B-B461-0D39-D6F8-53BA37D6EF32}"/>
              </a:ext>
            </a:extLst>
          </p:cNvPr>
          <p:cNvGrpSpPr/>
          <p:nvPr/>
        </p:nvGrpSpPr>
        <p:grpSpPr>
          <a:xfrm>
            <a:off x="5451215" y="4499401"/>
            <a:ext cx="5661891" cy="2032076"/>
            <a:chOff x="5451215" y="4499401"/>
            <a:chExt cx="5661891" cy="20320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2E16B1-4979-5333-2BAB-1820C030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0482" y="4931521"/>
              <a:ext cx="4882624" cy="15999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EEAB39-6AF5-E324-0FC5-0E1BAF49F1AE}"/>
                </a:ext>
              </a:extLst>
            </p:cNvPr>
            <p:cNvSpPr txBox="1"/>
            <p:nvPr/>
          </p:nvSpPr>
          <p:spPr>
            <a:xfrm>
              <a:off x="5451215" y="6009189"/>
              <a:ext cx="330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Nitrona</a:t>
              </a:r>
              <a:endPara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F427E4-99C4-DEE2-FB27-294601947118}"/>
                </a:ext>
              </a:extLst>
            </p:cNvPr>
            <p:cNvSpPr txBox="1"/>
            <p:nvPr/>
          </p:nvSpPr>
          <p:spPr>
            <a:xfrm>
              <a:off x="9366400" y="4499401"/>
              <a:ext cx="17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Radical estável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9D69E6-EED4-D657-C52E-245226DC7CC7}"/>
                </a:ext>
              </a:extLst>
            </p:cNvPr>
            <p:cNvSpPr txBox="1"/>
            <p:nvPr/>
          </p:nvSpPr>
          <p:spPr>
            <a:xfrm>
              <a:off x="7434208" y="5884977"/>
              <a:ext cx="17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Radical reativo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9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4359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para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(captadores de spin)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4C0E9-4D34-AE3D-0BC1-0A079C5A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08" y="71440"/>
            <a:ext cx="668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4359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Sondas para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(captadores de spin)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9A76B-774D-9941-806C-A7580C11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80" y="64027"/>
            <a:ext cx="6478258" cy="40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58433</TotalTime>
  <Words>1872</Words>
  <Application>Microsoft Macintosh PowerPoint</Application>
  <PresentationFormat>Widescreen</PresentationFormat>
  <Paragraphs>220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Bilches Medinas</dc:creator>
  <cp:lastModifiedBy>Danilo Bilches Medinas</cp:lastModifiedBy>
  <cp:revision>755</cp:revision>
  <dcterms:created xsi:type="dcterms:W3CDTF">2022-04-06T18:25:04Z</dcterms:created>
  <dcterms:modified xsi:type="dcterms:W3CDTF">2023-10-02T14:40:48Z</dcterms:modified>
</cp:coreProperties>
</file>