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73" r:id="rId21"/>
    <p:sldId id="272" r:id="rId22"/>
    <p:sldId id="266" r:id="rId23"/>
    <p:sldId id="269" r:id="rId24"/>
    <p:sldId id="270" r:id="rId25"/>
    <p:sldId id="267" r:id="rId26"/>
    <p:sldId id="271" r:id="rId27"/>
    <p:sldId id="274" r:id="rId28"/>
    <p:sldId id="275" r:id="rId29"/>
    <p:sldId id="268" r:id="rId30"/>
    <p:sldId id="276" r:id="rId31"/>
    <p:sldId id="277" r:id="rId32"/>
    <p:sldId id="278" r:id="rId33"/>
    <p:sldId id="279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857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Carlos Sá Rocha" userId="0303341b824842c9" providerId="LiveId" clId="{8B0873C2-77BC-4E75-8647-14502B1A2C89}"/>
    <pc:docChg chg="modSld">
      <pc:chgData name="Luiz Carlos Sá Rocha" userId="0303341b824842c9" providerId="LiveId" clId="{8B0873C2-77BC-4E75-8647-14502B1A2C89}" dt="2023-11-07T22:59:02.738" v="0" actId="20577"/>
      <pc:docMkLst>
        <pc:docMk/>
      </pc:docMkLst>
      <pc:sldChg chg="modSp mod">
        <pc:chgData name="Luiz Carlos Sá Rocha" userId="0303341b824842c9" providerId="LiveId" clId="{8B0873C2-77BC-4E75-8647-14502B1A2C89}" dt="2023-11-07T22:59:02.738" v="0" actId="20577"/>
        <pc:sldMkLst>
          <pc:docMk/>
          <pc:sldMk cId="3817802645" sldId="265"/>
        </pc:sldMkLst>
        <pc:spChg chg="mod">
          <ac:chgData name="Luiz Carlos Sá Rocha" userId="0303341b824842c9" providerId="LiveId" clId="{8B0873C2-77BC-4E75-8647-14502B1A2C89}" dt="2023-11-07T22:59:02.738" v="0" actId="20577"/>
          <ac:spMkLst>
            <pc:docMk/>
            <pc:sldMk cId="3817802645" sldId="26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89327B3-DE88-4ABD-9722-031322D8A88F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FCC06A0-1AC2-41F9-BB64-4DCA5500B6C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Bases </a:t>
            </a:r>
            <a:r>
              <a:rPr lang="pt-BR" sz="4000" dirty="0" err="1"/>
              <a:t>neurofarmacológicas</a:t>
            </a:r>
            <a:r>
              <a:rPr lang="pt-BR" sz="4000" dirty="0"/>
              <a:t> dos diferentes agentes anestésicos.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4724400"/>
            <a:ext cx="7554416" cy="1296888"/>
          </a:xfrm>
        </p:spPr>
        <p:txBody>
          <a:bodyPr>
            <a:normAutofit/>
          </a:bodyPr>
          <a:lstStyle/>
          <a:p>
            <a:r>
              <a:rPr lang="pt-BR" i="1" dirty="0"/>
              <a:t>Histórico / Anestésicos injetáveis / Anestésicos dissociativos / Anestésicos inalatórios.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32535" y="2117998"/>
            <a:ext cx="748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Professor Dr. Luiz Carlos de Sá-Rocha</a:t>
            </a: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Disciplina de </a:t>
            </a:r>
            <a:r>
              <a:rPr lang="pt-BR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Neurofarmacologia</a:t>
            </a:r>
            <a:endParaRPr lang="pt-BR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pt-BR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Departamento de Patologia / FMVZ / USP</a:t>
            </a:r>
            <a:endParaRPr lang="pt-BR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1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1872, Pierre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Cyprien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Oré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realizou pela primeira vez experimentos em animais com hidrato de cloral. Logo em seguida utilizou em seres humanos.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 err="1">
                <a:latin typeface="Calibri" pitchFamily="34" charset="0"/>
                <a:cs typeface="Calibri" pitchFamily="34" charset="0"/>
              </a:rPr>
              <a:t>Humbert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em 1878, descreveu a utilização do hidrato de cloral como anestésico em equinos, utilizando-se vias extra inalatórias como a retal.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Foi utilizado por muitos anos em trabalhos a campo, em diferentes espécies animais.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81780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77" y="442576"/>
            <a:ext cx="7517407" cy="1141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77" y="-5355976"/>
            <a:ext cx="7517407" cy="1141136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260526" y="-233883"/>
            <a:ext cx="7666756" cy="12050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0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DOCUME~1\LUIZCA~2\LOCALS~1\Temp\~im000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2226" y="1693947"/>
            <a:ext cx="6528230" cy="4444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844411" y="1621940"/>
            <a:ext cx="162736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i="1" dirty="0" err="1"/>
              <a:t>Locus</a:t>
            </a:r>
            <a:r>
              <a:rPr lang="pt-BR" i="1" dirty="0"/>
              <a:t> </a:t>
            </a:r>
            <a:r>
              <a:rPr lang="pt-BR" i="1" dirty="0" err="1"/>
              <a:t>Ceruleos</a:t>
            </a:r>
            <a:endParaRPr lang="pt-BR" sz="2400" i="1" dirty="0"/>
          </a:p>
          <a:p>
            <a:endParaRPr lang="pt-BR" i="1" dirty="0"/>
          </a:p>
          <a:p>
            <a:pPr>
              <a:buFontTx/>
              <a:buChar char="•"/>
            </a:pPr>
            <a:r>
              <a:rPr lang="pt-BR" i="1" dirty="0"/>
              <a:t> </a:t>
            </a:r>
            <a:r>
              <a:rPr lang="pt-BR" i="1" dirty="0" err="1"/>
              <a:t>Aferências</a:t>
            </a:r>
            <a:endParaRPr lang="pt-BR" i="1" dirty="0"/>
          </a:p>
          <a:p>
            <a:r>
              <a:rPr lang="pt-BR" i="1" dirty="0"/>
              <a:t>    </a:t>
            </a:r>
            <a:r>
              <a:rPr lang="pt-BR" sz="1600" i="1" dirty="0"/>
              <a:t>Córtex</a:t>
            </a:r>
          </a:p>
          <a:p>
            <a:r>
              <a:rPr lang="pt-BR" sz="1600" i="1" dirty="0"/>
              <a:t>     Amígdala</a:t>
            </a:r>
          </a:p>
          <a:p>
            <a:r>
              <a:rPr lang="pt-BR" sz="1600" i="1" dirty="0"/>
              <a:t>     Hipocampo</a:t>
            </a:r>
          </a:p>
          <a:p>
            <a:r>
              <a:rPr lang="pt-BR" sz="1600" i="1" dirty="0"/>
              <a:t>     </a:t>
            </a:r>
            <a:r>
              <a:rPr lang="pt-BR" sz="1600" i="1" dirty="0" err="1"/>
              <a:t>PGi</a:t>
            </a:r>
            <a:endParaRPr lang="pt-BR" sz="1600" i="1" dirty="0"/>
          </a:p>
          <a:p>
            <a:r>
              <a:rPr lang="pt-BR" sz="1600" i="1" dirty="0"/>
              <a:t>     </a:t>
            </a:r>
            <a:r>
              <a:rPr lang="pt-BR" sz="1600" i="1" dirty="0" err="1"/>
              <a:t>PGr</a:t>
            </a:r>
            <a:endParaRPr lang="pt-BR" sz="1600" i="1" dirty="0"/>
          </a:p>
          <a:p>
            <a:endParaRPr lang="pt-BR" i="1" dirty="0"/>
          </a:p>
          <a:p>
            <a:pPr>
              <a:buFontTx/>
              <a:buChar char="•"/>
            </a:pPr>
            <a:r>
              <a:rPr lang="pt-BR" i="1" dirty="0"/>
              <a:t> </a:t>
            </a:r>
            <a:r>
              <a:rPr lang="pt-BR" i="1" dirty="0" err="1"/>
              <a:t>Eferências</a:t>
            </a:r>
            <a:endParaRPr lang="pt-BR" i="1" dirty="0"/>
          </a:p>
          <a:p>
            <a:r>
              <a:rPr lang="pt-BR" i="1" dirty="0"/>
              <a:t>     </a:t>
            </a:r>
            <a:r>
              <a:rPr lang="pt-BR" sz="1600" i="1" dirty="0"/>
              <a:t>Córtex</a:t>
            </a:r>
          </a:p>
          <a:p>
            <a:r>
              <a:rPr lang="pt-BR" sz="1600" i="1" dirty="0"/>
              <a:t>     Tálamo</a:t>
            </a:r>
          </a:p>
          <a:p>
            <a:r>
              <a:rPr lang="pt-BR" sz="1600" i="1" dirty="0"/>
              <a:t>     Amígdala</a:t>
            </a:r>
          </a:p>
          <a:p>
            <a:r>
              <a:rPr lang="pt-BR" sz="1600" i="1" dirty="0"/>
              <a:t>     Hipotálamo</a:t>
            </a:r>
          </a:p>
          <a:p>
            <a:r>
              <a:rPr lang="pt-BR" sz="1600" i="1" dirty="0"/>
              <a:t>     Hipocampo</a:t>
            </a:r>
          </a:p>
          <a:p>
            <a:r>
              <a:rPr lang="pt-BR" sz="1600" i="1" dirty="0"/>
              <a:t>     Cerebelo</a:t>
            </a:r>
          </a:p>
          <a:p>
            <a:r>
              <a:rPr lang="pt-BR" sz="1600" i="1" dirty="0"/>
              <a:t>     Medula</a:t>
            </a:r>
            <a:r>
              <a:rPr lang="pt-BR" i="1" dirty="0"/>
              <a:t> </a:t>
            </a: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2289101" y="476673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Sistemas moduladores adrenérgicos e </a:t>
            </a:r>
            <a:r>
              <a:rPr lang="pt-BR" sz="2400" dirty="0" err="1"/>
              <a:t>noradrenérgicos</a:t>
            </a:r>
            <a:r>
              <a:rPr lang="pt-BR" sz="2400" dirty="0"/>
              <a:t> centrais</a:t>
            </a:r>
          </a:p>
        </p:txBody>
      </p:sp>
    </p:spTree>
    <p:extLst>
      <p:ext uri="{BB962C8B-B14F-4D97-AF65-F5344CB8AC3E}">
        <p14:creationId xmlns:p14="http://schemas.microsoft.com/office/powerpoint/2010/main" val="421517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2317304" y="496145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Sistemas moduladores serotoninérgicos centrais</a:t>
            </a:r>
          </a:p>
        </p:txBody>
      </p:sp>
      <p:pic>
        <p:nvPicPr>
          <p:cNvPr id="3" name="Picture 6" descr="C:\DOCUME~1\LUIZCA~2\LOCALS~1\Temp\~im000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5085" y="2070770"/>
            <a:ext cx="7848872" cy="2996054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220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34" y="830436"/>
            <a:ext cx="7340600" cy="3822700"/>
            <a:chOff x="1803400" y="1790700"/>
            <a:chExt cx="7340600" cy="38227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452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/>
          <p:cNvGrpSpPr/>
          <p:nvPr/>
        </p:nvGrpSpPr>
        <p:grpSpPr>
          <a:xfrm>
            <a:off x="2414067" y="837034"/>
            <a:ext cx="7340600" cy="4229100"/>
            <a:chOff x="890067" y="1790700"/>
            <a:chExt cx="7340600" cy="42291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890067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890067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890067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2972867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2668067" y="5517232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680767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049067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607867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5538267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401867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401867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6401867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6173267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6173267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6173267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3582467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4573067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/>
                <a:t>5-HT</a:t>
              </a:r>
              <a:endParaRPr lang="pt-BR" dirty="0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3734867" y="5105400"/>
              <a:ext cx="1676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3811067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LC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4801667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NR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607867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5449367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873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4542" y="832197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 dirty="0">
                  <a:solidFill>
                    <a:schemeClr val="bg1"/>
                  </a:solidFill>
                </a:rPr>
                <a:t>Septo-</a:t>
              </a:r>
              <a:r>
                <a:rPr lang="pt-BR" sz="1400" dirty="0" err="1">
                  <a:solidFill>
                    <a:schemeClr val="bg1"/>
                  </a:solidFill>
                </a:rPr>
                <a:t>hipocampal</a:t>
              </a:r>
              <a:endParaRPr lang="pt-BR" dirty="0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4495800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19" name="AutoShape 23"/>
            <p:cNvSpPr>
              <a:spLocks noChangeArrowheads="1"/>
            </p:cNvSpPr>
            <p:nvPr/>
          </p:nvSpPr>
          <p:spPr bwMode="auto">
            <a:xfrm>
              <a:off x="5486400" y="4191000"/>
              <a:ext cx="9144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  <a:endParaRPr lang="pt-BR"/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4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sistemas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8" name="AutoShape 32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141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58" y="822672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siatemas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5339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>
              <a:off x="54864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Facilitam S-H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28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408758" y="822672"/>
            <a:ext cx="7340600" cy="5054600"/>
            <a:chOff x="1803400" y="1790700"/>
            <a:chExt cx="7340600" cy="5054600"/>
          </a:xfrm>
        </p:grpSpPr>
        <p:sp>
          <p:nvSpPr>
            <p:cNvPr id="3" name="Rectangle 7"/>
            <p:cNvSpPr>
              <a:spLocks noChangeArrowheads="1"/>
            </p:cNvSpPr>
            <p:nvPr/>
          </p:nvSpPr>
          <p:spPr bwMode="auto">
            <a:xfrm>
              <a:off x="1803400" y="2095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Sinais de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punição ou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frustração</a:t>
              </a:r>
              <a:endParaRPr lang="pt-BR"/>
            </a:p>
          </p:txBody>
        </p:sp>
        <p:sp>
          <p:nvSpPr>
            <p:cNvPr id="4" name="Rectangle 8"/>
            <p:cNvSpPr>
              <a:spLocks noChangeArrowheads="1"/>
            </p:cNvSpPr>
            <p:nvPr/>
          </p:nvSpPr>
          <p:spPr bwMode="auto">
            <a:xfrm>
              <a:off x="1803400" y="3238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Novidades</a:t>
              </a:r>
              <a:endParaRPr lang="pt-BR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1803400" y="4381500"/>
              <a:ext cx="1828800" cy="9144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Estímulos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ameaçadores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inatos</a:t>
              </a:r>
              <a:endParaRPr lang="pt-BR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3886200" y="18034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35814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35941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n>
                  <a:solidFill>
                    <a:schemeClr val="bg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39624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4521200" y="3251200"/>
              <a:ext cx="1828800" cy="9144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>
                  <a:solidFill>
                    <a:schemeClr val="bg1"/>
                  </a:solidFill>
                </a:rPr>
                <a:t>Sistema</a:t>
              </a:r>
            </a:p>
            <a:p>
              <a:pPr algn="ctr"/>
              <a:r>
                <a:rPr lang="pt-BR" sz="1400">
                  <a:solidFill>
                    <a:schemeClr val="bg1"/>
                  </a:solidFill>
                </a:rPr>
                <a:t>Septo-hipocampal</a:t>
              </a:r>
              <a:endParaRPr lang="pt-BR"/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6451600" y="3162300"/>
              <a:ext cx="457200" cy="1143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7315200" y="20955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Inibição</a:t>
              </a:r>
            </a:p>
            <a:p>
              <a:pPr algn="ctr"/>
              <a:r>
                <a:rPr lang="pt-BR" sz="1400"/>
                <a:t>comportamental</a:t>
              </a:r>
              <a:endParaRPr lang="pt-BR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7315200" y="32893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vigilância</a:t>
              </a:r>
              <a:endParaRPr lang="pt-BR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7315200" y="4470400"/>
              <a:ext cx="1828800" cy="914400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rgbClr val="FFCC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Aumento da</a:t>
              </a:r>
            </a:p>
            <a:p>
              <a:pPr algn="ctr"/>
              <a:r>
                <a:rPr lang="pt-BR" sz="1400"/>
                <a:t>atenção</a:t>
              </a:r>
            </a:p>
            <a:p>
              <a:pPr algn="ctr"/>
              <a:r>
                <a:rPr lang="pt-BR" sz="1400"/>
                <a:t>seletiva</a:t>
              </a:r>
              <a:endParaRPr lang="pt-BR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>
              <a:off x="7086600" y="1790700"/>
              <a:ext cx="0" cy="381000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 flipH="1">
              <a:off x="7086600" y="18034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7086600" y="5600700"/>
              <a:ext cx="304800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4648200" y="5105400"/>
              <a:ext cx="16764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Sistema</a:t>
              </a:r>
            </a:p>
            <a:p>
              <a:pPr algn="ctr"/>
              <a:r>
                <a:rPr lang="pt-BR" sz="1400"/>
                <a:t>moduladores</a:t>
              </a:r>
            </a:p>
            <a:p>
              <a:pPr algn="ctr"/>
              <a:r>
                <a:rPr lang="pt-BR" sz="1400"/>
                <a:t>do tronco</a:t>
              </a:r>
            </a:p>
            <a:p>
              <a:pPr algn="ctr"/>
              <a:r>
                <a:rPr lang="pt-BR" sz="1400"/>
                <a:t>encefálico</a:t>
              </a:r>
              <a:endParaRPr lang="pt-BR"/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7244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LC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5715000" y="4648200"/>
              <a:ext cx="4572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NR</a:t>
              </a: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3886200" y="6464300"/>
              <a:ext cx="3276600" cy="381000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/>
                <a:t>Ansiolíticos</a:t>
              </a:r>
            </a:p>
          </p:txBody>
        </p:sp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4572000" y="6096000"/>
              <a:ext cx="1828800" cy="38100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Negativo</a:t>
              </a:r>
              <a:endParaRPr lang="pt-BR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auto">
            <a:xfrm>
              <a:off x="6705600" y="6464300"/>
              <a:ext cx="2133600" cy="3810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/>
                <a:t>Facilitam GABA</a:t>
              </a:r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6324600" y="5105400"/>
              <a:ext cx="685800" cy="91440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000"/>
                <a:t>Modulam</a:t>
              </a:r>
            </a:p>
            <a:p>
              <a:pPr algn="ctr"/>
              <a:r>
                <a:rPr lang="pt-BR" sz="1000"/>
                <a:t>negativa-</a:t>
              </a:r>
            </a:p>
            <a:p>
              <a:pPr algn="ctr"/>
              <a:r>
                <a:rPr lang="pt-BR" sz="1000"/>
                <a:t>mente os</a:t>
              </a:r>
            </a:p>
            <a:p>
              <a:pPr algn="ctr"/>
              <a:r>
                <a:rPr lang="pt-BR" sz="1000"/>
                <a:t>siatemas</a:t>
              </a:r>
            </a:p>
            <a:p>
              <a:pPr algn="ctr"/>
              <a:r>
                <a:rPr lang="pt-BR" sz="1000"/>
                <a:t>modula-</a:t>
              </a:r>
            </a:p>
            <a:p>
              <a:pPr algn="ctr"/>
              <a:r>
                <a:rPr lang="pt-BR" sz="1000"/>
                <a:t>tórios</a:t>
              </a:r>
              <a:endParaRPr lang="pt-BR"/>
            </a:p>
          </p:txBody>
        </p:sp>
        <p:sp>
          <p:nvSpPr>
            <p:cNvPr id="25" name="AutoShape 31"/>
            <p:cNvSpPr>
              <a:spLocks noChangeArrowheads="1"/>
            </p:cNvSpPr>
            <p:nvPr/>
          </p:nvSpPr>
          <p:spPr bwMode="auto">
            <a:xfrm>
              <a:off x="45339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NA</a:t>
              </a:r>
            </a:p>
          </p:txBody>
        </p:sp>
        <p:sp>
          <p:nvSpPr>
            <p:cNvPr id="26" name="AutoShape 33"/>
            <p:cNvSpPr>
              <a:spLocks noChangeArrowheads="1"/>
            </p:cNvSpPr>
            <p:nvPr/>
          </p:nvSpPr>
          <p:spPr bwMode="auto">
            <a:xfrm>
              <a:off x="5486400" y="4191000"/>
              <a:ext cx="8382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400"/>
                <a:t>5-HT</a:t>
              </a:r>
            </a:p>
          </p:txBody>
        </p:sp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4521200" y="2933700"/>
              <a:ext cx="1828800" cy="304800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dirty="0"/>
                <a:t>Bloqueio do S-H</a:t>
              </a:r>
            </a:p>
          </p:txBody>
        </p:sp>
        <p:sp>
          <p:nvSpPr>
            <p:cNvPr id="28" name="AutoShape 35"/>
            <p:cNvSpPr>
              <a:spLocks noChangeArrowheads="1"/>
            </p:cNvSpPr>
            <p:nvPr/>
          </p:nvSpPr>
          <p:spPr bwMode="auto">
            <a:xfrm>
              <a:off x="6362700" y="2768600"/>
              <a:ext cx="266700" cy="63500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00660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08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Primeiras tentativas em abolir a dor foram realizadas em seres humanos.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1540,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Paracelsus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, médico e alquimista suíço, produziu o éter e testou em galinhas.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Só no final do século XVIII foram produzidos gases diversos, entre eles o óxido nitroso.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1800,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Humphrey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Davy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(químico e fisiologista) publicou trabalho correlacionando óxido nitroso e dor.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269861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75521" y="404665"/>
            <a:ext cx="84249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1 / ANALGESIA</a:t>
            </a:r>
          </a:p>
          <a:p>
            <a:r>
              <a:rPr lang="pt-BR" dirty="0">
                <a:latin typeface="Calibri" panose="020F0502020204030204" pitchFamily="34" charset="0"/>
              </a:rPr>
              <a:t>Início com a administração do agente anestésico e termina com a perda da consciência do paciente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2 / DELÍRIO</a:t>
            </a:r>
          </a:p>
          <a:p>
            <a:r>
              <a:rPr lang="pt-BR" dirty="0">
                <a:latin typeface="Calibri" panose="020F0502020204030204" pitchFamily="34" charset="0"/>
              </a:rPr>
              <a:t>Inicia-se com a perda de consciência. Animal pode apresentar irregularidades respiratórias, espasmos respiratórios e retorno à normalidade. Há também aumento de atividade motora e tônus muscular. Reflexos palpebrais presentes. A medicação pré-anestésica visa evitar estes transtornos que ocorrem na fase de delírio. Termina com a automatização dos movimentos respiratórios e com a perda de movimentos espontâneos.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3 / ANESTESIA CIRÚRGICA</a:t>
            </a:r>
          </a:p>
          <a:p>
            <a:r>
              <a:rPr lang="pt-BR" dirty="0">
                <a:latin typeface="Calibri" panose="020F0502020204030204" pitchFamily="34" charset="0"/>
              </a:rPr>
              <a:t>Perda gradativa dos reflexos, perda do tônus muscular com relaxamento progressivo até completo e respiração superficial. </a:t>
            </a:r>
          </a:p>
          <a:p>
            <a:r>
              <a:rPr lang="pt-BR" dirty="0">
                <a:latin typeface="Calibri" panose="020F0502020204030204" pitchFamily="34" charset="0"/>
              </a:rPr>
              <a:t>	Plano 1</a:t>
            </a:r>
          </a:p>
          <a:p>
            <a:r>
              <a:rPr lang="pt-BR" dirty="0">
                <a:latin typeface="Calibri" panose="020F0502020204030204" pitchFamily="34" charset="0"/>
              </a:rPr>
              <a:t>	Plano 2</a:t>
            </a:r>
          </a:p>
          <a:p>
            <a:r>
              <a:rPr lang="pt-BR" dirty="0">
                <a:latin typeface="Calibri" panose="020F0502020204030204" pitchFamily="34" charset="0"/>
              </a:rPr>
              <a:t>	Plano 3</a:t>
            </a:r>
          </a:p>
          <a:p>
            <a:r>
              <a:rPr lang="pt-BR" dirty="0">
                <a:latin typeface="Calibri" panose="020F0502020204030204" pitchFamily="34" charset="0"/>
              </a:rPr>
              <a:t>	Plano 4</a:t>
            </a:r>
          </a:p>
          <a:p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Estágio 4 / PARADA RESPIRATÓRIA</a:t>
            </a:r>
          </a:p>
          <a:p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6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33414"/>
            <a:ext cx="91059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21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Anestésicos injetáveis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Barbitúricos</a:t>
            </a:r>
          </a:p>
          <a:p>
            <a:r>
              <a:rPr lang="pt-BR" dirty="0"/>
              <a:t>Não barbitúricos</a:t>
            </a:r>
          </a:p>
          <a:p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441213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76103" y="980729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BARBITÚRICOS /Tiobarbitúricos e </a:t>
            </a:r>
            <a:r>
              <a:rPr lang="pt-BR" dirty="0" err="1">
                <a:latin typeface="Calibri" panose="020F0502020204030204" pitchFamily="34" charset="0"/>
              </a:rPr>
              <a:t>oxibarbitúricos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COMPOSTOS IMIDAZÓLICOS / </a:t>
            </a:r>
            <a:r>
              <a:rPr lang="pt-BR" dirty="0" err="1">
                <a:latin typeface="Calibri" panose="020F0502020204030204" pitchFamily="34" charset="0"/>
              </a:rPr>
              <a:t>Etomidato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COMPOSTOS ALQUIL-FENÓIS / </a:t>
            </a:r>
            <a:r>
              <a:rPr lang="pt-BR" dirty="0" err="1">
                <a:latin typeface="Calibri" panose="020F0502020204030204" pitchFamily="34" charset="0"/>
              </a:rPr>
              <a:t>Propofol</a:t>
            </a:r>
            <a:r>
              <a:rPr lang="pt-BR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INDICAÇÕES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Na indução da anestesia.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Procedimentos menores como único anestésico.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Suplementar à anestesia inalatória.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</a:rPr>
              <a:t>Manutenção anestésica (infusão contínua ou doses intermitentes).</a:t>
            </a:r>
          </a:p>
        </p:txBody>
      </p:sp>
    </p:spTree>
    <p:extLst>
      <p:ext uri="{BB962C8B-B14F-4D97-AF65-F5344CB8AC3E}">
        <p14:creationId xmlns:p14="http://schemas.microsoft.com/office/powerpoint/2010/main" val="2312607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3551" y="476673"/>
            <a:ext cx="7992888" cy="19156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63553" y="2348881"/>
            <a:ext cx="3479266" cy="372177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8093882" y="2874144"/>
            <a:ext cx="2610630" cy="1346944"/>
            <a:chOff x="4293840" y="2492896"/>
            <a:chExt cx="2610630" cy="13469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840" y="2492896"/>
              <a:ext cx="1934344" cy="1335906"/>
            </a:xfrm>
            <a:prstGeom prst="rect">
              <a:avLst/>
            </a:prstGeom>
          </p:spPr>
        </p:pic>
        <p:sp>
          <p:nvSpPr>
            <p:cNvPr id="5" name="CaixaDeTexto 4"/>
            <p:cNvSpPr txBox="1"/>
            <p:nvPr/>
          </p:nvSpPr>
          <p:spPr>
            <a:xfrm>
              <a:off x="5706963" y="3501286"/>
              <a:ext cx="1197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ETOMIDATO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494219" y="2263477"/>
            <a:ext cx="1547411" cy="2271782"/>
            <a:chOff x="3970218" y="2263477"/>
            <a:chExt cx="1547411" cy="2271782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30511" y="2263477"/>
              <a:ext cx="1440160" cy="2187586"/>
            </a:xfrm>
            <a:prstGeom prst="rect">
              <a:avLst/>
            </a:prstGeom>
          </p:spPr>
        </p:pic>
        <p:sp>
          <p:nvSpPr>
            <p:cNvPr id="8" name="CaixaDeTexto 7"/>
            <p:cNvSpPr txBox="1"/>
            <p:nvPr/>
          </p:nvSpPr>
          <p:spPr>
            <a:xfrm>
              <a:off x="3970218" y="4196705"/>
              <a:ext cx="1547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PENTOBARBITAL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519937" y="4509120"/>
            <a:ext cx="1584175" cy="1706706"/>
            <a:chOff x="3995936" y="4509120"/>
            <a:chExt cx="1584175" cy="1706706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4509120"/>
              <a:ext cx="1584175" cy="1346549"/>
            </a:xfrm>
            <a:prstGeom prst="rect">
              <a:avLst/>
            </a:prstGeom>
          </p:spPr>
        </p:pic>
        <p:sp>
          <p:nvSpPr>
            <p:cNvPr id="11" name="CaixaDeTexto 10"/>
            <p:cNvSpPr txBox="1"/>
            <p:nvPr/>
          </p:nvSpPr>
          <p:spPr>
            <a:xfrm>
              <a:off x="4264107" y="5877272"/>
              <a:ext cx="10999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TIOPENTAL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256241" y="4679060"/>
            <a:ext cx="2267826" cy="910181"/>
            <a:chOff x="6732241" y="4026416"/>
            <a:chExt cx="2267826" cy="910181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41" y="4026416"/>
              <a:ext cx="1440159" cy="910181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905472" y="4598043"/>
              <a:ext cx="1094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>
                  <a:latin typeface="Calibri" panose="020F0502020204030204" pitchFamily="34" charset="0"/>
                </a:rPr>
                <a:t>PROPOFOL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1370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Anestésicos dissociativos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Ketamina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85185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30674" y="406915"/>
            <a:ext cx="6730370" cy="273405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032" y="3193926"/>
            <a:ext cx="6762012" cy="29523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97884" y="3986015"/>
            <a:ext cx="1077924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Calibri" panose="020F0502020204030204" pitchFamily="34" charset="0"/>
              </a:rPr>
              <a:t>CETAMINA</a:t>
            </a: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TILETAMINA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ZOLAZEPAN</a:t>
            </a:r>
          </a:p>
        </p:txBody>
      </p:sp>
    </p:spTree>
    <p:extLst>
      <p:ext uri="{BB962C8B-B14F-4D97-AF65-F5344CB8AC3E}">
        <p14:creationId xmlns:p14="http://schemas.microsoft.com/office/powerpoint/2010/main" val="166137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62" y="476672"/>
            <a:ext cx="7786671" cy="36621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065748" y="1340526"/>
            <a:ext cx="1077924" cy="261610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400" dirty="0">
                <a:latin typeface="Calibri" panose="020F0502020204030204" pitchFamily="34" charset="0"/>
              </a:rPr>
              <a:t>CETAMINA</a:t>
            </a: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200" dirty="0">
              <a:latin typeface="Calibri" panose="020F0502020204030204" pitchFamily="34" charset="0"/>
            </a:endParaRPr>
          </a:p>
          <a:p>
            <a:pPr algn="ctr"/>
            <a:endParaRPr lang="pt-BR" sz="1200" dirty="0">
              <a:latin typeface="Calibri" panose="020F0502020204030204" pitchFamily="34" charset="0"/>
            </a:endParaRPr>
          </a:p>
          <a:p>
            <a:pPr algn="ctr"/>
            <a:endParaRPr lang="pt-BR" sz="1400" dirty="0">
              <a:latin typeface="Calibri" panose="020F0502020204030204" pitchFamily="34" charset="0"/>
            </a:endParaRPr>
          </a:p>
          <a:p>
            <a:pPr algn="ctr"/>
            <a:endParaRPr lang="pt-BR" sz="1000" dirty="0">
              <a:latin typeface="Calibri" panose="020F0502020204030204" pitchFamily="34" charset="0"/>
            </a:endParaRPr>
          </a:p>
          <a:p>
            <a:pPr algn="ctr"/>
            <a:endParaRPr lang="pt-BR" sz="1000" dirty="0">
              <a:latin typeface="Calibri" panose="020F0502020204030204" pitchFamily="34" charset="0"/>
            </a:endParaRPr>
          </a:p>
          <a:p>
            <a:pPr algn="ctr"/>
            <a:endParaRPr lang="pt-BR" sz="1000" dirty="0">
              <a:latin typeface="Calibri" panose="020F0502020204030204" pitchFamily="34" charset="0"/>
            </a:endParaRPr>
          </a:p>
          <a:p>
            <a:pPr algn="ctr"/>
            <a:endParaRPr lang="pt-BR" sz="800" dirty="0">
              <a:latin typeface="Calibri" panose="020F0502020204030204" pitchFamily="34" charset="0"/>
            </a:endParaRP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TILETAMINA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+</a:t>
            </a:r>
          </a:p>
          <a:p>
            <a:pPr algn="ctr"/>
            <a:r>
              <a:rPr lang="pt-BR" sz="1400" dirty="0">
                <a:latin typeface="Calibri" panose="020F0502020204030204" pitchFamily="34" charset="0"/>
              </a:rPr>
              <a:t>ZOLAZEPAN</a:t>
            </a:r>
          </a:p>
        </p:txBody>
      </p:sp>
    </p:spTree>
    <p:extLst>
      <p:ext uri="{BB962C8B-B14F-4D97-AF65-F5344CB8AC3E}">
        <p14:creationId xmlns:p14="http://schemas.microsoft.com/office/powerpoint/2010/main" val="135077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83" y="548680"/>
            <a:ext cx="582841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3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Anestésicos inalatórios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Halotano</a:t>
            </a:r>
            <a:r>
              <a:rPr lang="pt-BR" dirty="0"/>
              <a:t> / </a:t>
            </a:r>
            <a:r>
              <a:rPr lang="pt-BR" dirty="0" err="1"/>
              <a:t>Enfluorano</a:t>
            </a:r>
            <a:r>
              <a:rPr lang="pt-BR" dirty="0"/>
              <a:t> / </a:t>
            </a:r>
            <a:r>
              <a:rPr lang="pt-BR" dirty="0" err="1"/>
              <a:t>Isofluorano</a:t>
            </a:r>
            <a:r>
              <a:rPr lang="pt-BR" dirty="0"/>
              <a:t> / </a:t>
            </a:r>
            <a:r>
              <a:rPr lang="pt-BR" dirty="0" err="1"/>
              <a:t>Sevofluorano</a:t>
            </a:r>
            <a:r>
              <a:rPr lang="pt-BR" dirty="0"/>
              <a:t> / </a:t>
            </a:r>
            <a:r>
              <a:rPr lang="pt-BR" dirty="0" err="1"/>
              <a:t>Desfluorano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449947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Paracelsus</a:t>
            </a:r>
            <a:endParaRPr lang="pt-BR" dirty="0"/>
          </a:p>
        </p:txBody>
      </p:sp>
      <p:pic>
        <p:nvPicPr>
          <p:cNvPr id="3" name="Imagem 2" descr="450px-Paracel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600" y="562930"/>
            <a:ext cx="2880320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3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142" y="433239"/>
            <a:ext cx="3867024" cy="565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4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32" y="620688"/>
            <a:ext cx="6937852" cy="25077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97352" y="3068960"/>
            <a:ext cx="5797296" cy="307695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04352" y="1412776"/>
            <a:ext cx="118333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pt-BR" sz="1200" dirty="0">
                <a:latin typeface="Calibri" panose="020F0502020204030204" pitchFamily="34" charset="0"/>
              </a:rPr>
              <a:t>HUMANO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CÃO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PORCO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OVELHA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GATO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RATO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CAMUNDONGO</a:t>
            </a:r>
          </a:p>
          <a:p>
            <a:pPr algn="r"/>
            <a:r>
              <a:rPr lang="pt-BR" sz="1200" dirty="0">
                <a:latin typeface="Calibri" panose="020F0502020204030204" pitchFamily="34" charset="0"/>
              </a:rPr>
              <a:t>CAVALO</a:t>
            </a:r>
          </a:p>
        </p:txBody>
      </p:sp>
    </p:spTree>
    <p:extLst>
      <p:ext uri="{BB962C8B-B14F-4D97-AF65-F5344CB8AC3E}">
        <p14:creationId xmlns:p14="http://schemas.microsoft.com/office/powerpoint/2010/main" val="73478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85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78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 err="1">
                <a:latin typeface="Calibri" pitchFamily="34" charset="0"/>
                <a:cs typeface="Calibri" pitchFamily="34" charset="0"/>
              </a:rPr>
              <a:t>Horace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Wells, jovem dentista, ficou impressionado com os efeitos do óxido nitroso, em um homem machucado durante uma apresentação.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Após uso em vários pacientes, Wells solicitou ao Massachusetts General Hospital para apresentar sua descoberta.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janeiro de 1845, Wells extraiu um molar de um jovem, porém retirou muito cedo o agente anestésico.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418338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 jovem teve um estado de excitação e muitos duvidaram do poder do agente e de Wells.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Wells apresentou seu trabalho a um aluno amigo, Willian Thomas Green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Morton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que levou o trabalho de Wells para Charles Jackson, químico e professor.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Jackson sugeriu o uso do éter, o qual conhecia bem,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427216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536996"/>
            <a:ext cx="2686478" cy="360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97502"/>
            <a:ext cx="2880000" cy="36394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4257092"/>
            <a:ext cx="2448272" cy="18362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70634" y="4058023"/>
            <a:ext cx="1818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Calibri" pitchFamily="34" charset="0"/>
                <a:cs typeface="Calibri" pitchFamily="34" charset="0"/>
              </a:rPr>
              <a:t>Horace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Wells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416528" y="4058023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Willian Thomas</a:t>
            </a:r>
          </a:p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Green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Morton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302147" y="5229201"/>
            <a:ext cx="2853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Inalador utilizado por</a:t>
            </a:r>
          </a:p>
          <a:p>
            <a:r>
              <a:rPr lang="pt-BR" sz="2400" dirty="0">
                <a:latin typeface="Calibri" pitchFamily="34" charset="0"/>
                <a:cs typeface="Calibri" pitchFamily="34" charset="0"/>
              </a:rPr>
              <a:t>Green </a:t>
            </a:r>
            <a:r>
              <a:rPr lang="pt-BR" sz="2400" dirty="0" err="1">
                <a:latin typeface="Calibri" pitchFamily="34" charset="0"/>
                <a:cs typeface="Calibri" pitchFamily="34" charset="0"/>
              </a:rPr>
              <a:t>Morton</a:t>
            </a: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19755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342" y="472480"/>
            <a:ext cx="4572000" cy="29718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60" y="2996952"/>
            <a:ext cx="4525558" cy="310324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244319" y="3501009"/>
            <a:ext cx="29060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Willian Thomas Green </a:t>
            </a:r>
            <a:r>
              <a:rPr lang="pt-BR" sz="1400" dirty="0" err="1">
                <a:latin typeface="Calibri" pitchFamily="34" charset="0"/>
                <a:cs typeface="Calibri" pitchFamily="34" charset="0"/>
              </a:rPr>
              <a:t>Morton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administrando éter para um paciente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submetido à retirada de uma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neoformação na região do pescoço.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Pinturas a óleo foram confeccionadas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registrando o evento.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67750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620689"/>
            <a:ext cx="3487373" cy="48232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03" y="620689"/>
            <a:ext cx="2532278" cy="482453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349522" y="5445224"/>
            <a:ext cx="3530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Memorial em homenagem ao feito e a Willian</a:t>
            </a: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Thomas Green </a:t>
            </a:r>
            <a:r>
              <a:rPr lang="pt-BR" sz="1400" dirty="0" err="1">
                <a:latin typeface="Calibri" pitchFamily="34" charset="0"/>
                <a:cs typeface="Calibri" pitchFamily="34" charset="0"/>
              </a:rPr>
              <a:t>Morton</a:t>
            </a:r>
            <a:r>
              <a:rPr lang="pt-BR" sz="1400" dirty="0">
                <a:latin typeface="Calibri" pitchFamily="34" charset="0"/>
                <a:cs typeface="Calibri" pitchFamily="34" charset="0"/>
              </a:rPr>
              <a:t> (Boston).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960097" y="5445224"/>
            <a:ext cx="2813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Memorial em homenagem a </a:t>
            </a:r>
            <a:r>
              <a:rPr lang="pt-BR" sz="1400" dirty="0" err="1">
                <a:latin typeface="Calibri" pitchFamily="34" charset="0"/>
                <a:cs typeface="Calibri" pitchFamily="34" charset="0"/>
              </a:rPr>
              <a:t>Horace</a:t>
            </a:r>
            <a:endParaRPr lang="pt-BR" sz="1400" dirty="0">
              <a:latin typeface="Calibri" pitchFamily="34" charset="0"/>
              <a:cs typeface="Calibri" pitchFamily="34" charset="0"/>
            </a:endParaRPr>
          </a:p>
          <a:p>
            <a:r>
              <a:rPr lang="pt-BR" sz="1400" dirty="0">
                <a:latin typeface="Calibri" pitchFamily="34" charset="0"/>
                <a:cs typeface="Calibri" pitchFamily="34" charset="0"/>
              </a:rPr>
              <a:t>Wells.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369045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5600" y="548680"/>
            <a:ext cx="7200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1847 foi feito o primeiro relato do uso de éter em cães e gatos por Edward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Mayhew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O London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Veterinary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College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foi um dos primeiros lugares a misturar ar e éter para anestesia de equinos.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3200" dirty="0">
                <a:latin typeface="Calibri" pitchFamily="34" charset="0"/>
                <a:cs typeface="Calibri" pitchFamily="34" charset="0"/>
              </a:rPr>
              <a:t>Em 1852, George H. </a:t>
            </a:r>
            <a:r>
              <a:rPr lang="pt-BR" sz="3200" dirty="0" err="1">
                <a:latin typeface="Calibri" pitchFamily="34" charset="0"/>
                <a:cs typeface="Calibri" pitchFamily="34" charset="0"/>
              </a:rPr>
              <a:t>Dadd</a:t>
            </a:r>
            <a:r>
              <a:rPr lang="pt-BR" sz="3200" dirty="0">
                <a:latin typeface="Calibri" pitchFamily="34" charset="0"/>
                <a:cs typeface="Calibri" pitchFamily="34" charset="0"/>
              </a:rPr>
              <a:t> foi o primeiro veterinário a utilizar rotineiramente éter e clorofórmio nos seus procedimentos anestésicos.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301118" y="6207696"/>
            <a:ext cx="75392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Prof. Dr. Luiz Carlos de Sá-Rocha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Disciplina: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Neurofarmacologia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Aplicada à Medicina Veterinária</a:t>
            </a:r>
          </a:p>
          <a:p>
            <a:pPr algn="r"/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Aula 05: Bases </a:t>
            </a:r>
            <a:r>
              <a:rPr lang="pt-BR" sz="800" i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neurofarmacológicas</a:t>
            </a:r>
            <a:r>
              <a:rPr lang="pt-BR" sz="8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dos diferentes agentes anestésicos</a:t>
            </a:r>
          </a:p>
        </p:txBody>
      </p:sp>
    </p:spTree>
    <p:extLst>
      <p:ext uri="{BB962C8B-B14F-4D97-AF65-F5344CB8AC3E}">
        <p14:creationId xmlns:p14="http://schemas.microsoft.com/office/powerpoint/2010/main" val="2048892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820</TotalTime>
  <Words>1096</Words>
  <Application>Microsoft Office PowerPoint</Application>
  <PresentationFormat>Widescreen</PresentationFormat>
  <Paragraphs>302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Impact</vt:lpstr>
      <vt:lpstr>Times New Roman</vt:lpstr>
      <vt:lpstr>Verdana</vt:lpstr>
      <vt:lpstr>NewsPrint</vt:lpstr>
      <vt:lpstr>Bases neurofarmacológicas dos diferentes agentes anestésicos.</vt:lpstr>
      <vt:lpstr>Apresentação do PowerPoint</vt:lpstr>
      <vt:lpstr>Paracelsus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Anestésicos injetáveis</vt:lpstr>
      <vt:lpstr>Apresentação do PowerPoint</vt:lpstr>
      <vt:lpstr>Apresentação do PowerPoint</vt:lpstr>
      <vt:lpstr>Anestésicos dissociativos</vt:lpstr>
      <vt:lpstr>Apresentação do PowerPoint</vt:lpstr>
      <vt:lpstr>Apresentação do PowerPoint</vt:lpstr>
      <vt:lpstr>Apresentação do PowerPoint</vt:lpstr>
      <vt:lpstr>Anestésicos inalatórios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 anestesia</dc:title>
  <dc:creator>Luiz Carlos</dc:creator>
  <cp:lastModifiedBy>Luiz Carlos Sá Rocha</cp:lastModifiedBy>
  <cp:revision>27</cp:revision>
  <dcterms:created xsi:type="dcterms:W3CDTF">2012-09-25T22:32:01Z</dcterms:created>
  <dcterms:modified xsi:type="dcterms:W3CDTF">2023-11-07T22:59:12Z</dcterms:modified>
</cp:coreProperties>
</file>