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4"/>
  </p:sldMasterIdLst>
  <p:notesMasterIdLst>
    <p:notesMasterId r:id="rId57"/>
  </p:notesMasterIdLst>
  <p:handoutMasterIdLst>
    <p:handoutMasterId r:id="rId58"/>
  </p:handoutMasterIdLst>
  <p:sldIdLst>
    <p:sldId id="257" r:id="rId5"/>
    <p:sldId id="322" r:id="rId6"/>
    <p:sldId id="327" r:id="rId7"/>
    <p:sldId id="262" r:id="rId8"/>
    <p:sldId id="263" r:id="rId9"/>
    <p:sldId id="308" r:id="rId10"/>
    <p:sldId id="323" r:id="rId11"/>
    <p:sldId id="309" r:id="rId12"/>
    <p:sldId id="310" r:id="rId13"/>
    <p:sldId id="313" r:id="rId14"/>
    <p:sldId id="311" r:id="rId15"/>
    <p:sldId id="264" r:id="rId16"/>
    <p:sldId id="266" r:id="rId17"/>
    <p:sldId id="267" r:id="rId18"/>
    <p:sldId id="269" r:id="rId19"/>
    <p:sldId id="270" r:id="rId20"/>
    <p:sldId id="271" r:id="rId21"/>
    <p:sldId id="272" r:id="rId22"/>
    <p:sldId id="273" r:id="rId23"/>
    <p:sldId id="274" r:id="rId24"/>
    <p:sldId id="280" r:id="rId25"/>
    <p:sldId id="324" r:id="rId26"/>
    <p:sldId id="281" r:id="rId27"/>
    <p:sldId id="282" r:id="rId28"/>
    <p:sldId id="314" r:id="rId29"/>
    <p:sldId id="288" r:id="rId30"/>
    <p:sldId id="325"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15" r:id="rId46"/>
    <p:sldId id="318" r:id="rId47"/>
    <p:sldId id="316" r:id="rId48"/>
    <p:sldId id="326" r:id="rId49"/>
    <p:sldId id="319" r:id="rId50"/>
    <p:sldId id="320" r:id="rId51"/>
    <p:sldId id="303" r:id="rId52"/>
    <p:sldId id="304" r:id="rId53"/>
    <p:sldId id="305" r:id="rId54"/>
    <p:sldId id="306" r:id="rId55"/>
    <p:sldId id="307" r:id="rId56"/>
  </p:sldIdLst>
  <p:sldSz cx="12192000" cy="6858000"/>
  <p:notesSz cx="6858000" cy="9144000"/>
  <p:defaultTex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7" autoAdjust="0"/>
    <p:restoredTop sz="94660"/>
  </p:normalViewPr>
  <p:slideViewPr>
    <p:cSldViewPr snapToGrid="0">
      <p:cViewPr varScale="1">
        <p:scale>
          <a:sx n="111" d="100"/>
          <a:sy n="111" d="100"/>
        </p:scale>
        <p:origin x="480" y="114"/>
      </p:cViewPr>
      <p:guideLst/>
    </p:cSldViewPr>
  </p:slideViewPr>
  <p:notesTextViewPr>
    <p:cViewPr>
      <p:scale>
        <a:sx n="3" d="2"/>
        <a:sy n="3" d="2"/>
      </p:scale>
      <p:origin x="0" y="0"/>
    </p:cViewPr>
  </p:notesTextViewPr>
  <p:notesViewPr>
    <p:cSldViewPr snapToGrid="0" showGuides="1">
      <p:cViewPr varScale="1">
        <p:scale>
          <a:sx n="86" d="100"/>
          <a:sy n="86" d="100"/>
        </p:scale>
        <p:origin x="282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BR" dirty="0"/>
          </a:p>
        </p:txBody>
      </p:sp>
      <p:sp>
        <p:nvSpPr>
          <p:cNvPr id="3" name="Espaço reservado par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204E647-66B3-40AC-B67B-88949EA70700}" type="datetime1">
              <a:rPr lang="pt-BR" smtClean="0"/>
              <a:t>16/08/2022</a:t>
            </a:fld>
            <a:endParaRPr lang="pt-BR" dirty="0"/>
          </a:p>
        </p:txBody>
      </p:sp>
      <p:sp>
        <p:nvSpPr>
          <p:cNvPr id="4" name="Espaço reservado para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BR" dirty="0"/>
          </a:p>
        </p:txBody>
      </p:sp>
      <p:sp>
        <p:nvSpPr>
          <p:cNvPr id="5" name="Espaço reservado para número do slid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06BD15E-A83F-499B-AE2F-72149146BFF5}" type="slidenum">
              <a:rPr lang="pt-BR" smtClean="0"/>
              <a:t>‹nº›</a:t>
            </a:fld>
            <a:endParaRPr lang="pt-BR" dirty="0"/>
          </a:p>
        </p:txBody>
      </p:sp>
    </p:spTree>
    <p:extLst>
      <p:ext uri="{BB962C8B-B14F-4D97-AF65-F5344CB8AC3E}">
        <p14:creationId xmlns:p14="http://schemas.microsoft.com/office/powerpoint/2010/main" val="15283393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t-BR" dirty="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F7B23364-EB5B-408F-AD52-FCA061B0A2CF}" type="datetime1">
              <a:rPr lang="pt-BR" smtClean="0"/>
              <a:t>16/08/2022</a:t>
            </a:fld>
            <a:endParaRPr lang="pt-BR" dirty="0"/>
          </a:p>
        </p:txBody>
      </p:sp>
      <p:sp>
        <p:nvSpPr>
          <p:cNvPr id="4" name="Espaço reservado para imagem do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pt-BR" dirty="0"/>
          </a:p>
        </p:txBody>
      </p:sp>
      <p:sp>
        <p:nvSpPr>
          <p:cNvPr id="5" name="Espaço reservado para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pt-BR" dirty="0" smtClean="0"/>
              <a:t>Clique para editar o texto Mestre</a:t>
            </a:r>
          </a:p>
          <a:p>
            <a:pPr lvl="1" rtl="0"/>
            <a:r>
              <a:rPr lang="pt-BR" dirty="0" smtClean="0"/>
              <a:t>Segundo nível</a:t>
            </a:r>
          </a:p>
          <a:p>
            <a:pPr lvl="2" rtl="0"/>
            <a:r>
              <a:rPr lang="pt-BR" dirty="0" smtClean="0"/>
              <a:t>Terceiro nível</a:t>
            </a:r>
          </a:p>
          <a:p>
            <a:pPr lvl="3" rtl="0"/>
            <a:r>
              <a:rPr lang="pt-BR" dirty="0" smtClean="0"/>
              <a:t>Quarto nível</a:t>
            </a:r>
          </a:p>
          <a:p>
            <a:pPr lvl="4" rtl="0"/>
            <a:r>
              <a:rPr lang="pt-BR" dirty="0" smtClean="0"/>
              <a:t>Quinto nível</a:t>
            </a:r>
            <a:endParaRPr lang="pt-BR" dirty="0"/>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t-BR" dirty="0"/>
          </a:p>
        </p:txBody>
      </p:sp>
      <p:sp>
        <p:nvSpPr>
          <p:cNvPr id="7" name="Espaço reservado para número do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BD6FFF6-EFF5-46FA-B62C-F141E1274D59}" type="slidenum">
              <a:rPr lang="pt-BR" smtClean="0"/>
              <a:t>‹nº›</a:t>
            </a:fld>
            <a:endParaRPr lang="pt-BR" dirty="0"/>
          </a:p>
        </p:txBody>
      </p:sp>
    </p:spTree>
    <p:extLst>
      <p:ext uri="{BB962C8B-B14F-4D97-AF65-F5344CB8AC3E}">
        <p14:creationId xmlns:p14="http://schemas.microsoft.com/office/powerpoint/2010/main" val="75566709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rtlCol="0"/>
          <a:lstStyle/>
          <a:p>
            <a:pPr rtl="0"/>
            <a:endParaRPr lang="pt-BR" dirty="0"/>
          </a:p>
        </p:txBody>
      </p:sp>
      <p:sp>
        <p:nvSpPr>
          <p:cNvPr id="4" name="Espaço reservado para número do slide 3"/>
          <p:cNvSpPr>
            <a:spLocks noGrp="1"/>
          </p:cNvSpPr>
          <p:nvPr>
            <p:ph type="sldNum" sz="quarter" idx="10"/>
          </p:nvPr>
        </p:nvSpPr>
        <p:spPr/>
        <p:txBody>
          <a:bodyPr rtlCol="0"/>
          <a:lstStyle/>
          <a:p>
            <a:pPr rtl="0"/>
            <a:fld id="{4BD6FFF6-EFF5-46FA-B62C-F141E1274D59}" type="slidenum">
              <a:rPr lang="pt-BR" smtClean="0"/>
              <a:t>1</a:t>
            </a:fld>
            <a:endParaRPr lang="pt-BR" dirty="0"/>
          </a:p>
        </p:txBody>
      </p:sp>
    </p:spTree>
    <p:extLst>
      <p:ext uri="{BB962C8B-B14F-4D97-AF65-F5344CB8AC3E}">
        <p14:creationId xmlns:p14="http://schemas.microsoft.com/office/powerpoint/2010/main" val="4005229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0CCFDA40-6330-47A0-B6DE-76E83A702588}" type="slidenum">
              <a:rPr lang="pt-BR" smtClean="0"/>
              <a:pPr/>
              <a:t>52</a:t>
            </a:fld>
            <a:endParaRPr lang="pt-B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lang="pt-BR"/>
          </a:p>
        </p:txBody>
      </p:sp>
    </p:spTree>
    <p:extLst>
      <p:ext uri="{BB962C8B-B14F-4D97-AF65-F5344CB8AC3E}">
        <p14:creationId xmlns:p14="http://schemas.microsoft.com/office/powerpoint/2010/main" val="258935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6024D273-59AD-4B2D-BED6-6D050235CBE5}" type="slidenum">
              <a:rPr lang="pt-BR" smtClean="0"/>
              <a:pPr/>
              <a:t>31</a:t>
            </a:fld>
            <a:endParaRPr lang="pt-B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endParaRPr lang="pt-BR"/>
          </a:p>
        </p:txBody>
      </p:sp>
    </p:spTree>
    <p:extLst>
      <p:ext uri="{BB962C8B-B14F-4D97-AF65-F5344CB8AC3E}">
        <p14:creationId xmlns:p14="http://schemas.microsoft.com/office/powerpoint/2010/main" val="1929690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BB0713DC-811A-4A57-ACA9-1347461CD647}" type="slidenum">
              <a:rPr lang="pt-BR" smtClean="0"/>
              <a:pPr/>
              <a:t>32</a:t>
            </a:fld>
            <a:endParaRPr lang="pt-B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pt-BR"/>
          </a:p>
        </p:txBody>
      </p:sp>
    </p:spTree>
    <p:extLst>
      <p:ext uri="{BB962C8B-B14F-4D97-AF65-F5344CB8AC3E}">
        <p14:creationId xmlns:p14="http://schemas.microsoft.com/office/powerpoint/2010/main" val="984131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137C5871-E0BC-4319-9DCB-B1C581306785}" type="slidenum">
              <a:rPr lang="pt-BR" smtClean="0"/>
              <a:pPr/>
              <a:t>33</a:t>
            </a:fld>
            <a:endParaRPr lang="pt-B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endParaRPr lang="pt-BR"/>
          </a:p>
        </p:txBody>
      </p:sp>
    </p:spTree>
    <p:extLst>
      <p:ext uri="{BB962C8B-B14F-4D97-AF65-F5344CB8AC3E}">
        <p14:creationId xmlns:p14="http://schemas.microsoft.com/office/powerpoint/2010/main" val="1852470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28D19934-F064-4DDB-9002-B802E03FD580}" type="slidenum">
              <a:rPr lang="pt-BR" smtClean="0"/>
              <a:pPr/>
              <a:t>34</a:t>
            </a:fld>
            <a:endParaRPr lang="pt-B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endParaRPr lang="pt-BR"/>
          </a:p>
        </p:txBody>
      </p:sp>
    </p:spTree>
    <p:extLst>
      <p:ext uri="{BB962C8B-B14F-4D97-AF65-F5344CB8AC3E}">
        <p14:creationId xmlns:p14="http://schemas.microsoft.com/office/powerpoint/2010/main" val="1836976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0CCFDA40-6330-47A0-B6DE-76E83A702588}" type="slidenum">
              <a:rPr lang="pt-BR" smtClean="0"/>
              <a:pPr/>
              <a:t>48</a:t>
            </a:fld>
            <a:endParaRPr lang="pt-B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lang="pt-BR"/>
          </a:p>
        </p:txBody>
      </p:sp>
    </p:spTree>
    <p:extLst>
      <p:ext uri="{BB962C8B-B14F-4D97-AF65-F5344CB8AC3E}">
        <p14:creationId xmlns:p14="http://schemas.microsoft.com/office/powerpoint/2010/main" val="1111762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0CCFDA40-6330-47A0-B6DE-76E83A702588}" type="slidenum">
              <a:rPr lang="pt-BR" smtClean="0"/>
              <a:pPr/>
              <a:t>49</a:t>
            </a:fld>
            <a:endParaRPr lang="pt-B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lang="pt-BR"/>
          </a:p>
        </p:txBody>
      </p:sp>
    </p:spTree>
    <p:extLst>
      <p:ext uri="{BB962C8B-B14F-4D97-AF65-F5344CB8AC3E}">
        <p14:creationId xmlns:p14="http://schemas.microsoft.com/office/powerpoint/2010/main" val="1690581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0CCFDA40-6330-47A0-B6DE-76E83A702588}" type="slidenum">
              <a:rPr lang="pt-BR" smtClean="0"/>
              <a:pPr/>
              <a:t>50</a:t>
            </a:fld>
            <a:endParaRPr lang="pt-B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lang="pt-BR"/>
          </a:p>
        </p:txBody>
      </p:sp>
    </p:spTree>
    <p:extLst>
      <p:ext uri="{BB962C8B-B14F-4D97-AF65-F5344CB8AC3E}">
        <p14:creationId xmlns:p14="http://schemas.microsoft.com/office/powerpoint/2010/main" val="531359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0CCFDA40-6330-47A0-B6DE-76E83A702588}" type="slidenum">
              <a:rPr lang="pt-BR" smtClean="0"/>
              <a:pPr/>
              <a:t>51</a:t>
            </a:fld>
            <a:endParaRPr lang="pt-B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lang="pt-BR"/>
          </a:p>
        </p:txBody>
      </p:sp>
    </p:spTree>
    <p:extLst>
      <p:ext uri="{BB962C8B-B14F-4D97-AF65-F5344CB8AC3E}">
        <p14:creationId xmlns:p14="http://schemas.microsoft.com/office/powerpoint/2010/main" val="35705897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pic>
        <p:nvPicPr>
          <p:cNvPr id="11" name="Imagem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ítulo 13"/>
          <p:cNvSpPr>
            <a:spLocks noGrp="1"/>
          </p:cNvSpPr>
          <p:nvPr>
            <p:ph type="ctrTitle"/>
          </p:nvPr>
        </p:nvSpPr>
        <p:spPr>
          <a:xfrm>
            <a:off x="1910080" y="1179705"/>
            <a:ext cx="9875520" cy="1472184"/>
          </a:xfrm>
          <a:prstGeom prst="rect">
            <a:avLst/>
          </a:prstGeom>
        </p:spPr>
        <p:txBody>
          <a:bodyPr rtlCol="0" anchor="b"/>
          <a:lstStyle>
            <a:lvl1pPr algn="ctr">
              <a:defRPr/>
            </a:lvl1pPr>
            <a:extLst/>
          </a:lstStyle>
          <a:p>
            <a:pPr rtl="0"/>
            <a:r>
              <a:rPr lang="pt-BR" smtClean="0"/>
              <a:t>Clique para editar o título mestre</a:t>
            </a:r>
            <a:endParaRPr lang="pt-BR" dirty="0"/>
          </a:p>
        </p:txBody>
      </p:sp>
      <p:sp>
        <p:nvSpPr>
          <p:cNvPr id="22" name="Subtítulo 21"/>
          <p:cNvSpPr>
            <a:spLocks noGrp="1"/>
          </p:cNvSpPr>
          <p:nvPr>
            <p:ph type="subTitle" idx="1"/>
          </p:nvPr>
        </p:nvSpPr>
        <p:spPr>
          <a:xfrm>
            <a:off x="1910080" y="2669871"/>
            <a:ext cx="9875520" cy="1752600"/>
          </a:xfrm>
          <a:prstGeom prst="rect">
            <a:avLst/>
          </a:prstGeom>
        </p:spPr>
        <p:txBody>
          <a:bodyPr tIns="0" rtlCol="0"/>
          <a:lstStyle>
            <a:lvl1pPr marL="27432" indent="0" algn="ctr">
              <a:buNone/>
              <a:defRPr sz="2600" b="1">
                <a:solidFill>
                  <a:schemeClr val="accent1">
                    <a:lumMod val="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pPr rtl="0"/>
            <a:r>
              <a:rPr lang="pt-BR" smtClean="0"/>
              <a:t>Clique para editar o estilo do subtítulo Mestre</a:t>
            </a:r>
            <a:endParaRPr kumimoji="0" lang="pt-BR" dirty="0"/>
          </a:p>
        </p:txBody>
      </p:sp>
      <p:sp>
        <p:nvSpPr>
          <p:cNvPr id="7" name="Espaço reservado para data 6"/>
          <p:cNvSpPr>
            <a:spLocks noGrp="1"/>
          </p:cNvSpPr>
          <p:nvPr>
            <p:ph type="dt" sz="half" idx="10"/>
          </p:nvPr>
        </p:nvSpPr>
        <p:spPr>
          <a:xfrm>
            <a:off x="4775200" y="6305550"/>
            <a:ext cx="2844800" cy="476250"/>
          </a:xfrm>
          <a:prstGeom prst="rect">
            <a:avLst/>
          </a:prstGeom>
        </p:spPr>
        <p:txBody>
          <a:bodyPr rtlCol="0"/>
          <a:lstStyle/>
          <a:p>
            <a:pPr rtl="0"/>
            <a:fld id="{8A822A2E-CB5E-47E6-9F81-0F7543935752}" type="datetime1">
              <a:rPr lang="pt-BR" smtClean="0"/>
              <a:t>16/08/2022</a:t>
            </a:fld>
            <a:endParaRPr lang="pt-BR" dirty="0"/>
          </a:p>
        </p:txBody>
      </p:sp>
      <p:sp>
        <p:nvSpPr>
          <p:cNvPr id="20" name="Espaço reservado para rodapé 19"/>
          <p:cNvSpPr>
            <a:spLocks noGrp="1"/>
          </p:cNvSpPr>
          <p:nvPr>
            <p:ph type="ftr" sz="quarter" idx="11"/>
          </p:nvPr>
        </p:nvSpPr>
        <p:spPr>
          <a:xfrm>
            <a:off x="7620000" y="6305550"/>
            <a:ext cx="3860800" cy="476250"/>
          </a:xfrm>
          <a:prstGeom prst="rect">
            <a:avLst/>
          </a:prstGeom>
        </p:spPr>
        <p:txBody>
          <a:bodyPr rtlCol="0"/>
          <a:lstStyle/>
          <a:p>
            <a:pPr rtl="0"/>
            <a:r>
              <a:rPr lang="pt-BR" dirty="0" smtClean="0"/>
              <a:t>Adicionar um rodapé</a:t>
            </a:r>
            <a:endParaRPr lang="pt-BR" dirty="0"/>
          </a:p>
        </p:txBody>
      </p:sp>
      <p:sp>
        <p:nvSpPr>
          <p:cNvPr id="10" name="Espaço reservado para número do slide 9"/>
          <p:cNvSpPr>
            <a:spLocks noGrp="1"/>
          </p:cNvSpPr>
          <p:nvPr>
            <p:ph type="sldNum" sz="quarter" idx="12"/>
          </p:nvPr>
        </p:nvSpPr>
        <p:spPr>
          <a:xfrm>
            <a:off x="11484864" y="6305550"/>
            <a:ext cx="609600" cy="476250"/>
          </a:xfrm>
          <a:prstGeom prst="rect">
            <a:avLst/>
          </a:prstGeom>
        </p:spPr>
        <p:txBody>
          <a:bodyPr rtlCol="0"/>
          <a:lstStyle/>
          <a:p>
            <a:pPr rtl="0"/>
            <a:fld id="{401CF334-2D5C-4859-84A6-CA7E6E43FAEB}" type="slidenum">
              <a:rPr lang="pt-BR" smtClean="0"/>
              <a:t>‹nº›</a:t>
            </a:fld>
            <a:endParaRPr lang="pt-BR" dirty="0"/>
          </a:p>
        </p:txBody>
      </p:sp>
    </p:spTree>
    <p:extLst>
      <p:ext uri="{BB962C8B-B14F-4D97-AF65-F5344CB8AC3E}">
        <p14:creationId xmlns:p14="http://schemas.microsoft.com/office/powerpoint/2010/main" val="407272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1914144" y="274638"/>
            <a:ext cx="9997440" cy="1143000"/>
          </a:xfrm>
          <a:prstGeom prst="rect">
            <a:avLst/>
          </a:prstGeom>
        </p:spPr>
        <p:txBody>
          <a:bodyPr rtlCol="0"/>
          <a:lstStyle/>
          <a:p>
            <a:pPr rtl="0"/>
            <a:r>
              <a:rPr lang="pt-BR" smtClean="0"/>
              <a:t>Clique para editar o título mestre</a:t>
            </a:r>
            <a:endParaRPr lang="pt-BR" dirty="0"/>
          </a:p>
        </p:txBody>
      </p:sp>
      <p:sp>
        <p:nvSpPr>
          <p:cNvPr id="3" name="Espaço reservado para texto vertical 2"/>
          <p:cNvSpPr>
            <a:spLocks noGrp="1"/>
          </p:cNvSpPr>
          <p:nvPr>
            <p:ph type="body" orient="vert" idx="1" hasCustomPrompt="1"/>
          </p:nvPr>
        </p:nvSpPr>
        <p:spPr>
          <a:xfrm>
            <a:off x="1914144" y="1447800"/>
            <a:ext cx="9997440" cy="4800600"/>
          </a:xfrm>
          <a:prstGeom prst="rect">
            <a:avLst/>
          </a:prstGeom>
        </p:spPr>
        <p:txBody>
          <a:bodyPr vert="eaVert" rtlCol="0"/>
          <a:lstStyle>
            <a:lvl1pPr rtl="0" eaLnBrk="1" latinLnBrk="0" hangingPunct="1">
              <a:defRPr/>
            </a:lvl1pPr>
          </a:lstStyle>
          <a:p>
            <a:pPr lvl="0" rtl="0" eaLnBrk="1" latinLnBrk="0" hangingPunct="1"/>
            <a:r>
              <a:rPr lang="pt-BR" dirty="0" smtClean="0"/>
              <a:t>Clique para editar o texto Mestre</a:t>
            </a:r>
          </a:p>
          <a:p>
            <a:pPr lvl="1" rtl="0" eaLnBrk="1" latinLnBrk="0" hangingPunct="1"/>
            <a:r>
              <a:rPr lang="pt-BR" dirty="0" smtClean="0"/>
              <a:t>Segundo nível</a:t>
            </a:r>
          </a:p>
          <a:p>
            <a:pPr lvl="2" rtl="0" eaLnBrk="1" latinLnBrk="0" hangingPunct="1"/>
            <a:r>
              <a:rPr lang="pt-BR" dirty="0" smtClean="0"/>
              <a:t>Terceiro nível</a:t>
            </a:r>
          </a:p>
          <a:p>
            <a:pPr lvl="3" rtl="0" eaLnBrk="1" latinLnBrk="0" hangingPunct="1"/>
            <a:r>
              <a:rPr lang="pt-BR" dirty="0" smtClean="0"/>
              <a:t>Quarto nível</a:t>
            </a:r>
          </a:p>
          <a:p>
            <a:pPr lvl="4" rtl="0" eaLnBrk="1" latinLnBrk="0" hangingPunct="1"/>
            <a:r>
              <a:rPr lang="pt-BR" dirty="0" smtClean="0"/>
              <a:t>Quinto nível</a:t>
            </a:r>
            <a:endParaRPr kumimoji="0" lang="pt-BR" dirty="0"/>
          </a:p>
        </p:txBody>
      </p:sp>
      <p:sp>
        <p:nvSpPr>
          <p:cNvPr id="4" name="Espaço reservado para data 3"/>
          <p:cNvSpPr>
            <a:spLocks noGrp="1"/>
          </p:cNvSpPr>
          <p:nvPr>
            <p:ph type="dt" sz="half" idx="10"/>
          </p:nvPr>
        </p:nvSpPr>
        <p:spPr>
          <a:xfrm>
            <a:off x="4775200" y="6305550"/>
            <a:ext cx="2844800" cy="476250"/>
          </a:xfrm>
          <a:prstGeom prst="rect">
            <a:avLst/>
          </a:prstGeom>
        </p:spPr>
        <p:txBody>
          <a:bodyPr rtlCol="0"/>
          <a:lstStyle/>
          <a:p>
            <a:pPr rtl="0"/>
            <a:fld id="{0F3FFE31-3B0F-49C5-8AEB-675446A59B69}" type="datetime1">
              <a:rPr lang="pt-BR" smtClean="0"/>
              <a:t>16/08/2022</a:t>
            </a:fld>
            <a:endParaRPr lang="pt-BR" dirty="0"/>
          </a:p>
        </p:txBody>
      </p:sp>
      <p:sp>
        <p:nvSpPr>
          <p:cNvPr id="5" name="Espaço reservado para rodapé 4"/>
          <p:cNvSpPr>
            <a:spLocks noGrp="1"/>
          </p:cNvSpPr>
          <p:nvPr>
            <p:ph type="ftr" sz="quarter" idx="11"/>
          </p:nvPr>
        </p:nvSpPr>
        <p:spPr>
          <a:xfrm>
            <a:off x="7620000" y="6305550"/>
            <a:ext cx="3860800" cy="476250"/>
          </a:xfrm>
          <a:prstGeom prst="rect">
            <a:avLst/>
          </a:prstGeom>
        </p:spPr>
        <p:txBody>
          <a:bodyPr rtlCol="0"/>
          <a:lstStyle/>
          <a:p>
            <a:pPr rtl="0"/>
            <a:r>
              <a:rPr lang="pt-BR" dirty="0" smtClean="0"/>
              <a:t>Adicionar um rodapé</a:t>
            </a:r>
            <a:endParaRPr lang="pt-BR" dirty="0"/>
          </a:p>
        </p:txBody>
      </p:sp>
      <p:sp>
        <p:nvSpPr>
          <p:cNvPr id="6" name="Espaço reservado para número do slide 5"/>
          <p:cNvSpPr>
            <a:spLocks noGrp="1"/>
          </p:cNvSpPr>
          <p:nvPr>
            <p:ph type="sldNum" sz="quarter" idx="12"/>
          </p:nvPr>
        </p:nvSpPr>
        <p:spPr>
          <a:xfrm>
            <a:off x="11484864" y="6305550"/>
            <a:ext cx="609600" cy="476250"/>
          </a:xfrm>
          <a:prstGeom prst="rect">
            <a:avLst/>
          </a:prstGeom>
        </p:spPr>
        <p:txBody>
          <a:bodyPr rtlCol="0"/>
          <a:lstStyle/>
          <a:p>
            <a:pPr rtl="0"/>
            <a:fld id="{401CF334-2D5C-4859-84A6-CA7E6E43FAEB}" type="slidenum">
              <a:rPr lang="pt-BR" smtClean="0"/>
              <a:t>‹nº›</a:t>
            </a:fld>
            <a:endParaRPr lang="pt-BR" dirty="0"/>
          </a:p>
        </p:txBody>
      </p:sp>
    </p:spTree>
    <p:extLst>
      <p:ext uri="{BB962C8B-B14F-4D97-AF65-F5344CB8AC3E}">
        <p14:creationId xmlns:p14="http://schemas.microsoft.com/office/powerpoint/2010/main" val="17499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9144000" y="274640"/>
            <a:ext cx="2438400" cy="5851525"/>
          </a:xfrm>
          <a:prstGeom prst="rect">
            <a:avLst/>
          </a:prstGeom>
        </p:spPr>
        <p:txBody>
          <a:bodyPr vert="eaVert" rtlCol="0"/>
          <a:lstStyle/>
          <a:p>
            <a:pPr rtl="0"/>
            <a:r>
              <a:rPr lang="pt-BR" smtClean="0"/>
              <a:t>Clique para editar o título mestre</a:t>
            </a:r>
            <a:endParaRPr lang="pt-BR" dirty="0"/>
          </a:p>
        </p:txBody>
      </p:sp>
      <p:sp>
        <p:nvSpPr>
          <p:cNvPr id="3" name="Espaço reservado para texto vertical 2"/>
          <p:cNvSpPr>
            <a:spLocks noGrp="1"/>
          </p:cNvSpPr>
          <p:nvPr>
            <p:ph type="body" orient="vert" idx="1" hasCustomPrompt="1"/>
          </p:nvPr>
        </p:nvSpPr>
        <p:spPr>
          <a:xfrm>
            <a:off x="1524000" y="274641"/>
            <a:ext cx="7416800" cy="5851525"/>
          </a:xfrm>
          <a:prstGeom prst="rect">
            <a:avLst/>
          </a:prstGeom>
        </p:spPr>
        <p:txBody>
          <a:bodyPr vert="eaVert" rtlCol="0"/>
          <a:lstStyle>
            <a:lvl1pPr rtl="0" eaLnBrk="1" latinLnBrk="0" hangingPunct="1">
              <a:defRPr/>
            </a:lvl1pPr>
          </a:lstStyle>
          <a:p>
            <a:pPr lvl="0" rtl="0" eaLnBrk="1" latinLnBrk="0" hangingPunct="1"/>
            <a:r>
              <a:rPr lang="pt-BR" dirty="0" smtClean="0"/>
              <a:t>Clique para editar o texto Mestre</a:t>
            </a:r>
          </a:p>
          <a:p>
            <a:pPr lvl="1" rtl="0" eaLnBrk="1" latinLnBrk="0" hangingPunct="1"/>
            <a:r>
              <a:rPr lang="pt-BR" dirty="0" smtClean="0"/>
              <a:t>Segundo nível</a:t>
            </a:r>
          </a:p>
          <a:p>
            <a:pPr lvl="2" rtl="0" eaLnBrk="1" latinLnBrk="0" hangingPunct="1"/>
            <a:r>
              <a:rPr lang="pt-BR" dirty="0" smtClean="0"/>
              <a:t>Terceiro nível</a:t>
            </a:r>
          </a:p>
          <a:p>
            <a:pPr lvl="3" rtl="0" eaLnBrk="1" latinLnBrk="0" hangingPunct="1"/>
            <a:r>
              <a:rPr lang="pt-BR" dirty="0" smtClean="0"/>
              <a:t>Quarto nível</a:t>
            </a:r>
          </a:p>
          <a:p>
            <a:pPr lvl="4" rtl="0" eaLnBrk="1" latinLnBrk="0" hangingPunct="1"/>
            <a:r>
              <a:rPr lang="pt-BR" dirty="0" smtClean="0"/>
              <a:t>Quinto nível</a:t>
            </a:r>
            <a:endParaRPr kumimoji="0" lang="pt-BR" dirty="0"/>
          </a:p>
        </p:txBody>
      </p:sp>
      <p:sp>
        <p:nvSpPr>
          <p:cNvPr id="4" name="Espaço reservado para data 3"/>
          <p:cNvSpPr>
            <a:spLocks noGrp="1"/>
          </p:cNvSpPr>
          <p:nvPr>
            <p:ph type="dt" sz="half" idx="10"/>
          </p:nvPr>
        </p:nvSpPr>
        <p:spPr>
          <a:xfrm>
            <a:off x="4775200" y="6305550"/>
            <a:ext cx="2844800" cy="476250"/>
          </a:xfrm>
          <a:prstGeom prst="rect">
            <a:avLst/>
          </a:prstGeom>
        </p:spPr>
        <p:txBody>
          <a:bodyPr rtlCol="0"/>
          <a:lstStyle/>
          <a:p>
            <a:pPr rtl="0"/>
            <a:fld id="{55C8776A-8D62-46BF-90F4-47FF2D7C94E4}" type="datetime1">
              <a:rPr lang="pt-BR" smtClean="0"/>
              <a:t>16/08/2022</a:t>
            </a:fld>
            <a:endParaRPr lang="pt-BR" dirty="0"/>
          </a:p>
        </p:txBody>
      </p:sp>
      <p:sp>
        <p:nvSpPr>
          <p:cNvPr id="5" name="Espaço reservado para rodapé 4"/>
          <p:cNvSpPr>
            <a:spLocks noGrp="1"/>
          </p:cNvSpPr>
          <p:nvPr>
            <p:ph type="ftr" sz="quarter" idx="11"/>
          </p:nvPr>
        </p:nvSpPr>
        <p:spPr>
          <a:xfrm>
            <a:off x="7620000" y="6305550"/>
            <a:ext cx="3860800" cy="476250"/>
          </a:xfrm>
          <a:prstGeom prst="rect">
            <a:avLst/>
          </a:prstGeom>
        </p:spPr>
        <p:txBody>
          <a:bodyPr rtlCol="0"/>
          <a:lstStyle/>
          <a:p>
            <a:pPr rtl="0"/>
            <a:r>
              <a:rPr lang="pt-BR" dirty="0" smtClean="0"/>
              <a:t>Adicionar um rodapé</a:t>
            </a:r>
            <a:endParaRPr lang="pt-BR" dirty="0"/>
          </a:p>
        </p:txBody>
      </p:sp>
      <p:sp>
        <p:nvSpPr>
          <p:cNvPr id="6" name="Espaço reservado para número do slide 5"/>
          <p:cNvSpPr>
            <a:spLocks noGrp="1"/>
          </p:cNvSpPr>
          <p:nvPr>
            <p:ph type="sldNum" sz="quarter" idx="12"/>
          </p:nvPr>
        </p:nvSpPr>
        <p:spPr>
          <a:xfrm>
            <a:off x="11484864" y="6305550"/>
            <a:ext cx="609600" cy="476250"/>
          </a:xfrm>
          <a:prstGeom prst="rect">
            <a:avLst/>
          </a:prstGeom>
        </p:spPr>
        <p:txBody>
          <a:bodyPr rtlCol="0"/>
          <a:lstStyle/>
          <a:p>
            <a:pPr rtl="0"/>
            <a:fld id="{401CF334-2D5C-4859-84A6-CA7E6E43FAEB}" type="slidenum">
              <a:rPr lang="pt-BR" smtClean="0"/>
              <a:t>‹nº›</a:t>
            </a:fld>
            <a:endParaRPr lang="pt-BR" dirty="0"/>
          </a:p>
        </p:txBody>
      </p:sp>
    </p:spTree>
    <p:extLst>
      <p:ext uri="{BB962C8B-B14F-4D97-AF65-F5344CB8AC3E}">
        <p14:creationId xmlns:p14="http://schemas.microsoft.com/office/powerpoint/2010/main" val="319435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1914144" y="274638"/>
            <a:ext cx="9997440" cy="1143000"/>
          </a:xfrm>
          <a:prstGeom prst="rect">
            <a:avLst/>
          </a:prstGeom>
        </p:spPr>
        <p:txBody>
          <a:bodyPr rtlCol="0"/>
          <a:lstStyle/>
          <a:p>
            <a:pPr rtl="0"/>
            <a:r>
              <a:rPr lang="pt-BR" smtClean="0"/>
              <a:t>Clique para editar o título mestre</a:t>
            </a:r>
            <a:endParaRPr lang="pt-BR" dirty="0"/>
          </a:p>
        </p:txBody>
      </p:sp>
      <p:sp>
        <p:nvSpPr>
          <p:cNvPr id="3" name="Espaço reservado para conteúdo 2"/>
          <p:cNvSpPr>
            <a:spLocks noGrp="1"/>
          </p:cNvSpPr>
          <p:nvPr>
            <p:ph idx="1" hasCustomPrompt="1"/>
          </p:nvPr>
        </p:nvSpPr>
        <p:spPr>
          <a:xfrm>
            <a:off x="1914144" y="1447800"/>
            <a:ext cx="9997440" cy="4800600"/>
          </a:xfrm>
          <a:prstGeom prst="rect">
            <a:avLst/>
          </a:prstGeom>
        </p:spPr>
        <p:txBody>
          <a:bodyPr rtlCol="0"/>
          <a:lstStyle>
            <a:lvl1pPr rtl="0" eaLnBrk="1" latinLnBrk="0" hangingPunct="1">
              <a:defRPr/>
            </a:lvl1pPr>
          </a:lstStyle>
          <a:p>
            <a:pPr lvl="0" rtl="0" eaLnBrk="1" latinLnBrk="0" hangingPunct="1"/>
            <a:r>
              <a:rPr lang="pt-BR" dirty="0" smtClean="0"/>
              <a:t>Clique para editar o texto Mestre</a:t>
            </a:r>
          </a:p>
          <a:p>
            <a:pPr lvl="1" rtl="0" eaLnBrk="1" latinLnBrk="0" hangingPunct="1"/>
            <a:r>
              <a:rPr lang="pt-BR" dirty="0" smtClean="0"/>
              <a:t>Segundo nível</a:t>
            </a:r>
          </a:p>
          <a:p>
            <a:pPr lvl="2" rtl="0" eaLnBrk="1" latinLnBrk="0" hangingPunct="1"/>
            <a:r>
              <a:rPr lang="pt-BR" dirty="0" smtClean="0"/>
              <a:t>Terceiro nível</a:t>
            </a:r>
          </a:p>
          <a:p>
            <a:pPr lvl="3" rtl="0" eaLnBrk="1" latinLnBrk="0" hangingPunct="1"/>
            <a:r>
              <a:rPr lang="pt-BR" dirty="0" smtClean="0"/>
              <a:t>Quarto nível</a:t>
            </a:r>
          </a:p>
          <a:p>
            <a:pPr lvl="4" rtl="0" eaLnBrk="1" latinLnBrk="0" hangingPunct="1"/>
            <a:r>
              <a:rPr lang="pt-BR" dirty="0" smtClean="0"/>
              <a:t>Quinto nível</a:t>
            </a:r>
            <a:endParaRPr kumimoji="0" lang="pt-BR" dirty="0"/>
          </a:p>
        </p:txBody>
      </p:sp>
      <p:sp>
        <p:nvSpPr>
          <p:cNvPr id="4" name="Espaço reservado para data 3"/>
          <p:cNvSpPr>
            <a:spLocks noGrp="1"/>
          </p:cNvSpPr>
          <p:nvPr>
            <p:ph type="dt" sz="half" idx="10"/>
          </p:nvPr>
        </p:nvSpPr>
        <p:spPr>
          <a:xfrm>
            <a:off x="4775200" y="6305550"/>
            <a:ext cx="2844800" cy="476250"/>
          </a:xfrm>
          <a:prstGeom prst="rect">
            <a:avLst/>
          </a:prstGeom>
        </p:spPr>
        <p:txBody>
          <a:bodyPr rtlCol="0"/>
          <a:lstStyle/>
          <a:p>
            <a:pPr rtl="0"/>
            <a:fld id="{C5B96DF2-E876-49CC-A523-154284584FDE}" type="datetime1">
              <a:rPr lang="pt-BR" smtClean="0"/>
              <a:t>16/08/2022</a:t>
            </a:fld>
            <a:endParaRPr lang="pt-BR" dirty="0"/>
          </a:p>
        </p:txBody>
      </p:sp>
      <p:sp>
        <p:nvSpPr>
          <p:cNvPr id="5" name="Espaço reservado para rodapé 4"/>
          <p:cNvSpPr>
            <a:spLocks noGrp="1"/>
          </p:cNvSpPr>
          <p:nvPr>
            <p:ph type="ftr" sz="quarter" idx="11"/>
          </p:nvPr>
        </p:nvSpPr>
        <p:spPr>
          <a:xfrm>
            <a:off x="7620000" y="6305550"/>
            <a:ext cx="3860800" cy="476250"/>
          </a:xfrm>
          <a:prstGeom prst="rect">
            <a:avLst/>
          </a:prstGeom>
        </p:spPr>
        <p:txBody>
          <a:bodyPr rtlCol="0"/>
          <a:lstStyle/>
          <a:p>
            <a:pPr rtl="0"/>
            <a:r>
              <a:rPr lang="pt-BR" dirty="0" smtClean="0"/>
              <a:t>Adicionar um rodapé</a:t>
            </a:r>
            <a:endParaRPr lang="pt-BR" dirty="0"/>
          </a:p>
        </p:txBody>
      </p:sp>
      <p:sp>
        <p:nvSpPr>
          <p:cNvPr id="6" name="Espaço reservado para número do slide 5"/>
          <p:cNvSpPr>
            <a:spLocks noGrp="1"/>
          </p:cNvSpPr>
          <p:nvPr>
            <p:ph type="sldNum" sz="quarter" idx="12"/>
          </p:nvPr>
        </p:nvSpPr>
        <p:spPr>
          <a:xfrm>
            <a:off x="11484864" y="6305550"/>
            <a:ext cx="609600" cy="476250"/>
          </a:xfrm>
          <a:prstGeom prst="rect">
            <a:avLst/>
          </a:prstGeom>
        </p:spPr>
        <p:txBody>
          <a:bodyPr rtlCol="0"/>
          <a:lstStyle/>
          <a:p>
            <a:pPr rtl="0"/>
            <a:fld id="{401CF334-2D5C-4859-84A6-CA7E6E43FAEB}" type="slidenum">
              <a:rPr lang="pt-BR" smtClean="0"/>
              <a:t>‹nº›</a:t>
            </a:fld>
            <a:endParaRPr lang="pt-BR" dirty="0"/>
          </a:p>
        </p:txBody>
      </p:sp>
    </p:spTree>
    <p:extLst>
      <p:ext uri="{BB962C8B-B14F-4D97-AF65-F5344CB8AC3E}">
        <p14:creationId xmlns:p14="http://schemas.microsoft.com/office/powerpoint/2010/main" val="63998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0" orient="horz" pos="2160" userDrawn="1">
          <p15:clr>
            <a:srgbClr val="FBAE40"/>
          </p15:clr>
        </p15:guide>
        <p15:guide id="1" pos="3840" userDrawn="1">
          <p15:clr>
            <a:srgbClr val="FBAE40"/>
          </p15:clr>
        </p15:guide>
        <p15:guide id="2" pos="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1828800" y="2600325"/>
            <a:ext cx="8534400" cy="2286000"/>
          </a:xfrm>
          <a:prstGeom prst="rect">
            <a:avLst/>
          </a:prstGeom>
        </p:spPr>
        <p:txBody>
          <a:bodyPr rtlCol="0" anchor="t"/>
          <a:lstStyle>
            <a:lvl1pPr algn="l">
              <a:lnSpc>
                <a:spcPts val="4500"/>
              </a:lnSpc>
              <a:buNone/>
              <a:defRPr sz="4000" b="1" cap="all"/>
            </a:lvl1pPr>
            <a:extLst/>
          </a:lstStyle>
          <a:p>
            <a:pPr rtl="0"/>
            <a:r>
              <a:rPr lang="pt-BR" smtClean="0"/>
              <a:t>Clique para editar o título mestre</a:t>
            </a:r>
            <a:endParaRPr lang="pt-BR" dirty="0"/>
          </a:p>
        </p:txBody>
      </p:sp>
      <p:sp>
        <p:nvSpPr>
          <p:cNvPr id="3" name="Espaço reservado para texto 2"/>
          <p:cNvSpPr>
            <a:spLocks noGrp="1"/>
          </p:cNvSpPr>
          <p:nvPr>
            <p:ph type="body" idx="1" hasCustomPrompt="1"/>
          </p:nvPr>
        </p:nvSpPr>
        <p:spPr>
          <a:xfrm>
            <a:off x="1828800" y="1066800"/>
            <a:ext cx="8534400" cy="1509712"/>
          </a:xfrm>
          <a:prstGeom prst="rect">
            <a:avLst/>
          </a:prstGeom>
        </p:spPr>
        <p:txBody>
          <a:bodyPr rtlCol="0" anchor="b"/>
          <a:lstStyle>
            <a:lvl1pPr marL="18288" indent="0" rtl="0" eaLnBrk="1" latinLnBrk="0" hangingPunct="1">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rtl="0" eaLnBrk="1" latinLnBrk="0" hangingPunct="1"/>
            <a:r>
              <a:rPr lang="pt-BR" dirty="0" smtClean="0"/>
              <a:t>Clique para editar o texto Mestre</a:t>
            </a:r>
          </a:p>
        </p:txBody>
      </p:sp>
      <p:sp>
        <p:nvSpPr>
          <p:cNvPr id="4" name="Espaço reservado para data 3"/>
          <p:cNvSpPr>
            <a:spLocks noGrp="1"/>
          </p:cNvSpPr>
          <p:nvPr>
            <p:ph type="dt" sz="half" idx="10"/>
          </p:nvPr>
        </p:nvSpPr>
        <p:spPr>
          <a:xfrm>
            <a:off x="4775200" y="6305550"/>
            <a:ext cx="2844800" cy="476250"/>
          </a:xfrm>
          <a:prstGeom prst="rect">
            <a:avLst/>
          </a:prstGeom>
        </p:spPr>
        <p:txBody>
          <a:bodyPr rtlCol="0"/>
          <a:lstStyle/>
          <a:p>
            <a:pPr rtl="0"/>
            <a:fld id="{86A1C4EF-4B03-46EC-8375-903B1D943708}" type="datetime1">
              <a:rPr lang="pt-BR" smtClean="0"/>
              <a:t>16/08/2022</a:t>
            </a:fld>
            <a:endParaRPr lang="pt-BR" dirty="0"/>
          </a:p>
        </p:txBody>
      </p:sp>
      <p:sp>
        <p:nvSpPr>
          <p:cNvPr id="5" name="Espaço reservado para rodapé 4"/>
          <p:cNvSpPr>
            <a:spLocks noGrp="1"/>
          </p:cNvSpPr>
          <p:nvPr>
            <p:ph type="ftr" sz="quarter" idx="11"/>
          </p:nvPr>
        </p:nvSpPr>
        <p:spPr>
          <a:xfrm>
            <a:off x="7620000" y="6305550"/>
            <a:ext cx="3860800" cy="476250"/>
          </a:xfrm>
          <a:prstGeom prst="rect">
            <a:avLst/>
          </a:prstGeom>
        </p:spPr>
        <p:txBody>
          <a:bodyPr rtlCol="0"/>
          <a:lstStyle/>
          <a:p>
            <a:pPr rtl="0"/>
            <a:r>
              <a:rPr lang="pt-BR" dirty="0" smtClean="0"/>
              <a:t>Adicionar um rodapé</a:t>
            </a:r>
            <a:endParaRPr lang="pt-BR" dirty="0"/>
          </a:p>
        </p:txBody>
      </p:sp>
      <p:sp>
        <p:nvSpPr>
          <p:cNvPr id="6" name="Espaço reservado para número do slide 5"/>
          <p:cNvSpPr>
            <a:spLocks noGrp="1"/>
          </p:cNvSpPr>
          <p:nvPr>
            <p:ph type="sldNum" sz="quarter" idx="12"/>
          </p:nvPr>
        </p:nvSpPr>
        <p:spPr>
          <a:xfrm>
            <a:off x="11484864" y="6305550"/>
            <a:ext cx="609600" cy="476250"/>
          </a:xfrm>
          <a:prstGeom prst="rect">
            <a:avLst/>
          </a:prstGeom>
        </p:spPr>
        <p:txBody>
          <a:bodyPr rtlCol="0"/>
          <a:lstStyle/>
          <a:p>
            <a:pPr rtl="0"/>
            <a:fld id="{401CF334-2D5C-4859-84A6-CA7E6E43FAEB}" type="slidenum">
              <a:rPr lang="pt-BR" smtClean="0"/>
              <a:t>‹nº›</a:t>
            </a:fld>
            <a:endParaRPr lang="pt-BR" dirty="0"/>
          </a:p>
        </p:txBody>
      </p:sp>
    </p:spTree>
    <p:extLst>
      <p:ext uri="{BB962C8B-B14F-4D97-AF65-F5344CB8AC3E}">
        <p14:creationId xmlns:p14="http://schemas.microsoft.com/office/powerpoint/2010/main" val="406615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0" orient="horz" pos="2160" userDrawn="1">
          <p15:clr>
            <a:srgbClr val="FBAE40"/>
          </p15:clr>
        </p15:guide>
        <p15:guide id="1"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is conteúdos">
    <p:spTree>
      <p:nvGrpSpPr>
        <p:cNvPr id="1" name=""/>
        <p:cNvGrpSpPr/>
        <p:nvPr/>
      </p:nvGrpSpPr>
      <p:grpSpPr>
        <a:xfrm>
          <a:off x="0" y="0"/>
          <a:ext cx="0" cy="0"/>
          <a:chOff x="0" y="0"/>
          <a:chExt cx="0" cy="0"/>
        </a:xfrm>
      </p:grpSpPr>
      <p:sp>
        <p:nvSpPr>
          <p:cNvPr id="2" name="Título 1"/>
          <p:cNvSpPr>
            <a:spLocks noGrp="1"/>
          </p:cNvSpPr>
          <p:nvPr>
            <p:ph type="title"/>
          </p:nvPr>
        </p:nvSpPr>
        <p:spPr>
          <a:xfrm>
            <a:off x="1914144" y="274320"/>
            <a:ext cx="9997440" cy="1143000"/>
          </a:xfrm>
          <a:prstGeom prst="rect">
            <a:avLst/>
          </a:prstGeom>
        </p:spPr>
        <p:txBody>
          <a:bodyPr rtlCol="0"/>
          <a:lstStyle/>
          <a:p>
            <a:pPr rtl="0"/>
            <a:r>
              <a:rPr lang="pt-BR" smtClean="0"/>
              <a:t>Clique para editar o título mestre</a:t>
            </a:r>
            <a:endParaRPr lang="pt-BR" dirty="0"/>
          </a:p>
        </p:txBody>
      </p:sp>
      <p:sp>
        <p:nvSpPr>
          <p:cNvPr id="3" name="Espaço reservado para conteúdo 2"/>
          <p:cNvSpPr>
            <a:spLocks noGrp="1"/>
          </p:cNvSpPr>
          <p:nvPr>
            <p:ph sz="half" idx="1" hasCustomPrompt="1"/>
          </p:nvPr>
        </p:nvSpPr>
        <p:spPr>
          <a:xfrm>
            <a:off x="1914144" y="1524000"/>
            <a:ext cx="4876800" cy="4663440"/>
          </a:xfrm>
          <a:prstGeom prst="rect">
            <a:avLst/>
          </a:prstGeom>
        </p:spPr>
        <p:txBody>
          <a:bodyPr rtlCol="0"/>
          <a:lstStyle>
            <a:lvl1pPr rtl="0" eaLnBrk="1" latinLnBrk="0" hangingPunct="1">
              <a:defRPr sz="2800"/>
            </a:lvl1pPr>
            <a:lvl2pPr>
              <a:defRPr sz="2400"/>
            </a:lvl2pPr>
            <a:lvl3pPr>
              <a:defRPr sz="2000"/>
            </a:lvl3pPr>
            <a:lvl4pPr>
              <a:defRPr sz="1800"/>
            </a:lvl4pPr>
            <a:lvl5pPr>
              <a:defRPr sz="1800"/>
            </a:lvl5pPr>
            <a:extLst/>
          </a:lstStyle>
          <a:p>
            <a:pPr lvl="0" rtl="0" eaLnBrk="1" latinLnBrk="0" hangingPunct="1"/>
            <a:r>
              <a:rPr lang="pt-BR" dirty="0" smtClean="0"/>
              <a:t>Clique para editar o texto Mestre</a:t>
            </a:r>
          </a:p>
          <a:p>
            <a:pPr lvl="1" rtl="0" eaLnBrk="1" latinLnBrk="0" hangingPunct="1"/>
            <a:r>
              <a:rPr lang="pt-BR" dirty="0" smtClean="0"/>
              <a:t>Segundo nível</a:t>
            </a:r>
          </a:p>
          <a:p>
            <a:pPr lvl="2" rtl="0" eaLnBrk="1" latinLnBrk="0" hangingPunct="1"/>
            <a:r>
              <a:rPr lang="pt-BR" dirty="0" smtClean="0"/>
              <a:t>Terceiro nível</a:t>
            </a:r>
          </a:p>
          <a:p>
            <a:pPr lvl="3" rtl="0" eaLnBrk="1" latinLnBrk="0" hangingPunct="1"/>
            <a:r>
              <a:rPr lang="pt-BR" dirty="0" smtClean="0"/>
              <a:t>Quarto nível</a:t>
            </a:r>
          </a:p>
          <a:p>
            <a:pPr lvl="4" rtl="0" eaLnBrk="1" latinLnBrk="0" hangingPunct="1"/>
            <a:r>
              <a:rPr lang="pt-BR" dirty="0" smtClean="0"/>
              <a:t>Quinto nível</a:t>
            </a:r>
            <a:endParaRPr kumimoji="0" lang="pt-BR" dirty="0"/>
          </a:p>
        </p:txBody>
      </p:sp>
      <p:sp>
        <p:nvSpPr>
          <p:cNvPr id="4" name="Espaço reservado para conteúdo 3"/>
          <p:cNvSpPr>
            <a:spLocks noGrp="1"/>
          </p:cNvSpPr>
          <p:nvPr>
            <p:ph sz="half" idx="2" hasCustomPrompt="1"/>
          </p:nvPr>
        </p:nvSpPr>
        <p:spPr>
          <a:xfrm>
            <a:off x="7034784" y="1524000"/>
            <a:ext cx="4876800" cy="4663440"/>
          </a:xfrm>
          <a:prstGeom prst="rect">
            <a:avLst/>
          </a:prstGeom>
        </p:spPr>
        <p:txBody>
          <a:bodyPr rtlCol="0"/>
          <a:lstStyle>
            <a:lvl1pPr rtl="0" eaLnBrk="1" latinLnBrk="0" hangingPunct="1">
              <a:defRPr sz="2800"/>
            </a:lvl1pPr>
            <a:lvl2pPr>
              <a:defRPr sz="2400"/>
            </a:lvl2pPr>
            <a:lvl3pPr>
              <a:defRPr sz="2000"/>
            </a:lvl3pPr>
            <a:lvl4pPr>
              <a:defRPr sz="1800"/>
            </a:lvl4pPr>
            <a:lvl5pPr>
              <a:defRPr sz="1800"/>
            </a:lvl5pPr>
            <a:extLst/>
          </a:lstStyle>
          <a:p>
            <a:pPr lvl="0" rtl="0" eaLnBrk="1" latinLnBrk="0" hangingPunct="1"/>
            <a:r>
              <a:rPr lang="pt-BR" dirty="0" smtClean="0"/>
              <a:t>Clique para editar o texto Mestre</a:t>
            </a:r>
          </a:p>
          <a:p>
            <a:pPr lvl="1" rtl="0" eaLnBrk="1" latinLnBrk="0" hangingPunct="1"/>
            <a:r>
              <a:rPr lang="pt-BR" dirty="0" smtClean="0"/>
              <a:t>Segundo nível</a:t>
            </a:r>
          </a:p>
          <a:p>
            <a:pPr lvl="2" rtl="0" eaLnBrk="1" latinLnBrk="0" hangingPunct="1"/>
            <a:r>
              <a:rPr lang="pt-BR" dirty="0" smtClean="0"/>
              <a:t>Terceiro nível</a:t>
            </a:r>
          </a:p>
          <a:p>
            <a:pPr lvl="3" rtl="0" eaLnBrk="1" latinLnBrk="0" hangingPunct="1"/>
            <a:r>
              <a:rPr lang="pt-BR" dirty="0" smtClean="0"/>
              <a:t>Quarto nível</a:t>
            </a:r>
          </a:p>
          <a:p>
            <a:pPr lvl="4" rtl="0" eaLnBrk="1" latinLnBrk="0" hangingPunct="1"/>
            <a:r>
              <a:rPr lang="pt-BR" dirty="0" smtClean="0"/>
              <a:t>Quinto nível</a:t>
            </a:r>
            <a:endParaRPr kumimoji="0" lang="pt-BR" dirty="0"/>
          </a:p>
        </p:txBody>
      </p:sp>
      <p:sp>
        <p:nvSpPr>
          <p:cNvPr id="5" name="Espaço reservado para data 4"/>
          <p:cNvSpPr>
            <a:spLocks noGrp="1"/>
          </p:cNvSpPr>
          <p:nvPr>
            <p:ph type="dt" sz="half" idx="10"/>
          </p:nvPr>
        </p:nvSpPr>
        <p:spPr>
          <a:xfrm>
            <a:off x="4775200" y="6305550"/>
            <a:ext cx="2844800" cy="476250"/>
          </a:xfrm>
          <a:prstGeom prst="rect">
            <a:avLst/>
          </a:prstGeom>
        </p:spPr>
        <p:txBody>
          <a:bodyPr rtlCol="0"/>
          <a:lstStyle/>
          <a:p>
            <a:pPr rtl="0"/>
            <a:fld id="{1342039C-EEFA-48FA-80C3-B90AF9FFE42A}" type="datetime1">
              <a:rPr lang="pt-BR" smtClean="0"/>
              <a:t>16/08/2022</a:t>
            </a:fld>
            <a:endParaRPr lang="pt-BR" dirty="0"/>
          </a:p>
        </p:txBody>
      </p:sp>
      <p:sp>
        <p:nvSpPr>
          <p:cNvPr id="6" name="Espaço reservado para rodapé 5"/>
          <p:cNvSpPr>
            <a:spLocks noGrp="1"/>
          </p:cNvSpPr>
          <p:nvPr>
            <p:ph type="ftr" sz="quarter" idx="11"/>
          </p:nvPr>
        </p:nvSpPr>
        <p:spPr>
          <a:xfrm>
            <a:off x="7620000" y="6305550"/>
            <a:ext cx="3860800" cy="476250"/>
          </a:xfrm>
          <a:prstGeom prst="rect">
            <a:avLst/>
          </a:prstGeom>
        </p:spPr>
        <p:txBody>
          <a:bodyPr rtlCol="0"/>
          <a:lstStyle/>
          <a:p>
            <a:pPr rtl="0"/>
            <a:r>
              <a:rPr lang="pt-BR" dirty="0" smtClean="0"/>
              <a:t>Adicionar um rodapé</a:t>
            </a:r>
            <a:endParaRPr lang="pt-BR" dirty="0"/>
          </a:p>
        </p:txBody>
      </p:sp>
      <p:sp>
        <p:nvSpPr>
          <p:cNvPr id="7" name="Espaço reservado para número do slide 6"/>
          <p:cNvSpPr>
            <a:spLocks noGrp="1"/>
          </p:cNvSpPr>
          <p:nvPr>
            <p:ph type="sldNum" sz="quarter" idx="12"/>
          </p:nvPr>
        </p:nvSpPr>
        <p:spPr>
          <a:xfrm>
            <a:off x="11484864" y="6305550"/>
            <a:ext cx="609600" cy="476250"/>
          </a:xfrm>
          <a:prstGeom prst="rect">
            <a:avLst/>
          </a:prstGeom>
        </p:spPr>
        <p:txBody>
          <a:bodyPr rtlCol="0"/>
          <a:lstStyle/>
          <a:p>
            <a:pPr rtl="0"/>
            <a:fld id="{401CF334-2D5C-4859-84A6-CA7E6E43FAEB}" type="slidenum">
              <a:rPr lang="pt-BR" smtClean="0"/>
              <a:t>‹nº›</a:t>
            </a:fld>
            <a:endParaRPr lang="pt-BR" dirty="0"/>
          </a:p>
        </p:txBody>
      </p:sp>
    </p:spTree>
    <p:extLst>
      <p:ext uri="{BB962C8B-B14F-4D97-AF65-F5344CB8AC3E}">
        <p14:creationId xmlns:p14="http://schemas.microsoft.com/office/powerpoint/2010/main" val="307845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bg>
      <p:bgPr>
        <a:solidFill>
          <a:schemeClr val="bg2">
            <a:lumMod val="9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09600" y="5160336"/>
            <a:ext cx="10972800" cy="1143000"/>
          </a:xfrm>
          <a:prstGeom prst="rect">
            <a:avLst/>
          </a:prstGeom>
        </p:spPr>
        <p:txBody>
          <a:bodyPr rtlCol="0" anchor="ctr"/>
          <a:lstStyle>
            <a:lvl1pPr algn="ctr">
              <a:defRPr sz="4500" b="1" cap="none" baseline="0"/>
            </a:lvl1pPr>
            <a:extLst/>
          </a:lstStyle>
          <a:p>
            <a:pPr rtl="0"/>
            <a:r>
              <a:rPr lang="pt-BR" smtClean="0"/>
              <a:t>Clique para editar o título mestre</a:t>
            </a:r>
            <a:endParaRPr lang="pt-BR" dirty="0"/>
          </a:p>
        </p:txBody>
      </p:sp>
      <p:sp>
        <p:nvSpPr>
          <p:cNvPr id="3" name="Espaço reservado para texto 2"/>
          <p:cNvSpPr>
            <a:spLocks noGrp="1"/>
          </p:cNvSpPr>
          <p:nvPr>
            <p:ph type="body" idx="1" hasCustomPrompt="1"/>
          </p:nvPr>
        </p:nvSpPr>
        <p:spPr>
          <a:xfrm>
            <a:off x="609600" y="328278"/>
            <a:ext cx="5364480" cy="640080"/>
          </a:xfrm>
          <a:prstGeom prst="rect">
            <a:avLst/>
          </a:prstGeom>
          <a:noFill/>
          <a:ln w="10795">
            <a:solidFill>
              <a:schemeClr val="bg1"/>
            </a:solidFill>
            <a:miter lim="800000"/>
          </a:ln>
        </p:spPr>
        <p:txBody>
          <a:bodyPr rtlCol="0" anchor="ctr"/>
          <a:lstStyle>
            <a:lvl1pPr marL="64008" indent="0" algn="l" rtl="0" eaLnBrk="1" latinLnBrk="0" hangingPunct="1">
              <a:lnSpc>
                <a:spcPct val="100000"/>
              </a:lnSpc>
              <a:spcBef>
                <a:spcPts val="100"/>
              </a:spcBef>
              <a:buNone/>
              <a:defRPr sz="1900" b="1">
                <a:solidFill>
                  <a:schemeClr val="accent1">
                    <a:lumMod val="50000"/>
                  </a:schemeClr>
                </a:solidFill>
              </a:defRPr>
            </a:lvl1pPr>
            <a:lvl2pPr>
              <a:buNone/>
              <a:defRPr sz="2000" b="1"/>
            </a:lvl2pPr>
            <a:lvl3pPr>
              <a:buNone/>
              <a:defRPr sz="1800" b="1"/>
            </a:lvl3pPr>
            <a:lvl4pPr>
              <a:buNone/>
              <a:defRPr sz="1600" b="1"/>
            </a:lvl4pPr>
            <a:lvl5pPr>
              <a:buNone/>
              <a:defRPr sz="1600" b="1"/>
            </a:lvl5pPr>
            <a:extLst/>
          </a:lstStyle>
          <a:p>
            <a:pPr lvl="0" rtl="0" eaLnBrk="1" latinLnBrk="0" hangingPunct="1"/>
            <a:r>
              <a:rPr lang="pt-BR" dirty="0" smtClean="0"/>
              <a:t>Clique para editar o texto Mestre</a:t>
            </a:r>
          </a:p>
        </p:txBody>
      </p:sp>
      <p:sp>
        <p:nvSpPr>
          <p:cNvPr id="5" name="Espaço reservado para conteúdo 4"/>
          <p:cNvSpPr>
            <a:spLocks noGrp="1"/>
          </p:cNvSpPr>
          <p:nvPr>
            <p:ph sz="quarter" idx="2" hasCustomPrompt="1"/>
          </p:nvPr>
        </p:nvSpPr>
        <p:spPr>
          <a:xfrm>
            <a:off x="609600" y="969336"/>
            <a:ext cx="5364480" cy="4114800"/>
          </a:xfrm>
          <a:prstGeom prst="rect">
            <a:avLst/>
          </a:prstGeom>
          <a:ln w="10795">
            <a:solidFill>
              <a:schemeClr val="bg1"/>
            </a:solidFill>
            <a:prstDash val="dash"/>
            <a:miter lim="800000"/>
          </a:ln>
        </p:spPr>
        <p:txBody>
          <a:bodyPr rtlCol="0"/>
          <a:lstStyle>
            <a:lvl1pPr marL="393192" indent="-274320" rtl="0" eaLnBrk="1" latinLnBrk="0" hangingPunct="1">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rtl="0" eaLnBrk="1" latinLnBrk="0" hangingPunct="1"/>
            <a:r>
              <a:rPr lang="pt-BR" dirty="0" smtClean="0"/>
              <a:t>Clique para editar o texto Mestre</a:t>
            </a:r>
          </a:p>
          <a:p>
            <a:pPr lvl="1" rtl="0" eaLnBrk="1" latinLnBrk="0" hangingPunct="1"/>
            <a:r>
              <a:rPr lang="pt-BR" dirty="0" smtClean="0"/>
              <a:t>Segundo nível</a:t>
            </a:r>
          </a:p>
          <a:p>
            <a:pPr lvl="2" rtl="0" eaLnBrk="1" latinLnBrk="0" hangingPunct="1"/>
            <a:r>
              <a:rPr lang="pt-BR" dirty="0" smtClean="0"/>
              <a:t>Terceiro nível</a:t>
            </a:r>
          </a:p>
          <a:p>
            <a:pPr lvl="3" rtl="0" eaLnBrk="1" latinLnBrk="0" hangingPunct="1"/>
            <a:r>
              <a:rPr lang="pt-BR" dirty="0" smtClean="0"/>
              <a:t>Quarto nível</a:t>
            </a:r>
          </a:p>
          <a:p>
            <a:pPr lvl="4" rtl="0" eaLnBrk="1" latinLnBrk="0" hangingPunct="1"/>
            <a:r>
              <a:rPr lang="pt-BR" dirty="0" smtClean="0"/>
              <a:t>Quinto nível</a:t>
            </a:r>
            <a:endParaRPr kumimoji="0" lang="pt-BR" dirty="0"/>
          </a:p>
        </p:txBody>
      </p:sp>
      <p:sp>
        <p:nvSpPr>
          <p:cNvPr id="4" name="Espaço reservado para texto 3"/>
          <p:cNvSpPr>
            <a:spLocks noGrp="1"/>
          </p:cNvSpPr>
          <p:nvPr>
            <p:ph type="body" sz="half" idx="3" hasCustomPrompt="1"/>
          </p:nvPr>
        </p:nvSpPr>
        <p:spPr>
          <a:xfrm>
            <a:off x="6217920" y="328278"/>
            <a:ext cx="5364480" cy="640080"/>
          </a:xfrm>
          <a:prstGeom prst="rect">
            <a:avLst/>
          </a:prstGeom>
          <a:noFill/>
          <a:ln w="10795">
            <a:solidFill>
              <a:schemeClr val="bg1"/>
            </a:solidFill>
            <a:miter lim="800000"/>
          </a:ln>
        </p:spPr>
        <p:txBody>
          <a:bodyPr rtlCol="0" anchor="ctr"/>
          <a:lstStyle>
            <a:lvl1pPr marL="64008" indent="0" algn="l" rtl="0" eaLnBrk="1" latinLnBrk="0" hangingPunct="1">
              <a:lnSpc>
                <a:spcPct val="100000"/>
              </a:lnSpc>
              <a:spcBef>
                <a:spcPts val="100"/>
              </a:spcBef>
              <a:buNone/>
              <a:defRPr sz="1900" b="1">
                <a:solidFill>
                  <a:schemeClr val="accent1">
                    <a:lumMod val="50000"/>
                  </a:schemeClr>
                </a:solidFill>
              </a:defRPr>
            </a:lvl1pPr>
            <a:lvl2pPr>
              <a:buNone/>
              <a:defRPr sz="2000" b="1"/>
            </a:lvl2pPr>
            <a:lvl3pPr>
              <a:buNone/>
              <a:defRPr sz="1800" b="1"/>
            </a:lvl3pPr>
            <a:lvl4pPr>
              <a:buNone/>
              <a:defRPr sz="1600" b="1"/>
            </a:lvl4pPr>
            <a:lvl5pPr>
              <a:buNone/>
              <a:defRPr sz="1600" b="1"/>
            </a:lvl5pPr>
            <a:extLst/>
          </a:lstStyle>
          <a:p>
            <a:pPr lvl="0" rtl="0" eaLnBrk="1" latinLnBrk="0" hangingPunct="1"/>
            <a:r>
              <a:rPr lang="pt-BR" dirty="0" smtClean="0"/>
              <a:t>Clique para editar o texto Mestre</a:t>
            </a:r>
          </a:p>
        </p:txBody>
      </p:sp>
      <p:sp>
        <p:nvSpPr>
          <p:cNvPr id="6" name="Espaço reservado para conteúdo 5"/>
          <p:cNvSpPr>
            <a:spLocks noGrp="1"/>
          </p:cNvSpPr>
          <p:nvPr>
            <p:ph sz="quarter" idx="4" hasCustomPrompt="1"/>
          </p:nvPr>
        </p:nvSpPr>
        <p:spPr>
          <a:xfrm>
            <a:off x="6217920" y="969336"/>
            <a:ext cx="5364480" cy="4114800"/>
          </a:xfrm>
          <a:prstGeom prst="rect">
            <a:avLst/>
          </a:prstGeom>
          <a:ln w="10795">
            <a:solidFill>
              <a:schemeClr val="bg1"/>
            </a:solidFill>
            <a:prstDash val="dash"/>
            <a:miter lim="800000"/>
          </a:ln>
        </p:spPr>
        <p:txBody>
          <a:bodyPr rtlCol="0"/>
          <a:lstStyle>
            <a:lvl1pPr marL="393192" indent="-274320" rtl="0" eaLnBrk="1" latinLnBrk="0" hangingPunct="1">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rtl="0" eaLnBrk="1" latinLnBrk="0" hangingPunct="1"/>
            <a:r>
              <a:rPr lang="pt-BR" dirty="0" smtClean="0"/>
              <a:t>Clique para editar o texto Mestre</a:t>
            </a:r>
          </a:p>
          <a:p>
            <a:pPr lvl="1" rtl="0" eaLnBrk="1" latinLnBrk="0" hangingPunct="1"/>
            <a:r>
              <a:rPr lang="pt-BR" dirty="0" smtClean="0"/>
              <a:t>Segundo nível</a:t>
            </a:r>
          </a:p>
          <a:p>
            <a:pPr lvl="2" rtl="0" eaLnBrk="1" latinLnBrk="0" hangingPunct="1"/>
            <a:r>
              <a:rPr lang="pt-BR" dirty="0" smtClean="0"/>
              <a:t>Terceiro nível</a:t>
            </a:r>
          </a:p>
          <a:p>
            <a:pPr lvl="3" rtl="0" eaLnBrk="1" latinLnBrk="0" hangingPunct="1"/>
            <a:r>
              <a:rPr lang="pt-BR" dirty="0" smtClean="0"/>
              <a:t>Quarto nível</a:t>
            </a:r>
          </a:p>
          <a:p>
            <a:pPr lvl="4" rtl="0" eaLnBrk="1" latinLnBrk="0" hangingPunct="1"/>
            <a:r>
              <a:rPr lang="pt-BR" dirty="0" smtClean="0"/>
              <a:t>Quinto nível</a:t>
            </a:r>
            <a:endParaRPr kumimoji="0" lang="pt-BR" dirty="0"/>
          </a:p>
        </p:txBody>
      </p:sp>
      <p:sp>
        <p:nvSpPr>
          <p:cNvPr id="7" name="Espaço reservado para data 6"/>
          <p:cNvSpPr>
            <a:spLocks noGrp="1"/>
          </p:cNvSpPr>
          <p:nvPr>
            <p:ph type="dt" sz="half" idx="10"/>
          </p:nvPr>
        </p:nvSpPr>
        <p:spPr>
          <a:xfrm>
            <a:off x="4775200" y="6305550"/>
            <a:ext cx="2844800" cy="476250"/>
          </a:xfrm>
          <a:prstGeom prst="rect">
            <a:avLst/>
          </a:prstGeom>
        </p:spPr>
        <p:txBody>
          <a:bodyPr rtlCol="0"/>
          <a:lstStyle/>
          <a:p>
            <a:pPr rtl="0"/>
            <a:fld id="{34237422-13F6-4F60-8485-73DF888AB901}" type="datetime1">
              <a:rPr lang="pt-BR" smtClean="0"/>
              <a:t>16/08/2022</a:t>
            </a:fld>
            <a:endParaRPr lang="pt-BR" dirty="0"/>
          </a:p>
        </p:txBody>
      </p:sp>
      <p:sp>
        <p:nvSpPr>
          <p:cNvPr id="8" name="Espaço reservado para rodapé 7"/>
          <p:cNvSpPr>
            <a:spLocks noGrp="1"/>
          </p:cNvSpPr>
          <p:nvPr>
            <p:ph type="ftr" sz="quarter" idx="11"/>
          </p:nvPr>
        </p:nvSpPr>
        <p:spPr>
          <a:xfrm>
            <a:off x="7620000" y="6305550"/>
            <a:ext cx="3860800" cy="476250"/>
          </a:xfrm>
          <a:prstGeom prst="rect">
            <a:avLst/>
          </a:prstGeom>
        </p:spPr>
        <p:txBody>
          <a:bodyPr rtlCol="0"/>
          <a:lstStyle/>
          <a:p>
            <a:pPr rtl="0"/>
            <a:r>
              <a:rPr lang="pt-BR" dirty="0" smtClean="0"/>
              <a:t>Adicionar um rodapé</a:t>
            </a:r>
            <a:endParaRPr lang="pt-BR" dirty="0"/>
          </a:p>
        </p:txBody>
      </p:sp>
      <p:sp>
        <p:nvSpPr>
          <p:cNvPr id="9" name="Espaço reservado para número do slide 8"/>
          <p:cNvSpPr>
            <a:spLocks noGrp="1"/>
          </p:cNvSpPr>
          <p:nvPr>
            <p:ph type="sldNum" sz="quarter" idx="12"/>
          </p:nvPr>
        </p:nvSpPr>
        <p:spPr>
          <a:xfrm>
            <a:off x="11484864" y="6305550"/>
            <a:ext cx="609600" cy="476250"/>
          </a:xfrm>
          <a:prstGeom prst="rect">
            <a:avLst/>
          </a:prstGeom>
        </p:spPr>
        <p:txBody>
          <a:bodyPr rtlCol="0"/>
          <a:lstStyle/>
          <a:p>
            <a:pPr rtl="0"/>
            <a:fld id="{401CF334-2D5C-4859-84A6-CA7E6E43FAEB}" type="slidenum">
              <a:rPr lang="pt-BR" smtClean="0"/>
              <a:t>‹nº›</a:t>
            </a:fld>
            <a:endParaRPr lang="pt-BR" dirty="0"/>
          </a:p>
        </p:txBody>
      </p:sp>
    </p:spTree>
    <p:extLst>
      <p:ext uri="{BB962C8B-B14F-4D97-AF65-F5344CB8AC3E}">
        <p14:creationId xmlns:p14="http://schemas.microsoft.com/office/powerpoint/2010/main" val="235893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0" orient="horz" pos="2160" userDrawn="1">
          <p15:clr>
            <a:srgbClr val="FBAE40"/>
          </p15:clr>
        </p15:guide>
        <p15:guide id="1"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1914144" y="274320"/>
            <a:ext cx="9997440" cy="1143000"/>
          </a:xfrm>
          <a:prstGeom prst="rect">
            <a:avLst/>
          </a:prstGeom>
        </p:spPr>
        <p:txBody>
          <a:bodyPr rtlCol="0" anchor="ctr"/>
          <a:lstStyle/>
          <a:p>
            <a:pPr rtl="0"/>
            <a:r>
              <a:rPr lang="pt-BR" smtClean="0"/>
              <a:t>Clique para editar o título mestre</a:t>
            </a:r>
            <a:endParaRPr lang="pt-BR" dirty="0"/>
          </a:p>
        </p:txBody>
      </p:sp>
      <p:sp>
        <p:nvSpPr>
          <p:cNvPr id="3" name="Espaço reservado para data 2"/>
          <p:cNvSpPr>
            <a:spLocks noGrp="1"/>
          </p:cNvSpPr>
          <p:nvPr>
            <p:ph type="dt" sz="half" idx="10"/>
          </p:nvPr>
        </p:nvSpPr>
        <p:spPr>
          <a:xfrm>
            <a:off x="4775200" y="6305550"/>
            <a:ext cx="2844800" cy="476250"/>
          </a:xfrm>
          <a:prstGeom prst="rect">
            <a:avLst/>
          </a:prstGeom>
        </p:spPr>
        <p:txBody>
          <a:bodyPr rtlCol="0"/>
          <a:lstStyle/>
          <a:p>
            <a:pPr rtl="0"/>
            <a:fld id="{238AB8E4-2929-45BB-914D-8F2CA34729D5}" type="datetime1">
              <a:rPr lang="pt-BR" smtClean="0"/>
              <a:t>16/08/2022</a:t>
            </a:fld>
            <a:endParaRPr lang="pt-BR" dirty="0"/>
          </a:p>
        </p:txBody>
      </p:sp>
      <p:sp>
        <p:nvSpPr>
          <p:cNvPr id="4" name="Espaço reservado para rodapé 3"/>
          <p:cNvSpPr>
            <a:spLocks noGrp="1"/>
          </p:cNvSpPr>
          <p:nvPr>
            <p:ph type="ftr" sz="quarter" idx="11"/>
          </p:nvPr>
        </p:nvSpPr>
        <p:spPr>
          <a:xfrm>
            <a:off x="7620000" y="6305550"/>
            <a:ext cx="3860800" cy="476250"/>
          </a:xfrm>
          <a:prstGeom prst="rect">
            <a:avLst/>
          </a:prstGeom>
        </p:spPr>
        <p:txBody>
          <a:bodyPr rtlCol="0"/>
          <a:lstStyle/>
          <a:p>
            <a:pPr rtl="0"/>
            <a:r>
              <a:rPr lang="pt-BR" dirty="0" smtClean="0"/>
              <a:t>Adicionar um rodapé</a:t>
            </a:r>
            <a:endParaRPr lang="pt-BR" dirty="0"/>
          </a:p>
        </p:txBody>
      </p:sp>
      <p:sp>
        <p:nvSpPr>
          <p:cNvPr id="5" name="Espaço reservado para número do slide 4"/>
          <p:cNvSpPr>
            <a:spLocks noGrp="1"/>
          </p:cNvSpPr>
          <p:nvPr>
            <p:ph type="sldNum" sz="quarter" idx="12"/>
          </p:nvPr>
        </p:nvSpPr>
        <p:spPr>
          <a:xfrm>
            <a:off x="11484864" y="6305550"/>
            <a:ext cx="609600" cy="476250"/>
          </a:xfrm>
          <a:prstGeom prst="rect">
            <a:avLst/>
          </a:prstGeom>
        </p:spPr>
        <p:txBody>
          <a:bodyPr rtlCol="0"/>
          <a:lstStyle/>
          <a:p>
            <a:pPr rtl="0"/>
            <a:fld id="{401CF334-2D5C-4859-84A6-CA7E6E43FAEB}" type="slidenum">
              <a:rPr lang="pt-BR" smtClean="0"/>
              <a:t>‹nº›</a:t>
            </a:fld>
            <a:endParaRPr lang="pt-BR" dirty="0"/>
          </a:p>
        </p:txBody>
      </p:sp>
    </p:spTree>
    <p:extLst>
      <p:ext uri="{BB962C8B-B14F-4D97-AF65-F5344CB8AC3E}">
        <p14:creationId xmlns:p14="http://schemas.microsoft.com/office/powerpoint/2010/main" val="860658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a:xfrm>
            <a:off x="4775200" y="6305550"/>
            <a:ext cx="2844800" cy="476250"/>
          </a:xfrm>
          <a:prstGeom prst="rect">
            <a:avLst/>
          </a:prstGeom>
        </p:spPr>
        <p:txBody>
          <a:bodyPr rtlCol="0"/>
          <a:lstStyle/>
          <a:p>
            <a:pPr rtl="0"/>
            <a:fld id="{436BAA5A-F745-4A1F-8E7C-E2D525245B0F}" type="datetime1">
              <a:rPr lang="pt-BR" smtClean="0"/>
              <a:t>16/08/2022</a:t>
            </a:fld>
            <a:endParaRPr lang="pt-BR" dirty="0"/>
          </a:p>
        </p:txBody>
      </p:sp>
      <p:sp>
        <p:nvSpPr>
          <p:cNvPr id="3" name="Espaço reservado para rodapé 2"/>
          <p:cNvSpPr>
            <a:spLocks noGrp="1"/>
          </p:cNvSpPr>
          <p:nvPr>
            <p:ph type="ftr" sz="quarter" idx="11"/>
          </p:nvPr>
        </p:nvSpPr>
        <p:spPr>
          <a:xfrm>
            <a:off x="7620000" y="6305550"/>
            <a:ext cx="3860800" cy="476250"/>
          </a:xfrm>
          <a:prstGeom prst="rect">
            <a:avLst/>
          </a:prstGeom>
        </p:spPr>
        <p:txBody>
          <a:bodyPr rtlCol="0"/>
          <a:lstStyle/>
          <a:p>
            <a:pPr rtl="0"/>
            <a:r>
              <a:rPr lang="pt-BR" dirty="0" smtClean="0"/>
              <a:t>Adicionar um rodapé</a:t>
            </a:r>
            <a:endParaRPr lang="pt-BR" dirty="0"/>
          </a:p>
        </p:txBody>
      </p:sp>
      <p:sp>
        <p:nvSpPr>
          <p:cNvPr id="4" name="Espaço reservado para número do slide 3"/>
          <p:cNvSpPr>
            <a:spLocks noGrp="1"/>
          </p:cNvSpPr>
          <p:nvPr>
            <p:ph type="sldNum" sz="quarter" idx="12"/>
          </p:nvPr>
        </p:nvSpPr>
        <p:spPr>
          <a:xfrm>
            <a:off x="11484864" y="6305550"/>
            <a:ext cx="609600" cy="476250"/>
          </a:xfrm>
          <a:prstGeom prst="rect">
            <a:avLst/>
          </a:prstGeom>
        </p:spPr>
        <p:txBody>
          <a:bodyPr rtlCol="0"/>
          <a:lstStyle/>
          <a:p>
            <a:pPr rtl="0"/>
            <a:fld id="{401CF334-2D5C-4859-84A6-CA7E6E43FAEB}" type="slidenum">
              <a:rPr lang="pt-BR" smtClean="0"/>
              <a:t>‹nº›</a:t>
            </a:fld>
            <a:endParaRPr lang="pt-BR" dirty="0"/>
          </a:p>
        </p:txBody>
      </p:sp>
    </p:spTree>
    <p:extLst>
      <p:ext uri="{BB962C8B-B14F-4D97-AF65-F5344CB8AC3E}">
        <p14:creationId xmlns:p14="http://schemas.microsoft.com/office/powerpoint/2010/main" val="86097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bg>
      <p:bgPr>
        <a:solidFill>
          <a:schemeClr val="bg2">
            <a:lumMod val="9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09600" y="216778"/>
            <a:ext cx="5080000" cy="1162050"/>
          </a:xfrm>
          <a:prstGeom prst="rect">
            <a:avLst/>
          </a:prstGeom>
          <a:ln>
            <a:noFill/>
          </a:ln>
        </p:spPr>
        <p:txBody>
          <a:bodyPr rtlCol="0" anchor="b"/>
          <a:lstStyle>
            <a:lvl1pPr algn="l">
              <a:lnSpc>
                <a:spcPts val="2000"/>
              </a:lnSpc>
              <a:buNone/>
              <a:defRPr sz="2200" b="1" cap="all" baseline="0"/>
            </a:lvl1pPr>
            <a:extLst/>
          </a:lstStyle>
          <a:p>
            <a:pPr rtl="0"/>
            <a:r>
              <a:rPr lang="pt-BR" smtClean="0"/>
              <a:t>Clique para editar o título mestre</a:t>
            </a:r>
            <a:endParaRPr lang="pt-BR" dirty="0"/>
          </a:p>
        </p:txBody>
      </p:sp>
      <p:sp>
        <p:nvSpPr>
          <p:cNvPr id="3" name="Espaço reservado para texto 2"/>
          <p:cNvSpPr>
            <a:spLocks noGrp="1"/>
          </p:cNvSpPr>
          <p:nvPr>
            <p:ph type="body" idx="2" hasCustomPrompt="1"/>
          </p:nvPr>
        </p:nvSpPr>
        <p:spPr>
          <a:xfrm>
            <a:off x="609600" y="1406964"/>
            <a:ext cx="5080000" cy="698500"/>
          </a:xfrm>
          <a:prstGeom prst="rect">
            <a:avLst/>
          </a:prstGeom>
        </p:spPr>
        <p:txBody>
          <a:bodyPr rtlCol="0"/>
          <a:lstStyle>
            <a:lvl1pPr marL="45720" indent="0" rtl="0" eaLnBrk="1" latinLnBrk="0" hangingPunct="1">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rtl="0" eaLnBrk="1" latinLnBrk="0" hangingPunct="1"/>
            <a:r>
              <a:rPr lang="pt-BR" dirty="0" smtClean="0"/>
              <a:t>Clique para editar o texto Mestre</a:t>
            </a:r>
          </a:p>
        </p:txBody>
      </p:sp>
      <p:sp>
        <p:nvSpPr>
          <p:cNvPr id="4" name="Espaço reservado para conteúdo 3"/>
          <p:cNvSpPr>
            <a:spLocks noGrp="1"/>
          </p:cNvSpPr>
          <p:nvPr>
            <p:ph sz="half" idx="1" hasCustomPrompt="1"/>
          </p:nvPr>
        </p:nvSpPr>
        <p:spPr>
          <a:xfrm>
            <a:off x="609600" y="2133601"/>
            <a:ext cx="10871200" cy="3992563"/>
          </a:xfrm>
          <a:prstGeom prst="rect">
            <a:avLst/>
          </a:prstGeom>
        </p:spPr>
        <p:txBody>
          <a:bodyPr rtlCol="0"/>
          <a:lstStyle>
            <a:lvl1pPr rtl="0" eaLnBrk="1" latinLnBrk="0" hangingPunct="1">
              <a:defRPr sz="3200"/>
            </a:lvl1pPr>
            <a:lvl2pPr>
              <a:defRPr sz="2800"/>
            </a:lvl2pPr>
            <a:lvl3pPr>
              <a:defRPr sz="2400"/>
            </a:lvl3pPr>
            <a:lvl4pPr>
              <a:defRPr sz="2000"/>
            </a:lvl4pPr>
            <a:lvl5pPr>
              <a:defRPr sz="2000"/>
            </a:lvl5pPr>
            <a:extLst/>
          </a:lstStyle>
          <a:p>
            <a:pPr lvl="0" rtl="0" eaLnBrk="1" latinLnBrk="0" hangingPunct="1"/>
            <a:r>
              <a:rPr lang="pt-BR" dirty="0" smtClean="0"/>
              <a:t>Clique para editar o texto Mestre</a:t>
            </a:r>
          </a:p>
          <a:p>
            <a:pPr lvl="1" rtl="0" eaLnBrk="1" latinLnBrk="0" hangingPunct="1"/>
            <a:r>
              <a:rPr lang="pt-BR" dirty="0" smtClean="0"/>
              <a:t>Segundo nível</a:t>
            </a:r>
          </a:p>
          <a:p>
            <a:pPr lvl="2" rtl="0" eaLnBrk="1" latinLnBrk="0" hangingPunct="1"/>
            <a:r>
              <a:rPr lang="pt-BR" dirty="0" smtClean="0"/>
              <a:t>Terceiro nível</a:t>
            </a:r>
          </a:p>
          <a:p>
            <a:pPr lvl="3" rtl="0" eaLnBrk="1" latinLnBrk="0" hangingPunct="1"/>
            <a:r>
              <a:rPr lang="pt-BR" dirty="0" smtClean="0"/>
              <a:t>Quarto nível</a:t>
            </a:r>
          </a:p>
          <a:p>
            <a:pPr lvl="4" rtl="0" eaLnBrk="1" latinLnBrk="0" hangingPunct="1"/>
            <a:r>
              <a:rPr lang="pt-BR" dirty="0" smtClean="0"/>
              <a:t>Quinto nível</a:t>
            </a:r>
            <a:endParaRPr kumimoji="0" lang="pt-BR" dirty="0"/>
          </a:p>
        </p:txBody>
      </p:sp>
      <p:sp>
        <p:nvSpPr>
          <p:cNvPr id="5" name="Espaço reservado para data 4"/>
          <p:cNvSpPr>
            <a:spLocks noGrp="1"/>
          </p:cNvSpPr>
          <p:nvPr>
            <p:ph type="dt" sz="half" idx="10"/>
          </p:nvPr>
        </p:nvSpPr>
        <p:spPr>
          <a:xfrm>
            <a:off x="4775200" y="6305550"/>
            <a:ext cx="2844800" cy="476250"/>
          </a:xfrm>
          <a:prstGeom prst="rect">
            <a:avLst/>
          </a:prstGeom>
        </p:spPr>
        <p:txBody>
          <a:bodyPr rtlCol="0"/>
          <a:lstStyle/>
          <a:p>
            <a:pPr rtl="0"/>
            <a:fld id="{A9A953AC-58A4-4BA4-B11B-8A98FD084679}" type="datetime1">
              <a:rPr lang="pt-BR" smtClean="0"/>
              <a:t>16/08/2022</a:t>
            </a:fld>
            <a:endParaRPr lang="pt-BR" dirty="0"/>
          </a:p>
        </p:txBody>
      </p:sp>
      <p:sp>
        <p:nvSpPr>
          <p:cNvPr id="6" name="Espaço reservado para rodapé 5"/>
          <p:cNvSpPr>
            <a:spLocks noGrp="1"/>
          </p:cNvSpPr>
          <p:nvPr>
            <p:ph type="ftr" sz="quarter" idx="11"/>
          </p:nvPr>
        </p:nvSpPr>
        <p:spPr>
          <a:xfrm>
            <a:off x="7620000" y="6305550"/>
            <a:ext cx="3860800" cy="476250"/>
          </a:xfrm>
          <a:prstGeom prst="rect">
            <a:avLst/>
          </a:prstGeom>
        </p:spPr>
        <p:txBody>
          <a:bodyPr rtlCol="0"/>
          <a:lstStyle/>
          <a:p>
            <a:pPr rtl="0"/>
            <a:r>
              <a:rPr lang="pt-BR" dirty="0" smtClean="0"/>
              <a:t>Adicionar um rodapé</a:t>
            </a:r>
            <a:endParaRPr lang="pt-BR" dirty="0"/>
          </a:p>
        </p:txBody>
      </p:sp>
      <p:sp>
        <p:nvSpPr>
          <p:cNvPr id="7" name="Espaço reservado para número do slide 6"/>
          <p:cNvSpPr>
            <a:spLocks noGrp="1"/>
          </p:cNvSpPr>
          <p:nvPr>
            <p:ph type="sldNum" sz="quarter" idx="12"/>
          </p:nvPr>
        </p:nvSpPr>
        <p:spPr>
          <a:xfrm>
            <a:off x="11484864" y="6305550"/>
            <a:ext cx="609600" cy="476250"/>
          </a:xfrm>
          <a:prstGeom prst="rect">
            <a:avLst/>
          </a:prstGeom>
        </p:spPr>
        <p:txBody>
          <a:bodyPr rtlCol="0"/>
          <a:lstStyle/>
          <a:p>
            <a:pPr rtl="0"/>
            <a:fld id="{401CF334-2D5C-4859-84A6-CA7E6E43FAEB}" type="slidenum">
              <a:rPr lang="pt-BR" smtClean="0"/>
              <a:t>‹nº›</a:t>
            </a:fld>
            <a:endParaRPr lang="pt-BR" dirty="0"/>
          </a:p>
        </p:txBody>
      </p:sp>
    </p:spTree>
    <p:extLst>
      <p:ext uri="{BB962C8B-B14F-4D97-AF65-F5344CB8AC3E}">
        <p14:creationId xmlns:p14="http://schemas.microsoft.com/office/powerpoint/2010/main" val="54254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bg>
      <p:bgPr>
        <a:solidFill>
          <a:schemeClr val="bg2">
            <a:lumMod val="90000"/>
          </a:schemeClr>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849195" y="1066800"/>
            <a:ext cx="3657600" cy="1981200"/>
          </a:xfrm>
          <a:prstGeom prst="rect">
            <a:avLst/>
          </a:prstGeom>
        </p:spPr>
        <p:txBody>
          <a:bodyPr rtlCol="0" anchor="b">
            <a:noAutofit/>
          </a:bodyPr>
          <a:lstStyle>
            <a:lvl1pPr algn="l">
              <a:buNone/>
              <a:defRPr sz="2100" b="1">
                <a:effectLst/>
              </a:defRPr>
            </a:lvl1pPr>
            <a:extLst/>
          </a:lstStyle>
          <a:p>
            <a:pPr rtl="0"/>
            <a:r>
              <a:rPr lang="pt-BR" smtClean="0"/>
              <a:t>Clique para editar o título mestre</a:t>
            </a:r>
            <a:endParaRPr lang="pt-BR" dirty="0"/>
          </a:p>
        </p:txBody>
      </p:sp>
      <p:sp>
        <p:nvSpPr>
          <p:cNvPr id="8" name="Retângulo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pt-BR" sz="3200" kern="1200" dirty="0">
              <a:solidFill>
                <a:schemeClr val="tx1"/>
              </a:solidFill>
              <a:latin typeface="+mn-lt"/>
              <a:ea typeface="+mn-ea"/>
              <a:cs typeface="+mn-cs"/>
            </a:endParaRPr>
          </a:p>
        </p:txBody>
      </p:sp>
      <p:sp>
        <p:nvSpPr>
          <p:cNvPr id="3" name="Espaço reservado para imagem 2" descr="Um espaço reservado vazio para adicionar uma imagem. Clique no espaço reservado e selecione a imagem que você deseja adicionar"/>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lIns="91440" tIns="274320" rtlCol="0" anchor="t"/>
          <a:lstStyle>
            <a:lvl1pPr marL="0" indent="0" algn="l" eaLnBrk="1" latinLnBrk="0" hangingPunct="1">
              <a:buNone/>
              <a:defRPr sz="3200"/>
            </a:lvl1pPr>
            <a:extLst/>
          </a:lstStyle>
          <a:p>
            <a:pPr marL="0" algn="l" rtl="0" eaLnBrk="1" latinLnBrk="0" hangingPunct="1"/>
            <a:r>
              <a:rPr lang="pt-BR" smtClean="0"/>
              <a:t>Clique no ícone para adicionar uma imagem</a:t>
            </a:r>
            <a:endParaRPr kumimoji="0" lang="pt-BR" dirty="0"/>
          </a:p>
        </p:txBody>
      </p:sp>
      <p:sp>
        <p:nvSpPr>
          <p:cNvPr id="9" name="Retângulo 1"/>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pt-BR" sz="1800" dirty="0"/>
          </a:p>
        </p:txBody>
      </p:sp>
      <p:sp>
        <p:nvSpPr>
          <p:cNvPr id="10" name="Retângulo 2"/>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pt-BR" sz="1800" dirty="0"/>
          </a:p>
        </p:txBody>
      </p:sp>
      <p:sp>
        <p:nvSpPr>
          <p:cNvPr id="4" name="Espaço reservado para texto 3"/>
          <p:cNvSpPr>
            <a:spLocks noGrp="1"/>
          </p:cNvSpPr>
          <p:nvPr>
            <p:ph type="body" sz="half" idx="2" hasCustomPrompt="1"/>
          </p:nvPr>
        </p:nvSpPr>
        <p:spPr>
          <a:xfrm>
            <a:off x="1117600" y="4800600"/>
            <a:ext cx="5892800" cy="762000"/>
          </a:xfrm>
          <a:prstGeom prst="rect">
            <a:avLst/>
          </a:prstGeom>
        </p:spPr>
        <p:txBody>
          <a:bodyPr rtlCol="0" anchor="ctr"/>
          <a:lstStyle>
            <a:lvl1pPr marL="0" indent="0" algn="l" rtl="0" eaLnBrk="1" latinLnBrk="0" hangingPunct="1">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rtl="0" eaLnBrk="1" latinLnBrk="0" hangingPunct="1"/>
            <a:r>
              <a:rPr lang="pt-BR" dirty="0" smtClean="0"/>
              <a:t>Clique para editar o texto Mestre</a:t>
            </a:r>
          </a:p>
        </p:txBody>
      </p:sp>
      <p:sp>
        <p:nvSpPr>
          <p:cNvPr id="5" name="Espaço reservado para data 4"/>
          <p:cNvSpPr>
            <a:spLocks noGrp="1"/>
          </p:cNvSpPr>
          <p:nvPr>
            <p:ph type="dt" sz="half" idx="10"/>
          </p:nvPr>
        </p:nvSpPr>
        <p:spPr>
          <a:xfrm>
            <a:off x="4775200" y="6305550"/>
            <a:ext cx="2844800" cy="476250"/>
          </a:xfrm>
          <a:prstGeom prst="rect">
            <a:avLst/>
          </a:prstGeom>
        </p:spPr>
        <p:txBody>
          <a:bodyPr rtlCol="0"/>
          <a:lstStyle/>
          <a:p>
            <a:pPr rtl="0"/>
            <a:fld id="{7BE2A56F-D4B4-486A-9EE5-AE46A74846FB}" type="datetime1">
              <a:rPr lang="pt-BR" smtClean="0"/>
              <a:t>16/08/2022</a:t>
            </a:fld>
            <a:endParaRPr lang="pt-BR" dirty="0"/>
          </a:p>
        </p:txBody>
      </p:sp>
      <p:sp>
        <p:nvSpPr>
          <p:cNvPr id="6" name="Espaço reservado para rodapé 5"/>
          <p:cNvSpPr>
            <a:spLocks noGrp="1"/>
          </p:cNvSpPr>
          <p:nvPr>
            <p:ph type="ftr" sz="quarter" idx="11"/>
          </p:nvPr>
        </p:nvSpPr>
        <p:spPr>
          <a:xfrm>
            <a:off x="7620000" y="6305550"/>
            <a:ext cx="3860800" cy="476250"/>
          </a:xfrm>
          <a:prstGeom prst="rect">
            <a:avLst/>
          </a:prstGeom>
        </p:spPr>
        <p:txBody>
          <a:bodyPr rtlCol="0"/>
          <a:lstStyle/>
          <a:p>
            <a:pPr rtl="0"/>
            <a:r>
              <a:rPr lang="pt-BR" dirty="0" smtClean="0"/>
              <a:t>Adicionar um rodapé</a:t>
            </a:r>
            <a:endParaRPr lang="pt-BR" dirty="0"/>
          </a:p>
        </p:txBody>
      </p:sp>
      <p:sp>
        <p:nvSpPr>
          <p:cNvPr id="7" name="Espaço reservado para número do slide 6"/>
          <p:cNvSpPr>
            <a:spLocks noGrp="1"/>
          </p:cNvSpPr>
          <p:nvPr>
            <p:ph type="sldNum" sz="quarter" idx="12"/>
          </p:nvPr>
        </p:nvSpPr>
        <p:spPr>
          <a:xfrm>
            <a:off x="11484864" y="6305550"/>
            <a:ext cx="609600" cy="476250"/>
          </a:xfrm>
          <a:prstGeom prst="rect">
            <a:avLst/>
          </a:prstGeom>
        </p:spPr>
        <p:txBody>
          <a:bodyPr rtlCol="0"/>
          <a:lstStyle/>
          <a:p>
            <a:pPr rtl="0"/>
            <a:fld id="{401CF334-2D5C-4859-84A6-CA7E6E43FAEB}" type="slidenum">
              <a:rPr lang="pt-BR" smtClean="0"/>
              <a:t>‹nº›</a:t>
            </a:fld>
            <a:endParaRPr lang="pt-BR" dirty="0"/>
          </a:p>
        </p:txBody>
      </p:sp>
    </p:spTree>
    <p:extLst>
      <p:ext uri="{BB962C8B-B14F-4D97-AF65-F5344CB8AC3E}">
        <p14:creationId xmlns:p14="http://schemas.microsoft.com/office/powerpoint/2010/main" val="363675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1">
        <a:schemeClr val="bg2"/>
      </p:bgRef>
    </p:bg>
    <p:spTree>
      <p:nvGrpSpPr>
        <p:cNvPr id="1" name=""/>
        <p:cNvGrpSpPr/>
        <p:nvPr/>
      </p:nvGrpSpPr>
      <p:grpSpPr>
        <a:xfrm>
          <a:off x="0" y="0"/>
          <a:ext cx="0" cy="0"/>
          <a:chOff x="0" y="0"/>
          <a:chExt cx="0" cy="0"/>
        </a:xfrm>
      </p:grpSpPr>
      <p:grpSp>
        <p:nvGrpSpPr>
          <p:cNvPr id="6" name="Grupo 5"/>
          <p:cNvGrpSpPr/>
          <p:nvPr/>
        </p:nvGrpSpPr>
        <p:grpSpPr>
          <a:xfrm>
            <a:off x="7148" y="-54"/>
            <a:ext cx="12188952" cy="6858054"/>
            <a:chOff x="7148" y="-54"/>
            <a:chExt cx="12188952" cy="6858054"/>
          </a:xfrm>
        </p:grpSpPr>
        <p:sp>
          <p:nvSpPr>
            <p:cNvPr id="4" name="Retângulo 3"/>
            <p:cNvSpPr/>
            <p:nvPr/>
          </p:nvSpPr>
          <p:spPr>
            <a:xfrm>
              <a:off x="7148" y="0"/>
              <a:ext cx="12188952" cy="685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dirty="0"/>
            </a:p>
          </p:txBody>
        </p:sp>
        <p:sp>
          <p:nvSpPr>
            <p:cNvPr id="15" name="Retângulo 14"/>
            <p:cNvSpPr/>
            <p:nvPr/>
          </p:nvSpPr>
          <p:spPr bwMode="invGray">
            <a:xfrm>
              <a:off x="1473566" y="-54"/>
              <a:ext cx="96070" cy="6858054"/>
            </a:xfrm>
            <a:prstGeom prst="rect">
              <a:avLst/>
            </a:prstGeom>
            <a:solidFill>
              <a:schemeClr val="bg2">
                <a:lumMod val="10000"/>
              </a:schemeClr>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rtl="0" eaLnBrk="1" latinLnBrk="0" hangingPunct="1"/>
              <a:endParaRPr kumimoji="0" lang="pt-BR" sz="1800" dirty="0"/>
            </a:p>
          </p:txBody>
        </p:sp>
        <p:pic>
          <p:nvPicPr>
            <p:cNvPr id="3" name="Imagem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48" y="0"/>
              <a:ext cx="1495425" cy="6858000"/>
            </a:xfrm>
            <a:prstGeom prst="rect">
              <a:avLst/>
            </a:prstGeom>
          </p:spPr>
        </p:pic>
      </p:grpSp>
      <p:sp>
        <p:nvSpPr>
          <p:cNvPr id="16" name="Espaço reservado para título 4"/>
          <p:cNvSpPr>
            <a:spLocks noGrp="1"/>
          </p:cNvSpPr>
          <p:nvPr>
            <p:ph type="title"/>
          </p:nvPr>
        </p:nvSpPr>
        <p:spPr>
          <a:xfrm>
            <a:off x="1914144" y="274638"/>
            <a:ext cx="9997440" cy="1143000"/>
          </a:xfrm>
          <a:prstGeom prst="rect">
            <a:avLst/>
          </a:prstGeom>
        </p:spPr>
        <p:txBody>
          <a:bodyPr rtlCol="0" anchor="ctr">
            <a:normAutofit/>
          </a:bodyPr>
          <a:lstStyle/>
          <a:p>
            <a:pPr rtl="0"/>
            <a:r>
              <a:rPr lang="pt-BR" dirty="0" smtClean="0"/>
              <a:t>Clique para editar o estilo de título Mestre</a:t>
            </a:r>
            <a:endParaRPr lang="pt-BR" dirty="0"/>
          </a:p>
        </p:txBody>
      </p:sp>
      <p:sp>
        <p:nvSpPr>
          <p:cNvPr id="17" name="Espaço reservado para texto 8"/>
          <p:cNvSpPr>
            <a:spLocks noGrp="1"/>
          </p:cNvSpPr>
          <p:nvPr>
            <p:ph type="body" idx="1"/>
          </p:nvPr>
        </p:nvSpPr>
        <p:spPr>
          <a:xfrm>
            <a:off x="1914144" y="1447800"/>
            <a:ext cx="9997440" cy="4800600"/>
          </a:xfrm>
          <a:prstGeom prst="rect">
            <a:avLst/>
          </a:prstGeom>
        </p:spPr>
        <p:txBody>
          <a:bodyPr rtlCol="0">
            <a:normAutofit/>
          </a:bodyPr>
          <a:lstStyle/>
          <a:p>
            <a:pPr lvl="0" rtl="0" eaLnBrk="1" latinLnBrk="0" hangingPunct="1"/>
            <a:r>
              <a:rPr lang="pt-BR" dirty="0" smtClean="0"/>
              <a:t>Clique para editar o texto Mestre</a:t>
            </a:r>
          </a:p>
          <a:p>
            <a:pPr lvl="1" rtl="0" eaLnBrk="1" latinLnBrk="0" hangingPunct="1"/>
            <a:r>
              <a:rPr lang="pt-BR" dirty="0" smtClean="0"/>
              <a:t>Segundo nível</a:t>
            </a:r>
          </a:p>
          <a:p>
            <a:pPr lvl="2" rtl="0" eaLnBrk="1" latinLnBrk="0" hangingPunct="1"/>
            <a:r>
              <a:rPr lang="pt-BR" dirty="0" smtClean="0"/>
              <a:t>Terceiro nível</a:t>
            </a:r>
          </a:p>
          <a:p>
            <a:pPr lvl="3" rtl="0" eaLnBrk="1" latinLnBrk="0" hangingPunct="1"/>
            <a:r>
              <a:rPr lang="pt-BR" dirty="0" smtClean="0"/>
              <a:t>Quarto nível</a:t>
            </a:r>
          </a:p>
          <a:p>
            <a:pPr lvl="4" rtl="0" eaLnBrk="1" latinLnBrk="0" hangingPunct="1"/>
            <a:r>
              <a:rPr lang="pt-BR" dirty="0" smtClean="0"/>
              <a:t>Quinto nível</a:t>
            </a:r>
            <a:endParaRPr lang="pt-BR" dirty="0"/>
          </a:p>
        </p:txBody>
      </p:sp>
      <p:sp>
        <p:nvSpPr>
          <p:cNvPr id="18" name="Espaço reservado para data 23"/>
          <p:cNvSpPr>
            <a:spLocks noGrp="1"/>
          </p:cNvSpPr>
          <p:nvPr>
            <p:ph type="dt" sz="half" idx="2"/>
          </p:nvPr>
        </p:nvSpPr>
        <p:spPr>
          <a:xfrm>
            <a:off x="4775200" y="6305550"/>
            <a:ext cx="2844800" cy="476250"/>
          </a:xfrm>
          <a:prstGeom prst="rect">
            <a:avLst/>
          </a:prstGeom>
        </p:spPr>
        <p:txBody>
          <a:bodyPr rtlCol="0" anchor="b"/>
          <a:lstStyle>
            <a:lvl1pPr algn="r" eaLnBrk="1" latinLnBrk="0" hangingPunct="1">
              <a:defRPr kumimoji="0" sz="1100">
                <a:solidFill>
                  <a:schemeClr val="tx2"/>
                </a:solidFill>
              </a:defRPr>
            </a:lvl1pPr>
            <a:extLst/>
          </a:lstStyle>
          <a:p>
            <a:pPr rtl="0"/>
            <a:fld id="{E3E3ADEB-9494-4F1F-A471-A24120ADD419}" type="datetime1">
              <a:rPr lang="pt-BR" smtClean="0"/>
              <a:t>16/08/2022</a:t>
            </a:fld>
            <a:endParaRPr lang="pt-BR" dirty="0"/>
          </a:p>
        </p:txBody>
      </p:sp>
      <p:sp>
        <p:nvSpPr>
          <p:cNvPr id="19" name="Espaço reservado para rodapé 9"/>
          <p:cNvSpPr>
            <a:spLocks noGrp="1"/>
          </p:cNvSpPr>
          <p:nvPr>
            <p:ph type="ftr" sz="quarter" idx="3"/>
          </p:nvPr>
        </p:nvSpPr>
        <p:spPr>
          <a:xfrm>
            <a:off x="7620000" y="6305550"/>
            <a:ext cx="3860800" cy="476250"/>
          </a:xfrm>
          <a:prstGeom prst="rect">
            <a:avLst/>
          </a:prstGeom>
        </p:spPr>
        <p:txBody>
          <a:bodyPr rtlCol="0" anchor="b"/>
          <a:lstStyle>
            <a:lvl1pPr eaLnBrk="1" latinLnBrk="0" hangingPunct="1">
              <a:defRPr kumimoji="0" sz="1100">
                <a:solidFill>
                  <a:schemeClr val="tx2"/>
                </a:solidFill>
                <a:effectLst/>
              </a:defRPr>
            </a:lvl1pPr>
            <a:extLst/>
          </a:lstStyle>
          <a:p>
            <a:pPr rtl="0"/>
            <a:r>
              <a:rPr lang="pt-BR" dirty="0" smtClean="0"/>
              <a:t>Adicionar um rodapé</a:t>
            </a:r>
            <a:endParaRPr lang="pt-BR" dirty="0"/>
          </a:p>
        </p:txBody>
      </p:sp>
      <p:sp>
        <p:nvSpPr>
          <p:cNvPr id="20" name="Espaço reservado para número do slide 21"/>
          <p:cNvSpPr>
            <a:spLocks noGrp="1"/>
          </p:cNvSpPr>
          <p:nvPr>
            <p:ph type="sldNum" sz="quarter" idx="4"/>
          </p:nvPr>
        </p:nvSpPr>
        <p:spPr>
          <a:xfrm>
            <a:off x="11484864" y="6305550"/>
            <a:ext cx="609600" cy="476250"/>
          </a:xfrm>
          <a:prstGeom prst="rect">
            <a:avLst/>
          </a:prstGeom>
        </p:spPr>
        <p:txBody>
          <a:bodyPr rtlCol="0" anchor="b"/>
          <a:lstStyle>
            <a:lvl1pPr algn="ctr" eaLnBrk="1" latinLnBrk="0" hangingPunct="1">
              <a:defRPr kumimoji="0" sz="1100">
                <a:solidFill>
                  <a:schemeClr val="tx2"/>
                </a:solidFill>
                <a:effectLst/>
              </a:defRPr>
            </a:lvl1pPr>
            <a:extLst/>
          </a:lstStyle>
          <a:p>
            <a:pPr rtl="0"/>
            <a:fld id="{401CF334-2D5C-4859-84A6-CA7E6E43FAEB}" type="slidenum">
              <a:rPr lang="pt-BR" smtClean="0"/>
              <a:pPr rtl="0"/>
              <a:t>‹nº›</a:t>
            </a:fld>
            <a:endParaRPr lang="pt-BR" dirty="0"/>
          </a:p>
        </p:txBody>
      </p:sp>
    </p:spTree>
    <p:extLst>
      <p:ext uri="{BB962C8B-B14F-4D97-AF65-F5344CB8AC3E}">
        <p14:creationId xmlns:p14="http://schemas.microsoft.com/office/powerpoint/2010/main" val="12600380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4300" b="1" kern="1200">
          <a:solidFill>
            <a:schemeClr val="accent2">
              <a:lumMod val="50000"/>
            </a:schemeClr>
          </a:solidFill>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lumMod val="50000"/>
          </a:schemeClr>
        </a:buClr>
        <a:buSzPct val="80000"/>
        <a:buFont typeface="Wingdings 2"/>
        <a:buChar char=""/>
        <a:defRPr kumimoji="0" sz="3200" kern="1200">
          <a:solidFill>
            <a:schemeClr val="tx2">
              <a:lumMod val="75000"/>
            </a:schemeClr>
          </a:solidFill>
          <a:latin typeface="+mn-lt"/>
          <a:ea typeface="+mn-ea"/>
          <a:cs typeface="+mn-cs"/>
        </a:defRPr>
      </a:lvl1pPr>
      <a:lvl2pPr marL="640080" indent="-237744" algn="l" rtl="0" eaLnBrk="1" latinLnBrk="0" hangingPunct="1">
        <a:lnSpc>
          <a:spcPct val="100000"/>
        </a:lnSpc>
        <a:spcBef>
          <a:spcPts val="550"/>
        </a:spcBef>
        <a:buClr>
          <a:schemeClr val="accent1">
            <a:lumMod val="50000"/>
          </a:schemeClr>
        </a:buClr>
        <a:buFont typeface="Verdana"/>
        <a:buChar char="◦"/>
        <a:defRPr kumimoji="0" sz="2800" kern="1200">
          <a:solidFill>
            <a:schemeClr val="tx2">
              <a:lumMod val="75000"/>
            </a:schemeClr>
          </a:solidFill>
          <a:latin typeface="+mn-lt"/>
          <a:ea typeface="+mn-ea"/>
          <a:cs typeface="+mn-cs"/>
        </a:defRPr>
      </a:lvl2pPr>
      <a:lvl3pPr marL="886968" indent="-228600" algn="l" rtl="0" eaLnBrk="1" latinLnBrk="0" hangingPunct="1">
        <a:lnSpc>
          <a:spcPct val="100000"/>
        </a:lnSpc>
        <a:spcBef>
          <a:spcPct val="20000"/>
        </a:spcBef>
        <a:buClr>
          <a:schemeClr val="accent2">
            <a:lumMod val="75000"/>
          </a:schemeClr>
        </a:buClr>
        <a:buFont typeface="Wingdings 2"/>
        <a:buChar char=""/>
        <a:defRPr kumimoji="0" sz="2400" kern="1200">
          <a:solidFill>
            <a:schemeClr val="tx2">
              <a:lumMod val="75000"/>
            </a:schemeClr>
          </a:solidFill>
          <a:latin typeface="+mn-lt"/>
          <a:ea typeface="+mn-ea"/>
          <a:cs typeface="+mn-cs"/>
        </a:defRPr>
      </a:lvl3pPr>
      <a:lvl4pPr marL="1097280" indent="-173736" algn="l" rtl="0" eaLnBrk="1" latinLnBrk="0" hangingPunct="1">
        <a:lnSpc>
          <a:spcPct val="100000"/>
        </a:lnSpc>
        <a:spcBef>
          <a:spcPct val="20000"/>
        </a:spcBef>
        <a:buClr>
          <a:schemeClr val="accent3">
            <a:lumMod val="75000"/>
          </a:schemeClr>
        </a:buClr>
        <a:buFont typeface="Wingdings 2"/>
        <a:buChar char=""/>
        <a:defRPr kumimoji="0" sz="2000" kern="1200">
          <a:solidFill>
            <a:schemeClr val="tx2">
              <a:lumMod val="75000"/>
            </a:schemeClr>
          </a:solidFill>
          <a:latin typeface="+mn-lt"/>
          <a:ea typeface="+mn-ea"/>
          <a:cs typeface="+mn-cs"/>
        </a:defRPr>
      </a:lvl4pPr>
      <a:lvl5pPr marL="1298448" indent="-182880" algn="l" rtl="0" eaLnBrk="1" latinLnBrk="0" hangingPunct="1">
        <a:lnSpc>
          <a:spcPct val="100000"/>
        </a:lnSpc>
        <a:spcBef>
          <a:spcPct val="20000"/>
        </a:spcBef>
        <a:buClr>
          <a:schemeClr val="accent4">
            <a:lumMod val="75000"/>
          </a:schemeClr>
        </a:buClr>
        <a:buFont typeface="Wingdings 2"/>
        <a:buChar char=""/>
        <a:defRPr kumimoji="0" sz="2000" kern="1200">
          <a:solidFill>
            <a:schemeClr val="tx2">
              <a:lumMod val="75000"/>
            </a:schemeClr>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extLst mod="1">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pos="7512" userDrawn="1">
          <p15:clr>
            <a:srgbClr val="F26B43"/>
          </p15:clr>
        </p15:guide>
        <p15:guide id="3" pos="1176" userDrawn="1">
          <p15:clr>
            <a:srgbClr val="F26B43"/>
          </p15:clr>
        </p15:guide>
        <p15:guide id="4" orient="horz" pos="3936" userDrawn="1">
          <p15:clr>
            <a:srgbClr val="F26B43"/>
          </p15:clr>
        </p15:guide>
        <p15:guide id="5" orient="horz" pos="888" userDrawn="1">
          <p15:clr>
            <a:srgbClr val="F26B43"/>
          </p15:clr>
        </p15:guide>
        <p15:guide id="6" orient="horz" pos="16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wikiaves.com.br/wiki/saira-sapucaia" TargetMode="External"/><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mentimeter.com/s/0cb5ff6c3a4a28e049e4ae8a68e1ec78/e7a770f3cefc/edit?"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youtube.com/watch?v=7BA5EEDcbsg"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jamboard.google.com/d/1NnstvKbVQieNylmIQMER8B1b4BmGuuLJZCedifNyYEk/viewer?f=0"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hyperlink" Target="https://doi.org/10.1590/S1676-06032006000200002"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hyperlink" Target="https://doi.org/10.11606/eISSN.2236-2878.rdg.2021.184973"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rtlCol="0"/>
          <a:lstStyle/>
          <a:p>
            <a:pPr rtl="0"/>
            <a:r>
              <a:rPr lang="pt-BR" dirty="0" smtClean="0"/>
              <a:t>Biogeografia (FLG0356)</a:t>
            </a:r>
            <a:endParaRPr lang="pt-BR" dirty="0"/>
          </a:p>
        </p:txBody>
      </p:sp>
      <p:sp>
        <p:nvSpPr>
          <p:cNvPr id="3" name="Subtítulo 2"/>
          <p:cNvSpPr>
            <a:spLocks noGrp="1"/>
          </p:cNvSpPr>
          <p:nvPr>
            <p:ph type="subTitle" idx="1"/>
          </p:nvPr>
        </p:nvSpPr>
        <p:spPr/>
        <p:txBody>
          <a:bodyPr rtlCol="0"/>
          <a:lstStyle/>
          <a:p>
            <a:pPr rtl="0"/>
            <a:r>
              <a:rPr lang="pt-BR" dirty="0" smtClean="0"/>
              <a:t>Aula 1- Apresentação do Programa</a:t>
            </a:r>
            <a:endParaRPr lang="pt-BR" dirty="0"/>
          </a:p>
        </p:txBody>
      </p:sp>
      <p:sp>
        <p:nvSpPr>
          <p:cNvPr id="4" name="CaixaDeTexto 3">
            <a:extLst>
              <a:ext uri="{FF2B5EF4-FFF2-40B4-BE49-F238E27FC236}">
                <a16:creationId xmlns:a16="http://schemas.microsoft.com/office/drawing/2014/main" id="{CF0685C2-7787-45A3-A91C-3CEC688A652F}"/>
              </a:ext>
            </a:extLst>
          </p:cNvPr>
          <p:cNvSpPr txBox="1"/>
          <p:nvPr/>
        </p:nvSpPr>
        <p:spPr>
          <a:xfrm>
            <a:off x="5018461" y="3447364"/>
            <a:ext cx="4255652" cy="584775"/>
          </a:xfrm>
          <a:prstGeom prst="rect">
            <a:avLst/>
          </a:prstGeom>
          <a:noFill/>
        </p:spPr>
        <p:txBody>
          <a:bodyPr wrap="none" rtlCol="0">
            <a:spAutoFit/>
          </a:bodyPr>
          <a:lstStyle/>
          <a:p>
            <a:r>
              <a:rPr lang="pt-BR" sz="3200" dirty="0">
                <a:latin typeface="Calibri" panose="020F0502020204030204" pitchFamily="34" charset="0"/>
                <a:cs typeface="Calibri" panose="020F0502020204030204" pitchFamily="34" charset="0"/>
              </a:rPr>
              <a:t>Dra. Sueli </a:t>
            </a:r>
            <a:r>
              <a:rPr lang="pt-BR" sz="3200" dirty="0" err="1">
                <a:latin typeface="Calibri" panose="020F0502020204030204" pitchFamily="34" charset="0"/>
                <a:cs typeface="Calibri" panose="020F0502020204030204" pitchFamily="34" charset="0"/>
              </a:rPr>
              <a:t>Angelo</a:t>
            </a:r>
            <a:r>
              <a:rPr lang="pt-BR" sz="3200" dirty="0">
                <a:latin typeface="Calibri" panose="020F0502020204030204" pitchFamily="34" charset="0"/>
                <a:cs typeface="Calibri" panose="020F0502020204030204" pitchFamily="34" charset="0"/>
              </a:rPr>
              <a:t> Furlan</a:t>
            </a:r>
          </a:p>
        </p:txBody>
      </p:sp>
      <p:sp>
        <p:nvSpPr>
          <p:cNvPr id="5" name="CaixaDeTexto 4">
            <a:extLst>
              <a:ext uri="{FF2B5EF4-FFF2-40B4-BE49-F238E27FC236}">
                <a16:creationId xmlns:a16="http://schemas.microsoft.com/office/drawing/2014/main" id="{E5975856-BC9E-4CAE-B45C-545F05050D60}"/>
              </a:ext>
            </a:extLst>
          </p:cNvPr>
          <p:cNvSpPr txBox="1"/>
          <p:nvPr/>
        </p:nvSpPr>
        <p:spPr>
          <a:xfrm>
            <a:off x="4370390" y="4032139"/>
            <a:ext cx="5617435" cy="461665"/>
          </a:xfrm>
          <a:prstGeom prst="rect">
            <a:avLst/>
          </a:prstGeom>
          <a:noFill/>
        </p:spPr>
        <p:txBody>
          <a:bodyPr wrap="none" rtlCol="0">
            <a:spAutoFit/>
          </a:bodyPr>
          <a:lstStyle/>
          <a:p>
            <a:r>
              <a:rPr lang="pt-BR" sz="2400" dirty="0">
                <a:latin typeface="Calibri" panose="020F0502020204030204" pitchFamily="34" charset="0"/>
                <a:cs typeface="Calibri" panose="020F0502020204030204" pitchFamily="34" charset="0"/>
              </a:rPr>
              <a:t>Laboratório de Climatologia e Biogeografia</a:t>
            </a:r>
          </a:p>
        </p:txBody>
      </p:sp>
      <p:pic>
        <p:nvPicPr>
          <p:cNvPr id="6" name="Imagem 5">
            <a:extLst>
              <a:ext uri="{FF2B5EF4-FFF2-40B4-BE49-F238E27FC236}">
                <a16:creationId xmlns:a16="http://schemas.microsoft.com/office/drawing/2014/main" id="{9F700AE4-3DEB-4403-AA08-8768C8E96330}"/>
              </a:ext>
            </a:extLst>
          </p:cNvPr>
          <p:cNvPicPr>
            <a:picLocks noChangeAspect="1"/>
          </p:cNvPicPr>
          <p:nvPr/>
        </p:nvPicPr>
        <p:blipFill>
          <a:blip r:embed="rId3"/>
          <a:stretch>
            <a:fillRect/>
          </a:stretch>
        </p:blipFill>
        <p:spPr>
          <a:xfrm>
            <a:off x="2232876" y="3579403"/>
            <a:ext cx="1200150" cy="914400"/>
          </a:xfrm>
          <a:prstGeom prst="rect">
            <a:avLst/>
          </a:prstGeom>
        </p:spPr>
      </p:pic>
    </p:spTree>
    <p:extLst>
      <p:ext uri="{BB962C8B-B14F-4D97-AF65-F5344CB8AC3E}">
        <p14:creationId xmlns:p14="http://schemas.microsoft.com/office/powerpoint/2010/main" val="263390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819469" y="314580"/>
            <a:ext cx="9959666" cy="6124754"/>
          </a:xfrm>
          <a:prstGeom prst="rect">
            <a:avLst/>
          </a:prstGeom>
        </p:spPr>
        <p:txBody>
          <a:bodyPr wrap="square">
            <a:spAutoFit/>
          </a:bodyPr>
          <a:lstStyle/>
          <a:p>
            <a:r>
              <a:rPr lang="pt-BR" sz="3200" b="1" dirty="0">
                <a:latin typeface="Calibri" panose="020F0502020204030204" pitchFamily="34" charset="0"/>
                <a:cs typeface="Calibri" panose="020F0502020204030204" pitchFamily="34" charset="0"/>
              </a:rPr>
              <a:t>BIOGEOGRAFIA E O CONHECIMENTO DA NATUREZA</a:t>
            </a:r>
          </a:p>
          <a:p>
            <a:endParaRPr lang="pt-BR" sz="2400" dirty="0" smtClean="0">
              <a:latin typeface="Calibri" panose="020F0502020204030204" pitchFamily="34" charset="0"/>
              <a:cs typeface="Calibri" panose="020F0502020204030204" pitchFamily="34" charset="0"/>
            </a:endParaRPr>
          </a:p>
          <a:p>
            <a:pPr marL="342900" indent="-342900">
              <a:buSzPct val="200000"/>
              <a:buBlip>
                <a:blip r:embed="rId2"/>
              </a:buBlip>
            </a:pPr>
            <a:r>
              <a:rPr lang="pt-BR" sz="2400" dirty="0" smtClean="0">
                <a:latin typeface="Calibri" panose="020F0502020204030204" pitchFamily="34" charset="0"/>
                <a:cs typeface="Calibri" panose="020F0502020204030204" pitchFamily="34" charset="0"/>
              </a:rPr>
              <a:t>Como </a:t>
            </a:r>
            <a:r>
              <a:rPr lang="pt-BR" sz="2400" dirty="0">
                <a:latin typeface="Calibri" panose="020F0502020204030204" pitchFamily="34" charset="0"/>
                <a:cs typeface="Calibri" panose="020F0502020204030204" pitchFamily="34" charset="0"/>
              </a:rPr>
              <a:t>tempo e espaço se combinam nos arranjos espaciais? Como explicar as transformações que ocorreram em muitas épocas da história da vida no planeta Terra?  </a:t>
            </a:r>
            <a:endParaRPr lang="pt-BR" sz="2400" dirty="0" smtClean="0">
              <a:latin typeface="Calibri" panose="020F0502020204030204" pitchFamily="34" charset="0"/>
              <a:cs typeface="Calibri" panose="020F0502020204030204" pitchFamily="34" charset="0"/>
            </a:endParaRPr>
          </a:p>
          <a:p>
            <a:pPr marL="342900" indent="-342900">
              <a:buSzPct val="200000"/>
              <a:buBlip>
                <a:blip r:embed="rId2"/>
              </a:buBlip>
            </a:pPr>
            <a:endParaRPr lang="pt-BR" sz="2400" dirty="0">
              <a:latin typeface="Calibri" panose="020F0502020204030204" pitchFamily="34" charset="0"/>
              <a:cs typeface="Calibri" panose="020F0502020204030204" pitchFamily="34" charset="0"/>
            </a:endParaRPr>
          </a:p>
          <a:p>
            <a:pPr marL="342900" indent="-342900">
              <a:buSzPct val="200000"/>
              <a:buBlip>
                <a:blip r:embed="rId2"/>
              </a:buBlip>
            </a:pPr>
            <a:r>
              <a:rPr lang="pt-BR" sz="2400" dirty="0" smtClean="0">
                <a:latin typeface="Calibri" panose="020F0502020204030204" pitchFamily="34" charset="0"/>
                <a:cs typeface="Calibri" panose="020F0502020204030204" pitchFamily="34" charset="0"/>
              </a:rPr>
              <a:t>Como </a:t>
            </a:r>
            <a:r>
              <a:rPr lang="pt-BR" sz="2400" dirty="0">
                <a:latin typeface="Calibri" panose="020F0502020204030204" pitchFamily="34" charset="0"/>
                <a:cs typeface="Calibri" panose="020F0502020204030204" pitchFamily="34" charset="0"/>
              </a:rPr>
              <a:t>compreender as mudanças ambientais que vem ocorrendo e os novos arranjos da biodiversidade na época contemporânea? </a:t>
            </a:r>
            <a:endParaRPr lang="pt-BR" sz="2400" dirty="0" smtClean="0">
              <a:latin typeface="Calibri" panose="020F0502020204030204" pitchFamily="34" charset="0"/>
              <a:cs typeface="Calibri" panose="020F0502020204030204" pitchFamily="34" charset="0"/>
            </a:endParaRPr>
          </a:p>
          <a:p>
            <a:pPr marL="342900" indent="-342900">
              <a:buSzPct val="200000"/>
              <a:buBlip>
                <a:blip r:embed="rId2"/>
              </a:buBlip>
            </a:pPr>
            <a:endParaRPr lang="pt-BR" sz="2400" dirty="0">
              <a:latin typeface="Calibri" panose="020F0502020204030204" pitchFamily="34" charset="0"/>
              <a:cs typeface="Calibri" panose="020F0502020204030204" pitchFamily="34" charset="0"/>
            </a:endParaRPr>
          </a:p>
          <a:p>
            <a:pPr marL="342900" indent="-342900">
              <a:buSzPct val="200000"/>
              <a:buBlip>
                <a:blip r:embed="rId2"/>
              </a:buBlip>
            </a:pPr>
            <a:r>
              <a:rPr lang="pt-BR" sz="2400" dirty="0" smtClean="0">
                <a:latin typeface="Calibri" panose="020F0502020204030204" pitchFamily="34" charset="0"/>
                <a:cs typeface="Calibri" panose="020F0502020204030204" pitchFamily="34" charset="0"/>
              </a:rPr>
              <a:t>Como </a:t>
            </a:r>
            <a:r>
              <a:rPr lang="pt-BR" sz="2400" dirty="0">
                <a:latin typeface="Calibri" panose="020F0502020204030204" pitchFamily="34" charset="0"/>
                <a:cs typeface="Calibri" panose="020F0502020204030204" pitchFamily="34" charset="0"/>
              </a:rPr>
              <a:t>entender que existe diferentes modos de interpretar uma floresta?  </a:t>
            </a:r>
            <a:endParaRPr lang="pt-BR" sz="2400" dirty="0" smtClean="0">
              <a:latin typeface="Calibri" panose="020F0502020204030204" pitchFamily="34" charset="0"/>
              <a:cs typeface="Calibri" panose="020F0502020204030204" pitchFamily="34" charset="0"/>
            </a:endParaRPr>
          </a:p>
          <a:p>
            <a:pPr marL="342900" indent="-342900">
              <a:buSzPct val="200000"/>
              <a:buBlip>
                <a:blip r:embed="rId2"/>
              </a:buBlip>
            </a:pPr>
            <a:endParaRPr lang="pt-BR" sz="2400" dirty="0">
              <a:latin typeface="Calibri" panose="020F0502020204030204" pitchFamily="34" charset="0"/>
              <a:cs typeface="Calibri" panose="020F0502020204030204" pitchFamily="34" charset="0"/>
            </a:endParaRPr>
          </a:p>
          <a:p>
            <a:pPr marL="342900" indent="-342900">
              <a:buSzPct val="200000"/>
              <a:buBlip>
                <a:blip r:embed="rId2"/>
              </a:buBlip>
            </a:pPr>
            <a:r>
              <a:rPr lang="pt-BR" sz="2400" dirty="0" smtClean="0">
                <a:latin typeface="Calibri" panose="020F0502020204030204" pitchFamily="34" charset="0"/>
                <a:cs typeface="Calibri" panose="020F0502020204030204" pitchFamily="34" charset="0"/>
              </a:rPr>
              <a:t>Como </a:t>
            </a:r>
            <a:r>
              <a:rPr lang="pt-BR" sz="2400" dirty="0">
                <a:latin typeface="Calibri" panose="020F0502020204030204" pitchFamily="34" charset="0"/>
                <a:cs typeface="Calibri" panose="020F0502020204030204" pitchFamily="34" charset="0"/>
              </a:rPr>
              <a:t>aplicar os conhecimentos sobre a espacialidade da vida na conservação ambiental? </a:t>
            </a:r>
            <a:endParaRPr lang="pt-BR" sz="2400" dirty="0" smtClean="0">
              <a:latin typeface="Calibri" panose="020F0502020204030204" pitchFamily="34" charset="0"/>
              <a:cs typeface="Calibri" panose="020F0502020204030204" pitchFamily="34" charset="0"/>
            </a:endParaRPr>
          </a:p>
          <a:p>
            <a:pPr marL="342900" indent="-342900">
              <a:buSzPct val="200000"/>
              <a:buBlip>
                <a:blip r:embed="rId2"/>
              </a:buBlip>
            </a:pPr>
            <a:endParaRPr lang="pt-BR" sz="2400" dirty="0">
              <a:latin typeface="Calibri" panose="020F0502020204030204" pitchFamily="34" charset="0"/>
              <a:cs typeface="Calibri" panose="020F0502020204030204" pitchFamily="34" charset="0"/>
            </a:endParaRPr>
          </a:p>
          <a:p>
            <a:pPr marL="342900" indent="-342900">
              <a:buSzPct val="200000"/>
              <a:buBlip>
                <a:blip r:embed="rId2"/>
              </a:buBlip>
            </a:pPr>
            <a:r>
              <a:rPr lang="pt-BR" sz="2400" dirty="0" smtClean="0">
                <a:latin typeface="Calibri" panose="020F0502020204030204" pitchFamily="34" charset="0"/>
                <a:cs typeface="Calibri" panose="020F0502020204030204" pitchFamily="34" charset="0"/>
              </a:rPr>
              <a:t>Como </a:t>
            </a:r>
            <a:r>
              <a:rPr lang="pt-BR" sz="2400" dirty="0">
                <a:latin typeface="Calibri" panose="020F0502020204030204" pitchFamily="34" charset="0"/>
                <a:cs typeface="Calibri" panose="020F0502020204030204" pitchFamily="34" charset="0"/>
              </a:rPr>
              <a:t>a pesquisa Biogeográfica na Geografia tem colaborado na conservação ambiental</a:t>
            </a:r>
            <a:r>
              <a:rPr lang="pt-BR" sz="2400" dirty="0" smtClean="0">
                <a:latin typeface="Calibri" panose="020F0502020204030204" pitchFamily="34" charset="0"/>
                <a:cs typeface="Calibri" panose="020F0502020204030204" pitchFamily="34" charset="0"/>
              </a:rPr>
              <a:t>?</a:t>
            </a:r>
            <a:endParaRPr lang="pt-BR"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325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fade">
                                      <p:cBhvr>
                                        <p:cTn id="12" dur="500"/>
                                        <p:tgtEl>
                                          <p:spTgt spid="2">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animEffect transition="in" filter="fade">
                                      <p:cBhvr>
                                        <p:cTn id="17" dur="500"/>
                                        <p:tgtEl>
                                          <p:spTgt spid="2">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10" end="10"/>
                                            </p:txEl>
                                          </p:spTgt>
                                        </p:tgtEl>
                                        <p:attrNameLst>
                                          <p:attrName>style.visibility</p:attrName>
                                        </p:attrNameLst>
                                      </p:cBhvr>
                                      <p:to>
                                        <p:strVal val="visible"/>
                                      </p:to>
                                    </p:set>
                                    <p:animEffect transition="in" filter="fade">
                                      <p:cBhvr>
                                        <p:cTn id="22"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106781" y="1351511"/>
            <a:ext cx="9797144" cy="3539430"/>
          </a:xfrm>
          <a:prstGeom prst="rect">
            <a:avLst/>
          </a:prstGeom>
        </p:spPr>
        <p:txBody>
          <a:bodyPr wrap="square">
            <a:spAutoFit/>
          </a:bodyPr>
          <a:lstStyle/>
          <a:p>
            <a:endParaRPr lang="pt-BR" sz="2800" dirty="0">
              <a:latin typeface="Calibri" panose="020F0502020204030204" pitchFamily="34" charset="0"/>
              <a:cs typeface="Calibri" panose="020F0502020204030204" pitchFamily="34" charset="0"/>
            </a:endParaRPr>
          </a:p>
          <a:p>
            <a:r>
              <a:rPr lang="pt-BR" sz="2800" dirty="0">
                <a:latin typeface="Calibri" panose="020F0502020204030204" pitchFamily="34" charset="0"/>
                <a:cs typeface="Calibri" panose="020F0502020204030204" pitchFamily="34" charset="0"/>
              </a:rPr>
              <a:t>A Biogeografia na </a:t>
            </a:r>
            <a:r>
              <a:rPr lang="pt-BR" sz="2800" dirty="0">
                <a:solidFill>
                  <a:srgbClr val="C00000"/>
                </a:solidFill>
                <a:latin typeface="Calibri" panose="020F0502020204030204" pitchFamily="34" charset="0"/>
                <a:cs typeface="Calibri" panose="020F0502020204030204" pitchFamily="34" charset="0"/>
              </a:rPr>
              <a:t>ciência moderna </a:t>
            </a:r>
            <a:r>
              <a:rPr lang="pt-BR" sz="2800" dirty="0">
                <a:latin typeface="Calibri" panose="020F0502020204030204" pitchFamily="34" charset="0"/>
                <a:cs typeface="Calibri" panose="020F0502020204030204" pitchFamily="34" charset="0"/>
              </a:rPr>
              <a:t>é um campo de conhecimento da Geografia, da Biologia e da Ecologia que pesquisa o modo </a:t>
            </a:r>
            <a:r>
              <a:rPr lang="pt-BR" sz="2800" b="1" dirty="0">
                <a:latin typeface="Calibri" panose="020F0502020204030204" pitchFamily="34" charset="0"/>
                <a:cs typeface="Calibri" panose="020F0502020204030204" pitchFamily="34" charset="0"/>
              </a:rPr>
              <a:t>como os seres vivos se distribuem no tempo e no espaço</a:t>
            </a:r>
            <a:r>
              <a:rPr lang="pt-BR" sz="2800" dirty="0">
                <a:latin typeface="Calibri" panose="020F0502020204030204" pitchFamily="34" charset="0"/>
                <a:cs typeface="Calibri" panose="020F0502020204030204" pitchFamily="34" charset="0"/>
              </a:rPr>
              <a:t>. </a:t>
            </a:r>
            <a:endParaRPr lang="pt-BR" sz="2800" dirty="0" smtClean="0">
              <a:latin typeface="Calibri" panose="020F0502020204030204" pitchFamily="34" charset="0"/>
              <a:cs typeface="Calibri" panose="020F0502020204030204" pitchFamily="34" charset="0"/>
            </a:endParaRPr>
          </a:p>
          <a:p>
            <a:endParaRPr lang="pt-BR" sz="2800" dirty="0" smtClean="0">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pt-BR" sz="2800" dirty="0" smtClean="0">
                <a:latin typeface="Calibri" panose="020F0502020204030204" pitchFamily="34" charset="0"/>
                <a:cs typeface="Calibri" panose="020F0502020204030204" pitchFamily="34" charset="0"/>
              </a:rPr>
              <a:t>É </a:t>
            </a:r>
            <a:r>
              <a:rPr lang="pt-BR" sz="2800" dirty="0">
                <a:latin typeface="Calibri" panose="020F0502020204030204" pitchFamily="34" charset="0"/>
                <a:cs typeface="Calibri" panose="020F0502020204030204" pitchFamily="34" charset="0"/>
              </a:rPr>
              <a:t>o estudo da biodiversidade </a:t>
            </a:r>
            <a:r>
              <a:rPr lang="pt-BR" sz="2800" dirty="0" err="1">
                <a:latin typeface="Calibri" panose="020F0502020204030204" pitchFamily="34" charset="0"/>
                <a:cs typeface="Calibri" panose="020F0502020204030204" pitchFamily="34" charset="0"/>
              </a:rPr>
              <a:t>espacializada</a:t>
            </a:r>
            <a:r>
              <a:rPr lang="pt-BR" sz="2800" dirty="0">
                <a:latin typeface="Calibri" panose="020F0502020204030204" pitchFamily="34" charset="0"/>
                <a:cs typeface="Calibri" panose="020F0502020204030204" pitchFamily="34" charset="0"/>
              </a:rPr>
              <a:t>. </a:t>
            </a:r>
            <a:endParaRPr lang="pt-BR" sz="2800" dirty="0" smtClean="0">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pt-BR" sz="2800" dirty="0" smtClean="0">
                <a:latin typeface="Calibri" panose="020F0502020204030204" pitchFamily="34" charset="0"/>
                <a:cs typeface="Calibri" panose="020F0502020204030204" pitchFamily="34" charset="0"/>
              </a:rPr>
              <a:t>É </a:t>
            </a:r>
            <a:r>
              <a:rPr lang="pt-BR" sz="2800" dirty="0">
                <a:latin typeface="Calibri" panose="020F0502020204030204" pitchFamily="34" charset="0"/>
                <a:cs typeface="Calibri" panose="020F0502020204030204" pitchFamily="34" charset="0"/>
              </a:rPr>
              <a:t>também o estudo das melhores maneiras de projetar a conservação ambiental, diante da intensa devastação.</a:t>
            </a:r>
          </a:p>
        </p:txBody>
      </p:sp>
    </p:spTree>
    <p:extLst>
      <p:ext uri="{BB962C8B-B14F-4D97-AF65-F5344CB8AC3E}">
        <p14:creationId xmlns:p14="http://schemas.microsoft.com/office/powerpoint/2010/main" val="14606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589314" y="219869"/>
            <a:ext cx="7416824" cy="584775"/>
          </a:xfrm>
          <a:prstGeom prst="rect">
            <a:avLst/>
          </a:prstGeom>
        </p:spPr>
        <p:txBody>
          <a:bodyPr wrap="square">
            <a:spAutoFit/>
          </a:bodyPr>
          <a:lstStyle/>
          <a:p>
            <a:pPr algn="ctr"/>
            <a:r>
              <a:rPr lang="pt-BR" sz="3200" dirty="0" smtClean="0">
                <a:solidFill>
                  <a:srgbClr val="000000"/>
                </a:solidFill>
                <a:latin typeface="Segoe UI Semilight" panose="020B0402040204020203" pitchFamily="34" charset="0"/>
                <a:cs typeface="Segoe UI Semilight" panose="020B0402040204020203" pitchFamily="34" charset="0"/>
              </a:rPr>
              <a:t>Extinção  e Estudo do habitat</a:t>
            </a:r>
            <a:endParaRPr lang="pt-BR" sz="3200" dirty="0">
              <a:solidFill>
                <a:srgbClr val="000000"/>
              </a:solidFill>
              <a:latin typeface="Segoe UI Semilight" panose="020B0402040204020203" pitchFamily="34" charset="0"/>
              <a:cs typeface="Segoe UI Semilight" panose="020B0402040204020203" pitchFamily="34" charset="0"/>
            </a:endParaRPr>
          </a:p>
        </p:txBody>
      </p:sp>
      <p:sp>
        <p:nvSpPr>
          <p:cNvPr id="4" name="CaixaDeTexto 3"/>
          <p:cNvSpPr txBox="1"/>
          <p:nvPr/>
        </p:nvSpPr>
        <p:spPr>
          <a:xfrm>
            <a:off x="1994613" y="5975462"/>
            <a:ext cx="6300302" cy="338554"/>
          </a:xfrm>
          <a:prstGeom prst="rect">
            <a:avLst/>
          </a:prstGeom>
          <a:noFill/>
        </p:spPr>
        <p:txBody>
          <a:bodyPr wrap="square" rtlCol="0">
            <a:spAutoFit/>
          </a:bodyPr>
          <a:lstStyle/>
          <a:p>
            <a:r>
              <a:rPr lang="pt-BR" sz="1600" dirty="0">
                <a:latin typeface="Calibri" panose="020F0502020204030204" pitchFamily="34" charset="0"/>
                <a:cs typeface="Calibri" panose="020F0502020204030204" pitchFamily="34" charset="0"/>
              </a:rPr>
              <a:t>Fonte: https://www.todamateria.com.br/animais-em-extincao-no-brasil/</a:t>
            </a:r>
          </a:p>
        </p:txBody>
      </p:sp>
      <p:pic>
        <p:nvPicPr>
          <p:cNvPr id="6" name="Imagem 5"/>
          <p:cNvPicPr>
            <a:picLocks noChangeAspect="1"/>
          </p:cNvPicPr>
          <p:nvPr/>
        </p:nvPicPr>
        <p:blipFill>
          <a:blip r:embed="rId2"/>
          <a:stretch>
            <a:fillRect/>
          </a:stretch>
        </p:blipFill>
        <p:spPr>
          <a:xfrm>
            <a:off x="1994612" y="1090362"/>
            <a:ext cx="6234987" cy="4671292"/>
          </a:xfrm>
          <a:prstGeom prst="rect">
            <a:avLst/>
          </a:prstGeom>
        </p:spPr>
      </p:pic>
      <p:sp>
        <p:nvSpPr>
          <p:cNvPr id="7" name="Retângulo 6"/>
          <p:cNvSpPr/>
          <p:nvPr/>
        </p:nvSpPr>
        <p:spPr>
          <a:xfrm>
            <a:off x="8229599" y="1387784"/>
            <a:ext cx="3706315" cy="3908762"/>
          </a:xfrm>
          <a:prstGeom prst="rect">
            <a:avLst/>
          </a:prstGeom>
        </p:spPr>
        <p:txBody>
          <a:bodyPr wrap="square">
            <a:spAutoFit/>
          </a:bodyPr>
          <a:lstStyle/>
          <a:p>
            <a:pPr algn="ctr"/>
            <a:r>
              <a:rPr lang="pt-BR" sz="2800" b="1" dirty="0" smtClean="0"/>
              <a:t>Sapo-folha</a:t>
            </a:r>
          </a:p>
          <a:p>
            <a:pPr algn="ctr"/>
            <a:r>
              <a:rPr lang="pt-BR" sz="2000" i="1" dirty="0" err="1" smtClean="0"/>
              <a:t>Proceratophrys</a:t>
            </a:r>
            <a:r>
              <a:rPr lang="pt-BR" sz="2000" i="1" dirty="0" smtClean="0"/>
              <a:t> </a:t>
            </a:r>
            <a:r>
              <a:rPr lang="pt-BR" sz="2000" i="1" dirty="0" err="1"/>
              <a:t>sanctaritae</a:t>
            </a:r>
            <a:endParaRPr lang="pt-BR" sz="2000" dirty="0" smtClean="0"/>
          </a:p>
          <a:p>
            <a:endParaRPr lang="pt-BR" sz="2000" dirty="0"/>
          </a:p>
          <a:p>
            <a:r>
              <a:rPr lang="pt-BR" sz="2000" dirty="0" smtClean="0"/>
              <a:t>Espécie </a:t>
            </a:r>
            <a:r>
              <a:rPr lang="pt-BR" sz="2000" dirty="0"/>
              <a:t>endêmica do </a:t>
            </a:r>
            <a:r>
              <a:rPr lang="pt-BR" sz="2000" b="1" dirty="0"/>
              <a:t>Brasil</a:t>
            </a:r>
            <a:r>
              <a:rPr lang="pt-BR" sz="2000" dirty="0"/>
              <a:t>, descrito cientificamente há pouco tempo e </a:t>
            </a:r>
            <a:r>
              <a:rPr lang="pt-BR" sz="2000" dirty="0" smtClean="0"/>
              <a:t>já </a:t>
            </a:r>
            <a:r>
              <a:rPr lang="pt-BR" sz="2000" dirty="0"/>
              <a:t>se encontra em perigo de desaparecer. </a:t>
            </a:r>
            <a:endParaRPr lang="pt-BR" sz="2000" dirty="0" smtClean="0"/>
          </a:p>
          <a:p>
            <a:endParaRPr lang="pt-BR" sz="2000" dirty="0"/>
          </a:p>
          <a:p>
            <a:r>
              <a:rPr lang="pt-BR" sz="2000" dirty="0" smtClean="0"/>
              <a:t>Foi </a:t>
            </a:r>
            <a:r>
              <a:rPr lang="pt-BR" sz="2000" b="1" dirty="0"/>
              <a:t>descoberto em 2010 </a:t>
            </a:r>
            <a:r>
              <a:rPr lang="pt-BR" sz="2000" dirty="0"/>
              <a:t>na Serra do Timbó, no estado da Bahia.</a:t>
            </a:r>
          </a:p>
        </p:txBody>
      </p:sp>
    </p:spTree>
    <p:extLst>
      <p:ext uri="{BB962C8B-B14F-4D97-AF65-F5344CB8AC3E}">
        <p14:creationId xmlns:p14="http://schemas.microsoft.com/office/powerpoint/2010/main" val="21121476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589516" y="1772816"/>
            <a:ext cx="10602484" cy="3373930"/>
          </a:xfrm>
          <a:prstGeom prst="rect">
            <a:avLst/>
          </a:prstGeom>
        </p:spPr>
      </p:pic>
      <p:sp>
        <p:nvSpPr>
          <p:cNvPr id="3" name="CaixaDeTexto 2"/>
          <p:cNvSpPr txBox="1"/>
          <p:nvPr/>
        </p:nvSpPr>
        <p:spPr>
          <a:xfrm>
            <a:off x="8625003" y="5484327"/>
            <a:ext cx="3249095" cy="369332"/>
          </a:xfrm>
          <a:prstGeom prst="rect">
            <a:avLst/>
          </a:prstGeom>
          <a:noFill/>
        </p:spPr>
        <p:txBody>
          <a:bodyPr wrap="none" rtlCol="0">
            <a:spAutoFit/>
          </a:bodyPr>
          <a:lstStyle/>
          <a:p>
            <a:r>
              <a:rPr lang="pt-BR" dirty="0">
                <a:latin typeface="Segoe UI Semilight" panose="020B0402040204020203" pitchFamily="34" charset="0"/>
                <a:cs typeface="Segoe UI Semilight" panose="020B0402040204020203" pitchFamily="34" charset="0"/>
              </a:rPr>
              <a:t>Fonte: http://www.sibbr.gov.br/</a:t>
            </a:r>
          </a:p>
        </p:txBody>
      </p:sp>
      <p:sp>
        <p:nvSpPr>
          <p:cNvPr id="4" name="CaixaDeTexto 3"/>
          <p:cNvSpPr txBox="1"/>
          <p:nvPr/>
        </p:nvSpPr>
        <p:spPr>
          <a:xfrm>
            <a:off x="4107191" y="481128"/>
            <a:ext cx="4843250" cy="954107"/>
          </a:xfrm>
          <a:prstGeom prst="rect">
            <a:avLst/>
          </a:prstGeom>
          <a:noFill/>
        </p:spPr>
        <p:txBody>
          <a:bodyPr wrap="none" rtlCol="0">
            <a:spAutoFit/>
          </a:bodyPr>
          <a:lstStyle/>
          <a:p>
            <a:pPr algn="ctr"/>
            <a:r>
              <a:rPr lang="pt-BR" sz="2800" dirty="0">
                <a:latin typeface="Calibri" panose="020F0502020204030204" pitchFamily="34" charset="0"/>
                <a:cs typeface="Calibri" panose="020F0502020204030204" pitchFamily="34" charset="0"/>
              </a:rPr>
              <a:t>O que são espécies ameaçadas?</a:t>
            </a:r>
          </a:p>
          <a:p>
            <a:pPr algn="ctr"/>
            <a:r>
              <a:rPr lang="pt-BR" sz="2800" dirty="0">
                <a:latin typeface="Calibri" panose="020F0502020204030204" pitchFamily="34" charset="0"/>
                <a:cs typeface="Calibri" panose="020F0502020204030204" pitchFamily="34" charset="0"/>
              </a:rPr>
              <a:t>Porque estão ameaçadas?</a:t>
            </a:r>
          </a:p>
        </p:txBody>
      </p:sp>
    </p:spTree>
    <p:extLst>
      <p:ext uri="{BB962C8B-B14F-4D97-AF65-F5344CB8AC3E}">
        <p14:creationId xmlns:p14="http://schemas.microsoft.com/office/powerpoint/2010/main" val="125705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3071664" y="24498"/>
            <a:ext cx="5760640" cy="6644862"/>
          </a:xfrm>
          <a:prstGeom prst="rect">
            <a:avLst/>
          </a:prstGeom>
        </p:spPr>
      </p:pic>
      <p:sp>
        <p:nvSpPr>
          <p:cNvPr id="4" name="CaixaDeTexto 3"/>
          <p:cNvSpPr txBox="1"/>
          <p:nvPr/>
        </p:nvSpPr>
        <p:spPr>
          <a:xfrm>
            <a:off x="5231904" y="2883708"/>
            <a:ext cx="5148064" cy="3785652"/>
          </a:xfrm>
          <a:prstGeom prst="rect">
            <a:avLst/>
          </a:prstGeom>
          <a:solidFill>
            <a:schemeClr val="tx1">
              <a:lumMod val="95000"/>
              <a:lumOff val="5000"/>
            </a:schemeClr>
          </a:solidFill>
        </p:spPr>
        <p:txBody>
          <a:bodyPr wrap="square" rtlCol="0">
            <a:spAutoFit/>
          </a:bodyPr>
          <a:lstStyle/>
          <a:p>
            <a:r>
              <a:rPr lang="pt-BR" sz="2000" dirty="0">
                <a:solidFill>
                  <a:srgbClr val="FFFFFF"/>
                </a:solidFill>
                <a:latin typeface="Calibri" panose="020F0502020204030204" pitchFamily="34" charset="0"/>
                <a:cs typeface="Calibri" panose="020F0502020204030204" pitchFamily="34" charset="0"/>
              </a:rPr>
              <a:t>O número de espécies de fauna ameaçadas no Brasil vai aumentar drasticamente na próxima lista oficial que está sendo elaborada pelo governo federal, segundo dados preliminares publicados pelo Instituto Chico Mendes de Conservação da Biodiversidade (</a:t>
            </a:r>
            <a:r>
              <a:rPr lang="pt-BR" sz="2000" dirty="0" err="1">
                <a:solidFill>
                  <a:srgbClr val="FFFFFF"/>
                </a:solidFill>
                <a:latin typeface="Calibri" panose="020F0502020204030204" pitchFamily="34" charset="0"/>
                <a:cs typeface="Calibri" panose="020F0502020204030204" pitchFamily="34" charset="0"/>
              </a:rPr>
              <a:t>ICMbio</a:t>
            </a:r>
            <a:r>
              <a:rPr lang="pt-BR" sz="2000" dirty="0">
                <a:solidFill>
                  <a:srgbClr val="FFFFFF"/>
                </a:solidFill>
                <a:latin typeface="Calibri" panose="020F0502020204030204" pitchFamily="34" charset="0"/>
                <a:cs typeface="Calibri" panose="020F0502020204030204" pitchFamily="34" charset="0"/>
              </a:rPr>
              <a:t>). A meta é avaliar o status de conservação de 10 mil espécies até 2014. Por enquanto foram analisadas cerca de 1,8 mil, e o </a:t>
            </a:r>
            <a:r>
              <a:rPr lang="pt-BR" sz="2000" dirty="0" err="1">
                <a:solidFill>
                  <a:srgbClr val="FFFFFF"/>
                </a:solidFill>
                <a:latin typeface="Calibri" panose="020F0502020204030204" pitchFamily="34" charset="0"/>
                <a:cs typeface="Calibri" panose="020F0502020204030204" pitchFamily="34" charset="0"/>
              </a:rPr>
              <a:t>numeto</a:t>
            </a:r>
            <a:r>
              <a:rPr lang="pt-BR" sz="2000" dirty="0">
                <a:solidFill>
                  <a:srgbClr val="FFFFFF"/>
                </a:solidFill>
                <a:latin typeface="Calibri" panose="020F0502020204030204" pitchFamily="34" charset="0"/>
                <a:cs typeface="Calibri" panose="020F0502020204030204" pitchFamily="34" charset="0"/>
              </a:rPr>
              <a:t> de animais na categoria “criticamente em perigo – ou seja, em risco imediato de extinção já é maior do que o da lista atual.</a:t>
            </a:r>
          </a:p>
        </p:txBody>
      </p:sp>
      <p:sp>
        <p:nvSpPr>
          <p:cNvPr id="5" name="Elipse 4"/>
          <p:cNvSpPr/>
          <p:nvPr/>
        </p:nvSpPr>
        <p:spPr bwMode="auto">
          <a:xfrm>
            <a:off x="2999656" y="2420888"/>
            <a:ext cx="1296144" cy="1800200"/>
          </a:xfrm>
          <a:prstGeom prst="ellipse">
            <a:avLst/>
          </a:prstGeom>
          <a:noFill/>
          <a:ln w="38100" cap="flat" cmpd="sng" algn="ctr">
            <a:solidFill>
              <a:srgbClr val="FF0000"/>
            </a:solidFill>
            <a:prstDash val="sysDash"/>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pt-BR" sz="2800" b="1">
              <a:latin typeface="Times New Roman" pitchFamily="18" charset="0"/>
            </a:endParaRPr>
          </a:p>
        </p:txBody>
      </p:sp>
    </p:spTree>
    <p:extLst>
      <p:ext uri="{BB962C8B-B14F-4D97-AF65-F5344CB8AC3E}">
        <p14:creationId xmlns:p14="http://schemas.microsoft.com/office/powerpoint/2010/main" val="173167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dissolve">
                                      <p:cBhvr>
                                        <p:cTn id="12" dur="500"/>
                                        <p:tgtEl>
                                          <p:spTgt spid="4">
                                            <p:bg/>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dissolve">
                                      <p:cBhvr>
                                        <p:cTn id="1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2361501" y="0"/>
            <a:ext cx="8170937" cy="6858000"/>
          </a:xfrm>
          <a:prstGeom prst="rect">
            <a:avLst/>
          </a:prstGeom>
        </p:spPr>
      </p:pic>
      <p:cxnSp>
        <p:nvCxnSpPr>
          <p:cNvPr id="4" name="Conector de seta reta 3"/>
          <p:cNvCxnSpPr/>
          <p:nvPr/>
        </p:nvCxnSpPr>
        <p:spPr bwMode="auto">
          <a:xfrm>
            <a:off x="3143672" y="3356992"/>
            <a:ext cx="21602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 name="CaixaDeTexto 4"/>
          <p:cNvSpPr txBox="1"/>
          <p:nvPr/>
        </p:nvSpPr>
        <p:spPr>
          <a:xfrm>
            <a:off x="3359697" y="3140969"/>
            <a:ext cx="1152127" cy="461665"/>
          </a:xfrm>
          <a:prstGeom prst="rect">
            <a:avLst/>
          </a:prstGeom>
          <a:noFill/>
        </p:spPr>
        <p:txBody>
          <a:bodyPr wrap="square" rtlCol="0">
            <a:spAutoFit/>
          </a:bodyPr>
          <a:lstStyle/>
          <a:p>
            <a:r>
              <a:rPr lang="pt-BR" sz="1200" dirty="0">
                <a:latin typeface="Calibri" panose="020F0502020204030204" pitchFamily="34" charset="0"/>
                <a:cs typeface="Calibri" panose="020F0502020204030204" pitchFamily="34" charset="0"/>
              </a:rPr>
              <a:t>Criticamente em perigo</a:t>
            </a:r>
          </a:p>
        </p:txBody>
      </p:sp>
      <p:cxnSp>
        <p:nvCxnSpPr>
          <p:cNvPr id="6" name="Conector de seta reta 5"/>
          <p:cNvCxnSpPr/>
          <p:nvPr/>
        </p:nvCxnSpPr>
        <p:spPr bwMode="auto">
          <a:xfrm>
            <a:off x="8858680" y="3115852"/>
            <a:ext cx="21602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7" name="CaixaDeTexto 6"/>
          <p:cNvSpPr txBox="1"/>
          <p:nvPr/>
        </p:nvSpPr>
        <p:spPr>
          <a:xfrm>
            <a:off x="9083497" y="2972818"/>
            <a:ext cx="828928" cy="276999"/>
          </a:xfrm>
          <a:prstGeom prst="rect">
            <a:avLst/>
          </a:prstGeom>
          <a:noFill/>
        </p:spPr>
        <p:txBody>
          <a:bodyPr wrap="square" rtlCol="0">
            <a:spAutoFit/>
          </a:bodyPr>
          <a:lstStyle/>
          <a:p>
            <a:r>
              <a:rPr lang="pt-BR" sz="1200" dirty="0">
                <a:latin typeface="Calibri" panose="020F0502020204030204" pitchFamily="34" charset="0"/>
                <a:cs typeface="Calibri" panose="020F0502020204030204" pitchFamily="34" charset="0"/>
              </a:rPr>
              <a:t>Em perigo</a:t>
            </a:r>
          </a:p>
        </p:txBody>
      </p:sp>
      <p:cxnSp>
        <p:nvCxnSpPr>
          <p:cNvPr id="8" name="Conector de seta reta 7"/>
          <p:cNvCxnSpPr/>
          <p:nvPr/>
        </p:nvCxnSpPr>
        <p:spPr bwMode="auto">
          <a:xfrm>
            <a:off x="5087888" y="4653136"/>
            <a:ext cx="216024"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9" name="CaixaDeTexto 8"/>
          <p:cNvSpPr txBox="1"/>
          <p:nvPr/>
        </p:nvSpPr>
        <p:spPr>
          <a:xfrm>
            <a:off x="5303912" y="4514637"/>
            <a:ext cx="864096" cy="276999"/>
          </a:xfrm>
          <a:prstGeom prst="rect">
            <a:avLst/>
          </a:prstGeom>
          <a:noFill/>
        </p:spPr>
        <p:txBody>
          <a:bodyPr wrap="square" rtlCol="0">
            <a:spAutoFit/>
          </a:bodyPr>
          <a:lstStyle/>
          <a:p>
            <a:r>
              <a:rPr lang="pt-BR" sz="1200" dirty="0">
                <a:latin typeface="Calibri" panose="020F0502020204030204" pitchFamily="34" charset="0"/>
                <a:cs typeface="Calibri" panose="020F0502020204030204" pitchFamily="34" charset="0"/>
              </a:rPr>
              <a:t>Vulnerável</a:t>
            </a:r>
          </a:p>
        </p:txBody>
      </p:sp>
      <p:sp>
        <p:nvSpPr>
          <p:cNvPr id="3" name="CaixaDeTexto 2"/>
          <p:cNvSpPr txBox="1"/>
          <p:nvPr/>
        </p:nvSpPr>
        <p:spPr>
          <a:xfrm>
            <a:off x="8335751" y="3789040"/>
            <a:ext cx="872355" cy="369332"/>
          </a:xfrm>
          <a:prstGeom prst="rect">
            <a:avLst/>
          </a:prstGeom>
          <a:solidFill>
            <a:schemeClr val="tx1"/>
          </a:solidFill>
        </p:spPr>
        <p:txBody>
          <a:bodyPr wrap="none" rtlCol="0">
            <a:spAutoFit/>
          </a:bodyPr>
          <a:lstStyle/>
          <a:p>
            <a:r>
              <a:rPr lang="pt-BR" dirty="0">
                <a:solidFill>
                  <a:srgbClr val="FFFFFF"/>
                </a:solidFill>
                <a:effectLst>
                  <a:outerShdw blurRad="38100" dist="38100" dir="2700000" algn="tl">
                    <a:srgbClr val="000000">
                      <a:alpha val="43137"/>
                    </a:srgbClr>
                  </a:outerShdw>
                </a:effectLst>
                <a:latin typeface="Segoe UI Semilight" panose="020B0402040204020203" pitchFamily="34" charset="0"/>
                <a:cs typeface="Segoe UI Semilight" panose="020B0402040204020203" pitchFamily="34" charset="0"/>
              </a:rPr>
              <a:t>12.256 </a:t>
            </a:r>
          </a:p>
        </p:txBody>
      </p:sp>
    </p:spTree>
    <p:extLst>
      <p:ext uri="{BB962C8B-B14F-4D97-AF65-F5344CB8AC3E}">
        <p14:creationId xmlns:p14="http://schemas.microsoft.com/office/powerpoint/2010/main" val="370225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2"/>
          <a:stretch>
            <a:fillRect/>
          </a:stretch>
        </p:blipFill>
        <p:spPr>
          <a:xfrm>
            <a:off x="2423592" y="705128"/>
            <a:ext cx="7848872" cy="5886654"/>
          </a:xfrm>
          <a:prstGeom prst="rect">
            <a:avLst/>
          </a:prstGeom>
        </p:spPr>
      </p:pic>
      <p:sp>
        <p:nvSpPr>
          <p:cNvPr id="2" name="CaixaDeTexto 1"/>
          <p:cNvSpPr txBox="1"/>
          <p:nvPr/>
        </p:nvSpPr>
        <p:spPr>
          <a:xfrm>
            <a:off x="2442728" y="3789041"/>
            <a:ext cx="2702727" cy="830997"/>
          </a:xfrm>
          <a:prstGeom prst="rect">
            <a:avLst/>
          </a:prstGeom>
          <a:noFill/>
        </p:spPr>
        <p:txBody>
          <a:bodyPr wrap="none" rtlCol="0">
            <a:spAutoFit/>
          </a:bodyPr>
          <a:lstStyle/>
          <a:p>
            <a:pPr algn="ctr"/>
            <a:r>
              <a:rPr lang="pt-BR" sz="2400" dirty="0">
                <a:solidFill>
                  <a:schemeClr val="bg1"/>
                </a:solidFill>
                <a:latin typeface="Calibri" panose="020F0502020204030204" pitchFamily="34" charset="0"/>
                <a:cs typeface="Calibri" panose="020F0502020204030204" pitchFamily="34" charset="0"/>
              </a:rPr>
              <a:t>Criticamente perigo</a:t>
            </a:r>
          </a:p>
          <a:p>
            <a:pPr algn="ctr"/>
            <a:r>
              <a:rPr lang="pt-BR" sz="2400" dirty="0">
                <a:solidFill>
                  <a:schemeClr val="bg1"/>
                </a:solidFill>
                <a:latin typeface="Calibri" panose="020F0502020204030204" pitchFamily="34" charset="0"/>
                <a:cs typeface="Calibri" panose="020F0502020204030204" pitchFamily="34" charset="0"/>
              </a:rPr>
              <a:t>125 </a:t>
            </a:r>
            <a:r>
              <a:rPr lang="pt-BR" sz="2400" dirty="0" err="1">
                <a:solidFill>
                  <a:schemeClr val="bg1"/>
                </a:solidFill>
                <a:latin typeface="Calibri" panose="020F0502020204030204" pitchFamily="34" charset="0"/>
                <a:cs typeface="Calibri" panose="020F0502020204030204" pitchFamily="34" charset="0"/>
              </a:rPr>
              <a:t>sp</a:t>
            </a:r>
            <a:endParaRPr lang="pt-BR" sz="2400" dirty="0">
              <a:solidFill>
                <a:schemeClr val="bg1"/>
              </a:solidFill>
              <a:latin typeface="Calibri" panose="020F0502020204030204" pitchFamily="34" charset="0"/>
              <a:cs typeface="Calibri" panose="020F0502020204030204" pitchFamily="34" charset="0"/>
            </a:endParaRPr>
          </a:p>
        </p:txBody>
      </p:sp>
      <p:sp>
        <p:nvSpPr>
          <p:cNvPr id="6" name="Retângulo 5"/>
          <p:cNvSpPr/>
          <p:nvPr/>
        </p:nvSpPr>
        <p:spPr>
          <a:xfrm>
            <a:off x="7620207" y="307413"/>
            <a:ext cx="2662075" cy="400110"/>
          </a:xfrm>
          <a:prstGeom prst="rect">
            <a:avLst/>
          </a:prstGeom>
        </p:spPr>
        <p:txBody>
          <a:bodyPr wrap="none">
            <a:spAutoFit/>
          </a:bodyPr>
          <a:lstStyle/>
          <a:p>
            <a:r>
              <a:rPr lang="pt-BR" sz="2000" i="1" dirty="0" err="1">
                <a:solidFill>
                  <a:srgbClr val="25252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Leontopithecus</a:t>
            </a:r>
            <a:r>
              <a:rPr lang="pt-BR" sz="2000" i="1" dirty="0">
                <a:solidFill>
                  <a:srgbClr val="25252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pt-BR" sz="2000" i="1" dirty="0" err="1">
                <a:solidFill>
                  <a:srgbClr val="25252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caissara</a:t>
            </a:r>
            <a:endParaRPr lang="pt-BR"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8" name="CaixaDeTexto 7"/>
          <p:cNvSpPr txBox="1"/>
          <p:nvPr/>
        </p:nvSpPr>
        <p:spPr>
          <a:xfrm>
            <a:off x="2351585" y="6190705"/>
            <a:ext cx="3253341" cy="400110"/>
          </a:xfrm>
          <a:prstGeom prst="rect">
            <a:avLst/>
          </a:prstGeom>
          <a:solidFill>
            <a:schemeClr val="tx1">
              <a:alpha val="40000"/>
            </a:schemeClr>
          </a:solidFill>
        </p:spPr>
        <p:txBody>
          <a:bodyPr wrap="square" rtlCol="0">
            <a:spAutoFit/>
          </a:bodyPr>
          <a:lstStyle/>
          <a:p>
            <a:r>
              <a:rPr lang="pt-BR" sz="2000" dirty="0">
                <a:solidFill>
                  <a:srgbClr val="FFFFFF"/>
                </a:solidFill>
                <a:latin typeface="Calibri" panose="020F0502020204030204" pitchFamily="34" charset="0"/>
                <a:cs typeface="Calibri" panose="020F0502020204030204" pitchFamily="34" charset="0"/>
              </a:rPr>
              <a:t>Fonte: www.micoleao.org.br</a:t>
            </a:r>
          </a:p>
        </p:txBody>
      </p:sp>
      <p:sp>
        <p:nvSpPr>
          <p:cNvPr id="9" name="Retângulo 8"/>
          <p:cNvSpPr/>
          <p:nvPr/>
        </p:nvSpPr>
        <p:spPr>
          <a:xfrm>
            <a:off x="5519937" y="6252261"/>
            <a:ext cx="4833755" cy="338554"/>
          </a:xfrm>
          <a:prstGeom prst="rect">
            <a:avLst/>
          </a:prstGeom>
          <a:solidFill>
            <a:schemeClr val="tx1">
              <a:alpha val="42000"/>
            </a:schemeClr>
          </a:solidFill>
        </p:spPr>
        <p:txBody>
          <a:bodyPr wrap="square">
            <a:spAutoFit/>
          </a:bodyPr>
          <a:lstStyle/>
          <a:p>
            <a:r>
              <a:rPr lang="pt-BR" sz="1600" dirty="0">
                <a:solidFill>
                  <a:srgbClr val="FFFFFF"/>
                </a:solidFill>
                <a:latin typeface="Calibri" panose="020F0502020204030204" pitchFamily="34" charset="0"/>
                <a:cs typeface="Calibri" panose="020F0502020204030204" pitchFamily="34" charset="0"/>
              </a:rPr>
              <a:t>PORTARIA MMA Nº 443, DE 17 DE DEZEMBRO DE 2014</a:t>
            </a:r>
          </a:p>
        </p:txBody>
      </p:sp>
      <p:sp>
        <p:nvSpPr>
          <p:cNvPr id="10" name="CaixaDeTexto 9"/>
          <p:cNvSpPr txBox="1"/>
          <p:nvPr/>
        </p:nvSpPr>
        <p:spPr>
          <a:xfrm>
            <a:off x="2495600" y="188640"/>
            <a:ext cx="2462918" cy="369332"/>
          </a:xfrm>
          <a:prstGeom prst="rect">
            <a:avLst/>
          </a:prstGeom>
          <a:noFill/>
        </p:spPr>
        <p:txBody>
          <a:bodyPr wrap="none" rtlCol="0">
            <a:spAutoFit/>
          </a:bodyPr>
          <a:lstStyle/>
          <a:p>
            <a:r>
              <a:rPr lang="pt-BR" dirty="0">
                <a:latin typeface="Calibri" panose="020F0502020204030204" pitchFamily="34" charset="0"/>
                <a:cs typeface="Calibri" panose="020F0502020204030204" pitchFamily="34" charset="0"/>
              </a:rPr>
              <a:t>Mico-leão-de-cara-preta</a:t>
            </a:r>
          </a:p>
        </p:txBody>
      </p:sp>
    </p:spTree>
    <p:extLst>
      <p:ext uri="{BB962C8B-B14F-4D97-AF65-F5344CB8AC3E}">
        <p14:creationId xmlns:p14="http://schemas.microsoft.com/office/powerpoint/2010/main" val="13699554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2"/>
          <a:stretch>
            <a:fillRect/>
          </a:stretch>
        </p:blipFill>
        <p:spPr>
          <a:xfrm>
            <a:off x="2207569" y="1988840"/>
            <a:ext cx="8165707" cy="4536504"/>
          </a:xfrm>
          <a:prstGeom prst="rect">
            <a:avLst/>
          </a:prstGeom>
        </p:spPr>
      </p:pic>
      <p:sp>
        <p:nvSpPr>
          <p:cNvPr id="3" name="CaixaDeTexto 2"/>
          <p:cNvSpPr txBox="1"/>
          <p:nvPr/>
        </p:nvSpPr>
        <p:spPr>
          <a:xfrm>
            <a:off x="7755110" y="1988841"/>
            <a:ext cx="2661370" cy="830997"/>
          </a:xfrm>
          <a:prstGeom prst="rect">
            <a:avLst/>
          </a:prstGeom>
          <a:solidFill>
            <a:schemeClr val="tx1">
              <a:alpha val="46000"/>
            </a:schemeClr>
          </a:solidFill>
        </p:spPr>
        <p:txBody>
          <a:bodyPr wrap="none" rtlCol="0">
            <a:spAutoFit/>
          </a:bodyPr>
          <a:lstStyle/>
          <a:p>
            <a:pPr algn="ctr"/>
            <a:r>
              <a:rPr lang="pt-BR" sz="24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Extinto na natureza</a:t>
            </a:r>
          </a:p>
          <a:p>
            <a:pPr algn="ctr"/>
            <a:r>
              <a:rPr lang="pt-BR" sz="24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7 </a:t>
            </a:r>
            <a:r>
              <a:rPr lang="pt-BR" sz="240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a:t>
            </a:r>
            <a:endParaRPr lang="pt-BR" sz="24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 name="CaixaDeTexto 8"/>
          <p:cNvSpPr txBox="1"/>
          <p:nvPr/>
        </p:nvSpPr>
        <p:spPr>
          <a:xfrm>
            <a:off x="2639616" y="467961"/>
            <a:ext cx="2381614" cy="584775"/>
          </a:xfrm>
          <a:prstGeom prst="rect">
            <a:avLst/>
          </a:prstGeom>
          <a:noFill/>
        </p:spPr>
        <p:txBody>
          <a:bodyPr wrap="none" rtlCol="0">
            <a:spAutoFit/>
          </a:bodyPr>
          <a:lstStyle/>
          <a:p>
            <a:r>
              <a:rPr lang="pt-BR" sz="3200" dirty="0">
                <a:latin typeface="Calibri" panose="020F0502020204030204" pitchFamily="34" charset="0"/>
                <a:cs typeface="Calibri" panose="020F0502020204030204" pitchFamily="34" charset="0"/>
              </a:rPr>
              <a:t>Ararinha azul</a:t>
            </a:r>
          </a:p>
        </p:txBody>
      </p:sp>
      <p:sp>
        <p:nvSpPr>
          <p:cNvPr id="10" name="Retângulo 9"/>
          <p:cNvSpPr/>
          <p:nvPr/>
        </p:nvSpPr>
        <p:spPr>
          <a:xfrm>
            <a:off x="7879375" y="1059123"/>
            <a:ext cx="2412840" cy="461665"/>
          </a:xfrm>
          <a:prstGeom prst="rect">
            <a:avLst/>
          </a:prstGeom>
        </p:spPr>
        <p:txBody>
          <a:bodyPr wrap="none">
            <a:spAutoFit/>
          </a:bodyPr>
          <a:lstStyle/>
          <a:p>
            <a:r>
              <a:rPr lang="pt-BR" sz="2400" i="1" dirty="0" err="1">
                <a:latin typeface="Calibri" panose="020F0502020204030204" pitchFamily="34" charset="0"/>
                <a:cs typeface="Calibri" panose="020F0502020204030204" pitchFamily="34" charset="0"/>
              </a:rPr>
              <a:t>Cyanopsitta</a:t>
            </a:r>
            <a:r>
              <a:rPr lang="pt-BR" sz="2400" i="1" dirty="0">
                <a:latin typeface="Calibri" panose="020F0502020204030204" pitchFamily="34" charset="0"/>
                <a:cs typeface="Calibri" panose="020F0502020204030204" pitchFamily="34" charset="0"/>
              </a:rPr>
              <a:t> </a:t>
            </a:r>
            <a:r>
              <a:rPr lang="pt-BR" sz="2400" i="1" dirty="0" err="1">
                <a:latin typeface="Calibri" panose="020F0502020204030204" pitchFamily="34" charset="0"/>
                <a:cs typeface="Calibri" panose="020F0502020204030204" pitchFamily="34" charset="0"/>
              </a:rPr>
              <a:t>spixii</a:t>
            </a:r>
            <a:endParaRPr lang="pt-BR" sz="2400" i="1" dirty="0">
              <a:latin typeface="Calibri" panose="020F0502020204030204" pitchFamily="34" charset="0"/>
              <a:cs typeface="Calibri" panose="020F0502020204030204" pitchFamily="34" charset="0"/>
            </a:endParaRPr>
          </a:p>
        </p:txBody>
      </p:sp>
      <p:sp>
        <p:nvSpPr>
          <p:cNvPr id="11" name="CaixaDeTexto 10"/>
          <p:cNvSpPr txBox="1"/>
          <p:nvPr/>
        </p:nvSpPr>
        <p:spPr>
          <a:xfrm>
            <a:off x="2207569" y="6156012"/>
            <a:ext cx="2924775" cy="369332"/>
          </a:xfrm>
          <a:prstGeom prst="rect">
            <a:avLst/>
          </a:prstGeom>
          <a:solidFill>
            <a:schemeClr val="tx2">
              <a:alpha val="48000"/>
            </a:schemeClr>
          </a:solidFill>
        </p:spPr>
        <p:txBody>
          <a:bodyPr wrap="none" rtlCol="0">
            <a:spAutoFit/>
          </a:bodyPr>
          <a:lstStyle/>
          <a:p>
            <a:r>
              <a:rPr lang="pt-BR" dirty="0">
                <a:solidFill>
                  <a:srgbClr val="FFFFFF"/>
                </a:solidFill>
                <a:latin typeface="Calibri" panose="020F0502020204030204" pitchFamily="34" charset="0"/>
                <a:cs typeface="Calibri" panose="020F0502020204030204" pitchFamily="34" charset="0"/>
              </a:rPr>
              <a:t>Fonte: www.savebrasil.org.br</a:t>
            </a:r>
          </a:p>
        </p:txBody>
      </p:sp>
    </p:spTree>
    <p:extLst>
      <p:ext uri="{BB962C8B-B14F-4D97-AF65-F5344CB8AC3E}">
        <p14:creationId xmlns:p14="http://schemas.microsoft.com/office/powerpoint/2010/main" val="19258311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2"/>
          <a:stretch>
            <a:fillRect/>
          </a:stretch>
        </p:blipFill>
        <p:spPr>
          <a:xfrm>
            <a:off x="1524000" y="0"/>
            <a:ext cx="9180512" cy="6957392"/>
          </a:xfrm>
          <a:prstGeom prst="rect">
            <a:avLst/>
          </a:prstGeom>
        </p:spPr>
      </p:pic>
      <p:sp>
        <p:nvSpPr>
          <p:cNvPr id="5" name="CaixaDeTexto 4"/>
          <p:cNvSpPr txBox="1"/>
          <p:nvPr/>
        </p:nvSpPr>
        <p:spPr>
          <a:xfrm>
            <a:off x="5375921" y="6237312"/>
            <a:ext cx="1543756" cy="461665"/>
          </a:xfrm>
          <a:prstGeom prst="rect">
            <a:avLst/>
          </a:prstGeom>
          <a:noFill/>
        </p:spPr>
        <p:txBody>
          <a:bodyPr wrap="none" rtlCol="0">
            <a:spAutoFit/>
          </a:bodyPr>
          <a:lstStyle/>
          <a:p>
            <a:r>
              <a:rPr lang="pt-BR" sz="2400" b="1" dirty="0">
                <a:latin typeface="Calibri" panose="020F0502020204030204" pitchFamily="34" charset="0"/>
                <a:cs typeface="Calibri" panose="020F0502020204030204" pitchFamily="34" charset="0"/>
              </a:rPr>
              <a:t>Vulnerável</a:t>
            </a:r>
          </a:p>
        </p:txBody>
      </p:sp>
      <p:sp>
        <p:nvSpPr>
          <p:cNvPr id="9" name="CaixaDeTexto 8"/>
          <p:cNvSpPr txBox="1"/>
          <p:nvPr/>
        </p:nvSpPr>
        <p:spPr>
          <a:xfrm>
            <a:off x="1713398" y="377286"/>
            <a:ext cx="2762423" cy="461665"/>
          </a:xfrm>
          <a:prstGeom prst="rect">
            <a:avLst/>
          </a:prstGeom>
          <a:noFill/>
        </p:spPr>
        <p:txBody>
          <a:bodyPr wrap="none" rtlCol="0">
            <a:spAutoFit/>
          </a:bodyPr>
          <a:lstStyle/>
          <a:p>
            <a:r>
              <a:rPr lang="pt-BR" sz="2400" i="1" dirty="0" err="1">
                <a:latin typeface="Calibri" panose="020F0502020204030204" pitchFamily="34" charset="0"/>
                <a:cs typeface="Calibri" panose="020F0502020204030204" pitchFamily="34" charset="0"/>
              </a:rPr>
              <a:t>Melanoxylon</a:t>
            </a:r>
            <a:r>
              <a:rPr lang="pt-BR" sz="2400" i="1" dirty="0">
                <a:latin typeface="Calibri" panose="020F0502020204030204" pitchFamily="34" charset="0"/>
                <a:cs typeface="Calibri" panose="020F0502020204030204" pitchFamily="34" charset="0"/>
              </a:rPr>
              <a:t> </a:t>
            </a:r>
            <a:r>
              <a:rPr lang="pt-BR" sz="2400" i="1" dirty="0" err="1">
                <a:latin typeface="Calibri" panose="020F0502020204030204" pitchFamily="34" charset="0"/>
                <a:cs typeface="Calibri" panose="020F0502020204030204" pitchFamily="34" charset="0"/>
              </a:rPr>
              <a:t>brauna</a:t>
            </a:r>
            <a:endParaRPr lang="pt-BR" sz="2400" i="1" dirty="0">
              <a:latin typeface="Calibri" panose="020F0502020204030204" pitchFamily="34" charset="0"/>
              <a:cs typeface="Calibri" panose="020F0502020204030204" pitchFamily="34" charset="0"/>
            </a:endParaRPr>
          </a:p>
        </p:txBody>
      </p:sp>
      <p:pic>
        <p:nvPicPr>
          <p:cNvPr id="10" name="Imagem 9"/>
          <p:cNvPicPr>
            <a:picLocks noChangeAspect="1"/>
          </p:cNvPicPr>
          <p:nvPr/>
        </p:nvPicPr>
        <p:blipFill>
          <a:blip r:embed="rId3"/>
          <a:stretch>
            <a:fillRect/>
          </a:stretch>
        </p:blipFill>
        <p:spPr>
          <a:xfrm>
            <a:off x="1487489" y="865164"/>
            <a:ext cx="2768337" cy="1843756"/>
          </a:xfrm>
          <a:prstGeom prst="rect">
            <a:avLst/>
          </a:prstGeom>
        </p:spPr>
      </p:pic>
      <p:pic>
        <p:nvPicPr>
          <p:cNvPr id="11" name="Imagem 10"/>
          <p:cNvPicPr>
            <a:picLocks noChangeAspect="1"/>
          </p:cNvPicPr>
          <p:nvPr/>
        </p:nvPicPr>
        <p:blipFill>
          <a:blip r:embed="rId4"/>
          <a:stretch>
            <a:fillRect/>
          </a:stretch>
        </p:blipFill>
        <p:spPr>
          <a:xfrm>
            <a:off x="1919537" y="2780928"/>
            <a:ext cx="1942424" cy="1570383"/>
          </a:xfrm>
          <a:prstGeom prst="rect">
            <a:avLst/>
          </a:prstGeom>
        </p:spPr>
      </p:pic>
      <p:sp>
        <p:nvSpPr>
          <p:cNvPr id="12" name="CaixaDeTexto 11"/>
          <p:cNvSpPr txBox="1"/>
          <p:nvPr/>
        </p:nvSpPr>
        <p:spPr>
          <a:xfrm>
            <a:off x="2280646" y="0"/>
            <a:ext cx="849976" cy="369332"/>
          </a:xfrm>
          <a:prstGeom prst="rect">
            <a:avLst/>
          </a:prstGeom>
          <a:noFill/>
        </p:spPr>
        <p:txBody>
          <a:bodyPr wrap="none" rtlCol="0">
            <a:spAutoFit/>
          </a:bodyPr>
          <a:lstStyle/>
          <a:p>
            <a:r>
              <a:rPr lang="pt-BR" dirty="0">
                <a:latin typeface="Calibri" panose="020F0502020204030204" pitchFamily="34" charset="0"/>
                <a:cs typeface="Calibri" panose="020F0502020204030204" pitchFamily="34" charset="0"/>
              </a:rPr>
              <a:t>Braúna</a:t>
            </a:r>
          </a:p>
        </p:txBody>
      </p:sp>
      <p:sp>
        <p:nvSpPr>
          <p:cNvPr id="13" name="CaixaDeTexto 12"/>
          <p:cNvSpPr txBox="1"/>
          <p:nvPr/>
        </p:nvSpPr>
        <p:spPr>
          <a:xfrm>
            <a:off x="1703513" y="6444044"/>
            <a:ext cx="2847767" cy="369332"/>
          </a:xfrm>
          <a:prstGeom prst="rect">
            <a:avLst/>
          </a:prstGeom>
          <a:solidFill>
            <a:schemeClr val="tx2">
              <a:alpha val="48000"/>
            </a:schemeClr>
          </a:solidFill>
        </p:spPr>
        <p:txBody>
          <a:bodyPr wrap="none" rtlCol="0">
            <a:spAutoFit/>
          </a:bodyPr>
          <a:lstStyle/>
          <a:p>
            <a:r>
              <a:rPr lang="pt-BR" dirty="0">
                <a:solidFill>
                  <a:srgbClr val="FFFFFF"/>
                </a:solidFill>
                <a:latin typeface="Calibri" panose="020F0502020204030204" pitchFamily="34" charset="0"/>
                <a:cs typeface="Calibri" panose="020F0502020204030204" pitchFamily="34" charset="0"/>
              </a:rPr>
              <a:t>Fonte: arvores.brasil.nom.br</a:t>
            </a:r>
          </a:p>
        </p:txBody>
      </p:sp>
    </p:spTree>
    <p:extLst>
      <p:ext uri="{BB962C8B-B14F-4D97-AF65-F5344CB8AC3E}">
        <p14:creationId xmlns:p14="http://schemas.microsoft.com/office/powerpoint/2010/main" val="17426791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631504" y="101777"/>
            <a:ext cx="10431326" cy="6196386"/>
          </a:xfrm>
          <a:prstGeom prst="rect">
            <a:avLst/>
          </a:prstGeom>
        </p:spPr>
      </p:pic>
      <p:sp>
        <p:nvSpPr>
          <p:cNvPr id="3" name="CaixaDeTexto 2"/>
          <p:cNvSpPr txBox="1"/>
          <p:nvPr/>
        </p:nvSpPr>
        <p:spPr>
          <a:xfrm>
            <a:off x="8792954" y="6488668"/>
            <a:ext cx="3249095" cy="369332"/>
          </a:xfrm>
          <a:prstGeom prst="rect">
            <a:avLst/>
          </a:prstGeom>
          <a:noFill/>
        </p:spPr>
        <p:txBody>
          <a:bodyPr wrap="none" rtlCol="0">
            <a:spAutoFit/>
          </a:bodyPr>
          <a:lstStyle/>
          <a:p>
            <a:r>
              <a:rPr lang="pt-BR" dirty="0">
                <a:latin typeface="Segoe UI Semilight" panose="020B0402040204020203" pitchFamily="34" charset="0"/>
                <a:cs typeface="Segoe UI Semilight" panose="020B0402040204020203" pitchFamily="34" charset="0"/>
              </a:rPr>
              <a:t>Fonte: http://www.sibbr.gov.br/</a:t>
            </a:r>
          </a:p>
        </p:txBody>
      </p:sp>
    </p:spTree>
    <p:extLst>
      <p:ext uri="{BB962C8B-B14F-4D97-AF65-F5344CB8AC3E}">
        <p14:creationId xmlns:p14="http://schemas.microsoft.com/office/powerpoint/2010/main" val="396714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144684" y="2768790"/>
            <a:ext cx="1824538" cy="523220"/>
          </a:xfrm>
          <a:prstGeom prst="rect">
            <a:avLst/>
          </a:prstGeom>
          <a:noFill/>
        </p:spPr>
        <p:txBody>
          <a:bodyPr wrap="none" rtlCol="0">
            <a:spAutoFit/>
          </a:bodyPr>
          <a:lstStyle/>
          <a:p>
            <a:r>
              <a:rPr lang="pt-BR" sz="2800" dirty="0" smtClean="0"/>
              <a:t>Monitoria</a:t>
            </a:r>
            <a:endParaRPr lang="pt-BR" sz="2800" dirty="0"/>
          </a:p>
        </p:txBody>
      </p:sp>
      <p:sp>
        <p:nvSpPr>
          <p:cNvPr id="3" name="CaixaDeTexto 2"/>
          <p:cNvSpPr txBox="1"/>
          <p:nvPr/>
        </p:nvSpPr>
        <p:spPr>
          <a:xfrm>
            <a:off x="2144684" y="598514"/>
            <a:ext cx="1677062" cy="584775"/>
          </a:xfrm>
          <a:prstGeom prst="rect">
            <a:avLst/>
          </a:prstGeom>
          <a:noFill/>
        </p:spPr>
        <p:txBody>
          <a:bodyPr wrap="none" rtlCol="0">
            <a:spAutoFit/>
          </a:bodyPr>
          <a:lstStyle/>
          <a:p>
            <a:r>
              <a:rPr lang="pt-BR" sz="3200" b="1" dirty="0" smtClean="0"/>
              <a:t>Equipe:</a:t>
            </a:r>
            <a:endParaRPr lang="pt-BR" sz="3200" b="1"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592" y="1056372"/>
            <a:ext cx="7081466" cy="4720977"/>
          </a:xfrm>
          <a:prstGeom prst="rect">
            <a:avLst/>
          </a:prstGeom>
        </p:spPr>
      </p:pic>
      <p:sp>
        <p:nvSpPr>
          <p:cNvPr id="5" name="CaixaDeTexto 4"/>
          <p:cNvSpPr txBox="1"/>
          <p:nvPr/>
        </p:nvSpPr>
        <p:spPr>
          <a:xfrm>
            <a:off x="2144684" y="2137504"/>
            <a:ext cx="2082621" cy="523220"/>
          </a:xfrm>
          <a:prstGeom prst="rect">
            <a:avLst/>
          </a:prstGeom>
          <a:noFill/>
        </p:spPr>
        <p:txBody>
          <a:bodyPr wrap="none" rtlCol="0">
            <a:spAutoFit/>
          </a:bodyPr>
          <a:lstStyle/>
          <a:p>
            <a:r>
              <a:rPr lang="pt-BR" sz="2800" dirty="0" smtClean="0"/>
              <a:t>Professores</a:t>
            </a:r>
            <a:endParaRPr lang="pt-BR" sz="2800" dirty="0"/>
          </a:p>
        </p:txBody>
      </p:sp>
    </p:spTree>
    <p:extLst>
      <p:ext uri="{BB962C8B-B14F-4D97-AF65-F5344CB8AC3E}">
        <p14:creationId xmlns:p14="http://schemas.microsoft.com/office/powerpoint/2010/main" val="3376591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6647164" y="765110"/>
            <a:ext cx="5544836" cy="5360008"/>
          </a:xfrm>
          <a:prstGeom prst="rect">
            <a:avLst/>
          </a:prstGeom>
        </p:spPr>
      </p:pic>
      <p:sp>
        <p:nvSpPr>
          <p:cNvPr id="3" name="CaixaDeTexto 2"/>
          <p:cNvSpPr txBox="1"/>
          <p:nvPr/>
        </p:nvSpPr>
        <p:spPr>
          <a:xfrm>
            <a:off x="1703288" y="135591"/>
            <a:ext cx="6468887" cy="461665"/>
          </a:xfrm>
          <a:prstGeom prst="rect">
            <a:avLst/>
          </a:prstGeom>
          <a:solidFill>
            <a:schemeClr val="accent4"/>
          </a:solidFill>
        </p:spPr>
        <p:txBody>
          <a:bodyPr wrap="none" rtlCol="0">
            <a:spAutoFit/>
          </a:bodyPr>
          <a:lstStyle/>
          <a:p>
            <a:r>
              <a:rPr lang="pt-BR" sz="2400" dirty="0">
                <a:latin typeface="Calibri" panose="020F0502020204030204" pitchFamily="34" charset="0"/>
                <a:cs typeface="Calibri" panose="020F0502020204030204" pitchFamily="34" charset="0"/>
              </a:rPr>
              <a:t>Qual a estimativa de espécies existentes no Brasil?</a:t>
            </a:r>
          </a:p>
        </p:txBody>
      </p:sp>
      <p:sp>
        <p:nvSpPr>
          <p:cNvPr id="4" name="CaixaDeTexto 3"/>
          <p:cNvSpPr txBox="1"/>
          <p:nvPr/>
        </p:nvSpPr>
        <p:spPr>
          <a:xfrm>
            <a:off x="8833459" y="6254314"/>
            <a:ext cx="3249095" cy="369332"/>
          </a:xfrm>
          <a:prstGeom prst="rect">
            <a:avLst/>
          </a:prstGeom>
          <a:noFill/>
        </p:spPr>
        <p:txBody>
          <a:bodyPr wrap="none" rtlCol="0">
            <a:spAutoFit/>
          </a:bodyPr>
          <a:lstStyle/>
          <a:p>
            <a:r>
              <a:rPr lang="pt-BR" dirty="0">
                <a:latin typeface="Segoe UI Semilight" panose="020B0402040204020203" pitchFamily="34" charset="0"/>
                <a:cs typeface="Segoe UI Semilight" panose="020B0402040204020203" pitchFamily="34" charset="0"/>
              </a:rPr>
              <a:t>Fonte: http://www.sibbr.gov.br/</a:t>
            </a:r>
          </a:p>
        </p:txBody>
      </p:sp>
      <p:pic>
        <p:nvPicPr>
          <p:cNvPr id="5" name="Imagem 4">
            <a:hlinkClick r:id="rId3"/>
          </p:cNvPr>
          <p:cNvPicPr>
            <a:picLocks noChangeAspect="1"/>
          </p:cNvPicPr>
          <p:nvPr/>
        </p:nvPicPr>
        <p:blipFill>
          <a:blip r:embed="rId4"/>
          <a:stretch>
            <a:fillRect/>
          </a:stretch>
        </p:blipFill>
        <p:spPr>
          <a:xfrm>
            <a:off x="1547013" y="848612"/>
            <a:ext cx="4312021" cy="2876926"/>
          </a:xfrm>
          <a:prstGeom prst="rect">
            <a:avLst/>
          </a:prstGeom>
        </p:spPr>
      </p:pic>
      <p:sp>
        <p:nvSpPr>
          <p:cNvPr id="7" name="Retângulo 6"/>
          <p:cNvSpPr/>
          <p:nvPr/>
        </p:nvSpPr>
        <p:spPr>
          <a:xfrm>
            <a:off x="1547012" y="4259336"/>
            <a:ext cx="4881779" cy="2585323"/>
          </a:xfrm>
          <a:prstGeom prst="rect">
            <a:avLst/>
          </a:prstGeom>
        </p:spPr>
        <p:txBody>
          <a:bodyPr wrap="square">
            <a:spAutoFit/>
          </a:bodyPr>
          <a:lstStyle/>
          <a:p>
            <a:r>
              <a:rPr lang="pt-BR" dirty="0"/>
              <a:t>do (tupi) Tangara = dançarino; ata = andar; e </a:t>
            </a:r>
            <a:r>
              <a:rPr lang="pt-BR" dirty="0" err="1"/>
              <a:t>carã</a:t>
            </a:r>
            <a:r>
              <a:rPr lang="pt-BR" dirty="0"/>
              <a:t> = em volta; e de </a:t>
            </a:r>
            <a:r>
              <a:rPr lang="pt-BR" dirty="0" err="1"/>
              <a:t>peruviana</a:t>
            </a:r>
            <a:r>
              <a:rPr lang="pt-BR" dirty="0"/>
              <a:t> = referente ao </a:t>
            </a:r>
            <a:r>
              <a:rPr lang="pt-BR" dirty="0" smtClean="0"/>
              <a:t>Peru.</a:t>
            </a:r>
          </a:p>
          <a:p>
            <a:r>
              <a:rPr lang="pt-BR" dirty="0" smtClean="0"/>
              <a:t> </a:t>
            </a:r>
          </a:p>
          <a:p>
            <a:r>
              <a:rPr lang="pt-BR" dirty="0" smtClean="0"/>
              <a:t>⇒ </a:t>
            </a:r>
            <a:r>
              <a:rPr lang="pt-BR" dirty="0"/>
              <a:t>Dançarino do Peru. Apesar do nome científico, é uma ave endêmica brasileira</a:t>
            </a:r>
            <a:r>
              <a:rPr lang="pt-BR" dirty="0" smtClean="0"/>
              <a:t>.</a:t>
            </a:r>
          </a:p>
          <a:p>
            <a:endParaRPr lang="pt-BR" dirty="0"/>
          </a:p>
          <a:p>
            <a:r>
              <a:rPr lang="pt-BR" dirty="0" smtClean="0"/>
              <a:t>O </a:t>
            </a:r>
            <a:r>
              <a:rPr lang="pt-BR" dirty="0"/>
              <a:t>nome </a:t>
            </a:r>
            <a:r>
              <a:rPr lang="pt-BR" dirty="0" err="1"/>
              <a:t>peruviana</a:t>
            </a:r>
            <a:r>
              <a:rPr lang="pt-BR" dirty="0"/>
              <a:t> se deve a um erro onde se confundiu o Peru com o Brasil.</a:t>
            </a:r>
          </a:p>
        </p:txBody>
      </p:sp>
      <p:sp>
        <p:nvSpPr>
          <p:cNvPr id="8" name="CaixaDeTexto 7"/>
          <p:cNvSpPr txBox="1"/>
          <p:nvPr/>
        </p:nvSpPr>
        <p:spPr>
          <a:xfrm>
            <a:off x="1630981" y="3792228"/>
            <a:ext cx="4229043" cy="369332"/>
          </a:xfrm>
          <a:prstGeom prst="rect">
            <a:avLst/>
          </a:prstGeom>
          <a:noFill/>
        </p:spPr>
        <p:txBody>
          <a:bodyPr wrap="none" rtlCol="0">
            <a:spAutoFit/>
          </a:bodyPr>
          <a:lstStyle/>
          <a:p>
            <a:r>
              <a:rPr lang="pt-BR" dirty="0" smtClean="0"/>
              <a:t>Saíra sapucaia (</a:t>
            </a:r>
            <a:r>
              <a:rPr lang="pt-BR" i="1" dirty="0" smtClean="0"/>
              <a:t>Tangara </a:t>
            </a:r>
            <a:r>
              <a:rPr lang="pt-BR" i="1" dirty="0" err="1" smtClean="0"/>
              <a:t>peruviana</a:t>
            </a:r>
            <a:r>
              <a:rPr lang="pt-BR" dirty="0" smtClean="0"/>
              <a:t>)</a:t>
            </a:r>
            <a:endParaRPr lang="pt-BR" dirty="0"/>
          </a:p>
        </p:txBody>
      </p:sp>
    </p:spTree>
    <p:extLst>
      <p:ext uri="{BB962C8B-B14F-4D97-AF65-F5344CB8AC3E}">
        <p14:creationId xmlns:p14="http://schemas.microsoft.com/office/powerpoint/2010/main" val="335820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9" name="Rectangle 5"/>
          <p:cNvSpPr>
            <a:spLocks noChangeArrowheads="1"/>
          </p:cNvSpPr>
          <p:nvPr/>
        </p:nvSpPr>
        <p:spPr bwMode="auto">
          <a:xfrm>
            <a:off x="2716213" y="457200"/>
            <a:ext cx="7772400" cy="1143000"/>
          </a:xfrm>
          <a:prstGeom prst="rect">
            <a:avLst/>
          </a:prstGeom>
          <a:noFill/>
          <a:ln w="12700">
            <a:noFill/>
            <a:miter lim="800000"/>
            <a:headEnd/>
            <a:tailEnd/>
          </a:ln>
        </p:spPr>
        <p:txBody>
          <a:bodyPr lIns="90488" tIns="44450" rIns="90488" bIns="44450" anchor="ctr"/>
          <a:lstStyle/>
          <a:p>
            <a:pPr eaLnBrk="0" hangingPunct="0"/>
            <a:r>
              <a:rPr lang="pt-BR" sz="3600" dirty="0">
                <a:latin typeface="Calibri" pitchFamily="34" charset="0"/>
              </a:rPr>
              <a:t>O QUE ESTUDAM OS  BIOGEÓGRAFOS ?</a:t>
            </a:r>
          </a:p>
        </p:txBody>
      </p:sp>
      <p:sp>
        <p:nvSpPr>
          <p:cNvPr id="2" name="CaixaDeTexto 1"/>
          <p:cNvSpPr txBox="1"/>
          <p:nvPr/>
        </p:nvSpPr>
        <p:spPr>
          <a:xfrm>
            <a:off x="3462315" y="5644624"/>
            <a:ext cx="5909695" cy="461665"/>
          </a:xfrm>
          <a:prstGeom prst="rect">
            <a:avLst/>
          </a:prstGeom>
          <a:noFill/>
        </p:spPr>
        <p:txBody>
          <a:bodyPr wrap="none" rtlCol="0">
            <a:spAutoFit/>
          </a:bodyPr>
          <a:lstStyle/>
          <a:p>
            <a:r>
              <a:rPr lang="pt-BR" sz="2400" dirty="0">
                <a:latin typeface="Calibri" panose="020F0502020204030204" pitchFamily="34" charset="0"/>
                <a:cs typeface="Calibri" panose="020F0502020204030204" pitchFamily="34" charset="0"/>
              </a:rPr>
              <a:t>Oficina de </a:t>
            </a:r>
            <a:r>
              <a:rPr lang="pt-BR" sz="2400" dirty="0" smtClean="0">
                <a:latin typeface="Calibri" panose="020F0502020204030204" pitchFamily="34" charset="0"/>
                <a:cs typeface="Calibri" panose="020F0502020204030204" pitchFamily="34" charset="0"/>
              </a:rPr>
              <a:t>Vegetação – Menti.com </a:t>
            </a:r>
            <a:r>
              <a:rPr lang="pt-BR" sz="2400" dirty="0" smtClean="0">
                <a:latin typeface="Calibri" panose="020F0502020204030204" pitchFamily="34" charset="0"/>
                <a:cs typeface="Calibri" panose="020F0502020204030204" pitchFamily="34" charset="0"/>
              </a:rPr>
              <a:t>99 35 2227</a:t>
            </a:r>
            <a:endParaRPr lang="pt-BR" sz="2400" dirty="0">
              <a:latin typeface="Calibri" panose="020F0502020204030204" pitchFamily="34" charset="0"/>
              <a:cs typeface="Calibri" panose="020F0502020204030204" pitchFamily="34" charset="0"/>
            </a:endParaRPr>
          </a:p>
        </p:txBody>
      </p:sp>
      <p:pic>
        <p:nvPicPr>
          <p:cNvPr id="3" name="Imagem 2">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1747" y="1600200"/>
            <a:ext cx="7004270" cy="3939902"/>
          </a:xfrm>
          <a:prstGeom prst="rect">
            <a:avLst/>
          </a:prstGeom>
        </p:spPr>
      </p:pic>
    </p:spTree>
    <p:extLst>
      <p:ext uri="{BB962C8B-B14F-4D97-AF65-F5344CB8AC3E}">
        <p14:creationId xmlns:p14="http://schemas.microsoft.com/office/powerpoint/2010/main" val="422501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269"/>
                                        </p:tgtEl>
                                        <p:attrNameLst>
                                          <p:attrName>style.visibility</p:attrName>
                                        </p:attrNameLst>
                                      </p:cBhvr>
                                      <p:to>
                                        <p:strVal val="visible"/>
                                      </p:to>
                                    </p:set>
                                    <p:anim calcmode="lin" valueType="num">
                                      <p:cBhvr additive="base">
                                        <p:cTn id="7" dur="500" fill="hold"/>
                                        <p:tgtEl>
                                          <p:spTgt spid="139269"/>
                                        </p:tgtEl>
                                        <p:attrNameLst>
                                          <p:attrName>ppt_x</p:attrName>
                                        </p:attrNameLst>
                                      </p:cBhvr>
                                      <p:tavLst>
                                        <p:tav tm="0">
                                          <p:val>
                                            <p:strVal val="0-#ppt_w/2"/>
                                          </p:val>
                                        </p:tav>
                                        <p:tav tm="100000">
                                          <p:val>
                                            <p:strVal val="#ppt_x"/>
                                          </p:val>
                                        </p:tav>
                                      </p:tavLst>
                                    </p:anim>
                                    <p:anim calcmode="lin" valueType="num">
                                      <p:cBhvr additive="base">
                                        <p:cTn id="8" dur="500" fill="hold"/>
                                        <p:tgtEl>
                                          <p:spTgt spid="1392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9"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782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ChangeArrowheads="1"/>
          </p:cNvSpPr>
          <p:nvPr/>
        </p:nvSpPr>
        <p:spPr bwMode="auto">
          <a:xfrm>
            <a:off x="2711450" y="2262177"/>
            <a:ext cx="7632700" cy="3416320"/>
          </a:xfrm>
          <a:prstGeom prst="rect">
            <a:avLst/>
          </a:prstGeom>
          <a:noFill/>
          <a:ln w="9525">
            <a:noFill/>
            <a:miter lim="800000"/>
            <a:headEnd/>
            <a:tailEnd/>
          </a:ln>
        </p:spPr>
        <p:txBody>
          <a:bodyPr anchor="ctr">
            <a:spAutoFit/>
          </a:bodyPr>
          <a:lstStyle/>
          <a:p>
            <a:pPr>
              <a:buBlip>
                <a:blip r:embed="rId2"/>
              </a:buBlip>
              <a:tabLst>
                <a:tab pos="457200" algn="l"/>
              </a:tabLst>
            </a:pPr>
            <a:r>
              <a:rPr lang="pt-BR" sz="2400" dirty="0">
                <a:latin typeface="Calibri" panose="020F0502020204030204" pitchFamily="34" charset="0"/>
                <a:cs typeface="Calibri" panose="020F0502020204030204" pitchFamily="34" charset="0"/>
              </a:rPr>
              <a:t> Como explicar a biodiversidade e sua espacialidade? </a:t>
            </a:r>
          </a:p>
          <a:p>
            <a:pPr>
              <a:tabLst>
                <a:tab pos="457200" algn="l"/>
              </a:tabLst>
            </a:pPr>
            <a:r>
              <a:rPr lang="pt-BR" sz="2400" dirty="0">
                <a:latin typeface="Calibri" panose="020F0502020204030204" pitchFamily="34" charset="0"/>
                <a:cs typeface="Calibri" panose="020F0502020204030204" pitchFamily="34" charset="0"/>
              </a:rPr>
              <a:t> </a:t>
            </a:r>
          </a:p>
          <a:p>
            <a:pPr>
              <a:buBlip>
                <a:blip r:embed="rId2"/>
              </a:buBlip>
              <a:tabLst>
                <a:tab pos="457200" algn="l"/>
              </a:tabLst>
            </a:pPr>
            <a:r>
              <a:rPr lang="pt-BR" sz="2400" dirty="0">
                <a:latin typeface="Calibri" panose="020F0502020204030204" pitchFamily="34" charset="0"/>
                <a:cs typeface="Calibri" panose="020F0502020204030204" pitchFamily="34" charset="0"/>
              </a:rPr>
              <a:t>Porque temos endemismos das espécies?  </a:t>
            </a:r>
          </a:p>
          <a:p>
            <a:pPr>
              <a:tabLst>
                <a:tab pos="457200" algn="l"/>
              </a:tabLst>
            </a:pPr>
            <a:endParaRPr lang="pt-BR" sz="2400" dirty="0">
              <a:latin typeface="Calibri" panose="020F0502020204030204" pitchFamily="34" charset="0"/>
              <a:cs typeface="Calibri" panose="020F0502020204030204" pitchFamily="34" charset="0"/>
            </a:endParaRPr>
          </a:p>
          <a:p>
            <a:pPr>
              <a:buBlip>
                <a:blip r:embed="rId2"/>
              </a:buBlip>
              <a:tabLst>
                <a:tab pos="457200" algn="l"/>
              </a:tabLst>
            </a:pPr>
            <a:r>
              <a:rPr lang="pt-BR" sz="2400" dirty="0">
                <a:latin typeface="Calibri" panose="020F0502020204030204" pitchFamily="34" charset="0"/>
                <a:cs typeface="Calibri" panose="020F0502020204030204" pitchFamily="34" charset="0"/>
              </a:rPr>
              <a:t> Comparando diferentes paisagens percebemos diferenças na distribuição dos seres vivos?  </a:t>
            </a:r>
          </a:p>
          <a:p>
            <a:pPr>
              <a:tabLst>
                <a:tab pos="457200" algn="l"/>
              </a:tabLst>
            </a:pPr>
            <a:endParaRPr lang="pt-BR" sz="2400" dirty="0">
              <a:latin typeface="Calibri" panose="020F0502020204030204" pitchFamily="34" charset="0"/>
              <a:cs typeface="Calibri" panose="020F0502020204030204" pitchFamily="34" charset="0"/>
            </a:endParaRPr>
          </a:p>
          <a:p>
            <a:pPr>
              <a:buBlip>
                <a:blip r:embed="rId2"/>
              </a:buBlip>
              <a:tabLst>
                <a:tab pos="457200" algn="l"/>
              </a:tabLst>
            </a:pPr>
            <a:r>
              <a:rPr lang="pt-BR" sz="2400" dirty="0">
                <a:latin typeface="Calibri" panose="020F0502020204030204" pitchFamily="34" charset="0"/>
                <a:cs typeface="Calibri" panose="020F0502020204030204" pitchFamily="34" charset="0"/>
              </a:rPr>
              <a:t> Como tempo e espaço se combinam na natureza?  </a:t>
            </a:r>
          </a:p>
          <a:p>
            <a:pPr>
              <a:tabLst>
                <a:tab pos="457200" algn="l"/>
              </a:tabLst>
            </a:pPr>
            <a:endParaRPr lang="pt-BR" sz="2400" dirty="0">
              <a:latin typeface="Calibri" panose="020F0502020204030204" pitchFamily="34" charset="0"/>
              <a:cs typeface="Calibri" panose="020F0502020204030204" pitchFamily="34" charset="0"/>
            </a:endParaRPr>
          </a:p>
        </p:txBody>
      </p:sp>
      <p:sp>
        <p:nvSpPr>
          <p:cNvPr id="7171" name="Rectangle 5"/>
          <p:cNvSpPr>
            <a:spLocks noChangeArrowheads="1"/>
          </p:cNvSpPr>
          <p:nvPr/>
        </p:nvSpPr>
        <p:spPr bwMode="auto">
          <a:xfrm>
            <a:off x="2731253" y="908721"/>
            <a:ext cx="5369932" cy="584775"/>
          </a:xfrm>
          <a:prstGeom prst="rect">
            <a:avLst/>
          </a:prstGeom>
          <a:noFill/>
          <a:ln w="9525">
            <a:noFill/>
            <a:miter lim="800000"/>
            <a:headEnd/>
            <a:tailEnd/>
          </a:ln>
        </p:spPr>
        <p:txBody>
          <a:bodyPr wrap="none">
            <a:spAutoFit/>
          </a:bodyPr>
          <a:lstStyle/>
          <a:p>
            <a:r>
              <a:rPr lang="en-US" sz="3200" i="1" dirty="0">
                <a:solidFill>
                  <a:srgbClr val="003300"/>
                </a:solidFill>
                <a:latin typeface="Calibri" panose="020F0502020204030204" pitchFamily="34" charset="0"/>
                <a:cs typeface="Calibri" panose="020F0502020204030204" pitchFamily="34" charset="0"/>
              </a:rPr>
              <a:t>PERGUNTAS BIOGEOGRÁFICAS</a:t>
            </a:r>
            <a:endParaRPr lang="pt-BR" sz="3200" i="1" dirty="0">
              <a:solidFill>
                <a:srgbClr val="0033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9169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www.lapatilla.com/site/wp-content/uploads/2013/12/Tapirus-Kabomani.jpg"/>
          <p:cNvPicPr>
            <a:picLocks noChangeAspect="1" noChangeArrowheads="1"/>
          </p:cNvPicPr>
          <p:nvPr/>
        </p:nvPicPr>
        <p:blipFill>
          <a:blip r:embed="rId2" cstate="print"/>
          <a:srcRect/>
          <a:stretch>
            <a:fillRect/>
          </a:stretch>
        </p:blipFill>
        <p:spPr bwMode="auto">
          <a:xfrm>
            <a:off x="2495600" y="1916832"/>
            <a:ext cx="4428492" cy="2952328"/>
          </a:xfrm>
          <a:prstGeom prst="rect">
            <a:avLst/>
          </a:prstGeom>
          <a:noFill/>
        </p:spPr>
      </p:pic>
      <p:sp>
        <p:nvSpPr>
          <p:cNvPr id="3" name="TextBox 2"/>
          <p:cNvSpPr txBox="1"/>
          <p:nvPr/>
        </p:nvSpPr>
        <p:spPr>
          <a:xfrm>
            <a:off x="2010888" y="563379"/>
            <a:ext cx="5709768" cy="523220"/>
          </a:xfrm>
          <a:prstGeom prst="rect">
            <a:avLst/>
          </a:prstGeom>
          <a:noFill/>
        </p:spPr>
        <p:txBody>
          <a:bodyPr wrap="none" rtlCol="0">
            <a:spAutoFit/>
          </a:bodyPr>
          <a:lstStyle/>
          <a:p>
            <a:r>
              <a:rPr lang="en-US" sz="2800" dirty="0">
                <a:latin typeface="Calibri" pitchFamily="34" charset="0"/>
              </a:rPr>
              <a:t>“</a:t>
            </a:r>
            <a:r>
              <a:rPr lang="en-US" sz="2800" dirty="0" err="1">
                <a:latin typeface="Calibri" pitchFamily="34" charset="0"/>
              </a:rPr>
              <a:t>Uma</a:t>
            </a:r>
            <a:r>
              <a:rPr lang="en-US" sz="2800" dirty="0">
                <a:latin typeface="Calibri" pitchFamily="34" charset="0"/>
              </a:rPr>
              <a:t> anta </a:t>
            </a:r>
            <a:r>
              <a:rPr lang="en-US" sz="2800" dirty="0" err="1">
                <a:latin typeface="Calibri" pitchFamily="34" charset="0"/>
              </a:rPr>
              <a:t>pode</a:t>
            </a:r>
            <a:r>
              <a:rPr lang="en-US" sz="2800" dirty="0">
                <a:latin typeface="Calibri" pitchFamily="34" charset="0"/>
              </a:rPr>
              <a:t> </a:t>
            </a:r>
            <a:r>
              <a:rPr lang="en-US" sz="2800" dirty="0" err="1">
                <a:latin typeface="Calibri" pitchFamily="34" charset="0"/>
              </a:rPr>
              <a:t>ensinar</a:t>
            </a:r>
            <a:r>
              <a:rPr lang="en-US" sz="2800" dirty="0">
                <a:latin typeface="Calibri" pitchFamily="34" charset="0"/>
              </a:rPr>
              <a:t> </a:t>
            </a:r>
            <a:r>
              <a:rPr lang="en-US" sz="2800" dirty="0" err="1">
                <a:latin typeface="Calibri" pitchFamily="34" charset="0"/>
              </a:rPr>
              <a:t>cientístas</a:t>
            </a:r>
            <a:r>
              <a:rPr lang="en-US" sz="2800" dirty="0">
                <a:latin typeface="Calibri" pitchFamily="34" charset="0"/>
              </a:rPr>
              <a:t>?”</a:t>
            </a:r>
            <a:r>
              <a:rPr lang="en-US" sz="2800" baseline="30000" dirty="0">
                <a:latin typeface="Calibri" pitchFamily="34" charset="0"/>
              </a:rPr>
              <a:t>1</a:t>
            </a:r>
            <a:r>
              <a:rPr lang="en-US" sz="2800" dirty="0">
                <a:latin typeface="Calibri" pitchFamily="34" charset="0"/>
              </a:rPr>
              <a:t> </a:t>
            </a:r>
            <a:endParaRPr lang="pt-BR" sz="2800" dirty="0">
              <a:latin typeface="Calibri" pitchFamily="34" charset="0"/>
            </a:endParaRPr>
          </a:p>
        </p:txBody>
      </p:sp>
      <p:pic>
        <p:nvPicPr>
          <p:cNvPr id="74756" name="Picture 4" descr="http://upload.wikimedia.org/wikipedia/commons/e/e2/Tapirus_terrestris_(2)_by_JM_Rosier.JPG"/>
          <p:cNvPicPr>
            <a:picLocks noChangeAspect="1" noChangeArrowheads="1"/>
          </p:cNvPicPr>
          <p:nvPr/>
        </p:nvPicPr>
        <p:blipFill>
          <a:blip r:embed="rId3" cstate="print"/>
          <a:srcRect/>
          <a:stretch>
            <a:fillRect/>
          </a:stretch>
        </p:blipFill>
        <p:spPr bwMode="auto">
          <a:xfrm>
            <a:off x="6124835" y="4581128"/>
            <a:ext cx="4507669" cy="2276872"/>
          </a:xfrm>
          <a:prstGeom prst="rect">
            <a:avLst/>
          </a:prstGeom>
          <a:noFill/>
        </p:spPr>
      </p:pic>
      <p:sp>
        <p:nvSpPr>
          <p:cNvPr id="5" name="TextBox 4"/>
          <p:cNvSpPr txBox="1"/>
          <p:nvPr/>
        </p:nvSpPr>
        <p:spPr>
          <a:xfrm>
            <a:off x="2423592" y="6309320"/>
            <a:ext cx="3544560" cy="338554"/>
          </a:xfrm>
          <a:prstGeom prst="rect">
            <a:avLst/>
          </a:prstGeom>
          <a:noFill/>
        </p:spPr>
        <p:txBody>
          <a:bodyPr wrap="none" rtlCol="0">
            <a:spAutoFit/>
          </a:bodyPr>
          <a:lstStyle/>
          <a:p>
            <a:r>
              <a:rPr lang="en-US" sz="1600" baseline="30000" dirty="0"/>
              <a:t>1. </a:t>
            </a:r>
            <a:r>
              <a:rPr lang="en-US" sz="1600" dirty="0" err="1"/>
              <a:t>Revista</a:t>
            </a:r>
            <a:r>
              <a:rPr lang="en-US" sz="1600" dirty="0"/>
              <a:t> </a:t>
            </a:r>
            <a:r>
              <a:rPr lang="en-US" sz="1600" dirty="0" err="1"/>
              <a:t>Ciência</a:t>
            </a:r>
            <a:r>
              <a:rPr lang="en-US" sz="1600" dirty="0"/>
              <a:t> </a:t>
            </a:r>
            <a:r>
              <a:rPr lang="en-US" sz="1600" dirty="0" err="1"/>
              <a:t>Hoje</a:t>
            </a:r>
            <a:r>
              <a:rPr lang="en-US" sz="1600" dirty="0"/>
              <a:t>, 2014. V. 53</a:t>
            </a:r>
            <a:endParaRPr lang="pt-BR" sz="1600" dirty="0"/>
          </a:p>
        </p:txBody>
      </p:sp>
      <p:sp>
        <p:nvSpPr>
          <p:cNvPr id="6" name="TextBox 5"/>
          <p:cNvSpPr txBox="1"/>
          <p:nvPr/>
        </p:nvSpPr>
        <p:spPr>
          <a:xfrm>
            <a:off x="7104112" y="2780929"/>
            <a:ext cx="2391360" cy="461665"/>
          </a:xfrm>
          <a:prstGeom prst="rect">
            <a:avLst/>
          </a:prstGeom>
          <a:noFill/>
        </p:spPr>
        <p:txBody>
          <a:bodyPr wrap="none" rtlCol="0">
            <a:spAutoFit/>
          </a:bodyPr>
          <a:lstStyle/>
          <a:p>
            <a:r>
              <a:rPr lang="en-US" sz="2400" i="1" dirty="0" err="1">
                <a:latin typeface="Calibri" pitchFamily="34" charset="0"/>
              </a:rPr>
              <a:t>Tapirus</a:t>
            </a:r>
            <a:r>
              <a:rPr lang="en-US" sz="2400" i="1" dirty="0">
                <a:latin typeface="Calibri" pitchFamily="34" charset="0"/>
              </a:rPr>
              <a:t> </a:t>
            </a:r>
            <a:r>
              <a:rPr lang="en-US" sz="2400" i="1" dirty="0" err="1">
                <a:latin typeface="Calibri" pitchFamily="34" charset="0"/>
              </a:rPr>
              <a:t>kabomani</a:t>
            </a:r>
            <a:endParaRPr lang="pt-BR" sz="2400" i="1" dirty="0">
              <a:latin typeface="Calibri" pitchFamily="34" charset="0"/>
            </a:endParaRPr>
          </a:p>
        </p:txBody>
      </p:sp>
      <p:sp>
        <p:nvSpPr>
          <p:cNvPr id="7" name="TextBox 6"/>
          <p:cNvSpPr txBox="1"/>
          <p:nvPr/>
        </p:nvSpPr>
        <p:spPr>
          <a:xfrm>
            <a:off x="3719736" y="5301209"/>
            <a:ext cx="2272482" cy="461665"/>
          </a:xfrm>
          <a:prstGeom prst="rect">
            <a:avLst/>
          </a:prstGeom>
          <a:noFill/>
        </p:spPr>
        <p:txBody>
          <a:bodyPr wrap="none" rtlCol="0">
            <a:spAutoFit/>
          </a:bodyPr>
          <a:lstStyle/>
          <a:p>
            <a:r>
              <a:rPr lang="en-US" sz="2400" i="1" dirty="0" err="1">
                <a:latin typeface="Calibri" pitchFamily="34" charset="0"/>
              </a:rPr>
              <a:t>Tapirus</a:t>
            </a:r>
            <a:r>
              <a:rPr lang="en-US" sz="2400" i="1" dirty="0">
                <a:latin typeface="Calibri" pitchFamily="34" charset="0"/>
              </a:rPr>
              <a:t> </a:t>
            </a:r>
            <a:r>
              <a:rPr lang="en-US" sz="2400" i="1" dirty="0" err="1">
                <a:latin typeface="Calibri" pitchFamily="34" charset="0"/>
              </a:rPr>
              <a:t>terrestris</a:t>
            </a:r>
            <a:endParaRPr lang="pt-BR" sz="2400" i="1" dirty="0">
              <a:latin typeface="Calibri" pitchFamily="34" charset="0"/>
            </a:endParaRPr>
          </a:p>
        </p:txBody>
      </p:sp>
      <p:sp>
        <p:nvSpPr>
          <p:cNvPr id="2" name="CaixaDeTexto 1"/>
          <p:cNvSpPr txBox="1"/>
          <p:nvPr/>
        </p:nvSpPr>
        <p:spPr>
          <a:xfrm>
            <a:off x="3260042" y="1239142"/>
            <a:ext cx="2434513" cy="461665"/>
          </a:xfrm>
          <a:prstGeom prst="rect">
            <a:avLst/>
          </a:prstGeom>
          <a:noFill/>
        </p:spPr>
        <p:txBody>
          <a:bodyPr wrap="none" rtlCol="0">
            <a:spAutoFit/>
          </a:bodyPr>
          <a:lstStyle/>
          <a:p>
            <a:r>
              <a:rPr lang="pt-BR" sz="2400" b="1" dirty="0" smtClean="0">
                <a:solidFill>
                  <a:srgbClr val="C00000"/>
                </a:solidFill>
                <a:latin typeface="Segoe UI Semilight" panose="020B0402040204020203" pitchFamily="34" charset="0"/>
                <a:cs typeface="Segoe UI Semilight" panose="020B0402040204020203" pitchFamily="34" charset="0"/>
              </a:rPr>
              <a:t>Família </a:t>
            </a:r>
            <a:r>
              <a:rPr lang="pt-BR" sz="2400" b="1" dirty="0" err="1">
                <a:solidFill>
                  <a:srgbClr val="C00000"/>
                </a:solidFill>
                <a:latin typeface="Segoe UI Semilight" panose="020B0402040204020203" pitchFamily="34" charset="0"/>
                <a:cs typeface="Segoe UI Semilight" panose="020B0402040204020203" pitchFamily="34" charset="0"/>
              </a:rPr>
              <a:t>Tapiridae</a:t>
            </a:r>
            <a:endParaRPr lang="pt-BR" sz="2400" b="1" dirty="0">
              <a:solidFill>
                <a:srgbClr val="C00000"/>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415525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hlinkClick r:id="rId2"/>
          </p:cNvPr>
          <p:cNvPicPr>
            <a:picLocks noChangeAspect="1"/>
          </p:cNvPicPr>
          <p:nvPr/>
        </p:nvPicPr>
        <p:blipFill>
          <a:blip r:embed="rId3"/>
          <a:stretch>
            <a:fillRect/>
          </a:stretch>
        </p:blipFill>
        <p:spPr>
          <a:xfrm>
            <a:off x="1567154" y="872412"/>
            <a:ext cx="6669055" cy="5461956"/>
          </a:xfrm>
          <a:prstGeom prst="rect">
            <a:avLst/>
          </a:prstGeom>
        </p:spPr>
      </p:pic>
      <p:sp>
        <p:nvSpPr>
          <p:cNvPr id="3" name="Retângulo 2"/>
          <p:cNvSpPr/>
          <p:nvPr/>
        </p:nvSpPr>
        <p:spPr>
          <a:xfrm>
            <a:off x="2816764" y="110126"/>
            <a:ext cx="7859844" cy="461665"/>
          </a:xfrm>
          <a:prstGeom prst="rect">
            <a:avLst/>
          </a:prstGeom>
        </p:spPr>
        <p:txBody>
          <a:bodyPr wrap="none">
            <a:spAutoFit/>
          </a:bodyPr>
          <a:lstStyle/>
          <a:p>
            <a:r>
              <a:rPr lang="pt-BR" sz="2400" b="1" dirty="0"/>
              <a:t>Cerrado conectou os Andes com a Mata Atlântica</a:t>
            </a:r>
          </a:p>
        </p:txBody>
      </p:sp>
      <p:sp>
        <p:nvSpPr>
          <p:cNvPr id="4" name="Retângulo 3"/>
          <p:cNvSpPr/>
          <p:nvPr/>
        </p:nvSpPr>
        <p:spPr>
          <a:xfrm>
            <a:off x="8236209" y="1618231"/>
            <a:ext cx="3846934" cy="5016758"/>
          </a:xfrm>
          <a:prstGeom prst="rect">
            <a:avLst/>
          </a:prstGeom>
        </p:spPr>
        <p:txBody>
          <a:bodyPr wrap="square">
            <a:spAutoFit/>
          </a:bodyPr>
          <a:lstStyle/>
          <a:p>
            <a:r>
              <a:rPr lang="pt-BR" sz="2000" dirty="0" smtClean="0">
                <a:latin typeface="Calibri" panose="020F0502020204030204" pitchFamily="34" charset="0"/>
                <a:cs typeface="Calibri" panose="020F0502020204030204" pitchFamily="34" charset="0"/>
              </a:rPr>
              <a:t>“As </a:t>
            </a:r>
            <a:r>
              <a:rPr lang="pt-BR" sz="2000" dirty="0">
                <a:latin typeface="Calibri" panose="020F0502020204030204" pitchFamily="34" charset="0"/>
                <a:cs typeface="Calibri" panose="020F0502020204030204" pitchFamily="34" charset="0"/>
              </a:rPr>
              <a:t>florestas tropicais dos Andes e a Mata Atlântica estão separadas por quase mil quilômetros de áreas mais secas e de vegetação aberta, nos biomas </a:t>
            </a:r>
            <a:r>
              <a:rPr lang="pt-BR" sz="2000" dirty="0" err="1">
                <a:latin typeface="Calibri" panose="020F0502020204030204" pitchFamily="34" charset="0"/>
                <a:cs typeface="Calibri" panose="020F0502020204030204" pitchFamily="34" charset="0"/>
              </a:rPr>
              <a:t>Chaco</a:t>
            </a:r>
            <a:r>
              <a:rPr lang="pt-BR" sz="2000" dirty="0">
                <a:latin typeface="Calibri" panose="020F0502020204030204" pitchFamily="34" charset="0"/>
                <a:cs typeface="Calibri" panose="020F0502020204030204" pitchFamily="34" charset="0"/>
              </a:rPr>
              <a:t>, Cerrado e Caatinga. </a:t>
            </a:r>
            <a:endParaRPr lang="pt-BR" sz="2000" dirty="0" smtClean="0">
              <a:latin typeface="Calibri" panose="020F0502020204030204" pitchFamily="34" charset="0"/>
              <a:cs typeface="Calibri" panose="020F0502020204030204" pitchFamily="34" charset="0"/>
            </a:endParaRPr>
          </a:p>
          <a:p>
            <a:endParaRPr lang="pt-BR" sz="2000" dirty="0">
              <a:latin typeface="Calibri" panose="020F0502020204030204" pitchFamily="34" charset="0"/>
              <a:cs typeface="Calibri" panose="020F0502020204030204" pitchFamily="34" charset="0"/>
            </a:endParaRPr>
          </a:p>
          <a:p>
            <a:r>
              <a:rPr lang="pt-BR" sz="2000" dirty="0" smtClean="0">
                <a:latin typeface="Calibri" panose="020F0502020204030204" pitchFamily="34" charset="0"/>
                <a:cs typeface="Calibri" panose="020F0502020204030204" pitchFamily="34" charset="0"/>
              </a:rPr>
              <a:t>Apesar </a:t>
            </a:r>
            <a:r>
              <a:rPr lang="pt-BR" sz="2000" dirty="0">
                <a:latin typeface="Calibri" panose="020F0502020204030204" pitchFamily="34" charset="0"/>
                <a:cs typeface="Calibri" panose="020F0502020204030204" pitchFamily="34" charset="0"/>
              </a:rPr>
              <a:t>de atualmente não terem conexão, essas florestas </a:t>
            </a:r>
            <a:r>
              <a:rPr lang="pt-BR" sz="2000" dirty="0" smtClean="0">
                <a:latin typeface="Calibri" panose="020F0502020204030204" pitchFamily="34" charset="0"/>
                <a:cs typeface="Calibri" panose="020F0502020204030204" pitchFamily="34" charset="0"/>
              </a:rPr>
              <a:t>tropicais  compartilham </a:t>
            </a:r>
            <a:r>
              <a:rPr lang="pt-BR" sz="2000" dirty="0">
                <a:latin typeface="Calibri" panose="020F0502020204030204" pitchFamily="34" charset="0"/>
                <a:cs typeface="Calibri" panose="020F0502020204030204" pitchFamily="34" charset="0"/>
              </a:rPr>
              <a:t>espécies e linhagens intimamente relacionadas, o que sugere ter havido uma ligação entre essas matas no passado. Há, por exemplo, 23 espécies de aves tropicais presentes nos dois biomas</a:t>
            </a:r>
            <a:r>
              <a:rPr lang="pt-BR" sz="2000" dirty="0" smtClean="0">
                <a:latin typeface="Calibri" panose="020F0502020204030204" pitchFamily="34" charset="0"/>
                <a:cs typeface="Calibri" panose="020F0502020204030204" pitchFamily="34" charset="0"/>
              </a:rPr>
              <a:t>.” (Revista Fapesp, 2020)</a:t>
            </a:r>
            <a:endParaRPr lang="pt-B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96934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2711451" y="1478390"/>
            <a:ext cx="8363986" cy="5262979"/>
          </a:xfrm>
          <a:prstGeom prst="rect">
            <a:avLst/>
          </a:prstGeom>
          <a:noFill/>
          <a:ln w="9525">
            <a:noFill/>
            <a:miter lim="800000"/>
            <a:headEnd/>
            <a:tailEnd/>
          </a:ln>
        </p:spPr>
        <p:txBody>
          <a:bodyPr wrap="square" anchor="ctr">
            <a:spAutoFit/>
          </a:bodyPr>
          <a:lstStyle/>
          <a:p>
            <a:pPr marL="342900" indent="-342900">
              <a:buSzPct val="200000"/>
              <a:buBlip>
                <a:blip r:embed="rId2"/>
              </a:buBlip>
              <a:tabLst>
                <a:tab pos="457200" algn="l"/>
              </a:tabLst>
            </a:pPr>
            <a:r>
              <a:rPr lang="pt-BR" sz="2400" dirty="0">
                <a:latin typeface="Calibri" panose="020F0502020204030204" pitchFamily="34" charset="0"/>
                <a:cs typeface="Calibri" panose="020F0502020204030204" pitchFamily="34" charset="0"/>
              </a:rPr>
              <a:t> Como explicar as transformações que ocorreram outras épocas da história da vida no planeta Terra?  </a:t>
            </a:r>
          </a:p>
          <a:p>
            <a:pPr marL="342900" indent="-342900">
              <a:buSzPct val="200000"/>
              <a:buBlip>
                <a:blip r:embed="rId2"/>
              </a:buBlip>
              <a:tabLst>
                <a:tab pos="457200" algn="l"/>
              </a:tabLst>
            </a:pPr>
            <a:endParaRPr lang="pt-BR" sz="2400" dirty="0">
              <a:latin typeface="Calibri" panose="020F0502020204030204" pitchFamily="34" charset="0"/>
              <a:cs typeface="Calibri" panose="020F0502020204030204" pitchFamily="34" charset="0"/>
            </a:endParaRPr>
          </a:p>
          <a:p>
            <a:pPr marL="342900" indent="-342900">
              <a:buSzPct val="200000"/>
              <a:buBlip>
                <a:blip r:embed="rId2"/>
              </a:buBlip>
              <a:tabLst>
                <a:tab pos="457200" algn="l"/>
              </a:tabLst>
            </a:pPr>
            <a:r>
              <a:rPr lang="pt-BR" sz="2400" dirty="0">
                <a:latin typeface="Calibri" panose="020F0502020204030204" pitchFamily="34" charset="0"/>
                <a:cs typeface="Calibri" panose="020F0502020204030204" pitchFamily="34" charset="0"/>
              </a:rPr>
              <a:t> Como praticar a conservação da biodiversidade e da sociodiversidade? </a:t>
            </a:r>
          </a:p>
          <a:p>
            <a:pPr marL="342900" indent="-342900">
              <a:buSzPct val="200000"/>
              <a:buBlip>
                <a:blip r:embed="rId2"/>
              </a:buBlip>
              <a:tabLst>
                <a:tab pos="457200" algn="l"/>
              </a:tabLst>
            </a:pPr>
            <a:endParaRPr lang="pt-BR" sz="2400" dirty="0">
              <a:latin typeface="Calibri" panose="020F0502020204030204" pitchFamily="34" charset="0"/>
              <a:cs typeface="Calibri" panose="020F0502020204030204" pitchFamily="34" charset="0"/>
            </a:endParaRPr>
          </a:p>
          <a:p>
            <a:pPr marL="342900" indent="-342900">
              <a:buSzPct val="200000"/>
              <a:buBlip>
                <a:blip r:embed="rId2"/>
              </a:buBlip>
              <a:tabLst>
                <a:tab pos="457200" algn="l"/>
              </a:tabLst>
            </a:pPr>
            <a:r>
              <a:rPr lang="pt-BR" sz="2400" dirty="0">
                <a:latin typeface="Calibri" panose="020F0502020204030204" pitchFamily="34" charset="0"/>
                <a:cs typeface="Calibri" panose="020F0502020204030204" pitchFamily="34" charset="0"/>
              </a:rPr>
              <a:t>Como planejar a utilização dos recursos ecossistêmicos sem destruí-los?  </a:t>
            </a:r>
          </a:p>
          <a:p>
            <a:pPr marL="342900" indent="-342900">
              <a:buSzPct val="200000"/>
              <a:buBlip>
                <a:blip r:embed="rId2"/>
              </a:buBlip>
              <a:tabLst>
                <a:tab pos="457200" algn="l"/>
              </a:tabLst>
            </a:pPr>
            <a:endParaRPr lang="pt-BR" sz="2400" dirty="0">
              <a:latin typeface="Calibri" panose="020F0502020204030204" pitchFamily="34" charset="0"/>
              <a:cs typeface="Calibri" panose="020F0502020204030204" pitchFamily="34" charset="0"/>
            </a:endParaRPr>
          </a:p>
          <a:p>
            <a:pPr marL="342900" indent="-342900">
              <a:buSzPct val="200000"/>
              <a:buBlip>
                <a:blip r:embed="rId2"/>
              </a:buBlip>
              <a:tabLst>
                <a:tab pos="457200" algn="l"/>
              </a:tabLst>
            </a:pPr>
            <a:r>
              <a:rPr lang="pt-BR" sz="2400" dirty="0">
                <a:latin typeface="Calibri" panose="020F0502020204030204" pitchFamily="34" charset="0"/>
                <a:cs typeface="Calibri" panose="020F0502020204030204" pitchFamily="34" charset="0"/>
              </a:rPr>
              <a:t> Como diferentes  sociedades pensam e classificam os seres vivos? </a:t>
            </a:r>
          </a:p>
          <a:p>
            <a:pPr marL="342900" indent="-342900">
              <a:buSzPct val="200000"/>
              <a:buBlip>
                <a:blip r:embed="rId2"/>
              </a:buBlip>
              <a:tabLst>
                <a:tab pos="457200" algn="l"/>
              </a:tabLst>
            </a:pPr>
            <a:endParaRPr lang="pt-BR" sz="2400" dirty="0">
              <a:latin typeface="Calibri" panose="020F0502020204030204" pitchFamily="34" charset="0"/>
              <a:cs typeface="Calibri" panose="020F0502020204030204" pitchFamily="34" charset="0"/>
            </a:endParaRPr>
          </a:p>
          <a:p>
            <a:pPr marL="342900" indent="-342900">
              <a:buSzPct val="200000"/>
              <a:buBlip>
                <a:blip r:embed="rId2"/>
              </a:buBlip>
              <a:tabLst>
                <a:tab pos="457200" algn="l"/>
              </a:tabLst>
            </a:pPr>
            <a:r>
              <a:rPr lang="pt-BR" sz="2400" dirty="0">
                <a:latin typeface="Calibri" panose="020F0502020204030204" pitchFamily="34" charset="0"/>
                <a:cs typeface="Calibri" panose="020F0502020204030204" pitchFamily="34" charset="0"/>
              </a:rPr>
              <a:t> Como conservar os fragmentos de ambientes intensamente humanizados? </a:t>
            </a:r>
          </a:p>
        </p:txBody>
      </p:sp>
      <p:sp>
        <p:nvSpPr>
          <p:cNvPr id="8195" name="Rectangle 5"/>
          <p:cNvSpPr>
            <a:spLocks noChangeArrowheads="1"/>
          </p:cNvSpPr>
          <p:nvPr/>
        </p:nvSpPr>
        <p:spPr bwMode="auto">
          <a:xfrm>
            <a:off x="2805956" y="548681"/>
            <a:ext cx="7170104" cy="584775"/>
          </a:xfrm>
          <a:prstGeom prst="rect">
            <a:avLst/>
          </a:prstGeom>
          <a:noFill/>
          <a:ln w="9525">
            <a:noFill/>
            <a:miter lim="800000"/>
            <a:headEnd/>
            <a:tailEnd/>
          </a:ln>
        </p:spPr>
        <p:txBody>
          <a:bodyPr wrap="none">
            <a:spAutoFit/>
          </a:bodyPr>
          <a:lstStyle/>
          <a:p>
            <a:r>
              <a:rPr lang="en-US" sz="3200" i="1" dirty="0">
                <a:solidFill>
                  <a:srgbClr val="003300"/>
                </a:solidFill>
                <a:latin typeface="Calibri" pitchFamily="34" charset="0"/>
              </a:rPr>
              <a:t>OUTRAS PERGUNTAS BIOGEOGRÁFICAS…</a:t>
            </a:r>
            <a:endParaRPr lang="pt-BR" sz="3200" i="1" dirty="0">
              <a:solidFill>
                <a:srgbClr val="003300"/>
              </a:solidFill>
              <a:latin typeface="Calibri" pitchFamily="34" charset="0"/>
            </a:endParaRPr>
          </a:p>
        </p:txBody>
      </p:sp>
    </p:spTree>
    <p:extLst>
      <p:ext uri="{BB962C8B-B14F-4D97-AF65-F5344CB8AC3E}">
        <p14:creationId xmlns:p14="http://schemas.microsoft.com/office/powerpoint/2010/main" val="82938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940943" y="2828836"/>
            <a:ext cx="9946257" cy="2246769"/>
          </a:xfrm>
          <a:prstGeom prst="rect">
            <a:avLst/>
          </a:prstGeom>
        </p:spPr>
        <p:txBody>
          <a:bodyPr wrap="square">
            <a:spAutoFit/>
          </a:bodyPr>
          <a:lstStyle/>
          <a:p>
            <a:r>
              <a:rPr lang="pt-BR" sz="2800" dirty="0"/>
              <a:t>A PARTIR DESSA BREVE EXPLANAÇÃO COMO VOCÊ DEFINIRIA BIOGEOGRAFIA</a:t>
            </a:r>
            <a:r>
              <a:rPr lang="pt-BR" sz="2800" dirty="0" smtClean="0"/>
              <a:t>?</a:t>
            </a:r>
          </a:p>
          <a:p>
            <a:endParaRPr lang="pt-BR" sz="2800" dirty="0"/>
          </a:p>
          <a:p>
            <a:r>
              <a:rPr lang="pt-BR" sz="2800" dirty="0"/>
              <a:t>(Escreva um pequeno </a:t>
            </a:r>
            <a:r>
              <a:rPr lang="pt-BR" sz="2800" b="1" dirty="0">
                <a:solidFill>
                  <a:srgbClr val="7030A0"/>
                </a:solidFill>
              </a:rPr>
              <a:t>verbete</a:t>
            </a:r>
            <a:r>
              <a:rPr lang="pt-BR" sz="2800" dirty="0"/>
              <a:t> e envie para o ambiente virtual  </a:t>
            </a:r>
            <a:r>
              <a:rPr lang="pt-BR" sz="2800" dirty="0" smtClean="0"/>
              <a:t>até 23/08)</a:t>
            </a:r>
            <a:endParaRPr lang="pt-BR" sz="2800" dirty="0"/>
          </a:p>
        </p:txBody>
      </p:sp>
      <p:sp>
        <p:nvSpPr>
          <p:cNvPr id="3" name="CaixaDeTexto 2"/>
          <p:cNvSpPr txBox="1"/>
          <p:nvPr/>
        </p:nvSpPr>
        <p:spPr>
          <a:xfrm>
            <a:off x="1673524" y="992038"/>
            <a:ext cx="3550972" cy="523220"/>
          </a:xfrm>
          <a:prstGeom prst="rect">
            <a:avLst/>
          </a:prstGeom>
          <a:noFill/>
        </p:spPr>
        <p:txBody>
          <a:bodyPr wrap="none" rtlCol="0">
            <a:spAutoFit/>
          </a:bodyPr>
          <a:lstStyle/>
          <a:p>
            <a:r>
              <a:rPr lang="pt-BR" sz="2800" b="1" dirty="0" smtClean="0">
                <a:solidFill>
                  <a:srgbClr val="0070C0"/>
                </a:solidFill>
              </a:rPr>
              <a:t>Prática de escrita 1</a:t>
            </a:r>
            <a:endParaRPr lang="pt-BR" sz="2800" b="1" dirty="0">
              <a:solidFill>
                <a:srgbClr val="0070C0"/>
              </a:solidFill>
            </a:endParaRPr>
          </a:p>
        </p:txBody>
      </p:sp>
    </p:spTree>
    <p:extLst>
      <p:ext uri="{BB962C8B-B14F-4D97-AF65-F5344CB8AC3E}">
        <p14:creationId xmlns:p14="http://schemas.microsoft.com/office/powerpoint/2010/main" val="269078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WordArt 6"/>
          <p:cNvSpPr>
            <a:spLocks noChangeArrowheads="1" noChangeShapeType="1" noTextEdit="1"/>
          </p:cNvSpPr>
          <p:nvPr/>
        </p:nvSpPr>
        <p:spPr bwMode="auto">
          <a:xfrm>
            <a:off x="2043926" y="2736855"/>
            <a:ext cx="9248051" cy="504056"/>
          </a:xfrm>
          <a:prstGeom prst="rect">
            <a:avLst/>
          </a:prstGeom>
        </p:spPr>
        <p:txBody>
          <a:bodyPr wrap="none" fromWordArt="1">
            <a:prstTxWarp prst="textPlain">
              <a:avLst>
                <a:gd name="adj" fmla="val 50000"/>
              </a:avLst>
            </a:prstTxWarp>
          </a:bodyPr>
          <a:lstStyle/>
          <a:p>
            <a:pPr algn="ctr"/>
            <a:r>
              <a:rPr lang="pt-BR" sz="3600" kern="10" dirty="0" smtClean="0">
                <a:ln w="9525">
                  <a:solidFill>
                    <a:srgbClr val="000000"/>
                  </a:solidFill>
                  <a:round/>
                  <a:headEnd/>
                  <a:tailEnd/>
                </a:ln>
                <a:solidFill>
                  <a:srgbClr val="000080"/>
                </a:solidFill>
                <a:latin typeface="Calibri" panose="020F0502020204030204" pitchFamily="34" charset="0"/>
                <a:cs typeface="Calibri" panose="020F0502020204030204" pitchFamily="34" charset="0"/>
              </a:rPr>
              <a:t>Faça uma pergunta biogeográfica para o professor</a:t>
            </a:r>
            <a:endParaRPr lang="pt-BR" sz="3600" kern="10" dirty="0">
              <a:ln w="9525">
                <a:solidFill>
                  <a:srgbClr val="000000"/>
                </a:solidFill>
                <a:round/>
                <a:headEnd/>
                <a:tailEnd/>
              </a:ln>
              <a:solidFill>
                <a:srgbClr val="000080"/>
              </a:solidFill>
              <a:latin typeface="Calibri" panose="020F0502020204030204" pitchFamily="34" charset="0"/>
              <a:cs typeface="Calibri" panose="020F0502020204030204" pitchFamily="34" charset="0"/>
            </a:endParaRPr>
          </a:p>
        </p:txBody>
      </p:sp>
      <p:sp>
        <p:nvSpPr>
          <p:cNvPr id="9221" name="Rectangle 7"/>
          <p:cNvSpPr>
            <a:spLocks noChangeArrowheads="1"/>
          </p:cNvSpPr>
          <p:nvPr/>
        </p:nvSpPr>
        <p:spPr bwMode="auto">
          <a:xfrm>
            <a:off x="2111132" y="1030852"/>
            <a:ext cx="463550" cy="823913"/>
          </a:xfrm>
          <a:prstGeom prst="rect">
            <a:avLst/>
          </a:prstGeom>
          <a:noFill/>
          <a:ln w="9525">
            <a:noFill/>
            <a:miter lim="800000"/>
            <a:headEnd/>
            <a:tailEnd/>
          </a:ln>
        </p:spPr>
        <p:txBody>
          <a:bodyPr>
            <a:spAutoFit/>
          </a:bodyPr>
          <a:lstStyle/>
          <a:p>
            <a:r>
              <a:rPr lang="pt-BR" sz="4800" dirty="0">
                <a:solidFill>
                  <a:srgbClr val="000066"/>
                </a:solidFill>
                <a:latin typeface="Arial Black" pitchFamily="34" charset="0"/>
              </a:rPr>
              <a:t>?</a:t>
            </a:r>
          </a:p>
        </p:txBody>
      </p:sp>
      <p:pic>
        <p:nvPicPr>
          <p:cNvPr id="4" name="Imagem 3">
            <a:hlinkClick r:id="rId2"/>
          </p:cNvPr>
          <p:cNvPicPr>
            <a:picLocks noChangeAspect="1"/>
          </p:cNvPicPr>
          <p:nvPr/>
        </p:nvPicPr>
        <p:blipFill>
          <a:blip r:embed="rId3"/>
          <a:stretch>
            <a:fillRect/>
          </a:stretch>
        </p:blipFill>
        <p:spPr>
          <a:xfrm>
            <a:off x="6952783" y="4000982"/>
            <a:ext cx="4762500" cy="2667000"/>
          </a:xfrm>
          <a:prstGeom prst="rect">
            <a:avLst/>
          </a:prstGeom>
        </p:spPr>
      </p:pic>
    </p:spTree>
    <p:extLst>
      <p:ext uri="{BB962C8B-B14F-4D97-AF65-F5344CB8AC3E}">
        <p14:creationId xmlns:p14="http://schemas.microsoft.com/office/powerpoint/2010/main" val="423008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2230016" y="1516723"/>
            <a:ext cx="8509519" cy="5262979"/>
          </a:xfrm>
          <a:prstGeom prst="rect">
            <a:avLst/>
          </a:prstGeom>
          <a:noFill/>
          <a:ln w="9525">
            <a:noFill/>
            <a:miter lim="800000"/>
            <a:headEnd/>
            <a:tailEnd/>
          </a:ln>
        </p:spPr>
        <p:txBody>
          <a:bodyPr wrap="square" anchor="ctr">
            <a:spAutoFit/>
          </a:bodyPr>
          <a:lstStyle/>
          <a:p>
            <a:pPr algn="just" eaLnBrk="0" hangingPunct="0"/>
            <a:r>
              <a:rPr lang="pt-BR" sz="2400" dirty="0">
                <a:latin typeface="Calibri" pitchFamily="34" charset="0"/>
              </a:rPr>
              <a:t>Utiliza teorias, conceitos e métodos da:</a:t>
            </a:r>
          </a:p>
          <a:p>
            <a:pPr algn="just" eaLnBrk="0" hangingPunct="0"/>
            <a:endParaRPr lang="pt-BR" sz="2400" dirty="0">
              <a:latin typeface="Calibri" pitchFamily="34" charset="0"/>
            </a:endParaRPr>
          </a:p>
          <a:p>
            <a:pPr algn="just" eaLnBrk="0" hangingPunct="0">
              <a:buFont typeface="Wingdings" pitchFamily="2" charset="2"/>
              <a:buChar char="ü"/>
            </a:pPr>
            <a:r>
              <a:rPr lang="pt-BR" sz="2400" dirty="0">
                <a:latin typeface="Calibri" pitchFamily="34" charset="0"/>
              </a:rPr>
              <a:t>Botânica</a:t>
            </a:r>
          </a:p>
          <a:p>
            <a:pPr algn="just" eaLnBrk="0" hangingPunct="0">
              <a:buFont typeface="Wingdings" pitchFamily="2" charset="2"/>
              <a:buChar char="ü"/>
            </a:pPr>
            <a:r>
              <a:rPr lang="pt-BR" sz="2400" dirty="0">
                <a:latin typeface="Calibri" pitchFamily="34" charset="0"/>
              </a:rPr>
              <a:t>Zoologia</a:t>
            </a:r>
          </a:p>
          <a:p>
            <a:pPr algn="just" eaLnBrk="0" hangingPunct="0">
              <a:buFont typeface="Wingdings" pitchFamily="2" charset="2"/>
              <a:buChar char="ü"/>
            </a:pPr>
            <a:r>
              <a:rPr lang="pt-BR" sz="2400" dirty="0">
                <a:latin typeface="Calibri" pitchFamily="34" charset="0"/>
              </a:rPr>
              <a:t>Ecologia</a:t>
            </a:r>
          </a:p>
          <a:p>
            <a:pPr algn="just" eaLnBrk="0" hangingPunct="0">
              <a:buFont typeface="Wingdings" pitchFamily="2" charset="2"/>
              <a:buChar char="ü"/>
            </a:pPr>
            <a:r>
              <a:rPr lang="pt-BR" sz="2400" dirty="0">
                <a:latin typeface="Calibri" pitchFamily="34" charset="0"/>
              </a:rPr>
              <a:t>Antropologia</a:t>
            </a:r>
          </a:p>
          <a:p>
            <a:pPr algn="just" eaLnBrk="0" hangingPunct="0">
              <a:buFont typeface="Wingdings" pitchFamily="2" charset="2"/>
              <a:buChar char="ü"/>
            </a:pPr>
            <a:r>
              <a:rPr lang="pt-BR" sz="2400" dirty="0">
                <a:latin typeface="Calibri" pitchFamily="34" charset="0"/>
              </a:rPr>
              <a:t>Biologia da Conservação</a:t>
            </a:r>
          </a:p>
          <a:p>
            <a:pPr algn="just" eaLnBrk="0" hangingPunct="0">
              <a:buFont typeface="Wingdings" pitchFamily="2" charset="2"/>
              <a:buChar char="ü"/>
            </a:pPr>
            <a:r>
              <a:rPr lang="pt-BR" sz="2400" dirty="0">
                <a:latin typeface="Calibri" pitchFamily="34" charset="0"/>
              </a:rPr>
              <a:t>Geografia da Conservação.  </a:t>
            </a:r>
          </a:p>
          <a:p>
            <a:pPr algn="just" eaLnBrk="0" hangingPunct="0"/>
            <a:endParaRPr lang="pt-BR" sz="2400" dirty="0">
              <a:latin typeface="Calibri" pitchFamily="34" charset="0"/>
            </a:endParaRPr>
          </a:p>
          <a:p>
            <a:pPr algn="just" eaLnBrk="0" hangingPunct="0"/>
            <a:r>
              <a:rPr lang="pt-BR" sz="2400" dirty="0">
                <a:solidFill>
                  <a:srgbClr val="C00000"/>
                </a:solidFill>
                <a:latin typeface="Calibri" pitchFamily="34" charset="0"/>
              </a:rPr>
              <a:t>Do campo específico da Geografia</a:t>
            </a:r>
            <a:r>
              <a:rPr lang="pt-BR" sz="2400" dirty="0">
                <a:latin typeface="Calibri" pitchFamily="34" charset="0"/>
              </a:rPr>
              <a:t>:</a:t>
            </a:r>
          </a:p>
          <a:p>
            <a:pPr algn="just" eaLnBrk="0" hangingPunct="0"/>
            <a:endParaRPr lang="pt-BR" sz="2400" dirty="0">
              <a:latin typeface="Calibri" pitchFamily="34" charset="0"/>
            </a:endParaRPr>
          </a:p>
          <a:p>
            <a:pPr algn="just" eaLnBrk="0" hangingPunct="0"/>
            <a:r>
              <a:rPr lang="pt-BR" sz="2400" dirty="0">
                <a:latin typeface="Calibri" pitchFamily="34" charset="0"/>
              </a:rPr>
              <a:t>Relaciona a espacialidade dos seres vivos com atributos </a:t>
            </a:r>
            <a:r>
              <a:rPr lang="pt-BR" sz="2400" dirty="0">
                <a:solidFill>
                  <a:srgbClr val="0000FF"/>
                </a:solidFill>
                <a:effectLst>
                  <a:outerShdw blurRad="38100" dist="38100" dir="2700000" algn="tl">
                    <a:srgbClr val="000000">
                      <a:alpha val="43137"/>
                    </a:srgbClr>
                  </a:outerShdw>
                </a:effectLst>
                <a:latin typeface="Calibri" pitchFamily="34" charset="0"/>
              </a:rPr>
              <a:t>do meio físico </a:t>
            </a:r>
            <a:r>
              <a:rPr lang="pt-BR" sz="2400" dirty="0">
                <a:latin typeface="Calibri" pitchFamily="34" charset="0"/>
              </a:rPr>
              <a:t>e considera o modo </a:t>
            </a:r>
            <a:r>
              <a:rPr lang="pt-BR" sz="2400" dirty="0">
                <a:solidFill>
                  <a:srgbClr val="FF0000"/>
                </a:solidFill>
                <a:effectLst>
                  <a:outerShdw blurRad="38100" dist="38100" dir="2700000" algn="tl">
                    <a:srgbClr val="000000">
                      <a:alpha val="43137"/>
                    </a:srgbClr>
                  </a:outerShdw>
                </a:effectLst>
                <a:latin typeface="Calibri" pitchFamily="34" charset="0"/>
              </a:rPr>
              <a:t>como as sociedades humanas atuam </a:t>
            </a:r>
            <a:r>
              <a:rPr lang="pt-BR" sz="2400" dirty="0">
                <a:latin typeface="Calibri" pitchFamily="34" charset="0"/>
              </a:rPr>
              <a:t>sobre esses atributos.  </a:t>
            </a:r>
          </a:p>
        </p:txBody>
      </p:sp>
      <p:sp>
        <p:nvSpPr>
          <p:cNvPr id="10245" name="AutoShape 8"/>
          <p:cNvSpPr>
            <a:spLocks noChangeArrowheads="1"/>
          </p:cNvSpPr>
          <p:nvPr/>
        </p:nvSpPr>
        <p:spPr bwMode="auto">
          <a:xfrm>
            <a:off x="7835900" y="38319"/>
            <a:ext cx="4356100" cy="2636837"/>
          </a:xfrm>
          <a:prstGeom prst="irregularSeal1">
            <a:avLst/>
          </a:prstGeom>
          <a:solidFill>
            <a:schemeClr val="bg1"/>
          </a:solidFill>
          <a:ln w="9525">
            <a:solidFill>
              <a:schemeClr val="tx1"/>
            </a:solidFill>
            <a:miter lim="800000"/>
            <a:headEnd/>
            <a:tailEnd/>
          </a:ln>
        </p:spPr>
        <p:txBody>
          <a:bodyPr wrap="none" anchor="ctr"/>
          <a:lstStyle/>
          <a:p>
            <a:endParaRPr lang="pt-BR"/>
          </a:p>
        </p:txBody>
      </p:sp>
      <p:sp>
        <p:nvSpPr>
          <p:cNvPr id="142345" name="WordArt 9"/>
          <p:cNvSpPr>
            <a:spLocks noChangeArrowheads="1" noChangeShapeType="1" noTextEdit="1"/>
          </p:cNvSpPr>
          <p:nvPr/>
        </p:nvSpPr>
        <p:spPr bwMode="auto">
          <a:xfrm>
            <a:off x="8594874" y="1131945"/>
            <a:ext cx="2638425" cy="361950"/>
          </a:xfrm>
          <a:prstGeom prst="rect">
            <a:avLst/>
          </a:prstGeom>
        </p:spPr>
        <p:txBody>
          <a:bodyPr wrap="none" fromWordArt="1">
            <a:prstTxWarp prst="textPlain">
              <a:avLst>
                <a:gd name="adj" fmla="val 50000"/>
              </a:avLst>
            </a:prstTxWarp>
          </a:bodyPr>
          <a:lstStyle/>
          <a:p>
            <a:pPr algn="ctr"/>
            <a:r>
              <a:rPr lang="pt-BR" sz="2000" kern="10" dirty="0">
                <a:ln w="9525">
                  <a:solidFill>
                    <a:srgbClr val="000000"/>
                  </a:solidFill>
                  <a:round/>
                  <a:headEnd/>
                  <a:tailEnd/>
                </a:ln>
                <a:latin typeface="Arial Black"/>
              </a:rPr>
              <a:t>Ciência de Síntese</a:t>
            </a:r>
          </a:p>
        </p:txBody>
      </p:sp>
      <p:sp>
        <p:nvSpPr>
          <p:cNvPr id="5" name="CaixaDeTexto 4"/>
          <p:cNvSpPr txBox="1"/>
          <p:nvPr/>
        </p:nvSpPr>
        <p:spPr>
          <a:xfrm>
            <a:off x="1627391" y="260667"/>
            <a:ext cx="2954655" cy="584775"/>
          </a:xfrm>
          <a:prstGeom prst="rect">
            <a:avLst/>
          </a:prstGeom>
          <a:noFill/>
        </p:spPr>
        <p:txBody>
          <a:bodyPr wrap="none" rtlCol="0">
            <a:spAutoFit/>
          </a:bodyPr>
          <a:lstStyle/>
          <a:p>
            <a:r>
              <a:rPr lang="pt-BR" sz="3200" b="1" dirty="0">
                <a:effectLst>
                  <a:outerShdw blurRad="38100" dist="38100" dir="2700000" algn="tl">
                    <a:srgbClr val="000000">
                      <a:alpha val="43137"/>
                    </a:srgbClr>
                  </a:outerShdw>
                </a:effectLst>
                <a:latin typeface="Segoe UI Semilight" panose="020B0402040204020203" pitchFamily="34" charset="0"/>
                <a:cs typeface="Segoe UI Semilight" panose="020B0402040204020203" pitchFamily="34" charset="0"/>
              </a:rPr>
              <a:t>BIOGEOGRAFIA</a:t>
            </a:r>
          </a:p>
        </p:txBody>
      </p:sp>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790627" y="2972299"/>
            <a:ext cx="3864974" cy="2174048"/>
          </a:xfrm>
          <a:prstGeom prst="rect">
            <a:avLst/>
          </a:prstGeom>
        </p:spPr>
      </p:pic>
    </p:spTree>
    <p:extLst>
      <p:ext uri="{BB962C8B-B14F-4D97-AF65-F5344CB8AC3E}">
        <p14:creationId xmlns:p14="http://schemas.microsoft.com/office/powerpoint/2010/main" val="99791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811548" y="2007896"/>
            <a:ext cx="10058400" cy="2677656"/>
          </a:xfrm>
          <a:prstGeom prst="rect">
            <a:avLst/>
          </a:prstGeom>
        </p:spPr>
        <p:txBody>
          <a:bodyPr wrap="square">
            <a:spAutoFit/>
          </a:bodyPr>
          <a:lstStyle/>
          <a:p>
            <a:pPr marL="285750" indent="-285750">
              <a:buClr>
                <a:srgbClr val="0070C0"/>
              </a:buClr>
              <a:buFont typeface="Symbol" panose="05050102010706020507" pitchFamily="18" charset="2"/>
              <a:buChar char="®"/>
            </a:pPr>
            <a:r>
              <a:rPr lang="pt-BR" sz="2800" dirty="0"/>
              <a:t> </a:t>
            </a:r>
            <a:r>
              <a:rPr lang="pt-BR" sz="2800" dirty="0" smtClean="0"/>
              <a:t>Apresentação </a:t>
            </a:r>
            <a:r>
              <a:rPr lang="pt-BR" sz="2800" dirty="0"/>
              <a:t>do Programa da disciplina</a:t>
            </a:r>
          </a:p>
          <a:p>
            <a:pPr marL="285750" indent="-285750">
              <a:buClr>
                <a:srgbClr val="0070C0"/>
              </a:buClr>
              <a:buFont typeface="Symbol" panose="05050102010706020507" pitchFamily="18" charset="2"/>
              <a:buChar char="®"/>
            </a:pPr>
            <a:r>
              <a:rPr lang="pt-BR" sz="2800" dirty="0"/>
              <a:t> </a:t>
            </a:r>
            <a:r>
              <a:rPr lang="pt-BR" sz="2800" dirty="0" smtClean="0"/>
              <a:t>Organização </a:t>
            </a:r>
            <a:r>
              <a:rPr lang="pt-BR" sz="2800" dirty="0"/>
              <a:t>dos grupos por Unidade de Conservação</a:t>
            </a:r>
          </a:p>
          <a:p>
            <a:pPr marL="285750" indent="-285750">
              <a:buClr>
                <a:srgbClr val="0070C0"/>
              </a:buClr>
              <a:buFont typeface="Symbol" panose="05050102010706020507" pitchFamily="18" charset="2"/>
              <a:buChar char="®"/>
            </a:pPr>
            <a:r>
              <a:rPr lang="pt-BR" sz="2800" dirty="0"/>
              <a:t> </a:t>
            </a:r>
            <a:r>
              <a:rPr lang="pt-BR" sz="2800" dirty="0" smtClean="0"/>
              <a:t>Lista </a:t>
            </a:r>
            <a:r>
              <a:rPr lang="pt-BR" sz="2800" dirty="0"/>
              <a:t>de alunos para trabalho de campo e distribuição dos temas de estudo </a:t>
            </a:r>
          </a:p>
          <a:p>
            <a:pPr marL="285750" indent="-285750">
              <a:buClr>
                <a:srgbClr val="0070C0"/>
              </a:buClr>
              <a:buFont typeface="Symbol" panose="05050102010706020507" pitchFamily="18" charset="2"/>
              <a:buChar char="®"/>
            </a:pPr>
            <a:r>
              <a:rPr lang="pt-BR" sz="2800" dirty="0"/>
              <a:t> </a:t>
            </a:r>
            <a:r>
              <a:rPr lang="pt-BR" sz="2800" dirty="0" smtClean="0"/>
              <a:t>Formação </a:t>
            </a:r>
            <a:r>
              <a:rPr lang="pt-BR" sz="2800" dirty="0"/>
              <a:t>dos grupos e distribuição dos temas</a:t>
            </a:r>
          </a:p>
        </p:txBody>
      </p:sp>
      <p:sp>
        <p:nvSpPr>
          <p:cNvPr id="3" name="CaixaDeTexto 2"/>
          <p:cNvSpPr txBox="1"/>
          <p:nvPr/>
        </p:nvSpPr>
        <p:spPr>
          <a:xfrm>
            <a:off x="1708030" y="353683"/>
            <a:ext cx="1326004" cy="584775"/>
          </a:xfrm>
          <a:prstGeom prst="rect">
            <a:avLst/>
          </a:prstGeom>
          <a:noFill/>
        </p:spPr>
        <p:txBody>
          <a:bodyPr wrap="none" rtlCol="0">
            <a:spAutoFit/>
          </a:bodyPr>
          <a:lstStyle/>
          <a:p>
            <a:r>
              <a:rPr lang="pt-BR" sz="3200" b="1" dirty="0" smtClean="0">
                <a:solidFill>
                  <a:srgbClr val="7030A0"/>
                </a:solidFill>
              </a:rPr>
              <a:t>Pauta</a:t>
            </a:r>
            <a:endParaRPr lang="pt-BR" sz="3200" b="1" dirty="0">
              <a:solidFill>
                <a:srgbClr val="7030A0"/>
              </a:solidFill>
            </a:endParaRPr>
          </a:p>
        </p:txBody>
      </p:sp>
    </p:spTree>
    <p:extLst>
      <p:ext uri="{BB962C8B-B14F-4D97-AF65-F5344CB8AC3E}">
        <p14:creationId xmlns:p14="http://schemas.microsoft.com/office/powerpoint/2010/main" val="247452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Uma imagem contendo ao ar livre, planta, árvore, cacto&#10;&#10;Descrição gerada automaticamente">
            <a:extLst>
              <a:ext uri="{FF2B5EF4-FFF2-40B4-BE49-F238E27FC236}">
                <a16:creationId xmlns:a16="http://schemas.microsoft.com/office/drawing/2014/main" id="{10CC5BF2-8364-435B-B596-4B4DC301CC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324528" cy="6957392"/>
          </a:xfrm>
          <a:prstGeom prst="rect">
            <a:avLst/>
          </a:prstGeom>
        </p:spPr>
      </p:pic>
      <p:sp>
        <p:nvSpPr>
          <p:cNvPr id="136199" name="Rectangle 7"/>
          <p:cNvSpPr>
            <a:spLocks noChangeArrowheads="1"/>
          </p:cNvSpPr>
          <p:nvPr/>
        </p:nvSpPr>
        <p:spPr bwMode="auto">
          <a:xfrm>
            <a:off x="7486329" y="247042"/>
            <a:ext cx="3384376" cy="6463308"/>
          </a:xfrm>
          <a:prstGeom prst="rect">
            <a:avLst/>
          </a:prstGeom>
          <a:solidFill>
            <a:srgbClr val="B2B2B2">
              <a:alpha val="58000"/>
            </a:srgbClr>
          </a:solidFill>
          <a:ln w="9525">
            <a:noFill/>
            <a:miter lim="800000"/>
            <a:headEnd/>
            <a:tailEnd/>
          </a:ln>
          <a:effectLst/>
        </p:spPr>
        <p:txBody>
          <a:bodyPr wrap="square">
            <a:spAutoFit/>
          </a:bodyPr>
          <a:lstStyle/>
          <a:p>
            <a:pPr eaLnBrk="0" hangingPunct="0">
              <a:spcBef>
                <a:spcPct val="50000"/>
              </a:spcBef>
              <a:defRPr/>
            </a:pPr>
            <a:r>
              <a:rPr lang="pt-BR" sz="3600" dirty="0">
                <a:effectLst>
                  <a:outerShdw blurRad="38100" dist="38100" dir="2700000" algn="tl">
                    <a:srgbClr val="000000"/>
                  </a:outerShdw>
                </a:effectLst>
                <a:latin typeface="Calibri" panose="020F0502020204030204" pitchFamily="34" charset="0"/>
                <a:cs typeface="Calibri" panose="020F0502020204030204" pitchFamily="34" charset="0"/>
              </a:rPr>
              <a:t>DEFINIÇÃO...</a:t>
            </a:r>
          </a:p>
          <a:p>
            <a:pPr eaLnBrk="0" hangingPunct="0">
              <a:spcBef>
                <a:spcPct val="50000"/>
              </a:spcBef>
              <a:buFont typeface="Wingdings" pitchFamily="2" charset="2"/>
              <a:buNone/>
              <a:defRPr/>
            </a:pPr>
            <a:r>
              <a:rPr lang="pt-BR" sz="3600" i="1" dirty="0">
                <a:solidFill>
                  <a:srgbClr val="008000"/>
                </a:solidFill>
                <a:latin typeface="Calibri" panose="020F0502020204030204" pitchFamily="34" charset="0"/>
                <a:cs typeface="Calibri" panose="020F0502020204030204" pitchFamily="34" charset="0"/>
              </a:rPr>
              <a:t> </a:t>
            </a:r>
            <a:r>
              <a:rPr lang="pt-BR" sz="3600" i="1" dirty="0">
                <a:latin typeface="Calibri" panose="020F0502020204030204" pitchFamily="34" charset="0"/>
                <a:cs typeface="Calibri" panose="020F0502020204030204" pitchFamily="34" charset="0"/>
              </a:rPr>
              <a:t>“É a ciência que se preocupa em documentar e compreender modelos espaciais de biodiversidade” (BROWN &amp; LOMOLINO, 2006). </a:t>
            </a:r>
          </a:p>
        </p:txBody>
      </p:sp>
    </p:spTree>
    <p:extLst>
      <p:ext uri="{BB962C8B-B14F-4D97-AF65-F5344CB8AC3E}">
        <p14:creationId xmlns:p14="http://schemas.microsoft.com/office/powerpoint/2010/main" val="19058695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6199"/>
                                        </p:tgtEl>
                                        <p:attrNameLst>
                                          <p:attrName>style.visibility</p:attrName>
                                        </p:attrNameLst>
                                      </p:cBhvr>
                                      <p:to>
                                        <p:strVal val="visible"/>
                                      </p:to>
                                    </p:set>
                                    <p:animEffect transition="in" filter="checkerboard(across)">
                                      <p:cBhvr>
                                        <p:cTn id="7" dur="500"/>
                                        <p:tgtEl>
                                          <p:spTgt spid="136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4"/>
          <p:cNvSpPr>
            <a:spLocks noChangeArrowheads="1"/>
          </p:cNvSpPr>
          <p:nvPr/>
        </p:nvSpPr>
        <p:spPr bwMode="auto">
          <a:xfrm>
            <a:off x="1707502" y="180729"/>
            <a:ext cx="9927772" cy="1143000"/>
          </a:xfrm>
          <a:prstGeom prst="rect">
            <a:avLst/>
          </a:prstGeom>
          <a:noFill/>
          <a:ln w="12700">
            <a:noFill/>
            <a:miter lim="800000"/>
            <a:headEnd/>
            <a:tailEnd/>
          </a:ln>
        </p:spPr>
        <p:txBody>
          <a:bodyPr lIns="90488" tIns="44450" rIns="90488" bIns="44450" anchor="ctr"/>
          <a:lstStyle/>
          <a:p>
            <a:pPr algn="ctr" eaLnBrk="0" hangingPunct="0"/>
            <a:r>
              <a:rPr lang="pt-BR" sz="3600" i="1" dirty="0">
                <a:latin typeface="Calibri" panose="020F0502020204030204" pitchFamily="34" charset="0"/>
              </a:rPr>
              <a:t>BIOGEOGRAFIA é a dimensão espacial da evolução</a:t>
            </a:r>
            <a:endParaRPr lang="pt-BR" sz="2400" dirty="0">
              <a:latin typeface="Calibri" panose="020F0502020204030204" pitchFamily="34" charset="0"/>
            </a:endParaRPr>
          </a:p>
        </p:txBody>
      </p:sp>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526125"/>
            <a:ext cx="9144000" cy="5143500"/>
          </a:xfrm>
          <a:prstGeom prst="rect">
            <a:avLst/>
          </a:prstGeom>
        </p:spPr>
      </p:pic>
      <p:sp>
        <p:nvSpPr>
          <p:cNvPr id="3" name="CaixaDeTexto 2"/>
          <p:cNvSpPr txBox="1"/>
          <p:nvPr/>
        </p:nvSpPr>
        <p:spPr>
          <a:xfrm>
            <a:off x="8162854" y="6361849"/>
            <a:ext cx="2490362" cy="307777"/>
          </a:xfrm>
          <a:prstGeom prst="rect">
            <a:avLst/>
          </a:prstGeom>
          <a:solidFill>
            <a:schemeClr val="tx1">
              <a:alpha val="44000"/>
            </a:schemeClr>
          </a:solidFill>
        </p:spPr>
        <p:txBody>
          <a:bodyPr wrap="none" rtlCol="0">
            <a:spAutoFit/>
          </a:bodyPr>
          <a:lstStyle/>
          <a:p>
            <a:r>
              <a:rPr lang="pt-BR" sz="1400" dirty="0">
                <a:solidFill>
                  <a:srgbClr val="FFFFFF"/>
                </a:solidFill>
                <a:latin typeface="Calibri" panose="020F0502020204030204" pitchFamily="34" charset="0"/>
                <a:cs typeface="Calibri" panose="020F0502020204030204" pitchFamily="34" charset="0"/>
              </a:rPr>
              <a:t>Foto: Sueli </a:t>
            </a:r>
            <a:r>
              <a:rPr lang="pt-BR" sz="1400" dirty="0" err="1">
                <a:solidFill>
                  <a:srgbClr val="FFFFFF"/>
                </a:solidFill>
                <a:latin typeface="Calibri" panose="020F0502020204030204" pitchFamily="34" charset="0"/>
                <a:cs typeface="Calibri" panose="020F0502020204030204" pitchFamily="34" charset="0"/>
              </a:rPr>
              <a:t>Angelo</a:t>
            </a:r>
            <a:r>
              <a:rPr lang="pt-BR" sz="1400" dirty="0">
                <a:solidFill>
                  <a:srgbClr val="FFFFFF"/>
                </a:solidFill>
                <a:latin typeface="Calibri" panose="020F0502020204030204" pitchFamily="34" charset="0"/>
                <a:cs typeface="Calibri" panose="020F0502020204030204" pitchFamily="34" charset="0"/>
              </a:rPr>
              <a:t> Furlan, 2015</a:t>
            </a:r>
          </a:p>
        </p:txBody>
      </p:sp>
    </p:spTree>
    <p:extLst>
      <p:ext uri="{BB962C8B-B14F-4D97-AF65-F5344CB8AC3E}">
        <p14:creationId xmlns:p14="http://schemas.microsoft.com/office/powerpoint/2010/main" val="39829226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1" descr="050719_f_006"/>
          <p:cNvPicPr>
            <a:picLocks noChangeAspect="1" noChangeArrowheads="1"/>
          </p:cNvPicPr>
          <p:nvPr/>
        </p:nvPicPr>
        <p:blipFill>
          <a:blip r:embed="rId3" cstate="print">
            <a:lum bright="70000" contrast="-70000"/>
          </a:blip>
          <a:srcRect/>
          <a:stretch>
            <a:fillRect/>
          </a:stretch>
        </p:blipFill>
        <p:spPr bwMode="auto">
          <a:xfrm>
            <a:off x="1533754" y="0"/>
            <a:ext cx="9144000" cy="6858000"/>
          </a:xfrm>
          <a:prstGeom prst="rect">
            <a:avLst/>
          </a:prstGeom>
          <a:noFill/>
          <a:ln w="9525">
            <a:noFill/>
            <a:miter lim="800000"/>
            <a:headEnd/>
            <a:tailEnd/>
          </a:ln>
        </p:spPr>
      </p:pic>
      <p:sp>
        <p:nvSpPr>
          <p:cNvPr id="18435" name="Line 9"/>
          <p:cNvSpPr>
            <a:spLocks noChangeShapeType="1"/>
          </p:cNvSpPr>
          <p:nvPr/>
        </p:nvSpPr>
        <p:spPr bwMode="auto">
          <a:xfrm>
            <a:off x="3613150" y="333376"/>
            <a:ext cx="0" cy="5472113"/>
          </a:xfrm>
          <a:prstGeom prst="line">
            <a:avLst/>
          </a:prstGeom>
          <a:noFill/>
          <a:ln w="12700">
            <a:solidFill>
              <a:srgbClr val="008000"/>
            </a:solidFill>
            <a:round/>
            <a:headEnd type="triangle" w="med" len="med"/>
            <a:tailEnd/>
          </a:ln>
        </p:spPr>
        <p:txBody>
          <a:bodyPr wrap="none"/>
          <a:lstStyle/>
          <a:p>
            <a:endParaRPr lang="pt-BR"/>
          </a:p>
        </p:txBody>
      </p:sp>
      <p:sp>
        <p:nvSpPr>
          <p:cNvPr id="18436" name="Line 10"/>
          <p:cNvSpPr>
            <a:spLocks noChangeShapeType="1"/>
          </p:cNvSpPr>
          <p:nvPr/>
        </p:nvSpPr>
        <p:spPr bwMode="auto">
          <a:xfrm flipH="1">
            <a:off x="3613151" y="5805488"/>
            <a:ext cx="6911975" cy="0"/>
          </a:xfrm>
          <a:prstGeom prst="line">
            <a:avLst/>
          </a:prstGeom>
          <a:noFill/>
          <a:ln w="12700">
            <a:solidFill>
              <a:srgbClr val="008000"/>
            </a:solidFill>
            <a:round/>
            <a:headEnd type="triangle" w="med" len="med"/>
            <a:tailEnd/>
          </a:ln>
        </p:spPr>
        <p:txBody>
          <a:bodyPr wrap="none"/>
          <a:lstStyle/>
          <a:p>
            <a:endParaRPr lang="pt-BR"/>
          </a:p>
        </p:txBody>
      </p:sp>
      <p:sp>
        <p:nvSpPr>
          <p:cNvPr id="18437" name="Text Box 12"/>
          <p:cNvSpPr txBox="1">
            <a:spLocks noChangeArrowheads="1"/>
          </p:cNvSpPr>
          <p:nvPr/>
        </p:nvSpPr>
        <p:spPr bwMode="auto">
          <a:xfrm flipH="1">
            <a:off x="2782889" y="4286251"/>
            <a:ext cx="339725" cy="954107"/>
          </a:xfrm>
          <a:prstGeom prst="rect">
            <a:avLst/>
          </a:prstGeom>
          <a:noFill/>
          <a:ln w="9525">
            <a:noFill/>
            <a:miter lim="800000"/>
            <a:headEnd/>
            <a:tailEnd/>
          </a:ln>
        </p:spPr>
        <p:txBody>
          <a:bodyPr>
            <a:spAutoFit/>
          </a:bodyPr>
          <a:lstStyle/>
          <a:p>
            <a:r>
              <a:rPr lang="pt-BR" sz="1400">
                <a:latin typeface="Verdana" pitchFamily="34" charset="0"/>
              </a:rPr>
              <a:t>ANOS</a:t>
            </a:r>
          </a:p>
        </p:txBody>
      </p:sp>
      <p:sp>
        <p:nvSpPr>
          <p:cNvPr id="18438" name="Text Box 13"/>
          <p:cNvSpPr txBox="1">
            <a:spLocks noChangeArrowheads="1"/>
          </p:cNvSpPr>
          <p:nvPr/>
        </p:nvSpPr>
        <p:spPr bwMode="auto">
          <a:xfrm flipH="1">
            <a:off x="2711451" y="404814"/>
            <a:ext cx="360363" cy="3108543"/>
          </a:xfrm>
          <a:prstGeom prst="rect">
            <a:avLst/>
          </a:prstGeom>
          <a:noFill/>
          <a:ln w="9525">
            <a:noFill/>
            <a:miter lim="800000"/>
            <a:headEnd/>
            <a:tailEnd/>
          </a:ln>
        </p:spPr>
        <p:txBody>
          <a:bodyPr>
            <a:spAutoFit/>
          </a:bodyPr>
          <a:lstStyle/>
          <a:p>
            <a:r>
              <a:rPr lang="pt-BR" sz="1400">
                <a:latin typeface="Verdana" pitchFamily="34" charset="0"/>
              </a:rPr>
              <a:t>MILHÕES</a:t>
            </a:r>
          </a:p>
          <a:p>
            <a:r>
              <a:rPr lang="pt-BR" sz="1400">
                <a:latin typeface="Verdana" pitchFamily="34" charset="0"/>
              </a:rPr>
              <a:t> </a:t>
            </a:r>
          </a:p>
          <a:p>
            <a:r>
              <a:rPr lang="pt-BR" sz="1400">
                <a:latin typeface="Verdana" pitchFamily="34" charset="0"/>
              </a:rPr>
              <a:t>DE</a:t>
            </a:r>
          </a:p>
          <a:p>
            <a:r>
              <a:rPr lang="pt-BR" sz="1400">
                <a:latin typeface="Verdana" pitchFamily="34" charset="0"/>
              </a:rPr>
              <a:t> ANOS</a:t>
            </a:r>
          </a:p>
        </p:txBody>
      </p:sp>
      <p:sp>
        <p:nvSpPr>
          <p:cNvPr id="18439" name="Text Box 14"/>
          <p:cNvSpPr txBox="1">
            <a:spLocks noChangeArrowheads="1"/>
          </p:cNvSpPr>
          <p:nvPr/>
        </p:nvSpPr>
        <p:spPr bwMode="auto">
          <a:xfrm>
            <a:off x="1524000" y="6583364"/>
            <a:ext cx="2518638" cy="276999"/>
          </a:xfrm>
          <a:prstGeom prst="rect">
            <a:avLst/>
          </a:prstGeom>
          <a:noFill/>
          <a:ln w="9525">
            <a:noFill/>
            <a:miter lim="800000"/>
            <a:headEnd/>
            <a:tailEnd/>
          </a:ln>
        </p:spPr>
        <p:txBody>
          <a:bodyPr wrap="none">
            <a:spAutoFit/>
          </a:bodyPr>
          <a:lstStyle/>
          <a:p>
            <a:r>
              <a:rPr lang="pt-BR" sz="1200" dirty="0">
                <a:solidFill>
                  <a:srgbClr val="FF0000"/>
                </a:solidFill>
              </a:rPr>
              <a:t>Fonte: Furlan, </a:t>
            </a:r>
            <a:r>
              <a:rPr lang="pt-BR" sz="1200" dirty="0" smtClean="0">
                <a:solidFill>
                  <a:srgbClr val="FF0000"/>
                </a:solidFill>
              </a:rPr>
              <a:t>1992 (atualizado)</a:t>
            </a:r>
            <a:endParaRPr lang="pt-BR" sz="1200" dirty="0">
              <a:solidFill>
                <a:srgbClr val="FF0000"/>
              </a:solidFill>
            </a:endParaRPr>
          </a:p>
        </p:txBody>
      </p:sp>
      <p:sp>
        <p:nvSpPr>
          <p:cNvPr id="18440" name="Line 15"/>
          <p:cNvSpPr>
            <a:spLocks noChangeShapeType="1"/>
          </p:cNvSpPr>
          <p:nvPr/>
        </p:nvSpPr>
        <p:spPr bwMode="auto">
          <a:xfrm>
            <a:off x="3613151" y="4724400"/>
            <a:ext cx="2232025" cy="0"/>
          </a:xfrm>
          <a:prstGeom prst="line">
            <a:avLst/>
          </a:prstGeom>
          <a:noFill/>
          <a:ln w="9525">
            <a:solidFill>
              <a:schemeClr val="tx1"/>
            </a:solidFill>
            <a:round/>
            <a:headEnd/>
            <a:tailEnd/>
          </a:ln>
        </p:spPr>
        <p:txBody>
          <a:bodyPr wrap="none"/>
          <a:lstStyle/>
          <a:p>
            <a:endParaRPr lang="pt-BR"/>
          </a:p>
        </p:txBody>
      </p:sp>
      <p:sp>
        <p:nvSpPr>
          <p:cNvPr id="18441" name="Line 16"/>
          <p:cNvSpPr>
            <a:spLocks noChangeShapeType="1"/>
          </p:cNvSpPr>
          <p:nvPr/>
        </p:nvSpPr>
        <p:spPr bwMode="auto">
          <a:xfrm>
            <a:off x="5845175" y="4724400"/>
            <a:ext cx="0" cy="1081088"/>
          </a:xfrm>
          <a:prstGeom prst="line">
            <a:avLst/>
          </a:prstGeom>
          <a:noFill/>
          <a:ln w="9525">
            <a:solidFill>
              <a:schemeClr val="tx1"/>
            </a:solidFill>
            <a:round/>
            <a:headEnd/>
            <a:tailEnd/>
          </a:ln>
        </p:spPr>
        <p:txBody>
          <a:bodyPr wrap="none"/>
          <a:lstStyle/>
          <a:p>
            <a:endParaRPr lang="pt-BR"/>
          </a:p>
        </p:txBody>
      </p:sp>
      <p:sp>
        <p:nvSpPr>
          <p:cNvPr id="18442" name="Line 17"/>
          <p:cNvSpPr>
            <a:spLocks noChangeShapeType="1"/>
          </p:cNvSpPr>
          <p:nvPr/>
        </p:nvSpPr>
        <p:spPr bwMode="auto">
          <a:xfrm>
            <a:off x="3613151" y="3716338"/>
            <a:ext cx="3311525" cy="0"/>
          </a:xfrm>
          <a:prstGeom prst="line">
            <a:avLst/>
          </a:prstGeom>
          <a:noFill/>
          <a:ln w="9525">
            <a:solidFill>
              <a:schemeClr val="tx1"/>
            </a:solidFill>
            <a:round/>
            <a:headEnd/>
            <a:tailEnd/>
          </a:ln>
        </p:spPr>
        <p:txBody>
          <a:bodyPr wrap="none"/>
          <a:lstStyle/>
          <a:p>
            <a:endParaRPr lang="pt-BR"/>
          </a:p>
        </p:txBody>
      </p:sp>
      <p:sp>
        <p:nvSpPr>
          <p:cNvPr id="18443" name="Line 18"/>
          <p:cNvSpPr>
            <a:spLocks noChangeShapeType="1"/>
          </p:cNvSpPr>
          <p:nvPr/>
        </p:nvSpPr>
        <p:spPr bwMode="auto">
          <a:xfrm>
            <a:off x="6924675" y="3716338"/>
            <a:ext cx="0" cy="2089150"/>
          </a:xfrm>
          <a:prstGeom prst="line">
            <a:avLst/>
          </a:prstGeom>
          <a:noFill/>
          <a:ln w="9525">
            <a:solidFill>
              <a:schemeClr val="tx1"/>
            </a:solidFill>
            <a:round/>
            <a:headEnd/>
            <a:tailEnd/>
          </a:ln>
        </p:spPr>
        <p:txBody>
          <a:bodyPr wrap="none"/>
          <a:lstStyle/>
          <a:p>
            <a:endParaRPr lang="pt-BR"/>
          </a:p>
        </p:txBody>
      </p:sp>
      <p:sp>
        <p:nvSpPr>
          <p:cNvPr id="18444" name="Line 19"/>
          <p:cNvSpPr>
            <a:spLocks noChangeShapeType="1"/>
          </p:cNvSpPr>
          <p:nvPr/>
        </p:nvSpPr>
        <p:spPr bwMode="auto">
          <a:xfrm>
            <a:off x="3613151" y="692150"/>
            <a:ext cx="6264275" cy="0"/>
          </a:xfrm>
          <a:prstGeom prst="line">
            <a:avLst/>
          </a:prstGeom>
          <a:noFill/>
          <a:ln w="9525">
            <a:solidFill>
              <a:schemeClr val="tx1"/>
            </a:solidFill>
            <a:round/>
            <a:headEnd/>
            <a:tailEnd/>
          </a:ln>
        </p:spPr>
        <p:txBody>
          <a:bodyPr wrap="none"/>
          <a:lstStyle/>
          <a:p>
            <a:endParaRPr lang="pt-BR"/>
          </a:p>
        </p:txBody>
      </p:sp>
      <p:sp>
        <p:nvSpPr>
          <p:cNvPr id="18445" name="Line 20"/>
          <p:cNvSpPr>
            <a:spLocks noChangeShapeType="1"/>
          </p:cNvSpPr>
          <p:nvPr/>
        </p:nvSpPr>
        <p:spPr bwMode="auto">
          <a:xfrm>
            <a:off x="9877425" y="692150"/>
            <a:ext cx="0" cy="5113338"/>
          </a:xfrm>
          <a:prstGeom prst="line">
            <a:avLst/>
          </a:prstGeom>
          <a:noFill/>
          <a:ln w="9525">
            <a:solidFill>
              <a:schemeClr val="tx1"/>
            </a:solidFill>
            <a:round/>
            <a:headEnd/>
            <a:tailEnd/>
          </a:ln>
        </p:spPr>
        <p:txBody>
          <a:bodyPr wrap="none"/>
          <a:lstStyle/>
          <a:p>
            <a:endParaRPr lang="pt-BR"/>
          </a:p>
        </p:txBody>
      </p:sp>
      <p:sp>
        <p:nvSpPr>
          <p:cNvPr id="79893" name="Text Box 21"/>
          <p:cNvSpPr txBox="1">
            <a:spLocks noChangeArrowheads="1"/>
          </p:cNvSpPr>
          <p:nvPr/>
        </p:nvSpPr>
        <p:spPr bwMode="auto">
          <a:xfrm>
            <a:off x="3609976" y="4724400"/>
            <a:ext cx="2036135" cy="400110"/>
          </a:xfrm>
          <a:prstGeom prst="rect">
            <a:avLst/>
          </a:prstGeom>
          <a:noFill/>
          <a:ln w="9525">
            <a:noFill/>
            <a:miter lim="800000"/>
            <a:headEnd/>
            <a:tailEnd/>
          </a:ln>
          <a:effectLst/>
        </p:spPr>
        <p:txBody>
          <a:bodyPr wrap="none">
            <a:spAutoFit/>
          </a:bodyPr>
          <a:lstStyle/>
          <a:p>
            <a:pPr>
              <a:defRPr/>
            </a:pPr>
            <a:r>
              <a:rPr lang="pt-BR" sz="2000">
                <a:effectLst>
                  <a:outerShdw blurRad="38100" dist="38100" dir="2700000" algn="tl">
                    <a:srgbClr val="FFFFFF"/>
                  </a:outerShdw>
                </a:effectLst>
                <a:latin typeface="Verdana" pitchFamily="34" charset="0"/>
              </a:rPr>
              <a:t>Escala Secular</a:t>
            </a:r>
          </a:p>
        </p:txBody>
      </p:sp>
      <p:sp>
        <p:nvSpPr>
          <p:cNvPr id="79894" name="Text Box 22"/>
          <p:cNvSpPr txBox="1">
            <a:spLocks noChangeArrowheads="1"/>
          </p:cNvSpPr>
          <p:nvPr/>
        </p:nvSpPr>
        <p:spPr bwMode="auto">
          <a:xfrm>
            <a:off x="3613151" y="3716338"/>
            <a:ext cx="2015295" cy="400110"/>
          </a:xfrm>
          <a:prstGeom prst="rect">
            <a:avLst/>
          </a:prstGeom>
          <a:noFill/>
          <a:ln w="9525">
            <a:noFill/>
            <a:miter lim="800000"/>
            <a:headEnd/>
            <a:tailEnd/>
          </a:ln>
          <a:effectLst/>
        </p:spPr>
        <p:txBody>
          <a:bodyPr wrap="none">
            <a:spAutoFit/>
          </a:bodyPr>
          <a:lstStyle/>
          <a:p>
            <a:pPr>
              <a:defRPr/>
            </a:pPr>
            <a:r>
              <a:rPr lang="pt-BR" sz="2000">
                <a:effectLst>
                  <a:outerShdw blurRad="38100" dist="38100" dir="2700000" algn="tl">
                    <a:srgbClr val="FFFFFF"/>
                  </a:outerShdw>
                </a:effectLst>
                <a:latin typeface="Verdana" pitchFamily="34" charset="0"/>
              </a:rPr>
              <a:t>Escala Milenar</a:t>
            </a:r>
          </a:p>
        </p:txBody>
      </p:sp>
      <p:sp>
        <p:nvSpPr>
          <p:cNvPr id="79895" name="Text Box 23"/>
          <p:cNvSpPr txBox="1">
            <a:spLocks noChangeArrowheads="1"/>
          </p:cNvSpPr>
          <p:nvPr/>
        </p:nvSpPr>
        <p:spPr bwMode="auto">
          <a:xfrm>
            <a:off x="4278313" y="800100"/>
            <a:ext cx="4079130" cy="400110"/>
          </a:xfrm>
          <a:prstGeom prst="rect">
            <a:avLst/>
          </a:prstGeom>
          <a:noFill/>
          <a:ln w="9525">
            <a:noFill/>
            <a:miter lim="800000"/>
            <a:headEnd/>
            <a:tailEnd/>
          </a:ln>
          <a:effectLst/>
        </p:spPr>
        <p:txBody>
          <a:bodyPr wrap="none">
            <a:spAutoFit/>
          </a:bodyPr>
          <a:lstStyle/>
          <a:p>
            <a:pPr>
              <a:defRPr/>
            </a:pPr>
            <a:r>
              <a:rPr lang="pt-BR" sz="2000">
                <a:effectLst>
                  <a:outerShdw blurRad="38100" dist="38100" dir="2700000" algn="tl">
                    <a:srgbClr val="FFFFFF"/>
                  </a:outerShdw>
                </a:effectLst>
                <a:latin typeface="Verdana" pitchFamily="34" charset="0"/>
              </a:rPr>
              <a:t>Escala Evolutiva - Filogenética</a:t>
            </a:r>
          </a:p>
        </p:txBody>
      </p:sp>
      <p:sp>
        <p:nvSpPr>
          <p:cNvPr id="79896" name="Text Box 24"/>
          <p:cNvSpPr txBox="1">
            <a:spLocks noChangeArrowheads="1"/>
          </p:cNvSpPr>
          <p:nvPr/>
        </p:nvSpPr>
        <p:spPr bwMode="auto">
          <a:xfrm>
            <a:off x="3540126" y="5289550"/>
            <a:ext cx="2125903" cy="369332"/>
          </a:xfrm>
          <a:prstGeom prst="rect">
            <a:avLst/>
          </a:prstGeom>
          <a:noFill/>
          <a:ln w="9525">
            <a:noFill/>
            <a:miter lim="800000"/>
            <a:headEnd/>
            <a:tailEnd/>
          </a:ln>
          <a:effectLst/>
        </p:spPr>
        <p:txBody>
          <a:bodyPr wrap="none">
            <a:spAutoFit/>
          </a:bodyPr>
          <a:lstStyle/>
          <a:p>
            <a:pPr>
              <a:defRPr/>
            </a:pPr>
            <a:r>
              <a:rPr lang="pt-BR" dirty="0" err="1">
                <a:solidFill>
                  <a:srgbClr val="352AC2"/>
                </a:solidFill>
                <a:latin typeface="Verdana" pitchFamily="34" charset="0"/>
              </a:rPr>
              <a:t>Biogeo</a:t>
            </a:r>
            <a:r>
              <a:rPr lang="pt-BR" dirty="0">
                <a:solidFill>
                  <a:srgbClr val="352AC2"/>
                </a:solidFill>
                <a:latin typeface="Verdana" pitchFamily="34" charset="0"/>
              </a:rPr>
              <a:t> Ecológica</a:t>
            </a:r>
          </a:p>
        </p:txBody>
      </p:sp>
      <p:sp>
        <p:nvSpPr>
          <p:cNvPr id="79897" name="Text Box 25"/>
          <p:cNvSpPr txBox="1">
            <a:spLocks noChangeArrowheads="1"/>
          </p:cNvSpPr>
          <p:nvPr/>
        </p:nvSpPr>
        <p:spPr bwMode="auto">
          <a:xfrm>
            <a:off x="3613151" y="4210050"/>
            <a:ext cx="2896947" cy="369332"/>
          </a:xfrm>
          <a:prstGeom prst="rect">
            <a:avLst/>
          </a:prstGeom>
          <a:noFill/>
          <a:ln w="9525">
            <a:noFill/>
            <a:miter lim="800000"/>
            <a:headEnd/>
            <a:tailEnd/>
          </a:ln>
          <a:effectLst/>
        </p:spPr>
        <p:txBody>
          <a:bodyPr wrap="none">
            <a:spAutoFit/>
          </a:bodyPr>
          <a:lstStyle/>
          <a:p>
            <a:pPr>
              <a:defRPr/>
            </a:pPr>
            <a:r>
              <a:rPr lang="pt-BR" dirty="0" err="1">
                <a:solidFill>
                  <a:srgbClr val="352AC2"/>
                </a:solidFill>
                <a:latin typeface="Verdana" pitchFamily="34" charset="0"/>
              </a:rPr>
              <a:t>Bigeo</a:t>
            </a:r>
            <a:r>
              <a:rPr lang="pt-BR" dirty="0">
                <a:solidFill>
                  <a:srgbClr val="352AC2"/>
                </a:solidFill>
                <a:latin typeface="Verdana" pitchFamily="34" charset="0"/>
              </a:rPr>
              <a:t> Pós-Pleistocênica</a:t>
            </a:r>
          </a:p>
        </p:txBody>
      </p:sp>
      <p:sp>
        <p:nvSpPr>
          <p:cNvPr id="79898" name="Text Box 26"/>
          <p:cNvSpPr txBox="1">
            <a:spLocks noChangeArrowheads="1"/>
          </p:cNvSpPr>
          <p:nvPr/>
        </p:nvSpPr>
        <p:spPr bwMode="auto">
          <a:xfrm>
            <a:off x="4930775" y="1879600"/>
            <a:ext cx="3393878" cy="400110"/>
          </a:xfrm>
          <a:prstGeom prst="rect">
            <a:avLst/>
          </a:prstGeom>
          <a:noFill/>
          <a:ln w="9525">
            <a:noFill/>
            <a:miter lim="800000"/>
            <a:headEnd/>
            <a:tailEnd/>
          </a:ln>
          <a:effectLst/>
        </p:spPr>
        <p:txBody>
          <a:bodyPr wrap="none">
            <a:spAutoFit/>
          </a:bodyPr>
          <a:lstStyle/>
          <a:p>
            <a:pPr>
              <a:defRPr/>
            </a:pPr>
            <a:r>
              <a:rPr lang="pt-BR" sz="2000" b="1" dirty="0">
                <a:solidFill>
                  <a:srgbClr val="352AC2"/>
                </a:solidFill>
                <a:latin typeface="Verdana" pitchFamily="34" charset="0"/>
              </a:rPr>
              <a:t>Biogeografia Histórica</a:t>
            </a:r>
          </a:p>
        </p:txBody>
      </p:sp>
      <p:sp>
        <p:nvSpPr>
          <p:cNvPr id="18452" name="Line 27"/>
          <p:cNvSpPr>
            <a:spLocks noChangeShapeType="1"/>
          </p:cNvSpPr>
          <p:nvPr/>
        </p:nvSpPr>
        <p:spPr bwMode="auto">
          <a:xfrm>
            <a:off x="5845175" y="5805489"/>
            <a:ext cx="0" cy="287337"/>
          </a:xfrm>
          <a:prstGeom prst="line">
            <a:avLst/>
          </a:prstGeom>
          <a:noFill/>
          <a:ln w="9525">
            <a:solidFill>
              <a:schemeClr val="tx1"/>
            </a:solidFill>
            <a:round/>
            <a:headEnd/>
            <a:tailEnd/>
          </a:ln>
        </p:spPr>
        <p:txBody>
          <a:bodyPr wrap="none"/>
          <a:lstStyle/>
          <a:p>
            <a:endParaRPr lang="pt-BR"/>
          </a:p>
        </p:txBody>
      </p:sp>
      <p:sp>
        <p:nvSpPr>
          <p:cNvPr id="18453" name="Line 28"/>
          <p:cNvSpPr>
            <a:spLocks noChangeShapeType="1"/>
          </p:cNvSpPr>
          <p:nvPr/>
        </p:nvSpPr>
        <p:spPr bwMode="auto">
          <a:xfrm>
            <a:off x="6924675" y="5805489"/>
            <a:ext cx="0" cy="287337"/>
          </a:xfrm>
          <a:prstGeom prst="line">
            <a:avLst/>
          </a:prstGeom>
          <a:noFill/>
          <a:ln w="9525">
            <a:solidFill>
              <a:schemeClr val="tx1"/>
            </a:solidFill>
            <a:round/>
            <a:headEnd/>
            <a:tailEnd/>
          </a:ln>
        </p:spPr>
        <p:txBody>
          <a:bodyPr wrap="none"/>
          <a:lstStyle/>
          <a:p>
            <a:endParaRPr lang="pt-BR"/>
          </a:p>
        </p:txBody>
      </p:sp>
      <p:sp>
        <p:nvSpPr>
          <p:cNvPr id="18454" name="Line 29"/>
          <p:cNvSpPr>
            <a:spLocks noChangeShapeType="1"/>
          </p:cNvSpPr>
          <p:nvPr/>
        </p:nvSpPr>
        <p:spPr bwMode="auto">
          <a:xfrm>
            <a:off x="8364538" y="5805489"/>
            <a:ext cx="0" cy="287337"/>
          </a:xfrm>
          <a:prstGeom prst="line">
            <a:avLst/>
          </a:prstGeom>
          <a:noFill/>
          <a:ln w="9525">
            <a:solidFill>
              <a:schemeClr val="tx1"/>
            </a:solidFill>
            <a:round/>
            <a:headEnd/>
            <a:tailEnd/>
          </a:ln>
        </p:spPr>
        <p:txBody>
          <a:bodyPr wrap="none"/>
          <a:lstStyle/>
          <a:p>
            <a:endParaRPr lang="pt-BR"/>
          </a:p>
        </p:txBody>
      </p:sp>
      <p:sp>
        <p:nvSpPr>
          <p:cNvPr id="18455" name="Line 30"/>
          <p:cNvSpPr>
            <a:spLocks noChangeShapeType="1"/>
          </p:cNvSpPr>
          <p:nvPr/>
        </p:nvSpPr>
        <p:spPr bwMode="auto">
          <a:xfrm>
            <a:off x="9877425" y="5805489"/>
            <a:ext cx="0" cy="287337"/>
          </a:xfrm>
          <a:prstGeom prst="line">
            <a:avLst/>
          </a:prstGeom>
          <a:noFill/>
          <a:ln w="9525">
            <a:solidFill>
              <a:schemeClr val="tx1"/>
            </a:solidFill>
            <a:round/>
            <a:headEnd/>
            <a:tailEnd/>
          </a:ln>
        </p:spPr>
        <p:txBody>
          <a:bodyPr wrap="none"/>
          <a:lstStyle/>
          <a:p>
            <a:endParaRPr lang="pt-BR"/>
          </a:p>
        </p:txBody>
      </p:sp>
      <p:sp>
        <p:nvSpPr>
          <p:cNvPr id="79903" name="Text Box 31"/>
          <p:cNvSpPr txBox="1">
            <a:spLocks noChangeArrowheads="1"/>
          </p:cNvSpPr>
          <p:nvPr/>
        </p:nvSpPr>
        <p:spPr bwMode="auto">
          <a:xfrm>
            <a:off x="3540125" y="5799138"/>
            <a:ext cx="2108398" cy="369332"/>
          </a:xfrm>
          <a:prstGeom prst="rect">
            <a:avLst/>
          </a:prstGeom>
          <a:noFill/>
          <a:ln w="9525">
            <a:noFill/>
            <a:miter lim="800000"/>
            <a:headEnd/>
            <a:tailEnd/>
          </a:ln>
          <a:effectLst/>
        </p:spPr>
        <p:txBody>
          <a:bodyPr wrap="none">
            <a:spAutoFit/>
          </a:bodyPr>
          <a:lstStyle/>
          <a:p>
            <a:pPr>
              <a:defRPr/>
            </a:pPr>
            <a:r>
              <a:rPr lang="pt-BR">
                <a:effectLst>
                  <a:outerShdw blurRad="38100" dist="38100" dir="2700000" algn="tl">
                    <a:srgbClr val="FFFFFF"/>
                  </a:outerShdw>
                </a:effectLst>
                <a:latin typeface="Verdana" pitchFamily="34" charset="0"/>
              </a:rPr>
              <a:t>Bacia de S.Paulo</a:t>
            </a:r>
          </a:p>
        </p:txBody>
      </p:sp>
      <p:sp>
        <p:nvSpPr>
          <p:cNvPr id="79904" name="Text Box 32"/>
          <p:cNvSpPr txBox="1">
            <a:spLocks noChangeArrowheads="1"/>
          </p:cNvSpPr>
          <p:nvPr/>
        </p:nvSpPr>
        <p:spPr bwMode="auto">
          <a:xfrm>
            <a:off x="5799139" y="6021388"/>
            <a:ext cx="1172885" cy="369332"/>
          </a:xfrm>
          <a:prstGeom prst="rect">
            <a:avLst/>
          </a:prstGeom>
          <a:noFill/>
          <a:ln w="9525">
            <a:noFill/>
            <a:miter lim="800000"/>
            <a:headEnd/>
            <a:tailEnd/>
          </a:ln>
          <a:effectLst/>
        </p:spPr>
        <p:txBody>
          <a:bodyPr wrap="none">
            <a:spAutoFit/>
          </a:bodyPr>
          <a:lstStyle/>
          <a:p>
            <a:pPr>
              <a:defRPr/>
            </a:pPr>
            <a:r>
              <a:rPr lang="pt-BR">
                <a:effectLst>
                  <a:outerShdw blurRad="38100" dist="38100" dir="2700000" algn="tl">
                    <a:srgbClr val="FFFFFF"/>
                  </a:outerShdw>
                </a:effectLst>
                <a:latin typeface="Verdana" pitchFamily="34" charset="0"/>
              </a:rPr>
              <a:t>Regional</a:t>
            </a:r>
          </a:p>
        </p:txBody>
      </p:sp>
      <p:sp>
        <p:nvSpPr>
          <p:cNvPr id="79905" name="Text Box 33"/>
          <p:cNvSpPr txBox="1">
            <a:spLocks noChangeArrowheads="1"/>
          </p:cNvSpPr>
          <p:nvPr/>
        </p:nvSpPr>
        <p:spPr bwMode="auto">
          <a:xfrm>
            <a:off x="6997700" y="6237288"/>
            <a:ext cx="1510350" cy="369332"/>
          </a:xfrm>
          <a:prstGeom prst="rect">
            <a:avLst/>
          </a:prstGeom>
          <a:noFill/>
          <a:ln w="9525">
            <a:noFill/>
            <a:miter lim="800000"/>
            <a:headEnd/>
            <a:tailEnd/>
          </a:ln>
          <a:effectLst/>
        </p:spPr>
        <p:txBody>
          <a:bodyPr wrap="none">
            <a:spAutoFit/>
          </a:bodyPr>
          <a:lstStyle/>
          <a:p>
            <a:pPr>
              <a:defRPr/>
            </a:pPr>
            <a:r>
              <a:rPr lang="pt-BR">
                <a:effectLst>
                  <a:outerShdw blurRad="38100" dist="38100" dir="2700000" algn="tl">
                    <a:srgbClr val="FFFFFF"/>
                  </a:outerShdw>
                </a:effectLst>
                <a:latin typeface="Verdana" pitchFamily="34" charset="0"/>
              </a:rPr>
              <a:t>Continental</a:t>
            </a:r>
          </a:p>
        </p:txBody>
      </p:sp>
      <p:sp>
        <p:nvSpPr>
          <p:cNvPr id="79906" name="Text Box 34"/>
          <p:cNvSpPr txBox="1">
            <a:spLocks noChangeArrowheads="1"/>
          </p:cNvSpPr>
          <p:nvPr/>
        </p:nvSpPr>
        <p:spPr bwMode="auto">
          <a:xfrm>
            <a:off x="8716964" y="6375400"/>
            <a:ext cx="914033" cy="369332"/>
          </a:xfrm>
          <a:prstGeom prst="rect">
            <a:avLst/>
          </a:prstGeom>
          <a:noFill/>
          <a:ln w="9525">
            <a:noFill/>
            <a:miter lim="800000"/>
            <a:headEnd/>
            <a:tailEnd/>
          </a:ln>
          <a:effectLst/>
        </p:spPr>
        <p:txBody>
          <a:bodyPr wrap="none">
            <a:spAutoFit/>
          </a:bodyPr>
          <a:lstStyle/>
          <a:p>
            <a:pPr>
              <a:defRPr/>
            </a:pPr>
            <a:r>
              <a:rPr lang="pt-BR">
                <a:effectLst>
                  <a:outerShdw blurRad="38100" dist="38100" dir="2700000" algn="tl">
                    <a:srgbClr val="FFFFFF"/>
                  </a:outerShdw>
                </a:effectLst>
                <a:latin typeface="Verdana" pitchFamily="34" charset="0"/>
              </a:rPr>
              <a:t>Global</a:t>
            </a:r>
          </a:p>
        </p:txBody>
      </p:sp>
      <p:sp>
        <p:nvSpPr>
          <p:cNvPr id="79907" name="Text Box 35"/>
          <p:cNvSpPr txBox="1">
            <a:spLocks noChangeArrowheads="1"/>
          </p:cNvSpPr>
          <p:nvPr/>
        </p:nvSpPr>
        <p:spPr bwMode="auto">
          <a:xfrm>
            <a:off x="3287714" y="-26988"/>
            <a:ext cx="6192837" cy="701676"/>
          </a:xfrm>
          <a:prstGeom prst="rect">
            <a:avLst/>
          </a:prstGeom>
          <a:noFill/>
          <a:ln w="9525">
            <a:noFill/>
            <a:miter lim="800000"/>
            <a:headEnd/>
            <a:tailEnd/>
          </a:ln>
          <a:effectLst/>
        </p:spPr>
        <p:txBody>
          <a:bodyPr>
            <a:spAutoFit/>
          </a:bodyPr>
          <a:lstStyle/>
          <a:p>
            <a:pPr algn="ctr">
              <a:defRPr/>
            </a:pPr>
            <a:r>
              <a:rPr lang="pt-BR" sz="2000">
                <a:effectLst>
                  <a:outerShdw blurRad="38100" dist="38100" dir="2700000" algn="tl">
                    <a:srgbClr val="FFFFFF"/>
                  </a:outerShdw>
                </a:effectLst>
                <a:latin typeface="Verdana" pitchFamily="34" charset="0"/>
              </a:rPr>
              <a:t>DIVISÃO ESPAÇO TEMPORAL DOS ESTUDOS BIOGEOGRÁFICOS</a:t>
            </a:r>
          </a:p>
        </p:txBody>
      </p:sp>
      <p:sp>
        <p:nvSpPr>
          <p:cNvPr id="18461" name="Line 38"/>
          <p:cNvSpPr>
            <a:spLocks noChangeShapeType="1"/>
          </p:cNvSpPr>
          <p:nvPr/>
        </p:nvSpPr>
        <p:spPr bwMode="auto">
          <a:xfrm flipH="1">
            <a:off x="3289301" y="4724400"/>
            <a:ext cx="288925" cy="0"/>
          </a:xfrm>
          <a:prstGeom prst="line">
            <a:avLst/>
          </a:prstGeom>
          <a:noFill/>
          <a:ln w="9525">
            <a:solidFill>
              <a:schemeClr val="tx1"/>
            </a:solidFill>
            <a:round/>
            <a:headEnd/>
            <a:tailEnd/>
          </a:ln>
        </p:spPr>
        <p:txBody>
          <a:bodyPr wrap="none"/>
          <a:lstStyle/>
          <a:p>
            <a:endParaRPr lang="pt-BR"/>
          </a:p>
        </p:txBody>
      </p:sp>
      <p:sp>
        <p:nvSpPr>
          <p:cNvPr id="18462" name="Line 39"/>
          <p:cNvSpPr>
            <a:spLocks noChangeShapeType="1"/>
          </p:cNvSpPr>
          <p:nvPr/>
        </p:nvSpPr>
        <p:spPr bwMode="auto">
          <a:xfrm flipH="1">
            <a:off x="3324226" y="3716338"/>
            <a:ext cx="288925" cy="0"/>
          </a:xfrm>
          <a:prstGeom prst="line">
            <a:avLst/>
          </a:prstGeom>
          <a:noFill/>
          <a:ln w="9525">
            <a:solidFill>
              <a:schemeClr val="tx1"/>
            </a:solidFill>
            <a:round/>
            <a:headEnd/>
            <a:tailEnd/>
          </a:ln>
        </p:spPr>
        <p:txBody>
          <a:bodyPr wrap="none"/>
          <a:lstStyle/>
          <a:p>
            <a:endParaRPr lang="pt-BR"/>
          </a:p>
        </p:txBody>
      </p:sp>
      <p:sp>
        <p:nvSpPr>
          <p:cNvPr id="18463" name="Line 40"/>
          <p:cNvSpPr>
            <a:spLocks noChangeShapeType="1"/>
          </p:cNvSpPr>
          <p:nvPr/>
        </p:nvSpPr>
        <p:spPr bwMode="auto">
          <a:xfrm flipH="1">
            <a:off x="3324226" y="692150"/>
            <a:ext cx="288925" cy="0"/>
          </a:xfrm>
          <a:prstGeom prst="line">
            <a:avLst/>
          </a:prstGeom>
          <a:noFill/>
          <a:ln w="9525">
            <a:solidFill>
              <a:schemeClr val="tx1"/>
            </a:solidFill>
            <a:round/>
            <a:headEnd/>
            <a:tailEnd/>
          </a:ln>
        </p:spPr>
        <p:txBody>
          <a:bodyPr wrap="none"/>
          <a:lstStyle/>
          <a:p>
            <a:endParaRPr lang="pt-BR"/>
          </a:p>
        </p:txBody>
      </p:sp>
      <p:sp>
        <p:nvSpPr>
          <p:cNvPr id="18464" name="Line 41"/>
          <p:cNvSpPr>
            <a:spLocks noChangeShapeType="1"/>
          </p:cNvSpPr>
          <p:nvPr/>
        </p:nvSpPr>
        <p:spPr bwMode="auto">
          <a:xfrm flipH="1">
            <a:off x="3324226" y="3213100"/>
            <a:ext cx="288925" cy="0"/>
          </a:xfrm>
          <a:prstGeom prst="line">
            <a:avLst/>
          </a:prstGeom>
          <a:noFill/>
          <a:ln w="9525">
            <a:solidFill>
              <a:schemeClr val="tx1"/>
            </a:solidFill>
            <a:round/>
            <a:headEnd/>
            <a:tailEnd/>
          </a:ln>
        </p:spPr>
        <p:txBody>
          <a:bodyPr wrap="none"/>
          <a:lstStyle/>
          <a:p>
            <a:endParaRPr lang="pt-BR"/>
          </a:p>
        </p:txBody>
      </p:sp>
      <p:sp>
        <p:nvSpPr>
          <p:cNvPr id="18465" name="Line 42"/>
          <p:cNvSpPr>
            <a:spLocks noChangeShapeType="1"/>
          </p:cNvSpPr>
          <p:nvPr/>
        </p:nvSpPr>
        <p:spPr bwMode="auto">
          <a:xfrm flipH="1">
            <a:off x="3324226" y="2565400"/>
            <a:ext cx="288925" cy="0"/>
          </a:xfrm>
          <a:prstGeom prst="line">
            <a:avLst/>
          </a:prstGeom>
          <a:noFill/>
          <a:ln w="9525">
            <a:solidFill>
              <a:schemeClr val="tx1"/>
            </a:solidFill>
            <a:round/>
            <a:headEnd/>
            <a:tailEnd/>
          </a:ln>
        </p:spPr>
        <p:txBody>
          <a:bodyPr wrap="none"/>
          <a:lstStyle/>
          <a:p>
            <a:endParaRPr lang="pt-BR"/>
          </a:p>
        </p:txBody>
      </p:sp>
      <p:sp>
        <p:nvSpPr>
          <p:cNvPr id="18466" name="Line 43"/>
          <p:cNvSpPr>
            <a:spLocks noChangeShapeType="1"/>
          </p:cNvSpPr>
          <p:nvPr/>
        </p:nvSpPr>
        <p:spPr bwMode="auto">
          <a:xfrm flipH="1">
            <a:off x="3324226" y="1916113"/>
            <a:ext cx="288925" cy="0"/>
          </a:xfrm>
          <a:prstGeom prst="line">
            <a:avLst/>
          </a:prstGeom>
          <a:noFill/>
          <a:ln w="9525">
            <a:solidFill>
              <a:schemeClr val="tx1"/>
            </a:solidFill>
            <a:round/>
            <a:headEnd/>
            <a:tailEnd/>
          </a:ln>
        </p:spPr>
        <p:txBody>
          <a:bodyPr wrap="none"/>
          <a:lstStyle/>
          <a:p>
            <a:endParaRPr lang="pt-BR"/>
          </a:p>
        </p:txBody>
      </p:sp>
      <p:sp>
        <p:nvSpPr>
          <p:cNvPr id="18467" name="Line 44"/>
          <p:cNvSpPr>
            <a:spLocks noChangeShapeType="1"/>
          </p:cNvSpPr>
          <p:nvPr/>
        </p:nvSpPr>
        <p:spPr bwMode="auto">
          <a:xfrm flipH="1">
            <a:off x="3324226" y="1268413"/>
            <a:ext cx="288925" cy="0"/>
          </a:xfrm>
          <a:prstGeom prst="line">
            <a:avLst/>
          </a:prstGeom>
          <a:noFill/>
          <a:ln w="9525">
            <a:solidFill>
              <a:schemeClr val="tx1"/>
            </a:solidFill>
            <a:round/>
            <a:headEnd/>
            <a:tailEnd/>
          </a:ln>
        </p:spPr>
        <p:txBody>
          <a:bodyPr wrap="none"/>
          <a:lstStyle/>
          <a:p>
            <a:endParaRPr lang="pt-BR"/>
          </a:p>
        </p:txBody>
      </p:sp>
      <p:sp>
        <p:nvSpPr>
          <p:cNvPr id="18468" name="Text Box 45"/>
          <p:cNvSpPr txBox="1">
            <a:spLocks noChangeArrowheads="1"/>
          </p:cNvSpPr>
          <p:nvPr/>
        </p:nvSpPr>
        <p:spPr bwMode="auto">
          <a:xfrm>
            <a:off x="3278188" y="2924176"/>
            <a:ext cx="433132" cy="307777"/>
          </a:xfrm>
          <a:prstGeom prst="rect">
            <a:avLst/>
          </a:prstGeom>
          <a:noFill/>
          <a:ln w="9525">
            <a:noFill/>
            <a:miter lim="800000"/>
            <a:headEnd/>
            <a:tailEnd/>
          </a:ln>
        </p:spPr>
        <p:txBody>
          <a:bodyPr wrap="none">
            <a:spAutoFit/>
          </a:bodyPr>
          <a:lstStyle/>
          <a:p>
            <a:r>
              <a:rPr lang="pt-BR" sz="1400"/>
              <a:t>0,1</a:t>
            </a:r>
          </a:p>
        </p:txBody>
      </p:sp>
      <p:sp>
        <p:nvSpPr>
          <p:cNvPr id="18469" name="Text Box 46"/>
          <p:cNvSpPr txBox="1">
            <a:spLocks noChangeArrowheads="1"/>
          </p:cNvSpPr>
          <p:nvPr/>
        </p:nvSpPr>
        <p:spPr bwMode="auto">
          <a:xfrm>
            <a:off x="3252788" y="2276476"/>
            <a:ext cx="284052" cy="307777"/>
          </a:xfrm>
          <a:prstGeom prst="rect">
            <a:avLst/>
          </a:prstGeom>
          <a:noFill/>
          <a:ln w="9525">
            <a:noFill/>
            <a:miter lim="800000"/>
            <a:headEnd/>
            <a:tailEnd/>
          </a:ln>
        </p:spPr>
        <p:txBody>
          <a:bodyPr wrap="none">
            <a:spAutoFit/>
          </a:bodyPr>
          <a:lstStyle/>
          <a:p>
            <a:r>
              <a:rPr lang="pt-BR" sz="1400"/>
              <a:t>1</a:t>
            </a:r>
          </a:p>
        </p:txBody>
      </p:sp>
      <p:sp>
        <p:nvSpPr>
          <p:cNvPr id="18470" name="Text Box 47"/>
          <p:cNvSpPr txBox="1">
            <a:spLocks noChangeArrowheads="1"/>
          </p:cNvSpPr>
          <p:nvPr/>
        </p:nvSpPr>
        <p:spPr bwMode="auto">
          <a:xfrm>
            <a:off x="3252788" y="1611314"/>
            <a:ext cx="383438" cy="307777"/>
          </a:xfrm>
          <a:prstGeom prst="rect">
            <a:avLst/>
          </a:prstGeom>
          <a:noFill/>
          <a:ln w="9525">
            <a:noFill/>
            <a:miter lim="800000"/>
            <a:headEnd/>
            <a:tailEnd/>
          </a:ln>
        </p:spPr>
        <p:txBody>
          <a:bodyPr wrap="none">
            <a:spAutoFit/>
          </a:bodyPr>
          <a:lstStyle/>
          <a:p>
            <a:r>
              <a:rPr lang="pt-BR" sz="1400"/>
              <a:t>10</a:t>
            </a:r>
          </a:p>
        </p:txBody>
      </p:sp>
      <p:sp>
        <p:nvSpPr>
          <p:cNvPr id="18471" name="Text Box 48"/>
          <p:cNvSpPr txBox="1">
            <a:spLocks noChangeArrowheads="1"/>
          </p:cNvSpPr>
          <p:nvPr/>
        </p:nvSpPr>
        <p:spPr bwMode="auto">
          <a:xfrm>
            <a:off x="3179763" y="981076"/>
            <a:ext cx="482824" cy="307777"/>
          </a:xfrm>
          <a:prstGeom prst="rect">
            <a:avLst/>
          </a:prstGeom>
          <a:noFill/>
          <a:ln w="9525">
            <a:noFill/>
            <a:miter lim="800000"/>
            <a:headEnd/>
            <a:tailEnd/>
          </a:ln>
        </p:spPr>
        <p:txBody>
          <a:bodyPr wrap="none">
            <a:spAutoFit/>
          </a:bodyPr>
          <a:lstStyle/>
          <a:p>
            <a:r>
              <a:rPr lang="pt-BR" sz="1400"/>
              <a:t>100</a:t>
            </a:r>
          </a:p>
        </p:txBody>
      </p:sp>
      <p:sp>
        <p:nvSpPr>
          <p:cNvPr id="18472" name="Text Box 49"/>
          <p:cNvSpPr txBox="1">
            <a:spLocks noChangeArrowheads="1"/>
          </p:cNvSpPr>
          <p:nvPr/>
        </p:nvSpPr>
        <p:spPr bwMode="auto">
          <a:xfrm>
            <a:off x="3179763" y="387351"/>
            <a:ext cx="482824" cy="307777"/>
          </a:xfrm>
          <a:prstGeom prst="rect">
            <a:avLst/>
          </a:prstGeom>
          <a:noFill/>
          <a:ln w="9525">
            <a:noFill/>
            <a:miter lim="800000"/>
            <a:headEnd/>
            <a:tailEnd/>
          </a:ln>
        </p:spPr>
        <p:txBody>
          <a:bodyPr wrap="none">
            <a:spAutoFit/>
          </a:bodyPr>
          <a:lstStyle/>
          <a:p>
            <a:r>
              <a:rPr lang="pt-BR" sz="1400"/>
              <a:t>500</a:t>
            </a:r>
          </a:p>
        </p:txBody>
      </p:sp>
      <p:sp>
        <p:nvSpPr>
          <p:cNvPr id="18473" name="Text Box 50"/>
          <p:cNvSpPr txBox="1">
            <a:spLocks noChangeArrowheads="1"/>
          </p:cNvSpPr>
          <p:nvPr/>
        </p:nvSpPr>
        <p:spPr bwMode="auto">
          <a:xfrm>
            <a:off x="2984501" y="3429001"/>
            <a:ext cx="681597" cy="307777"/>
          </a:xfrm>
          <a:prstGeom prst="rect">
            <a:avLst/>
          </a:prstGeom>
          <a:noFill/>
          <a:ln w="9525">
            <a:noFill/>
            <a:miter lim="800000"/>
            <a:headEnd/>
            <a:tailEnd/>
          </a:ln>
        </p:spPr>
        <p:txBody>
          <a:bodyPr wrap="none">
            <a:spAutoFit/>
          </a:bodyPr>
          <a:lstStyle/>
          <a:p>
            <a:r>
              <a:rPr lang="pt-BR" sz="1400" dirty="0" smtClean="0"/>
              <a:t>18000</a:t>
            </a:r>
            <a:endParaRPr lang="pt-BR" sz="1400" dirty="0"/>
          </a:p>
        </p:txBody>
      </p:sp>
      <p:sp>
        <p:nvSpPr>
          <p:cNvPr id="18474" name="Text Box 52"/>
          <p:cNvSpPr txBox="1">
            <a:spLocks noChangeArrowheads="1"/>
          </p:cNvSpPr>
          <p:nvPr/>
        </p:nvSpPr>
        <p:spPr bwMode="auto">
          <a:xfrm>
            <a:off x="9902825" y="5788026"/>
            <a:ext cx="734496" cy="307777"/>
          </a:xfrm>
          <a:prstGeom prst="rect">
            <a:avLst/>
          </a:prstGeom>
          <a:noFill/>
          <a:ln w="9525">
            <a:noFill/>
            <a:miter lim="800000"/>
            <a:headEnd/>
            <a:tailEnd/>
          </a:ln>
        </p:spPr>
        <p:txBody>
          <a:bodyPr wrap="none">
            <a:spAutoFit/>
          </a:bodyPr>
          <a:lstStyle/>
          <a:p>
            <a:r>
              <a:rPr lang="pt-BR" sz="1400"/>
              <a:t>4 x 10</a:t>
            </a:r>
            <a:r>
              <a:rPr lang="pt-BR" sz="1400" baseline="30000"/>
              <a:t>4</a:t>
            </a:r>
          </a:p>
        </p:txBody>
      </p:sp>
      <p:sp>
        <p:nvSpPr>
          <p:cNvPr id="18475" name="Text Box 53"/>
          <p:cNvSpPr txBox="1">
            <a:spLocks noChangeArrowheads="1"/>
          </p:cNvSpPr>
          <p:nvPr/>
        </p:nvSpPr>
        <p:spPr bwMode="auto">
          <a:xfrm>
            <a:off x="8364538" y="5788026"/>
            <a:ext cx="449162" cy="307777"/>
          </a:xfrm>
          <a:prstGeom prst="rect">
            <a:avLst/>
          </a:prstGeom>
          <a:noFill/>
          <a:ln w="9525">
            <a:noFill/>
            <a:miter lim="800000"/>
            <a:headEnd/>
            <a:tailEnd/>
          </a:ln>
        </p:spPr>
        <p:txBody>
          <a:bodyPr wrap="none">
            <a:spAutoFit/>
          </a:bodyPr>
          <a:lstStyle/>
          <a:p>
            <a:r>
              <a:rPr lang="pt-BR" sz="1400"/>
              <a:t>10</a:t>
            </a:r>
            <a:r>
              <a:rPr lang="pt-BR" sz="1400" baseline="30000"/>
              <a:t>4</a:t>
            </a:r>
          </a:p>
        </p:txBody>
      </p:sp>
      <p:sp>
        <p:nvSpPr>
          <p:cNvPr id="18476" name="Text Box 56"/>
          <p:cNvSpPr txBox="1">
            <a:spLocks noChangeArrowheads="1"/>
          </p:cNvSpPr>
          <p:nvPr/>
        </p:nvSpPr>
        <p:spPr bwMode="auto">
          <a:xfrm>
            <a:off x="6853238" y="5788026"/>
            <a:ext cx="449162" cy="307777"/>
          </a:xfrm>
          <a:prstGeom prst="rect">
            <a:avLst/>
          </a:prstGeom>
          <a:noFill/>
          <a:ln w="9525">
            <a:noFill/>
            <a:miter lim="800000"/>
            <a:headEnd/>
            <a:tailEnd/>
          </a:ln>
        </p:spPr>
        <p:txBody>
          <a:bodyPr wrap="none">
            <a:spAutoFit/>
          </a:bodyPr>
          <a:lstStyle/>
          <a:p>
            <a:r>
              <a:rPr lang="pt-BR" sz="1400"/>
              <a:t>10</a:t>
            </a:r>
            <a:r>
              <a:rPr lang="pt-BR" sz="1400" baseline="30000"/>
              <a:t>3</a:t>
            </a:r>
          </a:p>
        </p:txBody>
      </p:sp>
      <p:sp>
        <p:nvSpPr>
          <p:cNvPr id="18477" name="Text Box 57"/>
          <p:cNvSpPr txBox="1">
            <a:spLocks noChangeArrowheads="1"/>
          </p:cNvSpPr>
          <p:nvPr/>
        </p:nvSpPr>
        <p:spPr bwMode="auto">
          <a:xfrm>
            <a:off x="5786438" y="5788026"/>
            <a:ext cx="449162" cy="307777"/>
          </a:xfrm>
          <a:prstGeom prst="rect">
            <a:avLst/>
          </a:prstGeom>
          <a:noFill/>
          <a:ln w="9525">
            <a:noFill/>
            <a:miter lim="800000"/>
            <a:headEnd/>
            <a:tailEnd/>
          </a:ln>
        </p:spPr>
        <p:txBody>
          <a:bodyPr wrap="none">
            <a:spAutoFit/>
          </a:bodyPr>
          <a:lstStyle/>
          <a:p>
            <a:r>
              <a:rPr lang="pt-BR" sz="1400"/>
              <a:t>10</a:t>
            </a:r>
            <a:r>
              <a:rPr lang="pt-BR" sz="1400" baseline="30000"/>
              <a:t>2</a:t>
            </a:r>
          </a:p>
        </p:txBody>
      </p:sp>
      <p:sp>
        <p:nvSpPr>
          <p:cNvPr id="18478" name="Text Box 58"/>
          <p:cNvSpPr txBox="1">
            <a:spLocks noChangeArrowheads="1"/>
          </p:cNvSpPr>
          <p:nvPr/>
        </p:nvSpPr>
        <p:spPr bwMode="auto">
          <a:xfrm rot="-5400000">
            <a:off x="1772445" y="5157322"/>
            <a:ext cx="1243013" cy="523220"/>
          </a:xfrm>
          <a:prstGeom prst="rect">
            <a:avLst/>
          </a:prstGeom>
          <a:noFill/>
          <a:ln w="9525">
            <a:noFill/>
            <a:miter lim="800000"/>
            <a:headEnd/>
            <a:tailEnd/>
          </a:ln>
        </p:spPr>
        <p:txBody>
          <a:bodyPr>
            <a:spAutoFit/>
          </a:bodyPr>
          <a:lstStyle/>
          <a:p>
            <a:r>
              <a:rPr lang="pt-BR" sz="1400" dirty="0">
                <a:solidFill>
                  <a:srgbClr val="660033"/>
                </a:solidFill>
                <a:latin typeface="Verdana" pitchFamily="34" charset="0"/>
              </a:rPr>
              <a:t>Sucessão ecológica</a:t>
            </a:r>
          </a:p>
        </p:txBody>
      </p:sp>
      <p:sp>
        <p:nvSpPr>
          <p:cNvPr id="18479" name="Text Box 59"/>
          <p:cNvSpPr txBox="1">
            <a:spLocks noChangeArrowheads="1"/>
          </p:cNvSpPr>
          <p:nvPr/>
        </p:nvSpPr>
        <p:spPr bwMode="auto">
          <a:xfrm rot="-5400000">
            <a:off x="1666082" y="3950494"/>
            <a:ext cx="1243012" cy="304800"/>
          </a:xfrm>
          <a:prstGeom prst="rect">
            <a:avLst/>
          </a:prstGeom>
          <a:noFill/>
          <a:ln w="9525">
            <a:noFill/>
            <a:miter lim="800000"/>
            <a:headEnd/>
            <a:tailEnd/>
          </a:ln>
        </p:spPr>
        <p:txBody>
          <a:bodyPr>
            <a:spAutoFit/>
          </a:bodyPr>
          <a:lstStyle/>
          <a:p>
            <a:r>
              <a:rPr lang="pt-BR" sz="1400" dirty="0" smtClean="0">
                <a:solidFill>
                  <a:srgbClr val="008000"/>
                </a:solidFill>
                <a:latin typeface="Verdana" pitchFamily="34" charset="0"/>
              </a:rPr>
              <a:t>T. Refúgios</a:t>
            </a:r>
            <a:endParaRPr lang="pt-BR" sz="1400" dirty="0">
              <a:solidFill>
                <a:srgbClr val="008000"/>
              </a:solidFill>
              <a:latin typeface="Verdana" pitchFamily="34" charset="0"/>
            </a:endParaRPr>
          </a:p>
        </p:txBody>
      </p:sp>
      <p:sp>
        <p:nvSpPr>
          <p:cNvPr id="18480" name="Text Box 60"/>
          <p:cNvSpPr txBox="1">
            <a:spLocks noChangeArrowheads="1"/>
          </p:cNvSpPr>
          <p:nvPr/>
        </p:nvSpPr>
        <p:spPr bwMode="auto">
          <a:xfrm rot="-5400000">
            <a:off x="563206" y="1520909"/>
            <a:ext cx="3625206" cy="738664"/>
          </a:xfrm>
          <a:prstGeom prst="rect">
            <a:avLst/>
          </a:prstGeom>
          <a:noFill/>
          <a:ln w="9525">
            <a:noFill/>
            <a:miter lim="800000"/>
            <a:headEnd/>
            <a:tailEnd/>
          </a:ln>
        </p:spPr>
        <p:txBody>
          <a:bodyPr wrap="square">
            <a:spAutoFit/>
          </a:bodyPr>
          <a:lstStyle/>
          <a:p>
            <a:r>
              <a:rPr lang="pt-BR" sz="1400" dirty="0" smtClean="0">
                <a:solidFill>
                  <a:srgbClr val="0000FF"/>
                </a:solidFill>
                <a:latin typeface="Verdana" pitchFamily="34" charset="0"/>
              </a:rPr>
              <a:t>Geotectônica dos </a:t>
            </a:r>
            <a:r>
              <a:rPr lang="pt-BR" sz="1400" dirty="0">
                <a:solidFill>
                  <a:srgbClr val="0000FF"/>
                </a:solidFill>
                <a:latin typeface="Verdana" pitchFamily="34" charset="0"/>
              </a:rPr>
              <a:t>Continentes . </a:t>
            </a:r>
            <a:r>
              <a:rPr lang="pt-BR" sz="1400" dirty="0" smtClean="0">
                <a:solidFill>
                  <a:srgbClr val="0000FF"/>
                </a:solidFill>
                <a:latin typeface="Verdana" pitchFamily="34" charset="0"/>
              </a:rPr>
              <a:t>Conexões </a:t>
            </a:r>
            <a:r>
              <a:rPr lang="pt-BR" sz="1400" dirty="0">
                <a:solidFill>
                  <a:srgbClr val="0000FF"/>
                </a:solidFill>
                <a:latin typeface="Verdana" pitchFamily="34" charset="0"/>
              </a:rPr>
              <a:t>intercontinentais, </a:t>
            </a:r>
            <a:r>
              <a:rPr lang="pt-BR" sz="1400" dirty="0" smtClean="0">
                <a:solidFill>
                  <a:srgbClr val="0000FF"/>
                </a:solidFill>
                <a:latin typeface="Verdana" pitchFamily="34" charset="0"/>
              </a:rPr>
              <a:t>Glaciações, Mudanças climáticas...</a:t>
            </a:r>
            <a:endParaRPr lang="pt-BR" sz="1400" dirty="0">
              <a:solidFill>
                <a:srgbClr val="0000FF"/>
              </a:solidFill>
              <a:latin typeface="Verdana" pitchFamily="34" charset="0"/>
            </a:endParaRPr>
          </a:p>
        </p:txBody>
      </p:sp>
      <p:sp>
        <p:nvSpPr>
          <p:cNvPr id="18481" name="Line 61"/>
          <p:cNvSpPr>
            <a:spLocks noChangeShapeType="1"/>
          </p:cNvSpPr>
          <p:nvPr/>
        </p:nvSpPr>
        <p:spPr bwMode="auto">
          <a:xfrm flipH="1">
            <a:off x="2206626" y="4724400"/>
            <a:ext cx="288925" cy="0"/>
          </a:xfrm>
          <a:prstGeom prst="line">
            <a:avLst/>
          </a:prstGeom>
          <a:noFill/>
          <a:ln w="9525">
            <a:solidFill>
              <a:schemeClr val="tx1"/>
            </a:solidFill>
            <a:round/>
            <a:headEnd/>
            <a:tailEnd/>
          </a:ln>
        </p:spPr>
        <p:txBody>
          <a:bodyPr wrap="none"/>
          <a:lstStyle/>
          <a:p>
            <a:endParaRPr lang="pt-BR"/>
          </a:p>
        </p:txBody>
      </p:sp>
      <p:sp>
        <p:nvSpPr>
          <p:cNvPr id="18482" name="Line 62"/>
          <p:cNvSpPr>
            <a:spLocks noChangeShapeType="1"/>
          </p:cNvSpPr>
          <p:nvPr/>
        </p:nvSpPr>
        <p:spPr bwMode="auto">
          <a:xfrm flipH="1">
            <a:off x="2206626" y="3716338"/>
            <a:ext cx="288925" cy="0"/>
          </a:xfrm>
          <a:prstGeom prst="line">
            <a:avLst/>
          </a:prstGeom>
          <a:noFill/>
          <a:ln w="9525">
            <a:solidFill>
              <a:schemeClr val="tx1"/>
            </a:solidFill>
            <a:round/>
            <a:headEnd/>
            <a:tailEnd/>
          </a:ln>
        </p:spPr>
        <p:txBody>
          <a:bodyPr wrap="none"/>
          <a:lstStyle/>
          <a:p>
            <a:endParaRPr lang="pt-BR"/>
          </a:p>
        </p:txBody>
      </p:sp>
      <p:sp>
        <p:nvSpPr>
          <p:cNvPr id="2" name="CaixaDeTexto 1"/>
          <p:cNvSpPr txBox="1"/>
          <p:nvPr/>
        </p:nvSpPr>
        <p:spPr>
          <a:xfrm>
            <a:off x="8131434" y="4506224"/>
            <a:ext cx="1827744" cy="400110"/>
          </a:xfrm>
          <a:prstGeom prst="rect">
            <a:avLst/>
          </a:prstGeom>
          <a:noFill/>
        </p:spPr>
        <p:txBody>
          <a:bodyPr wrap="none" rtlCol="0">
            <a:spAutoFit/>
          </a:bodyPr>
          <a:lstStyle/>
          <a:p>
            <a:r>
              <a:rPr lang="pt-BR" sz="2000" b="1" dirty="0" err="1" smtClean="0"/>
              <a:t>Antropoceno</a:t>
            </a:r>
            <a:endParaRPr lang="pt-BR" sz="2000" b="1" dirty="0"/>
          </a:p>
        </p:txBody>
      </p:sp>
      <p:cxnSp>
        <p:nvCxnSpPr>
          <p:cNvPr id="4" name="Conector Angulado 3"/>
          <p:cNvCxnSpPr/>
          <p:nvPr/>
        </p:nvCxnSpPr>
        <p:spPr>
          <a:xfrm>
            <a:off x="6993080" y="3767354"/>
            <a:ext cx="1081087" cy="966514"/>
          </a:xfrm>
          <a:prstGeom prst="bentConnector3">
            <a:avLst/>
          </a:prstGeom>
          <a:ln w="25400">
            <a:prstDash val="sysDash"/>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77185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8" descr="C:\Users\Angelo Furlan\Pictures\Viagem Costa Rica\DSC_0423.JPG"/>
          <p:cNvPicPr>
            <a:picLocks noChangeAspect="1" noChangeArrowheads="1"/>
          </p:cNvPicPr>
          <p:nvPr/>
        </p:nvPicPr>
        <p:blipFill>
          <a:blip r:embed="rId3" cstate="print"/>
          <a:srcRect/>
          <a:stretch>
            <a:fillRect/>
          </a:stretch>
        </p:blipFill>
        <p:spPr bwMode="auto">
          <a:xfrm>
            <a:off x="1524001" y="0"/>
            <a:ext cx="9572625" cy="6858000"/>
          </a:xfrm>
          <a:prstGeom prst="rect">
            <a:avLst/>
          </a:prstGeom>
          <a:noFill/>
          <a:ln w="9525">
            <a:noFill/>
            <a:miter lim="800000"/>
            <a:headEnd/>
            <a:tailEnd/>
          </a:ln>
        </p:spPr>
      </p:pic>
      <p:sp>
        <p:nvSpPr>
          <p:cNvPr id="83980" name="Text Box 12"/>
          <p:cNvSpPr txBox="1">
            <a:spLocks noChangeArrowheads="1"/>
          </p:cNvSpPr>
          <p:nvPr/>
        </p:nvSpPr>
        <p:spPr bwMode="auto">
          <a:xfrm>
            <a:off x="1558925" y="1052514"/>
            <a:ext cx="4535488" cy="1200329"/>
          </a:xfrm>
          <a:prstGeom prst="rect">
            <a:avLst/>
          </a:prstGeom>
          <a:solidFill>
            <a:schemeClr val="tx1"/>
          </a:solidFill>
          <a:ln w="9525">
            <a:solidFill>
              <a:srgbClr val="FFFF99"/>
            </a:solidFill>
            <a:miter lim="800000"/>
            <a:headEnd/>
            <a:tailEnd/>
          </a:ln>
        </p:spPr>
        <p:txBody>
          <a:bodyPr>
            <a:spAutoFit/>
          </a:bodyPr>
          <a:lstStyle/>
          <a:p>
            <a:pPr algn="ctr"/>
            <a:r>
              <a:rPr lang="pt-BR" sz="2400">
                <a:solidFill>
                  <a:schemeClr val="bg1"/>
                </a:solidFill>
              </a:rPr>
              <a:t>Biogeografia Dispersionista: padrões e processos de dispersão</a:t>
            </a:r>
            <a:endParaRPr lang="pt-BR" sz="2400"/>
          </a:p>
        </p:txBody>
      </p:sp>
      <p:sp>
        <p:nvSpPr>
          <p:cNvPr id="83981" name="Text Box 13"/>
          <p:cNvSpPr txBox="1">
            <a:spLocks noChangeArrowheads="1"/>
          </p:cNvSpPr>
          <p:nvPr/>
        </p:nvSpPr>
        <p:spPr bwMode="auto">
          <a:xfrm>
            <a:off x="6096001" y="1916113"/>
            <a:ext cx="4564063" cy="1569660"/>
          </a:xfrm>
          <a:prstGeom prst="rect">
            <a:avLst/>
          </a:prstGeom>
          <a:solidFill>
            <a:schemeClr val="tx1"/>
          </a:solidFill>
          <a:ln w="9525">
            <a:solidFill>
              <a:srgbClr val="FFCC00"/>
            </a:solidFill>
            <a:miter lim="800000"/>
            <a:headEnd/>
            <a:tailEnd/>
          </a:ln>
        </p:spPr>
        <p:txBody>
          <a:bodyPr>
            <a:spAutoFit/>
          </a:bodyPr>
          <a:lstStyle/>
          <a:p>
            <a:pPr algn="ctr"/>
            <a:r>
              <a:rPr lang="pt-BR" sz="2400">
                <a:solidFill>
                  <a:schemeClr val="bg1"/>
                </a:solidFill>
              </a:rPr>
              <a:t>Biogeografia Vicariância: padrões e processos evolutivos /  história da área / barreiras</a:t>
            </a:r>
            <a:endParaRPr lang="pt-BR" sz="2400"/>
          </a:p>
        </p:txBody>
      </p:sp>
      <p:sp>
        <p:nvSpPr>
          <p:cNvPr id="83982" name="Text Box 14"/>
          <p:cNvSpPr txBox="1">
            <a:spLocks noChangeArrowheads="1"/>
          </p:cNvSpPr>
          <p:nvPr/>
        </p:nvSpPr>
        <p:spPr bwMode="auto">
          <a:xfrm>
            <a:off x="1558925" y="3157538"/>
            <a:ext cx="4535488" cy="2308324"/>
          </a:xfrm>
          <a:prstGeom prst="rect">
            <a:avLst/>
          </a:prstGeom>
          <a:solidFill>
            <a:schemeClr val="tx1"/>
          </a:solidFill>
          <a:ln w="9525">
            <a:solidFill>
              <a:srgbClr val="FF6600"/>
            </a:solidFill>
            <a:miter lim="800000"/>
            <a:headEnd/>
            <a:tailEnd/>
          </a:ln>
        </p:spPr>
        <p:txBody>
          <a:bodyPr>
            <a:spAutoFit/>
          </a:bodyPr>
          <a:lstStyle/>
          <a:p>
            <a:r>
              <a:rPr lang="pt-BR" sz="2400">
                <a:solidFill>
                  <a:schemeClr val="bg1"/>
                </a:solidFill>
              </a:rPr>
              <a:t>Panbiogeografia: Utiliza taxons endêmicos e não endêmicos. Baseia-se na filogênese, mas também, na análise do padrão espacial e temporal.</a:t>
            </a:r>
            <a:endParaRPr lang="pt-BR" sz="2400"/>
          </a:p>
        </p:txBody>
      </p:sp>
      <p:sp>
        <p:nvSpPr>
          <p:cNvPr id="83983" name="Text Box 15"/>
          <p:cNvSpPr txBox="1">
            <a:spLocks noChangeArrowheads="1"/>
          </p:cNvSpPr>
          <p:nvPr/>
        </p:nvSpPr>
        <p:spPr bwMode="auto">
          <a:xfrm>
            <a:off x="6459898" y="4705201"/>
            <a:ext cx="4535487" cy="1938992"/>
          </a:xfrm>
          <a:prstGeom prst="rect">
            <a:avLst/>
          </a:prstGeom>
          <a:solidFill>
            <a:schemeClr val="tx1"/>
          </a:solidFill>
          <a:ln w="9525">
            <a:solidFill>
              <a:srgbClr val="FF0000"/>
            </a:solidFill>
            <a:miter lim="800000"/>
            <a:headEnd/>
            <a:tailEnd/>
          </a:ln>
        </p:spPr>
        <p:txBody>
          <a:bodyPr>
            <a:spAutoFit/>
          </a:bodyPr>
          <a:lstStyle/>
          <a:p>
            <a:pPr algn="ctr"/>
            <a:r>
              <a:rPr lang="pt-BR" sz="2400" dirty="0">
                <a:solidFill>
                  <a:schemeClr val="bg1"/>
                </a:solidFill>
              </a:rPr>
              <a:t>Biogeografia </a:t>
            </a:r>
            <a:r>
              <a:rPr lang="pt-BR" sz="2400" dirty="0" err="1" smtClean="0">
                <a:solidFill>
                  <a:schemeClr val="bg1"/>
                </a:solidFill>
              </a:rPr>
              <a:t>Cladística</a:t>
            </a:r>
            <a:r>
              <a:rPr lang="pt-BR" sz="2400" dirty="0">
                <a:solidFill>
                  <a:schemeClr val="bg1"/>
                </a:solidFill>
              </a:rPr>
              <a:t>: classificação da biota baseada em ancestrais comuns, utilizando a similaridade da forma</a:t>
            </a:r>
            <a:endParaRPr lang="pt-BR" sz="2400" dirty="0"/>
          </a:p>
        </p:txBody>
      </p:sp>
      <p:sp>
        <p:nvSpPr>
          <p:cNvPr id="8" name="Rectangle 53"/>
          <p:cNvSpPr>
            <a:spLocks noChangeArrowheads="1"/>
          </p:cNvSpPr>
          <p:nvPr/>
        </p:nvSpPr>
        <p:spPr bwMode="auto">
          <a:xfrm>
            <a:off x="1703388" y="115889"/>
            <a:ext cx="7344940" cy="461665"/>
          </a:xfrm>
          <a:prstGeom prst="rect">
            <a:avLst/>
          </a:prstGeom>
          <a:solidFill>
            <a:schemeClr val="tx1"/>
          </a:solidFill>
          <a:ln w="9525">
            <a:noFill/>
            <a:miter lim="800000"/>
            <a:headEnd/>
            <a:tailEnd/>
          </a:ln>
          <a:effectLst/>
        </p:spPr>
        <p:txBody>
          <a:bodyPr wrap="square">
            <a:spAutoFit/>
          </a:bodyPr>
          <a:lstStyle/>
          <a:p>
            <a:pPr eaLnBrk="0" hangingPunct="0">
              <a:spcBef>
                <a:spcPct val="50000"/>
              </a:spcBef>
              <a:defRPr/>
            </a:pPr>
            <a:r>
              <a:rPr lang="pt-BR" sz="2400" dirty="0">
                <a:solidFill>
                  <a:srgbClr val="FFFFFF"/>
                </a:solidFill>
                <a:effectLst>
                  <a:outerShdw blurRad="38100" dist="38100" dir="2700000" algn="tl">
                    <a:srgbClr val="CBBD83"/>
                  </a:outerShdw>
                </a:effectLst>
              </a:rPr>
              <a:t>BIOGEOGRAFIA E ABORDAGENS DE ESTUDO</a:t>
            </a:r>
          </a:p>
        </p:txBody>
      </p:sp>
    </p:spTree>
    <p:extLst>
      <p:ext uri="{BB962C8B-B14F-4D97-AF65-F5344CB8AC3E}">
        <p14:creationId xmlns:p14="http://schemas.microsoft.com/office/powerpoint/2010/main" val="72505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3980"/>
                                        </p:tgtEl>
                                        <p:attrNameLst>
                                          <p:attrName>style.visibility</p:attrName>
                                        </p:attrNameLst>
                                      </p:cBhvr>
                                      <p:to>
                                        <p:strVal val="visible"/>
                                      </p:to>
                                    </p:set>
                                    <p:animEffect transition="in" filter="diamond(in)">
                                      <p:cBhvr>
                                        <p:cTn id="7" dur="1000"/>
                                        <p:tgtEl>
                                          <p:spTgt spid="8398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83981"/>
                                        </p:tgtEl>
                                        <p:attrNameLst>
                                          <p:attrName>style.visibility</p:attrName>
                                        </p:attrNameLst>
                                      </p:cBhvr>
                                      <p:to>
                                        <p:strVal val="visible"/>
                                      </p:to>
                                    </p:set>
                                    <p:animEffect transition="in" filter="diamond(in)">
                                      <p:cBhvr>
                                        <p:cTn id="12" dur="1000"/>
                                        <p:tgtEl>
                                          <p:spTgt spid="83981"/>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83982"/>
                                        </p:tgtEl>
                                        <p:attrNameLst>
                                          <p:attrName>style.visibility</p:attrName>
                                        </p:attrNameLst>
                                      </p:cBhvr>
                                      <p:to>
                                        <p:strVal val="visible"/>
                                      </p:to>
                                    </p:set>
                                    <p:animEffect transition="in" filter="diamond(in)">
                                      <p:cBhvr>
                                        <p:cTn id="17" dur="1000"/>
                                        <p:tgtEl>
                                          <p:spTgt spid="83982"/>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83983"/>
                                        </p:tgtEl>
                                        <p:attrNameLst>
                                          <p:attrName>style.visibility</p:attrName>
                                        </p:attrNameLst>
                                      </p:cBhvr>
                                      <p:to>
                                        <p:strVal val="visible"/>
                                      </p:to>
                                    </p:set>
                                    <p:animEffect transition="in" filter="diamond(in)">
                                      <p:cBhvr>
                                        <p:cTn id="22" dur="500"/>
                                        <p:tgtEl>
                                          <p:spTgt spid="839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0" grpId="0" animBg="1"/>
      <p:bldP spid="83981" grpId="0" animBg="1"/>
      <p:bldP spid="83982" grpId="0" animBg="1"/>
      <p:bldP spid="8398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extLst>
              <a:ext uri="{BEBA8EAE-BF5A-486C-A8C5-ECC9F3942E4B}">
                <a14:imgProps xmlns:a14="http://schemas.microsoft.com/office/drawing/2010/main">
                  <a14:imgLayer r:embed="rId4">
                    <a14:imgEffect>
                      <a14:artisticWatercolorSponge/>
                    </a14:imgEffect>
                  </a14:imgLayer>
                </a14:imgProps>
              </a:ext>
            </a:extLst>
          </a:blip>
          <a:stretch>
            <a:fillRect/>
          </a:stretch>
        </p:blipFill>
        <p:spPr>
          <a:xfrm>
            <a:off x="0" y="0"/>
            <a:ext cx="12225464" cy="6858000"/>
          </a:xfrm>
          <a:prstGeom prst="rect">
            <a:avLst/>
          </a:prstGeom>
        </p:spPr>
      </p:pic>
      <p:sp>
        <p:nvSpPr>
          <p:cNvPr id="84998" name="Text Box 6"/>
          <p:cNvSpPr txBox="1">
            <a:spLocks noChangeArrowheads="1"/>
          </p:cNvSpPr>
          <p:nvPr/>
        </p:nvSpPr>
        <p:spPr bwMode="auto">
          <a:xfrm>
            <a:off x="1631950" y="1076506"/>
            <a:ext cx="3959225" cy="1196975"/>
          </a:xfrm>
          <a:prstGeom prst="rect">
            <a:avLst/>
          </a:prstGeom>
          <a:solidFill>
            <a:srgbClr val="FF9966"/>
          </a:solidFill>
          <a:ln w="9525">
            <a:solidFill>
              <a:srgbClr val="99CCFF"/>
            </a:solidFill>
            <a:miter lim="800000"/>
            <a:headEnd/>
            <a:tailEnd/>
          </a:ln>
        </p:spPr>
        <p:txBody>
          <a:bodyPr>
            <a:spAutoFit/>
          </a:bodyPr>
          <a:lstStyle/>
          <a:p>
            <a:pPr algn="ctr"/>
            <a:r>
              <a:rPr lang="pt-BR" sz="2400"/>
              <a:t>Biogeografia Analítica: padrões e processos integrados</a:t>
            </a:r>
          </a:p>
        </p:txBody>
      </p:sp>
      <p:sp>
        <p:nvSpPr>
          <p:cNvPr id="84999" name="Text Box 7"/>
          <p:cNvSpPr txBox="1">
            <a:spLocks noChangeArrowheads="1"/>
          </p:cNvSpPr>
          <p:nvPr/>
        </p:nvSpPr>
        <p:spPr bwMode="auto">
          <a:xfrm>
            <a:off x="7171303" y="2232025"/>
            <a:ext cx="3700463" cy="1196975"/>
          </a:xfrm>
          <a:prstGeom prst="rect">
            <a:avLst/>
          </a:prstGeom>
          <a:solidFill>
            <a:srgbClr val="FF9966"/>
          </a:solidFill>
          <a:ln w="9525">
            <a:solidFill>
              <a:srgbClr val="800000"/>
            </a:solidFill>
            <a:miter lim="800000"/>
            <a:headEnd/>
            <a:tailEnd/>
          </a:ln>
        </p:spPr>
        <p:txBody>
          <a:bodyPr>
            <a:spAutoFit/>
          </a:bodyPr>
          <a:lstStyle/>
          <a:p>
            <a:pPr algn="ctr"/>
            <a:r>
              <a:rPr lang="pt-BR" sz="2400" dirty="0"/>
              <a:t>Biogeografia Regional: estuda o padrão em escala regional</a:t>
            </a:r>
          </a:p>
        </p:txBody>
      </p:sp>
      <p:sp>
        <p:nvSpPr>
          <p:cNvPr id="85000" name="Text Box 8"/>
          <p:cNvSpPr txBox="1">
            <a:spLocks noChangeArrowheads="1"/>
          </p:cNvSpPr>
          <p:nvPr/>
        </p:nvSpPr>
        <p:spPr bwMode="auto">
          <a:xfrm>
            <a:off x="1498019" y="3860801"/>
            <a:ext cx="4319588" cy="1200329"/>
          </a:xfrm>
          <a:prstGeom prst="rect">
            <a:avLst/>
          </a:prstGeom>
          <a:solidFill>
            <a:srgbClr val="FF9966"/>
          </a:solidFill>
          <a:ln w="9525">
            <a:solidFill>
              <a:srgbClr val="CC99FF"/>
            </a:solidFill>
            <a:miter lim="800000"/>
            <a:headEnd/>
            <a:tailEnd/>
          </a:ln>
        </p:spPr>
        <p:txBody>
          <a:bodyPr>
            <a:spAutoFit/>
          </a:bodyPr>
          <a:lstStyle/>
          <a:p>
            <a:pPr algn="ctr"/>
            <a:r>
              <a:rPr lang="pt-BR" sz="2400" dirty="0"/>
              <a:t>Biogeografia Taxonômica: Biogeografia de vários </a:t>
            </a:r>
            <a:r>
              <a:rPr lang="pt-BR" sz="2400" dirty="0" err="1"/>
              <a:t>taxons</a:t>
            </a:r>
            <a:endParaRPr lang="pt-BR" sz="2400" dirty="0"/>
          </a:p>
        </p:txBody>
      </p:sp>
      <p:sp>
        <p:nvSpPr>
          <p:cNvPr id="85001" name="Text Box 9"/>
          <p:cNvSpPr txBox="1">
            <a:spLocks noChangeArrowheads="1"/>
          </p:cNvSpPr>
          <p:nvPr/>
        </p:nvSpPr>
        <p:spPr bwMode="auto">
          <a:xfrm>
            <a:off x="6392958" y="4696618"/>
            <a:ext cx="5257155" cy="1938992"/>
          </a:xfrm>
          <a:prstGeom prst="rect">
            <a:avLst/>
          </a:prstGeom>
          <a:solidFill>
            <a:srgbClr val="CCFFCC"/>
          </a:solidFill>
          <a:ln w="9525">
            <a:solidFill>
              <a:srgbClr val="008000"/>
            </a:solidFill>
            <a:miter lim="800000"/>
            <a:headEnd/>
            <a:tailEnd/>
          </a:ln>
        </p:spPr>
        <p:txBody>
          <a:bodyPr wrap="square">
            <a:spAutoFit/>
          </a:bodyPr>
          <a:lstStyle/>
          <a:p>
            <a:pPr algn="ctr"/>
            <a:r>
              <a:rPr lang="pt-BR" sz="2400" dirty="0"/>
              <a:t>Biogeografia Aplicada: </a:t>
            </a:r>
          </a:p>
          <a:p>
            <a:pPr algn="ctr"/>
            <a:r>
              <a:rPr lang="pt-BR" sz="2400" dirty="0"/>
              <a:t>Aplicação da Biogeografia para o manejo e conservação da biota, </a:t>
            </a:r>
            <a:r>
              <a:rPr lang="pt-BR" sz="2400" dirty="0">
                <a:solidFill>
                  <a:srgbClr val="000066"/>
                </a:solidFill>
                <a:effectLst>
                  <a:outerShdw blurRad="38100" dist="38100" dir="2700000" algn="tl">
                    <a:srgbClr val="000000">
                      <a:alpha val="43137"/>
                    </a:srgbClr>
                  </a:outerShdw>
                </a:effectLst>
              </a:rPr>
              <a:t>comunidades, ecossistemas e paisagens</a:t>
            </a:r>
          </a:p>
        </p:txBody>
      </p:sp>
      <p:sp>
        <p:nvSpPr>
          <p:cNvPr id="8" name="Rectangle 53"/>
          <p:cNvSpPr>
            <a:spLocks noChangeArrowheads="1"/>
          </p:cNvSpPr>
          <p:nvPr/>
        </p:nvSpPr>
        <p:spPr bwMode="auto">
          <a:xfrm>
            <a:off x="1703388" y="115889"/>
            <a:ext cx="7344940" cy="461665"/>
          </a:xfrm>
          <a:prstGeom prst="rect">
            <a:avLst/>
          </a:prstGeom>
          <a:solidFill>
            <a:schemeClr val="tx1"/>
          </a:solidFill>
          <a:ln w="9525">
            <a:noFill/>
            <a:miter lim="800000"/>
            <a:headEnd/>
            <a:tailEnd/>
          </a:ln>
          <a:effectLst/>
        </p:spPr>
        <p:txBody>
          <a:bodyPr wrap="square">
            <a:spAutoFit/>
          </a:bodyPr>
          <a:lstStyle/>
          <a:p>
            <a:pPr eaLnBrk="0" hangingPunct="0">
              <a:spcBef>
                <a:spcPct val="50000"/>
              </a:spcBef>
              <a:defRPr/>
            </a:pPr>
            <a:r>
              <a:rPr lang="pt-BR" sz="2400" dirty="0">
                <a:solidFill>
                  <a:srgbClr val="FFFFFF"/>
                </a:solidFill>
                <a:effectLst>
                  <a:outerShdw blurRad="38100" dist="38100" dir="2700000" algn="tl">
                    <a:srgbClr val="CBBD83"/>
                  </a:outerShdw>
                </a:effectLst>
              </a:rPr>
              <a:t>BIOGEOGRAFIA E ABORDAGENS DE ESTUDO</a:t>
            </a:r>
          </a:p>
        </p:txBody>
      </p:sp>
    </p:spTree>
    <p:extLst>
      <p:ext uri="{BB962C8B-B14F-4D97-AF65-F5344CB8AC3E}">
        <p14:creationId xmlns:p14="http://schemas.microsoft.com/office/powerpoint/2010/main" val="1085296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4998"/>
                                        </p:tgtEl>
                                        <p:attrNameLst>
                                          <p:attrName>style.visibility</p:attrName>
                                        </p:attrNameLst>
                                      </p:cBhvr>
                                      <p:to>
                                        <p:strVal val="visible"/>
                                      </p:to>
                                    </p:set>
                                    <p:animEffect transition="in" filter="diamond(in)">
                                      <p:cBhvr>
                                        <p:cTn id="7" dur="1000"/>
                                        <p:tgtEl>
                                          <p:spTgt spid="8499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84999"/>
                                        </p:tgtEl>
                                        <p:attrNameLst>
                                          <p:attrName>style.visibility</p:attrName>
                                        </p:attrNameLst>
                                      </p:cBhvr>
                                      <p:to>
                                        <p:strVal val="visible"/>
                                      </p:to>
                                    </p:set>
                                    <p:animEffect transition="in" filter="diamond(in)">
                                      <p:cBhvr>
                                        <p:cTn id="12" dur="1000"/>
                                        <p:tgtEl>
                                          <p:spTgt spid="84999"/>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85000"/>
                                        </p:tgtEl>
                                        <p:attrNameLst>
                                          <p:attrName>style.visibility</p:attrName>
                                        </p:attrNameLst>
                                      </p:cBhvr>
                                      <p:to>
                                        <p:strVal val="visible"/>
                                      </p:to>
                                    </p:set>
                                    <p:animEffect transition="in" filter="diamond(in)">
                                      <p:cBhvr>
                                        <p:cTn id="17" dur="1000"/>
                                        <p:tgtEl>
                                          <p:spTgt spid="85000"/>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85001"/>
                                        </p:tgtEl>
                                        <p:attrNameLst>
                                          <p:attrName>style.visibility</p:attrName>
                                        </p:attrNameLst>
                                      </p:cBhvr>
                                      <p:to>
                                        <p:strVal val="visible"/>
                                      </p:to>
                                    </p:set>
                                    <p:animEffect transition="in" filter="diamond(in)">
                                      <p:cBhvr>
                                        <p:cTn id="22" dur="500"/>
                                        <p:tgtEl>
                                          <p:spTgt spid="85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8" grpId="0" animBg="1"/>
      <p:bldP spid="84999" grpId="0" animBg="1"/>
      <p:bldP spid="85000" grpId="0" animBg="1"/>
      <p:bldP spid="8500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ChangeArrowheads="1"/>
          </p:cNvSpPr>
          <p:nvPr/>
        </p:nvSpPr>
        <p:spPr bwMode="auto">
          <a:xfrm>
            <a:off x="2639615" y="1311727"/>
            <a:ext cx="9385607" cy="4893647"/>
          </a:xfrm>
          <a:prstGeom prst="rect">
            <a:avLst/>
          </a:prstGeom>
          <a:noFill/>
          <a:ln w="9525">
            <a:noFill/>
            <a:miter lim="800000"/>
            <a:headEnd/>
            <a:tailEnd/>
          </a:ln>
        </p:spPr>
        <p:txBody>
          <a:bodyPr wrap="square" anchor="ctr">
            <a:spAutoFit/>
          </a:bodyPr>
          <a:lstStyle/>
          <a:p>
            <a:pPr>
              <a:buFontTx/>
              <a:buBlip>
                <a:blip r:embed="rId2"/>
              </a:buBlip>
            </a:pPr>
            <a:r>
              <a:rPr lang="pt-BR" sz="2400" dirty="0">
                <a:latin typeface="Calibri" panose="020F0502020204030204" pitchFamily="34" charset="0"/>
              </a:rPr>
              <a:t> Possibilitar ao aluno trabalhar conceitos que auxiliem a compreensão da distribuição dos seres vivos no tempo e no espaço;</a:t>
            </a:r>
          </a:p>
          <a:p>
            <a:endParaRPr lang="pt-BR" sz="2400" dirty="0">
              <a:latin typeface="Calibri" panose="020F0502020204030204" pitchFamily="34" charset="0"/>
            </a:endParaRPr>
          </a:p>
          <a:p>
            <a:pPr>
              <a:buFontTx/>
              <a:buBlip>
                <a:blip r:embed="rId2"/>
              </a:buBlip>
            </a:pPr>
            <a:r>
              <a:rPr lang="pt-BR" sz="2400" dirty="0">
                <a:latin typeface="Calibri" panose="020F0502020204030204" pitchFamily="34" charset="0"/>
              </a:rPr>
              <a:t> Discutir o caráter interdisciplinar da Biogeografia, promovendo um encontro entre as abordagens Geográficas e Ecológicas;</a:t>
            </a:r>
          </a:p>
          <a:p>
            <a:endParaRPr lang="pt-BR" sz="2400" dirty="0">
              <a:latin typeface="Calibri" panose="020F0502020204030204" pitchFamily="34" charset="0"/>
            </a:endParaRPr>
          </a:p>
          <a:p>
            <a:pPr>
              <a:buFontTx/>
              <a:buBlip>
                <a:blip r:embed="rId2"/>
              </a:buBlip>
            </a:pPr>
            <a:r>
              <a:rPr lang="pt-BR" sz="2400" dirty="0">
                <a:latin typeface="Calibri" panose="020F0502020204030204" pitchFamily="34" charset="0"/>
              </a:rPr>
              <a:t> Possibilitar ao aluno a análise, discussão e interpretação das teorias, métodos e técnicas de interpretação biogeográficas através do desenvolvimento de projeto didático;</a:t>
            </a:r>
          </a:p>
          <a:p>
            <a:endParaRPr lang="pt-BR" sz="2400" dirty="0">
              <a:latin typeface="Calibri" panose="020F0502020204030204" pitchFamily="34" charset="0"/>
            </a:endParaRPr>
          </a:p>
          <a:p>
            <a:pPr>
              <a:buFontTx/>
              <a:buBlip>
                <a:blip r:embed="rId2"/>
              </a:buBlip>
            </a:pPr>
            <a:r>
              <a:rPr lang="pt-BR" sz="2400" dirty="0">
                <a:latin typeface="Calibri" panose="020F0502020204030204" pitchFamily="34" charset="0"/>
              </a:rPr>
              <a:t> Dar oportunidade aos alunos de vivenciarem, por meio de trabalhos práticos de campo, as relações entre a Biogeografia e a Conservação da Natureza.</a:t>
            </a:r>
          </a:p>
        </p:txBody>
      </p:sp>
      <p:sp>
        <p:nvSpPr>
          <p:cNvPr id="144389" name="Rectangle 5"/>
          <p:cNvSpPr>
            <a:spLocks noChangeArrowheads="1"/>
          </p:cNvSpPr>
          <p:nvPr/>
        </p:nvSpPr>
        <p:spPr bwMode="auto">
          <a:xfrm>
            <a:off x="2010615" y="379512"/>
            <a:ext cx="5106719" cy="523220"/>
          </a:xfrm>
          <a:prstGeom prst="rect">
            <a:avLst/>
          </a:prstGeom>
          <a:noFill/>
          <a:ln w="9525">
            <a:noFill/>
            <a:miter lim="800000"/>
            <a:headEnd/>
            <a:tailEnd/>
          </a:ln>
          <a:effectLst/>
        </p:spPr>
        <p:txBody>
          <a:bodyPr wrap="none">
            <a:spAutoFit/>
          </a:bodyPr>
          <a:lstStyle/>
          <a:p>
            <a:pPr>
              <a:defRPr/>
            </a:pPr>
            <a:r>
              <a:rPr lang="pt-BR" sz="2800" i="1" dirty="0">
                <a:solidFill>
                  <a:srgbClr val="006600"/>
                </a:solidFill>
                <a:effectLst>
                  <a:outerShdw blurRad="38100" dist="38100" dir="2700000" algn="tl">
                    <a:srgbClr val="000000"/>
                  </a:outerShdw>
                </a:effectLst>
                <a:latin typeface="Calibri" panose="020F0502020204030204" pitchFamily="34" charset="0"/>
              </a:rPr>
              <a:t>OBJETIVOS GERAIS </a:t>
            </a:r>
            <a:r>
              <a:rPr lang="pt-BR" sz="2800" i="1" dirty="0" smtClean="0">
                <a:solidFill>
                  <a:srgbClr val="006600"/>
                </a:solidFill>
                <a:effectLst>
                  <a:outerShdw blurRad="38100" dist="38100" dir="2700000" algn="tl">
                    <a:srgbClr val="000000"/>
                  </a:outerShdw>
                </a:effectLst>
                <a:latin typeface="Calibri" panose="020F0502020204030204" pitchFamily="34" charset="0"/>
              </a:rPr>
              <a:t>DA DISCIPLINA</a:t>
            </a:r>
            <a:endParaRPr lang="pt-BR" sz="2800" i="1" dirty="0">
              <a:solidFill>
                <a:srgbClr val="006600"/>
              </a:solidFill>
              <a:effectLst>
                <a:outerShdw blurRad="38100" dist="38100" dir="2700000" algn="tl">
                  <a:srgbClr val="000000"/>
                </a:outerShdw>
              </a:effectLst>
              <a:latin typeface="Calibri" panose="020F0502020204030204" pitchFamily="34" charset="0"/>
            </a:endParaRPr>
          </a:p>
        </p:txBody>
      </p:sp>
    </p:spTree>
    <p:extLst>
      <p:ext uri="{BB962C8B-B14F-4D97-AF65-F5344CB8AC3E}">
        <p14:creationId xmlns:p14="http://schemas.microsoft.com/office/powerpoint/2010/main" val="192152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ChangeArrowheads="1"/>
          </p:cNvSpPr>
          <p:nvPr/>
        </p:nvSpPr>
        <p:spPr bwMode="auto">
          <a:xfrm>
            <a:off x="2667000" y="1448268"/>
            <a:ext cx="7786688" cy="4401205"/>
          </a:xfrm>
          <a:prstGeom prst="rect">
            <a:avLst/>
          </a:prstGeom>
          <a:noFill/>
          <a:ln w="9525">
            <a:noFill/>
            <a:miter lim="800000"/>
            <a:headEnd/>
            <a:tailEnd/>
          </a:ln>
        </p:spPr>
        <p:txBody>
          <a:bodyPr anchor="ctr">
            <a:spAutoFit/>
          </a:bodyPr>
          <a:lstStyle/>
          <a:p>
            <a:pPr>
              <a:tabLst>
                <a:tab pos="457200" algn="l"/>
              </a:tabLst>
            </a:pPr>
            <a:endParaRPr lang="pt-BR" sz="2000" dirty="0">
              <a:latin typeface="Calibri" panose="020F0502020204030204" pitchFamily="34" charset="0"/>
            </a:endParaRPr>
          </a:p>
          <a:p>
            <a:pPr>
              <a:tabLst>
                <a:tab pos="457200" algn="l"/>
              </a:tabLst>
            </a:pPr>
            <a:r>
              <a:rPr lang="pt-BR" sz="2000" dirty="0">
                <a:solidFill>
                  <a:srgbClr val="FF3300"/>
                </a:solidFill>
                <a:latin typeface="Calibri" panose="020F0502020204030204" pitchFamily="34" charset="0"/>
              </a:rPr>
              <a:t>Tema 1</a:t>
            </a:r>
            <a:r>
              <a:rPr lang="pt-BR" sz="2000" dirty="0">
                <a:latin typeface="Calibri" panose="020F0502020204030204" pitchFamily="34" charset="0"/>
              </a:rPr>
              <a:t> – A espacialidade da vida na dimensão Histórica da Biogeografia</a:t>
            </a:r>
          </a:p>
          <a:p>
            <a:pPr lvl="2">
              <a:buBlip>
                <a:blip r:embed="rId2"/>
              </a:buBlip>
              <a:tabLst>
                <a:tab pos="457200" algn="l"/>
              </a:tabLst>
            </a:pPr>
            <a:r>
              <a:rPr lang="pt-BR" sz="2000" dirty="0">
                <a:latin typeface="Calibri" panose="020F0502020204030204" pitchFamily="34" charset="0"/>
              </a:rPr>
              <a:t> A biogeografia </a:t>
            </a:r>
            <a:r>
              <a:rPr lang="pt-BR" sz="2000" dirty="0" err="1">
                <a:latin typeface="Calibri" panose="020F0502020204030204" pitchFamily="34" charset="0"/>
              </a:rPr>
              <a:t>pré</a:t>
            </a:r>
            <a:r>
              <a:rPr lang="pt-BR" sz="2000" dirty="0">
                <a:latin typeface="Calibri" panose="020F0502020204030204" pitchFamily="34" charset="0"/>
              </a:rPr>
              <a:t>-darwinista</a:t>
            </a:r>
          </a:p>
          <a:p>
            <a:pPr lvl="2">
              <a:buBlip>
                <a:blip r:embed="rId2"/>
              </a:buBlip>
              <a:tabLst>
                <a:tab pos="457200" algn="l"/>
              </a:tabLst>
            </a:pPr>
            <a:r>
              <a:rPr lang="pt-BR" sz="2000" dirty="0">
                <a:latin typeface="Calibri" panose="020F0502020204030204" pitchFamily="34" charset="0"/>
              </a:rPr>
              <a:t>Wallace, Darwin e a Biogeografia moderna</a:t>
            </a:r>
          </a:p>
          <a:p>
            <a:pPr lvl="2">
              <a:buBlip>
                <a:blip r:embed="rId2"/>
              </a:buBlip>
              <a:tabLst>
                <a:tab pos="457200" algn="l"/>
              </a:tabLst>
            </a:pPr>
            <a:r>
              <a:rPr lang="pt-BR" sz="2000" dirty="0">
                <a:latin typeface="Calibri" panose="020F0502020204030204" pitchFamily="34" charset="0"/>
              </a:rPr>
              <a:t>Biogeografia  de campo: formas de abordagem</a:t>
            </a:r>
          </a:p>
          <a:p>
            <a:pPr lvl="2">
              <a:buBlip>
                <a:blip r:embed="rId2"/>
              </a:buBlip>
              <a:tabLst>
                <a:tab pos="457200" algn="l"/>
              </a:tabLst>
            </a:pPr>
            <a:r>
              <a:rPr lang="pt-BR" sz="2000" dirty="0">
                <a:latin typeface="Calibri" panose="020F0502020204030204" pitchFamily="34" charset="0"/>
              </a:rPr>
              <a:t>Biogeografia e Conservação na atualidade</a:t>
            </a:r>
          </a:p>
          <a:p>
            <a:pPr lvl="2">
              <a:buBlip>
                <a:blip r:embed="rId2"/>
              </a:buBlip>
              <a:tabLst>
                <a:tab pos="457200" algn="l"/>
              </a:tabLst>
            </a:pPr>
            <a:r>
              <a:rPr lang="pt-BR" sz="2000" dirty="0">
                <a:latin typeface="Calibri" panose="020F0502020204030204" pitchFamily="34" charset="0"/>
              </a:rPr>
              <a:t>Porque proteger a biodiversidade?</a:t>
            </a:r>
          </a:p>
          <a:p>
            <a:pPr lvl="2">
              <a:buBlip>
                <a:blip r:embed="rId2"/>
              </a:buBlip>
              <a:tabLst>
                <a:tab pos="457200" algn="l"/>
              </a:tabLst>
            </a:pPr>
            <a:r>
              <a:rPr lang="pt-BR" sz="2000" dirty="0">
                <a:latin typeface="Calibri" panose="020F0502020204030204" pitchFamily="34" charset="0"/>
              </a:rPr>
              <a:t>Conservar com sociodiversidade</a:t>
            </a:r>
          </a:p>
          <a:p>
            <a:pPr>
              <a:tabLst>
                <a:tab pos="457200" algn="l"/>
              </a:tabLst>
            </a:pPr>
            <a:endParaRPr lang="pt-BR" sz="2000" dirty="0">
              <a:latin typeface="Calibri" panose="020F0502020204030204" pitchFamily="34" charset="0"/>
            </a:endParaRPr>
          </a:p>
          <a:p>
            <a:pPr>
              <a:tabLst>
                <a:tab pos="457200" algn="l"/>
              </a:tabLst>
            </a:pPr>
            <a:endParaRPr lang="pt-BR" sz="2000" dirty="0">
              <a:latin typeface="Calibri" panose="020F0502020204030204" pitchFamily="34" charset="0"/>
            </a:endParaRPr>
          </a:p>
          <a:p>
            <a:pPr>
              <a:tabLst>
                <a:tab pos="457200" algn="l"/>
              </a:tabLst>
            </a:pPr>
            <a:r>
              <a:rPr lang="pt-BR" sz="2000" dirty="0">
                <a:solidFill>
                  <a:srgbClr val="FF3300"/>
                </a:solidFill>
                <a:latin typeface="Calibri" panose="020F0502020204030204" pitchFamily="34" charset="0"/>
              </a:rPr>
              <a:t>Tema 2</a:t>
            </a:r>
            <a:r>
              <a:rPr lang="pt-BR" sz="2000" dirty="0">
                <a:latin typeface="Calibri" panose="020F0502020204030204" pitchFamily="34" charset="0"/>
              </a:rPr>
              <a:t> – Teorias Biogeográficas</a:t>
            </a:r>
          </a:p>
          <a:p>
            <a:pPr lvl="2">
              <a:buBlip>
                <a:blip r:embed="rId3"/>
              </a:buBlip>
              <a:tabLst>
                <a:tab pos="457200" algn="l"/>
              </a:tabLst>
            </a:pPr>
            <a:r>
              <a:rPr lang="pt-BR" sz="2000" dirty="0">
                <a:latin typeface="Calibri" panose="020F0502020204030204" pitchFamily="34" charset="0"/>
              </a:rPr>
              <a:t>Teoria dos Redutos e Refúgios Ecológicos do Quaternário</a:t>
            </a:r>
          </a:p>
          <a:p>
            <a:pPr lvl="2">
              <a:buBlip>
                <a:blip r:embed="rId3"/>
              </a:buBlip>
              <a:tabLst>
                <a:tab pos="457200" algn="l"/>
              </a:tabLst>
            </a:pPr>
            <a:r>
              <a:rPr lang="pt-BR" sz="2000" dirty="0">
                <a:latin typeface="Calibri" panose="020F0502020204030204" pitchFamily="34" charset="0"/>
              </a:rPr>
              <a:t>Teoria da Biogeografia de Ilhas (TEBI)</a:t>
            </a:r>
          </a:p>
          <a:p>
            <a:pPr lvl="2">
              <a:buBlip>
                <a:blip r:embed="rId3"/>
              </a:buBlip>
              <a:tabLst>
                <a:tab pos="457200" algn="l"/>
              </a:tabLst>
            </a:pPr>
            <a:r>
              <a:rPr lang="pt-BR" sz="2000" dirty="0">
                <a:latin typeface="Calibri" panose="020F0502020204030204" pitchFamily="34" charset="0"/>
              </a:rPr>
              <a:t>Ecologia da Paisagem e Desenhos de Conservação</a:t>
            </a:r>
          </a:p>
        </p:txBody>
      </p:sp>
      <p:sp>
        <p:nvSpPr>
          <p:cNvPr id="26627" name="Rectangle 5"/>
          <p:cNvSpPr>
            <a:spLocks noChangeArrowheads="1"/>
          </p:cNvSpPr>
          <p:nvPr/>
        </p:nvSpPr>
        <p:spPr bwMode="auto">
          <a:xfrm>
            <a:off x="2914650" y="587376"/>
            <a:ext cx="8938665" cy="584775"/>
          </a:xfrm>
          <a:prstGeom prst="rect">
            <a:avLst/>
          </a:prstGeom>
          <a:noFill/>
          <a:ln w="9525">
            <a:noFill/>
            <a:miter lim="800000"/>
            <a:headEnd/>
            <a:tailEnd/>
          </a:ln>
        </p:spPr>
        <p:txBody>
          <a:bodyPr wrap="none">
            <a:spAutoFit/>
          </a:bodyPr>
          <a:lstStyle/>
          <a:p>
            <a:r>
              <a:rPr lang="pt-BR" sz="3200" i="1" dirty="0">
                <a:solidFill>
                  <a:srgbClr val="006600"/>
                </a:solidFill>
                <a:latin typeface="Comic Sans MS" pitchFamily="66" charset="0"/>
              </a:rPr>
              <a:t>Conteúdos das aulas </a:t>
            </a:r>
            <a:r>
              <a:rPr lang="pt-BR" sz="3200" i="1" dirty="0" smtClean="0">
                <a:solidFill>
                  <a:srgbClr val="006600"/>
                </a:solidFill>
                <a:latin typeface="Comic Sans MS" pitchFamily="66" charset="0"/>
              </a:rPr>
              <a:t>teóricas (2020 – Etapa1):</a:t>
            </a:r>
            <a:endParaRPr lang="pt-BR" sz="3200" i="1" dirty="0">
              <a:solidFill>
                <a:srgbClr val="006600"/>
              </a:solidFill>
              <a:latin typeface="Comic Sans MS" pitchFamily="66" charset="0"/>
            </a:endParaRPr>
          </a:p>
        </p:txBody>
      </p:sp>
    </p:spTree>
    <p:extLst>
      <p:ext uri="{BB962C8B-B14F-4D97-AF65-F5344CB8AC3E}">
        <p14:creationId xmlns:p14="http://schemas.microsoft.com/office/powerpoint/2010/main" val="366603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ChangeArrowheads="1"/>
          </p:cNvSpPr>
          <p:nvPr/>
        </p:nvSpPr>
        <p:spPr bwMode="auto">
          <a:xfrm>
            <a:off x="2914650" y="874781"/>
            <a:ext cx="7669212" cy="5324535"/>
          </a:xfrm>
          <a:prstGeom prst="rect">
            <a:avLst/>
          </a:prstGeom>
          <a:noFill/>
          <a:ln w="9525">
            <a:noFill/>
            <a:miter lim="800000"/>
            <a:headEnd/>
            <a:tailEnd/>
          </a:ln>
        </p:spPr>
        <p:txBody>
          <a:bodyPr anchor="ctr">
            <a:spAutoFit/>
          </a:bodyPr>
          <a:lstStyle/>
          <a:p>
            <a:r>
              <a:rPr lang="pt-BR" sz="2000" dirty="0">
                <a:solidFill>
                  <a:srgbClr val="FF3300"/>
                </a:solidFill>
                <a:latin typeface="Calibri" panose="020F0502020204030204" pitchFamily="34" charset="0"/>
              </a:rPr>
              <a:t>Tema 3</a:t>
            </a:r>
            <a:r>
              <a:rPr lang="pt-BR" sz="2000" dirty="0">
                <a:latin typeface="Calibri" panose="020F0502020204030204" pitchFamily="34" charset="0"/>
              </a:rPr>
              <a:t> – Conservação Biogeográfica</a:t>
            </a:r>
          </a:p>
          <a:p>
            <a:pPr lvl="2">
              <a:buFontTx/>
              <a:buBlip>
                <a:blip r:embed="rId2"/>
              </a:buBlip>
            </a:pPr>
            <a:r>
              <a:rPr lang="pt-BR" sz="2000" dirty="0">
                <a:latin typeface="Calibri" panose="020F0502020204030204" pitchFamily="34" charset="0"/>
              </a:rPr>
              <a:t>Introdução a Conservação Biogeográfica (teoria e métodos)</a:t>
            </a:r>
          </a:p>
          <a:p>
            <a:pPr lvl="2">
              <a:buFontTx/>
              <a:buBlip>
                <a:blip r:embed="rId2"/>
              </a:buBlip>
            </a:pPr>
            <a:r>
              <a:rPr lang="pt-BR" sz="2000" dirty="0">
                <a:latin typeface="Calibri" panose="020F0502020204030204" pitchFamily="34" charset="0"/>
              </a:rPr>
              <a:t>Áreas protegidas no Brasil (Lei Florestal/ SNUC)</a:t>
            </a:r>
          </a:p>
          <a:p>
            <a:pPr lvl="2">
              <a:buFontTx/>
              <a:buBlip>
                <a:blip r:embed="rId2"/>
              </a:buBlip>
            </a:pPr>
            <a:r>
              <a:rPr lang="pt-BR" sz="2000" dirty="0">
                <a:latin typeface="Calibri" panose="020F0502020204030204" pitchFamily="34" charset="0"/>
              </a:rPr>
              <a:t> Proteção da Biodiversidade no Estado de São Paulo (Representatividade, Projeto Biota FAPESP, SIEFLOR, SIGAP)</a:t>
            </a:r>
          </a:p>
          <a:p>
            <a:pPr lvl="2">
              <a:buFontTx/>
              <a:buBlip>
                <a:blip r:embed="rId2"/>
              </a:buBlip>
            </a:pPr>
            <a:r>
              <a:rPr lang="pt-BR" sz="2000" dirty="0">
                <a:latin typeface="Calibri" panose="020F0502020204030204" pitchFamily="34" charset="0"/>
              </a:rPr>
              <a:t> Paradigma do Desmatamento e a Conservação de Florestas Tropicais. </a:t>
            </a:r>
          </a:p>
          <a:p>
            <a:pPr lvl="2">
              <a:buFontTx/>
              <a:buBlip>
                <a:blip r:embed="rId2"/>
              </a:buBlip>
            </a:pPr>
            <a:r>
              <a:rPr lang="pt-BR" sz="2000" dirty="0">
                <a:latin typeface="Calibri" panose="020F0502020204030204" pitchFamily="34" charset="0"/>
              </a:rPr>
              <a:t> </a:t>
            </a:r>
            <a:r>
              <a:rPr lang="pt-BR" sz="2000" dirty="0" smtClean="0">
                <a:latin typeface="Calibri" panose="020F0502020204030204" pitchFamily="34" charset="0"/>
              </a:rPr>
              <a:t>Planejamento sistemático da conservação e a proteção dos Cerrados Brasileiros </a:t>
            </a:r>
            <a:r>
              <a:rPr lang="pt-BR" sz="2000" dirty="0" smtClean="0">
                <a:latin typeface="Calibri" panose="020F0502020204030204" pitchFamily="34" charset="0"/>
              </a:rPr>
              <a:t>/Caatingas / Florestas </a:t>
            </a:r>
            <a:r>
              <a:rPr lang="pt-BR" sz="2000" dirty="0" err="1" smtClean="0">
                <a:latin typeface="Calibri" panose="020F0502020204030204" pitchFamily="34" charset="0"/>
              </a:rPr>
              <a:t>Ombrofilas</a:t>
            </a:r>
            <a:r>
              <a:rPr lang="pt-BR" sz="2000" dirty="0" smtClean="0">
                <a:latin typeface="Calibri" panose="020F0502020204030204" pitchFamily="34" charset="0"/>
              </a:rPr>
              <a:t> Mistas e Campos Sulinos</a:t>
            </a:r>
            <a:endParaRPr lang="pt-BR" sz="2000" dirty="0" smtClean="0">
              <a:latin typeface="Calibri" panose="020F0502020204030204" pitchFamily="34" charset="0"/>
            </a:endParaRPr>
          </a:p>
          <a:p>
            <a:pPr>
              <a:buFontTx/>
              <a:buBlip>
                <a:blip r:embed="rId2"/>
              </a:buBlip>
            </a:pPr>
            <a:endParaRPr lang="pt-BR" sz="2000" dirty="0" smtClean="0">
              <a:latin typeface="Calibri" panose="020F0502020204030204" pitchFamily="34" charset="0"/>
            </a:endParaRPr>
          </a:p>
          <a:p>
            <a:r>
              <a:rPr lang="pt-BR" sz="2000" dirty="0" smtClean="0">
                <a:solidFill>
                  <a:srgbClr val="FF3300"/>
                </a:solidFill>
                <a:latin typeface="Calibri" panose="020F0502020204030204" pitchFamily="34" charset="0"/>
              </a:rPr>
              <a:t>Tema </a:t>
            </a:r>
            <a:r>
              <a:rPr lang="pt-BR" sz="2000" dirty="0">
                <a:solidFill>
                  <a:srgbClr val="FF3300"/>
                </a:solidFill>
                <a:latin typeface="Calibri" panose="020F0502020204030204" pitchFamily="34" charset="0"/>
              </a:rPr>
              <a:t>4</a:t>
            </a:r>
            <a:r>
              <a:rPr lang="pt-BR" sz="2000" dirty="0">
                <a:latin typeface="Calibri" panose="020F0502020204030204" pitchFamily="34" charset="0"/>
              </a:rPr>
              <a:t> – </a:t>
            </a:r>
            <a:r>
              <a:rPr lang="pt-BR" sz="2000" dirty="0" smtClean="0">
                <a:latin typeface="Calibri" panose="020F0502020204030204" pitchFamily="34" charset="0"/>
              </a:rPr>
              <a:t>Estudos da </a:t>
            </a:r>
            <a:r>
              <a:rPr lang="pt-BR" sz="2000" dirty="0" smtClean="0">
                <a:latin typeface="Calibri" panose="020F0502020204030204" pitchFamily="34" charset="0"/>
              </a:rPr>
              <a:t>Conservação </a:t>
            </a:r>
            <a:r>
              <a:rPr lang="pt-BR" sz="2000" dirty="0">
                <a:latin typeface="Calibri" panose="020F0502020204030204" pitchFamily="34" charset="0"/>
              </a:rPr>
              <a:t>biogeográfica no contexto da Paisagem</a:t>
            </a:r>
          </a:p>
          <a:p>
            <a:pPr marL="800100" lvl="1" indent="-342900">
              <a:buClr>
                <a:srgbClr val="0070C0"/>
              </a:buClr>
              <a:buFont typeface="Symbol" panose="05050102010706020507" pitchFamily="18" charset="2"/>
              <a:buChar char="®"/>
            </a:pPr>
            <a:r>
              <a:rPr lang="pt-BR" sz="2000" dirty="0" smtClean="0">
                <a:latin typeface="Calibri" panose="020F0502020204030204" pitchFamily="34" charset="0"/>
              </a:rPr>
              <a:t>Biogeografia e paisagem (conceitos e métodos) </a:t>
            </a:r>
          </a:p>
          <a:p>
            <a:pPr marL="800100" lvl="1" indent="-342900">
              <a:buClr>
                <a:srgbClr val="0070C0"/>
              </a:buClr>
              <a:buFont typeface="Symbol" panose="05050102010706020507" pitchFamily="18" charset="2"/>
              <a:buChar char="®"/>
            </a:pPr>
            <a:r>
              <a:rPr lang="pt-BR" sz="2000" dirty="0" smtClean="0">
                <a:latin typeface="Calibri" panose="020F0502020204030204" pitchFamily="34" charset="0"/>
              </a:rPr>
              <a:t>Cartografia </a:t>
            </a:r>
            <a:r>
              <a:rPr lang="pt-BR" sz="2000" dirty="0">
                <a:latin typeface="Calibri" panose="020F0502020204030204" pitchFamily="34" charset="0"/>
              </a:rPr>
              <a:t>dos níveis hierárquicos dos Manguezais: uma visão sistêmica</a:t>
            </a:r>
          </a:p>
          <a:p>
            <a:pPr marL="800100" lvl="1" indent="-342900">
              <a:buClr>
                <a:srgbClr val="0070C0"/>
              </a:buClr>
              <a:buFont typeface="Symbol" panose="05050102010706020507" pitchFamily="18" charset="2"/>
              <a:buChar char="®"/>
            </a:pPr>
            <a:r>
              <a:rPr lang="pt-BR" sz="2000" dirty="0">
                <a:latin typeface="Calibri" panose="020F0502020204030204" pitchFamily="34" charset="0"/>
              </a:rPr>
              <a:t>Florestas culturais e Unidades de </a:t>
            </a:r>
            <a:r>
              <a:rPr lang="pt-BR" sz="2000" dirty="0" smtClean="0">
                <a:latin typeface="Calibri" panose="020F0502020204030204" pitchFamily="34" charset="0"/>
              </a:rPr>
              <a:t>Conservação</a:t>
            </a:r>
            <a:endParaRPr lang="pt-BR" sz="2000" dirty="0">
              <a:latin typeface="Calibri" panose="020F0502020204030204" pitchFamily="34" charset="0"/>
            </a:endParaRPr>
          </a:p>
        </p:txBody>
      </p:sp>
      <p:sp>
        <p:nvSpPr>
          <p:cNvPr id="44035" name="Rectangle 5"/>
          <p:cNvSpPr>
            <a:spLocks noChangeArrowheads="1"/>
          </p:cNvSpPr>
          <p:nvPr/>
        </p:nvSpPr>
        <p:spPr bwMode="auto">
          <a:xfrm>
            <a:off x="2914650" y="404665"/>
            <a:ext cx="5224764" cy="584775"/>
          </a:xfrm>
          <a:prstGeom prst="rect">
            <a:avLst/>
          </a:prstGeom>
          <a:noFill/>
          <a:ln w="9525">
            <a:noFill/>
            <a:miter lim="800000"/>
            <a:headEnd/>
            <a:tailEnd/>
          </a:ln>
        </p:spPr>
        <p:txBody>
          <a:bodyPr wrap="none">
            <a:spAutoFit/>
          </a:bodyPr>
          <a:lstStyle/>
          <a:p>
            <a:r>
              <a:rPr lang="pt-BR" sz="3200" i="1" dirty="0">
                <a:solidFill>
                  <a:srgbClr val="006600"/>
                </a:solidFill>
                <a:latin typeface="Calibri" panose="020F0502020204030204" pitchFamily="34" charset="0"/>
              </a:rPr>
              <a:t>Conteúdos das aulas teóricas:</a:t>
            </a:r>
          </a:p>
        </p:txBody>
      </p:sp>
    </p:spTree>
    <p:extLst>
      <p:ext uri="{BB962C8B-B14F-4D97-AF65-F5344CB8AC3E}">
        <p14:creationId xmlns:p14="http://schemas.microsoft.com/office/powerpoint/2010/main" val="368783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WordArt 2"/>
          <p:cNvSpPr>
            <a:spLocks noChangeArrowheads="1" noChangeShapeType="1" noTextEdit="1"/>
          </p:cNvSpPr>
          <p:nvPr/>
        </p:nvSpPr>
        <p:spPr bwMode="auto">
          <a:xfrm>
            <a:off x="2336679" y="413266"/>
            <a:ext cx="8170118" cy="542925"/>
          </a:xfrm>
          <a:prstGeom prst="rect">
            <a:avLst/>
          </a:prstGeom>
        </p:spPr>
        <p:txBody>
          <a:bodyPr wrap="none" fromWordArt="1">
            <a:prstTxWarp prst="textPlain">
              <a:avLst>
                <a:gd name="adj" fmla="val 50000"/>
              </a:avLst>
            </a:prstTxWarp>
          </a:bodyPr>
          <a:lstStyle/>
          <a:p>
            <a:pPr algn="ctr"/>
            <a:r>
              <a:rPr lang="pt-BR" sz="3600" b="1" i="1" kern="10" dirty="0">
                <a:ln w="9525">
                  <a:solidFill>
                    <a:srgbClr val="000000"/>
                  </a:solidFill>
                  <a:round/>
                  <a:headEnd/>
                  <a:tailEnd/>
                </a:ln>
                <a:solidFill>
                  <a:srgbClr val="C00000"/>
                </a:solidFill>
                <a:latin typeface="Verdana"/>
                <a:ea typeface="Verdana"/>
                <a:cs typeface="Verdana"/>
              </a:rPr>
              <a:t>AULAS PRÁTICAS </a:t>
            </a:r>
            <a:r>
              <a:rPr lang="pt-BR" sz="3600" b="1" i="1" kern="10" dirty="0" smtClean="0">
                <a:ln w="9525">
                  <a:solidFill>
                    <a:srgbClr val="000000"/>
                  </a:solidFill>
                  <a:round/>
                  <a:headEnd/>
                  <a:tailEnd/>
                </a:ln>
                <a:solidFill>
                  <a:srgbClr val="C00000"/>
                </a:solidFill>
                <a:latin typeface="Verdana"/>
                <a:ea typeface="Verdana"/>
                <a:cs typeface="Verdana"/>
              </a:rPr>
              <a:t>– OFICINAS </a:t>
            </a:r>
            <a:r>
              <a:rPr lang="pt-BR" sz="3600" b="1" i="1" kern="10" dirty="0" smtClean="0">
                <a:ln w="9525">
                  <a:solidFill>
                    <a:srgbClr val="000000"/>
                  </a:solidFill>
                  <a:round/>
                  <a:headEnd/>
                  <a:tailEnd/>
                </a:ln>
                <a:solidFill>
                  <a:srgbClr val="C00000"/>
                </a:solidFill>
                <a:latin typeface="Verdana"/>
                <a:ea typeface="Verdana"/>
                <a:cs typeface="Verdana"/>
              </a:rPr>
              <a:t>E TRABALHO DE CAMPO</a:t>
            </a:r>
            <a:endParaRPr lang="pt-BR" sz="3600" b="1" i="1" kern="10" dirty="0">
              <a:ln w="9525">
                <a:solidFill>
                  <a:srgbClr val="000000"/>
                </a:solidFill>
                <a:round/>
                <a:headEnd/>
                <a:tailEnd/>
              </a:ln>
              <a:solidFill>
                <a:srgbClr val="C00000"/>
              </a:solidFill>
              <a:latin typeface="Verdana"/>
              <a:ea typeface="Verdana"/>
              <a:cs typeface="Verdana"/>
            </a:endParaRPr>
          </a:p>
        </p:txBody>
      </p:sp>
      <p:sp>
        <p:nvSpPr>
          <p:cNvPr id="50208" name="Rectangle 1"/>
          <p:cNvSpPr>
            <a:spLocks noChangeArrowheads="1"/>
          </p:cNvSpPr>
          <p:nvPr/>
        </p:nvSpPr>
        <p:spPr bwMode="auto">
          <a:xfrm>
            <a:off x="1524001" y="43934"/>
            <a:ext cx="184731" cy="369332"/>
          </a:xfrm>
          <a:prstGeom prst="rect">
            <a:avLst/>
          </a:prstGeom>
          <a:noFill/>
          <a:ln w="9525">
            <a:noFill/>
            <a:miter lim="800000"/>
            <a:headEnd/>
            <a:tailEnd/>
          </a:ln>
        </p:spPr>
        <p:txBody>
          <a:bodyPr wrap="none" anchor="ctr">
            <a:spAutoFit/>
          </a:bodyPr>
          <a:lstStyle/>
          <a:p>
            <a:pPr eaLnBrk="0" hangingPunct="0"/>
            <a:endParaRPr lang="pt-BR"/>
          </a:p>
        </p:txBody>
      </p:sp>
      <p:sp>
        <p:nvSpPr>
          <p:cNvPr id="50209" name="Rectangle 33"/>
          <p:cNvSpPr>
            <a:spLocks noChangeArrowheads="1"/>
          </p:cNvSpPr>
          <p:nvPr/>
        </p:nvSpPr>
        <p:spPr bwMode="auto">
          <a:xfrm>
            <a:off x="1524001" y="-33010"/>
            <a:ext cx="18473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tabLst>
                <a:tab pos="-338138" algn="l"/>
              </a:tabLst>
            </a:pPr>
            <a:endParaRPr lang="pt-BR" sz="2800" b="1">
              <a:latin typeface="Times New Roman" pitchFamily="18" charset="0"/>
            </a:endParaRPr>
          </a:p>
        </p:txBody>
      </p:sp>
      <p:sp>
        <p:nvSpPr>
          <p:cNvPr id="8" name="Content Placeholder 7"/>
          <p:cNvSpPr>
            <a:spLocks noGrp="1"/>
          </p:cNvSpPr>
          <p:nvPr>
            <p:ph sz="half" idx="1"/>
          </p:nvPr>
        </p:nvSpPr>
        <p:spPr>
          <a:xfrm>
            <a:off x="1914144" y="1524000"/>
            <a:ext cx="4876800" cy="3225282"/>
          </a:xfrm>
        </p:spPr>
        <p:txBody>
          <a:bodyPr/>
          <a:lstStyle/>
          <a:p>
            <a:pPr>
              <a:buNone/>
            </a:pPr>
            <a:r>
              <a:rPr lang="pt-BR" sz="2000" b="1" dirty="0">
                <a:latin typeface="Calibri" pitchFamily="34" charset="0"/>
              </a:rPr>
              <a:t>PROJETO DE ESTUDO DE CAMPO</a:t>
            </a:r>
          </a:p>
          <a:p>
            <a:pPr>
              <a:buNone/>
            </a:pPr>
            <a:endParaRPr lang="pt-BR" sz="2000" dirty="0">
              <a:latin typeface="Calibri" pitchFamily="34" charset="0"/>
            </a:endParaRPr>
          </a:p>
          <a:p>
            <a:pPr lvl="0"/>
            <a:r>
              <a:rPr lang="pt-BR" sz="2000" dirty="0">
                <a:latin typeface="Calibri" pitchFamily="34" charset="0"/>
              </a:rPr>
              <a:t>Biogeografia de campo: as formas de abordagem </a:t>
            </a:r>
          </a:p>
          <a:p>
            <a:pPr lvl="0"/>
            <a:r>
              <a:rPr lang="pt-BR" sz="2000" dirty="0">
                <a:latin typeface="Calibri" pitchFamily="34" charset="0"/>
              </a:rPr>
              <a:t>Temas e trabalho de campo </a:t>
            </a:r>
          </a:p>
          <a:p>
            <a:pPr lvl="0"/>
            <a:r>
              <a:rPr lang="pt-BR" sz="2000" dirty="0">
                <a:latin typeface="Calibri" pitchFamily="34" charset="0"/>
              </a:rPr>
              <a:t>Estudo em Espaços Protegidos</a:t>
            </a:r>
          </a:p>
          <a:p>
            <a:pPr lvl="0"/>
            <a:r>
              <a:rPr lang="pt-BR" sz="2000" dirty="0">
                <a:latin typeface="Calibri" pitchFamily="34" charset="0"/>
              </a:rPr>
              <a:t>Conhecer principais padrões de </a:t>
            </a:r>
            <a:r>
              <a:rPr lang="pt-BR" sz="2000" dirty="0" smtClean="0">
                <a:latin typeface="Calibri" pitchFamily="34" charset="0"/>
              </a:rPr>
              <a:t>vegetação do Brasil. </a:t>
            </a:r>
            <a:endParaRPr lang="pt-BR" sz="2000" dirty="0">
              <a:latin typeface="Calibri" pitchFamily="34" charset="0"/>
            </a:endParaRPr>
          </a:p>
        </p:txBody>
      </p:sp>
      <p:sp>
        <p:nvSpPr>
          <p:cNvPr id="10" name="Content Placeholder 2"/>
          <p:cNvSpPr>
            <a:spLocks noGrp="1"/>
          </p:cNvSpPr>
          <p:nvPr>
            <p:ph sz="half" idx="1"/>
          </p:nvPr>
        </p:nvSpPr>
        <p:spPr>
          <a:xfrm>
            <a:off x="7350966" y="1524000"/>
            <a:ext cx="4449969" cy="4628728"/>
          </a:xfrm>
        </p:spPr>
        <p:txBody>
          <a:bodyPr>
            <a:normAutofit/>
          </a:bodyPr>
          <a:lstStyle/>
          <a:p>
            <a:pPr>
              <a:buNone/>
            </a:pPr>
            <a:r>
              <a:rPr lang="pt-BR" sz="2000" b="1" dirty="0" smtClean="0">
                <a:latin typeface="Calibri" pitchFamily="34" charset="0"/>
              </a:rPr>
              <a:t>OFICINAS  DE ESTUDOS </a:t>
            </a:r>
            <a:r>
              <a:rPr lang="pt-BR" sz="2000" b="1" dirty="0">
                <a:latin typeface="Calibri" pitchFamily="34" charset="0"/>
              </a:rPr>
              <a:t>DA </a:t>
            </a:r>
            <a:r>
              <a:rPr lang="pt-BR" sz="2000" b="1" dirty="0" smtClean="0">
                <a:latin typeface="Calibri" pitchFamily="34" charset="0"/>
              </a:rPr>
              <a:t>VEGETAÇÃO </a:t>
            </a:r>
            <a:endParaRPr lang="pt-BR" sz="2000" b="1" dirty="0">
              <a:latin typeface="Calibri" pitchFamily="34" charset="0"/>
            </a:endParaRPr>
          </a:p>
          <a:p>
            <a:pPr>
              <a:buNone/>
            </a:pPr>
            <a:endParaRPr lang="pt-BR" sz="2000" dirty="0">
              <a:latin typeface="Calibri" pitchFamily="34" charset="0"/>
            </a:endParaRPr>
          </a:p>
          <a:p>
            <a:pPr lvl="0"/>
            <a:r>
              <a:rPr lang="pt-BR" sz="2000" dirty="0">
                <a:latin typeface="Calibri" pitchFamily="34" charset="0"/>
              </a:rPr>
              <a:t>Técnicas de estudo da vegetação: </a:t>
            </a:r>
          </a:p>
          <a:p>
            <a:pPr lvl="1">
              <a:buFont typeface="Wingdings" pitchFamily="2" charset="2"/>
              <a:buChar char="ü"/>
            </a:pPr>
            <a:r>
              <a:rPr lang="pt-BR" sz="1600" dirty="0">
                <a:latin typeface="Calibri" pitchFamily="34" charset="0"/>
              </a:rPr>
              <a:t> observação e descrição da vegetação</a:t>
            </a:r>
          </a:p>
          <a:p>
            <a:pPr lvl="1">
              <a:buFont typeface="Wingdings" pitchFamily="2" charset="2"/>
              <a:buChar char="ü"/>
            </a:pPr>
            <a:r>
              <a:rPr lang="pt-BR" sz="1600" dirty="0">
                <a:latin typeface="Calibri" pitchFamily="34" charset="0"/>
              </a:rPr>
              <a:t>coleta e herborização</a:t>
            </a:r>
          </a:p>
          <a:p>
            <a:pPr lvl="1">
              <a:buFont typeface="Wingdings" pitchFamily="2" charset="2"/>
              <a:buChar char="ü"/>
            </a:pPr>
            <a:r>
              <a:rPr lang="pt-BR" sz="1600" dirty="0">
                <a:latin typeface="Calibri" pitchFamily="34" charset="0"/>
              </a:rPr>
              <a:t>decifrando a planta</a:t>
            </a:r>
          </a:p>
          <a:p>
            <a:pPr lvl="1">
              <a:buFont typeface="Wingdings" pitchFamily="2" charset="2"/>
              <a:buChar char="ü"/>
            </a:pPr>
            <a:r>
              <a:rPr lang="pt-BR" sz="1600" dirty="0">
                <a:latin typeface="Calibri" pitchFamily="34" charset="0"/>
              </a:rPr>
              <a:t>levantamento florístico e fitossociológico parcelas fixas</a:t>
            </a:r>
          </a:p>
          <a:p>
            <a:pPr lvl="1">
              <a:buFont typeface="Wingdings" pitchFamily="2" charset="2"/>
              <a:buChar char="ü"/>
            </a:pPr>
            <a:r>
              <a:rPr lang="pt-BR" sz="1600" dirty="0">
                <a:latin typeface="Calibri" pitchFamily="34" charset="0"/>
              </a:rPr>
              <a:t>levantamento florístico e fitossociológico quadrante centrado</a:t>
            </a:r>
          </a:p>
          <a:p>
            <a:pPr lvl="1">
              <a:buFont typeface="Wingdings" pitchFamily="2" charset="2"/>
              <a:buChar char="ü"/>
            </a:pPr>
            <a:r>
              <a:rPr lang="pt-BR" sz="1600" dirty="0">
                <a:latin typeface="Calibri" pitchFamily="34" charset="0"/>
              </a:rPr>
              <a:t>desenho do perfil da vegetação</a:t>
            </a:r>
          </a:p>
        </p:txBody>
      </p:sp>
    </p:spTree>
    <p:extLst>
      <p:ext uri="{BB962C8B-B14F-4D97-AF65-F5344CB8AC3E}">
        <p14:creationId xmlns:p14="http://schemas.microsoft.com/office/powerpoint/2010/main" val="174208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90" name="Rectangle 6"/>
          <p:cNvSpPr>
            <a:spLocks noChangeArrowheads="1"/>
          </p:cNvSpPr>
          <p:nvPr/>
        </p:nvSpPr>
        <p:spPr bwMode="auto">
          <a:xfrm>
            <a:off x="2576235" y="189335"/>
            <a:ext cx="7632848" cy="2462213"/>
          </a:xfrm>
          <a:prstGeom prst="rect">
            <a:avLst/>
          </a:prstGeom>
          <a:noFill/>
          <a:ln w="9525">
            <a:noFill/>
            <a:miter lim="800000"/>
            <a:headEnd/>
            <a:tailEnd/>
          </a:ln>
          <a:effectLst/>
        </p:spPr>
        <p:txBody>
          <a:bodyPr wrap="square">
            <a:spAutoFit/>
          </a:bodyPr>
          <a:lstStyle/>
          <a:p>
            <a:pPr algn="ctr">
              <a:defRPr/>
            </a:pPr>
            <a:r>
              <a:rPr lang="pt-BR" sz="3200" i="1" dirty="0" smtClean="0">
                <a:solidFill>
                  <a:srgbClr val="006600"/>
                </a:solidFill>
                <a:effectLst>
                  <a:outerShdw blurRad="38100" dist="38100" dir="2700000" algn="tl">
                    <a:srgbClr val="000000"/>
                  </a:outerShdw>
                </a:effectLst>
                <a:latin typeface="Calibri" panose="020F0502020204030204" pitchFamily="34" charset="0"/>
              </a:rPr>
              <a:t>ÁREAS </a:t>
            </a:r>
            <a:r>
              <a:rPr lang="pt-BR" sz="3200" i="1" dirty="0">
                <a:solidFill>
                  <a:srgbClr val="006600"/>
                </a:solidFill>
                <a:effectLst>
                  <a:outerShdw blurRad="38100" dist="38100" dir="2700000" algn="tl">
                    <a:srgbClr val="000000"/>
                  </a:outerShdw>
                </a:effectLst>
                <a:latin typeface="Calibri" panose="020F0502020204030204" pitchFamily="34" charset="0"/>
              </a:rPr>
              <a:t>DE </a:t>
            </a:r>
            <a:r>
              <a:rPr lang="pt-BR" sz="3200" i="1" dirty="0" smtClean="0">
                <a:solidFill>
                  <a:srgbClr val="006600"/>
                </a:solidFill>
                <a:effectLst>
                  <a:outerShdw blurRad="38100" dist="38100" dir="2700000" algn="tl">
                    <a:srgbClr val="000000"/>
                  </a:outerShdw>
                </a:effectLst>
                <a:latin typeface="Calibri" panose="020F0502020204030204" pitchFamily="34" charset="0"/>
              </a:rPr>
              <a:t>ESTUDO</a:t>
            </a:r>
          </a:p>
          <a:p>
            <a:pPr algn="ctr">
              <a:defRPr/>
            </a:pPr>
            <a:endParaRPr lang="pt-BR" sz="2000" i="1" dirty="0">
              <a:solidFill>
                <a:srgbClr val="006600"/>
              </a:solidFill>
              <a:effectLst>
                <a:outerShdw blurRad="38100" dist="38100" dir="2700000" algn="tl">
                  <a:srgbClr val="000000"/>
                </a:outerShdw>
              </a:effectLst>
              <a:latin typeface="Calibri" panose="020F0502020204030204" pitchFamily="34" charset="0"/>
            </a:endParaRPr>
          </a:p>
          <a:p>
            <a:pPr algn="ctr">
              <a:defRPr/>
            </a:pPr>
            <a:r>
              <a:rPr lang="pt-BR" sz="2800" b="1" i="1" dirty="0" smtClean="0">
                <a:solidFill>
                  <a:srgbClr val="0070C0"/>
                </a:solidFill>
                <a:latin typeface="Calibri" panose="020F0502020204030204" pitchFamily="34" charset="0"/>
              </a:rPr>
              <a:t>Parque Estadual Turístico do Alto Ribeira - </a:t>
            </a:r>
            <a:r>
              <a:rPr lang="pt-BR" sz="2800" b="1" i="1" dirty="0" err="1" smtClean="0">
                <a:solidFill>
                  <a:srgbClr val="0070C0"/>
                </a:solidFill>
                <a:latin typeface="Calibri" panose="020F0502020204030204" pitchFamily="34" charset="0"/>
              </a:rPr>
              <a:t>Iporanga</a:t>
            </a:r>
            <a:endParaRPr lang="pt-BR" sz="2800" b="1" i="1" dirty="0">
              <a:solidFill>
                <a:srgbClr val="0070C0"/>
              </a:solidFill>
              <a:latin typeface="Calibri" panose="020F0502020204030204" pitchFamily="34" charset="0"/>
            </a:endParaRPr>
          </a:p>
          <a:p>
            <a:pPr algn="ctr">
              <a:defRPr/>
            </a:pPr>
            <a:endParaRPr lang="pt-BR" i="1" dirty="0">
              <a:solidFill>
                <a:srgbClr val="FF3300"/>
              </a:solidFill>
              <a:effectLst>
                <a:outerShdw blurRad="38100" dist="38100" dir="2700000" algn="tl">
                  <a:srgbClr val="000000"/>
                </a:outerShdw>
              </a:effectLst>
              <a:latin typeface="Calibri" panose="020F0502020204030204" pitchFamily="34" charset="0"/>
            </a:endParaRPr>
          </a:p>
          <a:p>
            <a:pPr algn="ctr">
              <a:defRPr/>
            </a:pPr>
            <a:r>
              <a:rPr lang="pt-BR" sz="2800" b="1" i="1" dirty="0" smtClean="0">
                <a:solidFill>
                  <a:srgbClr val="0070C0"/>
                </a:solidFill>
                <a:latin typeface="Calibri" panose="020F0502020204030204" pitchFamily="34" charset="0"/>
              </a:rPr>
              <a:t>Parque Estadual Restingas da Bertioga - Bertioga</a:t>
            </a:r>
            <a:endParaRPr lang="pt-BR" sz="2800" b="1" i="1" dirty="0">
              <a:solidFill>
                <a:srgbClr val="0070C0"/>
              </a:solidFill>
              <a:latin typeface="Calibri" panose="020F0502020204030204" pitchFamily="34" charset="0"/>
            </a:endParaRPr>
          </a:p>
        </p:txBody>
      </p:sp>
      <p:pic>
        <p:nvPicPr>
          <p:cNvPr id="5" name="Imagem 4"/>
          <p:cNvPicPr>
            <a:picLocks noChangeAspect="1"/>
          </p:cNvPicPr>
          <p:nvPr/>
        </p:nvPicPr>
        <p:blipFill>
          <a:blip r:embed="rId2"/>
          <a:stretch>
            <a:fillRect/>
          </a:stretch>
        </p:blipFill>
        <p:spPr>
          <a:xfrm>
            <a:off x="2369389" y="2651548"/>
            <a:ext cx="3741948" cy="2104846"/>
          </a:xfrm>
          <a:prstGeom prst="rect">
            <a:avLst/>
          </a:prstGeom>
        </p:spPr>
      </p:pic>
      <p:pic>
        <p:nvPicPr>
          <p:cNvPr id="6" name="Imagem 5"/>
          <p:cNvPicPr>
            <a:picLocks noChangeAspect="1"/>
          </p:cNvPicPr>
          <p:nvPr/>
        </p:nvPicPr>
        <p:blipFill>
          <a:blip r:embed="rId3"/>
          <a:stretch>
            <a:fillRect/>
          </a:stretch>
        </p:blipFill>
        <p:spPr>
          <a:xfrm>
            <a:off x="6392659" y="2641061"/>
            <a:ext cx="4164042" cy="2115333"/>
          </a:xfrm>
          <a:prstGeom prst="rect">
            <a:avLst/>
          </a:prstGeom>
        </p:spPr>
      </p:pic>
      <p:pic>
        <p:nvPicPr>
          <p:cNvPr id="7" name="Imagem 6"/>
          <p:cNvPicPr>
            <a:picLocks noChangeAspect="1"/>
          </p:cNvPicPr>
          <p:nvPr/>
        </p:nvPicPr>
        <p:blipFill>
          <a:blip r:embed="rId4"/>
          <a:stretch>
            <a:fillRect/>
          </a:stretch>
        </p:blipFill>
        <p:spPr>
          <a:xfrm>
            <a:off x="2369389" y="4895205"/>
            <a:ext cx="2934329" cy="1962795"/>
          </a:xfrm>
          <a:prstGeom prst="rect">
            <a:avLst/>
          </a:prstGeom>
        </p:spPr>
      </p:pic>
      <p:pic>
        <p:nvPicPr>
          <p:cNvPr id="8" name="Imagem 7"/>
          <p:cNvPicPr>
            <a:picLocks noChangeAspect="1"/>
          </p:cNvPicPr>
          <p:nvPr/>
        </p:nvPicPr>
        <p:blipFill>
          <a:blip r:embed="rId5"/>
          <a:stretch>
            <a:fillRect/>
          </a:stretch>
        </p:blipFill>
        <p:spPr>
          <a:xfrm>
            <a:off x="5555410" y="4895205"/>
            <a:ext cx="2944193" cy="1962795"/>
          </a:xfrm>
          <a:prstGeom prst="rect">
            <a:avLst/>
          </a:prstGeom>
        </p:spPr>
      </p:pic>
      <p:pic>
        <p:nvPicPr>
          <p:cNvPr id="9" name="Imagem 8"/>
          <p:cNvPicPr>
            <a:picLocks noChangeAspect="1"/>
          </p:cNvPicPr>
          <p:nvPr/>
        </p:nvPicPr>
        <p:blipFill>
          <a:blip r:embed="rId6"/>
          <a:stretch>
            <a:fillRect/>
          </a:stretch>
        </p:blipFill>
        <p:spPr>
          <a:xfrm>
            <a:off x="8605917" y="4895204"/>
            <a:ext cx="2962106" cy="1975725"/>
          </a:xfrm>
          <a:prstGeom prst="rect">
            <a:avLst/>
          </a:prstGeom>
        </p:spPr>
      </p:pic>
      <p:sp>
        <p:nvSpPr>
          <p:cNvPr id="10" name="CaixaDeTexto 9"/>
          <p:cNvSpPr txBox="1"/>
          <p:nvPr/>
        </p:nvSpPr>
        <p:spPr>
          <a:xfrm rot="16200000">
            <a:off x="1369037" y="3313239"/>
            <a:ext cx="1196161" cy="523220"/>
          </a:xfrm>
          <a:prstGeom prst="rect">
            <a:avLst/>
          </a:prstGeom>
          <a:noFill/>
        </p:spPr>
        <p:txBody>
          <a:bodyPr wrap="none" rtlCol="0">
            <a:spAutoFit/>
          </a:bodyPr>
          <a:lstStyle/>
          <a:p>
            <a:r>
              <a:rPr lang="pt-BR" sz="2800" b="1" dirty="0" smtClean="0">
                <a:solidFill>
                  <a:schemeClr val="accent5">
                    <a:lumMod val="50000"/>
                  </a:schemeClr>
                </a:solidFill>
              </a:rPr>
              <a:t>PETAR</a:t>
            </a:r>
            <a:endParaRPr lang="pt-BR" sz="2800" b="1" dirty="0">
              <a:solidFill>
                <a:schemeClr val="accent5">
                  <a:lumMod val="50000"/>
                </a:schemeClr>
              </a:solidFill>
            </a:endParaRPr>
          </a:p>
        </p:txBody>
      </p:sp>
      <p:sp>
        <p:nvSpPr>
          <p:cNvPr id="12" name="CaixaDeTexto 11"/>
          <p:cNvSpPr txBox="1"/>
          <p:nvPr/>
        </p:nvSpPr>
        <p:spPr>
          <a:xfrm rot="16200000">
            <a:off x="1483102" y="5510102"/>
            <a:ext cx="987771" cy="523220"/>
          </a:xfrm>
          <a:prstGeom prst="rect">
            <a:avLst/>
          </a:prstGeom>
          <a:noFill/>
        </p:spPr>
        <p:txBody>
          <a:bodyPr wrap="none" rtlCol="0">
            <a:spAutoFit/>
          </a:bodyPr>
          <a:lstStyle/>
          <a:p>
            <a:r>
              <a:rPr lang="pt-BR" sz="2800" b="1" dirty="0" smtClean="0">
                <a:solidFill>
                  <a:schemeClr val="accent5">
                    <a:lumMod val="50000"/>
                  </a:schemeClr>
                </a:solidFill>
              </a:rPr>
              <a:t>PERB</a:t>
            </a:r>
            <a:endParaRPr lang="pt-BR" sz="2800" b="1" dirty="0">
              <a:solidFill>
                <a:schemeClr val="accent5">
                  <a:lumMod val="50000"/>
                </a:schemeClr>
              </a:solidFill>
            </a:endParaRPr>
          </a:p>
        </p:txBody>
      </p:sp>
    </p:spTree>
    <p:extLst>
      <p:ext uri="{BB962C8B-B14F-4D97-AF65-F5344CB8AC3E}">
        <p14:creationId xmlns:p14="http://schemas.microsoft.com/office/powerpoint/2010/main" val="281037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617122" y="67493"/>
            <a:ext cx="10204764" cy="6806323"/>
          </a:xfrm>
          <a:prstGeom prst="rect">
            <a:avLst/>
          </a:prstGeom>
        </p:spPr>
      </p:pic>
      <p:sp>
        <p:nvSpPr>
          <p:cNvPr id="10" name="CaixaDeTexto 9">
            <a:extLst>
              <a:ext uri="{FF2B5EF4-FFF2-40B4-BE49-F238E27FC236}">
                <a16:creationId xmlns:a16="http://schemas.microsoft.com/office/drawing/2014/main" id="{BD5C7286-DD9D-4ACD-93F8-5C842255C01F}"/>
              </a:ext>
            </a:extLst>
          </p:cNvPr>
          <p:cNvSpPr txBox="1"/>
          <p:nvPr/>
        </p:nvSpPr>
        <p:spPr>
          <a:xfrm rot="19858414">
            <a:off x="1206121" y="2399017"/>
            <a:ext cx="9925043" cy="830997"/>
          </a:xfrm>
          <a:prstGeom prst="rect">
            <a:avLst/>
          </a:prstGeom>
          <a:solidFill>
            <a:schemeClr val="tx1"/>
          </a:solidFill>
        </p:spPr>
        <p:txBody>
          <a:bodyPr wrap="square" rtlCol="0">
            <a:spAutoFit/>
          </a:bodyPr>
          <a:lstStyle/>
          <a:p>
            <a:pPr algn="ctr"/>
            <a:r>
              <a:rPr lang="pt-BR" sz="4800" dirty="0">
                <a:solidFill>
                  <a:schemeClr val="bg1"/>
                </a:solidFill>
                <a:latin typeface="Candara" panose="020E0502030303020204" pitchFamily="34" charset="0"/>
              </a:rPr>
              <a:t>A Floresta vai acabar?</a:t>
            </a:r>
          </a:p>
        </p:txBody>
      </p:sp>
    </p:spTree>
    <p:extLst>
      <p:ext uri="{BB962C8B-B14F-4D97-AF65-F5344CB8AC3E}">
        <p14:creationId xmlns:p14="http://schemas.microsoft.com/office/powerpoint/2010/main" val="3483373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ChangeArrowheads="1"/>
          </p:cNvSpPr>
          <p:nvPr/>
        </p:nvSpPr>
        <p:spPr bwMode="auto">
          <a:xfrm>
            <a:off x="2567609" y="1916832"/>
            <a:ext cx="7776865" cy="4154984"/>
          </a:xfrm>
          <a:prstGeom prst="rect">
            <a:avLst/>
          </a:prstGeom>
          <a:solidFill>
            <a:srgbClr val="E5E5E5"/>
          </a:solidFill>
          <a:ln w="9525">
            <a:noFill/>
            <a:miter lim="800000"/>
            <a:headEnd/>
            <a:tailEnd/>
          </a:ln>
        </p:spPr>
        <p:txBody>
          <a:bodyPr wrap="square" anchor="ctr">
            <a:spAutoFit/>
          </a:bodyPr>
          <a:lstStyle/>
          <a:p>
            <a:pPr>
              <a:tabLst>
                <a:tab pos="-450850" algn="l"/>
              </a:tabLst>
            </a:pPr>
            <a:r>
              <a:rPr lang="pt-BR" sz="2400" dirty="0">
                <a:latin typeface="Calibri" panose="020F0502020204030204" pitchFamily="34" charset="0"/>
              </a:rPr>
              <a:t>Cumprir três metas:</a:t>
            </a:r>
          </a:p>
          <a:p>
            <a:pPr>
              <a:tabLst>
                <a:tab pos="-450850" algn="l"/>
              </a:tabLst>
            </a:pPr>
            <a:endParaRPr lang="pt-BR" sz="2400" dirty="0">
              <a:latin typeface="Calibri" panose="020F0502020204030204" pitchFamily="34" charset="0"/>
            </a:endParaRPr>
          </a:p>
          <a:p>
            <a:pPr>
              <a:buBlip>
                <a:blip r:embed="rId2"/>
              </a:buBlip>
              <a:tabLst>
                <a:tab pos="-450850" algn="l"/>
              </a:tabLst>
            </a:pPr>
            <a:r>
              <a:rPr lang="pt-BR" sz="2400" dirty="0">
                <a:latin typeface="Calibri" panose="020F0502020204030204" pitchFamily="34" charset="0"/>
              </a:rPr>
              <a:t> Aprofundar a compreensão de conteúdos conceituais, procedimentais e atitudinais;</a:t>
            </a:r>
          </a:p>
          <a:p>
            <a:pPr>
              <a:tabLst>
                <a:tab pos="-450850" algn="l"/>
              </a:tabLst>
            </a:pPr>
            <a:endParaRPr lang="pt-BR" sz="2400" dirty="0">
              <a:latin typeface="Calibri" panose="020F0502020204030204" pitchFamily="34" charset="0"/>
            </a:endParaRPr>
          </a:p>
          <a:p>
            <a:pPr>
              <a:buBlip>
                <a:blip r:embed="rId2"/>
              </a:buBlip>
              <a:tabLst>
                <a:tab pos="-450850" algn="l"/>
              </a:tabLst>
            </a:pPr>
            <a:r>
              <a:rPr lang="pt-BR" sz="2400" dirty="0">
                <a:latin typeface="Calibri" panose="020F0502020204030204" pitchFamily="34" charset="0"/>
              </a:rPr>
              <a:t> Utilizar metodologia e técnicas de estudo em diferentes abordagens Biogeográficas;</a:t>
            </a:r>
          </a:p>
          <a:p>
            <a:pPr>
              <a:tabLst>
                <a:tab pos="-450850" algn="l"/>
              </a:tabLst>
            </a:pPr>
            <a:endParaRPr lang="pt-BR" sz="2400" dirty="0">
              <a:latin typeface="Calibri" panose="020F0502020204030204" pitchFamily="34" charset="0"/>
            </a:endParaRPr>
          </a:p>
          <a:p>
            <a:pPr>
              <a:buBlip>
                <a:blip r:embed="rId2"/>
              </a:buBlip>
              <a:tabLst>
                <a:tab pos="-450850" algn="l"/>
              </a:tabLst>
            </a:pPr>
            <a:r>
              <a:rPr lang="pt-BR" sz="2400" dirty="0">
                <a:latin typeface="Calibri" panose="020F0502020204030204" pitchFamily="34" charset="0"/>
              </a:rPr>
              <a:t> Utilizar a cartografia e o trabalho com dados para representar o estudo realizado.</a:t>
            </a:r>
          </a:p>
          <a:p>
            <a:pPr eaLnBrk="0" hangingPunct="0">
              <a:tabLst>
                <a:tab pos="-450850" algn="l"/>
              </a:tabLst>
            </a:pPr>
            <a:endParaRPr lang="pt-BR" sz="2400" dirty="0">
              <a:latin typeface="Calibri" panose="020F0502020204030204" pitchFamily="34" charset="0"/>
            </a:endParaRPr>
          </a:p>
        </p:txBody>
      </p:sp>
      <p:sp>
        <p:nvSpPr>
          <p:cNvPr id="222213" name="Rectangle 5"/>
          <p:cNvSpPr>
            <a:spLocks noChangeArrowheads="1"/>
          </p:cNvSpPr>
          <p:nvPr/>
        </p:nvSpPr>
        <p:spPr bwMode="auto">
          <a:xfrm>
            <a:off x="2644842" y="647313"/>
            <a:ext cx="6517820" cy="954107"/>
          </a:xfrm>
          <a:prstGeom prst="rect">
            <a:avLst/>
          </a:prstGeom>
          <a:noFill/>
          <a:ln w="9525">
            <a:noFill/>
            <a:miter lim="800000"/>
            <a:headEnd/>
            <a:tailEnd/>
          </a:ln>
          <a:effectLst/>
        </p:spPr>
        <p:txBody>
          <a:bodyPr wrap="square">
            <a:spAutoFit/>
          </a:bodyPr>
          <a:lstStyle/>
          <a:p>
            <a:pPr>
              <a:defRPr/>
            </a:pPr>
            <a:r>
              <a:rPr lang="pt-BR" sz="2800" i="1" dirty="0">
                <a:solidFill>
                  <a:srgbClr val="006600"/>
                </a:solidFill>
                <a:effectLst>
                  <a:outerShdw blurRad="38100" dist="38100" dir="2700000" algn="tl">
                    <a:srgbClr val="000000"/>
                  </a:outerShdw>
                </a:effectLst>
                <a:latin typeface="Calibri" panose="020F0502020204030204" pitchFamily="34" charset="0"/>
              </a:rPr>
              <a:t>TEORIA E  PRÁTICA – ESTUDO DE CAMPO</a:t>
            </a:r>
          </a:p>
          <a:p>
            <a:pPr>
              <a:defRPr/>
            </a:pPr>
            <a:r>
              <a:rPr lang="pt-BR" sz="2800" i="1" dirty="0">
                <a:solidFill>
                  <a:srgbClr val="FF3300"/>
                </a:solidFill>
                <a:effectLst>
                  <a:outerShdw blurRad="38100" dist="38100" dir="2700000" algn="tl">
                    <a:srgbClr val="000000"/>
                  </a:outerShdw>
                </a:effectLst>
                <a:latin typeface="Calibri" panose="020F0502020204030204" pitchFamily="34" charset="0"/>
              </a:rPr>
              <a:t>DIDÁTICA DE PROJETOS</a:t>
            </a:r>
          </a:p>
        </p:txBody>
      </p:sp>
    </p:spTree>
    <p:extLst>
      <p:ext uri="{BB962C8B-B14F-4D97-AF65-F5344CB8AC3E}">
        <p14:creationId xmlns:p14="http://schemas.microsoft.com/office/powerpoint/2010/main" val="213983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ChangeArrowheads="1"/>
          </p:cNvSpPr>
          <p:nvPr/>
        </p:nvSpPr>
        <p:spPr bwMode="auto">
          <a:xfrm>
            <a:off x="2782889" y="2226737"/>
            <a:ext cx="8553805" cy="3785652"/>
          </a:xfrm>
          <a:prstGeom prst="rect">
            <a:avLst/>
          </a:prstGeom>
          <a:solidFill>
            <a:srgbClr val="E5E5E5"/>
          </a:solidFill>
          <a:ln w="9525">
            <a:noFill/>
            <a:miter lim="800000"/>
            <a:headEnd/>
            <a:tailEnd/>
          </a:ln>
        </p:spPr>
        <p:txBody>
          <a:bodyPr wrap="square" anchor="ctr">
            <a:spAutoFit/>
          </a:bodyPr>
          <a:lstStyle/>
          <a:p>
            <a:pPr>
              <a:buFontTx/>
              <a:buBlip>
                <a:blip r:embed="rId2"/>
              </a:buBlip>
            </a:pPr>
            <a:r>
              <a:rPr lang="pt-BR" sz="2400" dirty="0">
                <a:latin typeface="Calibri" panose="020F0502020204030204" pitchFamily="34" charset="0"/>
              </a:rPr>
              <a:t>Escolha de um tema</a:t>
            </a:r>
          </a:p>
          <a:p>
            <a:pPr>
              <a:buFontTx/>
              <a:buBlip>
                <a:blip r:embed="rId2"/>
              </a:buBlip>
            </a:pPr>
            <a:r>
              <a:rPr lang="pt-BR" sz="2400" dirty="0">
                <a:latin typeface="Calibri" panose="020F0502020204030204" pitchFamily="34" charset="0"/>
              </a:rPr>
              <a:t>Elaboração de uma bibliografia sobre a área de estudo e do tema </a:t>
            </a:r>
          </a:p>
          <a:p>
            <a:pPr>
              <a:buFontTx/>
              <a:buBlip>
                <a:blip r:embed="rId2"/>
              </a:buBlip>
            </a:pPr>
            <a:r>
              <a:rPr lang="pt-BR" sz="2400" dirty="0">
                <a:latin typeface="Calibri" panose="020F0502020204030204" pitchFamily="34" charset="0"/>
              </a:rPr>
              <a:t>Preparação de questionário em gabinete</a:t>
            </a:r>
          </a:p>
          <a:p>
            <a:pPr>
              <a:buFontTx/>
              <a:buBlip>
                <a:blip r:embed="rId2"/>
              </a:buBlip>
            </a:pPr>
            <a:r>
              <a:rPr lang="pt-BR" sz="2400" dirty="0">
                <a:latin typeface="Calibri" panose="020F0502020204030204" pitchFamily="34" charset="0"/>
              </a:rPr>
              <a:t>Pré-projeto/plano de trabalho, desenvolvido em oficina de projeto (</a:t>
            </a:r>
            <a:r>
              <a:rPr lang="pt-BR" sz="2400" i="1" dirty="0" err="1">
                <a:latin typeface="Calibri" panose="020F0502020204030204" pitchFamily="34" charset="0"/>
              </a:rPr>
              <a:t>Canvas</a:t>
            </a:r>
            <a:r>
              <a:rPr lang="pt-BR" sz="2400" dirty="0">
                <a:latin typeface="Calibri" panose="020F0502020204030204" pitchFamily="34" charset="0"/>
              </a:rPr>
              <a:t>)</a:t>
            </a:r>
          </a:p>
          <a:p>
            <a:pPr>
              <a:buFontTx/>
              <a:buBlip>
                <a:blip r:embed="rId2"/>
              </a:buBlip>
            </a:pPr>
            <a:r>
              <a:rPr lang="pt-BR" sz="2400" dirty="0">
                <a:latin typeface="Calibri" panose="020F0502020204030204" pitchFamily="34" charset="0"/>
              </a:rPr>
              <a:t>Roteiro de estudo de campo com técnicas e material de apoio</a:t>
            </a:r>
          </a:p>
          <a:p>
            <a:pPr>
              <a:buFontTx/>
              <a:buBlip>
                <a:blip r:embed="rId2"/>
              </a:buBlip>
            </a:pPr>
            <a:r>
              <a:rPr lang="pt-BR" sz="2400" dirty="0">
                <a:latin typeface="Calibri" panose="020F0502020204030204" pitchFamily="34" charset="0"/>
              </a:rPr>
              <a:t>Trabalho de campo propriamente dito</a:t>
            </a:r>
          </a:p>
          <a:p>
            <a:pPr>
              <a:buFontTx/>
              <a:buBlip>
                <a:blip r:embed="rId2"/>
              </a:buBlip>
            </a:pPr>
            <a:r>
              <a:rPr lang="pt-BR" sz="2400" dirty="0">
                <a:latin typeface="Calibri" panose="020F0502020204030204" pitchFamily="34" charset="0"/>
              </a:rPr>
              <a:t>Análise, discussão e interpretação dos dados</a:t>
            </a:r>
          </a:p>
          <a:p>
            <a:pPr>
              <a:buFontTx/>
              <a:buBlip>
                <a:blip r:embed="rId2"/>
              </a:buBlip>
            </a:pPr>
            <a:r>
              <a:rPr lang="pt-BR" sz="2400" dirty="0">
                <a:latin typeface="Calibri" panose="020F0502020204030204" pitchFamily="34" charset="0"/>
              </a:rPr>
              <a:t>Apresentação dos resultados em plenária </a:t>
            </a:r>
            <a:r>
              <a:rPr lang="pt-BR" sz="2400" dirty="0" smtClean="0">
                <a:latin typeface="Calibri" panose="020F0502020204030204" pitchFamily="34" charset="0"/>
              </a:rPr>
              <a:t>para </a:t>
            </a:r>
            <a:r>
              <a:rPr lang="pt-BR" sz="2400" dirty="0">
                <a:latin typeface="Calibri" panose="020F0502020204030204" pitchFamily="34" charset="0"/>
              </a:rPr>
              <a:t>discussão coletiva</a:t>
            </a:r>
          </a:p>
          <a:p>
            <a:pPr>
              <a:buFontTx/>
              <a:buBlip>
                <a:blip r:embed="rId2"/>
              </a:buBlip>
            </a:pPr>
            <a:r>
              <a:rPr lang="pt-BR" sz="2400" dirty="0">
                <a:latin typeface="Calibri" panose="020F0502020204030204" pitchFamily="34" charset="0"/>
              </a:rPr>
              <a:t>Trabalho final (Painel e relatório)</a:t>
            </a:r>
          </a:p>
        </p:txBody>
      </p:sp>
      <p:sp>
        <p:nvSpPr>
          <p:cNvPr id="56323" name="Rectangle 5"/>
          <p:cNvSpPr>
            <a:spLocks noChangeArrowheads="1"/>
          </p:cNvSpPr>
          <p:nvPr/>
        </p:nvSpPr>
        <p:spPr bwMode="auto">
          <a:xfrm>
            <a:off x="2781300" y="939801"/>
            <a:ext cx="1418530" cy="584775"/>
          </a:xfrm>
          <a:prstGeom prst="rect">
            <a:avLst/>
          </a:prstGeom>
          <a:noFill/>
          <a:ln w="9525">
            <a:noFill/>
            <a:miter lim="800000"/>
            <a:headEnd/>
            <a:tailEnd/>
          </a:ln>
        </p:spPr>
        <p:txBody>
          <a:bodyPr wrap="none">
            <a:spAutoFit/>
          </a:bodyPr>
          <a:lstStyle/>
          <a:p>
            <a:r>
              <a:rPr lang="pt-BR" sz="3200" b="1" dirty="0">
                <a:solidFill>
                  <a:srgbClr val="006600"/>
                </a:solidFill>
                <a:latin typeface="Calibri" panose="020F0502020204030204" pitchFamily="34" charset="0"/>
              </a:rPr>
              <a:t>Etapas:</a:t>
            </a:r>
          </a:p>
        </p:txBody>
      </p:sp>
    </p:spTree>
    <p:extLst>
      <p:ext uri="{BB962C8B-B14F-4D97-AF65-F5344CB8AC3E}">
        <p14:creationId xmlns:p14="http://schemas.microsoft.com/office/powerpoint/2010/main" val="194652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2064693" y="355797"/>
            <a:ext cx="2645276" cy="584775"/>
          </a:xfrm>
          <a:prstGeom prst="rect">
            <a:avLst/>
          </a:prstGeom>
        </p:spPr>
        <p:txBody>
          <a:bodyPr wrap="none">
            <a:spAutoFit/>
          </a:bodyPr>
          <a:lstStyle/>
          <a:p>
            <a:r>
              <a:rPr lang="pt-BR" sz="3200" b="1" dirty="0">
                <a:solidFill>
                  <a:srgbClr val="C00000"/>
                </a:solidFill>
              </a:rPr>
              <a:t>AVALIAÇÃO</a:t>
            </a:r>
          </a:p>
        </p:txBody>
      </p:sp>
      <p:sp>
        <p:nvSpPr>
          <p:cNvPr id="5" name="Rectangle 1"/>
          <p:cNvSpPr>
            <a:spLocks noChangeArrowheads="1"/>
          </p:cNvSpPr>
          <p:nvPr/>
        </p:nvSpPr>
        <p:spPr bwMode="auto">
          <a:xfrm>
            <a:off x="1940768" y="1503323"/>
            <a:ext cx="10133045"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Média ponderada (cada atividade recebe um peso e a razão entre os pesos compõe a média final): </a:t>
            </a:r>
            <a:endParaRPr kumimoji="0" lang="pt-BR" altLang="pt-BR" sz="20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pt-BR" sz="2400" b="1" i="0" u="none" strike="noStrike" cap="none" normalizeH="0" baseline="0" dirty="0" smtClean="0">
                <a:ln>
                  <a:noFill/>
                </a:ln>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NF = </a:t>
            </a:r>
            <a:r>
              <a:rPr kumimoji="0" lang="pt-BR" altLang="pt-BR" sz="2400" b="1" i="0" u="sng" strike="noStrike" cap="none" normalizeH="0" baseline="0" dirty="0" smtClean="0">
                <a:ln>
                  <a:noFill/>
                </a:ln>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n1.1+n2.2+n3.4.</a:t>
            </a:r>
            <a:endParaRPr kumimoji="0" lang="pt-BR" altLang="pt-BR" sz="2400" b="0" i="0" u="none" strike="noStrike" cap="none" normalizeH="0" baseline="0" dirty="0" smtClean="0">
              <a:ln>
                <a:noFill/>
              </a:ln>
              <a:solidFill>
                <a:srgbClr val="C00000"/>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pt-BR" sz="2400" b="1" i="0" u="none" strike="noStrike" cap="none" normalizeH="0" baseline="0" dirty="0" smtClean="0">
                <a:ln>
                  <a:noFill/>
                </a:ln>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(p1+p2+p3+...)</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20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0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Datas para entrega de trabalhos/avaliação e pesos para cálculo da média ponderada</a:t>
            </a:r>
            <a:endParaRPr kumimoji="0" lang="pt-BR" altLang="pt-BR" sz="20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20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0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RECUPERAÇÃO PARA ALUNOS QUE NÃO PARTICIPAREM DO TRABALHO DE CAMPO</a:t>
            </a:r>
            <a:r>
              <a:rPr kumimoji="0" lang="pt-BR" altLang="pt-BR" sz="2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Alunos que não atingirem a media 5,0 e 70% de frequência farão prova escrita de recuperação </a:t>
            </a:r>
            <a:r>
              <a:rPr kumimoji="0" lang="pt-BR" altLang="pt-BR" sz="20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–JANEIRO 2023</a:t>
            </a:r>
            <a:endParaRPr kumimoji="0" lang="pt-BR" altLang="pt-BR" sz="20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20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093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2064693" y="355797"/>
            <a:ext cx="2645276" cy="584775"/>
          </a:xfrm>
          <a:prstGeom prst="rect">
            <a:avLst/>
          </a:prstGeom>
        </p:spPr>
        <p:txBody>
          <a:bodyPr wrap="none">
            <a:spAutoFit/>
          </a:bodyPr>
          <a:lstStyle/>
          <a:p>
            <a:r>
              <a:rPr lang="pt-BR" sz="3200" b="1" dirty="0">
                <a:solidFill>
                  <a:srgbClr val="C00000"/>
                </a:solidFill>
              </a:rPr>
              <a:t>AVALIAÇÃO</a:t>
            </a:r>
          </a:p>
        </p:txBody>
      </p:sp>
      <p:graphicFrame>
        <p:nvGraphicFramePr>
          <p:cNvPr id="4" name="Tabela 3"/>
          <p:cNvGraphicFramePr>
            <a:graphicFrameLocks noGrp="1"/>
          </p:cNvGraphicFramePr>
          <p:nvPr>
            <p:extLst>
              <p:ext uri="{D42A27DB-BD31-4B8C-83A1-F6EECF244321}">
                <p14:modId xmlns:p14="http://schemas.microsoft.com/office/powerpoint/2010/main" val="519590412"/>
              </p:ext>
            </p:extLst>
          </p:nvPr>
        </p:nvGraphicFramePr>
        <p:xfrm>
          <a:off x="2165230" y="1787585"/>
          <a:ext cx="9703308" cy="4663440"/>
        </p:xfrm>
        <a:graphic>
          <a:graphicData uri="http://schemas.openxmlformats.org/drawingml/2006/table">
            <a:tbl>
              <a:tblPr firstRow="1" firstCol="1" bandRow="1" bandCol="1">
                <a:tableStyleId>{5C22544A-7EE6-4342-B048-85BDC9FD1C3A}</a:tableStyleId>
              </a:tblPr>
              <a:tblGrid>
                <a:gridCol w="4328871">
                  <a:extLst>
                    <a:ext uri="{9D8B030D-6E8A-4147-A177-3AD203B41FA5}">
                      <a16:colId xmlns:a16="http://schemas.microsoft.com/office/drawing/2014/main" val="271490841"/>
                    </a:ext>
                  </a:extLst>
                </a:gridCol>
                <a:gridCol w="1477733">
                  <a:extLst>
                    <a:ext uri="{9D8B030D-6E8A-4147-A177-3AD203B41FA5}">
                      <a16:colId xmlns:a16="http://schemas.microsoft.com/office/drawing/2014/main" val="3239476437"/>
                    </a:ext>
                  </a:extLst>
                </a:gridCol>
                <a:gridCol w="3896704">
                  <a:extLst>
                    <a:ext uri="{9D8B030D-6E8A-4147-A177-3AD203B41FA5}">
                      <a16:colId xmlns:a16="http://schemas.microsoft.com/office/drawing/2014/main" val="531405371"/>
                    </a:ext>
                  </a:extLst>
                </a:gridCol>
              </a:tblGrid>
              <a:tr h="0">
                <a:tc>
                  <a:txBody>
                    <a:bodyPr/>
                    <a:lstStyle/>
                    <a:p>
                      <a:pPr algn="ctr">
                        <a:spcAft>
                          <a:spcPts val="0"/>
                        </a:spcAft>
                      </a:pPr>
                      <a:r>
                        <a:rPr lang="pt-BR" sz="1800" b="1" dirty="0" smtClean="0">
                          <a:solidFill>
                            <a:schemeClr val="tx1"/>
                          </a:solidFill>
                          <a:effectLst/>
                        </a:rPr>
                        <a:t>Atividades</a:t>
                      </a:r>
                      <a:endParaRPr lang="pt-BR" sz="1800" b="1"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pt-BR" sz="1800" b="1" dirty="0">
                          <a:solidFill>
                            <a:schemeClr val="tx1"/>
                          </a:solidFill>
                          <a:effectLst/>
                        </a:rPr>
                        <a:t>Peso na média ponderada</a:t>
                      </a:r>
                      <a:endParaRPr lang="pt-BR" sz="1800" b="1"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pt-BR" sz="1800" b="1" dirty="0">
                          <a:solidFill>
                            <a:schemeClr val="tx1"/>
                          </a:solidFill>
                          <a:effectLst/>
                        </a:rPr>
                        <a:t>Data de entrega (*)</a:t>
                      </a:r>
                      <a:endParaRPr lang="pt-BR" sz="1800" b="1"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3564907149"/>
                  </a:ext>
                </a:extLst>
              </a:tr>
              <a:tr h="0">
                <a:tc>
                  <a:txBody>
                    <a:bodyPr/>
                    <a:lstStyle/>
                    <a:p>
                      <a:pPr>
                        <a:spcAft>
                          <a:spcPts val="0"/>
                        </a:spcAft>
                      </a:pPr>
                      <a:r>
                        <a:rPr lang="pt-BR" sz="1800" b="0" dirty="0">
                          <a:solidFill>
                            <a:schemeClr val="tx1"/>
                          </a:solidFill>
                          <a:effectLst/>
                        </a:rPr>
                        <a:t>Exercícios de aulas práticas e oficinas</a:t>
                      </a:r>
                      <a:endParaRPr lang="pt-BR" sz="1800" b="0"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pt-BR" sz="1800" b="0" dirty="0">
                          <a:effectLst/>
                        </a:rPr>
                        <a:t>2</a:t>
                      </a:r>
                      <a:endParaRPr lang="pt-BR" sz="1800" b="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pt-BR" sz="1800" b="0" dirty="0" smtClean="0">
                          <a:effectLst/>
                          <a:latin typeface="+mj-lt"/>
                          <a:ea typeface="Times New Roman" panose="02020603050405020304" pitchFamily="18" charset="0"/>
                        </a:rPr>
                        <a:t>Datas</a:t>
                      </a:r>
                      <a:r>
                        <a:rPr lang="pt-BR" sz="1800" b="0" baseline="0" dirty="0" smtClean="0">
                          <a:effectLst/>
                          <a:latin typeface="+mj-lt"/>
                          <a:ea typeface="Times New Roman" panose="02020603050405020304" pitchFamily="18" charset="0"/>
                        </a:rPr>
                        <a:t> variáveis informadas na aula</a:t>
                      </a:r>
                      <a:endParaRPr lang="pt-BR" sz="1800" b="0" dirty="0">
                        <a:effectLst/>
                        <a:latin typeface="+mj-lt"/>
                        <a:ea typeface="Times New Roman" panose="02020603050405020304" pitchFamily="18" charset="0"/>
                      </a:endParaRPr>
                    </a:p>
                  </a:txBody>
                  <a:tcPr marL="44450" marR="44450" marT="0" marB="0"/>
                </a:tc>
                <a:extLst>
                  <a:ext uri="{0D108BD9-81ED-4DB2-BD59-A6C34878D82A}">
                    <a16:rowId xmlns:a16="http://schemas.microsoft.com/office/drawing/2014/main" val="3038209662"/>
                  </a:ext>
                </a:extLst>
              </a:tr>
              <a:tr h="0">
                <a:tc>
                  <a:txBody>
                    <a:bodyPr/>
                    <a:lstStyle/>
                    <a:p>
                      <a:pPr>
                        <a:spcAft>
                          <a:spcPts val="0"/>
                        </a:spcAft>
                      </a:pPr>
                      <a:r>
                        <a:rPr lang="pt-BR" sz="1800" b="0" dirty="0">
                          <a:solidFill>
                            <a:schemeClr val="tx1"/>
                          </a:solidFill>
                          <a:effectLst/>
                        </a:rPr>
                        <a:t>Questionário sobre a área de estudo (grupo)</a:t>
                      </a:r>
                      <a:endParaRPr lang="pt-BR" sz="1800" b="0"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pt-BR" sz="1800" b="0">
                          <a:effectLst/>
                        </a:rPr>
                        <a:t>3</a:t>
                      </a:r>
                      <a:endParaRPr lang="pt-BR" sz="1800" b="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pt-BR" sz="1800" b="0" dirty="0" smtClean="0">
                          <a:effectLst/>
                          <a:latin typeface="+mj-lt"/>
                          <a:ea typeface="Times New Roman" panose="02020603050405020304" pitchFamily="18" charset="0"/>
                        </a:rPr>
                        <a:t>27/09</a:t>
                      </a:r>
                      <a:endParaRPr lang="pt-BR" sz="1800" b="0" dirty="0">
                        <a:effectLst/>
                        <a:latin typeface="+mj-lt"/>
                        <a:ea typeface="Times New Roman" panose="02020603050405020304" pitchFamily="18" charset="0"/>
                      </a:endParaRPr>
                    </a:p>
                  </a:txBody>
                  <a:tcPr marL="44450" marR="44450" marT="0" marB="0"/>
                </a:tc>
                <a:extLst>
                  <a:ext uri="{0D108BD9-81ED-4DB2-BD59-A6C34878D82A}">
                    <a16:rowId xmlns:a16="http://schemas.microsoft.com/office/drawing/2014/main" val="3034399010"/>
                  </a:ext>
                </a:extLst>
              </a:tr>
              <a:tr h="0">
                <a:tc>
                  <a:txBody>
                    <a:bodyPr/>
                    <a:lstStyle/>
                    <a:p>
                      <a:pPr>
                        <a:spcAft>
                          <a:spcPts val="0"/>
                        </a:spcAft>
                      </a:pPr>
                      <a:r>
                        <a:rPr lang="pt-BR" sz="1800" b="0" dirty="0">
                          <a:solidFill>
                            <a:schemeClr val="tx1"/>
                          </a:solidFill>
                          <a:effectLst/>
                        </a:rPr>
                        <a:t>Participação no CANVAS (grupo)</a:t>
                      </a:r>
                      <a:endParaRPr lang="pt-BR" sz="1800" b="0"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pt-BR" sz="1800" b="0">
                          <a:effectLst/>
                        </a:rPr>
                        <a:t>1</a:t>
                      </a:r>
                      <a:endParaRPr lang="pt-BR" sz="1800" b="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pt-BR" sz="1800" b="0" dirty="0" smtClean="0">
                          <a:effectLst/>
                          <a:latin typeface="+mj-lt"/>
                          <a:ea typeface="Times New Roman" panose="02020603050405020304" pitchFamily="18" charset="0"/>
                        </a:rPr>
                        <a:t>11/10</a:t>
                      </a:r>
                    </a:p>
                  </a:txBody>
                  <a:tcPr marL="44450" marR="44450" marT="0" marB="0"/>
                </a:tc>
                <a:extLst>
                  <a:ext uri="{0D108BD9-81ED-4DB2-BD59-A6C34878D82A}">
                    <a16:rowId xmlns:a16="http://schemas.microsoft.com/office/drawing/2014/main" val="2459443705"/>
                  </a:ext>
                </a:extLst>
              </a:tr>
              <a:tr h="0">
                <a:tc>
                  <a:txBody>
                    <a:bodyPr/>
                    <a:lstStyle/>
                    <a:p>
                      <a:pPr>
                        <a:spcAft>
                          <a:spcPts val="0"/>
                        </a:spcAft>
                      </a:pPr>
                      <a:r>
                        <a:rPr lang="pt-BR" sz="1800" b="0" dirty="0" smtClean="0">
                          <a:solidFill>
                            <a:schemeClr val="tx1"/>
                          </a:solidFill>
                          <a:effectLst/>
                        </a:rPr>
                        <a:t>Entrega do Projeto</a:t>
                      </a:r>
                      <a:endParaRPr lang="pt-BR" sz="1800" b="0"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pt-BR" sz="1800" b="0" dirty="0">
                          <a:effectLst/>
                        </a:rPr>
                        <a:t>4</a:t>
                      </a:r>
                      <a:endParaRPr lang="pt-BR" sz="1800" b="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endParaRPr lang="pt-BR" sz="1800" b="0" dirty="0">
                        <a:effectLst/>
                        <a:latin typeface="+mj-lt"/>
                        <a:ea typeface="Times New Roman" panose="02020603050405020304" pitchFamily="18" charset="0"/>
                      </a:endParaRPr>
                    </a:p>
                  </a:txBody>
                  <a:tcPr marL="44450" marR="44450" marT="0" marB="0"/>
                </a:tc>
                <a:extLst>
                  <a:ext uri="{0D108BD9-81ED-4DB2-BD59-A6C34878D82A}">
                    <a16:rowId xmlns:a16="http://schemas.microsoft.com/office/drawing/2014/main" val="715393743"/>
                  </a:ext>
                </a:extLst>
              </a:tr>
              <a:tr h="0">
                <a:tc>
                  <a:txBody>
                    <a:bodyPr/>
                    <a:lstStyle/>
                    <a:p>
                      <a:pPr>
                        <a:spcAft>
                          <a:spcPts val="0"/>
                        </a:spcAft>
                      </a:pPr>
                      <a:r>
                        <a:rPr lang="pt-BR" sz="1800" b="0" dirty="0">
                          <a:solidFill>
                            <a:schemeClr val="tx1"/>
                          </a:solidFill>
                          <a:effectLst/>
                        </a:rPr>
                        <a:t>Resenha de artigos (</a:t>
                      </a:r>
                      <a:r>
                        <a:rPr lang="pt-BR" sz="1800" b="0" dirty="0" smtClean="0">
                          <a:solidFill>
                            <a:schemeClr val="tx1"/>
                          </a:solidFill>
                          <a:effectLst/>
                        </a:rPr>
                        <a:t>duplas)</a:t>
                      </a:r>
                      <a:endParaRPr lang="pt-BR" sz="1800" b="0"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pt-BR" sz="1800" b="0">
                          <a:effectLst/>
                        </a:rPr>
                        <a:t>4</a:t>
                      </a:r>
                      <a:endParaRPr lang="pt-BR" sz="1800" b="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pt-BR" sz="1800" b="1" dirty="0">
                          <a:effectLst/>
                          <a:latin typeface="+mj-lt"/>
                        </a:rPr>
                        <a:t>Texto 1</a:t>
                      </a:r>
                      <a:r>
                        <a:rPr lang="pt-BR" sz="1800" b="0" dirty="0">
                          <a:effectLst/>
                          <a:latin typeface="+mj-lt"/>
                        </a:rPr>
                        <a:t> </a:t>
                      </a:r>
                      <a:r>
                        <a:rPr lang="pt-BR" sz="1800" b="0" dirty="0" smtClean="0">
                          <a:effectLst/>
                          <a:latin typeface="+mj-lt"/>
                        </a:rPr>
                        <a:t>()/</a:t>
                      </a:r>
                      <a:r>
                        <a:rPr lang="pt-BR" sz="1800" b="1" dirty="0">
                          <a:effectLst/>
                          <a:latin typeface="+mj-lt"/>
                        </a:rPr>
                        <a:t>Texto 2</a:t>
                      </a:r>
                      <a:r>
                        <a:rPr lang="pt-BR" sz="1800" b="0" dirty="0">
                          <a:effectLst/>
                          <a:latin typeface="+mj-lt"/>
                        </a:rPr>
                        <a:t> </a:t>
                      </a:r>
                      <a:r>
                        <a:rPr lang="pt-BR" sz="1800" b="0" dirty="0" smtClean="0">
                          <a:effectLst/>
                          <a:latin typeface="+mj-lt"/>
                        </a:rPr>
                        <a:t>() </a:t>
                      </a:r>
                      <a:r>
                        <a:rPr lang="pt-BR" sz="1800" b="1" dirty="0">
                          <a:effectLst/>
                          <a:latin typeface="+mj-lt"/>
                        </a:rPr>
                        <a:t>Texto 3</a:t>
                      </a:r>
                      <a:r>
                        <a:rPr lang="pt-BR" sz="1800" b="0" dirty="0">
                          <a:effectLst/>
                          <a:latin typeface="+mj-lt"/>
                        </a:rPr>
                        <a:t> </a:t>
                      </a:r>
                      <a:r>
                        <a:rPr lang="pt-BR" sz="1800" b="0" dirty="0" smtClean="0">
                          <a:effectLst/>
                          <a:latin typeface="+mj-lt"/>
                        </a:rPr>
                        <a:t>()</a:t>
                      </a:r>
                      <a:endParaRPr lang="pt-BR" sz="1800" b="0" dirty="0">
                        <a:effectLst/>
                        <a:latin typeface="+mj-lt"/>
                        <a:ea typeface="Times New Roman" panose="02020603050405020304" pitchFamily="18" charset="0"/>
                      </a:endParaRPr>
                    </a:p>
                  </a:txBody>
                  <a:tcPr marL="44450" marR="44450" marT="0" marB="0"/>
                </a:tc>
                <a:extLst>
                  <a:ext uri="{0D108BD9-81ED-4DB2-BD59-A6C34878D82A}">
                    <a16:rowId xmlns:a16="http://schemas.microsoft.com/office/drawing/2014/main" val="1778908706"/>
                  </a:ext>
                </a:extLst>
              </a:tr>
              <a:tr h="0">
                <a:tc>
                  <a:txBody>
                    <a:bodyPr/>
                    <a:lstStyle/>
                    <a:p>
                      <a:pPr>
                        <a:spcAft>
                          <a:spcPts val="0"/>
                        </a:spcAft>
                      </a:pPr>
                      <a:r>
                        <a:rPr lang="pt-BR" sz="1800" b="0" dirty="0">
                          <a:solidFill>
                            <a:schemeClr val="tx1"/>
                          </a:solidFill>
                          <a:effectLst/>
                        </a:rPr>
                        <a:t>Relatório de trabalho de campo (grupo)</a:t>
                      </a:r>
                      <a:endParaRPr lang="pt-BR" sz="1800" b="0"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pt-BR" sz="1800" b="0">
                          <a:effectLst/>
                        </a:rPr>
                        <a:t>5</a:t>
                      </a:r>
                      <a:endParaRPr lang="pt-BR" sz="1800" b="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pt-BR" sz="1800" dirty="0">
                          <a:effectLst/>
                          <a:latin typeface="+mj-lt"/>
                          <a:ea typeface="Times New Roman" panose="02020603050405020304" pitchFamily="18" charset="0"/>
                          <a:cs typeface="Times New Roman" panose="02020603050405020304" pitchFamily="18" charset="0"/>
                        </a:rPr>
                        <a:t> </a:t>
                      </a:r>
                      <a:r>
                        <a:rPr lang="pt-BR" sz="1800" dirty="0">
                          <a:solidFill>
                            <a:srgbClr val="FF0000"/>
                          </a:solidFill>
                          <a:effectLst/>
                          <a:latin typeface="+mj-lt"/>
                          <a:ea typeface="Times New Roman" panose="02020603050405020304" pitchFamily="18" charset="0"/>
                          <a:cs typeface="Times New Roman" panose="02020603050405020304" pitchFamily="18" charset="0"/>
                        </a:rPr>
                        <a:t>(PETAR:18/10)</a:t>
                      </a:r>
                      <a:r>
                        <a:rPr lang="pt-BR" sz="1800" dirty="0">
                          <a:effectLst/>
                          <a:latin typeface="+mj-lt"/>
                          <a:ea typeface="Times New Roman" panose="02020603050405020304" pitchFamily="18" charset="0"/>
                          <a:cs typeface="Times New Roman" panose="02020603050405020304" pitchFamily="18" charset="0"/>
                        </a:rPr>
                        <a:t>;</a:t>
                      </a:r>
                      <a:r>
                        <a:rPr lang="pt-BR" sz="1800" dirty="0">
                          <a:solidFill>
                            <a:srgbClr val="0000FF"/>
                          </a:solidFill>
                          <a:effectLst/>
                          <a:latin typeface="+mj-lt"/>
                          <a:ea typeface="Times New Roman" panose="02020603050405020304" pitchFamily="18" charset="0"/>
                          <a:cs typeface="Times New Roman" panose="02020603050405020304" pitchFamily="18" charset="0"/>
                        </a:rPr>
                        <a:t> (PERB: 25/10)</a:t>
                      </a:r>
                      <a:endParaRPr lang="pt-BR" sz="1800" dirty="0">
                        <a:effectLst/>
                        <a:latin typeface="+mj-lt"/>
                        <a:ea typeface="Times New Roman" panose="02020603050405020304" pitchFamily="18" charset="0"/>
                      </a:endParaRPr>
                    </a:p>
                  </a:txBody>
                  <a:tcPr marL="44450" marR="44450" marT="0" marB="0"/>
                </a:tc>
                <a:extLst>
                  <a:ext uri="{0D108BD9-81ED-4DB2-BD59-A6C34878D82A}">
                    <a16:rowId xmlns:a16="http://schemas.microsoft.com/office/drawing/2014/main" val="2967853760"/>
                  </a:ext>
                </a:extLst>
              </a:tr>
              <a:tr h="0">
                <a:tc>
                  <a:txBody>
                    <a:bodyPr/>
                    <a:lstStyle/>
                    <a:p>
                      <a:pPr>
                        <a:spcAft>
                          <a:spcPts val="0"/>
                        </a:spcAft>
                      </a:pPr>
                      <a:endParaRPr lang="pt-BR" sz="1800" b="0"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endParaRPr lang="pt-BR" sz="1800" b="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pt-BR" sz="1800" dirty="0">
                          <a:effectLst/>
                          <a:latin typeface="+mj-lt"/>
                          <a:ea typeface="Times New Roman" panose="02020603050405020304" pitchFamily="18" charset="0"/>
                          <a:cs typeface="Times New Roman" panose="02020603050405020304" pitchFamily="18" charset="0"/>
                        </a:rPr>
                        <a:t>AGO: 13/09; SET:22/09; OUT:25/10</a:t>
                      </a:r>
                      <a:endParaRPr lang="pt-BR" sz="1800" dirty="0">
                        <a:effectLst/>
                        <a:latin typeface="+mj-lt"/>
                        <a:ea typeface="Times New Roman" panose="02020603050405020304" pitchFamily="18" charset="0"/>
                      </a:endParaRPr>
                    </a:p>
                  </a:txBody>
                  <a:tcPr marL="44450" marR="44450" marT="0" marB="0"/>
                </a:tc>
                <a:extLst>
                  <a:ext uri="{0D108BD9-81ED-4DB2-BD59-A6C34878D82A}">
                    <a16:rowId xmlns:a16="http://schemas.microsoft.com/office/drawing/2014/main" val="1370354329"/>
                  </a:ext>
                </a:extLst>
              </a:tr>
              <a:tr h="0">
                <a:tc>
                  <a:txBody>
                    <a:bodyPr/>
                    <a:lstStyle/>
                    <a:p>
                      <a:pPr>
                        <a:spcAft>
                          <a:spcPts val="0"/>
                        </a:spcAft>
                      </a:pPr>
                      <a:r>
                        <a:rPr lang="pt-BR" sz="1800" b="0" dirty="0">
                          <a:solidFill>
                            <a:schemeClr val="tx1"/>
                          </a:solidFill>
                          <a:effectLst/>
                        </a:rPr>
                        <a:t>Painel / ou outro produto – Semana de Biogeografia</a:t>
                      </a:r>
                      <a:endParaRPr lang="pt-BR" sz="1800" b="0"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pt-BR" sz="1800" b="0">
                          <a:effectLst/>
                        </a:rPr>
                        <a:t>4</a:t>
                      </a:r>
                      <a:endParaRPr lang="pt-BR" sz="1800" b="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pt-BR" sz="1800" dirty="0">
                          <a:effectLst/>
                          <a:latin typeface="+mj-lt"/>
                          <a:ea typeface="Times New Roman" panose="02020603050405020304" pitchFamily="18" charset="0"/>
                          <a:cs typeface="Times New Roman" panose="02020603050405020304" pitchFamily="18" charset="0"/>
                        </a:rPr>
                        <a:t>20/12 – último prazo</a:t>
                      </a:r>
                      <a:endParaRPr lang="pt-BR" sz="1800" dirty="0">
                        <a:effectLst/>
                        <a:latin typeface="+mj-lt"/>
                        <a:ea typeface="Times New Roman" panose="02020603050405020304" pitchFamily="18" charset="0"/>
                      </a:endParaRPr>
                    </a:p>
                  </a:txBody>
                  <a:tcPr marL="44450" marR="44450" marT="0" marB="0"/>
                </a:tc>
                <a:extLst>
                  <a:ext uri="{0D108BD9-81ED-4DB2-BD59-A6C34878D82A}">
                    <a16:rowId xmlns:a16="http://schemas.microsoft.com/office/drawing/2014/main" val="1626375783"/>
                  </a:ext>
                </a:extLst>
              </a:tr>
              <a:tr h="0">
                <a:tc>
                  <a:txBody>
                    <a:bodyPr/>
                    <a:lstStyle/>
                    <a:p>
                      <a:pPr>
                        <a:spcAft>
                          <a:spcPts val="0"/>
                        </a:spcAft>
                      </a:pPr>
                      <a:r>
                        <a:rPr lang="pt-BR" sz="1800" b="0" dirty="0">
                          <a:solidFill>
                            <a:schemeClr val="tx1"/>
                          </a:solidFill>
                          <a:effectLst/>
                        </a:rPr>
                        <a:t>Prova individual</a:t>
                      </a:r>
                      <a:endParaRPr lang="pt-BR" sz="1800" b="0"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pt-BR" sz="1800" b="0">
                          <a:effectLst/>
                        </a:rPr>
                        <a:t>5</a:t>
                      </a:r>
                      <a:endParaRPr lang="pt-BR" sz="1800" b="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pt-BR" sz="1800" dirty="0">
                          <a:effectLst/>
                          <a:latin typeface="+mj-lt"/>
                          <a:ea typeface="Times New Roman" panose="02020603050405020304" pitchFamily="18" charset="0"/>
                          <a:cs typeface="Times New Roman" panose="02020603050405020304" pitchFamily="18" charset="0"/>
                        </a:rPr>
                        <a:t>13/12</a:t>
                      </a:r>
                      <a:endParaRPr lang="pt-BR" sz="1800" dirty="0">
                        <a:effectLst/>
                        <a:latin typeface="+mj-lt"/>
                        <a:ea typeface="Times New Roman" panose="02020603050405020304" pitchFamily="18" charset="0"/>
                      </a:endParaRPr>
                    </a:p>
                  </a:txBody>
                  <a:tcPr marL="44450" marR="44450" marT="0" marB="0"/>
                </a:tc>
                <a:extLst>
                  <a:ext uri="{0D108BD9-81ED-4DB2-BD59-A6C34878D82A}">
                    <a16:rowId xmlns:a16="http://schemas.microsoft.com/office/drawing/2014/main" val="999156478"/>
                  </a:ext>
                </a:extLst>
              </a:tr>
              <a:tr h="0">
                <a:tc>
                  <a:txBody>
                    <a:bodyPr/>
                    <a:lstStyle/>
                    <a:p>
                      <a:pPr>
                        <a:spcAft>
                          <a:spcPts val="0"/>
                        </a:spcAft>
                      </a:pPr>
                      <a:r>
                        <a:rPr lang="pt-BR" sz="1800" b="0" dirty="0">
                          <a:solidFill>
                            <a:schemeClr val="tx1"/>
                          </a:solidFill>
                          <a:effectLst/>
                        </a:rPr>
                        <a:t>Prova de recuperação</a:t>
                      </a:r>
                      <a:endParaRPr lang="pt-BR" sz="1800" b="0" dirty="0">
                        <a:solidFill>
                          <a:schemeClr val="tx1"/>
                        </a:solidFill>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pt-BR" sz="1800" b="0">
                          <a:effectLst/>
                        </a:rPr>
                        <a:t>5</a:t>
                      </a:r>
                      <a:endParaRPr lang="pt-BR" sz="1800" b="0">
                        <a:effectLst/>
                        <a:latin typeface="Times New Roman" panose="02020603050405020304" pitchFamily="18" charset="0"/>
                        <a:ea typeface="Times New Roman" panose="02020603050405020304" pitchFamily="18" charset="0"/>
                      </a:endParaRPr>
                    </a:p>
                  </a:txBody>
                  <a:tcPr marL="44450" marR="44450" marT="0" marB="0"/>
                </a:tc>
                <a:tc>
                  <a:txBody>
                    <a:bodyPr/>
                    <a:lstStyle/>
                    <a:p>
                      <a:pPr algn="ctr">
                        <a:spcAft>
                          <a:spcPts val="0"/>
                        </a:spcAft>
                      </a:pPr>
                      <a:r>
                        <a:rPr lang="pt-BR" sz="1800" dirty="0">
                          <a:effectLst/>
                          <a:latin typeface="+mj-lt"/>
                          <a:ea typeface="Times New Roman" panose="02020603050405020304" pitchFamily="18" charset="0"/>
                          <a:cs typeface="Times New Roman" panose="02020603050405020304" pitchFamily="18" charset="0"/>
                        </a:rPr>
                        <a:t>Janeiro a definir data</a:t>
                      </a:r>
                      <a:endParaRPr lang="pt-BR" sz="1800" dirty="0">
                        <a:effectLst/>
                        <a:latin typeface="+mj-lt"/>
                        <a:ea typeface="Times New Roman" panose="02020603050405020304" pitchFamily="18" charset="0"/>
                      </a:endParaRPr>
                    </a:p>
                  </a:txBody>
                  <a:tcPr marL="44450" marR="44450" marT="0" marB="0"/>
                </a:tc>
                <a:extLst>
                  <a:ext uri="{0D108BD9-81ED-4DB2-BD59-A6C34878D82A}">
                    <a16:rowId xmlns:a16="http://schemas.microsoft.com/office/drawing/2014/main" val="119691191"/>
                  </a:ext>
                </a:extLst>
              </a:tr>
            </a:tbl>
          </a:graphicData>
        </a:graphic>
      </p:graphicFrame>
    </p:spTree>
    <p:extLst>
      <p:ext uri="{BB962C8B-B14F-4D97-AF65-F5344CB8AC3E}">
        <p14:creationId xmlns:p14="http://schemas.microsoft.com/office/powerpoint/2010/main" val="333660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884783" y="1222255"/>
            <a:ext cx="9853125" cy="5970865"/>
          </a:xfrm>
          <a:prstGeom prst="rect">
            <a:avLst/>
          </a:prstGeom>
        </p:spPr>
        <p:txBody>
          <a:bodyPr wrap="square">
            <a:spAutoFit/>
          </a:bodyPr>
          <a:lstStyle/>
          <a:p>
            <a:pPr marL="457200" indent="-457200">
              <a:buAutoNum type="arabicPeriod"/>
            </a:pPr>
            <a:r>
              <a:rPr lang="pt-BR" sz="2000" dirty="0" smtClean="0"/>
              <a:t>BUSH, M. B. METZGER, J. P. The </a:t>
            </a:r>
            <a:r>
              <a:rPr lang="pt-BR" sz="2000" dirty="0" err="1" smtClean="0"/>
              <a:t>rise</a:t>
            </a:r>
            <a:r>
              <a:rPr lang="pt-BR" sz="2000" dirty="0" smtClean="0"/>
              <a:t> </a:t>
            </a:r>
            <a:r>
              <a:rPr lang="pt-BR" sz="2000" dirty="0" err="1" smtClean="0"/>
              <a:t>and</a:t>
            </a:r>
            <a:r>
              <a:rPr lang="pt-BR" sz="2000" dirty="0" smtClean="0"/>
              <a:t> </a:t>
            </a:r>
            <a:r>
              <a:rPr lang="pt-BR" sz="2000" dirty="0" err="1" smtClean="0"/>
              <a:t>fall</a:t>
            </a:r>
            <a:r>
              <a:rPr lang="pt-BR" sz="2000" dirty="0" smtClean="0"/>
              <a:t> </a:t>
            </a:r>
            <a:r>
              <a:rPr lang="pt-BR" sz="2000" dirty="0" err="1" smtClean="0"/>
              <a:t>of</a:t>
            </a:r>
            <a:r>
              <a:rPr lang="pt-BR" sz="2000" dirty="0" smtClean="0"/>
              <a:t> </a:t>
            </a:r>
            <a:r>
              <a:rPr lang="pt-BR" sz="2000" dirty="0" err="1" smtClean="0"/>
              <a:t>the</a:t>
            </a:r>
            <a:r>
              <a:rPr lang="pt-BR" sz="2000" dirty="0" smtClean="0"/>
              <a:t> </a:t>
            </a:r>
            <a:r>
              <a:rPr lang="pt-BR" sz="2000" dirty="0" err="1" smtClean="0"/>
              <a:t>Refugial</a:t>
            </a:r>
            <a:r>
              <a:rPr lang="pt-BR" sz="2000" dirty="0" smtClean="0"/>
              <a:t> </a:t>
            </a:r>
            <a:r>
              <a:rPr lang="pt-BR" sz="2000" dirty="0" err="1" smtClean="0"/>
              <a:t>Hypothesis</a:t>
            </a:r>
            <a:r>
              <a:rPr lang="pt-BR" sz="2000" dirty="0" smtClean="0"/>
              <a:t> </a:t>
            </a:r>
            <a:r>
              <a:rPr lang="pt-BR" sz="2000" dirty="0" err="1" smtClean="0"/>
              <a:t>of</a:t>
            </a:r>
            <a:r>
              <a:rPr lang="pt-BR" sz="2000" dirty="0" smtClean="0"/>
              <a:t> </a:t>
            </a:r>
            <a:r>
              <a:rPr lang="pt-BR" sz="2000" dirty="0" err="1" smtClean="0"/>
              <a:t>Amazonian</a:t>
            </a:r>
            <a:r>
              <a:rPr lang="pt-BR" sz="2000" dirty="0" smtClean="0"/>
              <a:t> </a:t>
            </a:r>
            <a:r>
              <a:rPr lang="pt-BR" sz="2000" dirty="0" err="1" smtClean="0"/>
              <a:t>Speciation</a:t>
            </a:r>
            <a:r>
              <a:rPr lang="pt-BR" sz="2000" dirty="0" smtClean="0"/>
              <a:t>: a </a:t>
            </a:r>
            <a:r>
              <a:rPr lang="pt-BR" sz="2000" dirty="0" err="1" smtClean="0"/>
              <a:t>paleo-ecological</a:t>
            </a:r>
            <a:r>
              <a:rPr lang="pt-BR" sz="2000" dirty="0" smtClean="0"/>
              <a:t> perspective. Biota </a:t>
            </a:r>
            <a:r>
              <a:rPr lang="pt-BR" sz="2000" dirty="0" err="1" smtClean="0"/>
              <a:t>Neotropica</a:t>
            </a:r>
            <a:r>
              <a:rPr lang="pt-BR" sz="2000" dirty="0" smtClean="0"/>
              <a:t>, 6 (1), 2006.</a:t>
            </a:r>
          </a:p>
          <a:p>
            <a:pPr marL="457200" indent="-457200">
              <a:buAutoNum type="arabicPeriod"/>
            </a:pPr>
            <a:endParaRPr lang="pt-BR" sz="2000" dirty="0" smtClean="0"/>
          </a:p>
          <a:p>
            <a:pPr marL="457200" indent="-457200">
              <a:buFontTx/>
              <a:buAutoNum type="arabicPeriod"/>
            </a:pPr>
            <a:r>
              <a:rPr lang="en-GB" dirty="0"/>
              <a:t>DOS SANTOS VERÇOSA, J. P. et al. </a:t>
            </a:r>
            <a:r>
              <a:rPr lang="en-GB" dirty="0" err="1"/>
              <a:t>Uso</a:t>
            </a:r>
            <a:r>
              <a:rPr lang="en-GB" dirty="0"/>
              <a:t> de </a:t>
            </a:r>
            <a:r>
              <a:rPr lang="en-GB" dirty="0" err="1"/>
              <a:t>Sensoriamento</a:t>
            </a:r>
            <a:r>
              <a:rPr lang="en-GB" dirty="0"/>
              <a:t> remote e de dados </a:t>
            </a:r>
            <a:r>
              <a:rPr lang="en-GB" dirty="0" err="1"/>
              <a:t>oriundos</a:t>
            </a:r>
            <a:r>
              <a:rPr lang="en-GB" dirty="0"/>
              <a:t> do </a:t>
            </a:r>
            <a:r>
              <a:rPr lang="en-GB" dirty="0" err="1"/>
              <a:t>Projeto</a:t>
            </a:r>
            <a:r>
              <a:rPr lang="en-GB" dirty="0"/>
              <a:t> </a:t>
            </a:r>
            <a:r>
              <a:rPr lang="en-GB" dirty="0" err="1"/>
              <a:t>Mapbiomas</a:t>
            </a:r>
            <a:r>
              <a:rPr lang="en-GB" dirty="0"/>
              <a:t> para </a:t>
            </a:r>
            <a:r>
              <a:rPr lang="en-GB" dirty="0" err="1"/>
              <a:t>análise</a:t>
            </a:r>
            <a:r>
              <a:rPr lang="en-GB" dirty="0"/>
              <a:t> do </a:t>
            </a:r>
            <a:r>
              <a:rPr lang="en-GB" dirty="0" err="1"/>
              <a:t>desmatamento</a:t>
            </a:r>
            <a:r>
              <a:rPr lang="en-GB" dirty="0"/>
              <a:t> no </a:t>
            </a:r>
            <a:r>
              <a:rPr lang="en-GB" dirty="0" err="1"/>
              <a:t>município</a:t>
            </a:r>
            <a:r>
              <a:rPr lang="en-GB" dirty="0"/>
              <a:t> de Rio Largo / AL. </a:t>
            </a:r>
            <a:r>
              <a:rPr lang="en-GB" b="1" dirty="0" err="1"/>
              <a:t>Estudos</a:t>
            </a:r>
            <a:r>
              <a:rPr lang="en-GB" b="1" dirty="0"/>
              <a:t> </a:t>
            </a:r>
            <a:r>
              <a:rPr lang="en-GB" b="1" dirty="0" err="1"/>
              <a:t>Avançados</a:t>
            </a:r>
            <a:r>
              <a:rPr lang="en-GB" b="1" dirty="0"/>
              <a:t> </a:t>
            </a:r>
            <a:r>
              <a:rPr lang="en-GB" b="1" dirty="0" err="1"/>
              <a:t>sobre</a:t>
            </a:r>
            <a:r>
              <a:rPr lang="en-GB" b="1" dirty="0"/>
              <a:t> </a:t>
            </a:r>
            <a:r>
              <a:rPr lang="en-GB" b="1" dirty="0" err="1"/>
              <a:t>Saúde</a:t>
            </a:r>
            <a:r>
              <a:rPr lang="en-GB" b="1" dirty="0"/>
              <a:t> e </a:t>
            </a:r>
            <a:r>
              <a:rPr lang="en-GB" b="1" dirty="0" err="1"/>
              <a:t>Natureza</a:t>
            </a:r>
            <a:r>
              <a:rPr lang="en-GB" dirty="0"/>
              <a:t>, </a:t>
            </a:r>
            <a:r>
              <a:rPr lang="en-GB" i="1" dirty="0"/>
              <a:t>[S. l.]</a:t>
            </a:r>
            <a:r>
              <a:rPr lang="en-GB" dirty="0"/>
              <a:t>, v. 1, 2021. </a:t>
            </a:r>
            <a:r>
              <a:rPr lang="en-GB" dirty="0" err="1"/>
              <a:t>Disponível</a:t>
            </a:r>
            <a:r>
              <a:rPr lang="en-GB" dirty="0"/>
              <a:t> </a:t>
            </a:r>
            <a:r>
              <a:rPr lang="en-GB" dirty="0" err="1"/>
              <a:t>em</a:t>
            </a:r>
            <a:r>
              <a:rPr lang="en-GB" dirty="0"/>
              <a:t>: https://periodicojs.com.br/index.php/easn/article/view/321. </a:t>
            </a:r>
            <a:r>
              <a:rPr lang="en-GB" dirty="0" err="1"/>
              <a:t>Acesso</a:t>
            </a:r>
            <a:r>
              <a:rPr lang="en-GB" dirty="0"/>
              <a:t> </a:t>
            </a:r>
            <a:r>
              <a:rPr lang="en-GB" dirty="0" err="1"/>
              <a:t>em</a:t>
            </a:r>
            <a:r>
              <a:rPr lang="en-GB" dirty="0"/>
              <a:t>: 11 ago. 2022</a:t>
            </a:r>
            <a:r>
              <a:rPr lang="en-GB" dirty="0" smtClean="0"/>
              <a:t>.</a:t>
            </a:r>
          </a:p>
          <a:p>
            <a:pPr marL="457200" indent="-457200">
              <a:buFontTx/>
              <a:buAutoNum type="arabicPeriod"/>
            </a:pPr>
            <a:endParaRPr lang="pt-BR" sz="2000" dirty="0" smtClean="0"/>
          </a:p>
          <a:p>
            <a:pPr marL="457200" indent="-457200">
              <a:buAutoNum type="arabicPeriod" startAt="2"/>
            </a:pPr>
            <a:r>
              <a:rPr lang="pt-BR" sz="2000" dirty="0" smtClean="0"/>
              <a:t>FURLAN, Sueli A.; SOUZA, </a:t>
            </a:r>
            <a:r>
              <a:rPr lang="pt-BR" sz="2000" dirty="0" err="1" smtClean="0"/>
              <a:t>Rosemeri</a:t>
            </a:r>
            <a:r>
              <a:rPr lang="pt-BR" sz="2000" dirty="0" smtClean="0"/>
              <a:t> M.; LIMA, Eduardo Rodrigues Viana de; SOUZA, Bartolomeu I.  Biogeografia: reflexões sobre temas e conceitos.  Revista da Associação Nacional de Pós-graduação e Pesquisa em Geografia (</a:t>
            </a:r>
            <a:r>
              <a:rPr lang="pt-BR" sz="2000" dirty="0" err="1" smtClean="0"/>
              <a:t>Anpege</a:t>
            </a:r>
            <a:r>
              <a:rPr lang="pt-BR" sz="2000" dirty="0" smtClean="0"/>
              <a:t>), 2016: 97-115, V.12, n.18, especial GT </a:t>
            </a:r>
            <a:r>
              <a:rPr lang="pt-BR" sz="2000" dirty="0" err="1" smtClean="0"/>
              <a:t>Anpege</a:t>
            </a:r>
            <a:r>
              <a:rPr lang="pt-BR" sz="2000" dirty="0" smtClean="0"/>
              <a:t>.</a:t>
            </a:r>
          </a:p>
          <a:p>
            <a:pPr marL="457200" indent="-457200">
              <a:buAutoNum type="arabicPeriod" startAt="2"/>
            </a:pPr>
            <a:endParaRPr lang="pt-BR" sz="2000" dirty="0"/>
          </a:p>
          <a:p>
            <a:pPr marL="457200" indent="-457200">
              <a:buFontTx/>
              <a:buAutoNum type="arabicPeriod" startAt="2"/>
            </a:pPr>
            <a:r>
              <a:rPr lang="pt-BR" dirty="0"/>
              <a:t>FURLAN, S. Ângelo. Florestas culturais: manejo sociocultural, territorialidades e sustentabilidade. </a:t>
            </a:r>
            <a:r>
              <a:rPr lang="pt-BR" b="1" dirty="0" err="1"/>
              <a:t>InCID</a:t>
            </a:r>
            <a:r>
              <a:rPr lang="pt-BR" b="1" dirty="0"/>
              <a:t>: Revista de Ciência da Informação e Documentação</a:t>
            </a:r>
            <a:r>
              <a:rPr lang="pt-BR" dirty="0"/>
              <a:t>, </a:t>
            </a:r>
            <a:r>
              <a:rPr lang="pt-BR" i="1" dirty="0"/>
              <a:t>[S. l.]</a:t>
            </a:r>
            <a:r>
              <a:rPr lang="pt-BR" dirty="0"/>
              <a:t>, n. 3, p. 3-15, 2005. DOI: 10.11606/issn.1808-1150.v0i3p3-15. Disponível em: https://www.revistas.usp.br/incid/article/view/85. Acesso em: 11 ago. 2022.</a:t>
            </a:r>
          </a:p>
          <a:p>
            <a:endParaRPr lang="pt-BR" sz="2000" dirty="0" smtClean="0"/>
          </a:p>
        </p:txBody>
      </p:sp>
      <p:sp>
        <p:nvSpPr>
          <p:cNvPr id="3" name="Retângulo 2"/>
          <p:cNvSpPr/>
          <p:nvPr/>
        </p:nvSpPr>
        <p:spPr>
          <a:xfrm>
            <a:off x="2326302" y="320582"/>
            <a:ext cx="9010391" cy="461665"/>
          </a:xfrm>
          <a:prstGeom prst="rect">
            <a:avLst/>
          </a:prstGeom>
        </p:spPr>
        <p:txBody>
          <a:bodyPr wrap="square">
            <a:spAutoFit/>
          </a:bodyPr>
          <a:lstStyle/>
          <a:p>
            <a:r>
              <a:rPr lang="pt-BR" sz="2400" b="1" dirty="0"/>
              <a:t>TEXTOS PARA FICHAMENTO EM DUPLAS – </a:t>
            </a:r>
            <a:r>
              <a:rPr lang="pt-BR" sz="2400" b="1" dirty="0" smtClean="0"/>
              <a:t>(</a:t>
            </a:r>
            <a:r>
              <a:rPr lang="pt-BR" sz="2400" b="1" dirty="0"/>
              <a:t>escolha 3 </a:t>
            </a:r>
            <a:r>
              <a:rPr lang="pt-BR" sz="2400" b="1" dirty="0" smtClean="0"/>
              <a:t>textos)</a:t>
            </a:r>
            <a:endParaRPr lang="pt-BR" sz="2400" b="1" dirty="0"/>
          </a:p>
        </p:txBody>
      </p:sp>
    </p:spTree>
    <p:extLst>
      <p:ext uri="{BB962C8B-B14F-4D97-AF65-F5344CB8AC3E}">
        <p14:creationId xmlns:p14="http://schemas.microsoft.com/office/powerpoint/2010/main" val="312881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712254" y="894451"/>
            <a:ext cx="9853125" cy="6555641"/>
          </a:xfrm>
          <a:prstGeom prst="rect">
            <a:avLst/>
          </a:prstGeom>
        </p:spPr>
        <p:txBody>
          <a:bodyPr wrap="square">
            <a:spAutoFit/>
          </a:bodyPr>
          <a:lstStyle/>
          <a:p>
            <a:pPr marL="457200" indent="-457200">
              <a:buAutoNum type="arabicPeriod" startAt="3"/>
            </a:pPr>
            <a:r>
              <a:rPr lang="pt-BR" sz="2000" dirty="0" smtClean="0"/>
              <a:t>HAFFER, J.; PRANCE, G. T. Impulsos climáticos da evolução da Amazônica durante o </a:t>
            </a:r>
            <a:r>
              <a:rPr lang="pt-BR" sz="2000" dirty="0" err="1" smtClean="0"/>
              <a:t>Cenozóico</a:t>
            </a:r>
            <a:r>
              <a:rPr lang="pt-BR" sz="2000" dirty="0" smtClean="0"/>
              <a:t>: sobre a Teoria dos Refúgios da diferenciação Biótica. Estudos Avançados, 16 (46), 2002.</a:t>
            </a:r>
          </a:p>
          <a:p>
            <a:pPr marL="457200" indent="-457200">
              <a:buAutoNum type="arabicPeriod" startAt="3"/>
            </a:pPr>
            <a:endParaRPr lang="pt-BR" sz="2000" dirty="0" smtClean="0"/>
          </a:p>
          <a:p>
            <a:pPr marL="342900" indent="-342900">
              <a:buAutoNum type="arabicPeriod" startAt="4"/>
            </a:pPr>
            <a:r>
              <a:rPr lang="pt-BR" sz="2000" dirty="0" smtClean="0"/>
              <a:t>GOMES, Ângela Maria S. Entre os conflitos da Biogeografia Física e os redemoinhos da Biogeografia Cultural. In HISSA, Cássio E. V. Saberes ambientais_ desafios para o conhecimento disciplinar. Belo Horizonte: Ed. UFMG (</a:t>
            </a:r>
            <a:r>
              <a:rPr lang="pt-BR" sz="2000" dirty="0" err="1" smtClean="0"/>
              <a:t>Humanitas</a:t>
            </a:r>
            <a:r>
              <a:rPr lang="pt-BR" sz="2000" dirty="0" smtClean="0"/>
              <a:t>), 2008, 311p</a:t>
            </a:r>
          </a:p>
          <a:p>
            <a:pPr marL="342900" indent="-342900">
              <a:buAutoNum type="arabicPeriod" startAt="4"/>
            </a:pPr>
            <a:endParaRPr lang="pt-BR" sz="2000" dirty="0" smtClean="0"/>
          </a:p>
          <a:p>
            <a:pPr marL="457200" indent="-457200">
              <a:buFont typeface="+mj-lt"/>
              <a:buAutoNum type="arabicPeriod" startAt="5"/>
            </a:pPr>
            <a:r>
              <a:rPr lang="pt-BR" sz="2000" dirty="0"/>
              <a:t>METZGER, Jean Paul; CASATTI, Lilian. Do diagnóstico à conservação da biodiversidade: o estado da arte do programa BIOTA/FAPESP.</a:t>
            </a:r>
            <a:r>
              <a:rPr lang="pt-BR" sz="2000" b="1" dirty="0"/>
              <a:t> Biota </a:t>
            </a:r>
            <a:r>
              <a:rPr lang="pt-BR" sz="2000" b="1" dirty="0" err="1"/>
              <a:t>Neotrop</a:t>
            </a:r>
            <a:r>
              <a:rPr lang="pt-BR" sz="2000" b="1" dirty="0"/>
              <a:t>.</a:t>
            </a:r>
            <a:r>
              <a:rPr lang="pt-BR" sz="2000" dirty="0"/>
              <a:t>,  Campinas ,  v. 6, n. 2,   2006 . </a:t>
            </a:r>
            <a:r>
              <a:rPr lang="pt-BR" sz="2000" dirty="0" err="1"/>
              <a:t>Available</a:t>
            </a:r>
            <a:r>
              <a:rPr lang="pt-BR" sz="2000" dirty="0"/>
              <a:t> </a:t>
            </a:r>
            <a:r>
              <a:rPr lang="pt-BR" sz="2000" dirty="0" err="1"/>
              <a:t>from</a:t>
            </a:r>
            <a:r>
              <a:rPr lang="pt-BR" sz="2000" dirty="0"/>
              <a:t> &lt;http://www.scielo.br/scielo.php?script=sci_arttext&amp;pid=S1676-06032006000200002&amp;lng=en&amp;nrm=iso&gt;. </a:t>
            </a:r>
            <a:r>
              <a:rPr lang="pt-BR" sz="2000" dirty="0" err="1"/>
              <a:t>access</a:t>
            </a:r>
            <a:r>
              <a:rPr lang="pt-BR" sz="2000" dirty="0"/>
              <a:t> </a:t>
            </a:r>
            <a:r>
              <a:rPr lang="pt-BR" sz="2000" dirty="0" err="1"/>
              <a:t>on</a:t>
            </a:r>
            <a:r>
              <a:rPr lang="pt-BR" sz="2000" dirty="0"/>
              <a:t>  12  </a:t>
            </a:r>
            <a:r>
              <a:rPr lang="pt-BR" sz="2000" dirty="0" err="1"/>
              <a:t>Sept</a:t>
            </a:r>
            <a:r>
              <a:rPr lang="pt-BR" sz="2000" dirty="0"/>
              <a:t>.  2020. </a:t>
            </a:r>
            <a:r>
              <a:rPr lang="pt-BR" sz="2000" dirty="0">
                <a:solidFill>
                  <a:schemeClr val="accent5">
                    <a:lumMod val="50000"/>
                  </a:schemeClr>
                </a:solidFill>
              </a:rPr>
              <a:t> </a:t>
            </a:r>
            <a:r>
              <a:rPr lang="pt-BR" sz="2000" u="sng" dirty="0">
                <a:solidFill>
                  <a:schemeClr val="accent5">
                    <a:lumMod val="50000"/>
                  </a:schemeClr>
                </a:solidFill>
                <a:hlinkClick r:id="rId2"/>
              </a:rPr>
              <a:t>https://doi.org/10.1590/S1676-06032006000200002</a:t>
            </a:r>
            <a:r>
              <a:rPr lang="pt-BR" sz="2000" dirty="0">
                <a:solidFill>
                  <a:schemeClr val="accent5">
                    <a:lumMod val="50000"/>
                  </a:schemeClr>
                </a:solidFill>
              </a:rPr>
              <a:t>.</a:t>
            </a:r>
          </a:p>
          <a:p>
            <a:pPr marL="457200" indent="-457200">
              <a:buFont typeface="+mj-lt"/>
              <a:buAutoNum type="arabicPeriod" startAt="5"/>
            </a:pPr>
            <a:endParaRPr lang="pt-BR" sz="2000" dirty="0"/>
          </a:p>
          <a:p>
            <a:pPr marL="457200" indent="-457200">
              <a:buFont typeface="+mj-lt"/>
              <a:buAutoNum type="arabicPeriod" startAt="5"/>
            </a:pPr>
            <a:r>
              <a:rPr lang="pt-BR" sz="2000" dirty="0"/>
              <a:t>RIBEIRO, M. C. et al. </a:t>
            </a:r>
            <a:r>
              <a:rPr lang="en-US" sz="2000" b="1" u="sng" dirty="0"/>
              <a:t>The Brazilian Atlantic Forest: How much is left, and how is the remaining forest distributed?</a:t>
            </a:r>
            <a:r>
              <a:rPr lang="en-US" sz="2000" dirty="0"/>
              <a:t> Implications for conservation. Biological Conservation, 149. 2009.</a:t>
            </a:r>
          </a:p>
          <a:p>
            <a:endParaRPr lang="pt-BR" sz="2000" dirty="0"/>
          </a:p>
          <a:p>
            <a:pPr marL="342900" indent="-342900">
              <a:buAutoNum type="arabicPeriod" startAt="4"/>
            </a:pPr>
            <a:endParaRPr lang="pt-BR" sz="2000" dirty="0" smtClean="0"/>
          </a:p>
        </p:txBody>
      </p:sp>
      <p:sp>
        <p:nvSpPr>
          <p:cNvPr id="3" name="Retângulo 2"/>
          <p:cNvSpPr/>
          <p:nvPr/>
        </p:nvSpPr>
        <p:spPr>
          <a:xfrm>
            <a:off x="2326302" y="320582"/>
            <a:ext cx="9010391" cy="461665"/>
          </a:xfrm>
          <a:prstGeom prst="rect">
            <a:avLst/>
          </a:prstGeom>
        </p:spPr>
        <p:txBody>
          <a:bodyPr wrap="square">
            <a:spAutoFit/>
          </a:bodyPr>
          <a:lstStyle/>
          <a:p>
            <a:r>
              <a:rPr lang="pt-BR" sz="2400" b="1" dirty="0"/>
              <a:t>TEXTOS PARA FICHAMENTO EM DUPLAS – </a:t>
            </a:r>
            <a:r>
              <a:rPr lang="pt-BR" sz="2400" b="1" dirty="0" smtClean="0"/>
              <a:t>(</a:t>
            </a:r>
            <a:r>
              <a:rPr lang="pt-BR" sz="2400" b="1" dirty="0"/>
              <a:t>escolha 3 </a:t>
            </a:r>
            <a:r>
              <a:rPr lang="pt-BR" sz="2400" b="1" dirty="0" smtClean="0"/>
              <a:t>textos)</a:t>
            </a:r>
            <a:endParaRPr lang="pt-BR" sz="2400" b="1" dirty="0"/>
          </a:p>
        </p:txBody>
      </p:sp>
    </p:spTree>
    <p:extLst>
      <p:ext uri="{BB962C8B-B14F-4D97-AF65-F5344CB8AC3E}">
        <p14:creationId xmlns:p14="http://schemas.microsoft.com/office/powerpoint/2010/main" val="265803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884783" y="1212029"/>
            <a:ext cx="10307217" cy="4524315"/>
          </a:xfrm>
          <a:prstGeom prst="rect">
            <a:avLst/>
          </a:prstGeom>
        </p:spPr>
        <p:txBody>
          <a:bodyPr wrap="square">
            <a:spAutoFit/>
          </a:bodyPr>
          <a:lstStyle/>
          <a:p>
            <a:pPr marL="457200" indent="-457200">
              <a:buFont typeface="+mj-lt"/>
              <a:buAutoNum type="arabicPeriod" startAt="5"/>
            </a:pPr>
            <a:endParaRPr lang="pt-BR" dirty="0"/>
          </a:p>
          <a:p>
            <a:pPr marL="457200" lvl="0" indent="-457200">
              <a:buFont typeface="+mj-lt"/>
              <a:buAutoNum type="arabicPeriod" startAt="5"/>
            </a:pPr>
            <a:r>
              <a:rPr lang="en-US" dirty="0"/>
              <a:t>RYLANDS, Anthony B.; BRANDON, Katrina. </a:t>
            </a:r>
            <a:r>
              <a:rPr lang="en-US" dirty="0" err="1"/>
              <a:t>Unidades</a:t>
            </a:r>
            <a:r>
              <a:rPr lang="en-US" dirty="0"/>
              <a:t> de </a:t>
            </a:r>
            <a:r>
              <a:rPr lang="en-US" dirty="0" err="1"/>
              <a:t>Conservação</a:t>
            </a:r>
            <a:r>
              <a:rPr lang="en-US" dirty="0"/>
              <a:t> </a:t>
            </a:r>
            <a:r>
              <a:rPr lang="en-US" dirty="0" err="1"/>
              <a:t>Brasileiras</a:t>
            </a:r>
            <a:r>
              <a:rPr lang="en-US" dirty="0"/>
              <a:t>. </a:t>
            </a:r>
            <a:r>
              <a:rPr lang="en-US" dirty="0" err="1"/>
              <a:t>Megadiversidade</a:t>
            </a:r>
            <a:r>
              <a:rPr lang="en-US" dirty="0"/>
              <a:t>, 2005 (v1): </a:t>
            </a:r>
            <a:r>
              <a:rPr lang="en-US" dirty="0" smtClean="0"/>
              <a:t>27-35</a:t>
            </a:r>
          </a:p>
          <a:p>
            <a:pPr marL="457200" lvl="0" indent="-457200">
              <a:buFont typeface="+mj-lt"/>
              <a:buAutoNum type="arabicPeriod" startAt="5"/>
            </a:pPr>
            <a:endParaRPr lang="en-US" dirty="0" smtClean="0"/>
          </a:p>
          <a:p>
            <a:pPr marL="457200" indent="-457200">
              <a:buFont typeface="+mj-lt"/>
              <a:buAutoNum type="arabicPeriod" startAt="5"/>
            </a:pPr>
            <a:r>
              <a:rPr lang="pt-BR" dirty="0"/>
              <a:t>Santos, A. L. G. dos, &amp; Furlan, S. A.  (2021). Quem ganha e quem perde com a falta de proteção aos manguezais?: aspectos da Resolução Conama n°303/2002. </a:t>
            </a:r>
            <a:r>
              <a:rPr lang="pt-BR" i="1" dirty="0"/>
              <a:t>Revista Do Departamento De Geografia</a:t>
            </a:r>
            <a:r>
              <a:rPr lang="pt-BR" dirty="0"/>
              <a:t>, </a:t>
            </a:r>
            <a:r>
              <a:rPr lang="pt-BR" i="1" dirty="0"/>
              <a:t>41</a:t>
            </a:r>
            <a:r>
              <a:rPr lang="pt-BR" dirty="0"/>
              <a:t>(1), e184973 . </a:t>
            </a:r>
            <a:r>
              <a:rPr lang="pt-BR" u="sng" dirty="0">
                <a:hlinkClick r:id="rId2"/>
              </a:rPr>
              <a:t>https://</a:t>
            </a:r>
            <a:r>
              <a:rPr lang="pt-BR" u="sng" dirty="0" smtClean="0">
                <a:hlinkClick r:id="rId2"/>
              </a:rPr>
              <a:t>doi.org/10.11606/eISSN.2236-2878.rdg.2021.184973</a:t>
            </a:r>
            <a:endParaRPr lang="en-US" dirty="0" smtClean="0"/>
          </a:p>
          <a:p>
            <a:pPr marL="457200" lvl="0" indent="-457200">
              <a:buFont typeface="+mj-lt"/>
              <a:buAutoNum type="arabicPeriod" startAt="5"/>
            </a:pPr>
            <a:endParaRPr lang="pt-BR" dirty="0"/>
          </a:p>
          <a:p>
            <a:pPr marL="457200" lvl="0" indent="-457200">
              <a:buFont typeface="+mj-lt"/>
              <a:buAutoNum type="arabicPeriod" startAt="5"/>
            </a:pPr>
            <a:r>
              <a:rPr lang="en-GB" dirty="0"/>
              <a:t>SILVA, Ana </a:t>
            </a:r>
            <a:r>
              <a:rPr lang="en-GB" dirty="0" err="1"/>
              <a:t>Tereza</a:t>
            </a:r>
            <a:r>
              <a:rPr lang="en-GB" dirty="0"/>
              <a:t> Reis da. ÁREAS PROTEGIDAS, POPULAÇÕES </a:t>
            </a:r>
            <a:r>
              <a:rPr lang="en-GB" dirty="0" smtClean="0"/>
              <a:t>TRADICIONAIS </a:t>
            </a:r>
            <a:r>
              <a:rPr lang="en-GB" dirty="0"/>
              <a:t>DA AMAZÔNIA E NOVOS ARRANJOS </a:t>
            </a:r>
            <a:r>
              <a:rPr lang="en-GB" dirty="0" smtClean="0"/>
              <a:t>CONSERVACIONISTAS</a:t>
            </a:r>
            <a:r>
              <a:rPr lang="en-GB" dirty="0"/>
              <a:t>.</a:t>
            </a:r>
            <a:r>
              <a:rPr lang="en-GB" b="1" dirty="0"/>
              <a:t> Rev. bras. Ci. Soc.</a:t>
            </a:r>
            <a:r>
              <a:rPr lang="en-GB" dirty="0"/>
              <a:t>,  São Paulo ,  v. 34, n. </a:t>
            </a:r>
            <a:r>
              <a:rPr lang="en-GB" dirty="0" smtClean="0"/>
              <a:t>99</a:t>
            </a:r>
            <a:r>
              <a:rPr lang="en-GB" dirty="0"/>
              <a:t>,  e349905,    2019 .   Available from &lt;http://www.scielo.br/scielo.php?script=sci_arttext&amp;pid=S0102-69092019000100506&amp;lng=en&amp;nrm=iso&gt;. access on  12  Sept.  2020.  </a:t>
            </a:r>
            <a:r>
              <a:rPr lang="en-GB" dirty="0" err="1"/>
              <a:t>Epub</a:t>
            </a:r>
            <a:r>
              <a:rPr lang="en-GB" dirty="0"/>
              <a:t> Jan 10, 2019.  http://dx.doi.org/10.1590/349905/2019.</a:t>
            </a:r>
            <a:endParaRPr lang="pt-BR" dirty="0"/>
          </a:p>
          <a:p>
            <a:pPr marL="342900" indent="-342900">
              <a:buAutoNum type="arabicPeriod" startAt="5"/>
            </a:pPr>
            <a:endParaRPr lang="pt-BR" dirty="0"/>
          </a:p>
        </p:txBody>
      </p:sp>
      <p:sp>
        <p:nvSpPr>
          <p:cNvPr id="3" name="Retângulo 2"/>
          <p:cNvSpPr/>
          <p:nvPr/>
        </p:nvSpPr>
        <p:spPr>
          <a:xfrm>
            <a:off x="2326302" y="320582"/>
            <a:ext cx="9010391" cy="461665"/>
          </a:xfrm>
          <a:prstGeom prst="rect">
            <a:avLst/>
          </a:prstGeom>
        </p:spPr>
        <p:txBody>
          <a:bodyPr wrap="square">
            <a:spAutoFit/>
          </a:bodyPr>
          <a:lstStyle/>
          <a:p>
            <a:r>
              <a:rPr lang="pt-BR" sz="2400" b="1" dirty="0"/>
              <a:t>TEXTOS PARA FICHAMENTO EM DUPLAS – </a:t>
            </a:r>
            <a:r>
              <a:rPr lang="pt-BR" sz="2400" b="1" dirty="0" smtClean="0"/>
              <a:t>(</a:t>
            </a:r>
            <a:r>
              <a:rPr lang="pt-BR" sz="2400" b="1" dirty="0"/>
              <a:t>escolha 3 </a:t>
            </a:r>
            <a:r>
              <a:rPr lang="pt-BR" sz="2400" b="1" dirty="0" smtClean="0"/>
              <a:t>textos)</a:t>
            </a:r>
            <a:endParaRPr lang="pt-BR" sz="2400" b="1" dirty="0"/>
          </a:p>
        </p:txBody>
      </p:sp>
    </p:spTree>
    <p:extLst>
      <p:ext uri="{BB962C8B-B14F-4D97-AF65-F5344CB8AC3E}">
        <p14:creationId xmlns:p14="http://schemas.microsoft.com/office/powerpoint/2010/main" val="35169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4266590583"/>
              </p:ext>
            </p:extLst>
          </p:nvPr>
        </p:nvGraphicFramePr>
        <p:xfrm>
          <a:off x="2860284" y="1273474"/>
          <a:ext cx="7946261" cy="1828800"/>
        </p:xfrm>
        <a:graphic>
          <a:graphicData uri="http://schemas.openxmlformats.org/drawingml/2006/table">
            <a:tbl>
              <a:tblPr>
                <a:tableStyleId>{5C22544A-7EE6-4342-B048-85BDC9FD1C3A}</a:tableStyleId>
              </a:tblPr>
              <a:tblGrid>
                <a:gridCol w="1092879">
                  <a:extLst>
                    <a:ext uri="{9D8B030D-6E8A-4147-A177-3AD203B41FA5}">
                      <a16:colId xmlns:a16="http://schemas.microsoft.com/office/drawing/2014/main" val="3264837275"/>
                    </a:ext>
                  </a:extLst>
                </a:gridCol>
                <a:gridCol w="6853382">
                  <a:extLst>
                    <a:ext uri="{9D8B030D-6E8A-4147-A177-3AD203B41FA5}">
                      <a16:colId xmlns:a16="http://schemas.microsoft.com/office/drawing/2014/main" val="1799007372"/>
                    </a:ext>
                  </a:extLst>
                </a:gridCol>
              </a:tblGrid>
              <a:tr h="232410">
                <a:tc>
                  <a:txBody>
                    <a:bodyPr/>
                    <a:lstStyle/>
                    <a:p>
                      <a:pPr algn="just">
                        <a:spcAft>
                          <a:spcPts val="0"/>
                        </a:spcAft>
                      </a:pPr>
                      <a:r>
                        <a:rPr lang="pt-BR" sz="2400" dirty="0">
                          <a:effectLst/>
                        </a:rPr>
                        <a:t>Dia </a:t>
                      </a:r>
                      <a:r>
                        <a:rPr lang="pt-BR" sz="2400" dirty="0" smtClean="0">
                          <a:effectLst/>
                        </a:rPr>
                        <a:t>23/08</a:t>
                      </a:r>
                      <a:endParaRPr lang="pt-BR" sz="24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algn="just">
                        <a:spcAft>
                          <a:spcPts val="0"/>
                        </a:spcAft>
                      </a:pPr>
                      <a:r>
                        <a:rPr lang="pt-BR" sz="2400" dirty="0">
                          <a:effectLst/>
                        </a:rPr>
                        <a:t>TEMA 1 – A espacialidade da vida na dimensão História da Biogeografia</a:t>
                      </a:r>
                    </a:p>
                    <a:p>
                      <a:pPr marL="342900" lvl="0" indent="-342900">
                        <a:spcAft>
                          <a:spcPts val="0"/>
                        </a:spcAft>
                        <a:buFont typeface="Symbol" panose="05050102010706020507" pitchFamily="18" charset="2"/>
                        <a:buBlip>
                          <a:blip r:embed="rId2"/>
                        </a:buBlip>
                        <a:tabLst>
                          <a:tab pos="457200" algn="l"/>
                        </a:tabLst>
                      </a:pPr>
                      <a:r>
                        <a:rPr lang="pt-BR" sz="2400" dirty="0">
                          <a:effectLst/>
                        </a:rPr>
                        <a:t>A biogeografia </a:t>
                      </a:r>
                      <a:r>
                        <a:rPr lang="pt-BR" sz="2400" dirty="0" err="1">
                          <a:effectLst/>
                        </a:rPr>
                        <a:t>pré</a:t>
                      </a:r>
                      <a:r>
                        <a:rPr lang="pt-BR" sz="2400" dirty="0">
                          <a:effectLst/>
                        </a:rPr>
                        <a:t>-darwinista</a:t>
                      </a:r>
                    </a:p>
                    <a:p>
                      <a:pPr marL="342900" lvl="0" indent="-342900" algn="just">
                        <a:spcAft>
                          <a:spcPts val="0"/>
                        </a:spcAft>
                        <a:buFont typeface="Symbol" panose="05050102010706020507" pitchFamily="18" charset="2"/>
                        <a:buBlip>
                          <a:blip r:embed="rId2"/>
                        </a:buBlip>
                        <a:tabLst>
                          <a:tab pos="457200" algn="l"/>
                        </a:tabLst>
                      </a:pPr>
                      <a:r>
                        <a:rPr lang="pt-BR" sz="2400" dirty="0">
                          <a:effectLst/>
                        </a:rPr>
                        <a:t>Wallace, Darwin e a Biogeografia moderna</a:t>
                      </a:r>
                      <a:endParaRPr lang="pt-BR" sz="2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440328091"/>
                  </a:ext>
                </a:extLst>
              </a:tr>
            </a:tbl>
          </a:graphicData>
        </a:graphic>
      </p:graphicFrame>
      <p:sp>
        <p:nvSpPr>
          <p:cNvPr id="3" name="CaixaDeTexto 2"/>
          <p:cNvSpPr txBox="1"/>
          <p:nvPr/>
        </p:nvSpPr>
        <p:spPr>
          <a:xfrm>
            <a:off x="2281382" y="286337"/>
            <a:ext cx="2143536" cy="461665"/>
          </a:xfrm>
          <a:prstGeom prst="rect">
            <a:avLst/>
          </a:prstGeom>
          <a:noFill/>
        </p:spPr>
        <p:txBody>
          <a:bodyPr wrap="none" rtlCol="0">
            <a:spAutoFit/>
          </a:bodyPr>
          <a:lstStyle/>
          <a:p>
            <a:r>
              <a:rPr lang="pt-BR" sz="2400" b="1" dirty="0" smtClean="0"/>
              <a:t>Próxima aula</a:t>
            </a:r>
            <a:endParaRPr lang="pt-BR" sz="2400" b="1" dirty="0"/>
          </a:p>
        </p:txBody>
      </p:sp>
      <p:graphicFrame>
        <p:nvGraphicFramePr>
          <p:cNvPr id="4" name="Tabela 3"/>
          <p:cNvGraphicFramePr>
            <a:graphicFrameLocks noGrp="1"/>
          </p:cNvGraphicFramePr>
          <p:nvPr>
            <p:extLst>
              <p:ext uri="{D42A27DB-BD31-4B8C-83A1-F6EECF244321}">
                <p14:modId xmlns:p14="http://schemas.microsoft.com/office/powerpoint/2010/main" val="633182473"/>
              </p:ext>
            </p:extLst>
          </p:nvPr>
        </p:nvGraphicFramePr>
        <p:xfrm>
          <a:off x="2860284" y="3787669"/>
          <a:ext cx="7946261" cy="1463040"/>
        </p:xfrm>
        <a:graphic>
          <a:graphicData uri="http://schemas.openxmlformats.org/drawingml/2006/table">
            <a:tbl>
              <a:tblPr>
                <a:tableStyleId>{5C22544A-7EE6-4342-B048-85BDC9FD1C3A}</a:tableStyleId>
              </a:tblPr>
              <a:tblGrid>
                <a:gridCol w="1111352">
                  <a:extLst>
                    <a:ext uri="{9D8B030D-6E8A-4147-A177-3AD203B41FA5}">
                      <a16:colId xmlns:a16="http://schemas.microsoft.com/office/drawing/2014/main" val="139783801"/>
                    </a:ext>
                  </a:extLst>
                </a:gridCol>
                <a:gridCol w="6834909">
                  <a:extLst>
                    <a:ext uri="{9D8B030D-6E8A-4147-A177-3AD203B41FA5}">
                      <a16:colId xmlns:a16="http://schemas.microsoft.com/office/drawing/2014/main" val="3100046676"/>
                    </a:ext>
                  </a:extLst>
                </a:gridCol>
              </a:tblGrid>
              <a:tr h="453390">
                <a:tc>
                  <a:txBody>
                    <a:bodyPr/>
                    <a:lstStyle/>
                    <a:p>
                      <a:pPr algn="just">
                        <a:spcAft>
                          <a:spcPts val="0"/>
                        </a:spcAft>
                      </a:pPr>
                      <a:r>
                        <a:rPr lang="pt-BR" sz="2400" dirty="0">
                          <a:effectLst/>
                        </a:rPr>
                        <a:t>Dia </a:t>
                      </a:r>
                      <a:r>
                        <a:rPr lang="pt-BR" sz="2400" dirty="0" smtClean="0">
                          <a:effectLst/>
                        </a:rPr>
                        <a:t>23/08</a:t>
                      </a:r>
                      <a:endParaRPr lang="pt-BR" sz="2400" dirty="0">
                        <a:effectLst/>
                        <a:latin typeface="Times New Roman" panose="02020603050405020304" pitchFamily="18" charset="0"/>
                        <a:ea typeface="Times New Roman" panose="02020603050405020304" pitchFamily="18" charset="0"/>
                      </a:endParaRPr>
                    </a:p>
                  </a:txBody>
                  <a:tcPr marL="44450" marR="44450" marT="0" marB="0"/>
                </a:tc>
                <a:tc>
                  <a:txBody>
                    <a:bodyPr/>
                    <a:lstStyle/>
                    <a:p>
                      <a:pPr marL="342900" lvl="0" indent="-342900" algn="just">
                        <a:spcAft>
                          <a:spcPts val="0"/>
                        </a:spcAft>
                        <a:buFont typeface="Symbol" panose="05050102010706020507" pitchFamily="18" charset="2"/>
                        <a:buBlip>
                          <a:blip r:embed="rId2"/>
                        </a:buBlip>
                      </a:pPr>
                      <a:r>
                        <a:rPr lang="pt-BR" sz="2400" dirty="0">
                          <a:effectLst/>
                        </a:rPr>
                        <a:t> Organização dos grupos para trabalho de campo</a:t>
                      </a:r>
                    </a:p>
                    <a:p>
                      <a:pPr marL="342900" lvl="0" indent="-342900" algn="just">
                        <a:spcAft>
                          <a:spcPts val="0"/>
                        </a:spcAft>
                        <a:buFont typeface="Symbol" panose="05050102010706020507" pitchFamily="18" charset="2"/>
                        <a:buBlip>
                          <a:blip r:embed="rId2"/>
                        </a:buBlip>
                      </a:pPr>
                      <a:r>
                        <a:rPr lang="pt-BR" sz="2400" dirty="0">
                          <a:effectLst/>
                        </a:rPr>
                        <a:t> Lista de alunos para trabalho de campo e distribuição dos temas de estudo </a:t>
                      </a:r>
                      <a:endParaRPr lang="pt-BR" sz="2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188446055"/>
                  </a:ext>
                </a:extLst>
              </a:tr>
            </a:tbl>
          </a:graphicData>
        </a:graphic>
      </p:graphicFrame>
      <p:sp>
        <p:nvSpPr>
          <p:cNvPr id="5" name="CaixaDeTexto 4"/>
          <p:cNvSpPr txBox="1"/>
          <p:nvPr/>
        </p:nvSpPr>
        <p:spPr>
          <a:xfrm>
            <a:off x="2860284" y="3258414"/>
            <a:ext cx="1226618" cy="461665"/>
          </a:xfrm>
          <a:prstGeom prst="rect">
            <a:avLst/>
          </a:prstGeom>
          <a:noFill/>
        </p:spPr>
        <p:txBody>
          <a:bodyPr wrap="none" rtlCol="0">
            <a:spAutoFit/>
          </a:bodyPr>
          <a:lstStyle/>
          <a:p>
            <a:r>
              <a:rPr lang="pt-BR" sz="2400" b="1" dirty="0" smtClean="0"/>
              <a:t>Prática</a:t>
            </a:r>
            <a:endParaRPr lang="pt-BR" sz="2400" b="1" dirty="0"/>
          </a:p>
        </p:txBody>
      </p:sp>
      <p:sp>
        <p:nvSpPr>
          <p:cNvPr id="6" name="CaixaDeTexto 5"/>
          <p:cNvSpPr txBox="1"/>
          <p:nvPr/>
        </p:nvSpPr>
        <p:spPr>
          <a:xfrm>
            <a:off x="2761672" y="5671128"/>
            <a:ext cx="9033164" cy="646331"/>
          </a:xfrm>
          <a:prstGeom prst="rect">
            <a:avLst/>
          </a:prstGeom>
          <a:noFill/>
        </p:spPr>
        <p:txBody>
          <a:bodyPr wrap="square" rtlCol="0">
            <a:spAutoFit/>
          </a:bodyPr>
          <a:lstStyle/>
          <a:p>
            <a:r>
              <a:rPr lang="pt-BR" b="1" dirty="0" smtClean="0"/>
              <a:t>Leitura para próxima aula: </a:t>
            </a:r>
            <a:r>
              <a:rPr lang="pt-BR" dirty="0" smtClean="0"/>
              <a:t>GILLUNG, Jéssica P.. </a:t>
            </a:r>
            <a:r>
              <a:rPr lang="pt-BR" dirty="0" err="1" smtClean="0"/>
              <a:t>Biogeogra!a</a:t>
            </a:r>
            <a:r>
              <a:rPr lang="pt-BR" dirty="0"/>
              <a:t>: a história da vida na </a:t>
            </a:r>
            <a:r>
              <a:rPr lang="pt-BR" dirty="0" smtClean="0"/>
              <a:t>Terra. </a:t>
            </a:r>
            <a:r>
              <a:rPr lang="pt-BR" b="1" dirty="0" smtClean="0"/>
              <a:t>Revista </a:t>
            </a:r>
            <a:r>
              <a:rPr lang="pt-BR" b="1" dirty="0"/>
              <a:t>da Biologia </a:t>
            </a:r>
            <a:r>
              <a:rPr lang="pt-BR" dirty="0"/>
              <a:t>(2011) Vol. Esp. </a:t>
            </a:r>
            <a:r>
              <a:rPr lang="pt-BR" dirty="0" err="1"/>
              <a:t>Biogeogra!a</a:t>
            </a:r>
            <a:r>
              <a:rPr lang="pt-BR" dirty="0"/>
              <a:t>: 1-5</a:t>
            </a:r>
            <a:endParaRPr lang="pt-BR" b="1" dirty="0"/>
          </a:p>
        </p:txBody>
      </p:sp>
    </p:spTree>
    <p:extLst>
      <p:ext uri="{BB962C8B-B14F-4D97-AF65-F5344CB8AC3E}">
        <p14:creationId xmlns:p14="http://schemas.microsoft.com/office/powerpoint/2010/main" val="155061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p:txBody>
          <a:bodyPr/>
          <a:lstStyle/>
          <a:p>
            <a:pPr eaLnBrk="1" hangingPunct="1">
              <a:defRPr/>
            </a:pPr>
            <a:r>
              <a:rPr lang="pt-BR" b="1" dirty="0">
                <a:solidFill>
                  <a:srgbClr val="FF0000"/>
                </a:solidFill>
                <a:effectLst>
                  <a:outerShdw blurRad="38100" dist="38100" dir="2700000" algn="tl">
                    <a:srgbClr val="000000"/>
                  </a:outerShdw>
                </a:effectLst>
                <a:latin typeface="Calibri" panose="020F0502020204030204" pitchFamily="34" charset="0"/>
              </a:rPr>
              <a:t>BIBLIOGRAFIA BÁSICA</a:t>
            </a:r>
          </a:p>
        </p:txBody>
      </p:sp>
      <p:sp>
        <p:nvSpPr>
          <p:cNvPr id="2" name="Espaço Reservado para Conteúdo 1"/>
          <p:cNvSpPr>
            <a:spLocks noGrp="1"/>
          </p:cNvSpPr>
          <p:nvPr>
            <p:ph idx="1"/>
          </p:nvPr>
        </p:nvSpPr>
        <p:spPr>
          <a:xfrm>
            <a:off x="2624667" y="1628800"/>
            <a:ext cx="7620000" cy="4114800"/>
          </a:xfrm>
        </p:spPr>
        <p:txBody>
          <a:bodyPr>
            <a:normAutofit fontScale="92500" lnSpcReduction="20000"/>
          </a:bodyPr>
          <a:lstStyle/>
          <a:p>
            <a:pPr marL="180340" algn="just">
              <a:lnSpc>
                <a:spcPct val="115000"/>
              </a:lnSpc>
              <a:tabLst>
                <a:tab pos="90170" algn="l"/>
                <a:tab pos="540385" algn="l"/>
              </a:tabLst>
            </a:pPr>
            <a:r>
              <a:rPr lang="en-GB" sz="1800" dirty="0">
                <a:latin typeface="Calibri" panose="020F0502020204030204" pitchFamily="34" charset="0"/>
                <a:ea typeface="Times New Roman" panose="02020603050405020304" pitchFamily="18" charset="0"/>
                <a:cs typeface="Calibri" panose="020F0502020204030204" pitchFamily="34" charset="0"/>
              </a:rPr>
              <a:t>AB´SABER, Aziz N.  </a:t>
            </a:r>
            <a:r>
              <a:rPr lang="en-GB" sz="1800" dirty="0" err="1">
                <a:latin typeface="Calibri" panose="020F0502020204030204" pitchFamily="34" charset="0"/>
                <a:ea typeface="Times New Roman" panose="02020603050405020304" pitchFamily="18" charset="0"/>
                <a:cs typeface="Calibri" panose="020F0502020204030204" pitchFamily="34" charset="0"/>
              </a:rPr>
              <a:t>Domínios</a:t>
            </a:r>
            <a:r>
              <a:rPr lang="en-GB" sz="1800" dirty="0">
                <a:latin typeface="Calibri" panose="020F0502020204030204" pitchFamily="34" charset="0"/>
                <a:ea typeface="Times New Roman" panose="02020603050405020304" pitchFamily="18" charset="0"/>
                <a:cs typeface="Calibri" panose="020F0502020204030204" pitchFamily="34" charset="0"/>
              </a:rPr>
              <a:t> da </a:t>
            </a:r>
            <a:r>
              <a:rPr lang="en-GB" sz="1800" dirty="0" err="1">
                <a:latin typeface="Calibri" panose="020F0502020204030204" pitchFamily="34" charset="0"/>
                <a:ea typeface="Times New Roman" panose="02020603050405020304" pitchFamily="18" charset="0"/>
                <a:cs typeface="Calibri" panose="020F0502020204030204" pitchFamily="34" charset="0"/>
              </a:rPr>
              <a:t>Natureza</a:t>
            </a:r>
            <a:r>
              <a:rPr lang="en-GB" sz="1800" dirty="0">
                <a:latin typeface="Calibri" panose="020F0502020204030204" pitchFamily="34" charset="0"/>
                <a:ea typeface="Times New Roman" panose="02020603050405020304" pitchFamily="18" charset="0"/>
                <a:cs typeface="Calibri" panose="020F0502020204030204" pitchFamily="34" charset="0"/>
              </a:rPr>
              <a:t> no </a:t>
            </a:r>
            <a:r>
              <a:rPr lang="en-GB" sz="1800" dirty="0" err="1">
                <a:latin typeface="Calibri" panose="020F0502020204030204" pitchFamily="34" charset="0"/>
                <a:ea typeface="Times New Roman" panose="02020603050405020304" pitchFamily="18" charset="0"/>
                <a:cs typeface="Calibri" panose="020F0502020204030204" pitchFamily="34" charset="0"/>
              </a:rPr>
              <a:t>Brasil</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potencialidades</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paisagísticas</a:t>
            </a:r>
            <a:r>
              <a:rPr lang="en-GB" sz="1800" dirty="0">
                <a:latin typeface="Calibri" panose="020F0502020204030204" pitchFamily="34" charset="0"/>
                <a:ea typeface="Times New Roman" panose="02020603050405020304" pitchFamily="18" charset="0"/>
                <a:cs typeface="Calibri" panose="020F0502020204030204" pitchFamily="34" charset="0"/>
              </a:rPr>
              <a:t>. São Paulo: </a:t>
            </a:r>
            <a:r>
              <a:rPr lang="en-GB" sz="1800" dirty="0" err="1">
                <a:latin typeface="Calibri" panose="020F0502020204030204" pitchFamily="34" charset="0"/>
                <a:ea typeface="Times New Roman" panose="02020603050405020304" pitchFamily="18" charset="0"/>
                <a:cs typeface="Calibri" panose="020F0502020204030204" pitchFamily="34" charset="0"/>
              </a:rPr>
              <a:t>Ateliê</a:t>
            </a:r>
            <a:r>
              <a:rPr lang="en-GB" sz="1800" dirty="0">
                <a:latin typeface="Calibri" panose="020F0502020204030204" pitchFamily="34" charset="0"/>
                <a:ea typeface="Times New Roman" panose="02020603050405020304" pitchFamily="18" charset="0"/>
                <a:cs typeface="Calibri" panose="020F0502020204030204" pitchFamily="34" charset="0"/>
              </a:rPr>
              <a:t> editorial, 2003.</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r>
              <a:rPr lang="en-GB" sz="1800" dirty="0">
                <a:latin typeface="Calibri" panose="020F0502020204030204" pitchFamily="34" charset="0"/>
                <a:ea typeface="Times New Roman" panose="02020603050405020304" pitchFamily="18" charset="0"/>
                <a:cs typeface="Calibri" panose="020F0502020204030204" pitchFamily="34" charset="0"/>
              </a:rPr>
              <a:t>BROWN, James H.; LOMOLINO, Mark V. </a:t>
            </a:r>
            <a:r>
              <a:rPr lang="en-GB" sz="1800" dirty="0" err="1">
                <a:latin typeface="Calibri" panose="020F0502020204030204" pitchFamily="34" charset="0"/>
                <a:ea typeface="Times New Roman" panose="02020603050405020304" pitchFamily="18" charset="0"/>
                <a:cs typeface="Calibri" panose="020F0502020204030204" pitchFamily="34" charset="0"/>
              </a:rPr>
              <a:t>Biogeografia</a:t>
            </a:r>
            <a:r>
              <a:rPr lang="en-GB" sz="1800" dirty="0">
                <a:latin typeface="Calibri" panose="020F0502020204030204" pitchFamily="34" charset="0"/>
                <a:ea typeface="Times New Roman" panose="02020603050405020304" pitchFamily="18" charset="0"/>
                <a:cs typeface="Calibri" panose="020F0502020204030204" pitchFamily="34" charset="0"/>
              </a:rPr>
              <a:t>. Sunderland: </a:t>
            </a:r>
            <a:r>
              <a:rPr lang="en-GB" sz="1800" dirty="0" err="1">
                <a:latin typeface="Calibri" panose="020F0502020204030204" pitchFamily="34" charset="0"/>
                <a:ea typeface="Times New Roman" panose="02020603050405020304" pitchFamily="18" charset="0"/>
                <a:cs typeface="Calibri" panose="020F0502020204030204" pitchFamily="34" charset="0"/>
              </a:rPr>
              <a:t>Sinauer</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Tradução</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Editora</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Funpec</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US" sz="1800" dirty="0">
                <a:latin typeface="Calibri" panose="020F0502020204030204" pitchFamily="34" charset="0"/>
                <a:ea typeface="Times New Roman" panose="02020603050405020304" pitchFamily="18" charset="0"/>
                <a:cs typeface="Calibri" panose="020F0502020204030204" pitchFamily="34" charset="0"/>
              </a:rPr>
              <a:t>2006.</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r>
              <a:rPr lang="en-GB" sz="1800" dirty="0">
                <a:latin typeface="Calibri" panose="020F0502020204030204" pitchFamily="34" charset="0"/>
                <a:ea typeface="Times New Roman" panose="02020603050405020304" pitchFamily="18" charset="0"/>
                <a:cs typeface="Calibri" panose="020F0502020204030204" pitchFamily="34" charset="0"/>
              </a:rPr>
              <a:t>CARVALHO, C. J. B.; ALMEIDA, E. A. B. (Org.). </a:t>
            </a:r>
            <a:r>
              <a:rPr lang="en-GB" sz="1800" dirty="0" err="1">
                <a:latin typeface="Calibri" panose="020F0502020204030204" pitchFamily="34" charset="0"/>
                <a:ea typeface="Times New Roman" panose="02020603050405020304" pitchFamily="18" charset="0"/>
                <a:cs typeface="Calibri" panose="020F0502020204030204" pitchFamily="34" charset="0"/>
              </a:rPr>
              <a:t>Biogeografia</a:t>
            </a:r>
            <a:r>
              <a:rPr lang="en-GB" sz="1800" dirty="0">
                <a:latin typeface="Calibri" panose="020F0502020204030204" pitchFamily="34" charset="0"/>
                <a:ea typeface="Times New Roman" panose="02020603050405020304" pitchFamily="18" charset="0"/>
                <a:cs typeface="Calibri" panose="020F0502020204030204" pitchFamily="34" charset="0"/>
              </a:rPr>
              <a:t> da </a:t>
            </a:r>
            <a:r>
              <a:rPr lang="en-GB" sz="1800" dirty="0" err="1">
                <a:latin typeface="Calibri" panose="020F0502020204030204" pitchFamily="34" charset="0"/>
                <a:ea typeface="Times New Roman" panose="02020603050405020304" pitchFamily="18" charset="0"/>
                <a:cs typeface="Calibri" panose="020F0502020204030204" pitchFamily="34" charset="0"/>
              </a:rPr>
              <a:t>América</a:t>
            </a:r>
            <a:r>
              <a:rPr lang="en-GB" sz="1800" dirty="0">
                <a:latin typeface="Calibri" panose="020F0502020204030204" pitchFamily="34" charset="0"/>
                <a:ea typeface="Times New Roman" panose="02020603050405020304" pitchFamily="18" charset="0"/>
                <a:cs typeface="Calibri" panose="020F0502020204030204" pitchFamily="34" charset="0"/>
              </a:rPr>
              <a:t> do </a:t>
            </a:r>
            <a:r>
              <a:rPr lang="en-GB" sz="1800" dirty="0" err="1">
                <a:latin typeface="Calibri" panose="020F0502020204030204" pitchFamily="34" charset="0"/>
                <a:ea typeface="Times New Roman" panose="02020603050405020304" pitchFamily="18" charset="0"/>
                <a:cs typeface="Calibri" panose="020F0502020204030204" pitchFamily="34" charset="0"/>
              </a:rPr>
              <a:t>sul</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padrões</a:t>
            </a:r>
            <a:r>
              <a:rPr lang="en-GB" sz="1800" dirty="0">
                <a:latin typeface="Calibri" panose="020F0502020204030204" pitchFamily="34" charset="0"/>
                <a:ea typeface="Times New Roman" panose="02020603050405020304" pitchFamily="18" charset="0"/>
                <a:cs typeface="Calibri" panose="020F0502020204030204" pitchFamily="34" charset="0"/>
              </a:rPr>
              <a:t> e </a:t>
            </a:r>
            <a:r>
              <a:rPr lang="en-GB" sz="1800" dirty="0" err="1">
                <a:latin typeface="Calibri" panose="020F0502020204030204" pitchFamily="34" charset="0"/>
                <a:ea typeface="Times New Roman" panose="02020603050405020304" pitchFamily="18" charset="0"/>
                <a:cs typeface="Calibri" panose="020F0502020204030204" pitchFamily="34" charset="0"/>
              </a:rPr>
              <a:t>processos</a:t>
            </a:r>
            <a:r>
              <a:rPr lang="en-GB" sz="1800" dirty="0">
                <a:latin typeface="Calibri" panose="020F0502020204030204" pitchFamily="34" charset="0"/>
                <a:ea typeface="Times New Roman" panose="02020603050405020304" pitchFamily="18" charset="0"/>
                <a:cs typeface="Calibri" panose="020F0502020204030204" pitchFamily="34" charset="0"/>
              </a:rPr>
              <a:t>. São Paulo: ROCA, 2010.</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r>
              <a:rPr lang="en-GB" sz="1800" dirty="0">
                <a:latin typeface="Calibri" panose="020F0502020204030204" pitchFamily="34" charset="0"/>
                <a:ea typeface="Times New Roman" panose="02020603050405020304" pitchFamily="18" charset="0"/>
                <a:cs typeface="Calibri" panose="020F0502020204030204" pitchFamily="34" charset="0"/>
              </a:rPr>
              <a:t>CONTI, José Bueno; FURLAN, Sueli, A. </a:t>
            </a:r>
            <a:r>
              <a:rPr lang="en-GB" sz="1800" dirty="0" err="1">
                <a:latin typeface="Calibri" panose="020F0502020204030204" pitchFamily="34" charset="0"/>
                <a:ea typeface="Times New Roman" panose="02020603050405020304" pitchFamily="18" charset="0"/>
                <a:cs typeface="Calibri" panose="020F0502020204030204" pitchFamily="34" charset="0"/>
              </a:rPr>
              <a:t>Geoecologia</a:t>
            </a:r>
            <a:r>
              <a:rPr lang="en-GB" sz="1800" dirty="0">
                <a:latin typeface="Calibri" panose="020F0502020204030204" pitchFamily="34" charset="0"/>
                <a:ea typeface="Times New Roman" panose="02020603050405020304" pitchFamily="18" charset="0"/>
                <a:cs typeface="Calibri" panose="020F0502020204030204" pitchFamily="34" charset="0"/>
              </a:rPr>
              <a:t>: o </a:t>
            </a:r>
            <a:r>
              <a:rPr lang="en-GB" sz="1800" dirty="0" err="1">
                <a:latin typeface="Calibri" panose="020F0502020204030204" pitchFamily="34" charset="0"/>
                <a:ea typeface="Times New Roman" panose="02020603050405020304" pitchFamily="18" charset="0"/>
                <a:cs typeface="Calibri" panose="020F0502020204030204" pitchFamily="34" charset="0"/>
              </a:rPr>
              <a:t>clima</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os</a:t>
            </a:r>
            <a:r>
              <a:rPr lang="en-GB" sz="1800" dirty="0">
                <a:latin typeface="Calibri" panose="020F0502020204030204" pitchFamily="34" charset="0"/>
                <a:ea typeface="Times New Roman" panose="02020603050405020304" pitchFamily="18" charset="0"/>
                <a:cs typeface="Calibri" panose="020F0502020204030204" pitchFamily="34" charset="0"/>
              </a:rPr>
              <a:t> solos e a biota. In: ROSS, J. L. S. </a:t>
            </a:r>
            <a:r>
              <a:rPr lang="en-GB" sz="1800" dirty="0" err="1">
                <a:latin typeface="Calibri" panose="020F0502020204030204" pitchFamily="34" charset="0"/>
                <a:ea typeface="Times New Roman" panose="02020603050405020304" pitchFamily="18" charset="0"/>
                <a:cs typeface="Calibri" panose="020F0502020204030204" pitchFamily="34" charset="0"/>
              </a:rPr>
              <a:t>Geografia</a:t>
            </a:r>
            <a:r>
              <a:rPr lang="en-GB" sz="1800" dirty="0">
                <a:latin typeface="Calibri" panose="020F0502020204030204" pitchFamily="34" charset="0"/>
                <a:ea typeface="Times New Roman" panose="02020603050405020304" pitchFamily="18" charset="0"/>
                <a:cs typeface="Calibri" panose="020F0502020204030204" pitchFamily="34" charset="0"/>
              </a:rPr>
              <a:t> do </a:t>
            </a:r>
            <a:r>
              <a:rPr lang="en-GB" sz="1800" dirty="0" err="1">
                <a:latin typeface="Calibri" panose="020F0502020204030204" pitchFamily="34" charset="0"/>
                <a:ea typeface="Times New Roman" panose="02020603050405020304" pitchFamily="18" charset="0"/>
                <a:cs typeface="Calibri" panose="020F0502020204030204" pitchFamily="34" charset="0"/>
              </a:rPr>
              <a:t>Brasil</a:t>
            </a:r>
            <a:r>
              <a:rPr lang="en-GB" sz="1800" dirty="0">
                <a:latin typeface="Calibri" panose="020F0502020204030204" pitchFamily="34" charset="0"/>
                <a:ea typeface="Times New Roman" panose="02020603050405020304" pitchFamily="18" charset="0"/>
                <a:cs typeface="Calibri" panose="020F0502020204030204" pitchFamily="34" charset="0"/>
              </a:rPr>
              <a:t>. São Paulo: EDUSP, 1996. p. 67-207.</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r>
              <a:rPr lang="en-GB" sz="1800" dirty="0">
                <a:latin typeface="Calibri" panose="020F0502020204030204" pitchFamily="34" charset="0"/>
                <a:ea typeface="Times New Roman" panose="02020603050405020304" pitchFamily="18" charset="0"/>
                <a:cs typeface="Calibri" panose="020F0502020204030204" pitchFamily="34" charset="0"/>
              </a:rPr>
              <a:t>COX, C. B. </a:t>
            </a:r>
            <a:r>
              <a:rPr lang="en-GB" sz="1800" dirty="0" err="1">
                <a:latin typeface="Calibri" panose="020F0502020204030204" pitchFamily="34" charset="0"/>
                <a:ea typeface="Times New Roman" panose="02020603050405020304" pitchFamily="18" charset="0"/>
                <a:cs typeface="Calibri" panose="020F0502020204030204" pitchFamily="34" charset="0"/>
              </a:rPr>
              <a:t>Biogeografia</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uma</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abordagem</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ecológica</a:t>
            </a:r>
            <a:r>
              <a:rPr lang="en-GB" sz="1800" dirty="0">
                <a:latin typeface="Calibri" panose="020F0502020204030204" pitchFamily="34" charset="0"/>
                <a:ea typeface="Times New Roman" panose="02020603050405020304" pitchFamily="18" charset="0"/>
                <a:cs typeface="Calibri" panose="020F0502020204030204" pitchFamily="34" charset="0"/>
              </a:rPr>
              <a:t> e </a:t>
            </a:r>
            <a:r>
              <a:rPr lang="en-GB" sz="1800" dirty="0" err="1">
                <a:latin typeface="Calibri" panose="020F0502020204030204" pitchFamily="34" charset="0"/>
                <a:ea typeface="Times New Roman" panose="02020603050405020304" pitchFamily="18" charset="0"/>
                <a:cs typeface="Calibri" panose="020F0502020204030204" pitchFamily="34" charset="0"/>
              </a:rPr>
              <a:t>evolucionária</a:t>
            </a:r>
            <a:r>
              <a:rPr lang="en-GB" sz="1800" dirty="0">
                <a:latin typeface="Calibri" panose="020F0502020204030204" pitchFamily="34" charset="0"/>
                <a:ea typeface="Times New Roman" panose="02020603050405020304" pitchFamily="18" charset="0"/>
                <a:cs typeface="Calibri" panose="020F0502020204030204" pitchFamily="34" charset="0"/>
              </a:rPr>
              <a:t>. Rio de Janeiro: LTC, 2009. </a:t>
            </a:r>
          </a:p>
          <a:p>
            <a:pPr marL="180340" algn="just">
              <a:lnSpc>
                <a:spcPct val="115000"/>
              </a:lnSpc>
              <a:tabLst>
                <a:tab pos="90170" algn="l"/>
              </a:tabLst>
            </a:pPr>
            <a:r>
              <a:rPr lang="da-DK" sz="1800" dirty="0">
                <a:latin typeface="Calibri" panose="020F0502020204030204" pitchFamily="34" charset="0"/>
                <a:ea typeface="Times New Roman" panose="02020603050405020304" pitchFamily="18" charset="0"/>
                <a:cs typeface="Calibri" panose="020F0502020204030204" pitchFamily="34" charset="0"/>
              </a:rPr>
              <a:t>CULLEN JÚNIOR, L. et al. </a:t>
            </a:r>
            <a:r>
              <a:rPr lang="en-GB" sz="1800" dirty="0">
                <a:latin typeface="Calibri" panose="020F0502020204030204" pitchFamily="34" charset="0"/>
                <a:ea typeface="Times New Roman" panose="02020603050405020304" pitchFamily="18" charset="0"/>
                <a:cs typeface="Calibri" panose="020F0502020204030204" pitchFamily="34" charset="0"/>
              </a:rPr>
              <a:t>(Org.). </a:t>
            </a:r>
            <a:r>
              <a:rPr lang="en-GB" sz="1800" dirty="0" err="1">
                <a:latin typeface="Calibri" panose="020F0502020204030204" pitchFamily="34" charset="0"/>
                <a:ea typeface="Times New Roman" panose="02020603050405020304" pitchFamily="18" charset="0"/>
                <a:cs typeface="Calibri" panose="020F0502020204030204" pitchFamily="34" charset="0"/>
              </a:rPr>
              <a:t>Métodos</a:t>
            </a:r>
            <a:r>
              <a:rPr lang="en-GB" sz="1800" dirty="0">
                <a:latin typeface="Calibri" panose="020F0502020204030204" pitchFamily="34" charset="0"/>
                <a:ea typeface="Times New Roman" panose="02020603050405020304" pitchFamily="18" charset="0"/>
                <a:cs typeface="Calibri" panose="020F0502020204030204" pitchFamily="34" charset="0"/>
              </a:rPr>
              <a:t> de </a:t>
            </a:r>
            <a:r>
              <a:rPr lang="en-GB" sz="1800" dirty="0" err="1">
                <a:latin typeface="Calibri" panose="020F0502020204030204" pitchFamily="34" charset="0"/>
                <a:ea typeface="Times New Roman" panose="02020603050405020304" pitchFamily="18" charset="0"/>
                <a:cs typeface="Calibri" panose="020F0502020204030204" pitchFamily="34" charset="0"/>
              </a:rPr>
              <a:t>estudos</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em</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biologia</a:t>
            </a:r>
            <a:r>
              <a:rPr lang="en-GB" sz="1800" dirty="0">
                <a:latin typeface="Calibri" panose="020F0502020204030204" pitchFamily="34" charset="0"/>
                <a:ea typeface="Times New Roman" panose="02020603050405020304" pitchFamily="18" charset="0"/>
                <a:cs typeface="Calibri" panose="020F0502020204030204" pitchFamily="34" charset="0"/>
              </a:rPr>
              <a:t> da </a:t>
            </a:r>
            <a:r>
              <a:rPr lang="en-GB" sz="1800" dirty="0" err="1">
                <a:latin typeface="Calibri" panose="020F0502020204030204" pitchFamily="34" charset="0"/>
                <a:ea typeface="Times New Roman" panose="02020603050405020304" pitchFamily="18" charset="0"/>
                <a:cs typeface="Calibri" panose="020F0502020204030204" pitchFamily="34" charset="0"/>
              </a:rPr>
              <a:t>conservação</a:t>
            </a:r>
            <a:r>
              <a:rPr lang="en-GB" sz="1800" dirty="0">
                <a:latin typeface="Calibri" panose="020F0502020204030204" pitchFamily="34" charset="0"/>
                <a:ea typeface="Times New Roman" panose="02020603050405020304" pitchFamily="18" charset="0"/>
                <a:cs typeface="Calibri" panose="020F0502020204030204" pitchFamily="34" charset="0"/>
              </a:rPr>
              <a:t> e </a:t>
            </a:r>
            <a:r>
              <a:rPr lang="en-GB" sz="1800" dirty="0" err="1">
                <a:latin typeface="Calibri" panose="020F0502020204030204" pitchFamily="34" charset="0"/>
                <a:ea typeface="Times New Roman" panose="02020603050405020304" pitchFamily="18" charset="0"/>
                <a:cs typeface="Calibri" panose="020F0502020204030204" pitchFamily="34" charset="0"/>
              </a:rPr>
              <a:t>manejo</a:t>
            </a:r>
            <a:r>
              <a:rPr lang="en-GB" sz="1800" dirty="0">
                <a:latin typeface="Calibri" panose="020F0502020204030204" pitchFamily="34" charset="0"/>
                <a:ea typeface="Times New Roman" panose="02020603050405020304" pitchFamily="18" charset="0"/>
                <a:cs typeface="Calibri" panose="020F0502020204030204" pitchFamily="34" charset="0"/>
              </a:rPr>
              <a:t> da </a:t>
            </a:r>
            <a:r>
              <a:rPr lang="en-GB" sz="1800" dirty="0" err="1">
                <a:latin typeface="Calibri" panose="020F0502020204030204" pitchFamily="34" charset="0"/>
                <a:ea typeface="Times New Roman" panose="02020603050405020304" pitchFamily="18" charset="0"/>
                <a:cs typeface="Calibri" panose="020F0502020204030204" pitchFamily="34" charset="0"/>
              </a:rPr>
              <a:t>vida</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silvestre</a:t>
            </a:r>
            <a:r>
              <a:rPr lang="en-GB" sz="1800" dirty="0">
                <a:latin typeface="Calibri" panose="020F0502020204030204" pitchFamily="34" charset="0"/>
                <a:ea typeface="Times New Roman" panose="02020603050405020304" pitchFamily="18" charset="0"/>
                <a:cs typeface="Calibri" panose="020F0502020204030204" pitchFamily="34" charset="0"/>
              </a:rPr>
              <a:t>. Curitiba: </a:t>
            </a:r>
            <a:r>
              <a:rPr lang="en-GB" sz="1800" dirty="0" err="1">
                <a:latin typeface="Calibri" panose="020F0502020204030204" pitchFamily="34" charset="0"/>
                <a:ea typeface="Times New Roman" panose="02020603050405020304" pitchFamily="18" charset="0"/>
                <a:cs typeface="Calibri" panose="020F0502020204030204" pitchFamily="34" charset="0"/>
              </a:rPr>
              <a:t>Fundação</a:t>
            </a:r>
            <a:r>
              <a:rPr lang="en-GB" sz="1800" dirty="0">
                <a:latin typeface="Calibri" panose="020F0502020204030204" pitchFamily="34" charset="0"/>
                <a:ea typeface="Times New Roman" panose="02020603050405020304" pitchFamily="18" charset="0"/>
                <a:cs typeface="Calibri" panose="020F0502020204030204" pitchFamily="34" charset="0"/>
              </a:rPr>
              <a:t> O </a:t>
            </a:r>
            <a:r>
              <a:rPr lang="en-GB" sz="1800" dirty="0" err="1">
                <a:latin typeface="Calibri" panose="020F0502020204030204" pitchFamily="34" charset="0"/>
                <a:ea typeface="Times New Roman" panose="02020603050405020304" pitchFamily="18" charset="0"/>
                <a:cs typeface="Calibri" panose="020F0502020204030204" pitchFamily="34" charset="0"/>
              </a:rPr>
              <a:t>Boticário</a:t>
            </a:r>
            <a:r>
              <a:rPr lang="en-GB" sz="1800" dirty="0">
                <a:latin typeface="Calibri" panose="020F0502020204030204" pitchFamily="34" charset="0"/>
                <a:ea typeface="Times New Roman" panose="02020603050405020304" pitchFamily="18" charset="0"/>
                <a:cs typeface="Calibri" panose="020F0502020204030204" pitchFamily="34" charset="0"/>
              </a:rPr>
              <a:t> de </a:t>
            </a:r>
            <a:r>
              <a:rPr lang="en-GB" sz="1800" dirty="0" err="1">
                <a:latin typeface="Calibri" panose="020F0502020204030204" pitchFamily="34" charset="0"/>
                <a:ea typeface="Times New Roman" panose="02020603050405020304" pitchFamily="18" charset="0"/>
                <a:cs typeface="Calibri" panose="020F0502020204030204" pitchFamily="34" charset="0"/>
              </a:rPr>
              <a:t>Proteção</a:t>
            </a:r>
            <a:r>
              <a:rPr lang="en-GB" sz="1800" dirty="0">
                <a:latin typeface="Calibri" panose="020F0502020204030204" pitchFamily="34" charset="0"/>
                <a:ea typeface="Times New Roman" panose="02020603050405020304" pitchFamily="18" charset="0"/>
                <a:cs typeface="Calibri" panose="020F0502020204030204" pitchFamily="34" charset="0"/>
              </a:rPr>
              <a:t> à </a:t>
            </a:r>
            <a:r>
              <a:rPr lang="en-GB" sz="1800" dirty="0" err="1">
                <a:latin typeface="Calibri" panose="020F0502020204030204" pitchFamily="34" charset="0"/>
                <a:ea typeface="Times New Roman" panose="02020603050405020304" pitchFamily="18" charset="0"/>
                <a:cs typeface="Calibri" panose="020F0502020204030204" pitchFamily="34" charset="0"/>
              </a:rPr>
              <a:t>Natureza</a:t>
            </a:r>
            <a:r>
              <a:rPr lang="en-GB" sz="1800" dirty="0">
                <a:latin typeface="Calibri" panose="020F0502020204030204" pitchFamily="34" charset="0"/>
                <a:ea typeface="Times New Roman" panose="02020603050405020304" pitchFamily="18" charset="0"/>
                <a:cs typeface="Calibri" panose="020F0502020204030204" pitchFamily="34" charset="0"/>
              </a:rPr>
              <a:t>, 2003.</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r>
              <a:rPr lang="en-GB" sz="1800" dirty="0">
                <a:latin typeface="Calibri" panose="020F0502020204030204" pitchFamily="34" charset="0"/>
                <a:ea typeface="Times New Roman" panose="02020603050405020304" pitchFamily="18" charset="0"/>
                <a:cs typeface="Calibri" panose="020F0502020204030204" pitchFamily="34" charset="0"/>
              </a:rPr>
              <a:t>DANSEREAU, Pierre M. Biogeography. </a:t>
            </a:r>
            <a:r>
              <a:rPr lang="en-US" sz="1800" dirty="0">
                <a:latin typeface="Calibri" panose="020F0502020204030204" pitchFamily="34" charset="0"/>
                <a:ea typeface="Times New Roman" panose="02020603050405020304" pitchFamily="18" charset="0"/>
                <a:cs typeface="Calibri" panose="020F0502020204030204" pitchFamily="34" charset="0"/>
              </a:rPr>
              <a:t>New York: Ronald Press Co., 1957.</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endParaRPr lang="pt-BR" sz="1800" dirty="0">
              <a:latin typeface="Calibri" panose="020F0502020204030204" pitchFamily="34" charset="0"/>
              <a:ea typeface="Times New Roman" panose="02020603050405020304" pitchFamily="18" charset="0"/>
              <a:cs typeface="Calibri" panose="020F0502020204030204" pitchFamily="34" charset="0"/>
            </a:endParaRPr>
          </a:p>
          <a:p>
            <a:endParaRPr lang="pt-BR" sz="1800" dirty="0"/>
          </a:p>
        </p:txBody>
      </p:sp>
    </p:spTree>
    <p:extLst>
      <p:ext uri="{BB962C8B-B14F-4D97-AF65-F5344CB8AC3E}">
        <p14:creationId xmlns:p14="http://schemas.microsoft.com/office/powerpoint/2010/main" val="273051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p:txBody>
          <a:bodyPr/>
          <a:lstStyle/>
          <a:p>
            <a:pPr eaLnBrk="1" hangingPunct="1">
              <a:defRPr/>
            </a:pPr>
            <a:r>
              <a:rPr lang="pt-BR" b="1" dirty="0">
                <a:solidFill>
                  <a:srgbClr val="FF0000"/>
                </a:solidFill>
                <a:effectLst>
                  <a:outerShdw blurRad="38100" dist="38100" dir="2700000" algn="tl">
                    <a:srgbClr val="000000"/>
                  </a:outerShdw>
                </a:effectLst>
                <a:latin typeface="Calibri" panose="020F0502020204030204" pitchFamily="34" charset="0"/>
              </a:rPr>
              <a:t>BIBLIOGRAFIA BÁSICA</a:t>
            </a:r>
          </a:p>
        </p:txBody>
      </p:sp>
      <p:sp>
        <p:nvSpPr>
          <p:cNvPr id="2" name="Espaço Reservado para Conteúdo 1"/>
          <p:cNvSpPr>
            <a:spLocks noGrp="1"/>
          </p:cNvSpPr>
          <p:nvPr>
            <p:ph idx="1"/>
          </p:nvPr>
        </p:nvSpPr>
        <p:spPr>
          <a:xfrm>
            <a:off x="2590800" y="1524000"/>
            <a:ext cx="7620000" cy="4114800"/>
          </a:xfrm>
        </p:spPr>
        <p:txBody>
          <a:bodyPr>
            <a:normAutofit fontScale="92500"/>
          </a:bodyPr>
          <a:lstStyle/>
          <a:p>
            <a:pPr marL="180340" algn="just">
              <a:lnSpc>
                <a:spcPct val="115000"/>
              </a:lnSpc>
              <a:tabLst>
                <a:tab pos="90170" algn="l"/>
              </a:tabLst>
            </a:pPr>
            <a:r>
              <a:rPr lang="en-GB" sz="1800" dirty="0">
                <a:latin typeface="Calibri" panose="020F0502020204030204" pitchFamily="34" charset="0"/>
                <a:ea typeface="Times New Roman" panose="02020603050405020304" pitchFamily="18" charset="0"/>
                <a:cs typeface="Calibri" panose="020F0502020204030204" pitchFamily="34" charset="0"/>
              </a:rPr>
              <a:t>DEAN, Warren. A </a:t>
            </a:r>
            <a:r>
              <a:rPr lang="en-GB" sz="1800" dirty="0" err="1">
                <a:latin typeface="Calibri" panose="020F0502020204030204" pitchFamily="34" charset="0"/>
                <a:ea typeface="Times New Roman" panose="02020603050405020304" pitchFamily="18" charset="0"/>
                <a:cs typeface="Calibri" panose="020F0502020204030204" pitchFamily="34" charset="0"/>
              </a:rPr>
              <a:t>ferro</a:t>
            </a:r>
            <a:r>
              <a:rPr lang="en-GB" sz="1800" dirty="0">
                <a:latin typeface="Calibri" panose="020F0502020204030204" pitchFamily="34" charset="0"/>
                <a:ea typeface="Times New Roman" panose="02020603050405020304" pitchFamily="18" charset="0"/>
                <a:cs typeface="Calibri" panose="020F0502020204030204" pitchFamily="34" charset="0"/>
              </a:rPr>
              <a:t> e </a:t>
            </a:r>
            <a:r>
              <a:rPr lang="en-GB" sz="1800" dirty="0" err="1">
                <a:latin typeface="Calibri" panose="020F0502020204030204" pitchFamily="34" charset="0"/>
                <a:ea typeface="Times New Roman" panose="02020603050405020304" pitchFamily="18" charset="0"/>
                <a:cs typeface="Calibri" panose="020F0502020204030204" pitchFamily="34" charset="0"/>
              </a:rPr>
              <a:t>fogo</a:t>
            </a:r>
            <a:r>
              <a:rPr lang="en-GB" sz="1800" dirty="0">
                <a:latin typeface="Calibri" panose="020F0502020204030204" pitchFamily="34" charset="0"/>
                <a:ea typeface="Times New Roman" panose="02020603050405020304" pitchFamily="18" charset="0"/>
                <a:cs typeface="Calibri" panose="020F0502020204030204" pitchFamily="34" charset="0"/>
              </a:rPr>
              <a:t>: a </a:t>
            </a:r>
            <a:r>
              <a:rPr lang="en-GB" sz="1800" dirty="0" err="1">
                <a:latin typeface="Calibri" panose="020F0502020204030204" pitchFamily="34" charset="0"/>
                <a:ea typeface="Times New Roman" panose="02020603050405020304" pitchFamily="18" charset="0"/>
                <a:cs typeface="Calibri" panose="020F0502020204030204" pitchFamily="34" charset="0"/>
              </a:rPr>
              <a:t>história</a:t>
            </a:r>
            <a:r>
              <a:rPr lang="en-GB" sz="1800" dirty="0">
                <a:latin typeface="Calibri" panose="020F0502020204030204" pitchFamily="34" charset="0"/>
                <a:ea typeface="Times New Roman" panose="02020603050405020304" pitchFamily="18" charset="0"/>
                <a:cs typeface="Calibri" panose="020F0502020204030204" pitchFamily="34" charset="0"/>
              </a:rPr>
              <a:t> e a </a:t>
            </a:r>
            <a:r>
              <a:rPr lang="en-GB" sz="1800" dirty="0" err="1">
                <a:latin typeface="Calibri" panose="020F0502020204030204" pitchFamily="34" charset="0"/>
                <a:ea typeface="Times New Roman" panose="02020603050405020304" pitchFamily="18" charset="0"/>
                <a:cs typeface="Calibri" panose="020F0502020204030204" pitchFamily="34" charset="0"/>
              </a:rPr>
              <a:t>devastação</a:t>
            </a:r>
            <a:r>
              <a:rPr lang="en-GB" sz="1800" dirty="0">
                <a:latin typeface="Calibri" panose="020F0502020204030204" pitchFamily="34" charset="0"/>
                <a:ea typeface="Times New Roman" panose="02020603050405020304" pitchFamily="18" charset="0"/>
                <a:cs typeface="Calibri" panose="020F0502020204030204" pitchFamily="34" charset="0"/>
              </a:rPr>
              <a:t> da Mata </a:t>
            </a:r>
            <a:r>
              <a:rPr lang="en-GB" sz="1800" dirty="0" err="1">
                <a:latin typeface="Calibri" panose="020F0502020204030204" pitchFamily="34" charset="0"/>
                <a:ea typeface="Times New Roman" panose="02020603050405020304" pitchFamily="18" charset="0"/>
                <a:cs typeface="Calibri" panose="020F0502020204030204" pitchFamily="34" charset="0"/>
              </a:rPr>
              <a:t>Atlântica</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brasileira</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Tradução</a:t>
            </a:r>
            <a:r>
              <a:rPr lang="en-GB" sz="1800" dirty="0">
                <a:latin typeface="Calibri" panose="020F0502020204030204" pitchFamily="34" charset="0"/>
                <a:ea typeface="Times New Roman" panose="02020603050405020304" pitchFamily="18" charset="0"/>
                <a:cs typeface="Calibri" panose="020F0502020204030204" pitchFamily="34" charset="0"/>
              </a:rPr>
              <a:t> Cid </a:t>
            </a:r>
            <a:r>
              <a:rPr lang="en-GB" sz="1800" dirty="0" err="1">
                <a:latin typeface="Calibri" panose="020F0502020204030204" pitchFamily="34" charset="0"/>
                <a:ea typeface="Times New Roman" panose="02020603050405020304" pitchFamily="18" charset="0"/>
                <a:cs typeface="Calibri" panose="020F0502020204030204" pitchFamily="34" charset="0"/>
              </a:rPr>
              <a:t>Knipel</a:t>
            </a:r>
            <a:r>
              <a:rPr lang="en-GB" sz="1800" dirty="0">
                <a:latin typeface="Calibri" panose="020F0502020204030204" pitchFamily="34" charset="0"/>
                <a:ea typeface="Times New Roman" panose="02020603050405020304" pitchFamily="18" charset="0"/>
                <a:cs typeface="Calibri" panose="020F0502020204030204" pitchFamily="34" charset="0"/>
              </a:rPr>
              <a:t> Moreira. São Paulo: </a:t>
            </a:r>
            <a:r>
              <a:rPr lang="en-GB" sz="1800" dirty="0" err="1">
                <a:latin typeface="Calibri" panose="020F0502020204030204" pitchFamily="34" charset="0"/>
                <a:ea typeface="Times New Roman" panose="02020603050405020304" pitchFamily="18" charset="0"/>
                <a:cs typeface="Calibri" panose="020F0502020204030204" pitchFamily="34" charset="0"/>
              </a:rPr>
              <a:t>Companhia</a:t>
            </a:r>
            <a:r>
              <a:rPr lang="en-GB" sz="1800" dirty="0">
                <a:latin typeface="Calibri" panose="020F0502020204030204" pitchFamily="34" charset="0"/>
                <a:ea typeface="Times New Roman" panose="02020603050405020304" pitchFamily="18" charset="0"/>
                <a:cs typeface="Calibri" panose="020F0502020204030204" pitchFamily="34" charset="0"/>
              </a:rPr>
              <a:t> das </a:t>
            </a:r>
            <a:r>
              <a:rPr lang="en-GB" sz="1800" dirty="0" err="1">
                <a:latin typeface="Calibri" panose="020F0502020204030204" pitchFamily="34" charset="0"/>
                <a:ea typeface="Times New Roman" panose="02020603050405020304" pitchFamily="18" charset="0"/>
                <a:cs typeface="Calibri" panose="020F0502020204030204" pitchFamily="34" charset="0"/>
              </a:rPr>
              <a:t>Letras</a:t>
            </a:r>
            <a:r>
              <a:rPr lang="en-GB" sz="1800" dirty="0">
                <a:latin typeface="Calibri" panose="020F0502020204030204" pitchFamily="34" charset="0"/>
                <a:ea typeface="Times New Roman" panose="02020603050405020304" pitchFamily="18" charset="0"/>
                <a:cs typeface="Calibri" panose="020F0502020204030204" pitchFamily="34" charset="0"/>
              </a:rPr>
              <a:t>, 1997.</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 pos="540385" algn="l"/>
              </a:tabLst>
            </a:pPr>
            <a:r>
              <a:rPr lang="en-GB" sz="1800" dirty="0">
                <a:latin typeface="Calibri" panose="020F0502020204030204" pitchFamily="34" charset="0"/>
                <a:ea typeface="Times New Roman" panose="02020603050405020304" pitchFamily="18" charset="0"/>
                <a:cs typeface="Calibri" panose="020F0502020204030204" pitchFamily="34" charset="0"/>
              </a:rPr>
              <a:t>DIAMOND, James M. Island Biogeography and Conservation Strategy and Limitations. Science, 1976.  </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 pos="540385" algn="l"/>
              </a:tabLst>
            </a:pPr>
            <a:r>
              <a:rPr lang="en-GB" sz="1800" dirty="0">
                <a:latin typeface="Calibri" panose="020F0502020204030204" pitchFamily="34" charset="0"/>
                <a:ea typeface="Times New Roman" panose="02020603050405020304" pitchFamily="18" charset="0"/>
                <a:cs typeface="Calibri" panose="020F0502020204030204" pitchFamily="34" charset="0"/>
              </a:rPr>
              <a:t>FURLAN, Sueli Â. </a:t>
            </a:r>
            <a:r>
              <a:rPr lang="en-GB" sz="1800" dirty="0" err="1">
                <a:latin typeface="Calibri" panose="020F0502020204030204" pitchFamily="34" charset="0"/>
                <a:ea typeface="Times New Roman" panose="02020603050405020304" pitchFamily="18" charset="0"/>
                <a:cs typeface="Calibri" panose="020F0502020204030204" pitchFamily="34" charset="0"/>
              </a:rPr>
              <a:t>Unidade</a:t>
            </a:r>
            <a:r>
              <a:rPr lang="en-GB" sz="1800" dirty="0">
                <a:latin typeface="Calibri" panose="020F0502020204030204" pitchFamily="34" charset="0"/>
                <a:ea typeface="Times New Roman" panose="02020603050405020304" pitchFamily="18" charset="0"/>
                <a:cs typeface="Calibri" panose="020F0502020204030204" pitchFamily="34" charset="0"/>
              </a:rPr>
              <a:t> de </a:t>
            </a:r>
            <a:r>
              <a:rPr lang="en-GB" sz="1800" dirty="0" err="1">
                <a:latin typeface="Calibri" panose="020F0502020204030204" pitchFamily="34" charset="0"/>
                <a:ea typeface="Times New Roman" panose="02020603050405020304" pitchFamily="18" charset="0"/>
                <a:cs typeface="Calibri" panose="020F0502020204030204" pitchFamily="34" charset="0"/>
              </a:rPr>
              <a:t>conservação</a:t>
            </a:r>
            <a:r>
              <a:rPr lang="en-GB" sz="1800" dirty="0">
                <a:latin typeface="Calibri" panose="020F0502020204030204" pitchFamily="34" charset="0"/>
                <a:ea typeface="Times New Roman" panose="02020603050405020304" pitchFamily="18" charset="0"/>
                <a:cs typeface="Calibri" panose="020F0502020204030204" pitchFamily="34" charset="0"/>
              </a:rPr>
              <a:t> insular: </a:t>
            </a:r>
            <a:r>
              <a:rPr lang="en-GB" sz="1800" dirty="0" err="1">
                <a:latin typeface="Calibri" panose="020F0502020204030204" pitchFamily="34" charset="0"/>
                <a:ea typeface="Times New Roman" panose="02020603050405020304" pitchFamily="18" charset="0"/>
                <a:cs typeface="Calibri" panose="020F0502020204030204" pitchFamily="34" charset="0"/>
              </a:rPr>
              <a:t>considerações</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sobre</a:t>
            </a:r>
            <a:r>
              <a:rPr lang="en-GB" sz="1800" dirty="0">
                <a:latin typeface="Calibri" panose="020F0502020204030204" pitchFamily="34" charset="0"/>
                <a:ea typeface="Times New Roman" panose="02020603050405020304" pitchFamily="18" charset="0"/>
                <a:cs typeface="Calibri" panose="020F0502020204030204" pitchFamily="34" charset="0"/>
              </a:rPr>
              <a:t> a </a:t>
            </a:r>
            <a:r>
              <a:rPr lang="en-GB" sz="1800" dirty="0" err="1">
                <a:latin typeface="Calibri" panose="020F0502020204030204" pitchFamily="34" charset="0"/>
                <a:ea typeface="Times New Roman" panose="02020603050405020304" pitchFamily="18" charset="0"/>
                <a:cs typeface="Calibri" panose="020F0502020204030204" pitchFamily="34" charset="0"/>
              </a:rPr>
              <a:t>dinâmica</a:t>
            </a:r>
            <a:r>
              <a:rPr lang="en-GB" sz="1800" dirty="0">
                <a:latin typeface="Calibri" panose="020F0502020204030204" pitchFamily="34" charset="0"/>
                <a:ea typeface="Times New Roman" panose="02020603050405020304" pitchFamily="18" charset="0"/>
                <a:cs typeface="Calibri" panose="020F0502020204030204" pitchFamily="34" charset="0"/>
              </a:rPr>
              <a:t> insular, </a:t>
            </a:r>
            <a:r>
              <a:rPr lang="en-GB" sz="1800" dirty="0" err="1">
                <a:latin typeface="Calibri" panose="020F0502020204030204" pitchFamily="34" charset="0"/>
                <a:ea typeface="Times New Roman" panose="02020603050405020304" pitchFamily="18" charset="0"/>
                <a:cs typeface="Calibri" panose="020F0502020204030204" pitchFamily="34" charset="0"/>
              </a:rPr>
              <a:t>planos</a:t>
            </a:r>
            <a:r>
              <a:rPr lang="en-GB" sz="1800" dirty="0">
                <a:latin typeface="Calibri" panose="020F0502020204030204" pitchFamily="34" charset="0"/>
                <a:ea typeface="Times New Roman" panose="02020603050405020304" pitchFamily="18" charset="0"/>
                <a:cs typeface="Calibri" panose="020F0502020204030204" pitchFamily="34" charset="0"/>
              </a:rPr>
              <a:t> de </a:t>
            </a:r>
            <a:r>
              <a:rPr lang="en-GB" sz="1800" dirty="0" err="1">
                <a:latin typeface="Calibri" panose="020F0502020204030204" pitchFamily="34" charset="0"/>
                <a:ea typeface="Times New Roman" panose="02020603050405020304" pitchFamily="18" charset="0"/>
                <a:cs typeface="Calibri" panose="020F0502020204030204" pitchFamily="34" charset="0"/>
              </a:rPr>
              <a:t>manejo</a:t>
            </a:r>
            <a:r>
              <a:rPr lang="en-GB" sz="1800" dirty="0">
                <a:latin typeface="Calibri" panose="020F0502020204030204" pitchFamily="34" charset="0"/>
                <a:ea typeface="Times New Roman" panose="02020603050405020304" pitchFamily="18" charset="0"/>
                <a:cs typeface="Calibri" panose="020F0502020204030204" pitchFamily="34" charset="0"/>
              </a:rPr>
              <a:t> e </a:t>
            </a:r>
            <a:r>
              <a:rPr lang="en-GB" sz="1800" dirty="0" err="1">
                <a:latin typeface="Calibri" panose="020F0502020204030204" pitchFamily="34" charset="0"/>
                <a:ea typeface="Times New Roman" panose="02020603050405020304" pitchFamily="18" charset="0"/>
                <a:cs typeface="Calibri" panose="020F0502020204030204" pitchFamily="34" charset="0"/>
              </a:rPr>
              <a:t>turismo</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ambiental</a:t>
            </a:r>
            <a:r>
              <a:rPr lang="en-GB" sz="1800" dirty="0">
                <a:latin typeface="Calibri" panose="020F0502020204030204" pitchFamily="34" charset="0"/>
                <a:ea typeface="Times New Roman" panose="02020603050405020304" pitchFamily="18" charset="0"/>
                <a:cs typeface="Calibri" panose="020F0502020204030204" pitchFamily="34" charset="0"/>
              </a:rPr>
              <a:t>. In: LEMOS, A. I. G. (org.) </a:t>
            </a:r>
            <a:r>
              <a:rPr lang="en-GB" sz="1800" dirty="0" err="1">
                <a:latin typeface="Calibri" panose="020F0502020204030204" pitchFamily="34" charset="0"/>
                <a:ea typeface="Times New Roman" panose="02020603050405020304" pitchFamily="18" charset="0"/>
                <a:cs typeface="Calibri" panose="020F0502020204030204" pitchFamily="34" charset="0"/>
              </a:rPr>
              <a:t>Turismo</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impactos</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socioambientais</a:t>
            </a:r>
            <a:r>
              <a:rPr lang="en-GB" sz="1800" dirty="0">
                <a:latin typeface="Calibri" panose="020F0502020204030204" pitchFamily="34" charset="0"/>
                <a:ea typeface="Times New Roman" panose="02020603050405020304" pitchFamily="18" charset="0"/>
                <a:cs typeface="Calibri" panose="020F0502020204030204" pitchFamily="34" charset="0"/>
              </a:rPr>
              <a:t>. São Paulo: </a:t>
            </a:r>
            <a:r>
              <a:rPr lang="en-GB" sz="1800" dirty="0" err="1">
                <a:latin typeface="Calibri" panose="020F0502020204030204" pitchFamily="34" charset="0"/>
                <a:ea typeface="Times New Roman" panose="02020603050405020304" pitchFamily="18" charset="0"/>
                <a:cs typeface="Calibri" panose="020F0502020204030204" pitchFamily="34" charset="0"/>
              </a:rPr>
              <a:t>Hucitec</a:t>
            </a:r>
            <a:r>
              <a:rPr lang="en-GB" sz="1800" dirty="0">
                <a:latin typeface="Calibri" panose="020F0502020204030204" pitchFamily="34" charset="0"/>
                <a:ea typeface="Times New Roman" panose="02020603050405020304" pitchFamily="18" charset="0"/>
                <a:cs typeface="Calibri" panose="020F0502020204030204" pitchFamily="34" charset="0"/>
              </a:rPr>
              <a:t>, 1996. p. 114-136.</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r>
              <a:rPr lang="en-GB" sz="1800" dirty="0">
                <a:solidFill>
                  <a:srgbClr val="666666"/>
                </a:solidFill>
                <a:latin typeface="Calibri" panose="020F0502020204030204" pitchFamily="34" charset="0"/>
                <a:ea typeface="Times New Roman" panose="02020603050405020304" pitchFamily="18" charset="0"/>
                <a:cs typeface="Calibri" panose="020F0502020204030204" pitchFamily="34" charset="0"/>
              </a:rPr>
              <a:t>GUARIGUATA, Manuel R.; KATTAN, Gustavo H. (Eds.). </a:t>
            </a:r>
            <a:r>
              <a:rPr lang="es-ES" sz="1800" dirty="0" err="1">
                <a:solidFill>
                  <a:srgbClr val="666666"/>
                </a:solidFill>
                <a:latin typeface="Calibri" panose="020F0502020204030204" pitchFamily="34" charset="0"/>
                <a:ea typeface="Times New Roman" panose="02020603050405020304" pitchFamily="18" charset="0"/>
                <a:cs typeface="Calibri" panose="020F0502020204030204" pitchFamily="34" charset="0"/>
              </a:rPr>
              <a:t>Ecologia</a:t>
            </a:r>
            <a:r>
              <a:rPr lang="es-ES" sz="1800" dirty="0">
                <a:solidFill>
                  <a:srgbClr val="666666"/>
                </a:solidFill>
                <a:latin typeface="Calibri" panose="020F0502020204030204" pitchFamily="34" charset="0"/>
                <a:ea typeface="Times New Roman" panose="02020603050405020304" pitchFamily="18" charset="0"/>
                <a:cs typeface="Calibri" panose="020F0502020204030204" pitchFamily="34" charset="0"/>
              </a:rPr>
              <a:t> y conservación de bosques </a:t>
            </a:r>
            <a:r>
              <a:rPr lang="es-ES" sz="1800" dirty="0" err="1">
                <a:solidFill>
                  <a:srgbClr val="666666"/>
                </a:solidFill>
                <a:latin typeface="Calibri" panose="020F0502020204030204" pitchFamily="34" charset="0"/>
                <a:ea typeface="Times New Roman" panose="02020603050405020304" pitchFamily="18" charset="0"/>
                <a:cs typeface="Calibri" panose="020F0502020204030204" pitchFamily="34" charset="0"/>
              </a:rPr>
              <a:t>neotropicales</a:t>
            </a:r>
            <a:r>
              <a:rPr lang="es-ES" sz="1800" dirty="0">
                <a:solidFill>
                  <a:srgbClr val="666666"/>
                </a:solidFill>
                <a:latin typeface="Calibri" panose="020F0502020204030204" pitchFamily="34" charset="0"/>
                <a:ea typeface="Times New Roman" panose="02020603050405020304" pitchFamily="18" charset="0"/>
                <a:cs typeface="Calibri" panose="020F0502020204030204" pitchFamily="34" charset="0"/>
              </a:rPr>
              <a:t>. Cartago: Ediciones LUR, 2002.</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 pos="540385" algn="l"/>
              </a:tabLst>
            </a:pPr>
            <a:r>
              <a:rPr lang="en-US" sz="1800" dirty="0">
                <a:latin typeface="Calibri" panose="020F0502020204030204" pitchFamily="34" charset="0"/>
                <a:ea typeface="Times New Roman" panose="02020603050405020304" pitchFamily="18" charset="0"/>
                <a:cs typeface="Calibri" panose="020F0502020204030204" pitchFamily="34" charset="0"/>
              </a:rPr>
              <a:t>HAFFER, J. General aspects of the refuge theory.  In: PRANCE, G. T. (ed.). </a:t>
            </a:r>
            <a:r>
              <a:rPr lang="en-GB" sz="1800" dirty="0">
                <a:latin typeface="Calibri" panose="020F0502020204030204" pitchFamily="34" charset="0"/>
                <a:ea typeface="Times New Roman" panose="02020603050405020304" pitchFamily="18" charset="0"/>
                <a:cs typeface="Calibri" panose="020F0502020204030204" pitchFamily="34" charset="0"/>
              </a:rPr>
              <a:t>Biological diversification in the tropics. New York: Columbia University Press. 1982.  P 6-24.  </a:t>
            </a:r>
            <a:endParaRPr lang="pt-BR" sz="18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93793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4EDE099C-CB98-4A04-A05E-289FE4DDE681}"/>
              </a:ext>
            </a:extLst>
          </p:cNvPr>
          <p:cNvPicPr>
            <a:picLocks noChangeAspect="1"/>
          </p:cNvPicPr>
          <p:nvPr/>
        </p:nvPicPr>
        <p:blipFill>
          <a:blip r:embed="rId2"/>
          <a:stretch>
            <a:fillRect/>
          </a:stretch>
        </p:blipFill>
        <p:spPr>
          <a:xfrm>
            <a:off x="1505813" y="1216430"/>
            <a:ext cx="9178211" cy="5740963"/>
          </a:xfrm>
          <a:prstGeom prst="rect">
            <a:avLst/>
          </a:prstGeom>
        </p:spPr>
      </p:pic>
      <p:sp>
        <p:nvSpPr>
          <p:cNvPr id="2" name="Retângulo 1"/>
          <p:cNvSpPr/>
          <p:nvPr/>
        </p:nvSpPr>
        <p:spPr>
          <a:xfrm>
            <a:off x="1487488" y="4823282"/>
            <a:ext cx="9539672" cy="2062103"/>
          </a:xfrm>
          <a:prstGeom prst="rect">
            <a:avLst/>
          </a:prstGeom>
        </p:spPr>
        <p:txBody>
          <a:bodyPr wrap="square">
            <a:spAutoFit/>
          </a:bodyPr>
          <a:lstStyle/>
          <a:p>
            <a:r>
              <a:rPr lang="pt-BR" sz="3200" dirty="0">
                <a:solidFill>
                  <a:schemeClr val="bg1"/>
                </a:solidFill>
                <a:latin typeface="Calibri" panose="020F0502020204030204" pitchFamily="34" charset="0"/>
                <a:cs typeface="Calibri" panose="020F0502020204030204" pitchFamily="34" charset="0"/>
              </a:rPr>
              <a:t>Qual é o debate sobre o desmatamento na Amazônia?</a:t>
            </a:r>
          </a:p>
          <a:p>
            <a:endParaRPr lang="pt-BR" sz="3200" dirty="0">
              <a:solidFill>
                <a:schemeClr val="bg1"/>
              </a:solidFill>
              <a:latin typeface="Calibri" panose="020F0502020204030204" pitchFamily="34" charset="0"/>
              <a:cs typeface="Calibri" panose="020F0502020204030204" pitchFamily="34" charset="0"/>
            </a:endParaRPr>
          </a:p>
          <a:p>
            <a:pPr marL="1257300" lvl="2" indent="-342900">
              <a:buFont typeface="Wingdings" panose="05000000000000000000" pitchFamily="2" charset="2"/>
              <a:buChar char="§"/>
            </a:pPr>
            <a:r>
              <a:rPr lang="pt-BR" sz="3200" dirty="0">
                <a:solidFill>
                  <a:schemeClr val="bg1"/>
                </a:solidFill>
                <a:latin typeface="Calibri" panose="020F0502020204030204" pitchFamily="34" charset="0"/>
                <a:cs typeface="Calibri" panose="020F0502020204030204" pitchFamily="34" charset="0"/>
              </a:rPr>
              <a:t>Porque esta questão é tão importante?</a:t>
            </a:r>
          </a:p>
          <a:p>
            <a:pPr marL="342900" indent="-342900">
              <a:buFont typeface="Wingdings" panose="05000000000000000000" pitchFamily="2" charset="2"/>
              <a:buChar char="§"/>
            </a:pPr>
            <a:endParaRPr lang="pt-BR" sz="32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40410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p:txBody>
          <a:bodyPr/>
          <a:lstStyle/>
          <a:p>
            <a:pPr eaLnBrk="1" hangingPunct="1">
              <a:defRPr/>
            </a:pPr>
            <a:r>
              <a:rPr lang="pt-BR" b="1" dirty="0">
                <a:solidFill>
                  <a:srgbClr val="FF0000"/>
                </a:solidFill>
                <a:effectLst>
                  <a:outerShdw blurRad="38100" dist="38100" dir="2700000" algn="tl">
                    <a:srgbClr val="000000"/>
                  </a:outerShdw>
                </a:effectLst>
                <a:latin typeface="Calibri" panose="020F0502020204030204" pitchFamily="34" charset="0"/>
              </a:rPr>
              <a:t>BIBLIOGRAFIA BÁSICA</a:t>
            </a:r>
          </a:p>
        </p:txBody>
      </p:sp>
      <p:sp>
        <p:nvSpPr>
          <p:cNvPr id="2" name="Espaço Reservado para Conteúdo 1"/>
          <p:cNvSpPr>
            <a:spLocks noGrp="1"/>
          </p:cNvSpPr>
          <p:nvPr>
            <p:ph idx="1"/>
          </p:nvPr>
        </p:nvSpPr>
        <p:spPr>
          <a:xfrm>
            <a:off x="2590800" y="1546448"/>
            <a:ext cx="7620000" cy="4114800"/>
          </a:xfrm>
        </p:spPr>
        <p:txBody>
          <a:bodyPr>
            <a:normAutofit fontScale="92500"/>
          </a:bodyPr>
          <a:lstStyle/>
          <a:p>
            <a:pPr marL="180340" algn="just">
              <a:lnSpc>
                <a:spcPct val="115000"/>
              </a:lnSpc>
              <a:tabLst>
                <a:tab pos="90170" algn="l"/>
                <a:tab pos="540385" algn="l"/>
              </a:tabLst>
            </a:pPr>
            <a:r>
              <a:rPr lang="en-GB" sz="1800" dirty="0">
                <a:latin typeface="Calibri" panose="020F0502020204030204" pitchFamily="34" charset="0"/>
                <a:ea typeface="Times New Roman" panose="02020603050405020304" pitchFamily="18" charset="0"/>
                <a:cs typeface="Calibri" panose="020F0502020204030204" pitchFamily="34" charset="0"/>
              </a:rPr>
              <a:t>HUECK, K. As </a:t>
            </a:r>
            <a:r>
              <a:rPr lang="en-GB" sz="1800" dirty="0" err="1">
                <a:latin typeface="Calibri" panose="020F0502020204030204" pitchFamily="34" charset="0"/>
                <a:ea typeface="Times New Roman" panose="02020603050405020304" pitchFamily="18" charset="0"/>
                <a:cs typeface="Calibri" panose="020F0502020204030204" pitchFamily="34" charset="0"/>
              </a:rPr>
              <a:t>Florestas</a:t>
            </a:r>
            <a:r>
              <a:rPr lang="en-GB" sz="1800" dirty="0">
                <a:latin typeface="Calibri" panose="020F0502020204030204" pitchFamily="34" charset="0"/>
                <a:ea typeface="Times New Roman" panose="02020603050405020304" pitchFamily="18" charset="0"/>
                <a:cs typeface="Calibri" panose="020F0502020204030204" pitchFamily="34" charset="0"/>
              </a:rPr>
              <a:t> da </a:t>
            </a:r>
            <a:r>
              <a:rPr lang="en-GB" sz="1800" dirty="0" err="1">
                <a:latin typeface="Calibri" panose="020F0502020204030204" pitchFamily="34" charset="0"/>
                <a:ea typeface="Times New Roman" panose="02020603050405020304" pitchFamily="18" charset="0"/>
                <a:cs typeface="Calibri" panose="020F0502020204030204" pitchFamily="34" charset="0"/>
              </a:rPr>
              <a:t>América</a:t>
            </a:r>
            <a:r>
              <a:rPr lang="en-GB" sz="1800" dirty="0">
                <a:latin typeface="Calibri" panose="020F0502020204030204" pitchFamily="34" charset="0"/>
                <a:ea typeface="Times New Roman" panose="02020603050405020304" pitchFamily="18" charset="0"/>
                <a:cs typeface="Calibri" panose="020F0502020204030204" pitchFamily="34" charset="0"/>
              </a:rPr>
              <a:t> do </a:t>
            </a:r>
            <a:r>
              <a:rPr lang="en-GB" sz="1800" dirty="0" err="1">
                <a:latin typeface="Calibri" panose="020F0502020204030204" pitchFamily="34" charset="0"/>
                <a:ea typeface="Times New Roman" panose="02020603050405020304" pitchFamily="18" charset="0"/>
                <a:cs typeface="Calibri" panose="020F0502020204030204" pitchFamily="34" charset="0"/>
              </a:rPr>
              <a:t>Sul</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ecologia</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composição</a:t>
            </a:r>
            <a:r>
              <a:rPr lang="en-GB" sz="1800" dirty="0">
                <a:latin typeface="Calibri" panose="020F0502020204030204" pitchFamily="34" charset="0"/>
                <a:ea typeface="Times New Roman" panose="02020603050405020304" pitchFamily="18" charset="0"/>
                <a:cs typeface="Calibri" panose="020F0502020204030204" pitchFamily="34" charset="0"/>
              </a:rPr>
              <a:t> e </a:t>
            </a:r>
            <a:r>
              <a:rPr lang="en-GB" sz="1800" dirty="0" err="1">
                <a:latin typeface="Calibri" panose="020F0502020204030204" pitchFamily="34" charset="0"/>
                <a:ea typeface="Times New Roman" panose="02020603050405020304" pitchFamily="18" charset="0"/>
                <a:cs typeface="Calibri" panose="020F0502020204030204" pitchFamily="34" charset="0"/>
              </a:rPr>
              <a:t>importância</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econômica</a:t>
            </a:r>
            <a:r>
              <a:rPr lang="en-GB" sz="1800" dirty="0">
                <a:latin typeface="Calibri" panose="020F0502020204030204" pitchFamily="34" charset="0"/>
                <a:ea typeface="Times New Roman" panose="02020603050405020304" pitchFamily="18" charset="0"/>
                <a:cs typeface="Calibri" panose="020F0502020204030204" pitchFamily="34" charset="0"/>
              </a:rPr>
              <a:t>.  São Paulo: </a:t>
            </a:r>
            <a:r>
              <a:rPr lang="en-GB" sz="1800" dirty="0" err="1">
                <a:latin typeface="Calibri" panose="020F0502020204030204" pitchFamily="34" charset="0"/>
                <a:ea typeface="Times New Roman" panose="02020603050405020304" pitchFamily="18" charset="0"/>
                <a:cs typeface="Calibri" panose="020F0502020204030204" pitchFamily="34" charset="0"/>
              </a:rPr>
              <a:t>Editora</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Polígono</a:t>
            </a:r>
            <a:r>
              <a:rPr lang="en-GB" sz="1800" dirty="0">
                <a:latin typeface="Calibri" panose="020F0502020204030204" pitchFamily="34" charset="0"/>
                <a:ea typeface="Times New Roman" panose="02020603050405020304" pitchFamily="18" charset="0"/>
                <a:cs typeface="Calibri" panose="020F0502020204030204" pitchFamily="34" charset="0"/>
              </a:rPr>
              <a:t> S.A., 1972.</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indent="457200" algn="just">
              <a:lnSpc>
                <a:spcPct val="115000"/>
              </a:lnSpc>
              <a:tabLst>
                <a:tab pos="90170" algn="l"/>
                <a:tab pos="540385" algn="l"/>
              </a:tabLst>
            </a:pPr>
            <a:r>
              <a:rPr lang="es-ES_tradnl" sz="1800" dirty="0">
                <a:latin typeface="Calibri" panose="020F0502020204030204" pitchFamily="34" charset="0"/>
                <a:ea typeface="Times New Roman" panose="02020603050405020304" pitchFamily="18" charset="0"/>
                <a:cs typeface="Calibri" panose="020F0502020204030204" pitchFamily="34" charset="0"/>
              </a:rPr>
              <a:t>   HUMBOLDT, A. de.  </a:t>
            </a:r>
            <a:r>
              <a:rPr lang="es-ES" sz="1800" dirty="0">
                <a:latin typeface="Calibri" panose="020F0502020204030204" pitchFamily="34" charset="0"/>
                <a:ea typeface="Times New Roman" panose="02020603050405020304" pitchFamily="18" charset="0"/>
                <a:cs typeface="Calibri" panose="020F0502020204030204" pitchFamily="34" charset="0"/>
              </a:rPr>
              <a:t>Cosmos, </a:t>
            </a:r>
            <a:r>
              <a:rPr lang="es-ES" sz="1800" dirty="0" err="1">
                <a:latin typeface="Calibri" panose="020F0502020204030204" pitchFamily="34" charset="0"/>
                <a:ea typeface="Times New Roman" panose="02020603050405020304" pitchFamily="18" charset="0"/>
                <a:cs typeface="Calibri" panose="020F0502020204030204" pitchFamily="34" charset="0"/>
              </a:rPr>
              <a:t>essai</a:t>
            </a:r>
            <a:r>
              <a:rPr lang="es-ES" sz="1800" dirty="0">
                <a:latin typeface="Calibri" panose="020F0502020204030204" pitchFamily="34" charset="0"/>
                <a:ea typeface="Times New Roman" panose="02020603050405020304" pitchFamily="18" charset="0"/>
                <a:cs typeface="Calibri" panose="020F0502020204030204" pitchFamily="34" charset="0"/>
              </a:rPr>
              <a:t> </a:t>
            </a:r>
            <a:r>
              <a:rPr lang="es-ES" sz="1800" dirty="0" err="1">
                <a:latin typeface="Calibri" panose="020F0502020204030204" pitchFamily="34" charset="0"/>
                <a:ea typeface="Times New Roman" panose="02020603050405020304" pitchFamily="18" charset="0"/>
                <a:cs typeface="Calibri" panose="020F0502020204030204" pitchFamily="34" charset="0"/>
              </a:rPr>
              <a:t>d'une</a:t>
            </a:r>
            <a:r>
              <a:rPr lang="es-ES" sz="1800" dirty="0">
                <a:latin typeface="Calibri" panose="020F0502020204030204" pitchFamily="34" charset="0"/>
                <a:ea typeface="Times New Roman" panose="02020603050405020304" pitchFamily="18" charset="0"/>
                <a:cs typeface="Calibri" panose="020F0502020204030204" pitchFamily="34" charset="0"/>
              </a:rPr>
              <a:t> </a:t>
            </a:r>
            <a:r>
              <a:rPr lang="es-ES" sz="1800" dirty="0" err="1">
                <a:latin typeface="Calibri" panose="020F0502020204030204" pitchFamily="34" charset="0"/>
                <a:ea typeface="Times New Roman" panose="02020603050405020304" pitchFamily="18" charset="0"/>
                <a:cs typeface="Calibri" panose="020F0502020204030204" pitchFamily="34" charset="0"/>
              </a:rPr>
              <a:t>descriptionphysique</a:t>
            </a:r>
            <a:r>
              <a:rPr lang="es-ES" sz="1800" dirty="0">
                <a:latin typeface="Calibri" panose="020F0502020204030204" pitchFamily="34" charset="0"/>
                <a:ea typeface="Times New Roman" panose="02020603050405020304" pitchFamily="18" charset="0"/>
                <a:cs typeface="Calibri" panose="020F0502020204030204" pitchFamily="34" charset="0"/>
              </a:rPr>
              <a:t> du monde. Paris, </a:t>
            </a:r>
            <a:r>
              <a:rPr lang="es-ES_tradnl" sz="1800" dirty="0">
                <a:latin typeface="Calibri" panose="020F0502020204030204" pitchFamily="34" charset="0"/>
                <a:ea typeface="Times New Roman" panose="02020603050405020304" pitchFamily="18" charset="0"/>
                <a:cs typeface="Calibri" panose="020F0502020204030204" pitchFamily="34" charset="0"/>
              </a:rPr>
              <a:t>1846.</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r>
              <a:rPr lang="en-GB" sz="1800" dirty="0">
                <a:latin typeface="Calibri" panose="020F0502020204030204" pitchFamily="34" charset="0"/>
                <a:ea typeface="Times New Roman" panose="02020603050405020304" pitchFamily="18" charset="0"/>
                <a:cs typeface="Calibri" panose="020F0502020204030204" pitchFamily="34" charset="0"/>
              </a:rPr>
              <a:t>IBGE - </a:t>
            </a:r>
            <a:r>
              <a:rPr lang="en-GB" sz="1800" dirty="0" err="1">
                <a:latin typeface="Calibri" panose="020F0502020204030204" pitchFamily="34" charset="0"/>
                <a:ea typeface="Times New Roman" panose="02020603050405020304" pitchFamily="18" charset="0"/>
                <a:cs typeface="Calibri" panose="020F0502020204030204" pitchFamily="34" charset="0"/>
              </a:rPr>
              <a:t>Instituto</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Brasileiro</a:t>
            </a:r>
            <a:r>
              <a:rPr lang="en-GB" sz="1800" dirty="0">
                <a:latin typeface="Calibri" panose="020F0502020204030204" pitchFamily="34" charset="0"/>
                <a:ea typeface="Times New Roman" panose="02020603050405020304" pitchFamily="18" charset="0"/>
                <a:cs typeface="Calibri" panose="020F0502020204030204" pitchFamily="34" charset="0"/>
              </a:rPr>
              <a:t> de </a:t>
            </a:r>
            <a:r>
              <a:rPr lang="en-GB" sz="1800" dirty="0" err="1">
                <a:latin typeface="Calibri" panose="020F0502020204030204" pitchFamily="34" charset="0"/>
                <a:ea typeface="Times New Roman" panose="02020603050405020304" pitchFamily="18" charset="0"/>
                <a:cs typeface="Calibri" panose="020F0502020204030204" pitchFamily="34" charset="0"/>
              </a:rPr>
              <a:t>Geografia</a:t>
            </a:r>
            <a:r>
              <a:rPr lang="en-GB" sz="1800" dirty="0">
                <a:latin typeface="Calibri" panose="020F0502020204030204" pitchFamily="34" charset="0"/>
                <a:ea typeface="Times New Roman" panose="02020603050405020304" pitchFamily="18" charset="0"/>
                <a:cs typeface="Calibri" panose="020F0502020204030204" pitchFamily="34" charset="0"/>
              </a:rPr>
              <a:t> e </a:t>
            </a:r>
            <a:r>
              <a:rPr lang="en-GB" sz="1800" dirty="0" err="1">
                <a:latin typeface="Calibri" panose="020F0502020204030204" pitchFamily="34" charset="0"/>
                <a:ea typeface="Times New Roman" panose="02020603050405020304" pitchFamily="18" charset="0"/>
                <a:cs typeface="Calibri" panose="020F0502020204030204" pitchFamily="34" charset="0"/>
              </a:rPr>
              <a:t>Estatística</a:t>
            </a:r>
            <a:r>
              <a:rPr lang="en-GB" sz="1800" dirty="0">
                <a:latin typeface="Calibri" panose="020F0502020204030204" pitchFamily="34" charset="0"/>
                <a:ea typeface="Times New Roman" panose="02020603050405020304" pitchFamily="18" charset="0"/>
                <a:cs typeface="Calibri" panose="020F0502020204030204" pitchFamily="34" charset="0"/>
              </a:rPr>
              <a:t>. Manual </a:t>
            </a:r>
            <a:r>
              <a:rPr lang="en-GB" sz="1800" dirty="0" err="1">
                <a:latin typeface="Calibri" panose="020F0502020204030204" pitchFamily="34" charset="0"/>
                <a:ea typeface="Times New Roman" panose="02020603050405020304" pitchFamily="18" charset="0"/>
                <a:cs typeface="Calibri" panose="020F0502020204030204" pitchFamily="34" charset="0"/>
              </a:rPr>
              <a:t>Técnico</a:t>
            </a:r>
            <a:r>
              <a:rPr lang="en-GB" sz="1800" dirty="0">
                <a:latin typeface="Calibri" panose="020F0502020204030204" pitchFamily="34" charset="0"/>
                <a:ea typeface="Times New Roman" panose="02020603050405020304" pitchFamily="18" charset="0"/>
                <a:cs typeface="Calibri" panose="020F0502020204030204" pitchFamily="34" charset="0"/>
              </a:rPr>
              <a:t> da </a:t>
            </a:r>
            <a:r>
              <a:rPr lang="en-GB" sz="1800" dirty="0" err="1">
                <a:latin typeface="Calibri" panose="020F0502020204030204" pitchFamily="34" charset="0"/>
                <a:ea typeface="Times New Roman" panose="02020603050405020304" pitchFamily="18" charset="0"/>
                <a:cs typeface="Calibri" panose="020F0502020204030204" pitchFamily="34" charset="0"/>
              </a:rPr>
              <a:t>Vegetação</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Brasileira</a:t>
            </a:r>
            <a:r>
              <a:rPr lang="en-GB" sz="1800" dirty="0">
                <a:latin typeface="Calibri" panose="020F0502020204030204" pitchFamily="34" charset="0"/>
                <a:ea typeface="Times New Roman" panose="02020603050405020304" pitchFamily="18" charset="0"/>
                <a:cs typeface="Calibri" panose="020F0502020204030204" pitchFamily="34" charset="0"/>
              </a:rPr>
              <a:t>. Rio de Janeiro: IBGE, 1992.</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spcBef>
                <a:spcPts val="1500"/>
              </a:spcBef>
            </a:pPr>
            <a:r>
              <a:rPr lang="pt-BR" sz="1800" dirty="0">
                <a:latin typeface="Calibri" panose="020F0502020204030204" pitchFamily="34" charset="0"/>
                <a:ea typeface="Times New Roman" panose="02020603050405020304" pitchFamily="18" charset="0"/>
                <a:cs typeface="Calibri" panose="020F0502020204030204" pitchFamily="34" charset="0"/>
              </a:rPr>
              <a:t>LOMOLINO, M.V., B.R. </a:t>
            </a:r>
            <a:r>
              <a:rPr lang="pt-BR" sz="1800" dirty="0" err="1">
                <a:latin typeface="Calibri" panose="020F0502020204030204" pitchFamily="34" charset="0"/>
                <a:ea typeface="Times New Roman" panose="02020603050405020304" pitchFamily="18" charset="0"/>
                <a:cs typeface="Calibri" panose="020F0502020204030204" pitchFamily="34" charset="0"/>
              </a:rPr>
              <a:t>Riddle</a:t>
            </a:r>
            <a:r>
              <a:rPr lang="pt-BR" sz="1800" dirty="0">
                <a:latin typeface="Calibri" panose="020F0502020204030204" pitchFamily="34" charset="0"/>
                <a:ea typeface="Times New Roman" panose="02020603050405020304" pitchFamily="18" charset="0"/>
                <a:cs typeface="Calibri" panose="020F0502020204030204" pitchFamily="34" charset="0"/>
              </a:rPr>
              <a:t> &amp; J.H. Brown. 2005. </a:t>
            </a:r>
            <a:r>
              <a:rPr lang="pt-BR" sz="1800" dirty="0" err="1">
                <a:latin typeface="Calibri" panose="020F0502020204030204" pitchFamily="34" charset="0"/>
                <a:ea typeface="Times New Roman" panose="02020603050405020304" pitchFamily="18" charset="0"/>
                <a:cs typeface="Calibri" panose="020F0502020204030204" pitchFamily="34" charset="0"/>
              </a:rPr>
              <a:t>Biogeography</a:t>
            </a:r>
            <a:r>
              <a:rPr lang="pt-BR" sz="1800" dirty="0">
                <a:latin typeface="Calibri" panose="020F0502020204030204" pitchFamily="34" charset="0"/>
                <a:ea typeface="Times New Roman" panose="02020603050405020304" pitchFamily="18" charset="0"/>
                <a:cs typeface="Calibri" panose="020F0502020204030204" pitchFamily="34" charset="0"/>
              </a:rPr>
              <a:t>. </a:t>
            </a:r>
            <a:r>
              <a:rPr lang="pt-BR" sz="1800" dirty="0" err="1">
                <a:latin typeface="Calibri" panose="020F0502020204030204" pitchFamily="34" charset="0"/>
                <a:ea typeface="Times New Roman" panose="02020603050405020304" pitchFamily="18" charset="0"/>
                <a:cs typeface="Calibri" panose="020F0502020204030204" pitchFamily="34" charset="0"/>
              </a:rPr>
              <a:t>Sinauer</a:t>
            </a:r>
            <a:r>
              <a:rPr lang="pt-BR" sz="1800" dirty="0">
                <a:latin typeface="Calibri" panose="020F0502020204030204" pitchFamily="34" charset="0"/>
                <a:ea typeface="Times New Roman" panose="02020603050405020304" pitchFamily="18" charset="0"/>
                <a:cs typeface="Calibri" panose="020F0502020204030204" pitchFamily="34" charset="0"/>
              </a:rPr>
              <a:t>. 845 p.</a:t>
            </a:r>
          </a:p>
          <a:p>
            <a:pPr marL="180340" algn="just">
              <a:lnSpc>
                <a:spcPct val="115000"/>
              </a:lnSpc>
              <a:spcBef>
                <a:spcPts val="1500"/>
              </a:spcBef>
            </a:pPr>
            <a:r>
              <a:rPr lang="pt-BR" sz="1800" dirty="0">
                <a:latin typeface="Calibri" panose="020F0502020204030204" pitchFamily="34" charset="0"/>
                <a:ea typeface="Times New Roman" panose="02020603050405020304" pitchFamily="18" charset="0"/>
                <a:cs typeface="Calibri" panose="020F0502020204030204" pitchFamily="34" charset="0"/>
              </a:rPr>
              <a:t>LOMOLINO, M.V., D.F. Sax &amp; J.H. Brown. 1994. </a:t>
            </a:r>
            <a:r>
              <a:rPr lang="pt-BR" sz="1800" dirty="0" err="1">
                <a:latin typeface="Calibri" panose="020F0502020204030204" pitchFamily="34" charset="0"/>
                <a:ea typeface="Times New Roman" panose="02020603050405020304" pitchFamily="18" charset="0"/>
                <a:cs typeface="Calibri" panose="020F0502020204030204" pitchFamily="34" charset="0"/>
              </a:rPr>
              <a:t>Foundations</a:t>
            </a:r>
            <a:r>
              <a:rPr lang="pt-BR" sz="1800" dirty="0">
                <a:latin typeface="Calibri" panose="020F0502020204030204" pitchFamily="34" charset="0"/>
                <a:ea typeface="Times New Roman" panose="02020603050405020304" pitchFamily="18" charset="0"/>
                <a:cs typeface="Calibri" panose="020F0502020204030204" pitchFamily="34" charset="0"/>
              </a:rPr>
              <a:t> </a:t>
            </a:r>
            <a:r>
              <a:rPr lang="pt-BR" sz="1800" dirty="0" err="1">
                <a:latin typeface="Calibri" panose="020F0502020204030204" pitchFamily="34" charset="0"/>
                <a:ea typeface="Times New Roman" panose="02020603050405020304" pitchFamily="18" charset="0"/>
                <a:cs typeface="Calibri" panose="020F0502020204030204" pitchFamily="34" charset="0"/>
              </a:rPr>
              <a:t>of</a:t>
            </a:r>
            <a:r>
              <a:rPr lang="pt-BR" sz="1800" dirty="0">
                <a:latin typeface="Calibri" panose="020F0502020204030204" pitchFamily="34" charset="0"/>
                <a:ea typeface="Times New Roman" panose="02020603050405020304" pitchFamily="18" charset="0"/>
                <a:cs typeface="Calibri" panose="020F0502020204030204" pitchFamily="34" charset="0"/>
              </a:rPr>
              <a:t> </a:t>
            </a:r>
            <a:r>
              <a:rPr lang="pt-BR" sz="1800" dirty="0" err="1">
                <a:latin typeface="Calibri" panose="020F0502020204030204" pitchFamily="34" charset="0"/>
                <a:ea typeface="Times New Roman" panose="02020603050405020304" pitchFamily="18" charset="0"/>
                <a:cs typeface="Calibri" panose="020F0502020204030204" pitchFamily="34" charset="0"/>
              </a:rPr>
              <a:t>Biogeography</a:t>
            </a:r>
            <a:r>
              <a:rPr lang="pt-BR" sz="1800" dirty="0">
                <a:latin typeface="Calibri" panose="020F0502020204030204" pitchFamily="34" charset="0"/>
                <a:ea typeface="Times New Roman" panose="02020603050405020304" pitchFamily="18" charset="0"/>
                <a:cs typeface="Calibri" panose="020F0502020204030204" pitchFamily="34" charset="0"/>
              </a:rPr>
              <a:t>. Classic </a:t>
            </a:r>
            <a:r>
              <a:rPr lang="pt-BR" sz="1800" dirty="0" err="1">
                <a:latin typeface="Calibri" panose="020F0502020204030204" pitchFamily="34" charset="0"/>
                <a:ea typeface="Times New Roman" panose="02020603050405020304" pitchFamily="18" charset="0"/>
                <a:cs typeface="Calibri" panose="020F0502020204030204" pitchFamily="34" charset="0"/>
              </a:rPr>
              <a:t>papers</a:t>
            </a:r>
            <a:r>
              <a:rPr lang="pt-BR" sz="1800" dirty="0">
                <a:latin typeface="Calibri" panose="020F0502020204030204" pitchFamily="34" charset="0"/>
                <a:ea typeface="Times New Roman" panose="02020603050405020304" pitchFamily="18" charset="0"/>
                <a:cs typeface="Calibri" panose="020F0502020204030204" pitchFamily="34" charset="0"/>
              </a:rPr>
              <a:t> </a:t>
            </a:r>
            <a:r>
              <a:rPr lang="pt-BR" sz="1800" dirty="0" err="1">
                <a:latin typeface="Calibri" panose="020F0502020204030204" pitchFamily="34" charset="0"/>
                <a:ea typeface="Times New Roman" panose="02020603050405020304" pitchFamily="18" charset="0"/>
                <a:cs typeface="Calibri" panose="020F0502020204030204" pitchFamily="34" charset="0"/>
              </a:rPr>
              <a:t>with</a:t>
            </a:r>
            <a:r>
              <a:rPr lang="pt-BR" sz="1800" dirty="0">
                <a:latin typeface="Calibri" panose="020F0502020204030204" pitchFamily="34" charset="0"/>
                <a:ea typeface="Times New Roman" panose="02020603050405020304" pitchFamily="18" charset="0"/>
                <a:cs typeface="Calibri" panose="020F0502020204030204" pitchFamily="34" charset="0"/>
              </a:rPr>
              <a:t> </a:t>
            </a:r>
            <a:r>
              <a:rPr lang="pt-BR" sz="1800" dirty="0" err="1">
                <a:latin typeface="Calibri" panose="020F0502020204030204" pitchFamily="34" charset="0"/>
                <a:ea typeface="Times New Roman" panose="02020603050405020304" pitchFamily="18" charset="0"/>
                <a:cs typeface="Calibri" panose="020F0502020204030204" pitchFamily="34" charset="0"/>
              </a:rPr>
              <a:t>commentaries</a:t>
            </a:r>
            <a:r>
              <a:rPr lang="pt-BR" sz="1800" dirty="0">
                <a:latin typeface="Calibri" panose="020F0502020204030204" pitchFamily="34" charset="0"/>
                <a:ea typeface="Times New Roman" panose="02020603050405020304" pitchFamily="18" charset="0"/>
                <a:cs typeface="Calibri" panose="020F0502020204030204" pitchFamily="34" charset="0"/>
              </a:rPr>
              <a:t>. Chicago </a:t>
            </a:r>
            <a:r>
              <a:rPr lang="pt-BR" sz="1800" dirty="0" err="1">
                <a:latin typeface="Calibri" panose="020F0502020204030204" pitchFamily="34" charset="0"/>
                <a:ea typeface="Times New Roman" panose="02020603050405020304" pitchFamily="18" charset="0"/>
                <a:cs typeface="Calibri" panose="020F0502020204030204" pitchFamily="34" charset="0"/>
              </a:rPr>
              <a:t>University</a:t>
            </a:r>
            <a:r>
              <a:rPr lang="pt-BR" sz="1800" dirty="0">
                <a:latin typeface="Calibri" panose="020F0502020204030204" pitchFamily="34" charset="0"/>
                <a:ea typeface="Times New Roman" panose="02020603050405020304" pitchFamily="18" charset="0"/>
                <a:cs typeface="Calibri" panose="020F0502020204030204" pitchFamily="34" charset="0"/>
              </a:rPr>
              <a:t> Press, 1291 p.</a:t>
            </a:r>
          </a:p>
          <a:p>
            <a:pPr marL="180340" algn="just">
              <a:lnSpc>
                <a:spcPct val="115000"/>
              </a:lnSpc>
              <a:tabLst>
                <a:tab pos="90170" algn="l"/>
              </a:tabLst>
            </a:pPr>
            <a:r>
              <a:rPr lang="en-US" sz="1800" dirty="0">
                <a:latin typeface="Calibri" panose="020F0502020204030204" pitchFamily="34" charset="0"/>
                <a:ea typeface="Times New Roman" panose="02020603050405020304" pitchFamily="18" charset="0"/>
                <a:cs typeface="Calibri" panose="020F0502020204030204" pitchFamily="34" charset="0"/>
              </a:rPr>
              <a:t>MACARTHUR, Robert H.; WILSON, </a:t>
            </a:r>
            <a:r>
              <a:rPr lang="en-US" sz="1800" dirty="0" err="1">
                <a:latin typeface="Calibri" panose="020F0502020204030204" pitchFamily="34" charset="0"/>
                <a:ea typeface="Times New Roman" panose="02020603050405020304" pitchFamily="18" charset="0"/>
                <a:cs typeface="Calibri" panose="020F0502020204030204" pitchFamily="34" charset="0"/>
              </a:rPr>
              <a:t>Edwad</a:t>
            </a:r>
            <a:r>
              <a:rPr lang="en-US" sz="1800" dirty="0">
                <a:latin typeface="Calibri" panose="020F0502020204030204" pitchFamily="34" charset="0"/>
                <a:ea typeface="Times New Roman" panose="02020603050405020304" pitchFamily="18" charset="0"/>
                <a:cs typeface="Calibri" panose="020F0502020204030204" pitchFamily="34" charset="0"/>
              </a:rPr>
              <a:t> O. The theory of Island Biogeography. </a:t>
            </a:r>
            <a:r>
              <a:rPr lang="es-ES" sz="1800" dirty="0">
                <a:latin typeface="Calibri" panose="020F0502020204030204" pitchFamily="34" charset="0"/>
                <a:ea typeface="Times New Roman" panose="02020603050405020304" pitchFamily="18" charset="0"/>
                <a:cs typeface="Calibri" panose="020F0502020204030204" pitchFamily="34" charset="0"/>
              </a:rPr>
              <a:t>Princeton/Oxford: Princeton </a:t>
            </a:r>
            <a:r>
              <a:rPr lang="es-ES" sz="1800" dirty="0" err="1">
                <a:latin typeface="Calibri" panose="020F0502020204030204" pitchFamily="34" charset="0"/>
                <a:ea typeface="Times New Roman" panose="02020603050405020304" pitchFamily="18" charset="0"/>
                <a:cs typeface="Calibri" panose="020F0502020204030204" pitchFamily="34" charset="0"/>
              </a:rPr>
              <a:t>University</a:t>
            </a:r>
            <a:r>
              <a:rPr lang="es-ES" sz="1800" dirty="0">
                <a:latin typeface="Calibri" panose="020F0502020204030204" pitchFamily="34" charset="0"/>
                <a:ea typeface="Times New Roman" panose="02020603050405020304" pitchFamily="18" charset="0"/>
                <a:cs typeface="Calibri" panose="020F0502020204030204" pitchFamily="34" charset="0"/>
              </a:rPr>
              <a:t> </a:t>
            </a:r>
            <a:r>
              <a:rPr lang="es-ES" sz="1800" dirty="0" err="1">
                <a:latin typeface="Calibri" panose="020F0502020204030204" pitchFamily="34" charset="0"/>
                <a:ea typeface="Times New Roman" panose="02020603050405020304" pitchFamily="18" charset="0"/>
                <a:cs typeface="Calibri" panose="020F0502020204030204" pitchFamily="34" charset="0"/>
              </a:rPr>
              <a:t>Press</a:t>
            </a:r>
            <a:r>
              <a:rPr lang="es-ES" sz="1800" dirty="0">
                <a:latin typeface="Calibri" panose="020F0502020204030204" pitchFamily="34" charset="0"/>
                <a:ea typeface="Times New Roman" panose="02020603050405020304" pitchFamily="18" charset="0"/>
                <a:cs typeface="Calibri" panose="020F0502020204030204" pitchFamily="34" charset="0"/>
              </a:rPr>
              <a:t>, 2001.</a:t>
            </a:r>
            <a:r>
              <a:rPr lang="en-US" sz="1800" dirty="0">
                <a:latin typeface="Calibri" panose="020F0502020204030204" pitchFamily="34" charset="0"/>
                <a:ea typeface="Times New Roman" panose="02020603050405020304" pitchFamily="18" charset="0"/>
                <a:cs typeface="Calibri" panose="020F0502020204030204" pitchFamily="34" charset="0"/>
              </a:rPr>
              <a:t>.</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endParaRPr lang="pt-BR" sz="1800" dirty="0">
              <a:latin typeface="Calibri" panose="020F0502020204030204" pitchFamily="34" charset="0"/>
              <a:ea typeface="Times New Roman" panose="02020603050405020304" pitchFamily="18" charset="0"/>
              <a:cs typeface="Calibri" panose="020F0502020204030204" pitchFamily="34" charset="0"/>
            </a:endParaRPr>
          </a:p>
          <a:p>
            <a:endParaRPr lang="pt-BR" sz="1800" dirty="0"/>
          </a:p>
        </p:txBody>
      </p:sp>
    </p:spTree>
    <p:extLst>
      <p:ext uri="{BB962C8B-B14F-4D97-AF65-F5344CB8AC3E}">
        <p14:creationId xmlns:p14="http://schemas.microsoft.com/office/powerpoint/2010/main" val="370802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p:txBody>
          <a:bodyPr/>
          <a:lstStyle/>
          <a:p>
            <a:pPr eaLnBrk="1" hangingPunct="1">
              <a:defRPr/>
            </a:pPr>
            <a:r>
              <a:rPr lang="pt-BR" b="1" dirty="0">
                <a:solidFill>
                  <a:srgbClr val="FF0000"/>
                </a:solidFill>
                <a:effectLst>
                  <a:outerShdw blurRad="38100" dist="38100" dir="2700000" algn="tl">
                    <a:srgbClr val="000000"/>
                  </a:outerShdw>
                </a:effectLst>
                <a:latin typeface="Calibri" panose="020F0502020204030204" pitchFamily="34" charset="0"/>
              </a:rPr>
              <a:t>BIBLIOGRAFIA BÁSICA</a:t>
            </a:r>
          </a:p>
        </p:txBody>
      </p:sp>
      <p:sp>
        <p:nvSpPr>
          <p:cNvPr id="2" name="Espaço Reservado para Conteúdo 1"/>
          <p:cNvSpPr>
            <a:spLocks noGrp="1"/>
          </p:cNvSpPr>
          <p:nvPr>
            <p:ph idx="1"/>
          </p:nvPr>
        </p:nvSpPr>
        <p:spPr>
          <a:xfrm>
            <a:off x="2590800" y="1546448"/>
            <a:ext cx="7620000" cy="4114800"/>
          </a:xfrm>
        </p:spPr>
        <p:txBody>
          <a:bodyPr>
            <a:normAutofit fontScale="92500" lnSpcReduction="20000"/>
          </a:bodyPr>
          <a:lstStyle/>
          <a:p>
            <a:pPr marL="180340" algn="just">
              <a:lnSpc>
                <a:spcPct val="115000"/>
              </a:lnSpc>
              <a:spcBef>
                <a:spcPts val="1500"/>
              </a:spcBef>
            </a:pPr>
            <a:r>
              <a:rPr lang="pt-BR" sz="1800" dirty="0">
                <a:latin typeface="Calibri" panose="020F0502020204030204" pitchFamily="34" charset="0"/>
                <a:ea typeface="Times New Roman" panose="02020603050405020304" pitchFamily="18" charset="0"/>
                <a:cs typeface="Calibri" panose="020F0502020204030204" pitchFamily="34" charset="0"/>
              </a:rPr>
              <a:t>MORRONE, Juan J. &amp; J.L. </a:t>
            </a:r>
            <a:r>
              <a:rPr lang="pt-BR" sz="1800" dirty="0" err="1">
                <a:latin typeface="Calibri" panose="020F0502020204030204" pitchFamily="34" charset="0"/>
                <a:ea typeface="Times New Roman" panose="02020603050405020304" pitchFamily="18" charset="0"/>
                <a:cs typeface="Calibri" panose="020F0502020204030204" pitchFamily="34" charset="0"/>
              </a:rPr>
              <a:t>Bousquets</a:t>
            </a:r>
            <a:r>
              <a:rPr lang="pt-BR" sz="1800" dirty="0">
                <a:latin typeface="Calibri" panose="020F0502020204030204" pitchFamily="34" charset="0"/>
                <a:ea typeface="Times New Roman" panose="02020603050405020304" pitchFamily="18" charset="0"/>
                <a:cs typeface="Calibri" panose="020F0502020204030204" pitchFamily="34" charset="0"/>
              </a:rPr>
              <a:t>. 2003. Una perspective </a:t>
            </a:r>
            <a:r>
              <a:rPr lang="pt-BR" sz="1800" dirty="0" err="1">
                <a:latin typeface="Calibri" panose="020F0502020204030204" pitchFamily="34" charset="0"/>
                <a:ea typeface="Times New Roman" panose="02020603050405020304" pitchFamily="18" charset="0"/>
                <a:cs typeface="Calibri" panose="020F0502020204030204" pitchFamily="34" charset="0"/>
              </a:rPr>
              <a:t>Latinoamericana</a:t>
            </a:r>
            <a:r>
              <a:rPr lang="pt-BR" sz="1800" dirty="0">
                <a:latin typeface="Calibri" panose="020F0502020204030204" pitchFamily="34" charset="0"/>
                <a:ea typeface="Times New Roman" panose="02020603050405020304" pitchFamily="18" charset="0"/>
                <a:cs typeface="Calibri" panose="020F0502020204030204" pitchFamily="34" charset="0"/>
              </a:rPr>
              <a:t> de </a:t>
            </a:r>
            <a:r>
              <a:rPr lang="pt-BR" sz="1800" dirty="0" err="1">
                <a:latin typeface="Calibri" panose="020F0502020204030204" pitchFamily="34" charset="0"/>
                <a:ea typeface="Times New Roman" panose="02020603050405020304" pitchFamily="18" charset="0"/>
                <a:cs typeface="Calibri" panose="020F0502020204030204" pitchFamily="34" charset="0"/>
              </a:rPr>
              <a:t>la</a:t>
            </a:r>
            <a:r>
              <a:rPr lang="pt-BR" sz="1800" dirty="0">
                <a:latin typeface="Calibri" panose="020F0502020204030204" pitchFamily="34" charset="0"/>
                <a:ea typeface="Times New Roman" panose="02020603050405020304" pitchFamily="18" charset="0"/>
                <a:cs typeface="Calibri" panose="020F0502020204030204" pitchFamily="34" charset="0"/>
              </a:rPr>
              <a:t> </a:t>
            </a:r>
            <a:r>
              <a:rPr lang="pt-BR" sz="1800" dirty="0" err="1">
                <a:latin typeface="Calibri" panose="020F0502020204030204" pitchFamily="34" charset="0"/>
                <a:ea typeface="Times New Roman" panose="02020603050405020304" pitchFamily="18" charset="0"/>
                <a:cs typeface="Calibri" panose="020F0502020204030204" pitchFamily="34" charset="0"/>
              </a:rPr>
              <a:t>biogeografía</a:t>
            </a:r>
            <a:r>
              <a:rPr lang="pt-BR" sz="1800" dirty="0">
                <a:latin typeface="Calibri" panose="020F0502020204030204" pitchFamily="34" charset="0"/>
                <a:ea typeface="Times New Roman" panose="02020603050405020304" pitchFamily="18" charset="0"/>
                <a:cs typeface="Calibri" panose="020F0502020204030204" pitchFamily="34" charset="0"/>
              </a:rPr>
              <a:t>. </a:t>
            </a:r>
            <a:r>
              <a:rPr lang="pt-BR" sz="1800" dirty="0" err="1">
                <a:latin typeface="Calibri" panose="020F0502020204030204" pitchFamily="34" charset="0"/>
                <a:ea typeface="Times New Roman" panose="02020603050405020304" pitchFamily="18" charset="0"/>
                <a:cs typeface="Calibri" panose="020F0502020204030204" pitchFamily="34" charset="0"/>
              </a:rPr>
              <a:t>Universidad</a:t>
            </a:r>
            <a:r>
              <a:rPr lang="pt-BR" sz="1800" dirty="0">
                <a:latin typeface="Calibri" panose="020F0502020204030204" pitchFamily="34" charset="0"/>
                <a:ea typeface="Times New Roman" panose="02020603050405020304" pitchFamily="18" charset="0"/>
                <a:cs typeface="Calibri" panose="020F0502020204030204" pitchFamily="34" charset="0"/>
              </a:rPr>
              <a:t> Nacional </a:t>
            </a:r>
            <a:r>
              <a:rPr lang="pt-BR" sz="1800" dirty="0" err="1">
                <a:latin typeface="Calibri" panose="020F0502020204030204" pitchFamily="34" charset="0"/>
                <a:ea typeface="Times New Roman" panose="02020603050405020304" pitchFamily="18" charset="0"/>
                <a:cs typeface="Calibri" panose="020F0502020204030204" pitchFamily="34" charset="0"/>
              </a:rPr>
              <a:t>Auónoma</a:t>
            </a:r>
            <a:r>
              <a:rPr lang="pt-BR" sz="1800" dirty="0">
                <a:latin typeface="Calibri" panose="020F0502020204030204" pitchFamily="34" charset="0"/>
                <a:ea typeface="Times New Roman" panose="02020603050405020304" pitchFamily="18" charset="0"/>
                <a:cs typeface="Calibri" panose="020F0502020204030204" pitchFamily="34" charset="0"/>
              </a:rPr>
              <a:t> de México, 307 p.</a:t>
            </a:r>
          </a:p>
          <a:p>
            <a:pPr marL="180340" algn="just">
              <a:lnSpc>
                <a:spcPct val="115000"/>
              </a:lnSpc>
              <a:spcBef>
                <a:spcPts val="1500"/>
              </a:spcBef>
            </a:pPr>
            <a:r>
              <a:rPr lang="pt-BR" sz="1800" dirty="0">
                <a:latin typeface="Calibri" panose="020F0502020204030204" pitchFamily="34" charset="0"/>
                <a:ea typeface="Times New Roman" panose="02020603050405020304" pitchFamily="18" charset="0"/>
                <a:cs typeface="Calibri" panose="020F0502020204030204" pitchFamily="34" charset="0"/>
              </a:rPr>
              <a:t>MORRONE, Juan J. 2001. Biogeografia de América Latina y </a:t>
            </a:r>
            <a:r>
              <a:rPr lang="pt-BR" sz="1800" dirty="0" err="1">
                <a:latin typeface="Calibri" panose="020F0502020204030204" pitchFamily="34" charset="0"/>
                <a:ea typeface="Times New Roman" panose="02020603050405020304" pitchFamily="18" charset="0"/>
                <a:cs typeface="Calibri" panose="020F0502020204030204" pitchFamily="34" charset="0"/>
              </a:rPr>
              <a:t>el</a:t>
            </a:r>
            <a:r>
              <a:rPr lang="pt-BR" sz="1800" dirty="0">
                <a:latin typeface="Calibri" panose="020F0502020204030204" pitchFamily="34" charset="0"/>
                <a:ea typeface="Times New Roman" panose="02020603050405020304" pitchFamily="18" charset="0"/>
                <a:cs typeface="Calibri" panose="020F0502020204030204" pitchFamily="34" charset="0"/>
              </a:rPr>
              <a:t> Caribe. M&amp;T-</a:t>
            </a:r>
            <a:r>
              <a:rPr lang="pt-BR" sz="1800" dirty="0" err="1">
                <a:latin typeface="Calibri" panose="020F0502020204030204" pitchFamily="34" charset="0"/>
                <a:ea typeface="Times New Roman" panose="02020603050405020304" pitchFamily="18" charset="0"/>
                <a:cs typeface="Calibri" panose="020F0502020204030204" pitchFamily="34" charset="0"/>
              </a:rPr>
              <a:t>Manuales</a:t>
            </a:r>
            <a:r>
              <a:rPr lang="pt-BR" sz="1800" dirty="0">
                <a:latin typeface="Calibri" panose="020F0502020204030204" pitchFamily="34" charset="0"/>
                <a:ea typeface="Times New Roman" panose="02020603050405020304" pitchFamily="18" charset="0"/>
                <a:cs typeface="Calibri" panose="020F0502020204030204" pitchFamily="34" charset="0"/>
              </a:rPr>
              <a:t> &amp; </a:t>
            </a:r>
            <a:r>
              <a:rPr lang="pt-BR" sz="1800" dirty="0" err="1">
                <a:latin typeface="Calibri" panose="020F0502020204030204" pitchFamily="34" charset="0"/>
                <a:ea typeface="Times New Roman" panose="02020603050405020304" pitchFamily="18" charset="0"/>
                <a:cs typeface="Calibri" panose="020F0502020204030204" pitchFamily="34" charset="0"/>
              </a:rPr>
              <a:t>Tesis</a:t>
            </a:r>
            <a:r>
              <a:rPr lang="pt-BR" sz="1800" dirty="0">
                <a:latin typeface="Calibri" panose="020F0502020204030204" pitchFamily="34" charset="0"/>
                <a:ea typeface="Times New Roman" panose="02020603050405020304" pitchFamily="18" charset="0"/>
                <a:cs typeface="Calibri" panose="020F0502020204030204" pitchFamily="34" charset="0"/>
              </a:rPr>
              <a:t> SEA, vol.3. 148 p.</a:t>
            </a:r>
            <a:br>
              <a:rPr lang="pt-BR" sz="1800" dirty="0">
                <a:latin typeface="Calibri" panose="020F0502020204030204" pitchFamily="34" charset="0"/>
                <a:ea typeface="Times New Roman" panose="02020603050405020304" pitchFamily="18" charset="0"/>
                <a:cs typeface="Calibri" panose="020F0502020204030204" pitchFamily="34" charset="0"/>
              </a:rPr>
            </a:br>
            <a:r>
              <a:rPr lang="en-US" sz="1800" u="sng" dirty="0">
                <a:latin typeface="Calibri" panose="020F0502020204030204" pitchFamily="34" charset="0"/>
                <a:ea typeface="Times New Roman" panose="02020603050405020304" pitchFamily="18" charset="0"/>
                <a:cs typeface="Calibri" panose="020F0502020204030204" pitchFamily="34" charset="0"/>
              </a:rPr>
              <a:t>PARENTI, Lynne R</a:t>
            </a:r>
            <a:r>
              <a:rPr lang="en-US" sz="1800" dirty="0">
                <a:latin typeface="Calibri" panose="020F0502020204030204" pitchFamily="34" charset="0"/>
                <a:ea typeface="Times New Roman" panose="02020603050405020304" pitchFamily="18" charset="0"/>
                <a:cs typeface="Calibri" panose="020F0502020204030204" pitchFamily="34" charset="0"/>
              </a:rPr>
              <a:t>. Comparative biogeography: discovering and classifying biogeographical patterns of a dynamic Earth. Berkeley: University of California Press, 2009.</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r>
              <a:rPr lang="en-US" sz="1800" dirty="0">
                <a:latin typeface="Calibri" panose="020F0502020204030204" pitchFamily="34" charset="0"/>
                <a:ea typeface="Times New Roman" panose="02020603050405020304" pitchFamily="18" charset="0"/>
                <a:cs typeface="Calibri" panose="020F0502020204030204" pitchFamily="34" charset="0"/>
              </a:rPr>
              <a:t>RICKLEFS, Robert E.; LOSOS, Jonathan B. The theory of island biogeography revisited. </a:t>
            </a:r>
            <a:r>
              <a:rPr lang="en-GB" sz="1800" dirty="0">
                <a:latin typeface="Calibri" panose="020F0502020204030204" pitchFamily="34" charset="0"/>
                <a:ea typeface="Times New Roman" panose="02020603050405020304" pitchFamily="18" charset="0"/>
                <a:cs typeface="Calibri" panose="020F0502020204030204" pitchFamily="34" charset="0"/>
              </a:rPr>
              <a:t>Princeton: Princeton University Press, 2010.</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r>
              <a:rPr lang="en-GB" sz="1800" dirty="0">
                <a:latin typeface="Calibri" panose="020F0502020204030204" pitchFamily="34" charset="0"/>
                <a:ea typeface="Times New Roman" panose="02020603050405020304" pitchFamily="18" charset="0"/>
                <a:cs typeface="Calibri" panose="020F0502020204030204" pitchFamily="34" charset="0"/>
              </a:rPr>
              <a:t>RIZZINI, C. T. </a:t>
            </a:r>
            <a:r>
              <a:rPr lang="en-GB" sz="1800" dirty="0" err="1">
                <a:latin typeface="Calibri" panose="020F0502020204030204" pitchFamily="34" charset="0"/>
                <a:ea typeface="Times New Roman" panose="02020603050405020304" pitchFamily="18" charset="0"/>
                <a:cs typeface="Calibri" panose="020F0502020204030204" pitchFamily="34" charset="0"/>
              </a:rPr>
              <a:t>Tratado</a:t>
            </a:r>
            <a:r>
              <a:rPr lang="en-GB" sz="1800" dirty="0">
                <a:latin typeface="Calibri" panose="020F0502020204030204" pitchFamily="34" charset="0"/>
                <a:ea typeface="Times New Roman" panose="02020603050405020304" pitchFamily="18" charset="0"/>
                <a:cs typeface="Calibri" panose="020F0502020204030204" pitchFamily="34" charset="0"/>
              </a:rPr>
              <a:t> de </a:t>
            </a:r>
            <a:r>
              <a:rPr lang="en-GB" sz="1800" dirty="0" err="1">
                <a:latin typeface="Calibri" panose="020F0502020204030204" pitchFamily="34" charset="0"/>
                <a:ea typeface="Times New Roman" panose="02020603050405020304" pitchFamily="18" charset="0"/>
                <a:cs typeface="Calibri" panose="020F0502020204030204" pitchFamily="34" charset="0"/>
              </a:rPr>
              <a:t>Fitogeografia</a:t>
            </a:r>
            <a:r>
              <a:rPr lang="en-GB" sz="1800" dirty="0">
                <a:latin typeface="Calibri" panose="020F0502020204030204" pitchFamily="34" charset="0"/>
                <a:ea typeface="Times New Roman" panose="02020603050405020304" pitchFamily="18" charset="0"/>
                <a:cs typeface="Calibri" panose="020F0502020204030204" pitchFamily="34" charset="0"/>
              </a:rPr>
              <a:t> do </a:t>
            </a:r>
            <a:r>
              <a:rPr lang="en-GB" sz="1800" dirty="0" err="1">
                <a:latin typeface="Calibri" panose="020F0502020204030204" pitchFamily="34" charset="0"/>
                <a:ea typeface="Times New Roman" panose="02020603050405020304" pitchFamily="18" charset="0"/>
                <a:cs typeface="Calibri" panose="020F0502020204030204" pitchFamily="34" charset="0"/>
              </a:rPr>
              <a:t>Brasil</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aspectos</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ecológicos</a:t>
            </a:r>
            <a:r>
              <a:rPr lang="en-GB" sz="1800" dirty="0">
                <a:latin typeface="Calibri" panose="020F0502020204030204" pitchFamily="34" charset="0"/>
                <a:ea typeface="Times New Roman" panose="02020603050405020304" pitchFamily="18" charset="0"/>
                <a:cs typeface="Calibri" panose="020F0502020204030204" pitchFamily="34" charset="0"/>
              </a:rPr>
              <a:t> e </a:t>
            </a:r>
            <a:r>
              <a:rPr lang="en-GB" sz="1800" dirty="0" err="1">
                <a:latin typeface="Calibri" panose="020F0502020204030204" pitchFamily="34" charset="0"/>
                <a:ea typeface="Times New Roman" panose="02020603050405020304" pitchFamily="18" charset="0"/>
                <a:cs typeface="Calibri" panose="020F0502020204030204" pitchFamily="34" charset="0"/>
              </a:rPr>
              <a:t>aspectos</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sociológicos</a:t>
            </a:r>
            <a:r>
              <a:rPr lang="en-GB" sz="1800" dirty="0">
                <a:latin typeface="Calibri" panose="020F0502020204030204" pitchFamily="34" charset="0"/>
                <a:ea typeface="Times New Roman" panose="02020603050405020304" pitchFamily="18" charset="0"/>
                <a:cs typeface="Calibri" panose="020F0502020204030204" pitchFamily="34" charset="0"/>
              </a:rPr>
              <a:t> e </a:t>
            </a:r>
            <a:r>
              <a:rPr lang="en-GB" sz="1800" dirty="0" err="1">
                <a:latin typeface="Calibri" panose="020F0502020204030204" pitchFamily="34" charset="0"/>
                <a:ea typeface="Times New Roman" panose="02020603050405020304" pitchFamily="18" charset="0"/>
                <a:cs typeface="Calibri" panose="020F0502020204030204" pitchFamily="34" charset="0"/>
              </a:rPr>
              <a:t>florísticos</a:t>
            </a:r>
            <a:r>
              <a:rPr lang="en-GB" sz="1800" dirty="0">
                <a:latin typeface="Calibri" panose="020F0502020204030204" pitchFamily="34" charset="0"/>
                <a:ea typeface="Times New Roman" panose="02020603050405020304" pitchFamily="18" charset="0"/>
                <a:cs typeface="Calibri" panose="020F0502020204030204" pitchFamily="34" charset="0"/>
              </a:rPr>
              <a:t>. São Paulo: </a:t>
            </a:r>
            <a:r>
              <a:rPr lang="en-GB" sz="1800" dirty="0" err="1">
                <a:latin typeface="Calibri" panose="020F0502020204030204" pitchFamily="34" charset="0"/>
                <a:ea typeface="Times New Roman" panose="02020603050405020304" pitchFamily="18" charset="0"/>
                <a:cs typeface="Calibri" panose="020F0502020204030204" pitchFamily="34" charset="0"/>
              </a:rPr>
              <a:t>Hucitec</a:t>
            </a:r>
            <a:r>
              <a:rPr lang="en-GB" sz="1800" dirty="0">
                <a:latin typeface="Calibri" panose="020F0502020204030204" pitchFamily="34" charset="0"/>
                <a:ea typeface="Times New Roman" panose="02020603050405020304" pitchFamily="18" charset="0"/>
                <a:cs typeface="Calibri" panose="020F0502020204030204" pitchFamily="34" charset="0"/>
              </a:rPr>
              <a:t>/</a:t>
            </a:r>
            <a:r>
              <a:rPr lang="en-GB" sz="1800" dirty="0" err="1">
                <a:latin typeface="Calibri" panose="020F0502020204030204" pitchFamily="34" charset="0"/>
                <a:ea typeface="Times New Roman" panose="02020603050405020304" pitchFamily="18" charset="0"/>
                <a:cs typeface="Calibri" panose="020F0502020204030204" pitchFamily="34" charset="0"/>
              </a:rPr>
              <a:t>Edusp</a:t>
            </a:r>
            <a:r>
              <a:rPr lang="en-GB" sz="1800" dirty="0">
                <a:latin typeface="Calibri" panose="020F0502020204030204" pitchFamily="34" charset="0"/>
                <a:ea typeface="Times New Roman" panose="02020603050405020304" pitchFamily="18" charset="0"/>
                <a:cs typeface="Calibri" panose="020F0502020204030204" pitchFamily="34" charset="0"/>
              </a:rPr>
              <a:t>, v.1 e 2, 1979. </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r>
              <a:rPr lang="en-US" sz="1800" dirty="0">
                <a:latin typeface="Calibri" panose="020F0502020204030204" pitchFamily="34" charset="0"/>
                <a:ea typeface="Times New Roman" panose="02020603050405020304" pitchFamily="18" charset="0"/>
                <a:cs typeface="Calibri" panose="020F0502020204030204" pitchFamily="34" charset="0"/>
              </a:rPr>
              <a:t>ROSS, </a:t>
            </a:r>
            <a:r>
              <a:rPr lang="en-US" sz="1800" dirty="0" err="1">
                <a:latin typeface="Calibri" panose="020F0502020204030204" pitchFamily="34" charset="0"/>
                <a:ea typeface="Times New Roman" panose="02020603050405020304" pitchFamily="18" charset="0"/>
                <a:cs typeface="Calibri" panose="020F0502020204030204" pitchFamily="34" charset="0"/>
              </a:rPr>
              <a:t>Jurandyr</a:t>
            </a:r>
            <a:r>
              <a:rPr lang="en-US" sz="1800" dirty="0">
                <a:latin typeface="Calibri" panose="020F0502020204030204" pitchFamily="34" charset="0"/>
                <a:ea typeface="Times New Roman" panose="02020603050405020304" pitchFamily="18" charset="0"/>
                <a:cs typeface="Calibri" panose="020F0502020204030204" pitchFamily="34" charset="0"/>
              </a:rPr>
              <a:t> L. S. (Org.). </a:t>
            </a:r>
            <a:r>
              <a:rPr lang="es-ES" sz="1800" dirty="0" err="1">
                <a:latin typeface="Calibri" panose="020F0502020204030204" pitchFamily="34" charset="0"/>
                <a:ea typeface="Times New Roman" panose="02020603050405020304" pitchFamily="18" charset="0"/>
                <a:cs typeface="Calibri" panose="020F0502020204030204" pitchFamily="34" charset="0"/>
              </a:rPr>
              <a:t>Geografia</a:t>
            </a:r>
            <a:r>
              <a:rPr lang="es-ES" sz="1800" dirty="0">
                <a:latin typeface="Calibri" panose="020F0502020204030204" pitchFamily="34" charset="0"/>
                <a:ea typeface="Times New Roman" panose="02020603050405020304" pitchFamily="18" charset="0"/>
                <a:cs typeface="Calibri" panose="020F0502020204030204" pitchFamily="34" charset="0"/>
              </a:rPr>
              <a:t> d</a:t>
            </a:r>
            <a:r>
              <a:rPr lang="en-GB" sz="1800" dirty="0">
                <a:latin typeface="Calibri" panose="020F0502020204030204" pitchFamily="34" charset="0"/>
                <a:ea typeface="Times New Roman" panose="02020603050405020304" pitchFamily="18" charset="0"/>
                <a:cs typeface="Calibri" panose="020F0502020204030204" pitchFamily="34" charset="0"/>
              </a:rPr>
              <a:t>o </a:t>
            </a:r>
            <a:r>
              <a:rPr lang="en-GB" sz="1800" dirty="0" err="1">
                <a:latin typeface="Calibri" panose="020F0502020204030204" pitchFamily="34" charset="0"/>
                <a:ea typeface="Times New Roman" panose="02020603050405020304" pitchFamily="18" charset="0"/>
                <a:cs typeface="Calibri" panose="020F0502020204030204" pitchFamily="34" charset="0"/>
              </a:rPr>
              <a:t>Brasil</a:t>
            </a:r>
            <a:r>
              <a:rPr lang="en-GB" sz="1800" dirty="0">
                <a:latin typeface="Calibri" panose="020F0502020204030204" pitchFamily="34" charset="0"/>
                <a:ea typeface="Times New Roman" panose="02020603050405020304" pitchFamily="18" charset="0"/>
                <a:cs typeface="Calibri" panose="020F0502020204030204" pitchFamily="34" charset="0"/>
              </a:rPr>
              <a:t>.  São Paulo: </a:t>
            </a:r>
            <a:r>
              <a:rPr lang="en-GB" sz="1800" dirty="0" err="1">
                <a:latin typeface="Calibri" panose="020F0502020204030204" pitchFamily="34" charset="0"/>
                <a:ea typeface="Times New Roman" panose="02020603050405020304" pitchFamily="18" charset="0"/>
                <a:cs typeface="Calibri" panose="020F0502020204030204" pitchFamily="34" charset="0"/>
              </a:rPr>
              <a:t>Edusp</a:t>
            </a:r>
            <a:r>
              <a:rPr lang="en-GB" sz="1800" dirty="0">
                <a:latin typeface="Calibri" panose="020F0502020204030204" pitchFamily="34" charset="0"/>
                <a:ea typeface="Times New Roman" panose="02020603050405020304" pitchFamily="18" charset="0"/>
                <a:cs typeface="Calibri" panose="020F0502020204030204" pitchFamily="34" charset="0"/>
              </a:rPr>
              <a:t>, 2005.</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r>
              <a:rPr lang="es-ES" sz="1800" dirty="0">
                <a:latin typeface="Calibri" panose="020F0502020204030204" pitchFamily="34" charset="0"/>
                <a:ea typeface="Times New Roman" panose="02020603050405020304" pitchFamily="18" charset="0"/>
                <a:cs typeface="Calibri" panose="020F0502020204030204" pitchFamily="34" charset="0"/>
              </a:rPr>
              <a:t>SIMMONS, </a:t>
            </a:r>
            <a:r>
              <a:rPr lang="es-ES" sz="1800" dirty="0" err="1">
                <a:latin typeface="Calibri" panose="020F0502020204030204" pitchFamily="34" charset="0"/>
                <a:ea typeface="Times New Roman" panose="02020603050405020304" pitchFamily="18" charset="0"/>
                <a:cs typeface="Calibri" panose="020F0502020204030204" pitchFamily="34" charset="0"/>
              </a:rPr>
              <a:t>Ian</a:t>
            </a:r>
            <a:r>
              <a:rPr lang="es-ES" sz="1800" dirty="0">
                <a:latin typeface="Calibri" panose="020F0502020204030204" pitchFamily="34" charset="0"/>
                <a:ea typeface="Times New Roman" panose="02020603050405020304" pitchFamily="18" charset="0"/>
                <a:cs typeface="Calibri" panose="020F0502020204030204" pitchFamily="34" charset="0"/>
              </a:rPr>
              <a:t> Gordon. Biogeografía natural y cultural. Barcelona: Omega, 1982.</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0" indent="0" algn="just">
              <a:lnSpc>
                <a:spcPct val="115000"/>
              </a:lnSpc>
              <a:buNone/>
              <a:tabLst>
                <a:tab pos="90170" algn="l"/>
              </a:tabLst>
            </a:pP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endParaRPr lang="pt-BR" sz="1800" dirty="0">
              <a:latin typeface="Calibri" panose="020F0502020204030204" pitchFamily="34" charset="0"/>
              <a:ea typeface="Times New Roman" panose="02020603050405020304" pitchFamily="18" charset="0"/>
              <a:cs typeface="Calibri" panose="020F0502020204030204" pitchFamily="34" charset="0"/>
            </a:endParaRPr>
          </a:p>
          <a:p>
            <a:endParaRPr lang="pt-BR" sz="1800" dirty="0"/>
          </a:p>
        </p:txBody>
      </p:sp>
    </p:spTree>
    <p:extLst>
      <p:ext uri="{BB962C8B-B14F-4D97-AF65-F5344CB8AC3E}">
        <p14:creationId xmlns:p14="http://schemas.microsoft.com/office/powerpoint/2010/main" val="223041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p:txBody>
          <a:bodyPr/>
          <a:lstStyle/>
          <a:p>
            <a:pPr eaLnBrk="1" hangingPunct="1">
              <a:defRPr/>
            </a:pPr>
            <a:r>
              <a:rPr lang="pt-BR" b="1" dirty="0">
                <a:solidFill>
                  <a:srgbClr val="FF0000"/>
                </a:solidFill>
                <a:effectLst>
                  <a:outerShdw blurRad="38100" dist="38100" dir="2700000" algn="tl">
                    <a:srgbClr val="000000"/>
                  </a:outerShdw>
                </a:effectLst>
                <a:latin typeface="Calibri" panose="020F0502020204030204" pitchFamily="34" charset="0"/>
              </a:rPr>
              <a:t>BIBLIOGRAFIA BÁSICA</a:t>
            </a:r>
          </a:p>
        </p:txBody>
      </p:sp>
      <p:sp>
        <p:nvSpPr>
          <p:cNvPr id="2" name="Espaço Reservado para Conteúdo 1"/>
          <p:cNvSpPr>
            <a:spLocks noGrp="1"/>
          </p:cNvSpPr>
          <p:nvPr>
            <p:ph idx="1"/>
          </p:nvPr>
        </p:nvSpPr>
        <p:spPr>
          <a:xfrm>
            <a:off x="2606741" y="1772816"/>
            <a:ext cx="7620000" cy="4114800"/>
          </a:xfrm>
        </p:spPr>
        <p:txBody>
          <a:bodyPr/>
          <a:lstStyle/>
          <a:p>
            <a:pPr marL="180340" algn="just">
              <a:lnSpc>
                <a:spcPct val="115000"/>
              </a:lnSpc>
              <a:tabLst>
                <a:tab pos="90170" algn="l"/>
              </a:tabLst>
            </a:pPr>
            <a:r>
              <a:rPr lang="en-GB" sz="1800" dirty="0">
                <a:latin typeface="Calibri" panose="020F0502020204030204" pitchFamily="34" charset="0"/>
                <a:ea typeface="Times New Roman" panose="02020603050405020304" pitchFamily="18" charset="0"/>
                <a:cs typeface="Calibri" panose="020F0502020204030204" pitchFamily="34" charset="0"/>
              </a:rPr>
              <a:t>TROPPMAIR, H. </a:t>
            </a:r>
            <a:r>
              <a:rPr lang="en-GB" sz="1800" dirty="0" err="1">
                <a:latin typeface="Calibri" panose="020F0502020204030204" pitchFamily="34" charset="0"/>
                <a:ea typeface="Times New Roman" panose="02020603050405020304" pitchFamily="18" charset="0"/>
                <a:cs typeface="Calibri" panose="020F0502020204030204" pitchFamily="34" charset="0"/>
              </a:rPr>
              <a:t>Biogeografia</a:t>
            </a:r>
            <a:r>
              <a:rPr lang="en-GB" sz="1800" dirty="0">
                <a:latin typeface="Calibri" panose="020F0502020204030204" pitchFamily="34" charset="0"/>
                <a:ea typeface="Times New Roman" panose="02020603050405020304" pitchFamily="18" charset="0"/>
                <a:cs typeface="Calibri" panose="020F0502020204030204" pitchFamily="34" charset="0"/>
              </a:rPr>
              <a:t> e </a:t>
            </a:r>
            <a:r>
              <a:rPr lang="en-GB" sz="1800" dirty="0" err="1">
                <a:latin typeface="Calibri" panose="020F0502020204030204" pitchFamily="34" charset="0"/>
                <a:ea typeface="Times New Roman" panose="02020603050405020304" pitchFamily="18" charset="0"/>
                <a:cs typeface="Calibri" panose="020F0502020204030204" pitchFamily="34" charset="0"/>
              </a:rPr>
              <a:t>meio</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ambiente</a:t>
            </a:r>
            <a:r>
              <a:rPr lang="en-GB" sz="1800" dirty="0">
                <a:latin typeface="Calibri" panose="020F0502020204030204" pitchFamily="34" charset="0"/>
                <a:ea typeface="Times New Roman" panose="02020603050405020304" pitchFamily="18" charset="0"/>
                <a:cs typeface="Calibri" panose="020F0502020204030204" pitchFamily="34" charset="0"/>
              </a:rPr>
              <a:t>. Rio Claro: </a:t>
            </a:r>
            <a:r>
              <a:rPr lang="en-GB" sz="1800" dirty="0" err="1">
                <a:latin typeface="Calibri" panose="020F0502020204030204" pitchFamily="34" charset="0"/>
                <a:ea typeface="Times New Roman" panose="02020603050405020304" pitchFamily="18" charset="0"/>
                <a:cs typeface="Calibri" panose="020F0502020204030204" pitchFamily="34" charset="0"/>
              </a:rPr>
              <a:t>Divisa</a:t>
            </a:r>
            <a:r>
              <a:rPr lang="en-GB" sz="1800" dirty="0">
                <a:latin typeface="Calibri" panose="020F0502020204030204" pitchFamily="34" charset="0"/>
                <a:ea typeface="Times New Roman" panose="02020603050405020304" pitchFamily="18" charset="0"/>
                <a:cs typeface="Calibri" panose="020F0502020204030204" pitchFamily="34" charset="0"/>
              </a:rPr>
              <a:t>, 2008.</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r>
              <a:rPr lang="en-GB" sz="1800" dirty="0">
                <a:latin typeface="Calibri" panose="020F0502020204030204" pitchFamily="34" charset="0"/>
                <a:ea typeface="Times New Roman" panose="02020603050405020304" pitchFamily="18" charset="0"/>
                <a:cs typeface="Calibri" panose="020F0502020204030204" pitchFamily="34" charset="0"/>
              </a:rPr>
              <a:t>VENTURI, Luis A. B. (org.).</a:t>
            </a:r>
            <a:r>
              <a:rPr lang="en-GB" sz="1800" dirty="0" err="1">
                <a:latin typeface="Calibri" panose="020F0502020204030204" pitchFamily="34" charset="0"/>
                <a:ea typeface="Times New Roman" panose="02020603050405020304" pitchFamily="18" charset="0"/>
                <a:cs typeface="Calibri" panose="020F0502020204030204" pitchFamily="34" charset="0"/>
              </a:rPr>
              <a:t>Geografia</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práticas</a:t>
            </a:r>
            <a:r>
              <a:rPr lang="en-GB" sz="1800" dirty="0">
                <a:latin typeface="Calibri" panose="020F0502020204030204" pitchFamily="34" charset="0"/>
                <a:ea typeface="Times New Roman" panose="02020603050405020304" pitchFamily="18" charset="0"/>
                <a:cs typeface="Calibri" panose="020F0502020204030204" pitchFamily="34" charset="0"/>
              </a:rPr>
              <a:t> de campo, </a:t>
            </a:r>
            <a:r>
              <a:rPr lang="en-GB" sz="1800" dirty="0" err="1">
                <a:latin typeface="Calibri" panose="020F0502020204030204" pitchFamily="34" charset="0"/>
                <a:ea typeface="Times New Roman" panose="02020603050405020304" pitchFamily="18" charset="0"/>
                <a:cs typeface="Calibri" panose="020F0502020204030204" pitchFamily="34" charset="0"/>
              </a:rPr>
              <a:t>laboratório</a:t>
            </a:r>
            <a:r>
              <a:rPr lang="en-GB" sz="1800" dirty="0">
                <a:latin typeface="Calibri" panose="020F0502020204030204" pitchFamily="34" charset="0"/>
                <a:ea typeface="Times New Roman" panose="02020603050405020304" pitchFamily="18" charset="0"/>
                <a:cs typeface="Calibri" panose="020F0502020204030204" pitchFamily="34" charset="0"/>
              </a:rPr>
              <a:t> e </a:t>
            </a:r>
            <a:r>
              <a:rPr lang="en-GB" sz="1800" dirty="0" err="1">
                <a:latin typeface="Calibri" panose="020F0502020204030204" pitchFamily="34" charset="0"/>
                <a:ea typeface="Times New Roman" panose="02020603050405020304" pitchFamily="18" charset="0"/>
                <a:cs typeface="Calibri" panose="020F0502020204030204" pitchFamily="34" charset="0"/>
              </a:rPr>
              <a:t>sala</a:t>
            </a:r>
            <a:r>
              <a:rPr lang="en-GB" sz="1800" dirty="0">
                <a:latin typeface="Calibri" panose="020F0502020204030204" pitchFamily="34" charset="0"/>
                <a:ea typeface="Times New Roman" panose="02020603050405020304" pitchFamily="18" charset="0"/>
                <a:cs typeface="Calibri" panose="020F0502020204030204" pitchFamily="34" charset="0"/>
              </a:rPr>
              <a:t> de </a:t>
            </a:r>
            <a:r>
              <a:rPr lang="en-GB" sz="1800" dirty="0" err="1">
                <a:latin typeface="Calibri" panose="020F0502020204030204" pitchFamily="34" charset="0"/>
                <a:ea typeface="Times New Roman" panose="02020603050405020304" pitchFamily="18" charset="0"/>
                <a:cs typeface="Calibri" panose="020F0502020204030204" pitchFamily="34" charset="0"/>
              </a:rPr>
              <a:t>aula</a:t>
            </a:r>
            <a:r>
              <a:rPr lang="en-GB" sz="1800" dirty="0">
                <a:latin typeface="Calibri" panose="020F0502020204030204" pitchFamily="34" charset="0"/>
                <a:ea typeface="Times New Roman" panose="02020603050405020304" pitchFamily="18" charset="0"/>
                <a:cs typeface="Calibri" panose="020F0502020204030204" pitchFamily="34" charset="0"/>
              </a:rPr>
              <a:t>. São Paulo: </a:t>
            </a:r>
            <a:r>
              <a:rPr lang="en-GB" sz="1800" dirty="0" err="1">
                <a:latin typeface="Calibri" panose="020F0502020204030204" pitchFamily="34" charset="0"/>
                <a:ea typeface="Times New Roman" panose="02020603050405020304" pitchFamily="18" charset="0"/>
                <a:cs typeface="Calibri" panose="020F0502020204030204" pitchFamily="34" charset="0"/>
              </a:rPr>
              <a:t>Sarandi</a:t>
            </a:r>
            <a:r>
              <a:rPr lang="en-GB" sz="1800" dirty="0">
                <a:latin typeface="Calibri" panose="020F0502020204030204" pitchFamily="34" charset="0"/>
                <a:ea typeface="Times New Roman" panose="02020603050405020304" pitchFamily="18" charset="0"/>
                <a:cs typeface="Calibri" panose="020F0502020204030204" pitchFamily="34" charset="0"/>
              </a:rPr>
              <a:t>, 2011.</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r>
              <a:rPr lang="en-GB" sz="1800" dirty="0">
                <a:latin typeface="Calibri" panose="020F0502020204030204" pitchFamily="34" charset="0"/>
                <a:ea typeface="Times New Roman" panose="02020603050405020304" pitchFamily="18" charset="0"/>
                <a:cs typeface="Calibri" panose="020F0502020204030204" pitchFamily="34" charset="0"/>
              </a:rPr>
              <a:t>WALTER, Heinrich. </a:t>
            </a:r>
            <a:r>
              <a:rPr lang="en-GB" sz="1800" dirty="0" err="1">
                <a:latin typeface="Calibri" panose="020F0502020204030204" pitchFamily="34" charset="0"/>
                <a:ea typeface="Times New Roman" panose="02020603050405020304" pitchFamily="18" charset="0"/>
                <a:cs typeface="Calibri" panose="020F0502020204030204" pitchFamily="34" charset="0"/>
              </a:rPr>
              <a:t>Vegetação</a:t>
            </a:r>
            <a:r>
              <a:rPr lang="en-GB" sz="1800" dirty="0">
                <a:latin typeface="Calibri" panose="020F0502020204030204" pitchFamily="34" charset="0"/>
                <a:ea typeface="Times New Roman" panose="02020603050405020304" pitchFamily="18" charset="0"/>
                <a:cs typeface="Calibri" panose="020F0502020204030204" pitchFamily="34" charset="0"/>
              </a:rPr>
              <a:t> e Zonas </a:t>
            </a:r>
            <a:r>
              <a:rPr lang="en-GB" sz="1800" dirty="0" err="1">
                <a:latin typeface="Calibri" panose="020F0502020204030204" pitchFamily="34" charset="0"/>
                <a:ea typeface="Times New Roman" panose="02020603050405020304" pitchFamily="18" charset="0"/>
                <a:cs typeface="Calibri" panose="020F0502020204030204" pitchFamily="34" charset="0"/>
              </a:rPr>
              <a:t>Climáticas</a:t>
            </a:r>
            <a:r>
              <a:rPr lang="en-GB" sz="1800" dirty="0">
                <a:latin typeface="Calibri" panose="020F0502020204030204" pitchFamily="34" charset="0"/>
                <a:ea typeface="Times New Roman" panose="02020603050405020304" pitchFamily="18" charset="0"/>
                <a:cs typeface="Calibri" panose="020F0502020204030204" pitchFamily="34" charset="0"/>
              </a:rPr>
              <a:t>. São Paulo: </a:t>
            </a:r>
            <a:r>
              <a:rPr lang="en-GB" sz="1800" dirty="0" err="1">
                <a:latin typeface="Calibri" panose="020F0502020204030204" pitchFamily="34" charset="0"/>
                <a:ea typeface="Times New Roman" panose="02020603050405020304" pitchFamily="18" charset="0"/>
                <a:cs typeface="Calibri" panose="020F0502020204030204" pitchFamily="34" charset="0"/>
              </a:rPr>
              <a:t>Editora</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Pedagógica</a:t>
            </a:r>
            <a:r>
              <a:rPr lang="en-GB" sz="1800" dirty="0">
                <a:latin typeface="Calibri" panose="020F0502020204030204" pitchFamily="34" charset="0"/>
                <a:ea typeface="Times New Roman" panose="02020603050405020304" pitchFamily="18" charset="0"/>
                <a:cs typeface="Calibri" panose="020F0502020204030204" pitchFamily="34" charset="0"/>
              </a:rPr>
              <a:t> </a:t>
            </a:r>
            <a:r>
              <a:rPr lang="en-GB" sz="1800" dirty="0" err="1">
                <a:latin typeface="Calibri" panose="020F0502020204030204" pitchFamily="34" charset="0"/>
                <a:ea typeface="Times New Roman" panose="02020603050405020304" pitchFamily="18" charset="0"/>
                <a:cs typeface="Calibri" panose="020F0502020204030204" pitchFamily="34" charset="0"/>
              </a:rPr>
              <a:t>Universitária</a:t>
            </a:r>
            <a:r>
              <a:rPr lang="en-GB" sz="1800" dirty="0">
                <a:latin typeface="Calibri" panose="020F0502020204030204" pitchFamily="34" charset="0"/>
                <a:ea typeface="Times New Roman" panose="02020603050405020304" pitchFamily="18" charset="0"/>
                <a:cs typeface="Calibri" panose="020F0502020204030204" pitchFamily="34" charset="0"/>
              </a:rPr>
              <a:t>, 1986.</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r>
              <a:rPr lang="en-GB" sz="1800" dirty="0">
                <a:latin typeface="Calibri" panose="020F0502020204030204" pitchFamily="34" charset="0"/>
                <a:ea typeface="Times New Roman" panose="02020603050405020304" pitchFamily="18" charset="0"/>
                <a:cs typeface="Calibri" panose="020F0502020204030204" pitchFamily="34" charset="0"/>
              </a:rPr>
              <a:t>WHITMORE, T.C. &amp; G.T. Prance. 1987. Biogeography and Quaternary history in tropical America. Oxford: Clarendon Press, 214 p.</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r>
              <a:rPr lang="en-US" sz="1800" dirty="0">
                <a:latin typeface="Calibri" panose="020F0502020204030204" pitchFamily="34" charset="0"/>
                <a:ea typeface="Times New Roman" panose="02020603050405020304" pitchFamily="18" charset="0"/>
                <a:cs typeface="Calibri" panose="020F0502020204030204" pitchFamily="34" charset="0"/>
              </a:rPr>
              <a:t>WHITTAKER, Robert J. Island Biogeography: ecology, evolution and conservation. </a:t>
            </a:r>
            <a:r>
              <a:rPr lang="es-ES" sz="1800" dirty="0">
                <a:latin typeface="Calibri" panose="020F0502020204030204" pitchFamily="34" charset="0"/>
                <a:ea typeface="Times New Roman" panose="02020603050405020304" pitchFamily="18" charset="0"/>
                <a:cs typeface="Calibri" panose="020F0502020204030204" pitchFamily="34" charset="0"/>
              </a:rPr>
              <a:t>Oxford: Oxford </a:t>
            </a:r>
            <a:r>
              <a:rPr lang="es-ES" sz="1800" dirty="0" err="1">
                <a:latin typeface="Calibri" panose="020F0502020204030204" pitchFamily="34" charset="0"/>
                <a:ea typeface="Times New Roman" panose="02020603050405020304" pitchFamily="18" charset="0"/>
                <a:cs typeface="Calibri" panose="020F0502020204030204" pitchFamily="34" charset="0"/>
              </a:rPr>
              <a:t>University</a:t>
            </a:r>
            <a:r>
              <a:rPr lang="es-ES" sz="1800" dirty="0">
                <a:latin typeface="Calibri" panose="020F0502020204030204" pitchFamily="34" charset="0"/>
                <a:ea typeface="Times New Roman" panose="02020603050405020304" pitchFamily="18" charset="0"/>
                <a:cs typeface="Calibri" panose="020F0502020204030204" pitchFamily="34" charset="0"/>
              </a:rPr>
              <a:t> </a:t>
            </a:r>
            <a:r>
              <a:rPr lang="es-ES" sz="1800" dirty="0" err="1">
                <a:latin typeface="Calibri" panose="020F0502020204030204" pitchFamily="34" charset="0"/>
                <a:ea typeface="Times New Roman" panose="02020603050405020304" pitchFamily="18" charset="0"/>
                <a:cs typeface="Calibri" panose="020F0502020204030204" pitchFamily="34" charset="0"/>
              </a:rPr>
              <a:t>Press</a:t>
            </a:r>
            <a:r>
              <a:rPr lang="es-ES" sz="1800" dirty="0">
                <a:latin typeface="Calibri" panose="020F0502020204030204" pitchFamily="34" charset="0"/>
                <a:ea typeface="Times New Roman" panose="02020603050405020304" pitchFamily="18" charset="0"/>
                <a:cs typeface="Calibri" panose="020F0502020204030204" pitchFamily="34" charset="0"/>
              </a:rPr>
              <a:t>, 1998.</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r>
              <a:rPr lang="es-ES" sz="1800" dirty="0">
                <a:latin typeface="Calibri" panose="020F0502020204030204" pitchFamily="34" charset="0"/>
                <a:ea typeface="Times New Roman" panose="02020603050405020304" pitchFamily="18" charset="0"/>
                <a:cs typeface="Calibri" panose="020F0502020204030204" pitchFamily="34" charset="0"/>
              </a:rPr>
              <a:t>ZUNINO, Mario; ZULLINI, Aldo. Biogeografía: la dimensión espacial de la evolución. </a:t>
            </a:r>
            <a:r>
              <a:rPr lang="en-US" sz="1800" dirty="0">
                <a:latin typeface="Calibri" panose="020F0502020204030204" pitchFamily="34" charset="0"/>
                <a:ea typeface="Times New Roman" panose="02020603050405020304" pitchFamily="18" charset="0"/>
                <a:cs typeface="Calibri" panose="020F0502020204030204" pitchFamily="34" charset="0"/>
              </a:rPr>
              <a:t>Ciudad de México: FCE, 2003.</a:t>
            </a:r>
            <a:endParaRPr lang="pt-BR" sz="1800" dirty="0">
              <a:latin typeface="Calibri" panose="020F0502020204030204" pitchFamily="34" charset="0"/>
              <a:ea typeface="Times New Roman" panose="02020603050405020304" pitchFamily="18" charset="0"/>
              <a:cs typeface="Calibri" panose="020F0502020204030204" pitchFamily="34" charset="0"/>
            </a:endParaRPr>
          </a:p>
          <a:p>
            <a:pPr marL="180340" algn="just">
              <a:lnSpc>
                <a:spcPct val="115000"/>
              </a:lnSpc>
              <a:tabLst>
                <a:tab pos="90170" algn="l"/>
              </a:tabLst>
            </a:pPr>
            <a:endParaRPr lang="pt-BR" sz="1800" dirty="0">
              <a:latin typeface="Calibri" panose="020F0502020204030204" pitchFamily="34" charset="0"/>
              <a:ea typeface="Times New Roman" panose="02020603050405020304" pitchFamily="18" charset="0"/>
              <a:cs typeface="Calibri" panose="020F0502020204030204" pitchFamily="34" charset="0"/>
            </a:endParaRPr>
          </a:p>
          <a:p>
            <a:endParaRPr lang="pt-BR" sz="1800" dirty="0"/>
          </a:p>
        </p:txBody>
      </p:sp>
    </p:spTree>
    <p:extLst>
      <p:ext uri="{BB962C8B-B14F-4D97-AF65-F5344CB8AC3E}">
        <p14:creationId xmlns:p14="http://schemas.microsoft.com/office/powerpoint/2010/main" val="244187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Coleta da castanha resiste em integração ancestral com a floresta amazônica  | National Geographic"/>
          <p:cNvPicPr/>
          <p:nvPr/>
        </p:nvPicPr>
        <p:blipFill>
          <a:blip r:embed="rId2">
            <a:extLst>
              <a:ext uri="{28A0092B-C50C-407E-A947-70E740481C1C}">
                <a14:useLocalDpi xmlns:a14="http://schemas.microsoft.com/office/drawing/2010/main" val="0"/>
              </a:ext>
            </a:extLst>
          </a:blip>
          <a:srcRect/>
          <a:stretch>
            <a:fillRect/>
          </a:stretch>
        </p:blipFill>
        <p:spPr bwMode="auto">
          <a:xfrm>
            <a:off x="2858219" y="193465"/>
            <a:ext cx="5569789" cy="2799901"/>
          </a:xfrm>
          <a:prstGeom prst="rect">
            <a:avLst/>
          </a:prstGeom>
          <a:noFill/>
          <a:ln>
            <a:noFill/>
          </a:ln>
        </p:spPr>
      </p:pic>
      <p:sp>
        <p:nvSpPr>
          <p:cNvPr id="5" name="Retângulo 4"/>
          <p:cNvSpPr/>
          <p:nvPr/>
        </p:nvSpPr>
        <p:spPr>
          <a:xfrm>
            <a:off x="1702279" y="3164681"/>
            <a:ext cx="10343072" cy="3046988"/>
          </a:xfrm>
          <a:prstGeom prst="rect">
            <a:avLst/>
          </a:prstGeom>
        </p:spPr>
        <p:txBody>
          <a:bodyPr wrap="square">
            <a:spAutoFit/>
          </a:bodyPr>
          <a:lstStyle/>
          <a:p>
            <a:r>
              <a:rPr lang="pt-BR" sz="3200" dirty="0"/>
              <a:t>“O que os brancos chamam natureza, em nossa língua, é </a:t>
            </a:r>
            <a:r>
              <a:rPr lang="pt-BR" sz="3200" b="1" dirty="0" err="1" smtClean="0">
                <a:solidFill>
                  <a:srgbClr val="00B050"/>
                </a:solidFill>
              </a:rPr>
              <a:t>Urihi</a:t>
            </a:r>
            <a:r>
              <a:rPr lang="pt-BR" sz="3200" b="1" dirty="0" smtClean="0">
                <a:solidFill>
                  <a:srgbClr val="00B050"/>
                </a:solidFill>
              </a:rPr>
              <a:t>, </a:t>
            </a:r>
            <a:r>
              <a:rPr lang="pt-BR" sz="3200" dirty="0" smtClean="0"/>
              <a:t>a </a:t>
            </a:r>
            <a:r>
              <a:rPr lang="pt-BR" sz="3200" dirty="0"/>
              <a:t>terra-floresta. . . . A floresta está viva, é daí que vem sua beleza. É ela que nos anima. Está bem viva. Os brancos talvez não ouçam seus lamentos, mas ela sente dor, como os humanos. </a:t>
            </a:r>
          </a:p>
        </p:txBody>
      </p:sp>
      <p:pic>
        <p:nvPicPr>
          <p:cNvPr id="6" name="Imagem 5"/>
          <p:cNvPicPr>
            <a:picLocks noChangeAspect="1"/>
          </p:cNvPicPr>
          <p:nvPr/>
        </p:nvPicPr>
        <p:blipFill>
          <a:blip r:embed="rId3"/>
          <a:stretch>
            <a:fillRect/>
          </a:stretch>
        </p:blipFill>
        <p:spPr>
          <a:xfrm>
            <a:off x="9027449" y="261848"/>
            <a:ext cx="3017902" cy="1700662"/>
          </a:xfrm>
          <a:prstGeom prst="rect">
            <a:avLst/>
          </a:prstGeom>
        </p:spPr>
      </p:pic>
    </p:spTree>
    <p:extLst>
      <p:ext uri="{BB962C8B-B14F-4D97-AF65-F5344CB8AC3E}">
        <p14:creationId xmlns:p14="http://schemas.microsoft.com/office/powerpoint/2010/main" val="127194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Coleta da castanha resiste em integração ancestral com a floresta amazônica  | National Geographic"/>
          <p:cNvPicPr/>
          <p:nvPr/>
        </p:nvPicPr>
        <p:blipFill>
          <a:blip r:embed="rId2">
            <a:extLst>
              <a:ext uri="{28A0092B-C50C-407E-A947-70E740481C1C}">
                <a14:useLocalDpi xmlns:a14="http://schemas.microsoft.com/office/drawing/2010/main" val="0"/>
              </a:ext>
            </a:extLst>
          </a:blip>
          <a:srcRect/>
          <a:stretch>
            <a:fillRect/>
          </a:stretch>
        </p:blipFill>
        <p:spPr bwMode="auto">
          <a:xfrm>
            <a:off x="1702279" y="89320"/>
            <a:ext cx="3240656" cy="1791239"/>
          </a:xfrm>
          <a:prstGeom prst="rect">
            <a:avLst/>
          </a:prstGeom>
          <a:noFill/>
          <a:ln>
            <a:noFill/>
          </a:ln>
        </p:spPr>
      </p:pic>
      <p:sp>
        <p:nvSpPr>
          <p:cNvPr id="5" name="Retângulo 4"/>
          <p:cNvSpPr/>
          <p:nvPr/>
        </p:nvSpPr>
        <p:spPr>
          <a:xfrm>
            <a:off x="1633267" y="1991489"/>
            <a:ext cx="10343072" cy="4893647"/>
          </a:xfrm>
          <a:prstGeom prst="rect">
            <a:avLst/>
          </a:prstGeom>
        </p:spPr>
        <p:txBody>
          <a:bodyPr wrap="square">
            <a:spAutoFit/>
          </a:bodyPr>
          <a:lstStyle/>
          <a:p>
            <a:r>
              <a:rPr lang="pt-BR" sz="2400" dirty="0" smtClean="0"/>
              <a:t>“(...) Suas </a:t>
            </a:r>
            <a:r>
              <a:rPr lang="pt-BR" sz="2400" dirty="0"/>
              <a:t>grandes árvores gemem quando caem e ela chora de sofrimento quando é queimada. . . </a:t>
            </a:r>
            <a:r>
              <a:rPr lang="pt-BR" sz="2400" dirty="0" smtClean="0"/>
              <a:t>A </a:t>
            </a:r>
            <a:r>
              <a:rPr lang="pt-BR" sz="2400" dirty="0"/>
              <a:t>floresta tem um sopro de vida muito longo. É a sua respiração. O sopro dos humanos, ao contrário, é muito breve. Vivemos pouco tempo e morremos depressa. Já a floresta, se não for destruída sem razão, não morre nunca. Não é como o corpo dos humanos. Ela não apodrece para depois desaparecer. Sempre se renova. É graças à sua respiração que as plantas que nos alimentam podem crescer. A floresta tem coração e respira, mas os brancos não percebem. Não acham que ela esteja viva. . . . É nossa floresta que cria desde sempre os animais e peixes que comemos. Ela alimenta seus filhotes e os faz crescer com os frutos de suas árvores.”</a:t>
            </a:r>
          </a:p>
          <a:p>
            <a:pPr algn="r"/>
            <a:r>
              <a:rPr lang="pt-BR" sz="2400" dirty="0"/>
              <a:t>(</a:t>
            </a:r>
            <a:r>
              <a:rPr lang="pt-BR" sz="2400" dirty="0" err="1"/>
              <a:t>Kopenawa</a:t>
            </a:r>
            <a:r>
              <a:rPr lang="pt-BR" sz="2400" dirty="0"/>
              <a:t> &amp; Albert, 2015, pp. 468-479).</a:t>
            </a:r>
          </a:p>
        </p:txBody>
      </p:sp>
      <p:pic>
        <p:nvPicPr>
          <p:cNvPr id="6" name="Imagem 5"/>
          <p:cNvPicPr>
            <a:picLocks noChangeAspect="1"/>
          </p:cNvPicPr>
          <p:nvPr/>
        </p:nvPicPr>
        <p:blipFill>
          <a:blip r:embed="rId3"/>
          <a:stretch>
            <a:fillRect/>
          </a:stretch>
        </p:blipFill>
        <p:spPr>
          <a:xfrm>
            <a:off x="5430234" y="89320"/>
            <a:ext cx="3017902" cy="1700662"/>
          </a:xfrm>
          <a:prstGeom prst="rect">
            <a:avLst/>
          </a:prstGeom>
        </p:spPr>
      </p:pic>
    </p:spTree>
    <p:extLst>
      <p:ext uri="{BB962C8B-B14F-4D97-AF65-F5344CB8AC3E}">
        <p14:creationId xmlns:p14="http://schemas.microsoft.com/office/powerpoint/2010/main" val="411531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530220" y="482531"/>
            <a:ext cx="10661780" cy="1692771"/>
          </a:xfrm>
          <a:prstGeom prst="rect">
            <a:avLst/>
          </a:prstGeom>
        </p:spPr>
        <p:txBody>
          <a:bodyPr wrap="square">
            <a:spAutoFit/>
          </a:bodyPr>
          <a:lstStyle/>
          <a:p>
            <a:r>
              <a:rPr lang="pt-BR" sz="3200" b="1" dirty="0">
                <a:latin typeface="Calibri" panose="020F0502020204030204" pitchFamily="34" charset="0"/>
                <a:cs typeface="Calibri" panose="020F0502020204030204" pitchFamily="34" charset="0"/>
              </a:rPr>
              <a:t>BIOGEOGRAFIA E O CONHECIMENTO DA </a:t>
            </a:r>
            <a:r>
              <a:rPr lang="pt-BR" sz="3200" b="1" dirty="0" smtClean="0">
                <a:latin typeface="Calibri" panose="020F0502020204030204" pitchFamily="34" charset="0"/>
                <a:cs typeface="Calibri" panose="020F0502020204030204" pitchFamily="34" charset="0"/>
              </a:rPr>
              <a:t>NATUREZA</a:t>
            </a:r>
          </a:p>
          <a:p>
            <a:endParaRPr lang="pt-BR" sz="2400" dirty="0">
              <a:latin typeface="Calibri" panose="020F0502020204030204" pitchFamily="34" charset="0"/>
              <a:cs typeface="Calibri" panose="020F0502020204030204" pitchFamily="34" charset="0"/>
            </a:endParaRPr>
          </a:p>
          <a:p>
            <a:r>
              <a:rPr lang="pt-BR" sz="2400" dirty="0">
                <a:latin typeface="Calibri" panose="020F0502020204030204" pitchFamily="34" charset="0"/>
                <a:cs typeface="Calibri" panose="020F0502020204030204" pitchFamily="34" charset="0"/>
              </a:rPr>
              <a:t>Comparando diferentes paisagens percebemos </a:t>
            </a:r>
            <a:r>
              <a:rPr lang="pt-BR" sz="2400" dirty="0" smtClean="0">
                <a:latin typeface="Calibri" panose="020F0502020204030204" pitchFamily="34" charset="0"/>
                <a:cs typeface="Calibri" panose="020F0502020204030204" pitchFamily="34" charset="0"/>
              </a:rPr>
              <a:t>semelhanças e diferenças </a:t>
            </a:r>
            <a:r>
              <a:rPr lang="pt-BR" sz="2400" dirty="0">
                <a:latin typeface="Calibri" panose="020F0502020204030204" pitchFamily="34" charset="0"/>
                <a:cs typeface="Calibri" panose="020F0502020204030204" pitchFamily="34" charset="0"/>
              </a:rPr>
              <a:t>na distribuição dos seres vivos. </a:t>
            </a:r>
          </a:p>
        </p:txBody>
      </p:sp>
      <p:pic>
        <p:nvPicPr>
          <p:cNvPr id="3" name="Imagem 2"/>
          <p:cNvPicPr>
            <a:picLocks noChangeAspect="1"/>
          </p:cNvPicPr>
          <p:nvPr/>
        </p:nvPicPr>
        <p:blipFill>
          <a:blip r:embed="rId2"/>
          <a:stretch>
            <a:fillRect/>
          </a:stretch>
        </p:blipFill>
        <p:spPr>
          <a:xfrm>
            <a:off x="1739966" y="2434026"/>
            <a:ext cx="3581400" cy="2867025"/>
          </a:xfrm>
          <a:prstGeom prst="rect">
            <a:avLst/>
          </a:prstGeom>
        </p:spPr>
      </p:pic>
      <p:sp>
        <p:nvSpPr>
          <p:cNvPr id="4" name="Retângulo 3"/>
          <p:cNvSpPr/>
          <p:nvPr/>
        </p:nvSpPr>
        <p:spPr>
          <a:xfrm>
            <a:off x="1530220" y="5439289"/>
            <a:ext cx="4998484" cy="646331"/>
          </a:xfrm>
          <a:prstGeom prst="rect">
            <a:avLst/>
          </a:prstGeom>
        </p:spPr>
        <p:txBody>
          <a:bodyPr wrap="square">
            <a:spAutoFit/>
          </a:bodyPr>
          <a:lstStyle/>
          <a:p>
            <a:r>
              <a:rPr lang="pt-BR" dirty="0" smtClean="0"/>
              <a:t>Chacal-de-dorso-negro </a:t>
            </a:r>
            <a:r>
              <a:rPr lang="pt-BR" dirty="0"/>
              <a:t>(</a:t>
            </a:r>
            <a:r>
              <a:rPr lang="pt-BR" i="1" dirty="0"/>
              <a:t>Canis </a:t>
            </a:r>
            <a:r>
              <a:rPr lang="pt-BR" i="1" dirty="0" err="1"/>
              <a:t>mesomelas</a:t>
            </a:r>
            <a:r>
              <a:rPr lang="pt-BR" dirty="0" smtClean="0"/>
              <a:t>)</a:t>
            </a:r>
          </a:p>
          <a:p>
            <a:r>
              <a:rPr lang="pt-BR" dirty="0" smtClean="0"/>
              <a:t>Ocorrência: </a:t>
            </a:r>
            <a:r>
              <a:rPr lang="pt-BR" dirty="0" err="1" smtClean="0"/>
              <a:t>Balcâs</a:t>
            </a:r>
            <a:r>
              <a:rPr lang="pt-BR" dirty="0" smtClean="0"/>
              <a:t> (</a:t>
            </a:r>
            <a:r>
              <a:rPr lang="pt-BR" dirty="0" err="1" smtClean="0"/>
              <a:t>Grecia</a:t>
            </a:r>
            <a:r>
              <a:rPr lang="pt-BR" dirty="0" smtClean="0"/>
              <a:t>, Turquia)</a:t>
            </a:r>
            <a:endParaRPr lang="pt-BR" dirty="0"/>
          </a:p>
        </p:txBody>
      </p:sp>
      <p:pic>
        <p:nvPicPr>
          <p:cNvPr id="5" name="Imagem 4"/>
          <p:cNvPicPr>
            <a:picLocks noChangeAspect="1"/>
          </p:cNvPicPr>
          <p:nvPr/>
        </p:nvPicPr>
        <p:blipFill>
          <a:blip r:embed="rId3"/>
          <a:stretch>
            <a:fillRect/>
          </a:stretch>
        </p:blipFill>
        <p:spPr>
          <a:xfrm>
            <a:off x="6861110" y="2120242"/>
            <a:ext cx="4859882" cy="3250995"/>
          </a:xfrm>
          <a:prstGeom prst="rect">
            <a:avLst/>
          </a:prstGeom>
        </p:spPr>
      </p:pic>
      <p:sp>
        <p:nvSpPr>
          <p:cNvPr id="6" name="CaixaDeTexto 5"/>
          <p:cNvSpPr txBox="1"/>
          <p:nvPr/>
        </p:nvSpPr>
        <p:spPr>
          <a:xfrm>
            <a:off x="7091198" y="5439289"/>
            <a:ext cx="4629794" cy="646331"/>
          </a:xfrm>
          <a:prstGeom prst="rect">
            <a:avLst/>
          </a:prstGeom>
          <a:noFill/>
        </p:spPr>
        <p:txBody>
          <a:bodyPr wrap="none" rtlCol="0">
            <a:spAutoFit/>
          </a:bodyPr>
          <a:lstStyle/>
          <a:p>
            <a:r>
              <a:rPr lang="pt-BR" dirty="0" smtClean="0"/>
              <a:t>Raposa colorada (</a:t>
            </a:r>
            <a:r>
              <a:rPr lang="pt-BR" i="1" dirty="0" err="1"/>
              <a:t>Lycalopex</a:t>
            </a:r>
            <a:r>
              <a:rPr lang="pt-BR" i="1" dirty="0"/>
              <a:t> </a:t>
            </a:r>
            <a:r>
              <a:rPr lang="pt-BR" i="1" dirty="0" err="1" smtClean="0"/>
              <a:t>culpaeus</a:t>
            </a:r>
            <a:r>
              <a:rPr lang="pt-BR" i="1" dirty="0" smtClean="0"/>
              <a:t>)</a:t>
            </a:r>
            <a:endParaRPr lang="pt-BR" dirty="0" smtClean="0"/>
          </a:p>
          <a:p>
            <a:r>
              <a:rPr lang="pt-BR" dirty="0" smtClean="0"/>
              <a:t>Ocorrência: andina (deserto Atacama)</a:t>
            </a:r>
            <a:endParaRPr lang="pt-BR" dirty="0"/>
          </a:p>
        </p:txBody>
      </p:sp>
      <p:sp>
        <p:nvSpPr>
          <p:cNvPr id="7" name="CaixaDeTexto 6"/>
          <p:cNvSpPr txBox="1"/>
          <p:nvPr/>
        </p:nvSpPr>
        <p:spPr>
          <a:xfrm>
            <a:off x="5411755" y="3397261"/>
            <a:ext cx="1293944" cy="400110"/>
          </a:xfrm>
          <a:prstGeom prst="rect">
            <a:avLst/>
          </a:prstGeom>
          <a:noFill/>
        </p:spPr>
        <p:txBody>
          <a:bodyPr wrap="none" rtlCol="0">
            <a:spAutoFit/>
          </a:bodyPr>
          <a:lstStyle/>
          <a:p>
            <a:r>
              <a:rPr lang="pt-BR" sz="2000" b="1" dirty="0" err="1" smtClean="0"/>
              <a:t>Canidae</a:t>
            </a:r>
            <a:endParaRPr lang="pt-BR" sz="2000" b="1" dirty="0"/>
          </a:p>
        </p:txBody>
      </p:sp>
      <p:sp>
        <p:nvSpPr>
          <p:cNvPr id="8" name="Seta para a Esquerda 7"/>
          <p:cNvSpPr/>
          <p:nvPr/>
        </p:nvSpPr>
        <p:spPr>
          <a:xfrm>
            <a:off x="5411755" y="3935609"/>
            <a:ext cx="396697" cy="149290"/>
          </a:xfrm>
          <a:prstGeom prst="left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eta para a Esquerda 8"/>
          <p:cNvSpPr/>
          <p:nvPr/>
        </p:nvSpPr>
        <p:spPr>
          <a:xfrm rot="10800000">
            <a:off x="6301304" y="3948044"/>
            <a:ext cx="396697" cy="149290"/>
          </a:xfrm>
          <a:prstGeom prst="left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09360072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828800" y="762449"/>
            <a:ext cx="10363200" cy="5324535"/>
          </a:xfrm>
          <a:prstGeom prst="rect">
            <a:avLst/>
          </a:prstGeom>
        </p:spPr>
        <p:txBody>
          <a:bodyPr wrap="square">
            <a:spAutoFit/>
          </a:bodyPr>
          <a:lstStyle/>
          <a:p>
            <a:r>
              <a:rPr lang="pt-BR" sz="3200" b="1" dirty="0">
                <a:latin typeface="Calibri" panose="020F0502020204030204" pitchFamily="34" charset="0"/>
                <a:cs typeface="Calibri" panose="020F0502020204030204" pitchFamily="34" charset="0"/>
              </a:rPr>
              <a:t>BIOGEOGRAFIA E O CONHECIMENTO DA </a:t>
            </a:r>
            <a:r>
              <a:rPr lang="pt-BR" sz="3200" b="1" dirty="0" smtClean="0">
                <a:latin typeface="Calibri" panose="020F0502020204030204" pitchFamily="34" charset="0"/>
                <a:cs typeface="Calibri" panose="020F0502020204030204" pitchFamily="34" charset="0"/>
              </a:rPr>
              <a:t>NATUREZA</a:t>
            </a:r>
          </a:p>
          <a:p>
            <a:endParaRPr lang="pt-BR" sz="3200" b="1" dirty="0">
              <a:latin typeface="Calibri" panose="020F0502020204030204" pitchFamily="34" charset="0"/>
              <a:cs typeface="Calibri" panose="020F0502020204030204" pitchFamily="34" charset="0"/>
            </a:endParaRPr>
          </a:p>
          <a:p>
            <a:endParaRPr lang="pt-BR" sz="2400" dirty="0" smtClean="0">
              <a:latin typeface="Calibri" panose="020F0502020204030204" pitchFamily="34" charset="0"/>
              <a:cs typeface="Calibri" panose="020F0502020204030204" pitchFamily="34" charset="0"/>
            </a:endParaRPr>
          </a:p>
          <a:p>
            <a:pPr marL="342900" indent="-342900">
              <a:buSzPct val="200000"/>
              <a:buBlip>
                <a:blip r:embed="rId2"/>
              </a:buBlip>
            </a:pPr>
            <a:r>
              <a:rPr lang="pt-BR" sz="2800" dirty="0" smtClean="0">
                <a:latin typeface="Calibri" panose="020F0502020204030204" pitchFamily="34" charset="0"/>
                <a:cs typeface="Calibri" panose="020F0502020204030204" pitchFamily="34" charset="0"/>
              </a:rPr>
              <a:t>Como </a:t>
            </a:r>
            <a:r>
              <a:rPr lang="pt-BR" sz="2800" dirty="0">
                <a:latin typeface="Calibri" panose="020F0502020204030204" pitchFamily="34" charset="0"/>
                <a:cs typeface="Calibri" panose="020F0502020204030204" pitchFamily="34" charset="0"/>
              </a:rPr>
              <a:t>podemos entender a espacialidade da vida? </a:t>
            </a:r>
            <a:endParaRPr lang="pt-BR" sz="2800" dirty="0" smtClean="0">
              <a:latin typeface="Calibri" panose="020F0502020204030204" pitchFamily="34" charset="0"/>
              <a:cs typeface="Calibri" panose="020F0502020204030204" pitchFamily="34" charset="0"/>
            </a:endParaRPr>
          </a:p>
          <a:p>
            <a:pPr marL="342900" indent="-342900">
              <a:buSzPct val="200000"/>
              <a:buBlip>
                <a:blip r:embed="rId2"/>
              </a:buBlip>
            </a:pPr>
            <a:endParaRPr lang="pt-BR" sz="2800" dirty="0">
              <a:latin typeface="Calibri" panose="020F0502020204030204" pitchFamily="34" charset="0"/>
              <a:cs typeface="Calibri" panose="020F0502020204030204" pitchFamily="34" charset="0"/>
            </a:endParaRPr>
          </a:p>
          <a:p>
            <a:pPr marL="342900" indent="-342900">
              <a:buSzPct val="200000"/>
              <a:buBlip>
                <a:blip r:embed="rId2"/>
              </a:buBlip>
            </a:pPr>
            <a:r>
              <a:rPr lang="pt-BR" sz="2800" dirty="0" smtClean="0">
                <a:latin typeface="Calibri" panose="020F0502020204030204" pitchFamily="34" charset="0"/>
                <a:cs typeface="Calibri" panose="020F0502020204030204" pitchFamily="34" charset="0"/>
              </a:rPr>
              <a:t>O </a:t>
            </a:r>
            <a:r>
              <a:rPr lang="pt-BR" sz="2800" dirty="0">
                <a:latin typeface="Calibri" panose="020F0502020204030204" pitchFamily="34" charset="0"/>
                <a:cs typeface="Calibri" panose="020F0502020204030204" pitchFamily="34" charset="0"/>
              </a:rPr>
              <a:t>que condiciona essa espacialidade?  </a:t>
            </a:r>
            <a:endParaRPr lang="pt-BR" sz="2800" dirty="0" smtClean="0">
              <a:latin typeface="Calibri" panose="020F0502020204030204" pitchFamily="34" charset="0"/>
              <a:cs typeface="Calibri" panose="020F0502020204030204" pitchFamily="34" charset="0"/>
            </a:endParaRPr>
          </a:p>
          <a:p>
            <a:pPr marL="342900" indent="-342900">
              <a:buSzPct val="200000"/>
              <a:buBlip>
                <a:blip r:embed="rId2"/>
              </a:buBlip>
            </a:pPr>
            <a:endParaRPr lang="pt-BR" sz="2800" dirty="0">
              <a:latin typeface="Calibri" panose="020F0502020204030204" pitchFamily="34" charset="0"/>
              <a:cs typeface="Calibri" panose="020F0502020204030204" pitchFamily="34" charset="0"/>
            </a:endParaRPr>
          </a:p>
          <a:p>
            <a:pPr marL="342900" indent="-342900">
              <a:buSzPct val="200000"/>
              <a:buBlip>
                <a:blip r:embed="rId2"/>
              </a:buBlip>
            </a:pPr>
            <a:r>
              <a:rPr lang="pt-BR" sz="2800" dirty="0" smtClean="0">
                <a:latin typeface="Calibri" panose="020F0502020204030204" pitchFamily="34" charset="0"/>
                <a:cs typeface="Calibri" panose="020F0502020204030204" pitchFamily="34" charset="0"/>
              </a:rPr>
              <a:t>Como </a:t>
            </a:r>
            <a:r>
              <a:rPr lang="pt-BR" sz="2800" dirty="0">
                <a:latin typeface="Calibri" panose="020F0502020204030204" pitchFamily="34" charset="0"/>
                <a:cs typeface="Calibri" panose="020F0502020204030204" pitchFamily="34" charset="0"/>
              </a:rPr>
              <a:t>explicar a biodiversidade, </a:t>
            </a:r>
            <a:r>
              <a:rPr lang="pt-BR" sz="2800" dirty="0" err="1">
                <a:latin typeface="Calibri" panose="020F0502020204030204" pitchFamily="34" charset="0"/>
                <a:cs typeface="Calibri" panose="020F0502020204030204" pitchFamily="34" charset="0"/>
              </a:rPr>
              <a:t>geodiversidade</a:t>
            </a:r>
            <a:r>
              <a:rPr lang="pt-BR" sz="2800" dirty="0">
                <a:latin typeface="Calibri" panose="020F0502020204030204" pitchFamily="34" charset="0"/>
                <a:cs typeface="Calibri" panose="020F0502020204030204" pitchFamily="34" charset="0"/>
              </a:rPr>
              <a:t> e </a:t>
            </a:r>
            <a:r>
              <a:rPr lang="pt-BR" sz="2800" dirty="0" err="1">
                <a:latin typeface="Calibri" panose="020F0502020204030204" pitchFamily="34" charset="0"/>
                <a:cs typeface="Calibri" panose="020F0502020204030204" pitchFamily="34" charset="0"/>
              </a:rPr>
              <a:t>sociodiversidade</a:t>
            </a:r>
            <a:r>
              <a:rPr lang="pt-BR" sz="2800" dirty="0">
                <a:latin typeface="Calibri" panose="020F0502020204030204" pitchFamily="34" charset="0"/>
                <a:cs typeface="Calibri" panose="020F0502020204030204" pitchFamily="34" charset="0"/>
              </a:rPr>
              <a:t> brasileira?  </a:t>
            </a:r>
            <a:endParaRPr lang="pt-BR" sz="2800" dirty="0" smtClean="0">
              <a:latin typeface="Calibri" panose="020F0502020204030204" pitchFamily="34" charset="0"/>
              <a:cs typeface="Calibri" panose="020F0502020204030204" pitchFamily="34" charset="0"/>
            </a:endParaRPr>
          </a:p>
          <a:p>
            <a:pPr marL="342900" indent="-342900">
              <a:buSzPct val="200000"/>
              <a:buBlip>
                <a:blip r:embed="rId2"/>
              </a:buBlip>
            </a:pPr>
            <a:endParaRPr lang="pt-BR" sz="2800" dirty="0">
              <a:latin typeface="Calibri" panose="020F0502020204030204" pitchFamily="34" charset="0"/>
              <a:cs typeface="Calibri" panose="020F0502020204030204" pitchFamily="34" charset="0"/>
            </a:endParaRPr>
          </a:p>
          <a:p>
            <a:pPr marL="342900" indent="-342900">
              <a:buSzPct val="200000"/>
              <a:buBlip>
                <a:blip r:embed="rId2"/>
              </a:buBlip>
            </a:pPr>
            <a:r>
              <a:rPr lang="pt-BR" sz="2800" dirty="0" smtClean="0">
                <a:latin typeface="Calibri" panose="020F0502020204030204" pitchFamily="34" charset="0"/>
                <a:cs typeface="Calibri" panose="020F0502020204030204" pitchFamily="34" charset="0"/>
              </a:rPr>
              <a:t>As </a:t>
            </a:r>
            <a:r>
              <a:rPr lang="pt-BR" sz="2800" dirty="0">
                <a:latin typeface="Calibri" panose="020F0502020204030204" pitchFamily="34" charset="0"/>
                <a:cs typeface="Calibri" panose="020F0502020204030204" pitchFamily="34" charset="0"/>
              </a:rPr>
              <a:t>espacialidades do mundo natural e da cultura, são considerados na conservação ambiental? De que modo? </a:t>
            </a:r>
            <a:endParaRPr lang="pt-BR" sz="28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995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500"/>
                                        <p:tgtEl>
                                          <p:spTgt spid="2">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7" end="7"/>
                                            </p:txEl>
                                          </p:spTgt>
                                        </p:tgtEl>
                                        <p:attrNameLst>
                                          <p:attrName>style.visibility</p:attrName>
                                        </p:attrNameLst>
                                      </p:cBhvr>
                                      <p:to>
                                        <p:strVal val="visible"/>
                                      </p:to>
                                    </p:set>
                                    <p:animEffect transition="in" filter="fade">
                                      <p:cBhvr>
                                        <p:cTn id="12" dur="500"/>
                                        <p:tgtEl>
                                          <p:spTgt spid="2">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animEffect transition="in" filter="fade">
                                      <p:cBhvr>
                                        <p:cTn id="17"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elo de design de folhas prensadas">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extLst>
    <a:ext uri="{05A4C25C-085E-4340-85A3-A5531E510DB2}">
      <thm15:themeFamily xmlns:thm15="http://schemas.microsoft.com/office/thememl/2012/main" name="Office_13565431_TF03460542.potx" id="{13E094CE-0551-4B97-ADE8-8DD12BFA05EE}" vid="{AA7064CD-4D1C-46B0-83B4-79C3A5A74D7B}"/>
    </a:ext>
  </a:extLst>
</a:theme>
</file>

<file path=ppt/theme/theme2.xml><?xml version="1.0" encoding="utf-8"?>
<a:theme xmlns:a="http://schemas.openxmlformats.org/drawingml/2006/main" name="Tema do Offic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Props1.xml><?xml version="1.0" encoding="utf-8"?>
<ds:datastoreItem xmlns:ds="http://schemas.openxmlformats.org/officeDocument/2006/customXml" ds:itemID="{B0710C29-A897-44AD-9F83-BE5F874C2A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DEB5BEE-6806-4BF1-A9A7-4B4A72C0C6EB}">
  <ds:schemaRefs>
    <ds:schemaRef ds:uri="http://schemas.microsoft.com/sharepoint/v3/contenttype/forms"/>
  </ds:schemaRefs>
</ds:datastoreItem>
</file>

<file path=customXml/itemProps3.xml><?xml version="1.0" encoding="utf-8"?>
<ds:datastoreItem xmlns:ds="http://schemas.openxmlformats.org/officeDocument/2006/customXml" ds:itemID="{EEFED04C-AD43-4E06-AD63-36D8B5E83787}">
  <ds:schemaRefs>
    <ds:schemaRef ds:uri="40262f94-9f35-4ac3-9a90-690165a166b7"/>
    <ds:schemaRef ds:uri="http://www.w3.org/XML/1998/namespace"/>
    <ds:schemaRef ds:uri="http://schemas.microsoft.com/office/2006/documentManagement/types"/>
    <ds:schemaRef ds:uri="http://purl.org/dc/dcmitype/"/>
    <ds:schemaRef ds:uri="http://purl.org/dc/terms/"/>
    <ds:schemaRef ds:uri="http://schemas.openxmlformats.org/package/2006/metadata/core-properties"/>
    <ds:schemaRef ds:uri="http://schemas.microsoft.com/office/infopath/2007/PartnerControls"/>
    <ds:schemaRef ds:uri="a4f35948-e619-41b3-aa29-22878b09cfd2"/>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Slides de design de folhas prensadas</Template>
  <TotalTime>921</TotalTime>
  <Words>3038</Words>
  <Application>Microsoft Office PowerPoint</Application>
  <PresentationFormat>Widescreen</PresentationFormat>
  <Paragraphs>383</Paragraphs>
  <Slides>52</Slides>
  <Notes>10</Notes>
  <HiddenSlides>0</HiddenSlides>
  <MMClips>0</MMClips>
  <ScaleCrop>false</ScaleCrop>
  <HeadingPairs>
    <vt:vector size="6" baseType="variant">
      <vt:variant>
        <vt:lpstr>Fontes usadas</vt:lpstr>
      </vt:variant>
      <vt:variant>
        <vt:i4>11</vt:i4>
      </vt:variant>
      <vt:variant>
        <vt:lpstr>Tema</vt:lpstr>
      </vt:variant>
      <vt:variant>
        <vt:i4>1</vt:i4>
      </vt:variant>
      <vt:variant>
        <vt:lpstr>Títulos de slides</vt:lpstr>
      </vt:variant>
      <vt:variant>
        <vt:i4>52</vt:i4>
      </vt:variant>
    </vt:vector>
  </HeadingPairs>
  <TitlesOfParts>
    <vt:vector size="64" baseType="lpstr">
      <vt:lpstr>Arial Black</vt:lpstr>
      <vt:lpstr>Calibri</vt:lpstr>
      <vt:lpstr>Candara</vt:lpstr>
      <vt:lpstr>Century Gothic</vt:lpstr>
      <vt:lpstr>Comic Sans MS</vt:lpstr>
      <vt:lpstr>Segoe UI Semilight</vt:lpstr>
      <vt:lpstr>Symbol</vt:lpstr>
      <vt:lpstr>Times New Roman</vt:lpstr>
      <vt:lpstr>Verdana</vt:lpstr>
      <vt:lpstr>Wingdings</vt:lpstr>
      <vt:lpstr>Wingdings 2</vt:lpstr>
      <vt:lpstr>Modelo de design de folhas prensadas</vt:lpstr>
      <vt:lpstr>Biogeografia (FLG0356)</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BIBLIOGRAFIA BÁSICA</vt:lpstr>
      <vt:lpstr>BIBLIOGRAFIA BÁSICA</vt:lpstr>
      <vt:lpstr>BIBLIOGRAFIA BÁSICA</vt:lpstr>
      <vt:lpstr>BIBLIOGRAFIA BÁSICA</vt:lpstr>
      <vt:lpstr>BIBLIOGRAFIA BÁSICA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Biogeografia (FLG0356)</dc:title>
  <dc:creator>Sueli</dc:creator>
  <cp:lastModifiedBy>Anônimo</cp:lastModifiedBy>
  <cp:revision>32</cp:revision>
  <dcterms:created xsi:type="dcterms:W3CDTF">2020-09-13T13:54:07Z</dcterms:created>
  <dcterms:modified xsi:type="dcterms:W3CDTF">2022-08-16T15:02:45Z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74065700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