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531" r:id="rId3"/>
    <p:sldId id="539" r:id="rId4"/>
    <p:sldId id="540" r:id="rId5"/>
    <p:sldId id="541" r:id="rId6"/>
    <p:sldId id="542" r:id="rId7"/>
    <p:sldId id="543" r:id="rId8"/>
    <p:sldId id="544" r:id="rId9"/>
    <p:sldId id="545" r:id="rId10"/>
    <p:sldId id="546" r:id="rId11"/>
    <p:sldId id="549" r:id="rId12"/>
    <p:sldId id="550" r:id="rId13"/>
    <p:sldId id="551" r:id="rId14"/>
    <p:sldId id="552" r:id="rId15"/>
    <p:sldId id="553" r:id="rId16"/>
    <p:sldId id="556" r:id="rId17"/>
    <p:sldId id="557" r:id="rId18"/>
    <p:sldId id="558" r:id="rId19"/>
    <p:sldId id="559" r:id="rId20"/>
    <p:sldId id="272" r:id="rId21"/>
    <p:sldId id="403" r:id="rId22"/>
    <p:sldId id="409" r:id="rId23"/>
    <p:sldId id="371" r:id="rId24"/>
    <p:sldId id="370" r:id="rId25"/>
    <p:sldId id="411" r:id="rId26"/>
    <p:sldId id="375" r:id="rId27"/>
    <p:sldId id="451" r:id="rId28"/>
    <p:sldId id="442" r:id="rId29"/>
    <p:sldId id="440" r:id="rId30"/>
    <p:sldId id="490" r:id="rId31"/>
    <p:sldId id="492" r:id="rId32"/>
    <p:sldId id="493" r:id="rId33"/>
    <p:sldId id="537" r:id="rId34"/>
    <p:sldId id="458" r:id="rId35"/>
    <p:sldId id="457" r:id="rId36"/>
    <p:sldId id="479" r:id="rId37"/>
    <p:sldId id="474" r:id="rId38"/>
    <p:sldId id="455" r:id="rId39"/>
    <p:sldId id="495" r:id="rId40"/>
    <p:sldId id="524" r:id="rId41"/>
    <p:sldId id="525" r:id="rId42"/>
    <p:sldId id="526" r:id="rId43"/>
    <p:sldId id="496" r:id="rId44"/>
    <p:sldId id="497" r:id="rId45"/>
    <p:sldId id="527" r:id="rId46"/>
    <p:sldId id="535" r:id="rId47"/>
    <p:sldId id="567" r:id="rId48"/>
    <p:sldId id="568" r:id="rId49"/>
    <p:sldId id="498" r:id="rId50"/>
    <p:sldId id="499" r:id="rId51"/>
    <p:sldId id="500" r:id="rId52"/>
    <p:sldId id="501" r:id="rId53"/>
    <p:sldId id="502" r:id="rId54"/>
    <p:sldId id="503" r:id="rId55"/>
    <p:sldId id="504" r:id="rId56"/>
    <p:sldId id="505" r:id="rId57"/>
    <p:sldId id="506" r:id="rId58"/>
    <p:sldId id="507" r:id="rId59"/>
    <p:sldId id="508" r:id="rId60"/>
    <p:sldId id="509" r:id="rId61"/>
    <p:sldId id="510" r:id="rId62"/>
    <p:sldId id="511" r:id="rId63"/>
    <p:sldId id="514" r:id="rId64"/>
    <p:sldId id="515" r:id="rId65"/>
    <p:sldId id="516" r:id="rId66"/>
    <p:sldId id="517" r:id="rId67"/>
    <p:sldId id="518" r:id="rId68"/>
    <p:sldId id="519" r:id="rId69"/>
    <p:sldId id="520" r:id="rId70"/>
    <p:sldId id="522" r:id="rId71"/>
    <p:sldId id="562" r:id="rId72"/>
    <p:sldId id="565" r:id="rId73"/>
    <p:sldId id="538" r:id="rId7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E85D-DFCA-44D2-BA9B-97B62F1115BE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EE85D-DFCA-44D2-BA9B-97B62F1115BE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F99A8-58AB-490A-8CF7-D816EDCC6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zSOrOmxR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UqDwPVxyF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AAXPGBhAo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leiva.com.br/pesquisa_sp/cidade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quisasp.com.br/" TargetMode="External"/><Relationship Id="rId2" Type="http://schemas.openxmlformats.org/officeDocument/2006/relationships/hyperlink" Target="http://www.rio.rj.gov.br/dlstatic/10112/4478506/4113215/HabitosCulturaisCarioca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panoramadacultura.com.br/edicao/2013-2014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fgvprojetos.fgv.br/sites/fgvprojetos.fgv.br/files/pdf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LmLi9XGPC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43852" cy="2786082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</a:rPr>
              <a:t>PRÁTICAS CULTURAIS </a:t>
            </a:r>
            <a:br>
              <a:rPr lang="pt-BR" sz="48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t-BR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000636"/>
            <a:ext cx="5929322" cy="17407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endParaRPr lang="pt-BR" sz="2800" b="1" dirty="0" smtClean="0"/>
          </a:p>
          <a:p>
            <a:pPr>
              <a:lnSpc>
                <a:spcPct val="110000"/>
              </a:lnSpc>
            </a:pPr>
            <a:endParaRPr lang="pt-BR" sz="2800" b="1" dirty="0" smtClean="0"/>
          </a:p>
          <a:p>
            <a:pPr algn="l">
              <a:lnSpc>
                <a:spcPct val="110000"/>
              </a:lnSpc>
            </a:pPr>
            <a:endParaRPr lang="pt-BR" sz="3900" b="1" dirty="0" smtClean="0"/>
          </a:p>
          <a:p>
            <a:pPr algn="l">
              <a:lnSpc>
                <a:spcPct val="110000"/>
              </a:lnSpc>
            </a:pPr>
            <a:r>
              <a:rPr lang="pt-BR" sz="3900" b="1" dirty="0" smtClean="0"/>
              <a:t>AULA 11</a:t>
            </a:r>
            <a:endParaRPr lang="pt-BR" sz="3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rgbClr val="FF0000"/>
                </a:solidFill>
              </a:rPr>
              <a:t>Creative Commons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800" dirty="0" smtClean="0">
                <a:hlinkClick r:id="rId2"/>
              </a:rPr>
              <a:t>https://www.youtube.com/watch?v=izSOrOmxRgE</a:t>
            </a:r>
            <a:endParaRPr lang="pt-BR" altLang="pt-BR" sz="1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600" dirty="0" smtClean="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600" dirty="0" smtClean="0"/>
              <a:t>  As licenças </a:t>
            </a:r>
            <a:r>
              <a:rPr lang="pt-BR" altLang="pt-BR" sz="1600" b="1" i="1" dirty="0" err="1" smtClean="0"/>
              <a:t>Creative</a:t>
            </a:r>
            <a:r>
              <a:rPr lang="pt-BR" altLang="pt-BR" sz="1600" b="1" i="1" dirty="0" smtClean="0"/>
              <a:t> </a:t>
            </a:r>
            <a:r>
              <a:rPr lang="pt-BR" altLang="pt-BR" sz="1600" b="1" i="1" dirty="0" err="1" smtClean="0"/>
              <a:t>Commons</a:t>
            </a:r>
            <a:r>
              <a:rPr lang="pt-BR" altLang="pt-BR" sz="1600" dirty="0" smtClean="0"/>
              <a:t> foram idealizadas para permitir a padronização de declarações de vontade no tocante ao licenciamento e distribuição de conteúdos culturais em geral (textos, músicas, imagens, filmes e outros), de modo a facilitar seu compartilhamento e recombinação, sob a égide de uma filosofia </a:t>
            </a:r>
            <a:r>
              <a:rPr lang="pt-BR" altLang="pt-BR" sz="1600" b="1" i="1" dirty="0" err="1" smtClean="0"/>
              <a:t>copylef</a:t>
            </a:r>
            <a:r>
              <a:rPr lang="pt-BR" altLang="pt-BR" sz="1600" b="1" dirty="0" err="1" smtClean="0"/>
              <a:t>t</a:t>
            </a:r>
            <a:r>
              <a:rPr lang="pt-BR" altLang="pt-BR" sz="16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600" dirty="0" smtClean="0"/>
              <a:t>     As licenças criadas pela organização permitem que detentores de </a:t>
            </a:r>
            <a:r>
              <a:rPr lang="pt-BR" altLang="pt-BR" sz="1600" b="1" i="1" dirty="0" smtClean="0"/>
              <a:t>copyright </a:t>
            </a:r>
            <a:r>
              <a:rPr lang="pt-BR" altLang="pt-BR" sz="1600" dirty="0" smtClean="0"/>
              <a:t>(isto é, autores de conteúdos ou detentores de direitos sobre estes) possam </a:t>
            </a:r>
            <a:r>
              <a:rPr lang="pt-BR" altLang="pt-BR" sz="1600" i="1" dirty="0" smtClean="0">
                <a:solidFill>
                  <a:srgbClr val="FF0000"/>
                </a:solidFill>
              </a:rPr>
              <a:t>abdicar</a:t>
            </a:r>
            <a:r>
              <a:rPr lang="pt-BR" altLang="pt-BR" sz="1600" dirty="0" smtClean="0">
                <a:solidFill>
                  <a:srgbClr val="FF0000"/>
                </a:solidFill>
              </a:rPr>
              <a:t> em favor do público de alguns dos seus direitos inerentes às suas criações, ainda que retenham outros desses direitos</a:t>
            </a:r>
            <a:r>
              <a:rPr lang="pt-BR" altLang="pt-BR" sz="1600" dirty="0" smtClean="0"/>
              <a:t>. Isso pode ser operacionalizado por meio de um sortimento de </a:t>
            </a:r>
            <a:r>
              <a:rPr lang="pt-BR" altLang="pt-BR" sz="1600" dirty="0" err="1" smtClean="0"/>
              <a:t>módulos-padrão</a:t>
            </a:r>
            <a:r>
              <a:rPr lang="pt-BR" altLang="pt-BR" sz="1600" dirty="0" smtClean="0"/>
              <a:t> de licenças, que resultam em licenças prontas para serem agregadas aos conteúdos que se deseje licenciar.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600" dirty="0" smtClean="0"/>
              <a:t>     Os módulos oferecidos podem resultar em licenças que vão desde uma abdicação quase total, pelo licenciante, dos seus direitos patrimoniais, até opções mais restritivas, que vedam a possibilidade de criação de obras derivadas ou o uso comercial dos materiais licenciados.</a:t>
            </a:r>
          </a:p>
        </p:txBody>
      </p:sp>
    </p:spTree>
    <p:extLst>
      <p:ext uri="{BB962C8B-B14F-4D97-AF65-F5344CB8AC3E}">
        <p14:creationId xmlns:p14="http://schemas.microsoft.com/office/powerpoint/2010/main" xmlns="" val="179276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Propriedade intelectual</a:t>
            </a:r>
            <a:endParaRPr lang="pt-BR" altLang="pt-BR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Conceituação formal e  proteção legal da propriedade intelectual: início do século XVIII </a:t>
            </a:r>
            <a:r>
              <a:rPr lang="pt-BR" altLang="pt-BR" sz="2000" smtClean="0">
                <a:cs typeface="Arial" panose="020B0604020202020204" pitchFamily="34" charset="0"/>
              </a:rPr>
              <a:t>→ </a:t>
            </a:r>
            <a:r>
              <a:rPr lang="pt-BR" altLang="pt-BR" sz="2000" smtClean="0"/>
              <a:t>edição do Estatuto de Anne (Inglaterra - 1710) = oferecer incentivos a inovadores através da concessão de monopólios restritos (França, Holanda)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Lei do copyright: incentivar autores enquanto a lei das patentes incentivaria os inventores de ideias com valor comercial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Princípio incluído na Constituição dos Estados Unidos no fim do século XVIII </a:t>
            </a:r>
            <a:r>
              <a:rPr lang="pt-BR" altLang="pt-BR" sz="2000" smtClean="0">
                <a:cs typeface="Arial" panose="020B0604020202020204" pitchFamily="34" charset="0"/>
              </a:rPr>
              <a:t>→</a:t>
            </a:r>
            <a:r>
              <a:rPr lang="pt-BR" altLang="pt-BR" sz="2000" smtClean="0"/>
              <a:t> Congresso Americano com poderes para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i="1" smtClean="0"/>
              <a:t>     promote the Progress of Science and Arts, by securing for limited times to Authors and Inventors the exclusive Right to their respective Writings and Discoveries</a:t>
            </a:r>
            <a:r>
              <a:rPr lang="pt-BR" altLang="pt-BR" sz="2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8065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Autor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Até final da idade Média: não se considerava necessariamente como autor qualquer pessoa que redigisse um texto original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Termo reservado para uma fonte de ‘autoridade’ (ex. Aristóteles)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>
                <a:cs typeface="Arial" panose="020B0604020202020204" pitchFamily="34" charset="0"/>
              </a:rPr>
              <a:t>Obra: inspiração divina ou inscrita em uma tradição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>
                <a:cs typeface="Arial" panose="020B0604020202020204" pitchFamily="34" charset="0"/>
              </a:rPr>
              <a:t>Perseguição e censura: responsabilidade penal → discursos transgressivos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>
                <a:cs typeface="Arial" panose="020B0604020202020204" pitchFamily="34" charset="0"/>
              </a:rPr>
              <a:t>Século XVIII: autores que passarão a viver de seu ofício: desdobramento de uma indústria editorial em crescimento.</a:t>
            </a:r>
          </a:p>
          <a:p>
            <a:pPr eaLnBrk="1" hangingPunct="1">
              <a:lnSpc>
                <a:spcPct val="80000"/>
              </a:lnSpc>
            </a:pPr>
            <a:endParaRPr lang="pt-BR" altLang="pt-BR" sz="200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>
                <a:cs typeface="Arial" panose="020B0604020202020204" pitchFamily="34" charset="0"/>
              </a:rPr>
              <a:t>“O movimento software livre provê um exemplo interessante de criatividade global exercida por grande número de pessoas que não têm interesse em autoria individual e em direitos autorais, mas sim no aperfeiçoamento coletivo de um bem comum gratuito”. </a:t>
            </a:r>
          </a:p>
        </p:txBody>
      </p:sp>
    </p:spTree>
    <p:extLst>
      <p:ext uri="{BB962C8B-B14F-4D97-AF65-F5344CB8AC3E}">
        <p14:creationId xmlns:p14="http://schemas.microsoft.com/office/powerpoint/2010/main" xmlns="" val="429024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Paul Tolila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lnSpc>
                <a:spcPct val="80000"/>
              </a:lnSpc>
            </a:pPr>
            <a:r>
              <a:rPr lang="pt-BR" altLang="pt-BR" sz="2000" smtClean="0"/>
              <a:t>Propriedade intelectual: problema amplo que envolve desde a criação de um software até a de uma molécula farmacêutica</a:t>
            </a:r>
          </a:p>
          <a:p>
            <a:pPr marL="571500" indent="-571500" eaLnBrk="1" hangingPunct="1">
              <a:lnSpc>
                <a:spcPct val="80000"/>
              </a:lnSpc>
            </a:pPr>
            <a:r>
              <a:rPr lang="pt-BR" altLang="pt-BR" sz="2000" smtClean="0"/>
              <a:t>Dois modelos de propriedade artística: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000" smtClean="0"/>
              <a:t>Modelo francês: </a:t>
            </a:r>
            <a:r>
              <a:rPr lang="pt-BR" altLang="pt-BR" sz="2000" b="1" smtClean="0"/>
              <a:t>direito autoral</a:t>
            </a:r>
            <a:r>
              <a:rPr lang="pt-BR" altLang="pt-BR" sz="2000" smtClean="0"/>
              <a:t>, voltado ao artista (pessoa física) = propriedade intelectual engendrada pelo ato criativo </a:t>
            </a:r>
            <a:r>
              <a:rPr lang="pt-BR" altLang="pt-BR" sz="2000" smtClean="0">
                <a:cs typeface="Arial" panose="020B0604020202020204" pitchFamily="34" charset="0"/>
              </a:rPr>
              <a:t>→ direito moral (integralidade da obra) e econômico (patrimonial)  → tendência à organização coletiva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000" smtClean="0"/>
              <a:t>Modelo anglo saxão: </a:t>
            </a:r>
            <a:r>
              <a:rPr lang="pt-BR" altLang="pt-BR" sz="2000" b="1" smtClean="0"/>
              <a:t>copyright</a:t>
            </a:r>
            <a:r>
              <a:rPr lang="pt-BR" altLang="pt-BR" sz="2000" smtClean="0"/>
              <a:t>, voltado aos produtores (pessoa jurídica) =  monopólio legal concedido a um investidor </a:t>
            </a:r>
            <a:r>
              <a:rPr lang="pt-BR" altLang="pt-BR" sz="2000" smtClean="0">
                <a:cs typeface="Arial" panose="020B0604020202020204" pitchFamily="34" charset="0"/>
              </a:rPr>
              <a:t>→</a:t>
            </a:r>
            <a:r>
              <a:rPr lang="pt-BR" altLang="pt-BR" sz="2000" smtClean="0"/>
              <a:t> tendência à gestão privada</a:t>
            </a:r>
          </a:p>
          <a:p>
            <a:pPr marL="571500" indent="-571500" eaLnBrk="1" hangingPunct="1">
              <a:lnSpc>
                <a:spcPct val="80000"/>
              </a:lnSpc>
            </a:pPr>
            <a:r>
              <a:rPr lang="pt-BR" altLang="pt-BR" sz="2000" smtClean="0"/>
              <a:t>Dificuldades nos contratos internacionais entre países com estruturas jurídicas diferentes: predomínio norte-americano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pt-BR" altLang="pt-BR" sz="2000" smtClean="0"/>
          </a:p>
        </p:txBody>
      </p:sp>
    </p:spTree>
    <p:extLst>
      <p:ext uri="{BB962C8B-B14F-4D97-AF65-F5344CB8AC3E}">
        <p14:creationId xmlns:p14="http://schemas.microsoft.com/office/powerpoint/2010/main" xmlns="" val="101712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George Yúdice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smtClean="0"/>
              <a:t>Lei da propriedade intelectual atribui direitos aos que realizam uma alteração no estado natural de uma substância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smtClean="0"/>
              <a:t>Lei não contempla modalidades de trabalho imaterial e reconhecimento dos direitos coletivos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smtClean="0"/>
              <a:t>Exemplo: indústrias farmacêuticas se apropriam do conhecimento de comunidades sem qualquer tipo de compensação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163696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Direitos Autorais</a:t>
            </a:r>
            <a:br>
              <a:rPr lang="pt-BR" altLang="pt-BR" smtClean="0">
                <a:solidFill>
                  <a:srgbClr val="FF0000"/>
                </a:solidFill>
              </a:rPr>
            </a:br>
            <a:r>
              <a:rPr lang="pt-BR" altLang="pt-BR" smtClean="0">
                <a:solidFill>
                  <a:srgbClr val="FF0000"/>
                </a:solidFill>
              </a:rPr>
              <a:t>Ana Carla Fonseca Reis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lnSpc>
                <a:spcPct val="80000"/>
              </a:lnSpc>
            </a:pPr>
            <a:r>
              <a:rPr lang="pt-BR" altLang="pt-BR" sz="2800" smtClean="0"/>
              <a:t>Desestímulo ou Estímulo à criação intelectual?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800" smtClean="0"/>
              <a:t>A favor: possibilitam comercialização das atividades culturais; promovem um sistema de incentivos econômicos e não-econômicos para trabalhos artísticos e intelectuais; provêem estrutura legal para a expressão das artes e dos artistas na sociedade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800" smtClean="0"/>
              <a:t>Contrários: instrumento de restrição à circulação de informações limitando o dinamismo da produção intelectual; limita o potencial de divulgação da criação; dificulta o acesso às obras</a:t>
            </a:r>
          </a:p>
          <a:p>
            <a:pPr marL="571500" indent="-571500" eaLnBrk="1" hangingPunct="1">
              <a:lnSpc>
                <a:spcPct val="80000"/>
              </a:lnSpc>
              <a:buFontTx/>
              <a:buNone/>
            </a:pPr>
            <a:endParaRPr lang="pt-BR" altLang="pt-BR" sz="28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80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z="4000" smtClean="0">
                <a:solidFill>
                  <a:srgbClr val="FF0000"/>
                </a:solidFill>
              </a:rPr>
              <a:t>Joost Smiers</a:t>
            </a:r>
            <a:br>
              <a:rPr lang="pt-BR" altLang="pt-BR" sz="4000" smtClean="0">
                <a:solidFill>
                  <a:srgbClr val="FF0000"/>
                </a:solidFill>
              </a:rPr>
            </a:br>
            <a:r>
              <a:rPr lang="pt-BR" altLang="pt-BR" sz="4000" smtClean="0">
                <a:solidFill>
                  <a:srgbClr val="FF0000"/>
                </a:solidFill>
              </a:rPr>
              <a:t>Um mundo sem Copyright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altLang="pt-BR" sz="2400" dirty="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/>
              <a:t>Artistas não fazem nada diferente do que fizeram Bach, Shakespeare e artistas de todas as culturas e épocas </a:t>
            </a:r>
            <a:r>
              <a:rPr lang="pt-BR" altLang="pt-BR" sz="2400" dirty="0" smtClean="0">
                <a:cs typeface="Arial" panose="020B0604020202020204" pitchFamily="34" charset="0"/>
              </a:rPr>
              <a:t>→ citações e incorporação de </a:t>
            </a:r>
            <a:r>
              <a:rPr lang="pt-BR" altLang="pt-BR" sz="2400" dirty="0" err="1" smtClean="0">
                <a:cs typeface="Arial" panose="020B0604020202020204" pitchFamily="34" charset="0"/>
              </a:rPr>
              <a:t>ideias</a:t>
            </a:r>
            <a:r>
              <a:rPr lang="pt-BR" altLang="pt-BR" sz="2400" dirty="0" smtClean="0">
                <a:cs typeface="Arial" panose="020B0604020202020204" pitchFamily="34" charset="0"/>
              </a:rPr>
              <a:t> fazem parte da criação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>
                <a:cs typeface="Arial" panose="020B0604020202020204" pitchFamily="34" charset="0"/>
              </a:rPr>
              <a:t>Impossível atribuição de uma originalidade absoluta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>
                <a:cs typeface="Arial" panose="020B0604020202020204" pitchFamily="34" charset="0"/>
              </a:rPr>
              <a:t>Privilégio aos processos </a:t>
            </a:r>
            <a:r>
              <a:rPr lang="pt-BR" altLang="pt-BR" sz="2400" dirty="0" err="1" smtClean="0">
                <a:cs typeface="Arial" panose="020B0604020202020204" pitchFamily="34" charset="0"/>
              </a:rPr>
              <a:t>monológicos</a:t>
            </a:r>
            <a:r>
              <a:rPr lang="pt-BR" altLang="pt-BR" sz="2400" dirty="0" smtClean="0">
                <a:cs typeface="Arial" panose="020B0604020202020204" pitchFamily="34" charset="0"/>
              </a:rPr>
              <a:t> e não dialógicos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>
                <a:cs typeface="Arial" panose="020B0604020202020204" pitchFamily="34" charset="0"/>
              </a:rPr>
              <a:t>Sistema de copyright freou o progresso desse tipo de criação: congelamento do processo criativo e ponto final cultural (obra criada em determinada época não pode sofrer modificações) → plágio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>
                <a:cs typeface="Arial" panose="020B0604020202020204" pitchFamily="34" charset="0"/>
              </a:rPr>
              <a:t>‘A noção de plágio está desaparecendo da consciência de muitos artistas, mais rápido do que apareceu faz alguns séculos na cultura ocidental.’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349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z="4000" smtClean="0">
                <a:solidFill>
                  <a:srgbClr val="FF0000"/>
                </a:solidFill>
              </a:rPr>
              <a:t>Joost Smiers</a:t>
            </a:r>
            <a:br>
              <a:rPr lang="pt-BR" altLang="pt-BR" sz="4000" smtClean="0">
                <a:solidFill>
                  <a:srgbClr val="FF0000"/>
                </a:solidFill>
              </a:rPr>
            </a:br>
            <a:r>
              <a:rPr lang="pt-BR" altLang="pt-BR" sz="4000" smtClean="0">
                <a:solidFill>
                  <a:srgbClr val="FF0000"/>
                </a:solidFill>
              </a:rPr>
              <a:t>Um mundo sem Copyright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Políticas culturais públicas: criar as condições para a comunicação livre; garantia de expressão da diversidade (apoio ao novo)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Deixar a cultura à mercê das forças do mercado conduz à uma vida cultural estéril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Políticas culturais: princípio de ‘guardar distância’ = facilitar espaços e abrir as portas à participação sem interferência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Difícil equilíbrio entre liberdade e proteção no domínio digital</a:t>
            </a:r>
          </a:p>
        </p:txBody>
      </p:sp>
    </p:spTree>
    <p:extLst>
      <p:ext uri="{BB962C8B-B14F-4D97-AF65-F5344CB8AC3E}">
        <p14:creationId xmlns:p14="http://schemas.microsoft.com/office/powerpoint/2010/main" xmlns="" val="24668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z="4000" smtClean="0">
                <a:solidFill>
                  <a:srgbClr val="FF0000"/>
                </a:solidFill>
              </a:rPr>
              <a:t>Joost Smiers</a:t>
            </a:r>
            <a:br>
              <a:rPr lang="pt-BR" altLang="pt-BR" sz="4000" smtClean="0">
                <a:solidFill>
                  <a:srgbClr val="FF0000"/>
                </a:solidFill>
              </a:rPr>
            </a:br>
            <a:r>
              <a:rPr lang="pt-BR" altLang="pt-BR" sz="4000" smtClean="0">
                <a:solidFill>
                  <a:srgbClr val="FF0000"/>
                </a:solidFill>
              </a:rPr>
              <a:t>Um mundo sem Copyright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 smtClean="0"/>
              <a:t>Que alternativas oferecer aos artistas e empresários culturais com o fim do copyright?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smtClean="0"/>
              <a:t>Produção e distribuição de produtos culturais se reestruturará (Ex shows serão fontes de ingresso mais importantes)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smtClean="0"/>
              <a:t>Subsídios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smtClean="0"/>
              <a:t>Usufruto transitório (um ano?)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smtClean="0"/>
              <a:t>Abertura para novos empresários e artistas: diversidade</a:t>
            </a:r>
          </a:p>
        </p:txBody>
      </p:sp>
    </p:spTree>
    <p:extLst>
      <p:ext uri="{BB962C8B-B14F-4D97-AF65-F5344CB8AC3E}">
        <p14:creationId xmlns:p14="http://schemas.microsoft.com/office/powerpoint/2010/main" xmlns="" val="25347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z="4000" smtClean="0">
                <a:solidFill>
                  <a:srgbClr val="FF0000"/>
                </a:solidFill>
              </a:rPr>
              <a:t>Joost Smiers</a:t>
            </a:r>
            <a:br>
              <a:rPr lang="pt-BR" altLang="pt-BR" sz="4000" smtClean="0">
                <a:solidFill>
                  <a:srgbClr val="FF0000"/>
                </a:solidFill>
              </a:rPr>
            </a:br>
            <a:r>
              <a:rPr lang="pt-BR" altLang="pt-BR" sz="4000" smtClean="0">
                <a:solidFill>
                  <a:srgbClr val="FF0000"/>
                </a:solidFill>
              </a:rPr>
              <a:t>Um mundo sem Copyright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smtClean="0"/>
              <a:t>Músicos: shows; cobrar pequeno montante para baixar música; venda de discos e cds; dvds.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smtClean="0"/>
              <a:t>Compositores, dramaturgos, coreógrafos: patrocínio; usufruto transitório.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smtClean="0"/>
              <a:t>Escritores: montante para baixar obras em formato digital; usufruto transitório; palestras, artigos etc.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smtClean="0"/>
              <a:t>Cineastas: usufruto transitório; subsídios governamentais.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smtClean="0"/>
              <a:t>Desenhistas e artistas visuais:  subsídios; venda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smtClean="0"/>
          </a:p>
        </p:txBody>
      </p:sp>
    </p:spTree>
    <p:extLst>
      <p:ext uri="{BB962C8B-B14F-4D97-AF65-F5344CB8AC3E}">
        <p14:creationId xmlns:p14="http://schemas.microsoft.com/office/powerpoint/2010/main" xmlns="" val="114099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Marcus Bastos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https://www.youtube.com/watch?v=AUqDwPVxyFY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Verbete Prática Cultural 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/>
              <a:t> </a:t>
            </a:r>
            <a:r>
              <a:rPr lang="pt-BR" sz="3100" dirty="0" smtClean="0"/>
              <a:t>Dicionário Crítico de Política Cultural </a:t>
            </a:r>
            <a:br>
              <a:rPr lang="pt-BR" sz="3100" dirty="0" smtClean="0"/>
            </a:br>
            <a:r>
              <a:rPr lang="pt-BR" sz="3100" dirty="0" smtClean="0"/>
              <a:t>Teixeira Coelho (org.)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Em sentido amplo, dá-se o nome de prática cultural a toda atividade de produção e recepção cultural: escrever, compor, pintar e dançar são, sob este aspecto, práticas culturais tanto quanto </a:t>
            </a:r>
            <a:r>
              <a:rPr lang="pt-BR" dirty="0" err="1" smtClean="0"/>
              <a:t>frequentar</a:t>
            </a:r>
            <a:r>
              <a:rPr lang="pt-BR" dirty="0" smtClean="0"/>
              <a:t> teatro, cinema, concertos etc. (profissional ou amadora)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Pierre </a:t>
            </a:r>
            <a:r>
              <a:rPr lang="pt-BR" dirty="0" err="1" smtClean="0">
                <a:solidFill>
                  <a:srgbClr val="FF0000"/>
                </a:solidFill>
              </a:rPr>
              <a:t>Bourdieu</a:t>
            </a:r>
            <a:r>
              <a:rPr lang="pt-BR" dirty="0" smtClean="0">
                <a:solidFill>
                  <a:srgbClr val="FF0000"/>
                </a:solidFill>
              </a:rPr>
              <a:t> e Alain </a:t>
            </a:r>
            <a:r>
              <a:rPr lang="pt-BR" dirty="0" err="1" smtClean="0">
                <a:solidFill>
                  <a:srgbClr val="FF0000"/>
                </a:solidFill>
              </a:rPr>
              <a:t>Darbel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Pesquisa sobre os públicos de museus europeus (1964-65) → coloca em xeque a estratégia da ‘democratização cultural”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Condições sociais da prática cultural: disparidades culturais entre classes sociais – limites política da oferta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Contra a ideologia do dom natural ou gosto inato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Constatação da existência do não público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O amor pela arte nasce de um convívio bem prolongado e não de um golpe repentino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/>
              <a:t>Como as desigualdades sociais se reproduzem na cultura?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dirty="0" smtClean="0"/>
              <a:t>Políticas de </a:t>
            </a:r>
            <a:r>
              <a:rPr lang="pt-BR" dirty="0" smtClean="0">
                <a:solidFill>
                  <a:srgbClr val="FF0000"/>
                </a:solidFill>
              </a:rPr>
              <a:t>democratização cultural </a:t>
            </a:r>
            <a:r>
              <a:rPr lang="pt-BR" dirty="0" smtClean="0"/>
              <a:t>– priorizam os obstáculos materiais às práticas culturais: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dirty="0" err="1" smtClean="0"/>
              <a:t>ideia</a:t>
            </a:r>
            <a:r>
              <a:rPr lang="pt-BR" dirty="0" smtClean="0"/>
              <a:t> de que a </a:t>
            </a:r>
            <a:r>
              <a:rPr lang="pt-BR" dirty="0" smtClean="0">
                <a:solidFill>
                  <a:srgbClr val="FF0000"/>
                </a:solidFill>
              </a:rPr>
              <a:t>cultura erudita </a:t>
            </a:r>
            <a:r>
              <a:rPr lang="pt-BR" dirty="0" smtClean="0"/>
              <a:t>é a legítima e deve ser difundida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dirty="0" err="1" smtClean="0"/>
              <a:t>Ideia</a:t>
            </a:r>
            <a:r>
              <a:rPr lang="pt-BR" dirty="0" smtClean="0"/>
              <a:t> de que o simples </a:t>
            </a:r>
            <a:r>
              <a:rPr lang="pt-BR" dirty="0" smtClean="0">
                <a:solidFill>
                  <a:srgbClr val="FF0000"/>
                </a:solidFill>
              </a:rPr>
              <a:t>encontro entre a obra e o público </a:t>
            </a:r>
            <a:r>
              <a:rPr lang="pt-BR" dirty="0" smtClean="0"/>
              <a:t>(indiferenciado) gera mudanças nas práticas – ampliação do consumo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Práticas Culturais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pt-BR" sz="2800" dirty="0" smtClean="0"/>
              <a:t>Maiores barreiras às práticas culturais: ordem simbólica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800" dirty="0" smtClean="0"/>
              <a:t>Não se pode gostar daquilo que não se conhece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800" dirty="0" smtClean="0"/>
              <a:t>Capital cultural: mais decisivo do que renda familiar</a:t>
            </a:r>
          </a:p>
          <a:p>
            <a:pPr algn="just">
              <a:buNone/>
            </a:pPr>
            <a:r>
              <a:rPr lang="pt-BR" sz="2800" dirty="0" smtClean="0"/>
              <a:t>      [</a:t>
            </a:r>
            <a:r>
              <a:rPr lang="pt-BR" sz="2200" i="1" dirty="0" smtClean="0"/>
              <a:t>Tal como em pesquisas similares realizadas em outros países, o nível de escolaridade dos pais mostrou seu peso na relação dos entrevistados com o mundo da cultura. Quando ambos os pais têm nível de escolaridade baixo, a pessoa tem 395% mais chances de não ser praticante da "cultura do sair". Mas se um dos pais tem escolaridade de nível médio, aumenta sua possibilidade A bagagem cultural herdada dos pais é um </a:t>
            </a:r>
            <a:r>
              <a:rPr lang="pt-BR" sz="2200" i="1" dirty="0" err="1" smtClean="0"/>
              <a:t>preditor</a:t>
            </a:r>
            <a:r>
              <a:rPr lang="pt-BR" sz="2200" i="1" dirty="0" smtClean="0"/>
              <a:t> decisivo na vida de um adepto da “cultura do sair”: para tornar-se um grande praticante externo é mais importante ter pais altamente escolarizados do que o nível de renda e a formação escolar do próprio indivíduo. Como é sabido, a transmissão familiar tem importância fundamental no acesso à cultura: o nível alto de escolaridade dos pais propicia ao(s) filho(s) acesso facilitado à cultura tradicional. .  O USO DO TEMPO LIVRE E AS PRÁTICAS CULTURAIS NA RMSP]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pt-BR" sz="2800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800" dirty="0" smtClean="0"/>
              <a:t>Deve-se observar a correlação entre acessibilidade a equipamentos e outros fatores – recursos econômicos, escolaridade, existência de hábitos culturais prévios, faixa etária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dirty="0" smtClean="0">
                <a:solidFill>
                  <a:srgbClr val="FF0000"/>
                </a:solidFill>
              </a:rPr>
              <a:t>Pierre </a:t>
            </a:r>
            <a:r>
              <a:rPr lang="pt-BR" sz="4000" dirty="0" err="1" smtClean="0">
                <a:solidFill>
                  <a:srgbClr val="FF0000"/>
                </a:solidFill>
              </a:rPr>
              <a:t>Bourdieu</a:t>
            </a:r>
            <a:r>
              <a:rPr lang="pt-BR" sz="4000" dirty="0" smtClean="0">
                <a:solidFill>
                  <a:srgbClr val="FF0000"/>
                </a:solidFill>
              </a:rPr>
              <a:t/>
            </a:r>
            <a:br>
              <a:rPr lang="pt-BR" sz="4000" dirty="0" smtClean="0">
                <a:solidFill>
                  <a:srgbClr val="FF0000"/>
                </a:solidFill>
              </a:rPr>
            </a:br>
            <a:r>
              <a:rPr lang="pt-BR" sz="4000" dirty="0" smtClean="0">
                <a:solidFill>
                  <a:srgbClr val="FF0000"/>
                </a:solidFill>
              </a:rPr>
              <a:t>A Distinção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mtClean="0"/>
              <a:t>   “O encontro com a obra de arte nada tem a ver, em conformidade com a visão habitualmente adotada, com um pretenso amor à primeira vista; além disso, o ato de fusão afetiva, que dá o prazer do amor pela arte, pressupõe um ato de conhecimento, uma operação de decifração e decodificação, que implica o acionamento de um patrimônio cognitivo e de uma competência cultural”.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Bernard </a:t>
            </a:r>
            <a:r>
              <a:rPr lang="pt-BR" dirty="0" err="1" smtClean="0">
                <a:solidFill>
                  <a:srgbClr val="FF0000"/>
                </a:solidFill>
              </a:rPr>
              <a:t>Lahire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i="1" dirty="0" smtClean="0">
                <a:solidFill>
                  <a:srgbClr val="FF0000"/>
                </a:solidFill>
              </a:rPr>
              <a:t>A cultura do indivíduo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Sociologia à escala individual – apreensão do social em sua forma individualizada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 possibilidade de existência de uma trajetória coletiva típica, a priori, classificada a partir das classes sociais, é questionada a partir da </a:t>
            </a:r>
            <a:r>
              <a:rPr lang="pt-BR" dirty="0" err="1" smtClean="0"/>
              <a:t>ideia</a:t>
            </a:r>
            <a:r>
              <a:rPr lang="pt-BR" dirty="0" smtClean="0"/>
              <a:t> de que o indivíduo é complexo, fruto de múltiplos processos de socialização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Percepção da incoerência e multidimensionalidade dos indivíduos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dirty="0" smtClean="0">
                <a:solidFill>
                  <a:srgbClr val="FF0000"/>
                </a:solidFill>
              </a:rPr>
              <a:t>Bernard </a:t>
            </a:r>
            <a:r>
              <a:rPr lang="pt-BR" sz="4000" dirty="0" err="1" smtClean="0">
                <a:solidFill>
                  <a:srgbClr val="FF0000"/>
                </a:solidFill>
              </a:rPr>
              <a:t>Lahire</a:t>
            </a:r>
            <a:r>
              <a:rPr lang="pt-BR" sz="4000" dirty="0" smtClean="0">
                <a:solidFill>
                  <a:srgbClr val="FF0000"/>
                </a:solidFill>
              </a:rPr>
              <a:t> </a:t>
            </a: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pt-BR" dirty="0" smtClean="0"/>
              <a:t>Diferença entre práticas legitimadas culturalmente (alta cultura) e as consideradas não legítimas ou simples lazer: não separa as classes mas divide as diferentes práticas e preferências culturais dos próprios indivíduos – dissonâncias no comportamento cultural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Olivier </a:t>
            </a:r>
            <a:r>
              <a:rPr lang="pt-BR" dirty="0" err="1" smtClean="0">
                <a:solidFill>
                  <a:srgbClr val="FF0000"/>
                </a:solidFill>
              </a:rPr>
              <a:t>Donnat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Para alavancar o desejo de cultura (política cultural de demanda):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Incorporação efetiva da </a:t>
            </a:r>
            <a:r>
              <a:rPr lang="pt-BR" u="sng" dirty="0" smtClean="0"/>
              <a:t>educação artística e cultural </a:t>
            </a:r>
            <a:r>
              <a:rPr lang="pt-BR" dirty="0" smtClean="0"/>
              <a:t>nas políticas educativas;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Política efetiva dos estabelecimentos culturais em relação ao </a:t>
            </a:r>
            <a:r>
              <a:rPr lang="pt-BR" u="sng" dirty="0" smtClean="0"/>
              <a:t>desenvolvimento dos públicos</a:t>
            </a:r>
            <a:r>
              <a:rPr lang="pt-BR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Criação de um serviço público de </a:t>
            </a:r>
            <a:r>
              <a:rPr lang="pt-BR" u="sng" dirty="0" smtClean="0"/>
              <a:t>cultura em domicílio </a:t>
            </a:r>
            <a:r>
              <a:rPr lang="pt-BR" dirty="0" smtClean="0"/>
              <a:t>para alcançar grande número de pessoas (digitalização). </a:t>
            </a:r>
            <a:endParaRPr lang="pt-BR" u="sng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Democracia Cultural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Livre desenvolvimento individual por meio da fruição e da criação, no respeito à diversidade cultural - local, nacional e internacional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Ampliação do campo cultural: outras práticas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Que cada cidadão escolha suas práticas culturais: invenção e criação como motor da democracia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Democracia Cultural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Existência de públicos diversos (≠ público único e homogêneo)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Múltiplos paradigmas de legitimação das práticas culturais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Lugares legitimados e não legitimados</a:t>
            </a:r>
          </a:p>
          <a:p>
            <a:pPr>
              <a:buFont typeface="Wingdings" pitchFamily="2" charset="2"/>
              <a:buChar char="ü"/>
            </a:pPr>
            <a:r>
              <a:rPr lang="pt-BR" dirty="0" err="1" smtClean="0"/>
              <a:t>Consequências</a:t>
            </a:r>
            <a:r>
              <a:rPr lang="pt-BR" dirty="0" smtClean="0"/>
              <a:t>?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Desafios?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552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altLang="pt-BR" b="1" smtClean="0">
                <a:solidFill>
                  <a:srgbClr val="FF0000"/>
                </a:solidFill>
              </a:rPr>
              <a:t>PROPRIEDADE INTELECTUAL</a:t>
            </a:r>
          </a:p>
          <a:p>
            <a:pPr algn="ctr">
              <a:buFontTx/>
              <a:buNone/>
            </a:pPr>
            <a:r>
              <a:rPr lang="pt-BR" altLang="pt-BR" b="1" smtClean="0">
                <a:solidFill>
                  <a:srgbClr val="FF0000"/>
                </a:solidFill>
              </a:rPr>
              <a:t>Contexto atual</a:t>
            </a:r>
          </a:p>
          <a:p>
            <a:pPr algn="ctr">
              <a:buFontTx/>
              <a:buNone/>
            </a:pPr>
            <a:r>
              <a:rPr lang="pt-BR" altLang="pt-BR" b="1" smtClean="0">
                <a:solidFill>
                  <a:srgbClr val="FF0000"/>
                </a:solidFill>
              </a:rPr>
              <a:t>Florescimento cultural</a:t>
            </a:r>
          </a:p>
          <a:p>
            <a:pPr algn="ctr">
              <a:buFontTx/>
              <a:buNone/>
            </a:pPr>
            <a:endParaRPr lang="pt-BR" altLang="pt-BR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438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dirty="0" smtClean="0">
                <a:solidFill>
                  <a:srgbClr val="FF0000"/>
                </a:solidFill>
              </a:rPr>
              <a:t>Montesquieu – </a:t>
            </a:r>
            <a:r>
              <a:rPr lang="pt-BR" sz="4000" i="1" dirty="0" smtClean="0">
                <a:solidFill>
                  <a:srgbClr val="FF0000"/>
                </a:solidFill>
              </a:rPr>
              <a:t>O Gosto</a:t>
            </a:r>
            <a:br>
              <a:rPr lang="pt-BR" sz="4000" i="1" dirty="0" smtClean="0">
                <a:solidFill>
                  <a:srgbClr val="FF0000"/>
                </a:solidFill>
              </a:rPr>
            </a:br>
            <a:r>
              <a:rPr lang="pt-BR" sz="4000" dirty="0" smtClean="0">
                <a:solidFill>
                  <a:srgbClr val="FF0000"/>
                </a:solidFill>
              </a:rPr>
              <a:t>1753-1755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400" dirty="0" smtClean="0"/>
              <a:t>Prazer proporcionado por um objeto </a:t>
            </a:r>
            <a:r>
              <a:rPr lang="pt-BR" sz="2400" dirty="0" smtClean="0">
                <a:cs typeface="Arial" charset="0"/>
              </a:rPr>
              <a:t>→ </a:t>
            </a:r>
            <a:r>
              <a:rPr lang="pt-BR" sz="2400" dirty="0" smtClean="0"/>
              <a:t>leva as pessoas a um outro objeto </a:t>
            </a:r>
            <a:r>
              <a:rPr lang="pt-BR" sz="2400" dirty="0" smtClean="0">
                <a:cs typeface="Arial" charset="0"/>
              </a:rPr>
              <a:t>→ pessoas procuram sempre coisas novas (≠ hábito)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400" dirty="0" smtClean="0">
                <a:cs typeface="Arial" charset="0"/>
              </a:rPr>
              <a:t>Uma das molas para o exercício do gosto e a obtenção do prazer = multiplicação das ‘coisas a ver’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400" dirty="0" smtClean="0">
                <a:cs typeface="Arial" charset="0"/>
              </a:rPr>
              <a:t>Desenvolvimento do gosto → exercício da multiplicação da visão e do conhecimento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400" dirty="0" smtClean="0">
                <a:cs typeface="Arial" charset="0"/>
              </a:rPr>
              <a:t>“Dar a ver, dar a ver mais do que se poderia esperar, dar a ver outra coisa, e outra coisa que não se espera: essa seria, nesta ótica, a meta de um programa artístico, de uma filosofia da educação, de uma política cultural.”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400" b="1" dirty="0" smtClean="0">
                <a:cs typeface="Arial" charset="0"/>
              </a:rPr>
              <a:t>Ampliação da esfera de presença do 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GOSTO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dirty="0" err="1" smtClean="0">
                <a:solidFill>
                  <a:srgbClr val="FF0000"/>
                </a:solidFill>
              </a:rPr>
              <a:t>Bourdieu</a:t>
            </a:r>
            <a:endParaRPr lang="pt-BR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Gosto = produto das condições sociais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Estruturas ideológicas do gosto = </a:t>
            </a:r>
            <a:r>
              <a:rPr lang="pt-BR" sz="2800" i="1" dirty="0" smtClean="0"/>
              <a:t>o gosto representa maneiras de escolher que não são escolhidas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Gosto = o que serve de base para a classificação (legitimação X </a:t>
            </a:r>
            <a:r>
              <a:rPr lang="pt-BR" sz="2800" dirty="0" err="1" smtClean="0"/>
              <a:t>deslegitimação</a:t>
            </a:r>
            <a:r>
              <a:rPr lang="pt-BR" sz="2800" dirty="0" smtClean="0"/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Montesquieu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Gosto = vantagem de descobrir com sutileza e presteza a medida do prazer que cada coisa deve dar aos homens (prazer do intelecto e dos sentidos)</a:t>
            </a:r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pt-BR" dirty="0" err="1" smtClean="0"/>
              <a:t>Ideia</a:t>
            </a:r>
            <a:r>
              <a:rPr lang="pt-BR" dirty="0" smtClean="0"/>
              <a:t> de ordenação: mostrar as coisas de forma ordenada, ensinar a ver, educar para ver </a:t>
            </a:r>
            <a:r>
              <a:rPr lang="pt-BR" dirty="0" smtClean="0">
                <a:cs typeface="Arial" charset="0"/>
              </a:rPr>
              <a:t>→ educação dos sentidos ou educação do gosto configura uma das orientações da política cultural mais discutíveis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Desenvolvimento da capacidade crítica, entendida como a faculdade de distinguir entre uma coisa e outra.</a:t>
            </a:r>
          </a:p>
          <a:p>
            <a:pPr algn="just" eaLnBrk="1" hangingPunct="1">
              <a:buNone/>
            </a:pPr>
            <a:endParaRPr lang="pt-BR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Aracy Amaral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www.youtube.com/watch?v=GAAXPGBhAoM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A educação do </a:t>
            </a:r>
            <a:r>
              <a:rPr lang="pt-BR" dirty="0"/>
              <a:t>o</a:t>
            </a:r>
            <a:r>
              <a:rPr lang="pt-BR" dirty="0" smtClean="0"/>
              <a:t>lhar</a:t>
            </a:r>
          </a:p>
          <a:p>
            <a:pPr marL="0" indent="0">
              <a:buNone/>
            </a:pPr>
            <a:r>
              <a:rPr lang="pt-BR" dirty="0" smtClean="0"/>
              <a:t>Ocupação Aracy Amaral, Itaú Cultural,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70814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>
                <a:latin typeface="+mj-lt"/>
              </a:rPr>
              <a:t>Práticas Culturais e Novas tecnologias</a:t>
            </a:r>
          </a:p>
          <a:p>
            <a:pPr algn="ctr">
              <a:buNone/>
            </a:pPr>
            <a:r>
              <a:rPr lang="pt-BR" dirty="0" smtClean="0">
                <a:solidFill>
                  <a:srgbClr val="FF0000"/>
                </a:solidFill>
                <a:latin typeface="+mj-lt"/>
                <a:cs typeface="Arial"/>
              </a:rPr>
              <a:t>↓</a:t>
            </a:r>
          </a:p>
          <a:p>
            <a:pPr algn="ctr">
              <a:buNone/>
            </a:pPr>
            <a:r>
              <a:rPr lang="pt-BR" dirty="0" smtClean="0">
                <a:latin typeface="+mj-lt"/>
                <a:cs typeface="Arial"/>
              </a:rPr>
              <a:t>Processos novos e complexos exigem que se enxergue com outras lentes, que se utilizem novas ferramentas</a:t>
            </a:r>
            <a:endParaRPr lang="pt-BR" dirty="0"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FF0000"/>
                </a:solidFill>
              </a:rPr>
              <a:t>Canclini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chemeClr val="tx2"/>
                </a:solidFill>
              </a:rPr>
              <a:t>    </a:t>
            </a:r>
            <a:r>
              <a:rPr lang="pt-BR" i="1" dirty="0" smtClean="0"/>
              <a:t>Fecham livrarias. Significa que as pessoas estão deixando de ler? Cai a assistência às salas de cinema; é por que se </a:t>
            </a:r>
            <a:r>
              <a:rPr lang="pt-BR" i="1" dirty="0" err="1" smtClean="0"/>
              <a:t>veem</a:t>
            </a:r>
            <a:r>
              <a:rPr lang="pt-BR" i="1" dirty="0" smtClean="0"/>
              <a:t> cada vez menos filmes? Para entender porque estas conclusões estão equivocadas necessitamos olhar como se desenvolvem os novos comportamentos dos leitores e espectadores. Sobretudo os jovens. E estudar as táticas e estratégias criadoras nas novas gerações, que oferecem vias distintas das pesquisas de públicos e dos balanços de vendas das indústrias culturais para diagnosticar as novas tendências.</a:t>
            </a:r>
            <a:endParaRPr lang="pt-BR" i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>
                <a:solidFill>
                  <a:schemeClr val="tx2"/>
                </a:solidFill>
                <a:latin typeface="Lucida Handwriting" pitchFamily="66" charset="0"/>
              </a:rPr>
              <a:t/>
            </a:r>
            <a:br>
              <a:rPr lang="pt-BR" sz="3100" dirty="0" smtClean="0">
                <a:solidFill>
                  <a:schemeClr val="tx2"/>
                </a:solidFill>
                <a:latin typeface="Lucida Handwriting" pitchFamily="66" charset="0"/>
              </a:rPr>
            </a:br>
            <a:r>
              <a:rPr lang="pt-BR" sz="3100" dirty="0" smtClean="0">
                <a:solidFill>
                  <a:srgbClr val="FF0000"/>
                </a:solidFill>
              </a:rPr>
              <a:t>Como o advento das novas tecnologias está modificando as práticas culturais?</a:t>
            </a: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Transformações - Espaços e circuitos de produção, consumo e circulação cultural e artística, além das comunidades interpretativas e críticas;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Internet - Grande mediadora entre a produção, a circulação e o consumo/uso cultural; (</a:t>
            </a:r>
            <a:r>
              <a:rPr lang="pt-BR" dirty="0" err="1" smtClean="0">
                <a:latin typeface="+mj-lt"/>
              </a:rPr>
              <a:t>Darnton</a:t>
            </a:r>
            <a:r>
              <a:rPr lang="pt-BR" dirty="0" smtClean="0">
                <a:latin typeface="+mj-lt"/>
              </a:rPr>
              <a:t>: </a:t>
            </a:r>
            <a:r>
              <a:rPr lang="pt-BR" dirty="0" err="1" smtClean="0">
                <a:latin typeface="+mj-lt"/>
              </a:rPr>
              <a:t>google</a:t>
            </a:r>
            <a:r>
              <a:rPr lang="pt-BR" dirty="0" smtClean="0">
                <a:latin typeface="+mj-lt"/>
              </a:rPr>
              <a:t> como selecionador e organizador da cultura contemporânea);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Práticas culturais e Novas tecnologias - não estão apartadas</a:t>
            </a:r>
            <a:endParaRPr lang="pt-BR" dirty="0"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Nova intensidade temporal entre</a:t>
            </a:r>
          </a:p>
          <a:p>
            <a:pPr>
              <a:buNone/>
            </a:pPr>
            <a:r>
              <a:rPr lang="pt-BR" dirty="0" smtClean="0"/>
              <a:t>                  </a:t>
            </a:r>
            <a:r>
              <a:rPr lang="pt-BR" b="1" dirty="0" smtClean="0">
                <a:solidFill>
                  <a:srgbClr val="FF0000"/>
                </a:solidFill>
              </a:rPr>
              <a:t>Passado</a:t>
            </a:r>
            <a:r>
              <a:rPr lang="pt-BR" dirty="0" smtClean="0"/>
              <a:t> →</a:t>
            </a:r>
            <a:r>
              <a:rPr lang="pt-BR" b="1" dirty="0" smtClean="0">
                <a:solidFill>
                  <a:srgbClr val="FF0000"/>
                </a:solidFill>
              </a:rPr>
              <a:t> Presente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Relação com o</a:t>
            </a:r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 repertório </a:t>
            </a:r>
            <a:r>
              <a:rPr lang="pt-BR" dirty="0" smtClean="0"/>
              <a:t>de obras culturais e com os espaços que as detêm ou onde circulam.</a:t>
            </a:r>
          </a:p>
          <a:p>
            <a:pPr algn="r">
              <a:buNone/>
            </a:pPr>
            <a:r>
              <a:rPr lang="pt-BR" sz="4000" dirty="0" smtClean="0">
                <a:solidFill>
                  <a:srgbClr val="FF0000"/>
                </a:solidFill>
              </a:rPr>
              <a:t>≠ </a:t>
            </a:r>
            <a:r>
              <a:rPr lang="pt-BR" dirty="0" smtClean="0">
                <a:solidFill>
                  <a:schemeClr val="tx1"/>
                </a:solidFill>
              </a:rPr>
              <a:t>Resgate</a:t>
            </a:r>
            <a:endParaRPr lang="pt-BR" sz="4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sz="2400" i="1" dirty="0" smtClean="0"/>
          </a:p>
          <a:p>
            <a:pPr algn="ctr">
              <a:buNone/>
            </a:pPr>
            <a:r>
              <a:rPr lang="pt-BR" b="1" dirty="0" smtClean="0"/>
              <a:t>Práticas domésticas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Favela está '</a:t>
            </a:r>
            <a:r>
              <a:rPr lang="pt-BR" dirty="0" err="1" smtClean="0"/>
              <a:t>superligada</a:t>
            </a:r>
            <a:r>
              <a:rPr lang="pt-BR" dirty="0" smtClean="0"/>
              <a:t>' à internet, diz estudo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1100" dirty="0" smtClean="0">
                <a:solidFill>
                  <a:srgbClr val="FF0000"/>
                </a:solidFill>
              </a:rPr>
              <a:t>No Rio, 90% dos jovens de cinco áreas de baixa renda acessam a rede</a:t>
            </a:r>
            <a:r>
              <a:rPr lang="pt-BR" sz="1100" dirty="0" smtClean="0"/>
              <a:t>. Usuários priorizam redes sociais como o </a:t>
            </a:r>
            <a:r>
              <a:rPr lang="pt-BR" sz="1100" dirty="0" err="1" smtClean="0"/>
              <a:t>Facebook</a:t>
            </a:r>
            <a:r>
              <a:rPr lang="pt-BR" sz="1100" dirty="0" smtClean="0"/>
              <a:t>, mostra levantamento feito com 2.000 entrevistas</a:t>
            </a:r>
          </a:p>
          <a:p>
            <a:pPr>
              <a:buNone/>
            </a:pPr>
            <a:r>
              <a:rPr lang="pt-BR" sz="1100" dirty="0" smtClean="0">
                <a:solidFill>
                  <a:srgbClr val="FF0000"/>
                </a:solidFill>
              </a:rPr>
              <a:t>Nove entre dez moradores de favelas cariocas, com menos de 30 anos, acessam a internet. A maioria utiliza o computador de sua própria casa</a:t>
            </a:r>
            <a:r>
              <a:rPr lang="pt-BR" sz="1100" dirty="0" smtClean="0"/>
              <a:t>. Quando conectados, os usuários priorizam redes sociais, como o </a:t>
            </a:r>
            <a:r>
              <a:rPr lang="pt-BR" sz="1100" dirty="0" err="1" smtClean="0"/>
              <a:t>Facebook</a:t>
            </a:r>
            <a:r>
              <a:rPr lang="pt-BR" sz="1100" dirty="0" smtClean="0"/>
              <a:t>. As constatações citadas integram uma pesquisa com residentes, entre 15 a 29 anos, de cinco áreas de baixa renda: Rocinha (zona sul), Cidade de Deus (zona oeste), Manguinhos e os complexos do Alemão e da Penha (zona norte). O levantamento, baseado em 2.000 entrevistas, foi produzido entre os dias 17 e 22 de dezembro de 2012 para o projeto Solos Culturais, uma parceria da Secretaria Estadual de Cultura com a ONG Observatório das Favelas.</a:t>
            </a:r>
          </a:p>
          <a:p>
            <a:pPr>
              <a:buNone/>
            </a:pPr>
            <a:r>
              <a:rPr lang="pt-BR" sz="1100" dirty="0" smtClean="0"/>
              <a:t>Segundo os pesquisadores, </a:t>
            </a:r>
            <a:r>
              <a:rPr lang="pt-BR" sz="1100" dirty="0" smtClean="0">
                <a:solidFill>
                  <a:srgbClr val="FF0000"/>
                </a:solidFill>
              </a:rPr>
              <a:t>a adesão à internet dessa parcela da população sinaliza mudanças</a:t>
            </a:r>
            <a:r>
              <a:rPr lang="pt-BR" sz="1100" dirty="0" smtClean="0"/>
              <a:t>. "O cidadão invisível na rua aos olhos da sociedade consegue ser reconhecido em redes sociais como o </a:t>
            </a:r>
            <a:r>
              <a:rPr lang="pt-BR" sz="1100" dirty="0" err="1" smtClean="0"/>
              <a:t>Facebook</a:t>
            </a:r>
            <a:r>
              <a:rPr lang="pt-BR" sz="1100" dirty="0" smtClean="0"/>
              <a:t>. O excluído está alçando virtualmente sua visibilidade. Isso é uma revolução no imaginário da cidade", avalia Jorge Luiz Barbosa, professor do Departamento de Geografia da UFF (Universidade Federal Fluminense) e diretor do Observatório das Favelas.</a:t>
            </a:r>
          </a:p>
          <a:p>
            <a:pPr>
              <a:buNone/>
            </a:pPr>
            <a:r>
              <a:rPr lang="pt-BR" sz="1100" dirty="0" smtClean="0"/>
              <a:t>Ele acredita que </a:t>
            </a:r>
            <a:r>
              <a:rPr lang="pt-BR" sz="1100" dirty="0" smtClean="0">
                <a:solidFill>
                  <a:srgbClr val="FF0000"/>
                </a:solidFill>
              </a:rPr>
              <a:t>a internet pode estabelecer laços até então pouco explorados</a:t>
            </a:r>
            <a:r>
              <a:rPr lang="pt-BR" sz="1100" dirty="0" smtClean="0"/>
              <a:t>.</a:t>
            </a:r>
          </a:p>
          <a:p>
            <a:pPr>
              <a:buNone/>
            </a:pPr>
            <a:r>
              <a:rPr lang="pt-BR" sz="1100" dirty="0" smtClean="0"/>
              <a:t>"O garoto da favela posta um vídeo com passos de </a:t>
            </a:r>
            <a:r>
              <a:rPr lang="pt-BR" sz="1100" dirty="0" err="1" smtClean="0"/>
              <a:t>funk</a:t>
            </a:r>
            <a:r>
              <a:rPr lang="pt-BR" sz="1100" dirty="0" smtClean="0"/>
              <a:t> no </a:t>
            </a:r>
            <a:r>
              <a:rPr lang="pt-BR" sz="1100" dirty="0" err="1" smtClean="0"/>
              <a:t>YouTube</a:t>
            </a:r>
            <a:r>
              <a:rPr lang="pt-BR" sz="1100" dirty="0" smtClean="0"/>
              <a:t> que acaba sendo visto pelo menino do condomínio de luxo. Esses cruzamentos culturais permitem a esperança em uma sociedade mais generosa com suas diferenças", diz Barbosa.</a:t>
            </a:r>
          </a:p>
          <a:p>
            <a:pPr>
              <a:buNone/>
            </a:pPr>
            <a:r>
              <a:rPr lang="pt-BR" sz="1100" b="1" dirty="0" smtClean="0"/>
              <a:t>MEMÓRIA ARMAZENADA</a:t>
            </a:r>
            <a:endParaRPr lang="pt-BR" sz="1100" dirty="0" smtClean="0"/>
          </a:p>
          <a:p>
            <a:pPr>
              <a:buNone/>
            </a:pPr>
            <a:r>
              <a:rPr lang="pt-BR" sz="1100" dirty="0" smtClean="0"/>
              <a:t>Além de marcar presença em redes sociais, os internautas entrevistados afirmam que </a:t>
            </a:r>
            <a:r>
              <a:rPr lang="pt-BR" sz="1100" dirty="0" smtClean="0">
                <a:solidFill>
                  <a:srgbClr val="FF0000"/>
                </a:solidFill>
              </a:rPr>
              <a:t>costumam armazenar sons, fotos e vídeos</a:t>
            </a:r>
            <a:r>
              <a:rPr lang="pt-BR" sz="1100" dirty="0" smtClean="0"/>
              <a:t>. Essa coleção pessoal criada por cada usuário é citada também como algo inédito.</a:t>
            </a:r>
          </a:p>
          <a:p>
            <a:pPr>
              <a:buNone/>
            </a:pPr>
            <a:r>
              <a:rPr lang="pt-BR" sz="1100" dirty="0" smtClean="0"/>
              <a:t>"Antes, uma pessoa de classe baixa não tinha condições de comprar uma máquina fotográfica. Hoje, qualquer celular tira foto, o que possibilita a </a:t>
            </a:r>
            <a:r>
              <a:rPr lang="pt-BR" sz="1100" dirty="0" smtClean="0">
                <a:solidFill>
                  <a:srgbClr val="FF0000"/>
                </a:solidFill>
              </a:rPr>
              <a:t>construção de uma memória </a:t>
            </a:r>
            <a:r>
              <a:rPr lang="pt-BR" sz="1100" dirty="0" smtClean="0"/>
              <a:t>que por muitas gerações não existiu", avalia o diretor do Observatório das Favelas.</a:t>
            </a:r>
          </a:p>
          <a:p>
            <a:pPr>
              <a:buNone/>
            </a:pPr>
            <a:r>
              <a:rPr lang="pt-BR" sz="1100" dirty="0" smtClean="0"/>
              <a:t>O levantamento mostrou ainda que o complexo do Alemão registrou o maior número de </a:t>
            </a:r>
            <a:r>
              <a:rPr lang="pt-BR" sz="1100" dirty="0" smtClean="0">
                <a:solidFill>
                  <a:srgbClr val="FF0000"/>
                </a:solidFill>
              </a:rPr>
              <a:t>usuários habituados a baixar músicas: 85,2% dos internautas da região.</a:t>
            </a:r>
          </a:p>
          <a:p>
            <a:pPr>
              <a:buNone/>
            </a:pPr>
            <a:r>
              <a:rPr lang="pt-BR" sz="1100" dirty="0" smtClean="0"/>
              <a:t>"Essas pessoas passaram a ter acesso a bens culturais simbólicos, como é o caso da música. Por isso, elas começam a </a:t>
            </a:r>
            <a:r>
              <a:rPr lang="pt-BR" sz="1100" dirty="0" smtClean="0">
                <a:solidFill>
                  <a:srgbClr val="FF0000"/>
                </a:solidFill>
              </a:rPr>
              <a:t>construir seu próprio acervo de informação</a:t>
            </a:r>
            <a:r>
              <a:rPr lang="pt-BR" sz="1100" dirty="0" smtClean="0"/>
              <a:t>", diz Gilberto Vieira, produtor executivo do projeto. O conjunto de favelas da Penha atingiu o índice mais alto de usuários do </a:t>
            </a:r>
            <a:r>
              <a:rPr lang="pt-BR" sz="1100" dirty="0" err="1" smtClean="0"/>
              <a:t>Facebook</a:t>
            </a:r>
            <a:r>
              <a:rPr lang="pt-BR" sz="1100" dirty="0" smtClean="0"/>
              <a:t>, com a participação de 93,42% do total de entrevistados com acesso à rede.</a:t>
            </a:r>
          </a:p>
          <a:p>
            <a:pPr>
              <a:buNone/>
            </a:pPr>
            <a:r>
              <a:rPr lang="pt-BR" sz="1100" dirty="0" smtClean="0"/>
              <a:t>A pesquisa realizada nas favelas cariocas vai resultar no livro "Solos Culturais", que deve ser lançado até o final deste mês.</a:t>
            </a:r>
          </a:p>
          <a:p>
            <a:endParaRPr lang="pt-BR" sz="11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HÁBITOS CULTURAIS (2014)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hlinkClick r:id="rId2"/>
              </a:rPr>
              <a:t>http://www.jleiva.com.br/pesquisa_sp/cidades.html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697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Bernard Shaw</a:t>
            </a:r>
            <a:br>
              <a:rPr lang="pt-BR" altLang="pt-BR" smtClean="0">
                <a:solidFill>
                  <a:srgbClr val="FF0000"/>
                </a:solidFill>
              </a:rPr>
            </a:br>
            <a:r>
              <a:rPr lang="pt-BR" altLang="pt-BR" sz="3800" smtClean="0">
                <a:solidFill>
                  <a:srgbClr val="FF0000"/>
                </a:solidFill>
              </a:rPr>
              <a:t>ideias como bens não-rivais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altLang="pt-BR" smtClean="0"/>
              <a:t>   </a:t>
            </a:r>
          </a:p>
          <a:p>
            <a:pPr eaLnBrk="1" hangingPunct="1">
              <a:buFontTx/>
              <a:buNone/>
            </a:pPr>
            <a:r>
              <a:rPr lang="pt-BR" altLang="pt-BR" smtClean="0"/>
              <a:t>  ‘Se você tiver uma maçã, eu tiver outra maçã e nós trocarmos essas maçãs, você e eu ainda teremos cada um uma maçã. Mas se você tiver uma ideia, eu tiver outra ideia e nós trocarmos essas ideias, então cada um de nós terá duas ideias.’</a:t>
            </a:r>
          </a:p>
        </p:txBody>
      </p:sp>
    </p:spTree>
    <p:extLst>
      <p:ext uri="{BB962C8B-B14F-4D97-AF65-F5344CB8AC3E}">
        <p14:creationId xmlns:p14="http://schemas.microsoft.com/office/powerpoint/2010/main" xmlns="" val="3064100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HÁBITOS CULTURAIS (2014)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São Paulo, capital</a:t>
            </a:r>
            <a:endParaRPr lang="pt-BR" dirty="0"/>
          </a:p>
        </p:txBody>
      </p:sp>
      <p:pic>
        <p:nvPicPr>
          <p:cNvPr id="4" name="Espaço Reservado para Conteúdo 3" descr="Cultura em SP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</p:spTree>
    <p:extLst>
      <p:ext uri="{BB962C8B-B14F-4D97-AF65-F5344CB8AC3E}">
        <p14:creationId xmlns:p14="http://schemas.microsoft.com/office/powerpoint/2010/main" xmlns="" val="2412959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HÁBITOS CULTURAIS (2014)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São Paulo, capital</a:t>
            </a:r>
            <a:endParaRPr lang="pt-BR" dirty="0"/>
          </a:p>
        </p:txBody>
      </p:sp>
      <p:pic>
        <p:nvPicPr>
          <p:cNvPr id="5" name="Espaço Reservado para Conteúdo 4" descr="Cultura em SP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</p:spTree>
    <p:extLst>
      <p:ext uri="{BB962C8B-B14F-4D97-AF65-F5344CB8AC3E}">
        <p14:creationId xmlns:p14="http://schemas.microsoft.com/office/powerpoint/2010/main" xmlns="" val="3720343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HÁBITOS CULTURAIS (2014)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São Paulo, capital</a:t>
            </a:r>
            <a:endParaRPr lang="pt-BR" dirty="0"/>
          </a:p>
        </p:txBody>
      </p:sp>
      <p:pic>
        <p:nvPicPr>
          <p:cNvPr id="4" name="Espaço Reservado para Conteúdo 3" descr="Cultura em SP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</p:spTree>
    <p:extLst>
      <p:ext uri="{BB962C8B-B14F-4D97-AF65-F5344CB8AC3E}">
        <p14:creationId xmlns:p14="http://schemas.microsoft.com/office/powerpoint/2010/main" xmlns="" val="2298848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HÁBITOS CULTURAIS (2014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São Paulo, capital</a:t>
            </a:r>
            <a:endParaRPr lang="pt-BR" dirty="0"/>
          </a:p>
        </p:txBody>
      </p:sp>
      <p:pic>
        <p:nvPicPr>
          <p:cNvPr id="4" name="Espaço Reservado para Conteúdo 3" descr="Cultura em SP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</p:spTree>
    <p:extLst>
      <p:ext uri="{BB962C8B-B14F-4D97-AF65-F5344CB8AC3E}">
        <p14:creationId xmlns:p14="http://schemas.microsoft.com/office/powerpoint/2010/main" xmlns="" val="34439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HÁBITOS CULTURAIS (2014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São </a:t>
            </a:r>
            <a:r>
              <a:rPr lang="pt-BR" dirty="0">
                <a:solidFill>
                  <a:srgbClr val="FF0000"/>
                </a:solidFill>
              </a:rPr>
              <a:t>Paulo, capital</a:t>
            </a:r>
            <a:endParaRPr lang="pt-BR" dirty="0"/>
          </a:p>
        </p:txBody>
      </p:sp>
      <p:pic>
        <p:nvPicPr>
          <p:cNvPr id="4" name="Espaço Reservado para Conteúdo 3" descr="Cultura em SP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</p:spTree>
    <p:extLst>
      <p:ext uri="{BB962C8B-B14F-4D97-AF65-F5344CB8AC3E}">
        <p14:creationId xmlns:p14="http://schemas.microsoft.com/office/powerpoint/2010/main" xmlns="" val="7965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HÁBITOS CULTURAIS (2014)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São Paulo, capital</a:t>
            </a:r>
            <a:endParaRPr lang="pt-BR" dirty="0"/>
          </a:p>
        </p:txBody>
      </p:sp>
      <p:pic>
        <p:nvPicPr>
          <p:cNvPr id="4" name="Espaço Reservado para Conteúdo 3" descr="Cultura em SP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</p:spTree>
    <p:extLst>
      <p:ext uri="{BB962C8B-B14F-4D97-AF65-F5344CB8AC3E}">
        <p14:creationId xmlns:p14="http://schemas.microsoft.com/office/powerpoint/2010/main" xmlns="" val="1073487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smtClean="0">
                <a:solidFill>
                  <a:srgbClr val="FF0000"/>
                </a:solidFill>
              </a:rPr>
              <a:t> Jleiva/Datafolha </a:t>
            </a:r>
            <a:br>
              <a:rPr lang="pt-BR" sz="3600" smtClean="0">
                <a:solidFill>
                  <a:srgbClr val="FF0000"/>
                </a:solidFill>
              </a:rPr>
            </a:br>
            <a:endParaRPr lang="pt-BR" sz="3600" smtClean="0">
              <a:solidFill>
                <a:srgbClr val="FF0000"/>
              </a:solidFill>
            </a:endParaRP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hlinkClick r:id="rId2"/>
              </a:rPr>
              <a:t>Cultura no Rio de Janeiro</a:t>
            </a:r>
          </a:p>
          <a:p>
            <a:pPr>
              <a:buFontTx/>
              <a:buNone/>
            </a:pPr>
            <a:r>
              <a:rPr lang="pt-BR" dirty="0" smtClean="0">
                <a:hlinkClick r:id="rId2"/>
              </a:rPr>
              <a:t>http://www.rio.rj.gov.br/dlstatic/10112/4478506/4113215/HabitosCulturaisCarioca.pdf</a:t>
            </a:r>
            <a:endParaRPr lang="pt-BR" dirty="0" smtClean="0"/>
          </a:p>
          <a:p>
            <a:pPr>
              <a:buFontTx/>
              <a:buNone/>
            </a:pPr>
            <a:endParaRPr lang="pt-BR" dirty="0" smtClean="0"/>
          </a:p>
          <a:p>
            <a:r>
              <a:rPr lang="pt-BR" dirty="0" smtClean="0"/>
              <a:t>Cultura em SP</a:t>
            </a:r>
          </a:p>
          <a:p>
            <a:pPr>
              <a:buFontTx/>
              <a:buNone/>
            </a:pPr>
            <a:r>
              <a:rPr lang="pt-BR" dirty="0" smtClean="0"/>
              <a:t> </a:t>
            </a:r>
            <a:r>
              <a:rPr lang="pt-BR" dirty="0" smtClean="0">
                <a:hlinkClick r:id="rId3"/>
              </a:rPr>
              <a:t>http://www.pesquisasp.com.br/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>
                <a:solidFill>
                  <a:srgbClr val="FF0000"/>
                </a:solidFill>
              </a:rPr>
              <a:t>Panorama setorial da cultura brasileira: 2013-2014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100" dirty="0" smtClean="0"/>
              <a:t>MinC e Vale 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http://panoramadacultura.com.br/edicao/2013-2014/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 cultura na economia brasileira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FGV - 2015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fgvprojetos.fgv.br/sites/fgvprojetos.fgv.br/files/pdf.pdf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389037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FF0000"/>
                </a:solidFill>
              </a:rPr>
              <a:t>Exposição </a:t>
            </a:r>
            <a:r>
              <a:rPr lang="pt-BR" b="1" dirty="0">
                <a:solidFill>
                  <a:srgbClr val="FF0000"/>
                </a:solidFill>
              </a:rPr>
              <a:t>do Picasso no CCBB vai ter intervenções na </a:t>
            </a:r>
            <a:r>
              <a:rPr lang="pt-BR" b="1" dirty="0" smtClean="0">
                <a:solidFill>
                  <a:srgbClr val="FF0000"/>
                </a:solidFill>
              </a:rPr>
              <a:t>fila (</a:t>
            </a:r>
            <a:r>
              <a:rPr lang="pt-BR" sz="3600" b="1" dirty="0" smtClean="0">
                <a:solidFill>
                  <a:srgbClr val="FF0000"/>
                </a:solidFill>
              </a:rPr>
              <a:t>abril2015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2143116"/>
            <a:ext cx="3429000" cy="3429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206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z="4000" smtClean="0">
                <a:solidFill>
                  <a:srgbClr val="FF0000"/>
                </a:solidFill>
              </a:rPr>
              <a:t>Lawrence Lessig</a:t>
            </a:r>
            <a:br>
              <a:rPr lang="pt-BR" altLang="pt-BR" sz="4000" smtClean="0">
                <a:solidFill>
                  <a:srgbClr val="FF0000"/>
                </a:solidFill>
              </a:rPr>
            </a:br>
            <a:r>
              <a:rPr lang="pt-BR" altLang="pt-BR" sz="4000" smtClean="0">
                <a:solidFill>
                  <a:srgbClr val="FF0000"/>
                </a:solidFill>
              </a:rPr>
              <a:t>Free Culture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Simplesmente não há nenhuma forma de falar sobre uma “Sociedade da Informação” sem considerar sobre até que ponto a informação e a cultura devem ser livres.</a:t>
            </a:r>
          </a:p>
        </p:txBody>
      </p:sp>
    </p:spTree>
    <p:extLst>
      <p:ext uri="{BB962C8B-B14F-4D97-AF65-F5344CB8AC3E}">
        <p14:creationId xmlns:p14="http://schemas.microsoft.com/office/powerpoint/2010/main" xmlns="" val="3148770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Pinacoteca 2015 – Ron </a:t>
            </a:r>
            <a:r>
              <a:rPr lang="pt-BR" b="1" dirty="0" err="1" smtClean="0">
                <a:solidFill>
                  <a:srgbClr val="FF0000"/>
                </a:solidFill>
              </a:rPr>
              <a:t>Mueck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3860" y="1915319"/>
            <a:ext cx="4536281" cy="41719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597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Pinacoteca 2015 – Ron </a:t>
            </a:r>
            <a:r>
              <a:rPr lang="pt-BR" b="1" dirty="0" err="1" smtClean="0">
                <a:solidFill>
                  <a:srgbClr val="FF0000"/>
                </a:solidFill>
              </a:rPr>
              <a:t>Mueck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091" y="1825625"/>
            <a:ext cx="6239819" cy="435133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71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Pinacoteca 2015 – Ron </a:t>
            </a:r>
            <a:r>
              <a:rPr lang="pt-BR" b="1" dirty="0" err="1" smtClean="0">
                <a:solidFill>
                  <a:srgbClr val="FF0000"/>
                </a:solidFill>
              </a:rPr>
              <a:t>Mueck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(mais de 400mil visitantes)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000" y="1988840"/>
            <a:ext cx="2430000" cy="3240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776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Louvre 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sz="3100" dirty="0" smtClean="0">
                <a:solidFill>
                  <a:srgbClr val="FF0000"/>
                </a:solidFill>
              </a:rPr>
              <a:t>(10milhões visitantes ano)</a:t>
            </a:r>
            <a:endParaRPr lang="pt-BR" sz="3100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louvre_fi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857364"/>
            <a:ext cx="6034617" cy="4525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67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Louvre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Musee-du-Louvre-two-and-a-hafl-hour-que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429" y="1600200"/>
            <a:ext cx="6043141" cy="4525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13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Mona Lisa - Louvre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Mona-Lisa-Tourist-Line-1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185257"/>
            <a:ext cx="5029200" cy="335584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403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?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2169" y="2492896"/>
            <a:ext cx="4219662" cy="2808000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208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MOMA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sz="2800" dirty="0" smtClean="0">
                <a:solidFill>
                  <a:srgbClr val="FF0000"/>
                </a:solidFill>
              </a:rPr>
              <a:t>(8 milhões visitantes/ano)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Moma_fi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6795951" cy="4525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74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MOMA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matisse-cut-outs-moma-l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069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  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MASP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masp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2062956"/>
            <a:ext cx="5238750" cy="36004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942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Lawrence Lessig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/>
              <a:t>    “Uma cultura livre apóia e protege os criadores e inovadores. Ela faz isso </a:t>
            </a:r>
            <a:r>
              <a:rPr lang="pt-BR" altLang="pt-BR" sz="2800" dirty="0" smtClean="0">
                <a:solidFill>
                  <a:srgbClr val="FF0000"/>
                </a:solidFill>
              </a:rPr>
              <a:t>diretamente</a:t>
            </a:r>
            <a:r>
              <a:rPr lang="pt-BR" altLang="pt-BR" sz="2800" dirty="0" smtClean="0"/>
              <a:t> </a:t>
            </a:r>
            <a:r>
              <a:rPr lang="pt-BR" altLang="pt-BR" sz="2800" dirty="0" smtClean="0">
                <a:solidFill>
                  <a:srgbClr val="FF0000"/>
                </a:solidFill>
              </a:rPr>
              <a:t>garantindo direitos sobre a propriedade intelectual</a:t>
            </a:r>
            <a:r>
              <a:rPr lang="pt-BR" altLang="pt-BR" sz="2800" dirty="0" smtClean="0"/>
              <a:t>. Mas ela o faz também </a:t>
            </a:r>
            <a:r>
              <a:rPr lang="pt-BR" altLang="pt-BR" sz="2800" dirty="0" smtClean="0">
                <a:solidFill>
                  <a:srgbClr val="FF0000"/>
                </a:solidFill>
              </a:rPr>
              <a:t>indiretamente limitando o alcance de tais direitos</a:t>
            </a:r>
            <a:r>
              <a:rPr lang="pt-BR" altLang="pt-BR" sz="2800" dirty="0" smtClean="0"/>
              <a:t>, garantindo que os futuros criadores e inovadores mantenham-se o mais livre possível dos controles do passado. Uma cultura livre não é uma cultura sem propriedade, da mesma forma que um mercado livre não é um mercado onde tudo é liberado. “</a:t>
            </a:r>
          </a:p>
        </p:txBody>
      </p:sp>
    </p:spTree>
    <p:extLst>
      <p:ext uri="{BB962C8B-B14F-4D97-AF65-F5344CB8AC3E}">
        <p14:creationId xmlns:p14="http://schemas.microsoft.com/office/powerpoint/2010/main" xmlns="" val="29408822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Instituto </a:t>
            </a:r>
            <a:r>
              <a:rPr lang="pt-BR" b="1" dirty="0" err="1" smtClean="0">
                <a:solidFill>
                  <a:srgbClr val="FF0000"/>
                </a:solidFill>
              </a:rPr>
              <a:t>Tomie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Ohtake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salvador dali_oht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7552000" cy="424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263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rianças_mus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4637" y="1600200"/>
            <a:ext cx="3954725" cy="4525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805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7684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b="1" dirty="0" smtClean="0">
                <a:solidFill>
                  <a:srgbClr val="FF0000"/>
                </a:solidFill>
              </a:rPr>
              <a:t/>
            </a:r>
            <a:br>
              <a:rPr lang="pt-BR" altLang="pt-BR" b="1" dirty="0" smtClean="0">
                <a:solidFill>
                  <a:srgbClr val="FF0000"/>
                </a:solidFill>
              </a:rPr>
            </a:br>
            <a:r>
              <a:rPr lang="pt-BR" altLang="pt-BR" sz="4000" b="1" dirty="0" smtClean="0">
                <a:solidFill>
                  <a:srgbClr val="FF0000"/>
                </a:solidFill>
              </a:rPr>
              <a:t>Thomas </a:t>
            </a:r>
            <a:r>
              <a:rPr lang="pt-BR" altLang="pt-BR" sz="4000" b="1" dirty="0" err="1" smtClean="0">
                <a:solidFill>
                  <a:srgbClr val="FF0000"/>
                </a:solidFill>
              </a:rPr>
              <a:t>Hirschhorn</a:t>
            </a:r>
            <a:r>
              <a:rPr lang="pt-BR" altLang="pt-BR" sz="4000" b="1" dirty="0" smtClean="0">
                <a:solidFill>
                  <a:srgbClr val="FF0000"/>
                </a:solidFill>
              </a:rPr>
              <a:t> e o Museu Precário </a:t>
            </a:r>
            <a:r>
              <a:rPr lang="pt-BR" altLang="pt-BR" sz="4000" b="1" dirty="0" err="1" smtClean="0">
                <a:solidFill>
                  <a:srgbClr val="FF0000"/>
                </a:solidFill>
              </a:rPr>
              <a:t>Albinet</a:t>
            </a:r>
            <a:r>
              <a:rPr lang="pt-BR" altLang="pt-BR" b="1" dirty="0" smtClean="0">
                <a:solidFill>
                  <a:srgbClr val="FF0000"/>
                </a:solidFill>
              </a:rPr>
              <a:t/>
            </a:r>
            <a:br>
              <a:rPr lang="pt-BR" altLang="pt-BR" b="1" dirty="0" smtClean="0">
                <a:solidFill>
                  <a:srgbClr val="FF0000"/>
                </a:solidFill>
              </a:rPr>
            </a:br>
            <a:endParaRPr lang="pt-BR" altLang="pt-BR" dirty="0" smtClean="0">
              <a:solidFill>
                <a:srgbClr val="FF0000"/>
              </a:solidFill>
            </a:endParaRPr>
          </a:p>
        </p:txBody>
      </p:sp>
      <p:sp>
        <p:nvSpPr>
          <p:cNvPr id="103427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</a:rPr>
              <a:t>    "Não importa se esses artistas são célebres e bem conhecidos hoje, </a:t>
            </a:r>
            <a:r>
              <a:rPr lang="pt-BR" altLang="pt-BR" sz="1800" i="1" dirty="0" smtClean="0">
                <a:solidFill>
                  <a:schemeClr val="bg1"/>
                </a:solidFill>
              </a:rPr>
              <a:t>o importante é que esses artistas mudaram a vida, o mundo ou trouxeram essa afirmação para</a:t>
            </a:r>
            <a:r>
              <a:rPr lang="pt-BR" altLang="pt-BR" sz="1800" dirty="0" smtClean="0"/>
              <a:t>. É por isso que proponho que, no </a:t>
            </a:r>
            <a:r>
              <a:rPr lang="pt-BR" altLang="pt-BR" sz="1800" i="1" dirty="0" smtClean="0"/>
              <a:t>Museu Precário, </a:t>
            </a:r>
            <a:r>
              <a:rPr lang="pt-BR" altLang="pt-BR" sz="1800" dirty="0" smtClean="0"/>
              <a:t>obras originais sejam expostas. Isso será o ponto de partida do meu projeto. É preciso que durante alguns dias </a:t>
            </a:r>
            <a:r>
              <a:rPr lang="pt-BR" altLang="pt-BR" sz="1800" i="1" dirty="0" smtClean="0"/>
              <a:t>essas obras ganhem vida</a:t>
            </a:r>
            <a:r>
              <a:rPr lang="pt-BR" altLang="pt-BR" sz="1800" dirty="0" smtClean="0"/>
              <a:t>. Elas devem dar conta de uma missão não de patrimônio, mas </a:t>
            </a:r>
            <a:r>
              <a:rPr lang="pt-BR" altLang="pt-BR" sz="1800" i="1" dirty="0" smtClean="0"/>
              <a:t>uma missão de transformação, talvez sua missão inicial</a:t>
            </a:r>
            <a:r>
              <a:rPr lang="pt-BR" altLang="pt-BR" sz="1800" dirty="0" smtClean="0"/>
              <a:t>. É por isso que é indispensável que essas obras sejam deslocadas do contexto do museu para um museu precário debaixo da HLM (conjunto habitacional) da rua </a:t>
            </a:r>
            <a:r>
              <a:rPr lang="pt-BR" altLang="pt-BR" sz="1800" dirty="0" err="1" smtClean="0"/>
              <a:t>Albinet</a:t>
            </a:r>
            <a:r>
              <a:rPr lang="pt-BR" altLang="pt-BR" sz="1800" dirty="0" smtClean="0"/>
              <a:t>. Elas se confrontam assim com a realidade do tempo que hoje outra vez desaparece. Isso pode ser uma </a:t>
            </a:r>
            <a:r>
              <a:rPr lang="pt-BR" altLang="pt-BR" sz="1800" dirty="0" err="1" smtClean="0"/>
              <a:t>reatualização</a:t>
            </a:r>
            <a:r>
              <a:rPr lang="pt-BR" altLang="pt-BR" sz="1800" dirty="0" smtClean="0"/>
              <a:t>, a obra deve e vai, estou certo disso, afirmar sua força transformadora em um contexto não-museológico-patrimonial. Porque o </a:t>
            </a:r>
            <a:r>
              <a:rPr lang="pt-BR" altLang="pt-BR" sz="1800" i="1" dirty="0" smtClean="0"/>
              <a:t>Museu Precário </a:t>
            </a:r>
            <a:r>
              <a:rPr lang="pt-BR" altLang="pt-BR" sz="1800" i="1" dirty="0" err="1" smtClean="0"/>
              <a:t>Albinet</a:t>
            </a:r>
            <a:r>
              <a:rPr lang="pt-BR" altLang="pt-BR" sz="1800" dirty="0" smtClean="0"/>
              <a:t> é um Museu-Ativo de Afirmação e de Transformação".</a:t>
            </a:r>
          </a:p>
          <a:p>
            <a:pPr>
              <a:buFontTx/>
              <a:buNone/>
            </a:pPr>
            <a:r>
              <a:rPr lang="pt-BR" altLang="pt-BR" sz="1800" dirty="0" smtClean="0"/>
              <a:t> </a:t>
            </a:r>
            <a:endParaRPr lang="pt-BR" altLang="pt-BR" sz="1800" dirty="0"/>
          </a:p>
          <a:p>
            <a:pPr algn="ctr">
              <a:buFontTx/>
              <a:buNone/>
            </a:pPr>
            <a:r>
              <a:rPr lang="pt-BR" altLang="pt-BR" sz="1800" dirty="0"/>
              <a:t>Produção coletiva de uma exposição – E</a:t>
            </a:r>
            <a:r>
              <a:rPr lang="pt-BR" altLang="pt-BR" sz="1800" dirty="0" smtClean="0"/>
              <a:t>xperimentações – Potência da </a:t>
            </a:r>
            <a:r>
              <a:rPr lang="pt-BR" altLang="pt-BR" sz="1800" dirty="0" err="1" smtClean="0"/>
              <a:t>arte</a:t>
            </a:r>
            <a:r>
              <a:rPr lang="pt-BR" altLang="pt-BR" sz="1800" dirty="0" err="1" smtClean="0">
                <a:solidFill>
                  <a:schemeClr val="bg1"/>
                </a:solidFill>
              </a:rPr>
              <a:t>rte</a:t>
            </a:r>
            <a:endParaRPr lang="pt-BR" altLang="pt-BR" sz="1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pt-BR" alt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932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 smtClean="0">
                <a:solidFill>
                  <a:srgbClr val="FF0000"/>
                </a:solidFill>
              </a:rPr>
              <a:t>Thomas Hirschhorn e o Museu Precário Albinet</a:t>
            </a:r>
            <a:endParaRPr lang="pt-BR" altLang="pt-BR" sz="4000" smtClean="0"/>
          </a:p>
        </p:txBody>
      </p:sp>
      <p:sp>
        <p:nvSpPr>
          <p:cNvPr id="106499" name="Espaço Reservado para Conteúdo 2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7876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 smtClean="0">
                <a:solidFill>
                  <a:srgbClr val="FF0000"/>
                </a:solidFill>
              </a:rPr>
              <a:t>Thomas Hirschhorn e o Museu Precário Albinet</a:t>
            </a:r>
            <a:endParaRPr lang="pt-BR" altLang="pt-BR" sz="4000" smtClean="0"/>
          </a:p>
        </p:txBody>
      </p:sp>
      <p:sp>
        <p:nvSpPr>
          <p:cNvPr id="110595" name="Espaço Reservado para Conteúdo 5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2080175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 smtClean="0">
                <a:solidFill>
                  <a:srgbClr val="FF0000"/>
                </a:solidFill>
              </a:rPr>
              <a:t>Thomas Hirschhorn e o Museu Precário Albinet</a:t>
            </a:r>
            <a:endParaRPr lang="pt-BR" altLang="pt-BR" sz="4000" smtClean="0"/>
          </a:p>
        </p:txBody>
      </p:sp>
      <p:sp>
        <p:nvSpPr>
          <p:cNvPr id="105475" name="Espaço Reservado para Conteúdo 2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9001645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 smtClean="0">
                <a:solidFill>
                  <a:srgbClr val="FF0000"/>
                </a:solidFill>
              </a:rPr>
              <a:t>Thomas Hirschhorn e o Museu Precário Albinet</a:t>
            </a:r>
            <a:endParaRPr lang="pt-BR" altLang="pt-BR" sz="4000" smtClean="0"/>
          </a:p>
        </p:txBody>
      </p:sp>
      <p:pic>
        <p:nvPicPr>
          <p:cNvPr id="107523" name="Espaço Reservado para Conteúdo 5" descr="0000019798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7700" y="2609850"/>
            <a:ext cx="3657600" cy="2506663"/>
          </a:xfrm>
        </p:spPr>
      </p:pic>
      <p:pic>
        <p:nvPicPr>
          <p:cNvPr id="107524" name="Espaço Reservado para Conteúdo 9" descr="images (6)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57813" y="2571750"/>
            <a:ext cx="2600325" cy="1762125"/>
          </a:xfrm>
        </p:spPr>
      </p:pic>
    </p:spTree>
    <p:extLst>
      <p:ext uri="{BB962C8B-B14F-4D97-AF65-F5344CB8AC3E}">
        <p14:creationId xmlns:p14="http://schemas.microsoft.com/office/powerpoint/2010/main" xmlns="" val="16993954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 smtClean="0">
                <a:solidFill>
                  <a:srgbClr val="FF0000"/>
                </a:solidFill>
              </a:rPr>
              <a:t>Thomas Hirschhorn e o Museu Precário Albinet</a:t>
            </a:r>
            <a:endParaRPr lang="pt-BR" altLang="pt-BR" sz="4000" smtClean="0"/>
          </a:p>
        </p:txBody>
      </p:sp>
      <p:sp>
        <p:nvSpPr>
          <p:cNvPr id="108547" name="Espaço Reservado para Conteúdo 5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464506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 smtClean="0">
                <a:solidFill>
                  <a:srgbClr val="FF0000"/>
                </a:solidFill>
              </a:rPr>
              <a:t>Thomas Hirschhorn e o Museu Precário Albinet</a:t>
            </a:r>
            <a:endParaRPr lang="pt-BR" altLang="pt-BR" sz="4000" smtClean="0"/>
          </a:p>
        </p:txBody>
      </p:sp>
      <p:pic>
        <p:nvPicPr>
          <p:cNvPr id="109571" name="Espaço Reservado para Conteúdo 4" descr="Thomas Hirschhorn musée précaire aubervilliers -0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498725"/>
            <a:ext cx="4038600" cy="2728913"/>
          </a:xfrm>
        </p:spPr>
      </p:pic>
      <p:pic>
        <p:nvPicPr>
          <p:cNvPr id="109572" name="Espaço Reservado para Conteúdo 5" descr="Thomas Hirschhorn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61025" y="3208338"/>
            <a:ext cx="2012950" cy="1309687"/>
          </a:xfrm>
        </p:spPr>
      </p:pic>
    </p:spTree>
    <p:extLst>
      <p:ext uri="{BB962C8B-B14F-4D97-AF65-F5344CB8AC3E}">
        <p14:creationId xmlns:p14="http://schemas.microsoft.com/office/powerpoint/2010/main" xmlns="" val="186651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Lawrence Lessig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smtClean="0"/>
              <a:t>Quando você adiciona o efeito das mudanças na lei, dos mercados concentrados e das mudanças tecnológicas, juntos eles produzem uma conclusão surpreendente: </a:t>
            </a:r>
            <a:r>
              <a:rPr lang="pt-BR" altLang="pt-BR" sz="2400" smtClean="0">
                <a:solidFill>
                  <a:srgbClr val="FF0000"/>
                </a:solidFill>
              </a:rPr>
              <a:t>jamais em nossa história tão poucos tiveram um direito legal de controlar tanto do nosso desenvolvimento cultural como agora</a:t>
            </a:r>
            <a:r>
              <a:rPr lang="pt-BR" altLang="pt-BR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smtClean="0"/>
          </a:p>
          <a:p>
            <a:pPr eaLnBrk="1" hangingPunct="1">
              <a:lnSpc>
                <a:spcPct val="90000"/>
              </a:lnSpc>
            </a:pPr>
            <a:r>
              <a:rPr lang="pt-BR" altLang="pt-BR" sz="2400" smtClean="0"/>
              <a:t>A lei, mais a tecnologia, mais o mercado agora interagem para transformar essa regulamentação historicamente benigna na mais significativa </a:t>
            </a:r>
            <a:r>
              <a:rPr lang="pt-BR" altLang="pt-BR" sz="2400" smtClean="0">
                <a:solidFill>
                  <a:srgbClr val="FF0000"/>
                </a:solidFill>
              </a:rPr>
              <a:t>regulamentação cultural </a:t>
            </a:r>
            <a:r>
              <a:rPr lang="pt-BR" altLang="pt-BR" sz="2400" smtClean="0"/>
              <a:t>que nossa sociedade livre já conheceu.</a:t>
            </a:r>
          </a:p>
        </p:txBody>
      </p:sp>
    </p:spTree>
    <p:extLst>
      <p:ext uri="{BB962C8B-B14F-4D97-AF65-F5344CB8AC3E}">
        <p14:creationId xmlns:p14="http://schemas.microsoft.com/office/powerpoint/2010/main" xmlns="" val="4107383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COLETIVO FILÉ DE PEIXE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920" y="2763361"/>
            <a:ext cx="2931160" cy="2199640"/>
          </a:xfrm>
          <a:solidFill>
            <a:schemeClr val="tx1"/>
          </a:solidFill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1920" y="2763361"/>
            <a:ext cx="2931160" cy="219964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8820472" cy="9953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100" dirty="0"/>
              <a:t>PIRATÃO</a:t>
            </a:r>
            <a:r>
              <a:rPr lang="pt-BR" sz="1100" b="0" dirty="0"/>
              <a:t> é uma prática artística que investiga e simula a economia informal e pirata para forjar um sistema de distribuição, acesso e circulação a trabalhos de </a:t>
            </a:r>
            <a:r>
              <a:rPr lang="pt-BR" sz="1100" b="0" dirty="0" err="1" smtClean="0"/>
              <a:t>videoarte</a:t>
            </a:r>
            <a:r>
              <a:rPr lang="pt-BR" sz="1100" b="0" dirty="0" smtClean="0"/>
              <a:t> </a:t>
            </a:r>
            <a:r>
              <a:rPr lang="pt-BR" sz="1100" b="0" dirty="0"/>
              <a:t>e filmes de artista numa escala sem precedentes, rearticulados como um produto audiovisual, e não mais como objetos, voltados para a lógica do consumo, e não mais do colecionismo, vendidos a preço </a:t>
            </a:r>
            <a:r>
              <a:rPr lang="pt-BR" sz="1100" b="0" dirty="0">
                <a:solidFill>
                  <a:schemeClr val="bg1"/>
                </a:solidFill>
              </a:rPr>
              <a:t>banal e com tiragem ilimitada. </a:t>
            </a:r>
            <a:endParaRPr lang="pt-B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0023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-1127340"/>
            <a:ext cx="4572000" cy="4039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35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0" y="857251"/>
            <a:ext cx="7886700" cy="463272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750"/>
              </a:spcAft>
              <a:buNone/>
            </a:pPr>
            <a:endParaRPr lang="pt-B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Compreender as </a:t>
            </a:r>
            <a:r>
              <a:rPr lang="pt-BR" sz="13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dinâmicas culturais emergentes na cidade de São Paulo</a:t>
            </a: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imbricadas aos territórios e às tecnologias de informação e comunicação. Em uma sociedade de falas estendidas, interessava-me compreender tais dinâmicas e sua interação com os </a:t>
            </a:r>
            <a:r>
              <a:rPr lang="pt-BR" sz="13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equipamentos culturais formais</a:t>
            </a: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1350" dirty="0"/>
              <a:t> </a:t>
            </a:r>
            <a:endParaRPr lang="pt-B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isso, além de pesquisa bibliográfica, empreendi um mapeamento das dinâmicas culturais emergentes - consubstanciadas em sua grande parte na ação de </a:t>
            </a:r>
            <a:r>
              <a:rPr lang="pt-BR" sz="13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coletivos culturais </a:t>
            </a: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 cidade, sobretudo nas regiões periféricas; </a:t>
            </a:r>
          </a:p>
          <a:p>
            <a:pPr algn="just">
              <a:spcAft>
                <a:spcPts val="750"/>
              </a:spcAft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visitei os territórios de ação dos coletivos; </a:t>
            </a:r>
          </a:p>
          <a:p>
            <a:pPr algn="just">
              <a:spcAft>
                <a:spcPts val="750"/>
              </a:spcAft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participei de rodas de discussões temáticas de coletivos culturais ao longo do ano de 2016; </a:t>
            </a:r>
          </a:p>
          <a:p>
            <a:pPr algn="just">
              <a:spcAft>
                <a:spcPts val="750"/>
              </a:spcAft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acompanhei performances dos coletivos pela cidade; </a:t>
            </a:r>
          </a:p>
          <a:p>
            <a:pPr algn="just">
              <a:spcAft>
                <a:spcPts val="750"/>
              </a:spcAft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visitei centros culturais formais da cidade. </a:t>
            </a:r>
          </a:p>
          <a:p>
            <a:pPr algn="just">
              <a:lnSpc>
                <a:spcPct val="100000"/>
              </a:lnSpc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Foram filmadas e gravadas seis horas de entrevistas com atores selecionados a partir da pesquisa empreendida, entre artistas, produtores culturais, gestores e pesquisadores. Um dos resultados da pesquisa foi a produção de um filme, realizado em parceria com a cineasta Priscila Lima, intitulado </a:t>
            </a:r>
            <a:r>
              <a:rPr lang="pt-BR" sz="135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'Dinâmicas, flutuações e pontos cegos</a:t>
            </a:r>
            <a:r>
              <a:rPr lang="pt-BR" sz="13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', </a:t>
            </a: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duração final de 24', financiado pela verba de pesquisa do Programa Ano Sabático do Instituto de Estudos Avançados e da </a:t>
            </a:r>
            <a:r>
              <a:rPr lang="pt-BR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Pró-Reitoria</a:t>
            </a: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Pesquisa da USP.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xmlns="" val="21524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Rodas de conversa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Ir além da escolha entre projetos e propostas que se apresentam prontos, para uma ação propositiva, participativa, no conjunto do processo decisório</a:t>
            </a:r>
          </a:p>
          <a:p>
            <a:r>
              <a:rPr lang="pt-BR" dirty="0" smtClean="0"/>
              <a:t>Sair da perspectiva de usuário dos equipamentos para outra posição</a:t>
            </a:r>
          </a:p>
          <a:p>
            <a:r>
              <a:rPr lang="pt-BR" dirty="0" smtClean="0"/>
              <a:t>Articulação de afetos e experiências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‘Tudo lindo, mas como faço para manter?’ Sustentabilidade – como pensar para além das políticas públicas? Autonomia – </a:t>
            </a:r>
            <a:r>
              <a:rPr lang="pt-BR" dirty="0" err="1" smtClean="0"/>
              <a:t>crowdfunding</a:t>
            </a:r>
            <a:r>
              <a:rPr lang="pt-BR" dirty="0" smtClean="0"/>
              <a:t> (potências/limites)</a:t>
            </a:r>
          </a:p>
          <a:p>
            <a:r>
              <a:rPr lang="pt-BR" dirty="0" smtClean="0"/>
              <a:t>Maior transparência</a:t>
            </a:r>
          </a:p>
          <a:p>
            <a:r>
              <a:rPr lang="pt-BR" dirty="0" smtClean="0"/>
              <a:t>Insistência em reivindicar o público, o que deve ser comum e acessível a todos</a:t>
            </a:r>
          </a:p>
          <a:p>
            <a:r>
              <a:rPr lang="pt-BR" dirty="0" smtClean="0"/>
              <a:t>Tocar o sagrado e transformar em comum - Profanação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162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Dinâmicas, Flutuações e Pontos Cegos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www.youtube.com/watch?v=2LmLi9XGPCU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2017, 24’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3888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Lawrence Lessig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800" dirty="0" smtClean="0"/>
              <a:t>   “A tecnologia de “</a:t>
            </a:r>
            <a:r>
              <a:rPr lang="pt-BR" altLang="pt-BR" sz="2800" dirty="0" smtClean="0">
                <a:solidFill>
                  <a:srgbClr val="FF0000"/>
                </a:solidFill>
              </a:rPr>
              <a:t>capturar e compartilhar</a:t>
            </a:r>
            <a:r>
              <a:rPr lang="pt-BR" altLang="pt-BR" sz="2800" dirty="0" smtClean="0"/>
              <a:t>” digitalmente conteúdo nos dá a esperança de vermos um mundo de </a:t>
            </a:r>
            <a:r>
              <a:rPr lang="pt-BR" altLang="pt-BR" sz="2800" dirty="0" smtClean="0">
                <a:solidFill>
                  <a:srgbClr val="FF0000"/>
                </a:solidFill>
              </a:rPr>
              <a:t>ampla diversidade criativa </a:t>
            </a:r>
            <a:r>
              <a:rPr lang="pt-BR" altLang="pt-BR" sz="2800" dirty="0" smtClean="0"/>
              <a:t>que poderá ser compartilhada de maneira ampla e fácil. E se a </a:t>
            </a:r>
            <a:r>
              <a:rPr lang="pt-BR" altLang="pt-BR" sz="2800" dirty="0" smtClean="0">
                <a:solidFill>
                  <a:srgbClr val="FF0000"/>
                </a:solidFill>
              </a:rPr>
              <a:t>criatividade for aplicada à democracia</a:t>
            </a:r>
            <a:r>
              <a:rPr lang="pt-BR" altLang="pt-BR" sz="2800" dirty="0" smtClean="0"/>
              <a:t>, ela irá permitir a uma gama ampla de cidadãos usarem a tecnologia para se expressarem e criticarem e contribuírem para a cultura que nos cerca. A tecnologia nos deu, portanto, a oportunidade de fazermos coisas com a cultura que só eram possíveis de serem feitas em pequenos grupos isolados.”</a:t>
            </a:r>
          </a:p>
        </p:txBody>
      </p:sp>
    </p:spTree>
    <p:extLst>
      <p:ext uri="{BB962C8B-B14F-4D97-AF65-F5344CB8AC3E}">
        <p14:creationId xmlns:p14="http://schemas.microsoft.com/office/powerpoint/2010/main" xmlns="" val="139063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z="4000" smtClean="0">
                <a:solidFill>
                  <a:srgbClr val="FF0000"/>
                </a:solidFill>
              </a:rPr>
              <a:t>Lawrence Lessig</a:t>
            </a:r>
            <a:br>
              <a:rPr lang="pt-BR" altLang="pt-BR" sz="4000" smtClean="0">
                <a:solidFill>
                  <a:srgbClr val="FF0000"/>
                </a:solidFill>
              </a:rPr>
            </a:br>
            <a:r>
              <a:rPr lang="pt-BR" altLang="pt-BR" sz="4000" smtClean="0">
                <a:solidFill>
                  <a:srgbClr val="FF0000"/>
                </a:solidFill>
              </a:rPr>
              <a:t>Cultura Livre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altLang="pt-BR" dirty="0" smtClean="0"/>
              <a:t>   “O </a:t>
            </a:r>
            <a:r>
              <a:rPr lang="pt-BR" altLang="pt-BR" dirty="0" smtClean="0">
                <a:solidFill>
                  <a:srgbClr val="FF0000"/>
                </a:solidFill>
              </a:rPr>
              <a:t>copyright</a:t>
            </a:r>
            <a:r>
              <a:rPr lang="pt-BR" altLang="pt-BR" dirty="0" smtClean="0"/>
              <a:t> deveria ser um mecanismo de proteção do direito do autor e um mecanismo que impedisse o perpétuo monopólio cultural de alguns poucos indivíduos e/ou entidades, ao garantir que as obras culturais e criativas, após algum período, voltassem ao domínio público, retornando benefícios à sociedade.”</a:t>
            </a:r>
          </a:p>
        </p:txBody>
      </p:sp>
    </p:spTree>
    <p:extLst>
      <p:ext uri="{BB962C8B-B14F-4D97-AF65-F5344CB8AC3E}">
        <p14:creationId xmlns:p14="http://schemas.microsoft.com/office/powerpoint/2010/main" xmlns="" val="556283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3456</Words>
  <Application>Microsoft Office PowerPoint</Application>
  <PresentationFormat>Apresentação na tela (4:3)</PresentationFormat>
  <Paragraphs>246</Paragraphs>
  <Slides>73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74" baseType="lpstr">
      <vt:lpstr>Tema do Office</vt:lpstr>
      <vt:lpstr>PRÁTICAS CULTURAIS  </vt:lpstr>
      <vt:lpstr>Marcus Bastos</vt:lpstr>
      <vt:lpstr>Slide 3</vt:lpstr>
      <vt:lpstr>Bernard Shaw ideias como bens não-rivais</vt:lpstr>
      <vt:lpstr>Lawrence Lessig Free Culture</vt:lpstr>
      <vt:lpstr>Lawrence Lessig</vt:lpstr>
      <vt:lpstr>Lawrence Lessig</vt:lpstr>
      <vt:lpstr>Lawrence Lessig</vt:lpstr>
      <vt:lpstr>Lawrence Lessig Cultura Livre</vt:lpstr>
      <vt:lpstr>Creative Commons</vt:lpstr>
      <vt:lpstr>Propriedade intelectual</vt:lpstr>
      <vt:lpstr>Autor</vt:lpstr>
      <vt:lpstr>Paul Tolila</vt:lpstr>
      <vt:lpstr>George Yúdice</vt:lpstr>
      <vt:lpstr>Direitos Autorais Ana Carla Fonseca Reis</vt:lpstr>
      <vt:lpstr>Joost Smiers Um mundo sem Copyright</vt:lpstr>
      <vt:lpstr>Joost Smiers Um mundo sem Copyright</vt:lpstr>
      <vt:lpstr>Joost Smiers Um mundo sem Copyright</vt:lpstr>
      <vt:lpstr>Joost Smiers Um mundo sem Copyright</vt:lpstr>
      <vt:lpstr>Verbete Prática Cultural   Dicionário Crítico de Política Cultural  Teixeira Coelho (org.)</vt:lpstr>
      <vt:lpstr>Pierre Bourdieu e Alain Darbel</vt:lpstr>
      <vt:lpstr>Slide 22</vt:lpstr>
      <vt:lpstr>Práticas Culturais</vt:lpstr>
      <vt:lpstr>Pierre Bourdieu A Distinção</vt:lpstr>
      <vt:lpstr>Bernard Lahire  A cultura do indivíduo</vt:lpstr>
      <vt:lpstr>Bernard Lahire  </vt:lpstr>
      <vt:lpstr>Olivier Donnat</vt:lpstr>
      <vt:lpstr>Democracia Cultural</vt:lpstr>
      <vt:lpstr>Democracia Cultural</vt:lpstr>
      <vt:lpstr>Montesquieu – O Gosto 1753-1755</vt:lpstr>
      <vt:lpstr>GOSTO</vt:lpstr>
      <vt:lpstr>Slide 32</vt:lpstr>
      <vt:lpstr>Aracy Amaral</vt:lpstr>
      <vt:lpstr>Slide 34</vt:lpstr>
      <vt:lpstr>Canclini</vt:lpstr>
      <vt:lpstr> Como o advento das novas tecnologias está modificando as práticas culturais? </vt:lpstr>
      <vt:lpstr>Slide 37</vt:lpstr>
      <vt:lpstr> Favela está 'superligada' à internet, diz estudo </vt:lpstr>
      <vt:lpstr>HÁBITOS CULTURAIS (2014)</vt:lpstr>
      <vt:lpstr>HÁBITOS CULTURAIS (2014) São Paulo, capital</vt:lpstr>
      <vt:lpstr>HÁBITOS CULTURAIS (2014) São Paulo, capital</vt:lpstr>
      <vt:lpstr>HÁBITOS CULTURAIS (2014) São Paulo, capital</vt:lpstr>
      <vt:lpstr>HÁBITOS CULTURAIS (2014) São Paulo, capital</vt:lpstr>
      <vt:lpstr>HÁBITOS CULTURAIS (2014) São Paulo, capital</vt:lpstr>
      <vt:lpstr>HÁBITOS CULTURAIS (2014) São Paulo, capital</vt:lpstr>
      <vt:lpstr> Jleiva/Datafolha  </vt:lpstr>
      <vt:lpstr>Panorama setorial da cultura brasileira: 2013-2014  MinC e Vale </vt:lpstr>
      <vt:lpstr>A cultura na economia brasileira FGV - 2015</vt:lpstr>
      <vt:lpstr> Exposição do Picasso no CCBB vai ter intervenções na fila (abril2015) </vt:lpstr>
      <vt:lpstr>Pinacoteca 2015 – Ron Mueck</vt:lpstr>
      <vt:lpstr>Pinacoteca 2015 – Ron Mueck</vt:lpstr>
      <vt:lpstr>Pinacoteca 2015 – Ron Mueck (mais de 400mil visitantes)</vt:lpstr>
      <vt:lpstr>Louvre  (10milhões visitantes ano)</vt:lpstr>
      <vt:lpstr>Louvre</vt:lpstr>
      <vt:lpstr>Mona Lisa - Louvre</vt:lpstr>
      <vt:lpstr>?</vt:lpstr>
      <vt:lpstr>MOMA (8 milhões visitantes/ano)</vt:lpstr>
      <vt:lpstr>MOMA</vt:lpstr>
      <vt:lpstr>                           MASP</vt:lpstr>
      <vt:lpstr>Instituto Tomie Ohtake </vt:lpstr>
      <vt:lpstr>Slide 61</vt:lpstr>
      <vt:lpstr>Slide 62</vt:lpstr>
      <vt:lpstr> Thomas Hirschhorn e o Museu Precário Albinet </vt:lpstr>
      <vt:lpstr>Thomas Hirschhorn e o Museu Precário Albinet</vt:lpstr>
      <vt:lpstr>Thomas Hirschhorn e o Museu Precário Albinet</vt:lpstr>
      <vt:lpstr>Thomas Hirschhorn e o Museu Precário Albinet</vt:lpstr>
      <vt:lpstr>Thomas Hirschhorn e o Museu Precário Albinet</vt:lpstr>
      <vt:lpstr>Thomas Hirschhorn e o Museu Precário Albinet</vt:lpstr>
      <vt:lpstr>Thomas Hirschhorn e o Museu Precário Albinet</vt:lpstr>
      <vt:lpstr>COLETIVO FILÉ DE PEIXE</vt:lpstr>
      <vt:lpstr>Slide 71</vt:lpstr>
      <vt:lpstr>Rodas de conversa</vt:lpstr>
      <vt:lpstr>Dinâmicas, Flutuações e Pontos Cegos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lucia</dc:creator>
  <cp:lastModifiedBy>lucia</cp:lastModifiedBy>
  <cp:revision>168</cp:revision>
  <dcterms:created xsi:type="dcterms:W3CDTF">2013-09-18T15:38:53Z</dcterms:created>
  <dcterms:modified xsi:type="dcterms:W3CDTF">2017-10-17T14:22:35Z</dcterms:modified>
</cp:coreProperties>
</file>