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embeddedFontLst>
    <p:embeddedFont>
      <p:font typeface="Bebas Neue" panose="020B0606020202050201" pitchFamily="34" charset="0"/>
      <p:regular r:id="rId39"/>
    </p:embeddedFont>
    <p:embeddedFont>
      <p:font typeface="Livvic" pitchFamily="2" charset="0"/>
      <p:regular r:id="rId40"/>
      <p:bold r:id="rId41"/>
      <p:italic r:id="rId42"/>
      <p:boldItalic r:id="rId43"/>
    </p:embeddedFont>
    <p:embeddedFont>
      <p:font typeface="Nunito" pitchFamily="2" charset="0"/>
      <p:regular r:id="rId44"/>
      <p:bold r:id="rId45"/>
      <p:italic r:id="rId46"/>
      <p:boldItalic r:id="rId47"/>
    </p:embeddedFont>
    <p:embeddedFont>
      <p:font typeface="Questrial"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24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d3401ed3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e1bca45a48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e1bca45a4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e1bca45a48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e1bca45a4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e2787de4ec_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e2787de4ec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e2787de4ec_4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e2787de4ec_4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e2787de4ec_4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2e2787de4ec_4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e2787de4ec_4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e2787de4ec_4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e2787de4ec_4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e2787de4ec_4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e2787de4ec_4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e2787de4ec_4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e357f6aea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e357f6aea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e2787de4ec_4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2e2787de4ec_4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1bca45a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e1bca45a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e3214666b7_2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e3214666b7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e3214666b7_2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2e3214666b7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e1bca45a48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e1bca45a48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e1bca45a48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e1bca45a48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e2787de4ec_4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e2787de4ec_4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e2787de4ec_4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e2787de4ec_4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e2787de4ec_3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e2787de4ec_3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e3214666b7_2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e3214666b7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e3214666b7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e3214666b7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e3214666b7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e3214666b7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1d838b627_4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e1bca45a48_0_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e1bca45a48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e3214666b7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e3214666b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e1bca45a48_0_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e1bca45a48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e1bca45a48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e1bca45a4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e1bca45a48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e1bca45a48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0df4a0f41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20df4a0f4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0df4a0f419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0df4a0f41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1d838b627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1d838b627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207fd22f2_0_250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e1bca45a48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e1bca45a48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e1bca45a48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e1bca45a4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1bca45a48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e1bca45a48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040075" y="1807225"/>
            <a:ext cx="4084500" cy="19236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4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040075" y="3900750"/>
            <a:ext cx="4553400" cy="5640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533800" y="1916675"/>
            <a:ext cx="4402500" cy="1139100"/>
          </a:xfrm>
          <a:prstGeom prst="rect">
            <a:avLst/>
          </a:prstGeom>
        </p:spPr>
        <p:txBody>
          <a:bodyPr spcFirstLastPara="1" wrap="square" lIns="91425" tIns="91425" rIns="91425" bIns="91425" anchor="t" anchorCtr="0">
            <a:noAutofit/>
          </a:bodyPr>
          <a:lstStyle>
            <a:lvl1pPr lvl="0" algn="r">
              <a:spcBef>
                <a:spcPts val="0"/>
              </a:spcBef>
              <a:spcAft>
                <a:spcPts val="0"/>
              </a:spcAft>
              <a:buSzPts val="9600"/>
              <a:buNone/>
              <a:defRPr sz="6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a:spLocks noGrp="1"/>
          </p:cNvSpPr>
          <p:nvPr>
            <p:ph type="subTitle" idx="1"/>
          </p:nvPr>
        </p:nvSpPr>
        <p:spPr>
          <a:xfrm>
            <a:off x="3605133" y="3172601"/>
            <a:ext cx="43134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7" name="Google Shape;47;p1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5571350" y="430343"/>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 name="Google Shape;51;p13"/>
          <p:cNvSpPr txBox="1">
            <a:spLocks noGrp="1"/>
          </p:cNvSpPr>
          <p:nvPr>
            <p:ph type="subTitle" idx="1"/>
          </p:nvPr>
        </p:nvSpPr>
        <p:spPr>
          <a:xfrm>
            <a:off x="5571350" y="880826"/>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13"/>
          <p:cNvSpPr txBox="1">
            <a:spLocks noGrp="1"/>
          </p:cNvSpPr>
          <p:nvPr>
            <p:ph type="title" idx="2"/>
          </p:nvPr>
        </p:nvSpPr>
        <p:spPr>
          <a:xfrm>
            <a:off x="5571350" y="1505518"/>
            <a:ext cx="30861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 name="Google Shape;53;p13"/>
          <p:cNvSpPr txBox="1">
            <a:spLocks noGrp="1"/>
          </p:cNvSpPr>
          <p:nvPr>
            <p:ph type="subTitle" idx="3"/>
          </p:nvPr>
        </p:nvSpPr>
        <p:spPr>
          <a:xfrm>
            <a:off x="5571350" y="1969884"/>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4"/>
          </p:nvPr>
        </p:nvSpPr>
        <p:spPr>
          <a:xfrm>
            <a:off x="5571350" y="2580693"/>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5" name="Google Shape;55;p13"/>
          <p:cNvSpPr txBox="1">
            <a:spLocks noGrp="1"/>
          </p:cNvSpPr>
          <p:nvPr>
            <p:ph type="subTitle" idx="5"/>
          </p:nvPr>
        </p:nvSpPr>
        <p:spPr>
          <a:xfrm>
            <a:off x="5571350" y="3058941"/>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6"/>
          </p:nvPr>
        </p:nvSpPr>
        <p:spPr>
          <a:xfrm>
            <a:off x="5571350" y="3655868"/>
            <a:ext cx="30639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 name="Google Shape;57;p13"/>
          <p:cNvSpPr txBox="1">
            <a:spLocks noGrp="1"/>
          </p:cNvSpPr>
          <p:nvPr>
            <p:ph type="subTitle" idx="7"/>
          </p:nvPr>
        </p:nvSpPr>
        <p:spPr>
          <a:xfrm>
            <a:off x="5571350" y="4147999"/>
            <a:ext cx="25620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 name="Google Shape;58;p13"/>
          <p:cNvSpPr txBox="1">
            <a:spLocks noGrp="1"/>
          </p:cNvSpPr>
          <p:nvPr>
            <p:ph type="title" idx="8"/>
          </p:nvPr>
        </p:nvSpPr>
        <p:spPr>
          <a:xfrm>
            <a:off x="720000" y="365913"/>
            <a:ext cx="19812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 name="Google Shape;59;p13"/>
          <p:cNvSpPr txBox="1">
            <a:spLocks noGrp="1"/>
          </p:cNvSpPr>
          <p:nvPr>
            <p:ph type="title" idx="9" hasCustomPrompt="1"/>
          </p:nvPr>
        </p:nvSpPr>
        <p:spPr>
          <a:xfrm>
            <a:off x="4099525" y="373950"/>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 name="Google Shape;60;p13"/>
          <p:cNvSpPr txBox="1">
            <a:spLocks noGrp="1"/>
          </p:cNvSpPr>
          <p:nvPr>
            <p:ph type="title" idx="13" hasCustomPrompt="1"/>
          </p:nvPr>
        </p:nvSpPr>
        <p:spPr>
          <a:xfrm>
            <a:off x="4099525" y="2557800"/>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hasCustomPrompt="1"/>
          </p:nvPr>
        </p:nvSpPr>
        <p:spPr>
          <a:xfrm>
            <a:off x="4099525" y="1465875"/>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title" idx="15" hasCustomPrompt="1"/>
          </p:nvPr>
        </p:nvSpPr>
        <p:spPr>
          <a:xfrm>
            <a:off x="4099525" y="3649725"/>
            <a:ext cx="1326000" cy="102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4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64"/>
        <p:cNvGrpSpPr/>
        <p:nvPr/>
      </p:nvGrpSpPr>
      <p:grpSpPr>
        <a:xfrm>
          <a:off x="0" y="0"/>
          <a:ext cx="0" cy="0"/>
          <a:chOff x="0" y="0"/>
          <a:chExt cx="0" cy="0"/>
        </a:xfrm>
      </p:grpSpPr>
      <p:sp>
        <p:nvSpPr>
          <p:cNvPr id="65" name="Google Shape;65;p14"/>
          <p:cNvSpPr txBox="1">
            <a:spLocks noGrp="1"/>
          </p:cNvSpPr>
          <p:nvPr>
            <p:ph type="subTitle" idx="1"/>
          </p:nvPr>
        </p:nvSpPr>
        <p:spPr>
          <a:xfrm>
            <a:off x="4617850" y="1661475"/>
            <a:ext cx="3775800" cy="114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18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66" name="Google Shape;66;p14"/>
          <p:cNvSpPr txBox="1">
            <a:spLocks noGrp="1"/>
          </p:cNvSpPr>
          <p:nvPr>
            <p:ph type="title"/>
          </p:nvPr>
        </p:nvSpPr>
        <p:spPr>
          <a:xfrm>
            <a:off x="4617850" y="2916800"/>
            <a:ext cx="3775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67" name="Google Shape;67;p1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4920400" y="2626775"/>
            <a:ext cx="3346200" cy="106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0" name="Google Shape;70;p15"/>
          <p:cNvSpPr txBox="1">
            <a:spLocks noGrp="1"/>
          </p:cNvSpPr>
          <p:nvPr>
            <p:ph type="title"/>
          </p:nvPr>
        </p:nvSpPr>
        <p:spPr>
          <a:xfrm>
            <a:off x="4920400" y="1545450"/>
            <a:ext cx="2881800" cy="69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43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71" name="Google Shape;71;p1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 name="Google Shape;74;p16"/>
          <p:cNvSpPr txBox="1">
            <a:spLocks noGrp="1"/>
          </p:cNvSpPr>
          <p:nvPr>
            <p:ph type="body" idx="1"/>
          </p:nvPr>
        </p:nvSpPr>
        <p:spPr>
          <a:xfrm>
            <a:off x="720000" y="1381075"/>
            <a:ext cx="7343700" cy="3118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75" name="Google Shape;75;p1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1442987" y="3390950"/>
            <a:ext cx="24435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 name="Google Shape;78;p17"/>
          <p:cNvSpPr txBox="1">
            <a:spLocks noGrp="1"/>
          </p:cNvSpPr>
          <p:nvPr>
            <p:ph type="subTitle" idx="1"/>
          </p:nvPr>
        </p:nvSpPr>
        <p:spPr>
          <a:xfrm>
            <a:off x="1442987" y="3804248"/>
            <a:ext cx="2443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2"/>
          </p:nvPr>
        </p:nvSpPr>
        <p:spPr>
          <a:xfrm>
            <a:off x="5257513" y="3390950"/>
            <a:ext cx="2443500" cy="527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 name="Google Shape;80;p17"/>
          <p:cNvSpPr txBox="1">
            <a:spLocks noGrp="1"/>
          </p:cNvSpPr>
          <p:nvPr>
            <p:ph type="subTitle" idx="3"/>
          </p:nvPr>
        </p:nvSpPr>
        <p:spPr>
          <a:xfrm>
            <a:off x="5257513" y="3804248"/>
            <a:ext cx="2443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4"/>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710750" y="3380025"/>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18"/>
          <p:cNvSpPr txBox="1">
            <a:spLocks noGrp="1"/>
          </p:cNvSpPr>
          <p:nvPr>
            <p:ph type="subTitle" idx="1"/>
          </p:nvPr>
        </p:nvSpPr>
        <p:spPr>
          <a:xfrm>
            <a:off x="710750" y="3785547"/>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8"/>
          <p:cNvSpPr txBox="1">
            <a:spLocks noGrp="1"/>
          </p:cNvSpPr>
          <p:nvPr>
            <p:ph type="title" idx="2"/>
          </p:nvPr>
        </p:nvSpPr>
        <p:spPr>
          <a:xfrm>
            <a:off x="710750" y="1223125"/>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18"/>
          <p:cNvSpPr txBox="1">
            <a:spLocks noGrp="1"/>
          </p:cNvSpPr>
          <p:nvPr>
            <p:ph type="subTitle" idx="3"/>
          </p:nvPr>
        </p:nvSpPr>
        <p:spPr>
          <a:xfrm>
            <a:off x="710750" y="1627900"/>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8"/>
          <p:cNvSpPr txBox="1">
            <a:spLocks noGrp="1"/>
          </p:cNvSpPr>
          <p:nvPr>
            <p:ph type="title" idx="4"/>
          </p:nvPr>
        </p:nvSpPr>
        <p:spPr>
          <a:xfrm>
            <a:off x="710750" y="2301213"/>
            <a:ext cx="18051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 name="Google Shape;89;p18"/>
          <p:cNvSpPr txBox="1">
            <a:spLocks noGrp="1"/>
          </p:cNvSpPr>
          <p:nvPr>
            <p:ph type="subTitle" idx="5"/>
          </p:nvPr>
        </p:nvSpPr>
        <p:spPr>
          <a:xfrm>
            <a:off x="710750" y="2706729"/>
            <a:ext cx="3465900" cy="7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title" idx="6"/>
          </p:nvPr>
        </p:nvSpPr>
        <p:spPr>
          <a:xfrm>
            <a:off x="710750" y="387250"/>
            <a:ext cx="4724700" cy="776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1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772650" y="1565975"/>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19"/>
          <p:cNvSpPr txBox="1">
            <a:spLocks noGrp="1"/>
          </p:cNvSpPr>
          <p:nvPr>
            <p:ph type="subTitle" idx="1"/>
          </p:nvPr>
        </p:nvSpPr>
        <p:spPr>
          <a:xfrm>
            <a:off x="772650" y="1979273"/>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9"/>
          <p:cNvSpPr txBox="1">
            <a:spLocks noGrp="1"/>
          </p:cNvSpPr>
          <p:nvPr>
            <p:ph type="title" idx="2"/>
          </p:nvPr>
        </p:nvSpPr>
        <p:spPr>
          <a:xfrm>
            <a:off x="3291776" y="1565975"/>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19"/>
          <p:cNvSpPr txBox="1">
            <a:spLocks noGrp="1"/>
          </p:cNvSpPr>
          <p:nvPr>
            <p:ph type="subTitle" idx="3"/>
          </p:nvPr>
        </p:nvSpPr>
        <p:spPr>
          <a:xfrm>
            <a:off x="3291777" y="1979273"/>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9"/>
          <p:cNvSpPr txBox="1">
            <a:spLocks noGrp="1"/>
          </p:cNvSpPr>
          <p:nvPr>
            <p:ph type="title" idx="4"/>
          </p:nvPr>
        </p:nvSpPr>
        <p:spPr>
          <a:xfrm>
            <a:off x="772650" y="3083619"/>
            <a:ext cx="24435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 name="Google Shape;98;p19"/>
          <p:cNvSpPr txBox="1">
            <a:spLocks noGrp="1"/>
          </p:cNvSpPr>
          <p:nvPr>
            <p:ph type="subTitle" idx="5"/>
          </p:nvPr>
        </p:nvSpPr>
        <p:spPr>
          <a:xfrm>
            <a:off x="772650" y="3496926"/>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idx="6"/>
          </p:nvPr>
        </p:nvSpPr>
        <p:spPr>
          <a:xfrm>
            <a:off x="3300396" y="3083619"/>
            <a:ext cx="2426400" cy="527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 name="Google Shape;100;p19"/>
          <p:cNvSpPr txBox="1">
            <a:spLocks noGrp="1"/>
          </p:cNvSpPr>
          <p:nvPr>
            <p:ph type="subTitle" idx="7"/>
          </p:nvPr>
        </p:nvSpPr>
        <p:spPr>
          <a:xfrm>
            <a:off x="3291777" y="3496926"/>
            <a:ext cx="2443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8"/>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6651929" y="59677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 name="Google Shape;105;p20"/>
          <p:cNvSpPr txBox="1">
            <a:spLocks noGrp="1"/>
          </p:cNvSpPr>
          <p:nvPr>
            <p:ph type="subTitle" idx="1"/>
          </p:nvPr>
        </p:nvSpPr>
        <p:spPr>
          <a:xfrm>
            <a:off x="6651929" y="1023959"/>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0"/>
          <p:cNvSpPr txBox="1">
            <a:spLocks noGrp="1"/>
          </p:cNvSpPr>
          <p:nvPr>
            <p:ph type="title" idx="2"/>
          </p:nvPr>
        </p:nvSpPr>
        <p:spPr>
          <a:xfrm>
            <a:off x="3876449" y="2061850"/>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 name="Google Shape;107;p20"/>
          <p:cNvSpPr txBox="1">
            <a:spLocks noGrp="1"/>
          </p:cNvSpPr>
          <p:nvPr>
            <p:ph type="subTitle" idx="3"/>
          </p:nvPr>
        </p:nvSpPr>
        <p:spPr>
          <a:xfrm>
            <a:off x="3876450" y="2489034"/>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20"/>
          <p:cNvSpPr txBox="1">
            <a:spLocks noGrp="1"/>
          </p:cNvSpPr>
          <p:nvPr>
            <p:ph type="title" idx="4"/>
          </p:nvPr>
        </p:nvSpPr>
        <p:spPr>
          <a:xfrm>
            <a:off x="3876453" y="59677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 name="Google Shape;109;p20"/>
          <p:cNvSpPr txBox="1">
            <a:spLocks noGrp="1"/>
          </p:cNvSpPr>
          <p:nvPr>
            <p:ph type="subTitle" idx="5"/>
          </p:nvPr>
        </p:nvSpPr>
        <p:spPr>
          <a:xfrm>
            <a:off x="3876455" y="1023959"/>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0"/>
          <p:cNvSpPr txBox="1">
            <a:spLocks noGrp="1"/>
          </p:cNvSpPr>
          <p:nvPr>
            <p:ph type="title" idx="6"/>
          </p:nvPr>
        </p:nvSpPr>
        <p:spPr>
          <a:xfrm>
            <a:off x="3876449" y="352692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 name="Google Shape;111;p20"/>
          <p:cNvSpPr txBox="1">
            <a:spLocks noGrp="1"/>
          </p:cNvSpPr>
          <p:nvPr>
            <p:ph type="subTitle" idx="7"/>
          </p:nvPr>
        </p:nvSpPr>
        <p:spPr>
          <a:xfrm>
            <a:off x="3876450" y="3947167"/>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8"/>
          </p:nvPr>
        </p:nvSpPr>
        <p:spPr>
          <a:xfrm>
            <a:off x="6651925" y="2061850"/>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20"/>
          <p:cNvSpPr txBox="1">
            <a:spLocks noGrp="1"/>
          </p:cNvSpPr>
          <p:nvPr>
            <p:ph type="subTitle" idx="9"/>
          </p:nvPr>
        </p:nvSpPr>
        <p:spPr>
          <a:xfrm>
            <a:off x="6651925" y="2489034"/>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13"/>
          </p:nvPr>
        </p:nvSpPr>
        <p:spPr>
          <a:xfrm>
            <a:off x="6651925" y="3526925"/>
            <a:ext cx="1812300" cy="5277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5" name="Google Shape;115;p20"/>
          <p:cNvSpPr txBox="1">
            <a:spLocks noGrp="1"/>
          </p:cNvSpPr>
          <p:nvPr>
            <p:ph type="subTitle" idx="14"/>
          </p:nvPr>
        </p:nvSpPr>
        <p:spPr>
          <a:xfrm>
            <a:off x="6651925" y="3947167"/>
            <a:ext cx="18123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15"/>
          </p:nvPr>
        </p:nvSpPr>
        <p:spPr>
          <a:xfrm>
            <a:off x="796200" y="2024325"/>
            <a:ext cx="2117100" cy="956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 name="Google Shape;117;p2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17025" y="2560625"/>
            <a:ext cx="4017600" cy="841800"/>
          </a:xfrm>
          <a:prstGeom prst="rect">
            <a:avLst/>
          </a:prstGeom>
          <a:ln>
            <a:noFill/>
          </a:ln>
        </p:spPr>
        <p:txBody>
          <a:bodyPr spcFirstLastPara="1" wrap="square" lIns="91425" tIns="91425" rIns="91425" bIns="91425" anchor="t" anchorCtr="0">
            <a:noAutofit/>
          </a:bodyPr>
          <a:lstStyle>
            <a:lvl1pPr lvl="0" algn="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999150" y="1075000"/>
            <a:ext cx="2135400" cy="1491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09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439500" y="3556833"/>
            <a:ext cx="3695400" cy="696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8"/>
        <p:cNvGrpSpPr/>
        <p:nvPr/>
      </p:nvGrpSpPr>
      <p:grpSpPr>
        <a:xfrm>
          <a:off x="0" y="0"/>
          <a:ext cx="0" cy="0"/>
          <a:chOff x="0" y="0"/>
          <a:chExt cx="0" cy="0"/>
        </a:xfrm>
      </p:grpSpPr>
      <p:sp>
        <p:nvSpPr>
          <p:cNvPr id="119" name="Google Shape;119;p21"/>
          <p:cNvSpPr txBox="1">
            <a:spLocks noGrp="1"/>
          </p:cNvSpPr>
          <p:nvPr>
            <p:ph type="title" hasCustomPrompt="1"/>
          </p:nvPr>
        </p:nvSpPr>
        <p:spPr>
          <a:xfrm>
            <a:off x="1055400" y="983350"/>
            <a:ext cx="3859500" cy="8283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0" name="Google Shape;120;p21"/>
          <p:cNvSpPr txBox="1">
            <a:spLocks noGrp="1"/>
          </p:cNvSpPr>
          <p:nvPr>
            <p:ph type="subTitle" idx="1"/>
          </p:nvPr>
        </p:nvSpPr>
        <p:spPr>
          <a:xfrm>
            <a:off x="1055400" y="1811650"/>
            <a:ext cx="4327200" cy="540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1"/>
          <p:cNvSpPr txBox="1">
            <a:spLocks noGrp="1"/>
          </p:cNvSpPr>
          <p:nvPr>
            <p:ph type="title" idx="2" hasCustomPrompt="1"/>
          </p:nvPr>
        </p:nvSpPr>
        <p:spPr>
          <a:xfrm>
            <a:off x="1055400" y="2605127"/>
            <a:ext cx="3859500" cy="828300"/>
          </a:xfrm>
          <a:prstGeom prst="rect">
            <a:avLst/>
          </a:prstGeom>
        </p:spPr>
        <p:txBody>
          <a:bodyPr spcFirstLastPara="1" wrap="square" lIns="91425" tIns="91425" rIns="91425" bIns="91425" anchor="t" anchorCtr="0">
            <a:noAutofit/>
          </a:bodyPr>
          <a:lstStyle>
            <a:lvl1pPr lvl="0" rtl="0">
              <a:spcBef>
                <a:spcPts val="0"/>
              </a:spcBef>
              <a:spcAft>
                <a:spcPts val="0"/>
              </a:spcAft>
              <a:buSzPts val="6200"/>
              <a:buNone/>
              <a:defRPr sz="5000" b="1"/>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22" name="Google Shape;122;p21"/>
          <p:cNvSpPr txBox="1">
            <a:spLocks noGrp="1"/>
          </p:cNvSpPr>
          <p:nvPr>
            <p:ph type="subTitle" idx="3"/>
          </p:nvPr>
        </p:nvSpPr>
        <p:spPr>
          <a:xfrm>
            <a:off x="1055400" y="3433423"/>
            <a:ext cx="4327200" cy="5406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24"/>
        <p:cNvGrpSpPr/>
        <p:nvPr/>
      </p:nvGrpSpPr>
      <p:grpSpPr>
        <a:xfrm>
          <a:off x="0" y="0"/>
          <a:ext cx="0" cy="0"/>
          <a:chOff x="0" y="0"/>
          <a:chExt cx="0" cy="0"/>
        </a:xfrm>
      </p:grpSpPr>
      <p:sp>
        <p:nvSpPr>
          <p:cNvPr id="125" name="Google Shape;125;p22"/>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2"/>
          <p:cNvSpPr txBox="1">
            <a:spLocks noGrp="1"/>
          </p:cNvSpPr>
          <p:nvPr>
            <p:ph type="ctrTitle"/>
          </p:nvPr>
        </p:nvSpPr>
        <p:spPr>
          <a:xfrm>
            <a:off x="2429950" y="499475"/>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7" name="Google Shape;127;p22"/>
          <p:cNvSpPr txBox="1">
            <a:spLocks noGrp="1"/>
          </p:cNvSpPr>
          <p:nvPr>
            <p:ph type="subTitle" idx="1"/>
          </p:nvPr>
        </p:nvSpPr>
        <p:spPr>
          <a:xfrm>
            <a:off x="3265350" y="1502417"/>
            <a:ext cx="2613300" cy="12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8" name="Google Shape;128;p22"/>
          <p:cNvSpPr txBox="1">
            <a:spLocks noGrp="1"/>
          </p:cNvSpPr>
          <p:nvPr>
            <p:ph type="subTitle" idx="2"/>
          </p:nvPr>
        </p:nvSpPr>
        <p:spPr>
          <a:xfrm>
            <a:off x="2425000" y="4124521"/>
            <a:ext cx="4293900" cy="45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solidFill>
                  <a:srgbClr val="434343"/>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9" name="Google Shape;129;p22"/>
          <p:cNvSpPr txBox="1"/>
          <p:nvPr/>
        </p:nvSpPr>
        <p:spPr>
          <a:xfrm>
            <a:off x="2730325" y="3416238"/>
            <a:ext cx="3705600" cy="6306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s" sz="1000">
                <a:solidFill>
                  <a:srgbClr val="434343"/>
                </a:solidFill>
                <a:latin typeface="Nunito"/>
                <a:ea typeface="Nunito"/>
                <a:cs typeface="Nunito"/>
                <a:sym typeface="Nunito"/>
              </a:rPr>
              <a:t>CRÉDITOS: Esta plantilla de presentación fue creada por </a:t>
            </a:r>
            <a:r>
              <a:rPr lang="es" sz="1000">
                <a:solidFill>
                  <a:srgbClr val="434343"/>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s" sz="1000">
                <a:solidFill>
                  <a:srgbClr val="434343"/>
                </a:solidFill>
                <a:latin typeface="Nunito"/>
                <a:ea typeface="Nunito"/>
                <a:cs typeface="Nunito"/>
                <a:sym typeface="Nunito"/>
              </a:rPr>
              <a:t>, que incluye iconos de </a:t>
            </a:r>
            <a:r>
              <a:rPr lang="es" sz="1000">
                <a:solidFill>
                  <a:srgbClr val="434343"/>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s" sz="1000">
                <a:solidFill>
                  <a:srgbClr val="434343"/>
                </a:solidFill>
                <a:latin typeface="Nunito"/>
                <a:ea typeface="Nunito"/>
                <a:cs typeface="Nunito"/>
                <a:sym typeface="Nunito"/>
              </a:rPr>
              <a:t>, infografías e imágenes de </a:t>
            </a:r>
            <a:r>
              <a:rPr lang="es" sz="1000">
                <a:solidFill>
                  <a:srgbClr val="434343"/>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s" sz="1000">
                <a:solidFill>
                  <a:srgbClr val="434343"/>
                </a:solidFill>
                <a:latin typeface="Nunito"/>
                <a:ea typeface="Nunito"/>
                <a:cs typeface="Nunito"/>
                <a:sym typeface="Nunito"/>
              </a:rPr>
              <a:t> e ilustraciones de </a:t>
            </a:r>
            <a:r>
              <a:rPr lang="es" sz="1000">
                <a:solidFill>
                  <a:srgbClr val="434343"/>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Storyset</a:t>
            </a:r>
            <a:endParaRPr sz="1000">
              <a:solidFill>
                <a:srgbClr val="434343"/>
              </a:solidFill>
              <a:latin typeface="Nunito"/>
              <a:ea typeface="Nunito"/>
              <a:cs typeface="Nunito"/>
              <a:sym typeface="Nunito"/>
            </a:endParaRPr>
          </a:p>
          <a:p>
            <a:pPr marL="0" lvl="0" indent="0" algn="ctr" rtl="0">
              <a:lnSpc>
                <a:spcPct val="100000"/>
              </a:lnSpc>
              <a:spcBef>
                <a:spcPts val="300"/>
              </a:spcBef>
              <a:spcAft>
                <a:spcPts val="0"/>
              </a:spcAft>
              <a:buNone/>
            </a:pPr>
            <a:endParaRPr sz="1000">
              <a:solidFill>
                <a:srgbClr val="434343"/>
              </a:solidFill>
              <a:latin typeface="Nunito"/>
              <a:ea typeface="Nunito"/>
              <a:cs typeface="Nunito"/>
              <a:sym typeface="Nuni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30"/>
        <p:cNvGrpSpPr/>
        <p:nvPr/>
      </p:nvGrpSpPr>
      <p:grpSpPr>
        <a:xfrm>
          <a:off x="0" y="0"/>
          <a:ext cx="0" cy="0"/>
          <a:chOff x="0" y="0"/>
          <a:chExt cx="0" cy="0"/>
        </a:xfrm>
      </p:grpSpPr>
      <p:sp>
        <p:nvSpPr>
          <p:cNvPr id="131" name="Google Shape;131;p23"/>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3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20000" y="3688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941825" y="1202500"/>
            <a:ext cx="7194000" cy="3390600"/>
          </a:xfrm>
          <a:prstGeom prst="rect">
            <a:avLst/>
          </a:prstGeom>
        </p:spPr>
        <p:txBody>
          <a:bodyPr spcFirstLastPara="1" wrap="square" lIns="91425" tIns="91425" rIns="91425" bIns="91425" anchor="t" anchorCtr="0">
            <a:noAutofit/>
          </a:bodyPr>
          <a:lstStyle>
            <a:lvl1pPr marL="457200" lvl="0" indent="-342900" rtl="0">
              <a:lnSpc>
                <a:spcPct val="90000"/>
              </a:lnSpc>
              <a:spcBef>
                <a:spcPts val="0"/>
              </a:spcBef>
              <a:spcAft>
                <a:spcPts val="0"/>
              </a:spcAft>
              <a:buClr>
                <a:schemeClr val="accent1"/>
              </a:buClr>
              <a:buSzPts val="1800"/>
              <a:buFont typeface="Livvic"/>
              <a:buAutoNum type="arabicPeriod"/>
              <a:defRPr sz="12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sp>
        <p:nvSpPr>
          <p:cNvPr id="20" name="Google Shape;20;p4"/>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subTitle" idx="1"/>
          </p:nvPr>
        </p:nvSpPr>
        <p:spPr>
          <a:xfrm>
            <a:off x="907137" y="3077720"/>
            <a:ext cx="3350400" cy="517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4886463" y="820194"/>
            <a:ext cx="3350400" cy="5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Font typeface="Bebas Neue"/>
              <a:buNone/>
              <a:defRPr sz="2400">
                <a:latin typeface="Questrial"/>
                <a:ea typeface="Questrial"/>
                <a:cs typeface="Questrial"/>
                <a:sym typeface="Questrial"/>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1349937" y="3565479"/>
            <a:ext cx="2907600" cy="83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4886463" y="1316836"/>
            <a:ext cx="2907600" cy="83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6070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6"/>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329250" y="826025"/>
            <a:ext cx="40152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 name="Google Shape;32;p7"/>
          <p:cNvSpPr txBox="1">
            <a:spLocks noGrp="1"/>
          </p:cNvSpPr>
          <p:nvPr>
            <p:ph type="body" idx="1"/>
          </p:nvPr>
        </p:nvSpPr>
        <p:spPr>
          <a:xfrm>
            <a:off x="4335700" y="1602275"/>
            <a:ext cx="3813300" cy="23718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38700" y="3202625"/>
            <a:ext cx="7866900" cy="10746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6000"/>
              <a:buNone/>
              <a:defRPr sz="5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36" name="Google Shape;36;p8"/>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713225" y="1033212"/>
            <a:ext cx="4402200" cy="1570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9"/>
          <p:cNvSpPr txBox="1">
            <a:spLocks noGrp="1"/>
          </p:cNvSpPr>
          <p:nvPr>
            <p:ph type="subTitle" idx="1"/>
          </p:nvPr>
        </p:nvSpPr>
        <p:spPr>
          <a:xfrm>
            <a:off x="713225" y="2756088"/>
            <a:ext cx="3424500" cy="135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 name="Google Shape;40;p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740550" y="2653478"/>
            <a:ext cx="4667100" cy="1298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3" name="Google Shape;43;p10"/>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1pPr>
            <a:lvl2pPr lvl="1"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2pPr>
            <a:lvl3pPr lvl="2"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3pPr>
            <a:lvl4pPr lvl="3"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4pPr>
            <a:lvl5pPr lvl="4"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5pPr>
            <a:lvl6pPr lvl="5"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6pPr>
            <a:lvl7pPr lvl="6"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7pPr>
            <a:lvl8pPr lvl="7"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8pPr>
            <a:lvl9pPr lvl="8" rtl="0">
              <a:spcBef>
                <a:spcPts val="0"/>
              </a:spcBef>
              <a:spcAft>
                <a:spcPts val="0"/>
              </a:spcAft>
              <a:buClr>
                <a:schemeClr val="dk1"/>
              </a:buClr>
              <a:buSzPts val="3000"/>
              <a:buFont typeface="Questrial"/>
              <a:buNone/>
              <a:defRPr sz="3000">
                <a:solidFill>
                  <a:schemeClr val="dk1"/>
                </a:solidFill>
                <a:latin typeface="Questrial"/>
                <a:ea typeface="Questrial"/>
                <a:cs typeface="Questrial"/>
                <a:sym typeface="Quest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ctrTitle"/>
          </p:nvPr>
        </p:nvSpPr>
        <p:spPr>
          <a:xfrm>
            <a:off x="708725" y="1250200"/>
            <a:ext cx="7582500" cy="136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ESG</a:t>
            </a:r>
            <a:endParaRPr/>
          </a:p>
          <a:p>
            <a:pPr marL="0" lvl="0" indent="0" algn="ctr" rtl="0">
              <a:spcBef>
                <a:spcPts val="0"/>
              </a:spcBef>
              <a:spcAft>
                <a:spcPts val="0"/>
              </a:spcAft>
              <a:buNone/>
            </a:pPr>
            <a:r>
              <a:rPr lang="es"/>
              <a:t>IATF 16949-2016</a:t>
            </a:r>
            <a:endParaRPr/>
          </a:p>
        </p:txBody>
      </p:sp>
      <p:sp>
        <p:nvSpPr>
          <p:cNvPr id="138" name="Google Shape;138;p25"/>
          <p:cNvSpPr txBox="1">
            <a:spLocks noGrp="1"/>
          </p:cNvSpPr>
          <p:nvPr>
            <p:ph type="subTitle" idx="1"/>
          </p:nvPr>
        </p:nvSpPr>
        <p:spPr>
          <a:xfrm>
            <a:off x="3892075" y="3017400"/>
            <a:ext cx="4790100" cy="197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400">
                <a:solidFill>
                  <a:srgbClr val="595959"/>
                </a:solidFill>
                <a:latin typeface="Questrial"/>
                <a:ea typeface="Questrial"/>
                <a:cs typeface="Questrial"/>
                <a:sym typeface="Questrial"/>
              </a:rPr>
              <a:t>Isabella Rodrigues - 12566501</a:t>
            </a:r>
            <a:endParaRPr sz="1400">
              <a:solidFill>
                <a:srgbClr val="595959"/>
              </a:solidFill>
              <a:latin typeface="Questrial"/>
              <a:ea typeface="Questrial"/>
              <a:cs typeface="Questrial"/>
              <a:sym typeface="Questrial"/>
            </a:endParaRPr>
          </a:p>
          <a:p>
            <a:pPr marL="0" lvl="0" indent="0" algn="r" rtl="0">
              <a:spcBef>
                <a:spcPts val="0"/>
              </a:spcBef>
              <a:spcAft>
                <a:spcPts val="0"/>
              </a:spcAft>
              <a:buNone/>
            </a:pPr>
            <a:r>
              <a:rPr lang="es" sz="1400">
                <a:solidFill>
                  <a:srgbClr val="595959"/>
                </a:solidFill>
                <a:latin typeface="Questrial"/>
                <a:ea typeface="Questrial"/>
                <a:cs typeface="Questrial"/>
                <a:sym typeface="Questrial"/>
              </a:rPr>
              <a:t>   Marina Rissato - 12548981</a:t>
            </a:r>
            <a:endParaRPr sz="1400">
              <a:solidFill>
                <a:srgbClr val="595959"/>
              </a:solidFill>
              <a:latin typeface="Questrial"/>
              <a:ea typeface="Questrial"/>
              <a:cs typeface="Questrial"/>
              <a:sym typeface="Questrial"/>
            </a:endParaRPr>
          </a:p>
          <a:p>
            <a:pPr marL="0" lvl="0" indent="0" algn="r" rtl="0">
              <a:spcBef>
                <a:spcPts val="0"/>
              </a:spcBef>
              <a:spcAft>
                <a:spcPts val="0"/>
              </a:spcAft>
              <a:buNone/>
            </a:pPr>
            <a:r>
              <a:rPr lang="es" sz="1400">
                <a:solidFill>
                  <a:srgbClr val="595959"/>
                </a:solidFill>
                <a:latin typeface="Questrial"/>
                <a:ea typeface="Questrial"/>
                <a:cs typeface="Questrial"/>
                <a:sym typeface="Questrial"/>
              </a:rPr>
              <a:t>    Raphaela Pagung - 13725354 </a:t>
            </a:r>
            <a:endParaRPr sz="1400">
              <a:solidFill>
                <a:srgbClr val="595959"/>
              </a:solidFill>
              <a:latin typeface="Questrial"/>
              <a:ea typeface="Questrial"/>
              <a:cs typeface="Questrial"/>
              <a:sym typeface="Questrial"/>
            </a:endParaRPr>
          </a:p>
          <a:p>
            <a:pPr marL="0" lvl="0" indent="0" algn="r" rtl="0">
              <a:spcBef>
                <a:spcPts val="0"/>
              </a:spcBef>
              <a:spcAft>
                <a:spcPts val="0"/>
              </a:spcAft>
              <a:buNone/>
            </a:pPr>
            <a:r>
              <a:rPr lang="es" sz="1400">
                <a:solidFill>
                  <a:srgbClr val="595959"/>
                </a:solidFill>
                <a:latin typeface="Questrial"/>
                <a:ea typeface="Questrial"/>
                <a:cs typeface="Questrial"/>
                <a:sym typeface="Questrial"/>
              </a:rPr>
              <a:t>     Pedro Kolomar - 12549297</a:t>
            </a:r>
            <a:endParaRPr sz="1400">
              <a:solidFill>
                <a:srgbClr val="595959"/>
              </a:solidFill>
              <a:latin typeface="Questrial"/>
              <a:ea typeface="Questrial"/>
              <a:cs typeface="Questrial"/>
              <a:sym typeface="Questrial"/>
            </a:endParaRPr>
          </a:p>
          <a:p>
            <a:pPr marL="0" lvl="0" indent="0" algn="r" rtl="0">
              <a:spcBef>
                <a:spcPts val="0"/>
              </a:spcBef>
              <a:spcAft>
                <a:spcPts val="0"/>
              </a:spcAft>
              <a:buNone/>
            </a:pPr>
            <a:r>
              <a:rPr lang="es" sz="1400">
                <a:solidFill>
                  <a:srgbClr val="595959"/>
                </a:solidFill>
                <a:latin typeface="Questrial"/>
                <a:ea typeface="Questrial"/>
                <a:cs typeface="Questrial"/>
                <a:sym typeface="Questrial"/>
              </a:rPr>
              <a:t>     Yasmin Marino - 13749055</a:t>
            </a:r>
            <a:endParaRPr sz="1400">
              <a:solidFill>
                <a:srgbClr val="595959"/>
              </a:solidFill>
              <a:latin typeface="Questrial"/>
              <a:ea typeface="Questrial"/>
              <a:cs typeface="Questrial"/>
              <a:sym typeface="Questrial"/>
            </a:endParaRPr>
          </a:p>
          <a:p>
            <a:pPr marL="0" lvl="0" indent="0" algn="ctr" rtl="0">
              <a:spcBef>
                <a:spcPts val="0"/>
              </a:spcBef>
              <a:spcAft>
                <a:spcPts val="0"/>
              </a:spcAft>
              <a:buNone/>
            </a:pPr>
            <a:r>
              <a:rPr lang="es" sz="2400">
                <a:solidFill>
                  <a:srgbClr val="595959"/>
                </a:solidFill>
                <a:latin typeface="Arial"/>
                <a:ea typeface="Arial"/>
                <a:cs typeface="Arial"/>
                <a:sym typeface="Arial"/>
              </a:rPr>
              <a:t> </a:t>
            </a:r>
            <a:endParaRPr sz="2400">
              <a:solidFill>
                <a:srgbClr val="595959"/>
              </a:solidFill>
              <a:latin typeface="Arial"/>
              <a:ea typeface="Arial"/>
              <a:cs typeface="Arial"/>
              <a:sym typeface="Arial"/>
            </a:endParaRPr>
          </a:p>
        </p:txBody>
      </p:sp>
      <p:cxnSp>
        <p:nvCxnSpPr>
          <p:cNvPr id="139" name="Google Shape;139;p25"/>
          <p:cNvCxnSpPr/>
          <p:nvPr/>
        </p:nvCxnSpPr>
        <p:spPr>
          <a:xfrm rot="10800000" flipH="1">
            <a:off x="411700" y="2828350"/>
            <a:ext cx="8270400" cy="15600"/>
          </a:xfrm>
          <a:prstGeom prst="straightConnector1">
            <a:avLst/>
          </a:prstGeom>
          <a:noFill/>
          <a:ln w="19050" cap="flat" cmpd="sng">
            <a:solidFill>
              <a:schemeClr val="dk1"/>
            </a:solidFill>
            <a:prstDash val="solid"/>
            <a:round/>
            <a:headEnd type="none" w="med" len="med"/>
            <a:tailEnd type="none" w="med" len="med"/>
          </a:ln>
        </p:spPr>
      </p:cxnSp>
      <p:sp>
        <p:nvSpPr>
          <p:cNvPr id="140" name="Google Shape;140;p25"/>
          <p:cNvSpPr txBox="1"/>
          <p:nvPr/>
        </p:nvSpPr>
        <p:spPr>
          <a:xfrm>
            <a:off x="6846600" y="4315800"/>
            <a:ext cx="1778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a:solidFill>
                  <a:srgbClr val="434343"/>
                </a:solidFill>
                <a:latin typeface="Questrial"/>
                <a:ea typeface="Questrial"/>
                <a:cs typeface="Questrial"/>
                <a:sym typeface="Questrial"/>
              </a:rPr>
              <a:t>Prof.Dr.Antonio Iacono </a:t>
            </a:r>
            <a:endParaRPr sz="1200">
              <a:solidFill>
                <a:srgbClr val="434343"/>
              </a:solidFill>
              <a:latin typeface="Questrial"/>
              <a:ea typeface="Questrial"/>
              <a:cs typeface="Questrial"/>
              <a:sym typeface="Quest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subTitle" idx="1"/>
          </p:nvPr>
        </p:nvSpPr>
        <p:spPr>
          <a:xfrm>
            <a:off x="4528575" y="3527225"/>
            <a:ext cx="4273500" cy="696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s">
                <a:solidFill>
                  <a:srgbClr val="000000"/>
                </a:solidFill>
                <a:latin typeface="Questrial"/>
                <a:ea typeface="Questrial"/>
                <a:cs typeface="Questrial"/>
                <a:sym typeface="Questrial"/>
              </a:rPr>
              <a:t>Melhorar a governança corporativa</a:t>
            </a:r>
            <a:endParaRPr>
              <a:latin typeface="Questrial"/>
              <a:ea typeface="Questrial"/>
              <a:cs typeface="Questrial"/>
              <a:sym typeface="Questrial"/>
            </a:endParaRPr>
          </a:p>
          <a:p>
            <a:pPr marL="0" lvl="0" indent="0" algn="ctr" rtl="0">
              <a:lnSpc>
                <a:spcPct val="115000"/>
              </a:lnSpc>
              <a:spcBef>
                <a:spcPts val="1200"/>
              </a:spcBef>
              <a:spcAft>
                <a:spcPts val="0"/>
              </a:spcAft>
              <a:buNone/>
            </a:pPr>
            <a:endParaRPr>
              <a:solidFill>
                <a:srgbClr val="000000"/>
              </a:solidFill>
              <a:latin typeface="Questrial"/>
              <a:ea typeface="Questrial"/>
              <a:cs typeface="Questrial"/>
              <a:sym typeface="Questrial"/>
            </a:endParaRPr>
          </a:p>
          <a:p>
            <a:pPr marL="0" lvl="0" indent="0" algn="ctr" rtl="0">
              <a:lnSpc>
                <a:spcPct val="115000"/>
              </a:lnSpc>
              <a:spcBef>
                <a:spcPts val="1200"/>
              </a:spcBef>
              <a:spcAft>
                <a:spcPts val="0"/>
              </a:spcAft>
              <a:buNone/>
            </a:pPr>
            <a:endParaRPr>
              <a:solidFill>
                <a:srgbClr val="000000"/>
              </a:solidFill>
              <a:latin typeface="Questrial"/>
              <a:ea typeface="Questrial"/>
              <a:cs typeface="Questrial"/>
              <a:sym typeface="Questrial"/>
            </a:endParaRPr>
          </a:p>
          <a:p>
            <a:pPr marL="0" lvl="0" indent="0" algn="ctr" rtl="0">
              <a:spcBef>
                <a:spcPts val="1200"/>
              </a:spcBef>
              <a:spcAft>
                <a:spcPts val="0"/>
              </a:spcAft>
              <a:buNone/>
            </a:pPr>
            <a:endParaRPr/>
          </a:p>
        </p:txBody>
      </p:sp>
      <p:sp>
        <p:nvSpPr>
          <p:cNvPr id="338" name="Google Shape;338;p34"/>
          <p:cNvSpPr txBox="1">
            <a:spLocks noGrp="1"/>
          </p:cNvSpPr>
          <p:nvPr>
            <p:ph type="title"/>
          </p:nvPr>
        </p:nvSpPr>
        <p:spPr>
          <a:xfrm>
            <a:off x="4584225" y="2640525"/>
            <a:ext cx="4162200" cy="841800"/>
          </a:xfrm>
          <a:prstGeom prst="rect">
            <a:avLst/>
          </a:prstGeom>
        </p:spPr>
        <p:txBody>
          <a:bodyPr spcFirstLastPara="1" wrap="square" lIns="91425" tIns="91425" rIns="91425" bIns="91425" anchor="t" anchorCtr="0">
            <a:noAutofit/>
          </a:bodyPr>
          <a:lstStyle/>
          <a:p>
            <a:pPr marL="0" lvl="0" indent="0" algn="ctr" rtl="0">
              <a:lnSpc>
                <a:spcPct val="115000"/>
              </a:lnSpc>
              <a:spcBef>
                <a:spcPts val="1400"/>
              </a:spcBef>
              <a:spcAft>
                <a:spcPts val="0"/>
              </a:spcAft>
              <a:buNone/>
            </a:pPr>
            <a:r>
              <a:rPr lang="es" sz="2400" b="1">
                <a:solidFill>
                  <a:srgbClr val="000000"/>
                </a:solidFill>
              </a:rPr>
              <a:t>Governança (Governance)</a:t>
            </a:r>
            <a:endParaRPr sz="3500" b="1">
              <a:solidFill>
                <a:srgbClr val="000000"/>
              </a:solidFill>
            </a:endParaRPr>
          </a:p>
          <a:p>
            <a:pPr marL="0" lvl="0" indent="0" algn="ctr" rtl="0">
              <a:spcBef>
                <a:spcPts val="400"/>
              </a:spcBef>
              <a:spcAft>
                <a:spcPts val="0"/>
              </a:spcAft>
              <a:buNone/>
            </a:pPr>
            <a:endParaRPr sz="2400" b="1">
              <a:solidFill>
                <a:srgbClr val="000000"/>
              </a:solidFill>
            </a:endParaRPr>
          </a:p>
        </p:txBody>
      </p:sp>
      <p:sp>
        <p:nvSpPr>
          <p:cNvPr id="339" name="Google Shape;339;p34"/>
          <p:cNvSpPr txBox="1">
            <a:spLocks noGrp="1"/>
          </p:cNvSpPr>
          <p:nvPr>
            <p:ph type="title" idx="2"/>
          </p:nvPr>
        </p:nvSpPr>
        <p:spPr>
          <a:xfrm>
            <a:off x="5580975" y="1135175"/>
            <a:ext cx="2135400" cy="149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03</a:t>
            </a:r>
            <a:endParaRPr/>
          </a:p>
        </p:txBody>
      </p:sp>
      <p:cxnSp>
        <p:nvCxnSpPr>
          <p:cNvPr id="340" name="Google Shape;340;p34"/>
          <p:cNvCxnSpPr/>
          <p:nvPr/>
        </p:nvCxnSpPr>
        <p:spPr>
          <a:xfrm rot="10800000" flipH="1">
            <a:off x="4584237" y="3496669"/>
            <a:ext cx="4128900" cy="16200"/>
          </a:xfrm>
          <a:prstGeom prst="straightConnector1">
            <a:avLst/>
          </a:prstGeom>
          <a:noFill/>
          <a:ln w="19050" cap="flat" cmpd="sng">
            <a:solidFill>
              <a:schemeClr val="dk1"/>
            </a:solidFill>
            <a:prstDash val="solid"/>
            <a:round/>
            <a:headEnd type="none" w="med" len="med"/>
            <a:tailEnd type="none" w="med" len="med"/>
          </a:ln>
        </p:spPr>
      </p:cxnSp>
      <p:pic>
        <p:nvPicPr>
          <p:cNvPr id="341" name="Google Shape;341;p34"/>
          <p:cNvPicPr preferRelativeResize="0"/>
          <p:nvPr/>
        </p:nvPicPr>
        <p:blipFill>
          <a:blip r:embed="rId3">
            <a:alphaModFix/>
          </a:blip>
          <a:stretch>
            <a:fillRect/>
          </a:stretch>
        </p:blipFill>
        <p:spPr>
          <a:xfrm>
            <a:off x="261300" y="1108088"/>
            <a:ext cx="4128901" cy="292733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5"/>
          <p:cNvSpPr txBox="1">
            <a:spLocks noGrp="1"/>
          </p:cNvSpPr>
          <p:nvPr>
            <p:ph type="title"/>
          </p:nvPr>
        </p:nvSpPr>
        <p:spPr>
          <a:xfrm>
            <a:off x="322375" y="267150"/>
            <a:ext cx="41316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Governança</a:t>
            </a:r>
            <a:endParaRPr/>
          </a:p>
        </p:txBody>
      </p:sp>
      <p:cxnSp>
        <p:nvCxnSpPr>
          <p:cNvPr id="347" name="Google Shape;347;p35"/>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grpSp>
        <p:nvGrpSpPr>
          <p:cNvPr id="348" name="Google Shape;348;p35"/>
          <p:cNvGrpSpPr/>
          <p:nvPr/>
        </p:nvGrpSpPr>
        <p:grpSpPr>
          <a:xfrm>
            <a:off x="4071189" y="427808"/>
            <a:ext cx="801608" cy="572686"/>
            <a:chOff x="5626763" y="2013829"/>
            <a:chExt cx="351722" cy="274788"/>
          </a:xfrm>
        </p:grpSpPr>
        <p:sp>
          <p:nvSpPr>
            <p:cNvPr id="349" name="Google Shape;349;p35"/>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5"/>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5"/>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35"/>
          <p:cNvGrpSpPr/>
          <p:nvPr/>
        </p:nvGrpSpPr>
        <p:grpSpPr>
          <a:xfrm>
            <a:off x="474788" y="4327476"/>
            <a:ext cx="336512" cy="335048"/>
            <a:chOff x="3996113" y="4291176"/>
            <a:chExt cx="336512" cy="335048"/>
          </a:xfrm>
        </p:grpSpPr>
        <p:sp>
          <p:nvSpPr>
            <p:cNvPr id="360" name="Google Shape;360;p3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35"/>
          <p:cNvSpPr txBox="1"/>
          <p:nvPr/>
        </p:nvSpPr>
        <p:spPr>
          <a:xfrm>
            <a:off x="401650" y="1241375"/>
            <a:ext cx="8227500" cy="36504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s" sz="1200">
                <a:latin typeface="Questrial"/>
                <a:ea typeface="Questrial"/>
                <a:cs typeface="Questrial"/>
                <a:sym typeface="Questrial"/>
              </a:rPr>
              <a:t>O componente de governança do ESG abrange as práticas de gestão e administração da empresa, focando na transparência, responsabilidade e alinhamento com os interesses dos acionistas. Conceitos principais incluem:</a:t>
            </a:r>
            <a:endParaRPr sz="1200">
              <a:latin typeface="Questrial"/>
              <a:ea typeface="Questrial"/>
              <a:cs typeface="Questrial"/>
              <a:sym typeface="Questrial"/>
            </a:endParaRPr>
          </a:p>
          <a:p>
            <a:pPr marL="457200" lvl="0" indent="0" algn="just" rtl="0">
              <a:lnSpc>
                <a:spcPct val="115000"/>
              </a:lnSpc>
              <a:spcBef>
                <a:spcPts val="1200"/>
              </a:spcBef>
              <a:spcAft>
                <a:spcPts val="0"/>
              </a:spcAft>
              <a:buNone/>
            </a:pPr>
            <a:r>
              <a:rPr lang="es" sz="1300" b="1">
                <a:latin typeface="Questrial"/>
                <a:ea typeface="Questrial"/>
                <a:cs typeface="Questrial"/>
                <a:sym typeface="Questrial"/>
              </a:rPr>
              <a:t>Composição e Diversidade do Conselho</a:t>
            </a:r>
            <a:r>
              <a:rPr lang="es" sz="1300">
                <a:latin typeface="Questrial"/>
                <a:ea typeface="Questrial"/>
                <a:cs typeface="Questrial"/>
                <a:sym typeface="Questrial"/>
              </a:rPr>
              <a:t>: Garantir uma representação equilibrada e a capacidade de supervisão eficaz;</a:t>
            </a:r>
            <a:endParaRPr sz="1300">
              <a:latin typeface="Questrial"/>
              <a:ea typeface="Questrial"/>
              <a:cs typeface="Questrial"/>
              <a:sym typeface="Questrial"/>
            </a:endParaRPr>
          </a:p>
          <a:p>
            <a:pPr marL="457200" lvl="0" indent="0" algn="just" rtl="0">
              <a:lnSpc>
                <a:spcPct val="115000"/>
              </a:lnSpc>
              <a:spcBef>
                <a:spcPts val="1200"/>
              </a:spcBef>
              <a:spcAft>
                <a:spcPts val="0"/>
              </a:spcAft>
              <a:buNone/>
            </a:pPr>
            <a:r>
              <a:rPr lang="es" sz="1300" b="1">
                <a:latin typeface="Questrial"/>
                <a:ea typeface="Questrial"/>
                <a:cs typeface="Questrial"/>
                <a:sym typeface="Questrial"/>
              </a:rPr>
              <a:t>Remuneração dos Executivos</a:t>
            </a:r>
            <a:r>
              <a:rPr lang="es" sz="1300">
                <a:latin typeface="Questrial"/>
                <a:ea typeface="Questrial"/>
                <a:cs typeface="Questrial"/>
                <a:sym typeface="Questrial"/>
              </a:rPr>
              <a:t>: Estruturas de compensação que incentivam o desempenho a longo prazo e alinhamento com os interesses dos acionistas;</a:t>
            </a:r>
            <a:endParaRPr sz="1300">
              <a:latin typeface="Questrial"/>
              <a:ea typeface="Questrial"/>
              <a:cs typeface="Questrial"/>
              <a:sym typeface="Questrial"/>
            </a:endParaRPr>
          </a:p>
          <a:p>
            <a:pPr marL="457200" lvl="0" indent="0" algn="just" rtl="0">
              <a:lnSpc>
                <a:spcPct val="115000"/>
              </a:lnSpc>
              <a:spcBef>
                <a:spcPts val="1200"/>
              </a:spcBef>
              <a:spcAft>
                <a:spcPts val="0"/>
              </a:spcAft>
              <a:buNone/>
            </a:pPr>
            <a:r>
              <a:rPr lang="es" sz="1300" b="1">
                <a:latin typeface="Questrial"/>
                <a:ea typeface="Questrial"/>
                <a:cs typeface="Questrial"/>
                <a:sym typeface="Questrial"/>
              </a:rPr>
              <a:t>Ética e Transparência</a:t>
            </a:r>
            <a:r>
              <a:rPr lang="es" sz="1300">
                <a:latin typeface="Questrial"/>
                <a:ea typeface="Questrial"/>
                <a:cs typeface="Questrial"/>
                <a:sym typeface="Questrial"/>
              </a:rPr>
              <a:t>: Práticas de negócios éticas, políticas de divulgação transparente e comunicação aberta com todas as partes interessadas;</a:t>
            </a:r>
            <a:endParaRPr sz="1300">
              <a:latin typeface="Questrial"/>
              <a:ea typeface="Questrial"/>
              <a:cs typeface="Questrial"/>
              <a:sym typeface="Questrial"/>
            </a:endParaRPr>
          </a:p>
          <a:p>
            <a:pPr marL="457200" lvl="0" indent="0" algn="just" rtl="0">
              <a:lnSpc>
                <a:spcPct val="115000"/>
              </a:lnSpc>
              <a:spcBef>
                <a:spcPts val="1200"/>
              </a:spcBef>
              <a:spcAft>
                <a:spcPts val="0"/>
              </a:spcAft>
              <a:buNone/>
            </a:pPr>
            <a:r>
              <a:rPr lang="es" sz="1300" b="1">
                <a:latin typeface="Questrial"/>
                <a:ea typeface="Questrial"/>
                <a:cs typeface="Questrial"/>
                <a:sym typeface="Questrial"/>
              </a:rPr>
              <a:t>Direitos dos Acionistas</a:t>
            </a:r>
            <a:r>
              <a:rPr lang="es" sz="1300">
                <a:latin typeface="Questrial"/>
                <a:ea typeface="Questrial"/>
                <a:cs typeface="Questrial"/>
                <a:sym typeface="Questrial"/>
              </a:rPr>
              <a:t>: Proteção dos direitos dos acionistas e garantia de que eles tenham uma voz ativa nas decisões importantes da empresa;</a:t>
            </a:r>
            <a:endParaRPr sz="1300">
              <a:latin typeface="Questrial"/>
              <a:ea typeface="Questrial"/>
              <a:cs typeface="Questrial"/>
              <a:sym typeface="Questrial"/>
            </a:endParaRPr>
          </a:p>
          <a:p>
            <a:pPr marL="457200" lvl="0" indent="0" algn="just" rtl="0">
              <a:lnSpc>
                <a:spcPct val="115000"/>
              </a:lnSpc>
              <a:spcBef>
                <a:spcPts val="1200"/>
              </a:spcBef>
              <a:spcAft>
                <a:spcPts val="1200"/>
              </a:spcAft>
              <a:buNone/>
            </a:pPr>
            <a:r>
              <a:rPr lang="es" sz="1300" b="1">
                <a:latin typeface="Questrial"/>
                <a:ea typeface="Questrial"/>
                <a:cs typeface="Questrial"/>
                <a:sym typeface="Questrial"/>
              </a:rPr>
              <a:t>Políticas de Combate à Corrupção e Suborno</a:t>
            </a:r>
            <a:r>
              <a:rPr lang="es" sz="1300">
                <a:latin typeface="Questrial"/>
                <a:ea typeface="Questrial"/>
                <a:cs typeface="Questrial"/>
                <a:sym typeface="Questrial"/>
              </a:rPr>
              <a:t>: Implementação de medidas rigorosas para prevenir a corrupção e o suborno, promovendo um ambiente de negócios íntegro;</a:t>
            </a:r>
            <a:endParaRPr sz="1300">
              <a:latin typeface="Questrial"/>
              <a:ea typeface="Questrial"/>
              <a:cs typeface="Questrial"/>
              <a:sym typeface="Questrial"/>
            </a:endParaRPr>
          </a:p>
        </p:txBody>
      </p:sp>
      <p:grpSp>
        <p:nvGrpSpPr>
          <p:cNvPr id="364" name="Google Shape;364;p35"/>
          <p:cNvGrpSpPr/>
          <p:nvPr/>
        </p:nvGrpSpPr>
        <p:grpSpPr>
          <a:xfrm>
            <a:off x="474788" y="1949051"/>
            <a:ext cx="336512" cy="335048"/>
            <a:chOff x="3996113" y="4291176"/>
            <a:chExt cx="336512" cy="335048"/>
          </a:xfrm>
        </p:grpSpPr>
        <p:sp>
          <p:nvSpPr>
            <p:cNvPr id="365" name="Google Shape;365;p3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35"/>
          <p:cNvGrpSpPr/>
          <p:nvPr/>
        </p:nvGrpSpPr>
        <p:grpSpPr>
          <a:xfrm>
            <a:off x="474788" y="2562501"/>
            <a:ext cx="336512" cy="335048"/>
            <a:chOff x="3996113" y="4291176"/>
            <a:chExt cx="336512" cy="335048"/>
          </a:xfrm>
        </p:grpSpPr>
        <p:sp>
          <p:nvSpPr>
            <p:cNvPr id="369" name="Google Shape;369;p3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5"/>
          <p:cNvGrpSpPr/>
          <p:nvPr/>
        </p:nvGrpSpPr>
        <p:grpSpPr>
          <a:xfrm>
            <a:off x="474788" y="3175951"/>
            <a:ext cx="336512" cy="335048"/>
            <a:chOff x="3996113" y="4291176"/>
            <a:chExt cx="336512" cy="335048"/>
          </a:xfrm>
        </p:grpSpPr>
        <p:sp>
          <p:nvSpPr>
            <p:cNvPr id="373" name="Google Shape;373;p3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5"/>
          <p:cNvGrpSpPr/>
          <p:nvPr/>
        </p:nvGrpSpPr>
        <p:grpSpPr>
          <a:xfrm>
            <a:off x="474788" y="3789401"/>
            <a:ext cx="336512" cy="335048"/>
            <a:chOff x="3996113" y="4291176"/>
            <a:chExt cx="336512" cy="335048"/>
          </a:xfrm>
        </p:grpSpPr>
        <p:sp>
          <p:nvSpPr>
            <p:cNvPr id="377" name="Google Shape;377;p3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6"/>
          <p:cNvSpPr txBox="1">
            <a:spLocks noGrp="1"/>
          </p:cNvSpPr>
          <p:nvPr>
            <p:ph type="title"/>
          </p:nvPr>
        </p:nvSpPr>
        <p:spPr>
          <a:xfrm>
            <a:off x="322375" y="267150"/>
            <a:ext cx="41316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Histórico</a:t>
            </a:r>
            <a:endParaRPr/>
          </a:p>
        </p:txBody>
      </p:sp>
      <p:cxnSp>
        <p:nvCxnSpPr>
          <p:cNvPr id="385" name="Google Shape;385;p36"/>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cxnSp>
        <p:nvCxnSpPr>
          <p:cNvPr id="386" name="Google Shape;386;p36"/>
          <p:cNvCxnSpPr/>
          <p:nvPr/>
        </p:nvCxnSpPr>
        <p:spPr>
          <a:xfrm>
            <a:off x="420750" y="1890675"/>
            <a:ext cx="8302500" cy="0"/>
          </a:xfrm>
          <a:prstGeom prst="straightConnector1">
            <a:avLst/>
          </a:prstGeom>
          <a:noFill/>
          <a:ln w="28575" cap="flat" cmpd="sng">
            <a:solidFill>
              <a:schemeClr val="dk1"/>
            </a:solidFill>
            <a:prstDash val="solid"/>
            <a:round/>
            <a:headEnd type="oval" w="med" len="med"/>
            <a:tailEnd type="stealth" w="med" len="med"/>
          </a:ln>
        </p:spPr>
      </p:cxnSp>
      <p:sp>
        <p:nvSpPr>
          <p:cNvPr id="387" name="Google Shape;387;p36"/>
          <p:cNvSpPr/>
          <p:nvPr/>
        </p:nvSpPr>
        <p:spPr>
          <a:xfrm>
            <a:off x="980375" y="1550025"/>
            <a:ext cx="681300" cy="681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chemeClr val="accent6"/>
                </a:solidFill>
              </a:rPr>
              <a:t>2004</a:t>
            </a:r>
            <a:endParaRPr sz="1000">
              <a:solidFill>
                <a:schemeClr val="accent6"/>
              </a:solidFill>
            </a:endParaRPr>
          </a:p>
        </p:txBody>
      </p:sp>
      <p:sp>
        <p:nvSpPr>
          <p:cNvPr id="388" name="Google Shape;388;p36"/>
          <p:cNvSpPr txBox="1"/>
          <p:nvPr/>
        </p:nvSpPr>
        <p:spPr>
          <a:xfrm>
            <a:off x="322375" y="2360500"/>
            <a:ext cx="2132100" cy="2495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100">
                <a:latin typeface="Questrial"/>
                <a:ea typeface="Questrial"/>
                <a:cs typeface="Questrial"/>
                <a:sym typeface="Questrial"/>
              </a:rPr>
              <a:t>O termo foi criado em 2004 em uma publicação do Pacto Global em parceria com o Banco Mundial, chamada Who Cares Wins. Surgiu de uma provocação do secretário-geral da ONU Kofi Annan a 50 CEOs de grandes instituições financeiras, sobre como integrar fatores sociais, ambientais e de governança no mercado de capitais</a:t>
            </a:r>
            <a:endParaRPr sz="1100">
              <a:latin typeface="Questrial"/>
              <a:ea typeface="Questrial"/>
              <a:cs typeface="Questrial"/>
              <a:sym typeface="Questrial"/>
            </a:endParaRPr>
          </a:p>
        </p:txBody>
      </p:sp>
      <p:sp>
        <p:nvSpPr>
          <p:cNvPr id="389" name="Google Shape;389;p36"/>
          <p:cNvSpPr/>
          <p:nvPr/>
        </p:nvSpPr>
        <p:spPr>
          <a:xfrm>
            <a:off x="3092650" y="1550025"/>
            <a:ext cx="681300" cy="681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chemeClr val="accent6"/>
                </a:solidFill>
              </a:rPr>
              <a:t>2005</a:t>
            </a:r>
            <a:endParaRPr sz="1000">
              <a:solidFill>
                <a:schemeClr val="accent6"/>
              </a:solidFill>
            </a:endParaRPr>
          </a:p>
        </p:txBody>
      </p:sp>
      <p:sp>
        <p:nvSpPr>
          <p:cNvPr id="390" name="Google Shape;390;p36"/>
          <p:cNvSpPr txBox="1"/>
          <p:nvPr/>
        </p:nvSpPr>
        <p:spPr>
          <a:xfrm>
            <a:off x="2728625" y="2360500"/>
            <a:ext cx="1503300" cy="20472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es" sz="1100">
                <a:latin typeface="Questrial"/>
                <a:ea typeface="Questrial"/>
                <a:cs typeface="Questrial"/>
                <a:sym typeface="Questrial"/>
              </a:rPr>
              <a:t>A Iniciativa Financeira do Programa Ambiental das Nações Unidas (UNEP-FI) lançou o relatório Freshfield, que mostrava a importância da integração de fatores ESG para avaliação financeira.</a:t>
            </a:r>
            <a:endParaRPr sz="1100">
              <a:latin typeface="Questrial"/>
              <a:ea typeface="Questrial"/>
              <a:cs typeface="Questrial"/>
              <a:sym typeface="Questrial"/>
            </a:endParaRPr>
          </a:p>
        </p:txBody>
      </p:sp>
      <p:sp>
        <p:nvSpPr>
          <p:cNvPr id="391" name="Google Shape;391;p36"/>
          <p:cNvSpPr/>
          <p:nvPr/>
        </p:nvSpPr>
        <p:spPr>
          <a:xfrm>
            <a:off x="5053488" y="1550025"/>
            <a:ext cx="681300" cy="681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chemeClr val="accent6"/>
                </a:solidFill>
              </a:rPr>
              <a:t>20062007</a:t>
            </a:r>
            <a:endParaRPr sz="1000">
              <a:solidFill>
                <a:schemeClr val="accent6"/>
              </a:solidFill>
            </a:endParaRPr>
          </a:p>
        </p:txBody>
      </p:sp>
      <p:sp>
        <p:nvSpPr>
          <p:cNvPr id="392" name="Google Shape;392;p36"/>
          <p:cNvSpPr txBox="1"/>
          <p:nvPr/>
        </p:nvSpPr>
        <p:spPr>
          <a:xfrm>
            <a:off x="4765950" y="2360500"/>
            <a:ext cx="1256400" cy="1716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100">
                <a:latin typeface="Questrial"/>
                <a:ea typeface="Questrial"/>
                <a:cs typeface="Questrial"/>
                <a:sym typeface="Questrial"/>
              </a:rPr>
              <a:t>Surgiram os </a:t>
            </a:r>
            <a:r>
              <a:rPr lang="es" sz="1100" i="1">
                <a:latin typeface="Questrial"/>
                <a:ea typeface="Questrial"/>
                <a:cs typeface="Questrial"/>
                <a:sym typeface="Questrial"/>
              </a:rPr>
              <a:t>green bonds</a:t>
            </a:r>
            <a:r>
              <a:rPr lang="es" sz="1100">
                <a:latin typeface="Questrial"/>
                <a:ea typeface="Questrial"/>
                <a:cs typeface="Questrial"/>
                <a:sym typeface="Questrial"/>
              </a:rPr>
              <a:t>, títulos emitidos com objetivo de captar recursos para promover a melhoria ambiental.</a:t>
            </a:r>
            <a:endParaRPr sz="1100">
              <a:latin typeface="Questrial"/>
              <a:ea typeface="Questrial"/>
              <a:cs typeface="Questrial"/>
              <a:sym typeface="Questrial"/>
            </a:endParaRPr>
          </a:p>
        </p:txBody>
      </p:sp>
      <p:sp>
        <p:nvSpPr>
          <p:cNvPr id="393" name="Google Shape;393;p36"/>
          <p:cNvSpPr txBox="1"/>
          <p:nvPr/>
        </p:nvSpPr>
        <p:spPr>
          <a:xfrm>
            <a:off x="6603325" y="2360500"/>
            <a:ext cx="1503300" cy="2047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100" b="1">
                <a:latin typeface="Questrial"/>
                <a:ea typeface="Questrial"/>
                <a:cs typeface="Questrial"/>
                <a:sym typeface="Questrial"/>
              </a:rPr>
              <a:t>O</a:t>
            </a:r>
            <a:r>
              <a:rPr lang="es" sz="1100">
                <a:latin typeface="Questrial"/>
                <a:ea typeface="Questrial"/>
                <a:cs typeface="Questrial"/>
                <a:sym typeface="Questrial"/>
              </a:rPr>
              <a:t> Conselho de Padrões Contábeis de Sustentabilidade (SASB) desenvolve padrões específicos para a indústria, ajudando as empresas a relatar informações ESG materialmente relevantes.</a:t>
            </a:r>
            <a:endParaRPr>
              <a:latin typeface="Questrial"/>
              <a:ea typeface="Questrial"/>
              <a:cs typeface="Questrial"/>
              <a:sym typeface="Questrial"/>
            </a:endParaRPr>
          </a:p>
        </p:txBody>
      </p:sp>
      <p:sp>
        <p:nvSpPr>
          <p:cNvPr id="394" name="Google Shape;394;p36"/>
          <p:cNvSpPr/>
          <p:nvPr/>
        </p:nvSpPr>
        <p:spPr>
          <a:xfrm>
            <a:off x="7014325" y="1550025"/>
            <a:ext cx="681300" cy="6813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1000">
                <a:solidFill>
                  <a:schemeClr val="accent6"/>
                </a:solidFill>
              </a:rPr>
              <a:t>2011</a:t>
            </a:r>
            <a:endParaRPr sz="1000">
              <a:solidFill>
                <a:schemeClr val="accent6"/>
              </a:solidFill>
            </a:endParaRPr>
          </a:p>
        </p:txBody>
      </p:sp>
      <p:sp>
        <p:nvSpPr>
          <p:cNvPr id="395" name="Google Shape;395;p36"/>
          <p:cNvSpPr txBox="1"/>
          <p:nvPr/>
        </p:nvSpPr>
        <p:spPr>
          <a:xfrm>
            <a:off x="8231950" y="1796700"/>
            <a:ext cx="9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7"/>
          <p:cNvSpPr txBox="1">
            <a:spLocks noGrp="1"/>
          </p:cNvSpPr>
          <p:nvPr>
            <p:ph type="title"/>
          </p:nvPr>
        </p:nvSpPr>
        <p:spPr>
          <a:xfrm>
            <a:off x="322375" y="267150"/>
            <a:ext cx="68058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Âmbitos de aplicação</a:t>
            </a:r>
            <a:endParaRPr/>
          </a:p>
        </p:txBody>
      </p:sp>
      <p:cxnSp>
        <p:nvCxnSpPr>
          <p:cNvPr id="401" name="Google Shape;401;p37"/>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402" name="Google Shape;402;p37"/>
          <p:cNvSpPr txBox="1"/>
          <p:nvPr/>
        </p:nvSpPr>
        <p:spPr>
          <a:xfrm>
            <a:off x="504975" y="1426100"/>
            <a:ext cx="31353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Empresas e corporações</a:t>
            </a:r>
            <a:endParaRPr sz="1600">
              <a:solidFill>
                <a:schemeClr val="dk1"/>
              </a:solidFill>
              <a:latin typeface="Questrial"/>
              <a:ea typeface="Questrial"/>
              <a:cs typeface="Questrial"/>
              <a:sym typeface="Questrial"/>
            </a:endParaRPr>
          </a:p>
        </p:txBody>
      </p:sp>
      <p:sp>
        <p:nvSpPr>
          <p:cNvPr id="403" name="Google Shape;403;p37"/>
          <p:cNvSpPr txBox="1"/>
          <p:nvPr/>
        </p:nvSpPr>
        <p:spPr>
          <a:xfrm>
            <a:off x="504975" y="1812013"/>
            <a:ext cx="41217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Instituições financeiras e Investidores</a:t>
            </a:r>
            <a:endParaRPr sz="1600">
              <a:solidFill>
                <a:schemeClr val="dk1"/>
              </a:solidFill>
              <a:latin typeface="Questrial"/>
              <a:ea typeface="Questrial"/>
              <a:cs typeface="Questrial"/>
              <a:sym typeface="Questrial"/>
            </a:endParaRPr>
          </a:p>
        </p:txBody>
      </p:sp>
      <p:sp>
        <p:nvSpPr>
          <p:cNvPr id="404" name="Google Shape;404;p37"/>
          <p:cNvSpPr txBox="1"/>
          <p:nvPr/>
        </p:nvSpPr>
        <p:spPr>
          <a:xfrm>
            <a:off x="504975" y="2220450"/>
            <a:ext cx="39339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Setor Público e Governamental</a:t>
            </a:r>
            <a:endParaRPr sz="1600">
              <a:solidFill>
                <a:schemeClr val="dk1"/>
              </a:solidFill>
              <a:latin typeface="Questrial"/>
              <a:ea typeface="Questrial"/>
              <a:cs typeface="Questrial"/>
              <a:sym typeface="Questrial"/>
            </a:endParaRPr>
          </a:p>
        </p:txBody>
      </p:sp>
      <p:sp>
        <p:nvSpPr>
          <p:cNvPr id="405" name="Google Shape;405;p37"/>
          <p:cNvSpPr txBox="1"/>
          <p:nvPr/>
        </p:nvSpPr>
        <p:spPr>
          <a:xfrm>
            <a:off x="504975" y="2594188"/>
            <a:ext cx="39339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ONGs e Sociedade Civil</a:t>
            </a:r>
            <a:endParaRPr sz="1600">
              <a:solidFill>
                <a:schemeClr val="dk1"/>
              </a:solidFill>
              <a:latin typeface="Questrial"/>
              <a:ea typeface="Questrial"/>
              <a:cs typeface="Questrial"/>
              <a:sym typeface="Questrial"/>
            </a:endParaRPr>
          </a:p>
        </p:txBody>
      </p:sp>
      <p:sp>
        <p:nvSpPr>
          <p:cNvPr id="406" name="Google Shape;406;p37"/>
          <p:cNvSpPr txBox="1"/>
          <p:nvPr/>
        </p:nvSpPr>
        <p:spPr>
          <a:xfrm>
            <a:off x="504975" y="2974975"/>
            <a:ext cx="29241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Acadêmico e Pesquisa</a:t>
            </a:r>
            <a:endParaRPr sz="1600">
              <a:solidFill>
                <a:schemeClr val="dk1"/>
              </a:solidFill>
              <a:latin typeface="Questrial"/>
              <a:ea typeface="Questrial"/>
              <a:cs typeface="Questrial"/>
              <a:sym typeface="Questrial"/>
            </a:endParaRPr>
          </a:p>
        </p:txBody>
      </p:sp>
      <p:sp>
        <p:nvSpPr>
          <p:cNvPr id="407" name="Google Shape;407;p37"/>
          <p:cNvSpPr txBox="1"/>
          <p:nvPr/>
        </p:nvSpPr>
        <p:spPr>
          <a:xfrm>
            <a:off x="504975" y="3397925"/>
            <a:ext cx="42864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Setor de Energia e Recursos Naturais</a:t>
            </a:r>
            <a:endParaRPr sz="1600">
              <a:solidFill>
                <a:schemeClr val="dk1"/>
              </a:solidFill>
              <a:latin typeface="Questrial"/>
              <a:ea typeface="Questrial"/>
              <a:cs typeface="Questrial"/>
              <a:sym typeface="Questrial"/>
            </a:endParaRPr>
          </a:p>
        </p:txBody>
      </p:sp>
      <p:sp>
        <p:nvSpPr>
          <p:cNvPr id="408" name="Google Shape;408;p37"/>
          <p:cNvSpPr txBox="1"/>
          <p:nvPr/>
        </p:nvSpPr>
        <p:spPr>
          <a:xfrm>
            <a:off x="504975" y="3820875"/>
            <a:ext cx="30414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0"/>
              </a:spcBef>
              <a:spcAft>
                <a:spcPts val="0"/>
              </a:spcAft>
              <a:buClr>
                <a:schemeClr val="dk1"/>
              </a:buClr>
              <a:buSzPts val="1600"/>
              <a:buFont typeface="Questrial"/>
              <a:buChar char="●"/>
            </a:pPr>
            <a:r>
              <a:rPr lang="es" sz="1600">
                <a:solidFill>
                  <a:schemeClr val="dk1"/>
                </a:solidFill>
                <a:latin typeface="Questrial"/>
                <a:ea typeface="Questrial"/>
                <a:cs typeface="Questrial"/>
                <a:sym typeface="Questrial"/>
              </a:rPr>
              <a:t>Tecnologia e Inovação</a:t>
            </a:r>
            <a:endParaRPr sz="1600">
              <a:solidFill>
                <a:schemeClr val="dk1"/>
              </a:solidFill>
              <a:latin typeface="Questrial"/>
              <a:ea typeface="Questrial"/>
              <a:cs typeface="Questrial"/>
              <a:sym typeface="Quest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8"/>
          <p:cNvSpPr txBox="1">
            <a:spLocks noGrp="1"/>
          </p:cNvSpPr>
          <p:nvPr>
            <p:ph type="title"/>
          </p:nvPr>
        </p:nvSpPr>
        <p:spPr>
          <a:xfrm>
            <a:off x="322375" y="267150"/>
            <a:ext cx="85818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Empresas e corporações</a:t>
            </a:r>
            <a:endParaRPr/>
          </a:p>
        </p:txBody>
      </p:sp>
      <p:cxnSp>
        <p:nvCxnSpPr>
          <p:cNvPr id="414" name="Google Shape;414;p38"/>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415" name="Google Shape;415;p38"/>
          <p:cNvSpPr txBox="1"/>
          <p:nvPr/>
        </p:nvSpPr>
        <p:spPr>
          <a:xfrm>
            <a:off x="463238" y="1479175"/>
            <a:ext cx="39873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Operações e Cadeia de Suprimentos</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Práticas sustentáveis na produção, uso eficiente de recursos, gestão de resíduos e responsabilidade ambiental.</a:t>
            </a:r>
            <a:endParaRPr/>
          </a:p>
        </p:txBody>
      </p:sp>
      <p:sp>
        <p:nvSpPr>
          <p:cNvPr id="416" name="Google Shape;416;p38"/>
          <p:cNvSpPr txBox="1"/>
          <p:nvPr/>
        </p:nvSpPr>
        <p:spPr>
          <a:xfrm>
            <a:off x="4951763" y="1479163"/>
            <a:ext cx="3729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Governança Corporativa</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Transparência, ética nos negócios, estrutura do conselho de administração, políticas de remuneração e direitos dos acionistas.</a:t>
            </a:r>
            <a:endParaRPr/>
          </a:p>
        </p:txBody>
      </p:sp>
      <p:sp>
        <p:nvSpPr>
          <p:cNvPr id="417" name="Google Shape;417;p38"/>
          <p:cNvSpPr txBox="1"/>
          <p:nvPr/>
        </p:nvSpPr>
        <p:spPr>
          <a:xfrm>
            <a:off x="2798663" y="3158650"/>
            <a:ext cx="3640500" cy="15807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Responsabilidade Social</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 Condições de trabalho, direitos humanos, diversidade e inclusão, impacto comunitário e relações com clientes e fornecedores.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9"/>
          <p:cNvSpPr txBox="1">
            <a:spLocks noGrp="1"/>
          </p:cNvSpPr>
          <p:nvPr>
            <p:ph type="title"/>
          </p:nvPr>
        </p:nvSpPr>
        <p:spPr>
          <a:xfrm>
            <a:off x="322375" y="144625"/>
            <a:ext cx="41517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Inst. Financeiras e Investidores</a:t>
            </a:r>
            <a:endParaRPr sz="2900"/>
          </a:p>
        </p:txBody>
      </p:sp>
      <p:cxnSp>
        <p:nvCxnSpPr>
          <p:cNvPr id="423" name="Google Shape;423;p39"/>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424" name="Google Shape;424;p39"/>
          <p:cNvSpPr txBox="1"/>
          <p:nvPr/>
        </p:nvSpPr>
        <p:spPr>
          <a:xfrm>
            <a:off x="1009375" y="1400325"/>
            <a:ext cx="27777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Análise de Investimentos</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Avaliação de riscos e oportunidades ESG ao tomar decisões de investimento.</a:t>
            </a:r>
            <a:endParaRPr>
              <a:latin typeface="Questrial"/>
              <a:ea typeface="Questrial"/>
              <a:cs typeface="Questrial"/>
              <a:sym typeface="Questrial"/>
            </a:endParaRPr>
          </a:p>
        </p:txBody>
      </p:sp>
      <p:sp>
        <p:nvSpPr>
          <p:cNvPr id="425" name="Google Shape;425;p39"/>
          <p:cNvSpPr txBox="1"/>
          <p:nvPr/>
        </p:nvSpPr>
        <p:spPr>
          <a:xfrm>
            <a:off x="619075" y="3244000"/>
            <a:ext cx="35583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Engajamento e Voto por Procuração</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Influência nas práticas ESG das empresas investidas, participação em assembleias de acionistas.</a:t>
            </a:r>
            <a:endParaRPr>
              <a:latin typeface="Questrial"/>
              <a:ea typeface="Questrial"/>
              <a:cs typeface="Questrial"/>
              <a:sym typeface="Questrial"/>
            </a:endParaRPr>
          </a:p>
        </p:txBody>
      </p:sp>
      <p:sp>
        <p:nvSpPr>
          <p:cNvPr id="426" name="Google Shape;426;p39"/>
          <p:cNvSpPr txBox="1">
            <a:spLocks noGrp="1"/>
          </p:cNvSpPr>
          <p:nvPr>
            <p:ph type="title"/>
          </p:nvPr>
        </p:nvSpPr>
        <p:spPr>
          <a:xfrm>
            <a:off x="4450575" y="144625"/>
            <a:ext cx="41517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Setor Público e Governamental</a:t>
            </a:r>
            <a:endParaRPr sz="2900"/>
          </a:p>
        </p:txBody>
      </p:sp>
      <p:cxnSp>
        <p:nvCxnSpPr>
          <p:cNvPr id="427" name="Google Shape;427;p39"/>
          <p:cNvCxnSpPr/>
          <p:nvPr/>
        </p:nvCxnSpPr>
        <p:spPr>
          <a:xfrm>
            <a:off x="4566150" y="1456150"/>
            <a:ext cx="11700" cy="3194100"/>
          </a:xfrm>
          <a:prstGeom prst="straightConnector1">
            <a:avLst/>
          </a:prstGeom>
          <a:noFill/>
          <a:ln w="19050" cap="flat" cmpd="sng">
            <a:solidFill>
              <a:schemeClr val="dk1"/>
            </a:solidFill>
            <a:prstDash val="solid"/>
            <a:round/>
            <a:headEnd type="none" w="med" len="med"/>
            <a:tailEnd type="none" w="med" len="med"/>
          </a:ln>
        </p:spPr>
      </p:cxnSp>
      <p:sp>
        <p:nvSpPr>
          <p:cNvPr id="428" name="Google Shape;428;p39"/>
          <p:cNvSpPr txBox="1"/>
          <p:nvPr/>
        </p:nvSpPr>
        <p:spPr>
          <a:xfrm>
            <a:off x="5026425" y="3206575"/>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Políticas e Regulamentações</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Criação de políticas que incentivem práticas sustentáveis e responsáveis.</a:t>
            </a:r>
            <a:endParaRPr>
              <a:latin typeface="Questrial"/>
              <a:ea typeface="Questrial"/>
              <a:cs typeface="Questrial"/>
              <a:sym typeface="Questrial"/>
            </a:endParaRPr>
          </a:p>
        </p:txBody>
      </p:sp>
      <p:sp>
        <p:nvSpPr>
          <p:cNvPr id="429" name="Google Shape;429;p39"/>
          <p:cNvSpPr txBox="1"/>
          <p:nvPr/>
        </p:nvSpPr>
        <p:spPr>
          <a:xfrm>
            <a:off x="5026425" y="1456150"/>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Investimentos Públicos</a:t>
            </a:r>
            <a:endParaRPr sz="1600" u="sng">
              <a:latin typeface="Questrial"/>
              <a:ea typeface="Questrial"/>
              <a:cs typeface="Questrial"/>
              <a:sym typeface="Questrial"/>
            </a:endParaRPr>
          </a:p>
          <a:p>
            <a:pPr marL="0" lvl="0" indent="0" algn="just" rtl="0">
              <a:lnSpc>
                <a:spcPct val="115000"/>
              </a:lnSpc>
              <a:spcBef>
                <a:spcPts val="1200"/>
              </a:spcBef>
              <a:spcAft>
                <a:spcPts val="1200"/>
              </a:spcAft>
              <a:buNone/>
            </a:pPr>
            <a:r>
              <a:rPr lang="es">
                <a:latin typeface="Questrial"/>
                <a:ea typeface="Questrial"/>
                <a:cs typeface="Questrial"/>
                <a:sym typeface="Questrial"/>
              </a:rPr>
              <a:t>Aplicação de critérios ESG em projetos financiados pelo governo, como infraestrutura sustentável.</a:t>
            </a:r>
            <a:endParaRPr>
              <a:latin typeface="Questrial"/>
              <a:ea typeface="Questrial"/>
              <a:cs typeface="Questrial"/>
              <a:sym typeface="Quest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0"/>
          <p:cNvSpPr txBox="1">
            <a:spLocks noGrp="1"/>
          </p:cNvSpPr>
          <p:nvPr>
            <p:ph type="title"/>
          </p:nvPr>
        </p:nvSpPr>
        <p:spPr>
          <a:xfrm>
            <a:off x="510250" y="161450"/>
            <a:ext cx="30000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ONGs e Sociedade Civil</a:t>
            </a:r>
            <a:endParaRPr sz="2900"/>
          </a:p>
        </p:txBody>
      </p:sp>
      <p:cxnSp>
        <p:nvCxnSpPr>
          <p:cNvPr id="435" name="Google Shape;435;p40"/>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436" name="Google Shape;436;p40"/>
          <p:cNvSpPr txBox="1"/>
          <p:nvPr/>
        </p:nvSpPr>
        <p:spPr>
          <a:xfrm>
            <a:off x="575150" y="1458213"/>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t>Advocacy e Campanhas</a:t>
            </a:r>
            <a:endParaRPr sz="1600" u="sng"/>
          </a:p>
          <a:p>
            <a:pPr marL="0" lvl="0" indent="0" algn="ctr" rtl="0">
              <a:lnSpc>
                <a:spcPct val="115000"/>
              </a:lnSpc>
              <a:spcBef>
                <a:spcPts val="1200"/>
              </a:spcBef>
              <a:spcAft>
                <a:spcPts val="1200"/>
              </a:spcAft>
              <a:buNone/>
            </a:pPr>
            <a:r>
              <a:rPr lang="es"/>
              <a:t> Promoção de práticas ESG e pressão sobre empresas e governos.</a:t>
            </a:r>
            <a:endParaRPr/>
          </a:p>
        </p:txBody>
      </p:sp>
      <p:sp>
        <p:nvSpPr>
          <p:cNvPr id="437" name="Google Shape;437;p40"/>
          <p:cNvSpPr txBox="1"/>
          <p:nvPr/>
        </p:nvSpPr>
        <p:spPr>
          <a:xfrm>
            <a:off x="575150" y="3193875"/>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t>Monitoramento e Avaliação</a:t>
            </a:r>
            <a:endParaRPr sz="1600" u="sng"/>
          </a:p>
          <a:p>
            <a:pPr marL="0" lvl="0" indent="0" algn="ctr" rtl="0">
              <a:lnSpc>
                <a:spcPct val="115000"/>
              </a:lnSpc>
              <a:spcBef>
                <a:spcPts val="1200"/>
              </a:spcBef>
              <a:spcAft>
                <a:spcPts val="1200"/>
              </a:spcAft>
              <a:buNone/>
            </a:pPr>
            <a:r>
              <a:rPr lang="es"/>
              <a:t>Avaliação e divulgação do desempenho ESG de empresas e governos.</a:t>
            </a:r>
            <a:endParaRPr/>
          </a:p>
        </p:txBody>
      </p:sp>
      <p:sp>
        <p:nvSpPr>
          <p:cNvPr id="438" name="Google Shape;438;p40"/>
          <p:cNvSpPr txBox="1">
            <a:spLocks noGrp="1"/>
          </p:cNvSpPr>
          <p:nvPr>
            <p:ph type="title"/>
          </p:nvPr>
        </p:nvSpPr>
        <p:spPr>
          <a:xfrm>
            <a:off x="4978850" y="161450"/>
            <a:ext cx="30000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Acadêmico e Pesquisa</a:t>
            </a:r>
            <a:endParaRPr sz="2900"/>
          </a:p>
        </p:txBody>
      </p:sp>
      <p:cxnSp>
        <p:nvCxnSpPr>
          <p:cNvPr id="439" name="Google Shape;439;p40"/>
          <p:cNvCxnSpPr/>
          <p:nvPr/>
        </p:nvCxnSpPr>
        <p:spPr>
          <a:xfrm>
            <a:off x="4566150" y="1456150"/>
            <a:ext cx="11700" cy="3194100"/>
          </a:xfrm>
          <a:prstGeom prst="straightConnector1">
            <a:avLst/>
          </a:prstGeom>
          <a:noFill/>
          <a:ln w="19050" cap="flat" cmpd="sng">
            <a:solidFill>
              <a:schemeClr val="dk1"/>
            </a:solidFill>
            <a:prstDash val="solid"/>
            <a:round/>
            <a:headEnd type="none" w="med" len="med"/>
            <a:tailEnd type="none" w="med" len="med"/>
          </a:ln>
        </p:spPr>
      </p:cxnSp>
      <p:sp>
        <p:nvSpPr>
          <p:cNvPr id="440" name="Google Shape;440;p40"/>
          <p:cNvSpPr txBox="1"/>
          <p:nvPr/>
        </p:nvSpPr>
        <p:spPr>
          <a:xfrm>
            <a:off x="4978850" y="1406450"/>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Estudos e Publicações</a:t>
            </a:r>
            <a:endParaRPr sz="1600" u="sng">
              <a:latin typeface="Questrial"/>
              <a:ea typeface="Questrial"/>
              <a:cs typeface="Questrial"/>
              <a:sym typeface="Questrial"/>
            </a:endParaRPr>
          </a:p>
          <a:p>
            <a:pPr marL="0" lvl="0" indent="0" algn="ctr" rtl="0">
              <a:lnSpc>
                <a:spcPct val="115000"/>
              </a:lnSpc>
              <a:spcBef>
                <a:spcPts val="1200"/>
              </a:spcBef>
              <a:spcAft>
                <a:spcPts val="1200"/>
              </a:spcAft>
              <a:buNone/>
            </a:pPr>
            <a:r>
              <a:rPr lang="es">
                <a:latin typeface="Questrial"/>
                <a:ea typeface="Questrial"/>
                <a:cs typeface="Questrial"/>
                <a:sym typeface="Questrial"/>
              </a:rPr>
              <a:t> Pesquisa sobre práticas e impactos ESG, desenvolvimento de metodologias de avaliação.</a:t>
            </a:r>
            <a:endParaRPr>
              <a:latin typeface="Questrial"/>
              <a:ea typeface="Questrial"/>
              <a:cs typeface="Questrial"/>
              <a:sym typeface="Questrial"/>
            </a:endParaRPr>
          </a:p>
        </p:txBody>
      </p:sp>
      <p:sp>
        <p:nvSpPr>
          <p:cNvPr id="441" name="Google Shape;441;p40"/>
          <p:cNvSpPr txBox="1"/>
          <p:nvPr/>
        </p:nvSpPr>
        <p:spPr>
          <a:xfrm>
            <a:off x="4978850" y="3193875"/>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Educação e Treinamento</a:t>
            </a:r>
            <a:endParaRPr sz="1600" u="sng">
              <a:latin typeface="Questrial"/>
              <a:ea typeface="Questrial"/>
              <a:cs typeface="Questrial"/>
              <a:sym typeface="Questrial"/>
            </a:endParaRPr>
          </a:p>
          <a:p>
            <a:pPr marL="0" lvl="0" indent="0" algn="ctr" rtl="0">
              <a:lnSpc>
                <a:spcPct val="115000"/>
              </a:lnSpc>
              <a:spcBef>
                <a:spcPts val="1200"/>
              </a:spcBef>
              <a:spcAft>
                <a:spcPts val="1200"/>
              </a:spcAft>
              <a:buNone/>
            </a:pPr>
            <a:r>
              <a:rPr lang="es">
                <a:latin typeface="Questrial"/>
                <a:ea typeface="Questrial"/>
                <a:cs typeface="Questrial"/>
                <a:sym typeface="Questrial"/>
              </a:rPr>
              <a:t>Programas educativos e treinamentos sobre ESG para profissionais e estudantes.</a:t>
            </a:r>
            <a:endParaRPr>
              <a:latin typeface="Questrial"/>
              <a:ea typeface="Questrial"/>
              <a:cs typeface="Questrial"/>
              <a:sym typeface="Quest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title"/>
          </p:nvPr>
        </p:nvSpPr>
        <p:spPr>
          <a:xfrm>
            <a:off x="322375" y="126225"/>
            <a:ext cx="38934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Setor de Energia e </a:t>
            </a:r>
            <a:endParaRPr sz="2900" b="1"/>
          </a:p>
          <a:p>
            <a:pPr marL="0" lvl="0" indent="0" algn="ctr" rtl="0">
              <a:spcBef>
                <a:spcPts val="0"/>
              </a:spcBef>
              <a:spcAft>
                <a:spcPts val="0"/>
              </a:spcAft>
              <a:buNone/>
            </a:pPr>
            <a:r>
              <a:rPr lang="es" sz="2900" b="1"/>
              <a:t>Recursos naturais</a:t>
            </a:r>
            <a:endParaRPr sz="2900"/>
          </a:p>
        </p:txBody>
      </p:sp>
      <p:cxnSp>
        <p:nvCxnSpPr>
          <p:cNvPr id="447" name="Google Shape;447;p41"/>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448" name="Google Shape;448;p41"/>
          <p:cNvSpPr txBox="1">
            <a:spLocks noGrp="1"/>
          </p:cNvSpPr>
          <p:nvPr>
            <p:ph type="title"/>
          </p:nvPr>
        </p:nvSpPr>
        <p:spPr>
          <a:xfrm>
            <a:off x="4761475" y="126225"/>
            <a:ext cx="38934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Tecnologia </a:t>
            </a:r>
            <a:endParaRPr sz="2900" b="1"/>
          </a:p>
          <a:p>
            <a:pPr marL="0" lvl="0" indent="0" algn="ctr" rtl="0">
              <a:spcBef>
                <a:spcPts val="0"/>
              </a:spcBef>
              <a:spcAft>
                <a:spcPts val="0"/>
              </a:spcAft>
              <a:buNone/>
            </a:pPr>
            <a:r>
              <a:rPr lang="es" sz="2900" b="1"/>
              <a:t>e inovação</a:t>
            </a:r>
            <a:endParaRPr sz="2900"/>
          </a:p>
        </p:txBody>
      </p:sp>
      <p:sp>
        <p:nvSpPr>
          <p:cNvPr id="449" name="Google Shape;449;p41"/>
          <p:cNvSpPr txBox="1"/>
          <p:nvPr/>
        </p:nvSpPr>
        <p:spPr>
          <a:xfrm>
            <a:off x="769075" y="1467625"/>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Gestão Ambiental</a:t>
            </a:r>
            <a:endParaRPr sz="1600" u="sng">
              <a:latin typeface="Questrial"/>
              <a:ea typeface="Questrial"/>
              <a:cs typeface="Questrial"/>
              <a:sym typeface="Questrial"/>
            </a:endParaRPr>
          </a:p>
          <a:p>
            <a:pPr marL="0" lvl="0" indent="0" algn="ctr" rtl="0">
              <a:lnSpc>
                <a:spcPct val="115000"/>
              </a:lnSpc>
              <a:spcBef>
                <a:spcPts val="1200"/>
              </a:spcBef>
              <a:spcAft>
                <a:spcPts val="1200"/>
              </a:spcAft>
              <a:buNone/>
            </a:pPr>
            <a:r>
              <a:rPr lang="es">
                <a:latin typeface="Questrial"/>
                <a:ea typeface="Questrial"/>
                <a:cs typeface="Questrial"/>
                <a:sym typeface="Questrial"/>
              </a:rPr>
              <a:t>Minimização do impacto ambiental, controle de emissões, gestão de resíduos.</a:t>
            </a:r>
            <a:endParaRPr>
              <a:latin typeface="Questrial"/>
              <a:ea typeface="Questrial"/>
              <a:cs typeface="Questrial"/>
              <a:sym typeface="Questrial"/>
            </a:endParaRPr>
          </a:p>
        </p:txBody>
      </p:sp>
      <p:sp>
        <p:nvSpPr>
          <p:cNvPr id="450" name="Google Shape;450;p41"/>
          <p:cNvSpPr txBox="1"/>
          <p:nvPr/>
        </p:nvSpPr>
        <p:spPr>
          <a:xfrm>
            <a:off x="769075" y="3135575"/>
            <a:ext cx="3000000" cy="1332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t>Engajamento Comunitário</a:t>
            </a:r>
            <a:endParaRPr sz="1600" u="sng"/>
          </a:p>
          <a:p>
            <a:pPr marL="0" lvl="0" indent="0" algn="ctr" rtl="0">
              <a:lnSpc>
                <a:spcPct val="115000"/>
              </a:lnSpc>
              <a:spcBef>
                <a:spcPts val="1200"/>
              </a:spcBef>
              <a:spcAft>
                <a:spcPts val="1200"/>
              </a:spcAft>
              <a:buNone/>
            </a:pPr>
            <a:r>
              <a:rPr lang="es" sz="1100"/>
              <a:t> </a:t>
            </a:r>
            <a:r>
              <a:rPr lang="es"/>
              <a:t>Trabalho com comunidades locais para garantir benefícios e minimizar impactos negativos.</a:t>
            </a:r>
            <a:endParaRPr/>
          </a:p>
        </p:txBody>
      </p:sp>
      <p:sp>
        <p:nvSpPr>
          <p:cNvPr id="451" name="Google Shape;451;p41"/>
          <p:cNvSpPr txBox="1"/>
          <p:nvPr/>
        </p:nvSpPr>
        <p:spPr>
          <a:xfrm>
            <a:off x="4969975" y="2043050"/>
            <a:ext cx="3476400" cy="1863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t>Desenvolvimento de Soluções Sustentáveis</a:t>
            </a:r>
            <a:endParaRPr sz="1600" u="sng"/>
          </a:p>
          <a:p>
            <a:pPr marL="0" lvl="0" indent="0" algn="ctr" rtl="0">
              <a:lnSpc>
                <a:spcPct val="115000"/>
              </a:lnSpc>
              <a:spcBef>
                <a:spcPts val="1200"/>
              </a:spcBef>
              <a:spcAft>
                <a:spcPts val="1200"/>
              </a:spcAft>
              <a:buNone/>
            </a:pPr>
            <a:r>
              <a:rPr lang="es"/>
              <a:t>Criação de tecnologias que resolvem desafios ambientais e sociais, como energias renováveis e eficiência energética.</a:t>
            </a:r>
            <a:endParaRPr/>
          </a:p>
        </p:txBody>
      </p:sp>
      <p:cxnSp>
        <p:nvCxnSpPr>
          <p:cNvPr id="452" name="Google Shape;452;p41"/>
          <p:cNvCxnSpPr/>
          <p:nvPr/>
        </p:nvCxnSpPr>
        <p:spPr>
          <a:xfrm>
            <a:off x="4566150" y="1456150"/>
            <a:ext cx="11700" cy="31941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42"/>
          <p:cNvPicPr preferRelativeResize="0"/>
          <p:nvPr/>
        </p:nvPicPr>
        <p:blipFill>
          <a:blip r:embed="rId3">
            <a:alphaModFix/>
          </a:blip>
          <a:stretch>
            <a:fillRect/>
          </a:stretch>
        </p:blipFill>
        <p:spPr>
          <a:xfrm>
            <a:off x="256425" y="1127500"/>
            <a:ext cx="3268824" cy="3268824"/>
          </a:xfrm>
          <a:prstGeom prst="rect">
            <a:avLst/>
          </a:prstGeom>
          <a:noFill/>
          <a:ln w="19050" cap="flat" cmpd="sng">
            <a:solidFill>
              <a:srgbClr val="000000"/>
            </a:solidFill>
            <a:prstDash val="solid"/>
            <a:round/>
            <a:headEnd type="none" w="sm" len="sm"/>
            <a:tailEnd type="none" w="sm" len="sm"/>
          </a:ln>
        </p:spPr>
      </p:pic>
      <p:sp>
        <p:nvSpPr>
          <p:cNvPr id="458" name="Google Shape;458;p42"/>
          <p:cNvSpPr txBox="1">
            <a:spLocks noGrp="1"/>
          </p:cNvSpPr>
          <p:nvPr>
            <p:ph type="title"/>
          </p:nvPr>
        </p:nvSpPr>
        <p:spPr>
          <a:xfrm>
            <a:off x="530475" y="292300"/>
            <a:ext cx="79812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900" b="1"/>
              <a:t>Empresas </a:t>
            </a:r>
            <a:endParaRPr sz="2900" b="1"/>
          </a:p>
          <a:p>
            <a:pPr marL="0" lvl="0" indent="0" algn="ctr" rtl="0">
              <a:spcBef>
                <a:spcPts val="0"/>
              </a:spcBef>
              <a:spcAft>
                <a:spcPts val="0"/>
              </a:spcAft>
              <a:buNone/>
            </a:pPr>
            <a:endParaRPr sz="2900" b="1"/>
          </a:p>
        </p:txBody>
      </p:sp>
      <p:pic>
        <p:nvPicPr>
          <p:cNvPr id="459" name="Google Shape;459;p42"/>
          <p:cNvPicPr preferRelativeResize="0"/>
          <p:nvPr/>
        </p:nvPicPr>
        <p:blipFill rotWithShape="1">
          <a:blip r:embed="rId4">
            <a:alphaModFix/>
          </a:blip>
          <a:srcRect r="18106"/>
          <a:stretch/>
        </p:blipFill>
        <p:spPr>
          <a:xfrm>
            <a:off x="3601050" y="1127500"/>
            <a:ext cx="2727733" cy="3268825"/>
          </a:xfrm>
          <a:prstGeom prst="rect">
            <a:avLst/>
          </a:prstGeom>
          <a:noFill/>
          <a:ln w="19050" cap="flat" cmpd="sng">
            <a:solidFill>
              <a:srgbClr val="000000"/>
            </a:solidFill>
            <a:prstDash val="solid"/>
            <a:round/>
            <a:headEnd type="none" w="sm" len="sm"/>
            <a:tailEnd type="none" w="sm" len="sm"/>
          </a:ln>
        </p:spPr>
      </p:pic>
      <p:pic>
        <p:nvPicPr>
          <p:cNvPr id="460" name="Google Shape;460;p42"/>
          <p:cNvPicPr preferRelativeResize="0"/>
          <p:nvPr/>
        </p:nvPicPr>
        <p:blipFill>
          <a:blip r:embed="rId5">
            <a:alphaModFix/>
          </a:blip>
          <a:stretch>
            <a:fillRect/>
          </a:stretch>
        </p:blipFill>
        <p:spPr>
          <a:xfrm>
            <a:off x="6404583" y="1621338"/>
            <a:ext cx="2510417" cy="2510417"/>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3"/>
          <p:cNvSpPr txBox="1">
            <a:spLocks noGrp="1"/>
          </p:cNvSpPr>
          <p:nvPr>
            <p:ph type="title"/>
          </p:nvPr>
        </p:nvSpPr>
        <p:spPr>
          <a:xfrm>
            <a:off x="181475" y="221475"/>
            <a:ext cx="38934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b="1"/>
              <a:t>Vantagens</a:t>
            </a:r>
            <a:endParaRPr/>
          </a:p>
        </p:txBody>
      </p:sp>
      <p:cxnSp>
        <p:nvCxnSpPr>
          <p:cNvPr id="466" name="Google Shape;466;p43"/>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cxnSp>
        <p:nvCxnSpPr>
          <p:cNvPr id="467" name="Google Shape;467;p43"/>
          <p:cNvCxnSpPr/>
          <p:nvPr/>
        </p:nvCxnSpPr>
        <p:spPr>
          <a:xfrm rot="10800000">
            <a:off x="8332825" y="2589575"/>
            <a:ext cx="0" cy="478800"/>
          </a:xfrm>
          <a:prstGeom prst="straightConnector1">
            <a:avLst/>
          </a:prstGeom>
          <a:noFill/>
          <a:ln w="9525" cap="flat" cmpd="sng">
            <a:solidFill>
              <a:schemeClr val="dk1"/>
            </a:solidFill>
            <a:prstDash val="solid"/>
            <a:round/>
            <a:headEnd type="none" w="med" len="med"/>
            <a:tailEnd type="none" w="med" len="med"/>
          </a:ln>
        </p:spPr>
      </p:cxnSp>
      <p:sp>
        <p:nvSpPr>
          <p:cNvPr id="468" name="Google Shape;468;p43"/>
          <p:cNvSpPr txBox="1"/>
          <p:nvPr/>
        </p:nvSpPr>
        <p:spPr>
          <a:xfrm>
            <a:off x="138300" y="2276750"/>
            <a:ext cx="1835700" cy="20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Redução de custos</a:t>
            </a:r>
            <a:endParaRPr>
              <a:solidFill>
                <a:schemeClr val="dk1"/>
              </a:solidFill>
              <a:latin typeface="Nunito"/>
              <a:ea typeface="Nunito"/>
              <a:cs typeface="Nunito"/>
              <a:sym typeface="Nunito"/>
            </a:endParaRPr>
          </a:p>
        </p:txBody>
      </p:sp>
      <p:sp>
        <p:nvSpPr>
          <p:cNvPr id="469" name="Google Shape;469;p43"/>
          <p:cNvSpPr txBox="1"/>
          <p:nvPr/>
        </p:nvSpPr>
        <p:spPr>
          <a:xfrm>
            <a:off x="1351525" y="3733600"/>
            <a:ext cx="1356900" cy="5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Reputação da Empresa</a:t>
            </a:r>
            <a:endParaRPr>
              <a:solidFill>
                <a:schemeClr val="dk1"/>
              </a:solidFill>
              <a:latin typeface="Nunito"/>
              <a:ea typeface="Nunito"/>
              <a:cs typeface="Nunito"/>
              <a:sym typeface="Nunito"/>
            </a:endParaRPr>
          </a:p>
        </p:txBody>
      </p:sp>
      <p:sp>
        <p:nvSpPr>
          <p:cNvPr id="470" name="Google Shape;470;p43"/>
          <p:cNvSpPr txBox="1"/>
          <p:nvPr/>
        </p:nvSpPr>
        <p:spPr>
          <a:xfrm>
            <a:off x="2980450" y="2128000"/>
            <a:ext cx="14256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Fidelização dos Clientes</a:t>
            </a:r>
            <a:endParaRPr>
              <a:solidFill>
                <a:schemeClr val="dk1"/>
              </a:solidFill>
              <a:latin typeface="Nunito"/>
              <a:ea typeface="Nunito"/>
              <a:cs typeface="Nunito"/>
              <a:sym typeface="Nunito"/>
            </a:endParaRPr>
          </a:p>
        </p:txBody>
      </p:sp>
      <p:sp>
        <p:nvSpPr>
          <p:cNvPr id="471" name="Google Shape;471;p43"/>
          <p:cNvSpPr txBox="1"/>
          <p:nvPr/>
        </p:nvSpPr>
        <p:spPr>
          <a:xfrm>
            <a:off x="3996488" y="3831100"/>
            <a:ext cx="1773600" cy="34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Sustentabilidade e Transparência</a:t>
            </a:r>
            <a:endParaRPr>
              <a:solidFill>
                <a:schemeClr val="dk1"/>
              </a:solidFill>
              <a:latin typeface="Nunito"/>
              <a:ea typeface="Nunito"/>
              <a:cs typeface="Nunito"/>
              <a:sym typeface="Nunito"/>
            </a:endParaRPr>
          </a:p>
        </p:txBody>
      </p:sp>
      <p:sp>
        <p:nvSpPr>
          <p:cNvPr id="472" name="Google Shape;472;p43"/>
          <p:cNvSpPr txBox="1"/>
          <p:nvPr/>
        </p:nvSpPr>
        <p:spPr>
          <a:xfrm flipH="1">
            <a:off x="5297225" y="2141750"/>
            <a:ext cx="19776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Linhas de Crédito especiais</a:t>
            </a:r>
            <a:endParaRPr>
              <a:solidFill>
                <a:schemeClr val="dk1"/>
              </a:solidFill>
              <a:latin typeface="Nunito"/>
              <a:ea typeface="Nunito"/>
              <a:cs typeface="Nunito"/>
              <a:sym typeface="Nunito"/>
            </a:endParaRPr>
          </a:p>
        </p:txBody>
      </p:sp>
      <p:sp>
        <p:nvSpPr>
          <p:cNvPr id="473" name="Google Shape;473;p43"/>
          <p:cNvSpPr txBox="1"/>
          <p:nvPr/>
        </p:nvSpPr>
        <p:spPr>
          <a:xfrm>
            <a:off x="6831925" y="3804500"/>
            <a:ext cx="15009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Maior Competitividade</a:t>
            </a:r>
            <a:endParaRPr>
              <a:solidFill>
                <a:schemeClr val="dk1"/>
              </a:solidFill>
              <a:latin typeface="Nunito"/>
              <a:ea typeface="Nunito"/>
              <a:cs typeface="Nunito"/>
              <a:sym typeface="Nunito"/>
            </a:endParaRPr>
          </a:p>
        </p:txBody>
      </p:sp>
      <p:sp>
        <p:nvSpPr>
          <p:cNvPr id="474" name="Google Shape;474;p43"/>
          <p:cNvSpPr txBox="1"/>
          <p:nvPr/>
        </p:nvSpPr>
        <p:spPr>
          <a:xfrm>
            <a:off x="7334075" y="2243600"/>
            <a:ext cx="18357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Segurança para o investidor</a:t>
            </a:r>
            <a:endParaRPr>
              <a:solidFill>
                <a:schemeClr val="dk1"/>
              </a:solidFill>
              <a:latin typeface="Nunito"/>
              <a:ea typeface="Nunito"/>
              <a:cs typeface="Nunito"/>
              <a:sym typeface="Nunito"/>
            </a:endParaRPr>
          </a:p>
        </p:txBody>
      </p:sp>
      <p:sp>
        <p:nvSpPr>
          <p:cNvPr id="475" name="Google Shape;475;p43"/>
          <p:cNvSpPr/>
          <p:nvPr/>
        </p:nvSpPr>
        <p:spPr>
          <a:xfrm>
            <a:off x="181475" y="3103850"/>
            <a:ext cx="8832600" cy="1509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cxnSp>
        <p:nvCxnSpPr>
          <p:cNvPr id="476" name="Google Shape;476;p43"/>
          <p:cNvCxnSpPr/>
          <p:nvPr/>
        </p:nvCxnSpPr>
        <p:spPr>
          <a:xfrm rot="10800000">
            <a:off x="965800" y="2625025"/>
            <a:ext cx="0" cy="4788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43"/>
          <p:cNvCxnSpPr/>
          <p:nvPr/>
        </p:nvCxnSpPr>
        <p:spPr>
          <a:xfrm rot="10800000">
            <a:off x="2029975" y="32547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478" name="Google Shape;478;p43"/>
          <p:cNvCxnSpPr/>
          <p:nvPr/>
        </p:nvCxnSpPr>
        <p:spPr>
          <a:xfrm rot="10800000">
            <a:off x="2521000" y="3407150"/>
            <a:ext cx="0" cy="4788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43"/>
          <p:cNvCxnSpPr/>
          <p:nvPr/>
        </p:nvCxnSpPr>
        <p:spPr>
          <a:xfrm rot="10800000">
            <a:off x="96580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480" name="Google Shape;480;p43"/>
          <p:cNvCxnSpPr/>
          <p:nvPr/>
        </p:nvCxnSpPr>
        <p:spPr>
          <a:xfrm rot="10800000">
            <a:off x="369325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481" name="Google Shape;481;p43"/>
          <p:cNvCxnSpPr/>
          <p:nvPr/>
        </p:nvCxnSpPr>
        <p:spPr>
          <a:xfrm rot="10800000">
            <a:off x="4838850" y="32547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482" name="Google Shape;482;p43"/>
          <p:cNvCxnSpPr/>
          <p:nvPr/>
        </p:nvCxnSpPr>
        <p:spPr>
          <a:xfrm rot="10800000">
            <a:off x="6286025"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483" name="Google Shape;483;p43"/>
          <p:cNvCxnSpPr/>
          <p:nvPr/>
        </p:nvCxnSpPr>
        <p:spPr>
          <a:xfrm rot="10800000">
            <a:off x="7582375" y="3290225"/>
            <a:ext cx="0" cy="478800"/>
          </a:xfrm>
          <a:prstGeom prst="straightConnector1">
            <a:avLst/>
          </a:prstGeom>
          <a:noFill/>
          <a:ln w="9525" cap="flat" cmpd="sng">
            <a:solidFill>
              <a:schemeClr val="dk1"/>
            </a:solidFill>
            <a:prstDash val="solid"/>
            <a:round/>
            <a:headEnd type="none" w="med" len="med"/>
            <a:tailEnd type="none" w="med" len="med"/>
          </a:ln>
        </p:spPr>
      </p:cxnSp>
      <p:grpSp>
        <p:nvGrpSpPr>
          <p:cNvPr id="484" name="Google Shape;484;p43"/>
          <p:cNvGrpSpPr/>
          <p:nvPr/>
        </p:nvGrpSpPr>
        <p:grpSpPr>
          <a:xfrm>
            <a:off x="785952" y="1717887"/>
            <a:ext cx="359679" cy="321833"/>
            <a:chOff x="4670239" y="1541599"/>
            <a:chExt cx="359679" cy="321833"/>
          </a:xfrm>
        </p:grpSpPr>
        <p:sp>
          <p:nvSpPr>
            <p:cNvPr id="485" name="Google Shape;485;p43"/>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3"/>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3"/>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3"/>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3"/>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3"/>
          <p:cNvGrpSpPr/>
          <p:nvPr/>
        </p:nvGrpSpPr>
        <p:grpSpPr>
          <a:xfrm>
            <a:off x="3529715" y="1740265"/>
            <a:ext cx="327085" cy="277080"/>
            <a:chOff x="2770052" y="2009628"/>
            <a:chExt cx="327085" cy="277080"/>
          </a:xfrm>
        </p:grpSpPr>
        <p:sp>
          <p:nvSpPr>
            <p:cNvPr id="491" name="Google Shape;491;p4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43"/>
          <p:cNvGrpSpPr/>
          <p:nvPr/>
        </p:nvGrpSpPr>
        <p:grpSpPr>
          <a:xfrm>
            <a:off x="6115581" y="1697070"/>
            <a:ext cx="226661" cy="363467"/>
            <a:chOff x="5211031" y="1969108"/>
            <a:chExt cx="226661" cy="363467"/>
          </a:xfrm>
        </p:grpSpPr>
        <p:sp>
          <p:nvSpPr>
            <p:cNvPr id="494" name="Google Shape;494;p43"/>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3"/>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43"/>
          <p:cNvGrpSpPr/>
          <p:nvPr/>
        </p:nvGrpSpPr>
        <p:grpSpPr>
          <a:xfrm>
            <a:off x="8067837" y="1740266"/>
            <a:ext cx="368185" cy="330454"/>
            <a:chOff x="2630824" y="1976966"/>
            <a:chExt cx="368185" cy="330454"/>
          </a:xfrm>
        </p:grpSpPr>
        <p:sp>
          <p:nvSpPr>
            <p:cNvPr id="497" name="Google Shape;497;p43"/>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3"/>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3"/>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3"/>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3"/>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3"/>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3"/>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3"/>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43"/>
          <p:cNvGrpSpPr/>
          <p:nvPr/>
        </p:nvGrpSpPr>
        <p:grpSpPr>
          <a:xfrm>
            <a:off x="1891630" y="4274502"/>
            <a:ext cx="276698" cy="333133"/>
            <a:chOff x="7576605" y="1983877"/>
            <a:chExt cx="276698" cy="333133"/>
          </a:xfrm>
        </p:grpSpPr>
        <p:sp>
          <p:nvSpPr>
            <p:cNvPr id="506" name="Google Shape;506;p43"/>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3"/>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3"/>
          <p:cNvGrpSpPr/>
          <p:nvPr/>
        </p:nvGrpSpPr>
        <p:grpSpPr>
          <a:xfrm>
            <a:off x="4662042" y="4263866"/>
            <a:ext cx="353631" cy="354395"/>
            <a:chOff x="2280029" y="1970604"/>
            <a:chExt cx="353631" cy="354395"/>
          </a:xfrm>
        </p:grpSpPr>
        <p:sp>
          <p:nvSpPr>
            <p:cNvPr id="509" name="Google Shape;509;p43"/>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3"/>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3"/>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3"/>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3"/>
          <p:cNvGrpSpPr/>
          <p:nvPr/>
        </p:nvGrpSpPr>
        <p:grpSpPr>
          <a:xfrm>
            <a:off x="7408413" y="4286055"/>
            <a:ext cx="347934" cy="310024"/>
            <a:chOff x="1327676" y="2910480"/>
            <a:chExt cx="347934" cy="310024"/>
          </a:xfrm>
        </p:grpSpPr>
        <p:sp>
          <p:nvSpPr>
            <p:cNvPr id="514" name="Google Shape;514;p43"/>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3"/>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3"/>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3"/>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3"/>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720000" y="13792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6000">
                <a:solidFill>
                  <a:srgbClr val="212121"/>
                </a:solidFill>
              </a:rPr>
              <a:t>ESG</a:t>
            </a:r>
            <a:endParaRPr sz="6000">
              <a:solidFill>
                <a:srgbClr val="212121"/>
              </a:solidFill>
            </a:endParaRPr>
          </a:p>
        </p:txBody>
      </p:sp>
      <p:sp>
        <p:nvSpPr>
          <p:cNvPr id="146" name="Google Shape;146;p26"/>
          <p:cNvSpPr txBox="1"/>
          <p:nvPr/>
        </p:nvSpPr>
        <p:spPr>
          <a:xfrm>
            <a:off x="1454400" y="2399825"/>
            <a:ext cx="62352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s" sz="2400" i="1">
                <a:solidFill>
                  <a:srgbClr val="212121"/>
                </a:solidFill>
                <a:latin typeface="Questrial"/>
                <a:ea typeface="Questrial"/>
                <a:cs typeface="Questrial"/>
                <a:sym typeface="Questrial"/>
              </a:rPr>
              <a:t>Environmental, Social and Governance</a:t>
            </a:r>
            <a:endParaRPr sz="2400" i="1">
              <a:solidFill>
                <a:srgbClr val="212121"/>
              </a:solidFill>
              <a:latin typeface="Questrial"/>
              <a:ea typeface="Questrial"/>
              <a:cs typeface="Questrial"/>
              <a:sym typeface="Questrial"/>
            </a:endParaRPr>
          </a:p>
        </p:txBody>
      </p:sp>
      <p:grpSp>
        <p:nvGrpSpPr>
          <p:cNvPr id="147" name="Google Shape;147;p26"/>
          <p:cNvGrpSpPr/>
          <p:nvPr/>
        </p:nvGrpSpPr>
        <p:grpSpPr>
          <a:xfrm>
            <a:off x="2236464" y="3121495"/>
            <a:ext cx="801617" cy="664396"/>
            <a:chOff x="2236525" y="3353202"/>
            <a:chExt cx="304832" cy="356512"/>
          </a:xfrm>
        </p:grpSpPr>
        <p:sp>
          <p:nvSpPr>
            <p:cNvPr id="148" name="Google Shape;148;p26"/>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26"/>
          <p:cNvGrpSpPr/>
          <p:nvPr/>
        </p:nvGrpSpPr>
        <p:grpSpPr>
          <a:xfrm>
            <a:off x="4031492" y="3167348"/>
            <a:ext cx="801606" cy="572691"/>
            <a:chOff x="1781317" y="3391400"/>
            <a:chExt cx="367255" cy="282364"/>
          </a:xfrm>
        </p:grpSpPr>
        <p:sp>
          <p:nvSpPr>
            <p:cNvPr id="152" name="Google Shape;152;p26"/>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6"/>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6"/>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6"/>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6"/>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26"/>
          <p:cNvGrpSpPr/>
          <p:nvPr/>
        </p:nvGrpSpPr>
        <p:grpSpPr>
          <a:xfrm>
            <a:off x="5826514" y="3167358"/>
            <a:ext cx="801608" cy="572686"/>
            <a:chOff x="5626763" y="2013829"/>
            <a:chExt cx="351722" cy="274788"/>
          </a:xfrm>
        </p:grpSpPr>
        <p:sp>
          <p:nvSpPr>
            <p:cNvPr id="159" name="Google Shape;159;p26"/>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6"/>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6"/>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6"/>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4"/>
          <p:cNvSpPr txBox="1">
            <a:spLocks noGrp="1"/>
          </p:cNvSpPr>
          <p:nvPr>
            <p:ph type="title"/>
          </p:nvPr>
        </p:nvSpPr>
        <p:spPr>
          <a:xfrm>
            <a:off x="181475" y="221475"/>
            <a:ext cx="43287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b="1"/>
              <a:t>	Aplicar ESG</a:t>
            </a:r>
            <a:endParaRPr/>
          </a:p>
        </p:txBody>
      </p:sp>
      <p:cxnSp>
        <p:nvCxnSpPr>
          <p:cNvPr id="524" name="Google Shape;524;p44"/>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cxnSp>
        <p:nvCxnSpPr>
          <p:cNvPr id="525" name="Google Shape;525;p44"/>
          <p:cNvCxnSpPr/>
          <p:nvPr/>
        </p:nvCxnSpPr>
        <p:spPr>
          <a:xfrm rot="10800000">
            <a:off x="8067825" y="2625025"/>
            <a:ext cx="0" cy="478800"/>
          </a:xfrm>
          <a:prstGeom prst="straightConnector1">
            <a:avLst/>
          </a:prstGeom>
          <a:noFill/>
          <a:ln w="9525" cap="flat" cmpd="sng">
            <a:solidFill>
              <a:schemeClr val="dk1"/>
            </a:solidFill>
            <a:prstDash val="solid"/>
            <a:round/>
            <a:headEnd type="none" w="med" len="med"/>
            <a:tailEnd type="none" w="med" len="med"/>
          </a:ln>
        </p:spPr>
      </p:cxnSp>
      <p:sp>
        <p:nvSpPr>
          <p:cNvPr id="526" name="Google Shape;526;p44"/>
          <p:cNvSpPr txBox="1"/>
          <p:nvPr/>
        </p:nvSpPr>
        <p:spPr>
          <a:xfrm>
            <a:off x="138300" y="2276750"/>
            <a:ext cx="1835700" cy="20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Avaliação inicial</a:t>
            </a:r>
            <a:endParaRPr>
              <a:solidFill>
                <a:schemeClr val="dk1"/>
              </a:solidFill>
              <a:latin typeface="Nunito"/>
              <a:ea typeface="Nunito"/>
              <a:cs typeface="Nunito"/>
              <a:sym typeface="Nunito"/>
            </a:endParaRPr>
          </a:p>
        </p:txBody>
      </p:sp>
      <p:sp>
        <p:nvSpPr>
          <p:cNvPr id="527" name="Google Shape;527;p44"/>
          <p:cNvSpPr txBox="1"/>
          <p:nvPr/>
        </p:nvSpPr>
        <p:spPr>
          <a:xfrm>
            <a:off x="1145625" y="3733550"/>
            <a:ext cx="1356900" cy="5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Compromisso da Liderança </a:t>
            </a:r>
            <a:endParaRPr>
              <a:solidFill>
                <a:schemeClr val="dk1"/>
              </a:solidFill>
              <a:latin typeface="Nunito"/>
              <a:ea typeface="Nunito"/>
              <a:cs typeface="Nunito"/>
              <a:sym typeface="Nunito"/>
            </a:endParaRPr>
          </a:p>
        </p:txBody>
      </p:sp>
      <p:sp>
        <p:nvSpPr>
          <p:cNvPr id="528" name="Google Shape;528;p44"/>
          <p:cNvSpPr txBox="1"/>
          <p:nvPr/>
        </p:nvSpPr>
        <p:spPr>
          <a:xfrm>
            <a:off x="2101163" y="2128000"/>
            <a:ext cx="14256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Definição de metas </a:t>
            </a:r>
            <a:endParaRPr>
              <a:solidFill>
                <a:schemeClr val="dk1"/>
              </a:solidFill>
              <a:latin typeface="Nunito"/>
              <a:ea typeface="Nunito"/>
              <a:cs typeface="Nunito"/>
              <a:sym typeface="Nunito"/>
            </a:endParaRPr>
          </a:p>
        </p:txBody>
      </p:sp>
      <p:sp>
        <p:nvSpPr>
          <p:cNvPr id="529" name="Google Shape;529;p44"/>
          <p:cNvSpPr txBox="1"/>
          <p:nvPr/>
        </p:nvSpPr>
        <p:spPr>
          <a:xfrm>
            <a:off x="3257362" y="3825763"/>
            <a:ext cx="2076900" cy="34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Integração nos processos de negócio</a:t>
            </a:r>
            <a:endParaRPr>
              <a:solidFill>
                <a:schemeClr val="dk1"/>
              </a:solidFill>
              <a:latin typeface="Nunito"/>
              <a:ea typeface="Nunito"/>
              <a:cs typeface="Nunito"/>
              <a:sym typeface="Nunito"/>
            </a:endParaRPr>
          </a:p>
        </p:txBody>
      </p:sp>
      <p:sp>
        <p:nvSpPr>
          <p:cNvPr id="530" name="Google Shape;530;p44"/>
          <p:cNvSpPr txBox="1"/>
          <p:nvPr/>
        </p:nvSpPr>
        <p:spPr>
          <a:xfrm flipH="1">
            <a:off x="4293200" y="2103375"/>
            <a:ext cx="26127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Capacitação e envolvimento dos funcionários </a:t>
            </a:r>
            <a:endParaRPr>
              <a:solidFill>
                <a:schemeClr val="dk1"/>
              </a:solidFill>
              <a:latin typeface="Nunito"/>
              <a:ea typeface="Nunito"/>
              <a:cs typeface="Nunito"/>
              <a:sym typeface="Nunito"/>
            </a:endParaRPr>
          </a:p>
        </p:txBody>
      </p:sp>
      <p:sp>
        <p:nvSpPr>
          <p:cNvPr id="531" name="Google Shape;531;p44"/>
          <p:cNvSpPr txBox="1"/>
          <p:nvPr/>
        </p:nvSpPr>
        <p:spPr>
          <a:xfrm>
            <a:off x="6413925" y="3776425"/>
            <a:ext cx="16539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Acompanhamento e relatórios </a:t>
            </a:r>
            <a:endParaRPr>
              <a:solidFill>
                <a:schemeClr val="dk1"/>
              </a:solidFill>
              <a:latin typeface="Nunito"/>
              <a:ea typeface="Nunito"/>
              <a:cs typeface="Nunito"/>
              <a:sym typeface="Nunito"/>
            </a:endParaRPr>
          </a:p>
        </p:txBody>
      </p:sp>
      <p:sp>
        <p:nvSpPr>
          <p:cNvPr id="532" name="Google Shape;532;p44"/>
          <p:cNvSpPr txBox="1"/>
          <p:nvPr/>
        </p:nvSpPr>
        <p:spPr>
          <a:xfrm>
            <a:off x="7090575" y="2192625"/>
            <a:ext cx="18357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Engajamento com Stakeholders</a:t>
            </a:r>
            <a:endParaRPr>
              <a:solidFill>
                <a:schemeClr val="dk1"/>
              </a:solidFill>
              <a:latin typeface="Nunito"/>
              <a:ea typeface="Nunito"/>
              <a:cs typeface="Nunito"/>
              <a:sym typeface="Nunito"/>
            </a:endParaRPr>
          </a:p>
        </p:txBody>
      </p:sp>
      <p:sp>
        <p:nvSpPr>
          <p:cNvPr id="533" name="Google Shape;533;p44"/>
          <p:cNvSpPr/>
          <p:nvPr/>
        </p:nvSpPr>
        <p:spPr>
          <a:xfrm>
            <a:off x="181475" y="3103850"/>
            <a:ext cx="8832600" cy="1509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cxnSp>
        <p:nvCxnSpPr>
          <p:cNvPr id="534" name="Google Shape;534;p44"/>
          <p:cNvCxnSpPr/>
          <p:nvPr/>
        </p:nvCxnSpPr>
        <p:spPr>
          <a:xfrm rot="10800000">
            <a:off x="965800" y="2625025"/>
            <a:ext cx="0" cy="47880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44"/>
          <p:cNvCxnSpPr/>
          <p:nvPr/>
        </p:nvCxnSpPr>
        <p:spPr>
          <a:xfrm rot="10800000">
            <a:off x="1794325" y="32547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36" name="Google Shape;536;p44"/>
          <p:cNvCxnSpPr/>
          <p:nvPr/>
        </p:nvCxnSpPr>
        <p:spPr>
          <a:xfrm rot="10800000">
            <a:off x="2521000" y="3407150"/>
            <a:ext cx="0" cy="478800"/>
          </a:xfrm>
          <a:prstGeom prst="straightConnector1">
            <a:avLst/>
          </a:prstGeom>
          <a:noFill/>
          <a:ln w="9525" cap="flat" cmpd="sng">
            <a:solidFill>
              <a:schemeClr val="dk2"/>
            </a:solidFill>
            <a:prstDash val="solid"/>
            <a:round/>
            <a:headEnd type="none" w="med" len="med"/>
            <a:tailEnd type="none" w="med" len="med"/>
          </a:ln>
        </p:spPr>
      </p:cxnSp>
      <p:cxnSp>
        <p:nvCxnSpPr>
          <p:cNvPr id="537" name="Google Shape;537;p44"/>
          <p:cNvCxnSpPr/>
          <p:nvPr/>
        </p:nvCxnSpPr>
        <p:spPr>
          <a:xfrm rot="10800000">
            <a:off x="96580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38" name="Google Shape;538;p44"/>
          <p:cNvCxnSpPr/>
          <p:nvPr/>
        </p:nvCxnSpPr>
        <p:spPr>
          <a:xfrm rot="10800000">
            <a:off x="281375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39" name="Google Shape;539;p44"/>
          <p:cNvCxnSpPr/>
          <p:nvPr/>
        </p:nvCxnSpPr>
        <p:spPr>
          <a:xfrm rot="10800000">
            <a:off x="4295800" y="32547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40" name="Google Shape;540;p44"/>
          <p:cNvCxnSpPr/>
          <p:nvPr/>
        </p:nvCxnSpPr>
        <p:spPr>
          <a:xfrm rot="10800000">
            <a:off x="559955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41" name="Google Shape;541;p44"/>
          <p:cNvCxnSpPr/>
          <p:nvPr/>
        </p:nvCxnSpPr>
        <p:spPr>
          <a:xfrm rot="10800000">
            <a:off x="7090575" y="3254750"/>
            <a:ext cx="0" cy="478800"/>
          </a:xfrm>
          <a:prstGeom prst="straightConnector1">
            <a:avLst/>
          </a:prstGeom>
          <a:noFill/>
          <a:ln w="9525" cap="flat" cmpd="sng">
            <a:solidFill>
              <a:schemeClr val="dk1"/>
            </a:solidFill>
            <a:prstDash val="solid"/>
            <a:round/>
            <a:headEnd type="none" w="med" len="med"/>
            <a:tailEnd type="none" w="med" len="med"/>
          </a:ln>
        </p:spPr>
      </p:cxnSp>
      <p:grpSp>
        <p:nvGrpSpPr>
          <p:cNvPr id="542" name="Google Shape;542;p44"/>
          <p:cNvGrpSpPr/>
          <p:nvPr/>
        </p:nvGrpSpPr>
        <p:grpSpPr>
          <a:xfrm>
            <a:off x="785952" y="1717887"/>
            <a:ext cx="359679" cy="321833"/>
            <a:chOff x="4670239" y="1541599"/>
            <a:chExt cx="359679" cy="321833"/>
          </a:xfrm>
        </p:grpSpPr>
        <p:sp>
          <p:nvSpPr>
            <p:cNvPr id="543" name="Google Shape;543;p44"/>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4"/>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4"/>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4"/>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4"/>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44"/>
          <p:cNvGrpSpPr/>
          <p:nvPr/>
        </p:nvGrpSpPr>
        <p:grpSpPr>
          <a:xfrm>
            <a:off x="1630777" y="4302515"/>
            <a:ext cx="327085" cy="277080"/>
            <a:chOff x="2770052" y="2009628"/>
            <a:chExt cx="327085" cy="277080"/>
          </a:xfrm>
        </p:grpSpPr>
        <p:sp>
          <p:nvSpPr>
            <p:cNvPr id="549" name="Google Shape;549;p44"/>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4"/>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44"/>
          <p:cNvGrpSpPr/>
          <p:nvPr/>
        </p:nvGrpSpPr>
        <p:grpSpPr>
          <a:xfrm>
            <a:off x="6977244" y="4321795"/>
            <a:ext cx="226661" cy="363467"/>
            <a:chOff x="5211031" y="1969108"/>
            <a:chExt cx="226661" cy="363467"/>
          </a:xfrm>
        </p:grpSpPr>
        <p:sp>
          <p:nvSpPr>
            <p:cNvPr id="552" name="Google Shape;552;p44"/>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4"/>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44"/>
          <p:cNvGrpSpPr/>
          <p:nvPr/>
        </p:nvGrpSpPr>
        <p:grpSpPr>
          <a:xfrm>
            <a:off x="7883737" y="1782678"/>
            <a:ext cx="368185" cy="330454"/>
            <a:chOff x="2630824" y="1976966"/>
            <a:chExt cx="368185" cy="330454"/>
          </a:xfrm>
        </p:grpSpPr>
        <p:sp>
          <p:nvSpPr>
            <p:cNvPr id="555" name="Google Shape;555;p44"/>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4"/>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4"/>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4"/>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4"/>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4"/>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4"/>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44"/>
          <p:cNvGrpSpPr/>
          <p:nvPr/>
        </p:nvGrpSpPr>
        <p:grpSpPr>
          <a:xfrm>
            <a:off x="5461205" y="1781352"/>
            <a:ext cx="276698" cy="333133"/>
            <a:chOff x="7576605" y="1983877"/>
            <a:chExt cx="276698" cy="333133"/>
          </a:xfrm>
        </p:grpSpPr>
        <p:sp>
          <p:nvSpPr>
            <p:cNvPr id="564" name="Google Shape;564;p44"/>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4"/>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44"/>
          <p:cNvGrpSpPr/>
          <p:nvPr/>
        </p:nvGrpSpPr>
        <p:grpSpPr>
          <a:xfrm>
            <a:off x="4118979" y="4306991"/>
            <a:ext cx="353631" cy="354395"/>
            <a:chOff x="2280029" y="1970604"/>
            <a:chExt cx="353631" cy="354395"/>
          </a:xfrm>
        </p:grpSpPr>
        <p:sp>
          <p:nvSpPr>
            <p:cNvPr id="567" name="Google Shape;567;p44"/>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4"/>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4"/>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4"/>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4"/>
          <p:cNvGrpSpPr/>
          <p:nvPr/>
        </p:nvGrpSpPr>
        <p:grpSpPr>
          <a:xfrm>
            <a:off x="2640013" y="1792905"/>
            <a:ext cx="347934" cy="310024"/>
            <a:chOff x="1327676" y="2910480"/>
            <a:chExt cx="347934" cy="310024"/>
          </a:xfrm>
        </p:grpSpPr>
        <p:sp>
          <p:nvSpPr>
            <p:cNvPr id="572" name="Google Shape;572;p44"/>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4"/>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4"/>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4"/>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4"/>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5"/>
          <p:cNvSpPr txBox="1">
            <a:spLocks noGrp="1"/>
          </p:cNvSpPr>
          <p:nvPr>
            <p:ph type="title"/>
          </p:nvPr>
        </p:nvSpPr>
        <p:spPr>
          <a:xfrm>
            <a:off x="181475" y="221475"/>
            <a:ext cx="7937700" cy="8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b="1"/>
              <a:t>Medir padrões ESG </a:t>
            </a:r>
            <a:endParaRPr/>
          </a:p>
        </p:txBody>
      </p:sp>
      <p:cxnSp>
        <p:nvCxnSpPr>
          <p:cNvPr id="582" name="Google Shape;582;p45"/>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583" name="Google Shape;583;p45"/>
          <p:cNvSpPr txBox="1"/>
          <p:nvPr/>
        </p:nvSpPr>
        <p:spPr>
          <a:xfrm>
            <a:off x="138300" y="2276750"/>
            <a:ext cx="1835700" cy="20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a:ea typeface="Nunito"/>
              <a:cs typeface="Nunito"/>
              <a:sym typeface="Nunito"/>
            </a:endParaRPr>
          </a:p>
        </p:txBody>
      </p:sp>
      <p:sp>
        <p:nvSpPr>
          <p:cNvPr id="584" name="Google Shape;584;p45"/>
          <p:cNvSpPr txBox="1"/>
          <p:nvPr/>
        </p:nvSpPr>
        <p:spPr>
          <a:xfrm>
            <a:off x="252988" y="2006925"/>
            <a:ext cx="14256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Métrica e indicadores</a:t>
            </a:r>
            <a:endParaRPr>
              <a:solidFill>
                <a:schemeClr val="dk1"/>
              </a:solidFill>
              <a:latin typeface="Nunito"/>
              <a:ea typeface="Nunito"/>
              <a:cs typeface="Nunito"/>
              <a:sym typeface="Nunito"/>
            </a:endParaRPr>
          </a:p>
        </p:txBody>
      </p:sp>
      <p:sp>
        <p:nvSpPr>
          <p:cNvPr id="585" name="Google Shape;585;p45"/>
          <p:cNvSpPr txBox="1"/>
          <p:nvPr/>
        </p:nvSpPr>
        <p:spPr>
          <a:xfrm>
            <a:off x="1874137" y="3856975"/>
            <a:ext cx="2076900" cy="34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Relatórios de sustentabilidade </a:t>
            </a:r>
            <a:endParaRPr>
              <a:solidFill>
                <a:schemeClr val="dk1"/>
              </a:solidFill>
              <a:latin typeface="Nunito"/>
              <a:ea typeface="Nunito"/>
              <a:cs typeface="Nunito"/>
              <a:sym typeface="Nunito"/>
            </a:endParaRPr>
          </a:p>
        </p:txBody>
      </p:sp>
      <p:sp>
        <p:nvSpPr>
          <p:cNvPr id="586" name="Google Shape;586;p45"/>
          <p:cNvSpPr txBox="1"/>
          <p:nvPr/>
        </p:nvSpPr>
        <p:spPr>
          <a:xfrm flipH="1">
            <a:off x="2401700" y="2103363"/>
            <a:ext cx="5125200" cy="47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Certificações </a:t>
            </a:r>
            <a:endParaRPr>
              <a:solidFill>
                <a:schemeClr val="dk1"/>
              </a:solidFill>
              <a:latin typeface="Nunito"/>
              <a:ea typeface="Nunito"/>
              <a:cs typeface="Nunito"/>
              <a:sym typeface="Nunito"/>
            </a:endParaRPr>
          </a:p>
          <a:p>
            <a:pPr marL="0" lvl="0" indent="0" algn="ctr" rtl="0">
              <a:spcBef>
                <a:spcPts val="0"/>
              </a:spcBef>
              <a:spcAft>
                <a:spcPts val="0"/>
              </a:spcAft>
              <a:buNone/>
            </a:pPr>
            <a:r>
              <a:rPr lang="es">
                <a:solidFill>
                  <a:schemeClr val="dk1"/>
                </a:solidFill>
                <a:latin typeface="Nunito"/>
                <a:ea typeface="Nunito"/>
                <a:cs typeface="Nunito"/>
                <a:sym typeface="Nunito"/>
              </a:rPr>
              <a:t>(ex: Princípios do Equador para finanças sustentáveis )</a:t>
            </a:r>
            <a:endParaRPr>
              <a:solidFill>
                <a:schemeClr val="dk1"/>
              </a:solidFill>
              <a:latin typeface="Nunito"/>
              <a:ea typeface="Nunito"/>
              <a:cs typeface="Nunito"/>
              <a:sym typeface="Nunito"/>
            </a:endParaRPr>
          </a:p>
        </p:txBody>
      </p:sp>
      <p:sp>
        <p:nvSpPr>
          <p:cNvPr id="587" name="Google Shape;587;p45"/>
          <p:cNvSpPr txBox="1"/>
          <p:nvPr/>
        </p:nvSpPr>
        <p:spPr>
          <a:xfrm>
            <a:off x="6529250" y="3776425"/>
            <a:ext cx="1835700" cy="50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a:solidFill>
                  <a:schemeClr val="dk1"/>
                </a:solidFill>
                <a:latin typeface="Nunito"/>
                <a:ea typeface="Nunito"/>
                <a:cs typeface="Nunito"/>
                <a:sym typeface="Nunito"/>
              </a:rPr>
              <a:t>Auditorias externas</a:t>
            </a:r>
            <a:endParaRPr>
              <a:solidFill>
                <a:schemeClr val="dk1"/>
              </a:solidFill>
              <a:latin typeface="Nunito"/>
              <a:ea typeface="Nunito"/>
              <a:cs typeface="Nunito"/>
              <a:sym typeface="Nunito"/>
            </a:endParaRPr>
          </a:p>
        </p:txBody>
      </p:sp>
      <p:sp>
        <p:nvSpPr>
          <p:cNvPr id="588" name="Google Shape;588;p45"/>
          <p:cNvSpPr/>
          <p:nvPr/>
        </p:nvSpPr>
        <p:spPr>
          <a:xfrm>
            <a:off x="181475" y="3103850"/>
            <a:ext cx="8832600" cy="1509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cxnSp>
        <p:nvCxnSpPr>
          <p:cNvPr id="589" name="Google Shape;589;p45"/>
          <p:cNvCxnSpPr/>
          <p:nvPr/>
        </p:nvCxnSpPr>
        <p:spPr>
          <a:xfrm rot="10800000">
            <a:off x="965800" y="2625025"/>
            <a:ext cx="0" cy="47880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45"/>
          <p:cNvCxnSpPr/>
          <p:nvPr/>
        </p:nvCxnSpPr>
        <p:spPr>
          <a:xfrm rot="10800000">
            <a:off x="2521000" y="3407150"/>
            <a:ext cx="0" cy="47880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45"/>
          <p:cNvCxnSpPr/>
          <p:nvPr/>
        </p:nvCxnSpPr>
        <p:spPr>
          <a:xfrm rot="10800000">
            <a:off x="965800" y="2625025"/>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92" name="Google Shape;592;p45"/>
          <p:cNvCxnSpPr/>
          <p:nvPr/>
        </p:nvCxnSpPr>
        <p:spPr>
          <a:xfrm rot="10800000">
            <a:off x="2769150" y="32547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93" name="Google Shape;593;p45"/>
          <p:cNvCxnSpPr/>
          <p:nvPr/>
        </p:nvCxnSpPr>
        <p:spPr>
          <a:xfrm rot="10800000">
            <a:off x="4902825" y="2676250"/>
            <a:ext cx="0" cy="478800"/>
          </a:xfrm>
          <a:prstGeom prst="straightConnector1">
            <a:avLst/>
          </a:prstGeom>
          <a:noFill/>
          <a:ln w="9525" cap="flat" cmpd="sng">
            <a:solidFill>
              <a:schemeClr val="dk1"/>
            </a:solidFill>
            <a:prstDash val="solid"/>
            <a:round/>
            <a:headEnd type="none" w="med" len="med"/>
            <a:tailEnd type="none" w="med" len="med"/>
          </a:ln>
        </p:spPr>
      </p:cxnSp>
      <p:cxnSp>
        <p:nvCxnSpPr>
          <p:cNvPr id="594" name="Google Shape;594;p45"/>
          <p:cNvCxnSpPr/>
          <p:nvPr/>
        </p:nvCxnSpPr>
        <p:spPr>
          <a:xfrm rot="10800000">
            <a:off x="7450875" y="3254750"/>
            <a:ext cx="0" cy="478800"/>
          </a:xfrm>
          <a:prstGeom prst="straightConnector1">
            <a:avLst/>
          </a:prstGeom>
          <a:noFill/>
          <a:ln w="9525" cap="flat" cmpd="sng">
            <a:solidFill>
              <a:schemeClr val="dk1"/>
            </a:solidFill>
            <a:prstDash val="solid"/>
            <a:round/>
            <a:headEnd type="none" w="med" len="med"/>
            <a:tailEnd type="none" w="med" len="med"/>
          </a:ln>
        </p:spPr>
      </p:cxnSp>
      <p:grpSp>
        <p:nvGrpSpPr>
          <p:cNvPr id="595" name="Google Shape;595;p45"/>
          <p:cNvGrpSpPr/>
          <p:nvPr/>
        </p:nvGrpSpPr>
        <p:grpSpPr>
          <a:xfrm>
            <a:off x="7266787" y="4202878"/>
            <a:ext cx="368185" cy="330454"/>
            <a:chOff x="2630824" y="1976966"/>
            <a:chExt cx="368185" cy="330454"/>
          </a:xfrm>
        </p:grpSpPr>
        <p:sp>
          <p:nvSpPr>
            <p:cNvPr id="596" name="Google Shape;596;p45"/>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5"/>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5"/>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5"/>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5"/>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5"/>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5"/>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5"/>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45"/>
          <p:cNvGrpSpPr/>
          <p:nvPr/>
        </p:nvGrpSpPr>
        <p:grpSpPr>
          <a:xfrm>
            <a:off x="4764480" y="1737840"/>
            <a:ext cx="276698" cy="333133"/>
            <a:chOff x="7576605" y="1983877"/>
            <a:chExt cx="276698" cy="333133"/>
          </a:xfrm>
        </p:grpSpPr>
        <p:sp>
          <p:nvSpPr>
            <p:cNvPr id="605" name="Google Shape;605;p45"/>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5"/>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45"/>
          <p:cNvGrpSpPr/>
          <p:nvPr/>
        </p:nvGrpSpPr>
        <p:grpSpPr>
          <a:xfrm>
            <a:off x="2592342" y="4326329"/>
            <a:ext cx="353631" cy="354395"/>
            <a:chOff x="2280029" y="1970604"/>
            <a:chExt cx="353631" cy="354395"/>
          </a:xfrm>
        </p:grpSpPr>
        <p:sp>
          <p:nvSpPr>
            <p:cNvPr id="608" name="Google Shape;608;p45"/>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5"/>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5"/>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5"/>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45"/>
          <p:cNvGrpSpPr/>
          <p:nvPr/>
        </p:nvGrpSpPr>
        <p:grpSpPr>
          <a:xfrm>
            <a:off x="791826" y="1715230"/>
            <a:ext cx="347934" cy="310024"/>
            <a:chOff x="1327676" y="2910480"/>
            <a:chExt cx="347934" cy="310024"/>
          </a:xfrm>
        </p:grpSpPr>
        <p:sp>
          <p:nvSpPr>
            <p:cNvPr id="613" name="Google Shape;613;p45"/>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5"/>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5"/>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5"/>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5"/>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6"/>
          <p:cNvSpPr txBox="1">
            <a:spLocks noGrp="1"/>
          </p:cNvSpPr>
          <p:nvPr>
            <p:ph type="title"/>
          </p:nvPr>
        </p:nvSpPr>
        <p:spPr>
          <a:xfrm>
            <a:off x="720000" y="1624175"/>
            <a:ext cx="7704000" cy="123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6000">
                <a:solidFill>
                  <a:srgbClr val="212121"/>
                </a:solidFill>
              </a:rPr>
              <a:t>IATF </a:t>
            </a:r>
            <a:r>
              <a:rPr lang="es" sz="4400">
                <a:solidFill>
                  <a:srgbClr val="212121"/>
                </a:solidFill>
              </a:rPr>
              <a:t>16949-2016</a:t>
            </a:r>
            <a:endParaRPr sz="6000">
              <a:solidFill>
                <a:srgbClr val="212121"/>
              </a:solidFill>
            </a:endParaRPr>
          </a:p>
        </p:txBody>
      </p:sp>
      <p:sp>
        <p:nvSpPr>
          <p:cNvPr id="623" name="Google Shape;623;p46"/>
          <p:cNvSpPr txBox="1"/>
          <p:nvPr/>
        </p:nvSpPr>
        <p:spPr>
          <a:xfrm>
            <a:off x="1454400" y="2644750"/>
            <a:ext cx="62352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endParaRPr sz="2400" i="1"/>
          </a:p>
        </p:txBody>
      </p:sp>
      <p:sp>
        <p:nvSpPr>
          <p:cNvPr id="624" name="Google Shape;624;p46"/>
          <p:cNvSpPr txBox="1"/>
          <p:nvPr/>
        </p:nvSpPr>
        <p:spPr>
          <a:xfrm>
            <a:off x="1704300" y="2644750"/>
            <a:ext cx="5735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400" i="1">
                <a:latin typeface="Questrial"/>
                <a:ea typeface="Questrial"/>
                <a:cs typeface="Questrial"/>
                <a:sym typeface="Questrial"/>
              </a:rPr>
              <a:t>International Automotive Task Force</a:t>
            </a:r>
            <a:endParaRPr sz="2400" i="1">
              <a:latin typeface="Questrial"/>
              <a:ea typeface="Questrial"/>
              <a:cs typeface="Questrial"/>
              <a:sym typeface="Quest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7"/>
          <p:cNvSpPr txBox="1">
            <a:spLocks noGrp="1"/>
          </p:cNvSpPr>
          <p:nvPr>
            <p:ph type="title" idx="6"/>
          </p:nvPr>
        </p:nvSpPr>
        <p:spPr>
          <a:xfrm>
            <a:off x="-270325" y="205350"/>
            <a:ext cx="72456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900"/>
              <a:t>Definição e Histórico</a:t>
            </a:r>
            <a:endParaRPr sz="4900" b="0"/>
          </a:p>
        </p:txBody>
      </p:sp>
      <p:cxnSp>
        <p:nvCxnSpPr>
          <p:cNvPr id="630" name="Google Shape;630;p47"/>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31" name="Google Shape;631;p47"/>
          <p:cNvSpPr txBox="1"/>
          <p:nvPr/>
        </p:nvSpPr>
        <p:spPr>
          <a:xfrm>
            <a:off x="553800" y="1152475"/>
            <a:ext cx="8036400" cy="436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s" sz="1500">
                <a:solidFill>
                  <a:srgbClr val="000000"/>
                </a:solidFill>
              </a:rPr>
              <a:t>Força-Tarefa Automotiva Internacional, do inglês International Automotive Task Force (IATF) </a:t>
            </a:r>
            <a:endParaRPr sz="1500">
              <a:solidFill>
                <a:srgbClr val="595959"/>
              </a:solidFill>
            </a:endParaRPr>
          </a:p>
        </p:txBody>
      </p:sp>
      <p:sp>
        <p:nvSpPr>
          <p:cNvPr id="632" name="Google Shape;632;p47"/>
          <p:cNvSpPr txBox="1"/>
          <p:nvPr/>
        </p:nvSpPr>
        <p:spPr>
          <a:xfrm>
            <a:off x="810900" y="1650400"/>
            <a:ext cx="3283500" cy="1700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a:solidFill>
                  <a:srgbClr val="000000"/>
                </a:solidFill>
              </a:rPr>
              <a:t>É um grupo de fabricantes automotivos e associações industriais relacionadas. Seu objetivo é “fornecer produtos de melhor qualidade aos clientes automotivos em todo o mundo”</a:t>
            </a:r>
            <a:endParaRPr>
              <a:solidFill>
                <a:srgbClr val="000000"/>
              </a:solidFill>
            </a:endParaRPr>
          </a:p>
          <a:p>
            <a:pPr marL="0" lvl="0" indent="0" algn="l" rtl="0">
              <a:spcBef>
                <a:spcPts val="0"/>
              </a:spcBef>
              <a:spcAft>
                <a:spcPts val="0"/>
              </a:spcAft>
              <a:buNone/>
            </a:pPr>
            <a:endParaRPr sz="1800">
              <a:solidFill>
                <a:srgbClr val="595959"/>
              </a:solidFill>
            </a:endParaRPr>
          </a:p>
        </p:txBody>
      </p:sp>
      <p:sp>
        <p:nvSpPr>
          <p:cNvPr id="633" name="Google Shape;633;p47"/>
          <p:cNvSpPr txBox="1"/>
          <p:nvPr/>
        </p:nvSpPr>
        <p:spPr>
          <a:xfrm>
            <a:off x="810900" y="3114875"/>
            <a:ext cx="3283500" cy="21348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a:solidFill>
                  <a:srgbClr val="000000"/>
                </a:solidFill>
              </a:rPr>
              <a:t>A ISO/TS 16949 foi originalmente criada em 1999 pela International Automotive Task Force (IATF) com o objetivo de harmonizar os diferentes sistemas de avaliação e certificação da cadeia de fornecedores para o setor automotivo em todo o mundo.</a:t>
            </a:r>
            <a:endParaRPr>
              <a:solidFill>
                <a:srgbClr val="000000"/>
              </a:solidFill>
            </a:endParaRPr>
          </a:p>
          <a:p>
            <a:pPr marL="0" lvl="0" indent="0" algn="l" rtl="0">
              <a:spcBef>
                <a:spcPts val="0"/>
              </a:spcBef>
              <a:spcAft>
                <a:spcPts val="0"/>
              </a:spcAft>
              <a:buNone/>
            </a:pPr>
            <a:endParaRPr>
              <a:solidFill>
                <a:srgbClr val="595959"/>
              </a:solidFill>
            </a:endParaRPr>
          </a:p>
        </p:txBody>
      </p:sp>
      <p:sp>
        <p:nvSpPr>
          <p:cNvPr id="634" name="Google Shape;634;p47"/>
          <p:cNvSpPr txBox="1"/>
          <p:nvPr/>
        </p:nvSpPr>
        <p:spPr>
          <a:xfrm>
            <a:off x="5049600" y="1650400"/>
            <a:ext cx="32835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a:solidFill>
                  <a:srgbClr val="000000"/>
                </a:solidFill>
              </a:rPr>
              <a:t>Revisões foram criadas em 2002 - 2ª ed. e 2009 - 3ª ed.</a:t>
            </a:r>
            <a:endParaRPr>
              <a:solidFill>
                <a:srgbClr val="595959"/>
              </a:solidFill>
            </a:endParaRPr>
          </a:p>
        </p:txBody>
      </p:sp>
      <p:sp>
        <p:nvSpPr>
          <p:cNvPr id="635" name="Google Shape;635;p47"/>
          <p:cNvSpPr txBox="1"/>
          <p:nvPr/>
        </p:nvSpPr>
        <p:spPr>
          <a:xfrm>
            <a:off x="5120550" y="2456400"/>
            <a:ext cx="3141600" cy="1639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a:solidFill>
                  <a:srgbClr val="000000"/>
                </a:solidFill>
              </a:rPr>
              <a:t>A IATF foi criada a partir de uma realimentação de organismos de certificação, auditores, fornecedores e OEMs para criar a IATF 16949:2016 que substitui a ISO 16949:2009.</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8"/>
          <p:cNvSpPr txBox="1">
            <a:spLocks noGrp="1"/>
          </p:cNvSpPr>
          <p:nvPr>
            <p:ph type="title" idx="6"/>
          </p:nvPr>
        </p:nvSpPr>
        <p:spPr>
          <a:xfrm>
            <a:off x="-2219700" y="208975"/>
            <a:ext cx="72456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900"/>
              <a:t>Escopo</a:t>
            </a:r>
            <a:endParaRPr sz="4900" b="0"/>
          </a:p>
        </p:txBody>
      </p:sp>
      <p:cxnSp>
        <p:nvCxnSpPr>
          <p:cNvPr id="641" name="Google Shape;641;p48"/>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42" name="Google Shape;642;p48"/>
          <p:cNvSpPr txBox="1"/>
          <p:nvPr/>
        </p:nvSpPr>
        <p:spPr>
          <a:xfrm>
            <a:off x="716350" y="1241700"/>
            <a:ext cx="3992700" cy="3374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a:latin typeface="Questrial"/>
                <a:ea typeface="Questrial"/>
                <a:cs typeface="Questrial"/>
                <a:sym typeface="Questrial"/>
              </a:rPr>
              <a:t>Suplemento automotivo para a ISO 9001:2015</a:t>
            </a:r>
            <a:endParaRPr>
              <a:latin typeface="Questrial"/>
              <a:ea typeface="Questrial"/>
              <a:cs typeface="Questrial"/>
              <a:sym typeface="Questrial"/>
            </a:endParaRPr>
          </a:p>
          <a:p>
            <a:pPr marL="0" lvl="0" indent="0" algn="just" rtl="0">
              <a:lnSpc>
                <a:spcPct val="115000"/>
              </a:lnSpc>
              <a:spcBef>
                <a:spcPts val="0"/>
              </a:spcBef>
              <a:spcAft>
                <a:spcPts val="0"/>
              </a:spcAft>
              <a:buNone/>
            </a:pPr>
            <a:endParaRPr>
              <a:latin typeface="Questrial"/>
              <a:ea typeface="Questrial"/>
              <a:cs typeface="Questrial"/>
              <a:sym typeface="Questrial"/>
            </a:endParaRPr>
          </a:p>
          <a:p>
            <a:pPr marL="0" lvl="0" indent="0" algn="just" rtl="0">
              <a:lnSpc>
                <a:spcPct val="115000"/>
              </a:lnSpc>
              <a:spcBef>
                <a:spcPts val="0"/>
              </a:spcBef>
              <a:spcAft>
                <a:spcPts val="0"/>
              </a:spcAft>
              <a:buNone/>
            </a:pPr>
            <a:r>
              <a:rPr lang="es">
                <a:latin typeface="Questrial"/>
                <a:ea typeface="Questrial"/>
                <a:cs typeface="Questrial"/>
                <a:sym typeface="Questrial"/>
              </a:rPr>
              <a:t>Esta norma define os requisitos de sistema de gestão de qualidade para o projeto e desenvolvimento, produção, montagem e instalação de serviços e produtos automotivos relacionados.</a:t>
            </a:r>
            <a:endParaRPr>
              <a:latin typeface="Questrial"/>
              <a:ea typeface="Questrial"/>
              <a:cs typeface="Questrial"/>
              <a:sym typeface="Questrial"/>
            </a:endParaRPr>
          </a:p>
          <a:p>
            <a:pPr marL="0" lvl="0" indent="0" algn="just" rtl="0">
              <a:lnSpc>
                <a:spcPct val="115000"/>
              </a:lnSpc>
              <a:spcBef>
                <a:spcPts val="0"/>
              </a:spcBef>
              <a:spcAft>
                <a:spcPts val="0"/>
              </a:spcAft>
              <a:buNone/>
            </a:pPr>
            <a:endParaRPr>
              <a:latin typeface="Questrial"/>
              <a:ea typeface="Questrial"/>
              <a:cs typeface="Questrial"/>
              <a:sym typeface="Questrial"/>
            </a:endParaRPr>
          </a:p>
          <a:p>
            <a:pPr marL="0" lvl="0" indent="0" algn="just" rtl="0">
              <a:lnSpc>
                <a:spcPct val="115000"/>
              </a:lnSpc>
              <a:spcBef>
                <a:spcPts val="0"/>
              </a:spcBef>
              <a:spcAft>
                <a:spcPts val="0"/>
              </a:spcAft>
              <a:buNone/>
            </a:pPr>
            <a:r>
              <a:rPr lang="es">
                <a:latin typeface="Questrial"/>
                <a:ea typeface="Questrial"/>
                <a:cs typeface="Questrial"/>
                <a:sym typeface="Questrial"/>
              </a:rPr>
              <a:t>Tal norma é aplicável aos sites da organização onde são manufaturadas as peças de produção especificadas pelo cliente. Essa norma deve ser aplicada em toda a cadeia de fornecimento automotiva.</a:t>
            </a:r>
            <a:endParaRPr>
              <a:latin typeface="Questrial"/>
              <a:ea typeface="Questrial"/>
              <a:cs typeface="Questrial"/>
              <a:sym typeface="Questrial"/>
            </a:endParaRPr>
          </a:p>
        </p:txBody>
      </p:sp>
      <p:grpSp>
        <p:nvGrpSpPr>
          <p:cNvPr id="643" name="Google Shape;643;p48"/>
          <p:cNvGrpSpPr/>
          <p:nvPr/>
        </p:nvGrpSpPr>
        <p:grpSpPr>
          <a:xfrm>
            <a:off x="6247800" y="1323900"/>
            <a:ext cx="1687300" cy="3352525"/>
            <a:chOff x="6318250" y="1042125"/>
            <a:chExt cx="1687300" cy="3352525"/>
          </a:xfrm>
        </p:grpSpPr>
        <p:pic>
          <p:nvPicPr>
            <p:cNvPr id="644" name="Google Shape;644;p48"/>
            <p:cNvPicPr preferRelativeResize="0"/>
            <p:nvPr/>
          </p:nvPicPr>
          <p:blipFill rotWithShape="1">
            <a:blip r:embed="rId3">
              <a:alphaModFix/>
            </a:blip>
            <a:srcRect l="10751" t="8731" r="54567" b="8970"/>
            <a:stretch/>
          </p:blipFill>
          <p:spPr>
            <a:xfrm>
              <a:off x="6318250" y="1042125"/>
              <a:ext cx="1687300" cy="1565550"/>
            </a:xfrm>
            <a:prstGeom prst="rect">
              <a:avLst/>
            </a:prstGeom>
            <a:noFill/>
            <a:ln>
              <a:noFill/>
            </a:ln>
          </p:spPr>
        </p:pic>
        <p:pic>
          <p:nvPicPr>
            <p:cNvPr id="645" name="Google Shape;645;p48"/>
            <p:cNvPicPr preferRelativeResize="0"/>
            <p:nvPr/>
          </p:nvPicPr>
          <p:blipFill rotWithShape="1">
            <a:blip r:embed="rId3">
              <a:alphaModFix/>
            </a:blip>
            <a:srcRect l="54661" t="8731" r="10657" b="8970"/>
            <a:stretch/>
          </p:blipFill>
          <p:spPr>
            <a:xfrm>
              <a:off x="6318250" y="2829100"/>
              <a:ext cx="1687300" cy="1565550"/>
            </a:xfrm>
            <a:prstGeom prst="rect">
              <a:avLst/>
            </a:prstGeom>
            <a:noFill/>
            <a:ln>
              <a:noFill/>
            </a:ln>
          </p:spPr>
        </p:pic>
        <p:pic>
          <p:nvPicPr>
            <p:cNvPr id="646" name="Google Shape;646;p48"/>
            <p:cNvPicPr preferRelativeResize="0"/>
            <p:nvPr/>
          </p:nvPicPr>
          <p:blipFill rotWithShape="1">
            <a:blip r:embed="rId3">
              <a:alphaModFix/>
            </a:blip>
            <a:srcRect l="47575" t="44294" r="47259" b="43905"/>
            <a:stretch/>
          </p:blipFill>
          <p:spPr>
            <a:xfrm>
              <a:off x="7036275" y="2604625"/>
              <a:ext cx="251250" cy="224475"/>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9"/>
          <p:cNvSpPr txBox="1">
            <a:spLocks noGrp="1"/>
          </p:cNvSpPr>
          <p:nvPr>
            <p:ph type="title" idx="6"/>
          </p:nvPr>
        </p:nvSpPr>
        <p:spPr>
          <a:xfrm>
            <a:off x="-581675" y="208975"/>
            <a:ext cx="91440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900"/>
              <a:t>Contexto da organização</a:t>
            </a:r>
            <a:endParaRPr sz="4900" b="0"/>
          </a:p>
        </p:txBody>
      </p:sp>
      <p:cxnSp>
        <p:nvCxnSpPr>
          <p:cNvPr id="652" name="Google Shape;652;p49"/>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53" name="Google Shape;653;p49"/>
          <p:cNvSpPr txBox="1"/>
          <p:nvPr/>
        </p:nvSpPr>
        <p:spPr>
          <a:xfrm>
            <a:off x="422500" y="1291500"/>
            <a:ext cx="3382200" cy="29493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600" u="sng">
                <a:latin typeface="Questrial"/>
                <a:ea typeface="Questrial"/>
                <a:cs typeface="Questrial"/>
                <a:sym typeface="Questrial"/>
              </a:rPr>
              <a:t>Determinação do escopo do sistema de gestão da qualidade</a:t>
            </a:r>
            <a:endParaRPr sz="1600" u="sng">
              <a:latin typeface="Questrial"/>
              <a:ea typeface="Questrial"/>
              <a:cs typeface="Questrial"/>
              <a:sym typeface="Questrial"/>
            </a:endParaRPr>
          </a:p>
          <a:p>
            <a:pPr marL="0" lvl="0" indent="0" algn="just" rtl="0">
              <a:lnSpc>
                <a:spcPct val="115000"/>
              </a:lnSpc>
              <a:spcBef>
                <a:spcPts val="0"/>
              </a:spcBef>
              <a:spcAft>
                <a:spcPts val="0"/>
              </a:spcAft>
              <a:buNone/>
            </a:pPr>
            <a:endParaRPr u="sng">
              <a:latin typeface="Questrial"/>
              <a:ea typeface="Questrial"/>
              <a:cs typeface="Questrial"/>
              <a:sym typeface="Questrial"/>
            </a:endParaRPr>
          </a:p>
          <a:p>
            <a:pPr marL="0" lvl="0" indent="0" algn="just" rtl="0">
              <a:lnSpc>
                <a:spcPct val="115000"/>
              </a:lnSpc>
              <a:spcBef>
                <a:spcPts val="0"/>
              </a:spcBef>
              <a:spcAft>
                <a:spcPts val="0"/>
              </a:spcAft>
              <a:buNone/>
            </a:pPr>
            <a:r>
              <a:rPr lang="es">
                <a:latin typeface="Questrial"/>
                <a:ea typeface="Questrial"/>
                <a:cs typeface="Questrial"/>
                <a:sym typeface="Questrial"/>
              </a:rPr>
              <a:t>Funções de suporte sejam no site ou remotas (centros de distribuição, sedes corporativas) devem ser incluídas no escopo do Sistema de Gestão da Qualidade (SGQ). Requisitos específicos que abrangem aspectos como garantia de qualidade, produção, instalação de serviços e até pós-venda.</a:t>
            </a:r>
            <a:endParaRPr>
              <a:latin typeface="Questrial"/>
              <a:ea typeface="Questrial"/>
              <a:cs typeface="Questrial"/>
              <a:sym typeface="Questrial"/>
            </a:endParaRPr>
          </a:p>
        </p:txBody>
      </p:sp>
      <p:sp>
        <p:nvSpPr>
          <p:cNvPr id="654" name="Google Shape;654;p49"/>
          <p:cNvSpPr txBox="1"/>
          <p:nvPr/>
        </p:nvSpPr>
        <p:spPr>
          <a:xfrm>
            <a:off x="4356725" y="1505438"/>
            <a:ext cx="4333200" cy="1462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Conformidade de produtos e processos</a:t>
            </a:r>
            <a:endParaRPr sz="1600" u="sng">
              <a:latin typeface="Questrial"/>
              <a:ea typeface="Questrial"/>
              <a:cs typeface="Questrial"/>
              <a:sym typeface="Questrial"/>
            </a:endParaRPr>
          </a:p>
          <a:p>
            <a:pPr marL="0" lvl="0" indent="0" algn="ctr" rtl="0">
              <a:lnSpc>
                <a:spcPct val="115000"/>
              </a:lnSpc>
              <a:spcBef>
                <a:spcPts val="0"/>
              </a:spcBef>
              <a:spcAft>
                <a:spcPts val="0"/>
              </a:spcAft>
              <a:buNone/>
            </a:pPr>
            <a:endParaRPr sz="1600" u="sng">
              <a:latin typeface="Questrial"/>
              <a:ea typeface="Questrial"/>
              <a:cs typeface="Questrial"/>
              <a:sym typeface="Questrial"/>
            </a:endParaRPr>
          </a:p>
          <a:p>
            <a:pPr marL="0" lvl="0" indent="0" algn="just" rtl="0">
              <a:lnSpc>
                <a:spcPct val="115000"/>
              </a:lnSpc>
              <a:spcBef>
                <a:spcPts val="0"/>
              </a:spcBef>
              <a:spcAft>
                <a:spcPts val="0"/>
              </a:spcAft>
              <a:buNone/>
            </a:pPr>
            <a:r>
              <a:rPr lang="es">
                <a:latin typeface="Questrial"/>
                <a:ea typeface="Questrial"/>
                <a:cs typeface="Questrial"/>
                <a:sym typeface="Questrial"/>
              </a:rPr>
              <a:t>A organização deve assegurar a conformidade de todos os produtos e processos, como peças, terceirizados, requisitos aplicáveis do cliente, etc.</a:t>
            </a:r>
            <a:endParaRPr>
              <a:latin typeface="Questrial"/>
              <a:ea typeface="Questrial"/>
              <a:cs typeface="Questrial"/>
              <a:sym typeface="Questrial"/>
            </a:endParaRPr>
          </a:p>
        </p:txBody>
      </p:sp>
      <p:sp>
        <p:nvSpPr>
          <p:cNvPr id="655" name="Google Shape;655;p49"/>
          <p:cNvSpPr txBox="1"/>
          <p:nvPr/>
        </p:nvSpPr>
        <p:spPr>
          <a:xfrm>
            <a:off x="4356725" y="3108575"/>
            <a:ext cx="4333200" cy="1426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600" u="sng">
                <a:latin typeface="Questrial"/>
                <a:ea typeface="Questrial"/>
                <a:cs typeface="Questrial"/>
                <a:sym typeface="Questrial"/>
              </a:rPr>
              <a:t>Segurança do produto</a:t>
            </a:r>
            <a:endParaRPr sz="1600" u="sng">
              <a:latin typeface="Questrial"/>
              <a:ea typeface="Questrial"/>
              <a:cs typeface="Questrial"/>
              <a:sym typeface="Questrial"/>
            </a:endParaRPr>
          </a:p>
          <a:p>
            <a:pPr marL="0" lvl="0" indent="0" algn="ctr" rtl="0">
              <a:lnSpc>
                <a:spcPct val="115000"/>
              </a:lnSpc>
              <a:spcBef>
                <a:spcPts val="0"/>
              </a:spcBef>
              <a:spcAft>
                <a:spcPts val="0"/>
              </a:spcAft>
              <a:buNone/>
            </a:pPr>
            <a:endParaRPr u="sng">
              <a:latin typeface="Questrial"/>
              <a:ea typeface="Questrial"/>
              <a:cs typeface="Questrial"/>
              <a:sym typeface="Questrial"/>
            </a:endParaRPr>
          </a:p>
          <a:p>
            <a:pPr marL="0" lvl="0" indent="0" algn="just" rtl="0">
              <a:lnSpc>
                <a:spcPct val="115000"/>
              </a:lnSpc>
              <a:spcBef>
                <a:spcPts val="0"/>
              </a:spcBef>
              <a:spcAft>
                <a:spcPts val="0"/>
              </a:spcAft>
              <a:buNone/>
            </a:pPr>
            <a:r>
              <a:rPr lang="es">
                <a:latin typeface="Questrial"/>
                <a:ea typeface="Questrial"/>
                <a:cs typeface="Questrial"/>
                <a:sym typeface="Questrial"/>
              </a:rPr>
              <a:t>A organização deve ter processos documentados para a gestão da segurança do produto, processos de manufatura. </a:t>
            </a:r>
            <a:endParaRPr sz="11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0"/>
          <p:cNvSpPr/>
          <p:nvPr/>
        </p:nvSpPr>
        <p:spPr>
          <a:xfrm>
            <a:off x="6193800" y="1624825"/>
            <a:ext cx="23532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0"/>
          <p:cNvSpPr/>
          <p:nvPr/>
        </p:nvSpPr>
        <p:spPr>
          <a:xfrm>
            <a:off x="597000" y="1624825"/>
            <a:ext cx="23532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0"/>
          <p:cNvSpPr/>
          <p:nvPr/>
        </p:nvSpPr>
        <p:spPr>
          <a:xfrm>
            <a:off x="3395400" y="1624825"/>
            <a:ext cx="23532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0"/>
          <p:cNvSpPr txBox="1">
            <a:spLocks noGrp="1"/>
          </p:cNvSpPr>
          <p:nvPr>
            <p:ph type="title" idx="6"/>
          </p:nvPr>
        </p:nvSpPr>
        <p:spPr>
          <a:xfrm>
            <a:off x="345850" y="208975"/>
            <a:ext cx="8216700" cy="7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900"/>
              <a:t>Liderança</a:t>
            </a:r>
            <a:endParaRPr sz="4900" b="0"/>
          </a:p>
        </p:txBody>
      </p:sp>
      <p:cxnSp>
        <p:nvCxnSpPr>
          <p:cNvPr id="664" name="Google Shape;664;p50"/>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65" name="Google Shape;665;p50"/>
          <p:cNvSpPr txBox="1"/>
          <p:nvPr/>
        </p:nvSpPr>
        <p:spPr>
          <a:xfrm>
            <a:off x="3451350" y="1941825"/>
            <a:ext cx="22413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800"/>
              <a:t>Liderança e Comprometimento</a:t>
            </a:r>
            <a:endParaRPr sz="1800"/>
          </a:p>
        </p:txBody>
      </p:sp>
      <p:sp>
        <p:nvSpPr>
          <p:cNvPr id="666" name="Google Shape;666;p50"/>
          <p:cNvSpPr txBox="1"/>
          <p:nvPr/>
        </p:nvSpPr>
        <p:spPr>
          <a:xfrm>
            <a:off x="597000" y="1967650"/>
            <a:ext cx="2353200" cy="780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800"/>
              <a:t>Responsabilidade Corporativa</a:t>
            </a:r>
            <a:endParaRPr sz="2000"/>
          </a:p>
        </p:txBody>
      </p:sp>
      <p:sp>
        <p:nvSpPr>
          <p:cNvPr id="667" name="Google Shape;667;p50"/>
          <p:cNvSpPr txBox="1"/>
          <p:nvPr/>
        </p:nvSpPr>
        <p:spPr>
          <a:xfrm>
            <a:off x="6249750" y="1700725"/>
            <a:ext cx="2241300" cy="141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s" sz="1800"/>
              <a:t>Papéis, Responsabilidades e Autoridades Organizacionais</a:t>
            </a:r>
            <a:endParaRPr sz="1800"/>
          </a:p>
        </p:txBody>
      </p:sp>
      <p:sp>
        <p:nvSpPr>
          <p:cNvPr id="668" name="Google Shape;668;p50"/>
          <p:cNvSpPr/>
          <p:nvPr/>
        </p:nvSpPr>
        <p:spPr>
          <a:xfrm>
            <a:off x="3734076" y="2921701"/>
            <a:ext cx="1470113" cy="1280299"/>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50"/>
          <p:cNvGrpSpPr/>
          <p:nvPr/>
        </p:nvGrpSpPr>
        <p:grpSpPr>
          <a:xfrm>
            <a:off x="6749677" y="3187093"/>
            <a:ext cx="1241441" cy="1106799"/>
            <a:chOff x="1836637" y="2891510"/>
            <a:chExt cx="286152" cy="346438"/>
          </a:xfrm>
        </p:grpSpPr>
        <p:sp>
          <p:nvSpPr>
            <p:cNvPr id="670" name="Google Shape;670;p50"/>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0"/>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0"/>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50"/>
          <p:cNvGrpSpPr/>
          <p:nvPr/>
        </p:nvGrpSpPr>
        <p:grpSpPr>
          <a:xfrm>
            <a:off x="1038541" y="2820656"/>
            <a:ext cx="1470117" cy="1280304"/>
            <a:chOff x="2770052" y="2009628"/>
            <a:chExt cx="327085" cy="277080"/>
          </a:xfrm>
        </p:grpSpPr>
        <p:sp>
          <p:nvSpPr>
            <p:cNvPr id="674" name="Google Shape;674;p50"/>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0"/>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1"/>
          <p:cNvSpPr/>
          <p:nvPr/>
        </p:nvSpPr>
        <p:spPr>
          <a:xfrm>
            <a:off x="345850" y="1471125"/>
            <a:ext cx="57735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1"/>
          <p:cNvSpPr txBox="1">
            <a:spLocks noGrp="1"/>
          </p:cNvSpPr>
          <p:nvPr>
            <p:ph type="title" idx="6"/>
          </p:nvPr>
        </p:nvSpPr>
        <p:spPr>
          <a:xfrm>
            <a:off x="345850" y="208975"/>
            <a:ext cx="8613000" cy="77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4800" b="0"/>
              <a:t>Responsabilidade Corporativa</a:t>
            </a:r>
            <a:endParaRPr sz="4800" b="0"/>
          </a:p>
        </p:txBody>
      </p:sp>
      <p:cxnSp>
        <p:nvCxnSpPr>
          <p:cNvPr id="682" name="Google Shape;682;p51"/>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83" name="Google Shape;683;p51"/>
          <p:cNvSpPr txBox="1"/>
          <p:nvPr/>
        </p:nvSpPr>
        <p:spPr>
          <a:xfrm>
            <a:off x="482250" y="2042225"/>
            <a:ext cx="5642100" cy="141750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0"/>
              </a:spcBef>
              <a:spcAft>
                <a:spcPts val="0"/>
              </a:spcAft>
              <a:buNone/>
            </a:pPr>
            <a:r>
              <a:rPr lang="es" sz="1800"/>
              <a:t>A organização deve definir e implementar políticas de responsabilidade corporativa, incluindo políticas anti-suborno, códigos de conduta dos colaboradores e políticas de escalonamento ético </a:t>
            </a:r>
            <a:endParaRPr sz="1800"/>
          </a:p>
        </p:txBody>
      </p:sp>
      <p:pic>
        <p:nvPicPr>
          <p:cNvPr id="684" name="Google Shape;684;p51"/>
          <p:cNvPicPr preferRelativeResize="0"/>
          <p:nvPr/>
        </p:nvPicPr>
        <p:blipFill>
          <a:blip r:embed="rId3">
            <a:alphaModFix/>
          </a:blip>
          <a:stretch>
            <a:fillRect/>
          </a:stretch>
        </p:blipFill>
        <p:spPr>
          <a:xfrm>
            <a:off x="6578625" y="1825750"/>
            <a:ext cx="1724925" cy="2436800"/>
          </a:xfrm>
          <a:prstGeom prst="rect">
            <a:avLst/>
          </a:prstGeom>
          <a:noFill/>
          <a:ln>
            <a:noFill/>
          </a:ln>
        </p:spPr>
      </p:pic>
      <p:grpSp>
        <p:nvGrpSpPr>
          <p:cNvPr id="685" name="Google Shape;685;p51"/>
          <p:cNvGrpSpPr/>
          <p:nvPr/>
        </p:nvGrpSpPr>
        <p:grpSpPr>
          <a:xfrm>
            <a:off x="611712" y="2042233"/>
            <a:ext cx="341313" cy="356048"/>
            <a:chOff x="2770052" y="2009628"/>
            <a:chExt cx="327085" cy="277080"/>
          </a:xfrm>
        </p:grpSpPr>
        <p:sp>
          <p:nvSpPr>
            <p:cNvPr id="686" name="Google Shape;686;p51"/>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1"/>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2"/>
          <p:cNvSpPr/>
          <p:nvPr/>
        </p:nvSpPr>
        <p:spPr>
          <a:xfrm>
            <a:off x="345850" y="1471125"/>
            <a:ext cx="57735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2"/>
          <p:cNvSpPr txBox="1">
            <a:spLocks noGrp="1"/>
          </p:cNvSpPr>
          <p:nvPr>
            <p:ph type="title" idx="6"/>
          </p:nvPr>
        </p:nvSpPr>
        <p:spPr>
          <a:xfrm>
            <a:off x="172225" y="208975"/>
            <a:ext cx="8920800" cy="7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600"/>
              <a:t>Liderança e Comprometimento</a:t>
            </a:r>
            <a:endParaRPr sz="4600" b="0"/>
          </a:p>
        </p:txBody>
      </p:sp>
      <p:cxnSp>
        <p:nvCxnSpPr>
          <p:cNvPr id="694" name="Google Shape;694;p52"/>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695" name="Google Shape;695;p52"/>
          <p:cNvSpPr txBox="1"/>
          <p:nvPr/>
        </p:nvSpPr>
        <p:spPr>
          <a:xfrm>
            <a:off x="723300" y="1822575"/>
            <a:ext cx="5556900" cy="237360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0"/>
              </a:spcBef>
              <a:spcAft>
                <a:spcPts val="0"/>
              </a:spcAft>
              <a:buNone/>
            </a:pPr>
            <a:r>
              <a:rPr lang="es" sz="1800"/>
              <a:t>Se destaca a importância da liderança e do comprometimento da alta direção com relação ao Sistema de Gestão da Qualidade. Isso envolve estabelecer a política da qualidade, garantir que os objetivos da qualidade sejam estabelecidos, conduzir análises críticas do sistema e garantir a disponibilidade de recursos necessários.</a:t>
            </a:r>
            <a:endParaRPr sz="1800"/>
          </a:p>
        </p:txBody>
      </p:sp>
      <p:sp>
        <p:nvSpPr>
          <p:cNvPr id="696" name="Google Shape;696;p52"/>
          <p:cNvSpPr/>
          <p:nvPr/>
        </p:nvSpPr>
        <p:spPr>
          <a:xfrm>
            <a:off x="838121" y="1871404"/>
            <a:ext cx="363604" cy="363442"/>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7" name="Google Shape;697;p52"/>
          <p:cNvPicPr preferRelativeResize="0"/>
          <p:nvPr/>
        </p:nvPicPr>
        <p:blipFill>
          <a:blip r:embed="rId3">
            <a:alphaModFix/>
          </a:blip>
          <a:stretch>
            <a:fillRect/>
          </a:stretch>
        </p:blipFill>
        <p:spPr>
          <a:xfrm>
            <a:off x="6777025" y="1848863"/>
            <a:ext cx="1428750" cy="2143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3"/>
          <p:cNvSpPr/>
          <p:nvPr/>
        </p:nvSpPr>
        <p:spPr>
          <a:xfrm>
            <a:off x="345850" y="1419900"/>
            <a:ext cx="6026100" cy="2898600"/>
          </a:xfrm>
          <a:prstGeom prst="roundRect">
            <a:avLst>
              <a:gd name="adj" fmla="val 16667"/>
            </a:avLst>
          </a:prstGeom>
          <a:noFill/>
          <a:ln w="19050"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3"/>
          <p:cNvSpPr txBox="1">
            <a:spLocks noGrp="1"/>
          </p:cNvSpPr>
          <p:nvPr>
            <p:ph type="title" idx="6"/>
          </p:nvPr>
        </p:nvSpPr>
        <p:spPr>
          <a:xfrm>
            <a:off x="167050" y="208975"/>
            <a:ext cx="10866300" cy="7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4300" b="0"/>
              <a:t>Responsabilidades Organizacionais </a:t>
            </a:r>
            <a:endParaRPr sz="4300" b="0"/>
          </a:p>
        </p:txBody>
      </p:sp>
      <p:cxnSp>
        <p:nvCxnSpPr>
          <p:cNvPr id="704" name="Google Shape;704;p53"/>
          <p:cNvCxnSpPr/>
          <p:nvPr/>
        </p:nvCxnSpPr>
        <p:spPr>
          <a:xfrm rot="10800000" flipH="1">
            <a:off x="265500" y="1080251"/>
            <a:ext cx="8613000" cy="10800"/>
          </a:xfrm>
          <a:prstGeom prst="straightConnector1">
            <a:avLst/>
          </a:prstGeom>
          <a:noFill/>
          <a:ln w="19050" cap="flat" cmpd="sng">
            <a:solidFill>
              <a:schemeClr val="dk1"/>
            </a:solidFill>
            <a:prstDash val="solid"/>
            <a:round/>
            <a:headEnd type="none" w="med" len="med"/>
            <a:tailEnd type="none" w="med" len="med"/>
          </a:ln>
        </p:spPr>
      </p:cxnSp>
      <p:sp>
        <p:nvSpPr>
          <p:cNvPr id="705" name="Google Shape;705;p53"/>
          <p:cNvSpPr txBox="1"/>
          <p:nvPr/>
        </p:nvSpPr>
        <p:spPr>
          <a:xfrm>
            <a:off x="838125" y="1776650"/>
            <a:ext cx="5269800" cy="237360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0"/>
              </a:spcBef>
              <a:spcAft>
                <a:spcPts val="0"/>
              </a:spcAft>
              <a:buNone/>
            </a:pPr>
            <a:r>
              <a:rPr lang="es" sz="1800"/>
              <a:t>A alta direção deve designar pessoal com a responsabilidade e autoridade para garantir o atendimento dos requisitos do cliente. Essas atribuições devem ser documentadas e incluem diversas áreas como seleção de características especiais, definição de objetivos da qualidade, ações corretivas e preventivas, entre outros </a:t>
            </a:r>
            <a:endParaRPr sz="1800"/>
          </a:p>
        </p:txBody>
      </p:sp>
      <p:grpSp>
        <p:nvGrpSpPr>
          <p:cNvPr id="706" name="Google Shape;706;p53"/>
          <p:cNvGrpSpPr/>
          <p:nvPr/>
        </p:nvGrpSpPr>
        <p:grpSpPr>
          <a:xfrm>
            <a:off x="884020" y="1859784"/>
            <a:ext cx="436295" cy="332961"/>
            <a:chOff x="1836637" y="2891510"/>
            <a:chExt cx="286152" cy="346438"/>
          </a:xfrm>
        </p:grpSpPr>
        <p:sp>
          <p:nvSpPr>
            <p:cNvPr id="707" name="Google Shape;707;p53"/>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3"/>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3"/>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DEFINIÇÃO</a:t>
            </a:r>
            <a:endParaRPr b="0"/>
          </a:p>
        </p:txBody>
      </p:sp>
      <p:cxnSp>
        <p:nvCxnSpPr>
          <p:cNvPr id="174" name="Google Shape;174;p27"/>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pic>
        <p:nvPicPr>
          <p:cNvPr id="175" name="Google Shape;175;p27"/>
          <p:cNvPicPr preferRelativeResize="0"/>
          <p:nvPr/>
        </p:nvPicPr>
        <p:blipFill rotWithShape="1">
          <a:blip r:embed="rId3">
            <a:alphaModFix/>
          </a:blip>
          <a:srcRect r="30967"/>
          <a:stretch/>
        </p:blipFill>
        <p:spPr>
          <a:xfrm>
            <a:off x="4684275" y="803200"/>
            <a:ext cx="4107100" cy="3841225"/>
          </a:xfrm>
          <a:prstGeom prst="rect">
            <a:avLst/>
          </a:prstGeom>
          <a:noFill/>
          <a:ln w="19050" cap="flat" cmpd="sng">
            <a:solidFill>
              <a:srgbClr val="000000"/>
            </a:solidFill>
            <a:prstDash val="solid"/>
            <a:round/>
            <a:headEnd type="none" w="sm" len="sm"/>
            <a:tailEnd type="none" w="sm" len="sm"/>
          </a:ln>
        </p:spPr>
      </p:pic>
      <p:sp>
        <p:nvSpPr>
          <p:cNvPr id="176" name="Google Shape;176;p27"/>
          <p:cNvSpPr txBox="1"/>
          <p:nvPr/>
        </p:nvSpPr>
        <p:spPr>
          <a:xfrm>
            <a:off x="328325" y="1163650"/>
            <a:ext cx="4107000" cy="37002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600">
                <a:solidFill>
                  <a:srgbClr val="595959"/>
                </a:solidFill>
              </a:rPr>
              <a:t>O ESG é usado para descrever critérios de investimento que abordam questões ambientais, sociais e de governança corporativa. Empresas que adotam essas práticas buscam não apenas retornos financeiros, mas também consideram seu impacto ambiental, responsabilidade social e práticas de governança ética. </a:t>
            </a:r>
            <a:endParaRPr sz="1600">
              <a:solidFill>
                <a:srgbClr val="595959"/>
              </a:solidFill>
            </a:endParaRPr>
          </a:p>
          <a:p>
            <a:pPr marL="0" lvl="0" indent="0" algn="just" rtl="0">
              <a:lnSpc>
                <a:spcPct val="115000"/>
              </a:lnSpc>
              <a:spcBef>
                <a:spcPts val="1200"/>
              </a:spcBef>
              <a:spcAft>
                <a:spcPts val="1200"/>
              </a:spcAft>
              <a:buNone/>
            </a:pPr>
            <a:r>
              <a:rPr lang="es" sz="1600">
                <a:solidFill>
                  <a:srgbClr val="595959"/>
                </a:solidFill>
              </a:rPr>
              <a:t>Esses critérios são</a:t>
            </a:r>
            <a:r>
              <a:rPr lang="es" sz="1600" b="1">
                <a:solidFill>
                  <a:srgbClr val="595959"/>
                </a:solidFill>
              </a:rPr>
              <a:t> importantes para investidores</a:t>
            </a:r>
            <a:r>
              <a:rPr lang="es" sz="1600">
                <a:solidFill>
                  <a:srgbClr val="595959"/>
                </a:solidFill>
              </a:rPr>
              <a:t> que desejam apoiar empresas que estão alinhadas com valores sustentáveis e responsáveis.</a:t>
            </a:r>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4"/>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Melhoria Contínua</a:t>
            </a:r>
            <a:endParaRPr b="0"/>
          </a:p>
        </p:txBody>
      </p:sp>
      <p:cxnSp>
        <p:nvCxnSpPr>
          <p:cNvPr id="715" name="Google Shape;715;p54"/>
          <p:cNvCxnSpPr/>
          <p:nvPr/>
        </p:nvCxnSpPr>
        <p:spPr>
          <a:xfrm rot="10800000" flipH="1">
            <a:off x="135524" y="1026526"/>
            <a:ext cx="8775600" cy="19200"/>
          </a:xfrm>
          <a:prstGeom prst="straightConnector1">
            <a:avLst/>
          </a:prstGeom>
          <a:noFill/>
          <a:ln w="19050" cap="flat" cmpd="sng">
            <a:solidFill>
              <a:schemeClr val="dk1"/>
            </a:solidFill>
            <a:prstDash val="solid"/>
            <a:round/>
            <a:headEnd type="none" w="med" len="med"/>
            <a:tailEnd type="none" w="med" len="med"/>
          </a:ln>
        </p:spPr>
      </p:cxnSp>
      <p:sp>
        <p:nvSpPr>
          <p:cNvPr id="716" name="Google Shape;716;p54"/>
          <p:cNvSpPr txBox="1"/>
          <p:nvPr/>
        </p:nvSpPr>
        <p:spPr>
          <a:xfrm>
            <a:off x="944325" y="1179775"/>
            <a:ext cx="7158000" cy="3386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b="1">
                <a:latin typeface="Questrial"/>
                <a:ea typeface="Questrial"/>
                <a:cs typeface="Questrial"/>
                <a:sym typeface="Questrial"/>
              </a:rPr>
              <a:t>Análise de dados:</a:t>
            </a:r>
            <a:r>
              <a:rPr lang="es">
                <a:latin typeface="Questrial"/>
                <a:ea typeface="Questrial"/>
                <a:cs typeface="Questrial"/>
                <a:sym typeface="Questrial"/>
              </a:rPr>
              <a:t> A norma exige que as organizações coletem e analisem dados relacionados à qualidade, desempenho dos processos, satisfação do cliente e outros aspectos relevantes. Essa análise fornece insights sobre áreas de oportunidade para melhoria.</a:t>
            </a:r>
            <a:endParaRPr>
              <a:latin typeface="Questrial"/>
              <a:ea typeface="Questrial"/>
              <a:cs typeface="Questrial"/>
              <a:sym typeface="Questrial"/>
            </a:endParaRPr>
          </a:p>
          <a:p>
            <a:pPr marL="0" lvl="0" indent="0" algn="just" rtl="0">
              <a:spcBef>
                <a:spcPts val="0"/>
              </a:spcBef>
              <a:spcAft>
                <a:spcPts val="0"/>
              </a:spcAft>
              <a:buNone/>
            </a:pPr>
            <a:endParaRPr>
              <a:latin typeface="Questrial"/>
              <a:ea typeface="Questrial"/>
              <a:cs typeface="Questrial"/>
              <a:sym typeface="Questrial"/>
            </a:endParaRPr>
          </a:p>
          <a:p>
            <a:pPr marL="0" lvl="0" indent="0" algn="just" rtl="0">
              <a:spcBef>
                <a:spcPts val="0"/>
              </a:spcBef>
              <a:spcAft>
                <a:spcPts val="0"/>
              </a:spcAft>
              <a:buNone/>
            </a:pPr>
            <a:r>
              <a:rPr lang="es" b="1">
                <a:latin typeface="Questrial"/>
                <a:ea typeface="Questrial"/>
                <a:cs typeface="Questrial"/>
                <a:sym typeface="Questrial"/>
              </a:rPr>
              <a:t>Ações corretivas e preventivas:</a:t>
            </a:r>
            <a:r>
              <a:rPr lang="es">
                <a:latin typeface="Questrial"/>
                <a:ea typeface="Questrial"/>
                <a:cs typeface="Questrial"/>
                <a:sym typeface="Questrial"/>
              </a:rPr>
              <a:t> Com base na análise de dados, as organizações identificam problemas e causas raiz de não conformidades, implementando ações corretivas para corrigir problemas existentes e ações preventivas para evitar a recorrência desses problemas.</a:t>
            </a:r>
            <a:endParaRPr>
              <a:latin typeface="Questrial"/>
              <a:ea typeface="Questrial"/>
              <a:cs typeface="Questrial"/>
              <a:sym typeface="Questrial"/>
            </a:endParaRPr>
          </a:p>
          <a:p>
            <a:pPr marL="0" lvl="0" indent="0" algn="just" rtl="0">
              <a:spcBef>
                <a:spcPts val="0"/>
              </a:spcBef>
              <a:spcAft>
                <a:spcPts val="0"/>
              </a:spcAft>
              <a:buNone/>
            </a:pPr>
            <a:endParaRPr>
              <a:latin typeface="Questrial"/>
              <a:ea typeface="Questrial"/>
              <a:cs typeface="Questrial"/>
              <a:sym typeface="Questrial"/>
            </a:endParaRPr>
          </a:p>
          <a:p>
            <a:pPr marL="0" lvl="0" indent="0" algn="just" rtl="0">
              <a:spcBef>
                <a:spcPts val="0"/>
              </a:spcBef>
              <a:spcAft>
                <a:spcPts val="0"/>
              </a:spcAft>
              <a:buNone/>
            </a:pPr>
            <a:r>
              <a:rPr lang="es" b="1">
                <a:latin typeface="Questrial"/>
                <a:ea typeface="Questrial"/>
                <a:cs typeface="Questrial"/>
                <a:sym typeface="Questrial"/>
              </a:rPr>
              <a:t>Revisão de desempenho:</a:t>
            </a:r>
            <a:r>
              <a:rPr lang="es">
                <a:latin typeface="Questrial"/>
                <a:ea typeface="Questrial"/>
                <a:cs typeface="Questrial"/>
                <a:sym typeface="Questrial"/>
              </a:rPr>
              <a:t> A IATF 16949:2016 exige que as organizações realizem análises regulares do desempenho de seus processos e sistemas de gestão da qualidade. Essas revisões permitem que a organização identifique áreas onde melhorias são necessárias.</a:t>
            </a:r>
            <a:endParaRPr>
              <a:latin typeface="Questrial"/>
              <a:ea typeface="Questrial"/>
              <a:cs typeface="Questrial"/>
              <a:sym typeface="Questrial"/>
            </a:endParaRPr>
          </a:p>
          <a:p>
            <a:pPr marL="0" lvl="0" indent="0" algn="just" rtl="0">
              <a:spcBef>
                <a:spcPts val="0"/>
              </a:spcBef>
              <a:spcAft>
                <a:spcPts val="0"/>
              </a:spcAft>
              <a:buNone/>
            </a:pPr>
            <a:endParaRPr sz="1200">
              <a:latin typeface="Questrial"/>
              <a:ea typeface="Questrial"/>
              <a:cs typeface="Questrial"/>
              <a:sym typeface="Questrial"/>
            </a:endParaRPr>
          </a:p>
        </p:txBody>
      </p:sp>
      <p:grpSp>
        <p:nvGrpSpPr>
          <p:cNvPr id="717" name="Google Shape;717;p54"/>
          <p:cNvGrpSpPr/>
          <p:nvPr/>
        </p:nvGrpSpPr>
        <p:grpSpPr>
          <a:xfrm>
            <a:off x="8092877" y="359841"/>
            <a:ext cx="584542" cy="548652"/>
            <a:chOff x="1314252" y="4125629"/>
            <a:chExt cx="584542" cy="548652"/>
          </a:xfrm>
        </p:grpSpPr>
        <p:sp>
          <p:nvSpPr>
            <p:cNvPr id="718" name="Google Shape;718;p54"/>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4"/>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54"/>
          <p:cNvGrpSpPr/>
          <p:nvPr/>
        </p:nvGrpSpPr>
        <p:grpSpPr>
          <a:xfrm>
            <a:off x="564201" y="1302267"/>
            <a:ext cx="380128" cy="295284"/>
            <a:chOff x="1314252" y="4125629"/>
            <a:chExt cx="584542" cy="548652"/>
          </a:xfrm>
        </p:grpSpPr>
        <p:sp>
          <p:nvSpPr>
            <p:cNvPr id="721" name="Google Shape;721;p54"/>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4"/>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54"/>
          <p:cNvGrpSpPr/>
          <p:nvPr/>
        </p:nvGrpSpPr>
        <p:grpSpPr>
          <a:xfrm>
            <a:off x="564201" y="2345717"/>
            <a:ext cx="380128" cy="295284"/>
            <a:chOff x="1314252" y="4125629"/>
            <a:chExt cx="584542" cy="548652"/>
          </a:xfrm>
        </p:grpSpPr>
        <p:sp>
          <p:nvSpPr>
            <p:cNvPr id="724" name="Google Shape;724;p54"/>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4"/>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54"/>
          <p:cNvGrpSpPr/>
          <p:nvPr/>
        </p:nvGrpSpPr>
        <p:grpSpPr>
          <a:xfrm>
            <a:off x="564201" y="3389167"/>
            <a:ext cx="380128" cy="295284"/>
            <a:chOff x="1314252" y="4125629"/>
            <a:chExt cx="584542" cy="548652"/>
          </a:xfrm>
        </p:grpSpPr>
        <p:sp>
          <p:nvSpPr>
            <p:cNvPr id="727" name="Google Shape;727;p54"/>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4"/>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5"/>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Melhoria Contínua</a:t>
            </a:r>
            <a:endParaRPr b="0"/>
          </a:p>
        </p:txBody>
      </p:sp>
      <p:cxnSp>
        <p:nvCxnSpPr>
          <p:cNvPr id="734" name="Google Shape;734;p55"/>
          <p:cNvCxnSpPr/>
          <p:nvPr/>
        </p:nvCxnSpPr>
        <p:spPr>
          <a:xfrm rot="10800000" flipH="1">
            <a:off x="135524" y="1026526"/>
            <a:ext cx="8775600" cy="19200"/>
          </a:xfrm>
          <a:prstGeom prst="straightConnector1">
            <a:avLst/>
          </a:prstGeom>
          <a:noFill/>
          <a:ln w="19050" cap="flat" cmpd="sng">
            <a:solidFill>
              <a:schemeClr val="dk1"/>
            </a:solidFill>
            <a:prstDash val="solid"/>
            <a:round/>
            <a:headEnd type="none" w="med" len="med"/>
            <a:tailEnd type="none" w="med" len="med"/>
          </a:ln>
        </p:spPr>
      </p:cxnSp>
      <p:sp>
        <p:nvSpPr>
          <p:cNvPr id="735" name="Google Shape;735;p55"/>
          <p:cNvSpPr txBox="1"/>
          <p:nvPr/>
        </p:nvSpPr>
        <p:spPr>
          <a:xfrm>
            <a:off x="812925" y="1287138"/>
            <a:ext cx="7420800" cy="2986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b="1">
                <a:latin typeface="Questrial"/>
                <a:ea typeface="Questrial"/>
                <a:cs typeface="Questrial"/>
                <a:sym typeface="Questrial"/>
              </a:rPr>
              <a:t>Engajamento dos funcionários:</a:t>
            </a:r>
            <a:r>
              <a:rPr lang="es">
                <a:latin typeface="Questrial"/>
                <a:ea typeface="Questrial"/>
                <a:cs typeface="Questrial"/>
                <a:sym typeface="Questrial"/>
              </a:rPr>
              <a:t> A melhoria contínua envolve todos os níveis da organização, desde a liderança até os funcionários da linha de frente. As organizações incentivam os funcionários a sugerir melhorias em seus processos de trabalho e fornecem treinamento e suporte para implementar essas melhorias.</a:t>
            </a:r>
            <a:endParaRPr>
              <a:latin typeface="Questrial"/>
              <a:ea typeface="Questrial"/>
              <a:cs typeface="Questrial"/>
              <a:sym typeface="Questrial"/>
            </a:endParaRPr>
          </a:p>
          <a:p>
            <a:pPr marL="0" lvl="0" indent="0" algn="just" rtl="0">
              <a:spcBef>
                <a:spcPts val="0"/>
              </a:spcBef>
              <a:spcAft>
                <a:spcPts val="0"/>
              </a:spcAft>
              <a:buNone/>
            </a:pPr>
            <a:endParaRPr>
              <a:latin typeface="Questrial"/>
              <a:ea typeface="Questrial"/>
              <a:cs typeface="Questrial"/>
              <a:sym typeface="Questrial"/>
            </a:endParaRPr>
          </a:p>
          <a:p>
            <a:pPr marL="0" lvl="0" indent="0" algn="just" rtl="0">
              <a:spcBef>
                <a:spcPts val="0"/>
              </a:spcBef>
              <a:spcAft>
                <a:spcPts val="0"/>
              </a:spcAft>
              <a:buNone/>
            </a:pPr>
            <a:r>
              <a:rPr lang="es" b="1">
                <a:latin typeface="Questrial"/>
                <a:ea typeface="Questrial"/>
                <a:cs typeface="Questrial"/>
                <a:sym typeface="Questrial"/>
              </a:rPr>
              <a:t>Benchmarking:</a:t>
            </a:r>
            <a:r>
              <a:rPr lang="es">
                <a:latin typeface="Questrial"/>
                <a:ea typeface="Questrial"/>
                <a:cs typeface="Questrial"/>
                <a:sym typeface="Questrial"/>
              </a:rPr>
              <a:t> As organizações podem buscar inspiração e melhores práticas em outras empresas do setor automotivo ou de setores similares. O benchmarking ajuda a identificar oportunidades de melhoria e a adotar abordagens inovadoras.</a:t>
            </a:r>
            <a:endParaRPr>
              <a:latin typeface="Questrial"/>
              <a:ea typeface="Questrial"/>
              <a:cs typeface="Questrial"/>
              <a:sym typeface="Questrial"/>
            </a:endParaRPr>
          </a:p>
          <a:p>
            <a:pPr marL="0" lvl="0" indent="0" algn="just" rtl="0">
              <a:spcBef>
                <a:spcPts val="0"/>
              </a:spcBef>
              <a:spcAft>
                <a:spcPts val="0"/>
              </a:spcAft>
              <a:buNone/>
            </a:pPr>
            <a:endParaRPr>
              <a:latin typeface="Questrial"/>
              <a:ea typeface="Questrial"/>
              <a:cs typeface="Questrial"/>
              <a:sym typeface="Questrial"/>
            </a:endParaRPr>
          </a:p>
          <a:p>
            <a:pPr marL="0" lvl="0" indent="0" algn="just" rtl="0">
              <a:spcBef>
                <a:spcPts val="0"/>
              </a:spcBef>
              <a:spcAft>
                <a:spcPts val="0"/>
              </a:spcAft>
              <a:buNone/>
            </a:pPr>
            <a:r>
              <a:rPr lang="es" b="1">
                <a:latin typeface="Questrial"/>
                <a:ea typeface="Questrial"/>
                <a:cs typeface="Questrial"/>
                <a:sym typeface="Questrial"/>
              </a:rPr>
              <a:t>Inovação:</a:t>
            </a:r>
            <a:r>
              <a:rPr lang="es">
                <a:latin typeface="Questrial"/>
                <a:ea typeface="Questrial"/>
                <a:cs typeface="Questrial"/>
                <a:sym typeface="Questrial"/>
              </a:rPr>
              <a:t> A norma também incentiva as organizações a buscar constantemente a inovação em produtos, processos e tecnologias. Isso pode envolver a introdução de novos métodos de produção, materiais mais eficientes, ou a adaptação de tecnologias emergentes.</a:t>
            </a:r>
            <a:endParaRPr>
              <a:latin typeface="Questrial"/>
              <a:ea typeface="Questrial"/>
              <a:cs typeface="Questrial"/>
              <a:sym typeface="Questrial"/>
            </a:endParaRPr>
          </a:p>
        </p:txBody>
      </p:sp>
      <p:grpSp>
        <p:nvGrpSpPr>
          <p:cNvPr id="736" name="Google Shape;736;p55"/>
          <p:cNvGrpSpPr/>
          <p:nvPr/>
        </p:nvGrpSpPr>
        <p:grpSpPr>
          <a:xfrm>
            <a:off x="8092877" y="359841"/>
            <a:ext cx="584542" cy="548652"/>
            <a:chOff x="1314252" y="4125629"/>
            <a:chExt cx="584542" cy="548652"/>
          </a:xfrm>
        </p:grpSpPr>
        <p:sp>
          <p:nvSpPr>
            <p:cNvPr id="737" name="Google Shape;737;p55"/>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5"/>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55"/>
          <p:cNvGrpSpPr/>
          <p:nvPr/>
        </p:nvGrpSpPr>
        <p:grpSpPr>
          <a:xfrm>
            <a:off x="432801" y="1415292"/>
            <a:ext cx="380128" cy="295284"/>
            <a:chOff x="1314252" y="4125629"/>
            <a:chExt cx="584542" cy="548652"/>
          </a:xfrm>
        </p:grpSpPr>
        <p:sp>
          <p:nvSpPr>
            <p:cNvPr id="740" name="Google Shape;740;p55"/>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5"/>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55"/>
          <p:cNvGrpSpPr/>
          <p:nvPr/>
        </p:nvGrpSpPr>
        <p:grpSpPr>
          <a:xfrm>
            <a:off x="432801" y="2468667"/>
            <a:ext cx="380128" cy="295284"/>
            <a:chOff x="1314252" y="4125629"/>
            <a:chExt cx="584542" cy="548652"/>
          </a:xfrm>
        </p:grpSpPr>
        <p:sp>
          <p:nvSpPr>
            <p:cNvPr id="743" name="Google Shape;743;p55"/>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5"/>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55"/>
          <p:cNvGrpSpPr/>
          <p:nvPr/>
        </p:nvGrpSpPr>
        <p:grpSpPr>
          <a:xfrm>
            <a:off x="432801" y="3327642"/>
            <a:ext cx="380128" cy="295284"/>
            <a:chOff x="1314252" y="4125629"/>
            <a:chExt cx="584542" cy="548652"/>
          </a:xfrm>
        </p:grpSpPr>
        <p:sp>
          <p:nvSpPr>
            <p:cNvPr id="746" name="Google Shape;746;p55"/>
            <p:cNvSpPr/>
            <p:nvPr/>
          </p:nvSpPr>
          <p:spPr>
            <a:xfrm>
              <a:off x="1314252" y="4125649"/>
              <a:ext cx="584542" cy="548632"/>
            </a:xfrm>
            <a:custGeom>
              <a:avLst/>
              <a:gdLst/>
              <a:ahLst/>
              <a:cxnLst/>
              <a:rect l="l" t="t" r="r" b="b"/>
              <a:pathLst>
                <a:path w="11800" h="7359" extrusionOk="0">
                  <a:moveTo>
                    <a:pt x="3180" y="3298"/>
                  </a:moveTo>
                  <a:lnTo>
                    <a:pt x="3180" y="7001"/>
                  </a:lnTo>
                  <a:lnTo>
                    <a:pt x="1691" y="7001"/>
                  </a:lnTo>
                  <a:lnTo>
                    <a:pt x="1691" y="3298"/>
                  </a:lnTo>
                  <a:close/>
                  <a:moveTo>
                    <a:pt x="6680" y="2370"/>
                  </a:moveTo>
                  <a:lnTo>
                    <a:pt x="6680" y="7001"/>
                  </a:lnTo>
                  <a:lnTo>
                    <a:pt x="5192" y="7001"/>
                  </a:lnTo>
                  <a:lnTo>
                    <a:pt x="5192" y="2370"/>
                  </a:lnTo>
                  <a:close/>
                  <a:moveTo>
                    <a:pt x="10180" y="345"/>
                  </a:moveTo>
                  <a:lnTo>
                    <a:pt x="10180" y="7001"/>
                  </a:lnTo>
                  <a:lnTo>
                    <a:pt x="8692" y="7001"/>
                  </a:lnTo>
                  <a:lnTo>
                    <a:pt x="8692" y="345"/>
                  </a:lnTo>
                  <a:close/>
                  <a:moveTo>
                    <a:pt x="8502" y="0"/>
                  </a:moveTo>
                  <a:cubicBezTo>
                    <a:pt x="8406" y="0"/>
                    <a:pt x="8323" y="84"/>
                    <a:pt x="8323" y="179"/>
                  </a:cubicBezTo>
                  <a:lnTo>
                    <a:pt x="8323" y="7001"/>
                  </a:lnTo>
                  <a:lnTo>
                    <a:pt x="7013" y="7001"/>
                  </a:lnTo>
                  <a:lnTo>
                    <a:pt x="7013" y="2203"/>
                  </a:lnTo>
                  <a:cubicBezTo>
                    <a:pt x="7013" y="2120"/>
                    <a:pt x="6930" y="2024"/>
                    <a:pt x="6835" y="2024"/>
                  </a:cubicBezTo>
                  <a:lnTo>
                    <a:pt x="4989" y="2024"/>
                  </a:lnTo>
                  <a:cubicBezTo>
                    <a:pt x="4894" y="2024"/>
                    <a:pt x="4811" y="2108"/>
                    <a:pt x="4811" y="2203"/>
                  </a:cubicBezTo>
                  <a:lnTo>
                    <a:pt x="4811" y="7001"/>
                  </a:lnTo>
                  <a:lnTo>
                    <a:pt x="3501" y="7001"/>
                  </a:lnTo>
                  <a:lnTo>
                    <a:pt x="3501" y="3132"/>
                  </a:lnTo>
                  <a:cubicBezTo>
                    <a:pt x="3501" y="3036"/>
                    <a:pt x="3418" y="2953"/>
                    <a:pt x="3322" y="2953"/>
                  </a:cubicBezTo>
                  <a:lnTo>
                    <a:pt x="1477" y="2953"/>
                  </a:lnTo>
                  <a:cubicBezTo>
                    <a:pt x="1382" y="2953"/>
                    <a:pt x="1298" y="3024"/>
                    <a:pt x="1298" y="3132"/>
                  </a:cubicBezTo>
                  <a:lnTo>
                    <a:pt x="1298" y="7001"/>
                  </a:lnTo>
                  <a:lnTo>
                    <a:pt x="179" y="7001"/>
                  </a:lnTo>
                  <a:cubicBezTo>
                    <a:pt x="84" y="7001"/>
                    <a:pt x="1" y="7073"/>
                    <a:pt x="1" y="7180"/>
                  </a:cubicBezTo>
                  <a:cubicBezTo>
                    <a:pt x="1" y="7287"/>
                    <a:pt x="72" y="7358"/>
                    <a:pt x="179" y="7358"/>
                  </a:cubicBezTo>
                  <a:lnTo>
                    <a:pt x="11597" y="7358"/>
                  </a:lnTo>
                  <a:cubicBezTo>
                    <a:pt x="11681" y="7358"/>
                    <a:pt x="11776" y="7287"/>
                    <a:pt x="11776" y="7180"/>
                  </a:cubicBezTo>
                  <a:cubicBezTo>
                    <a:pt x="11800" y="7073"/>
                    <a:pt x="11728" y="7001"/>
                    <a:pt x="11633" y="7001"/>
                  </a:cubicBezTo>
                  <a:lnTo>
                    <a:pt x="10526" y="7001"/>
                  </a:lnTo>
                  <a:lnTo>
                    <a:pt x="10526" y="179"/>
                  </a:lnTo>
                  <a:cubicBezTo>
                    <a:pt x="10526" y="95"/>
                    <a:pt x="10442" y="0"/>
                    <a:pt x="1034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5"/>
            <p:cNvSpPr/>
            <p:nvPr/>
          </p:nvSpPr>
          <p:spPr>
            <a:xfrm>
              <a:off x="1428052" y="4125629"/>
              <a:ext cx="356958" cy="215585"/>
            </a:xfrm>
            <a:custGeom>
              <a:avLst/>
              <a:gdLst/>
              <a:ahLst/>
              <a:cxnLst/>
              <a:rect l="l" t="t" r="r" b="b"/>
              <a:pathLst>
                <a:path w="11241" h="6789" extrusionOk="0">
                  <a:moveTo>
                    <a:pt x="10668" y="0"/>
                  </a:moveTo>
                  <a:cubicBezTo>
                    <a:pt x="10653" y="0"/>
                    <a:pt x="10637" y="1"/>
                    <a:pt x="10621" y="2"/>
                  </a:cubicBezTo>
                  <a:lnTo>
                    <a:pt x="9145" y="181"/>
                  </a:lnTo>
                  <a:cubicBezTo>
                    <a:pt x="8847" y="216"/>
                    <a:pt x="8633" y="490"/>
                    <a:pt x="8669" y="788"/>
                  </a:cubicBezTo>
                  <a:cubicBezTo>
                    <a:pt x="8691" y="1064"/>
                    <a:pt x="8938" y="1268"/>
                    <a:pt x="9211" y="1268"/>
                  </a:cubicBezTo>
                  <a:cubicBezTo>
                    <a:pt x="9232" y="1268"/>
                    <a:pt x="9254" y="1267"/>
                    <a:pt x="9276" y="1264"/>
                  </a:cubicBezTo>
                  <a:lnTo>
                    <a:pt x="9395" y="1252"/>
                  </a:lnTo>
                  <a:lnTo>
                    <a:pt x="9395" y="1252"/>
                  </a:lnTo>
                  <a:cubicBezTo>
                    <a:pt x="7597" y="3348"/>
                    <a:pt x="5442" y="4443"/>
                    <a:pt x="3918" y="4979"/>
                  </a:cubicBezTo>
                  <a:cubicBezTo>
                    <a:pt x="2025" y="5657"/>
                    <a:pt x="561" y="5717"/>
                    <a:pt x="537" y="5717"/>
                  </a:cubicBezTo>
                  <a:cubicBezTo>
                    <a:pt x="239" y="5729"/>
                    <a:pt x="1" y="5967"/>
                    <a:pt x="25" y="6265"/>
                  </a:cubicBezTo>
                  <a:cubicBezTo>
                    <a:pt x="37" y="6562"/>
                    <a:pt x="275" y="6789"/>
                    <a:pt x="561" y="6789"/>
                  </a:cubicBezTo>
                  <a:lnTo>
                    <a:pt x="572" y="6789"/>
                  </a:lnTo>
                  <a:cubicBezTo>
                    <a:pt x="632" y="6789"/>
                    <a:pt x="2192" y="6729"/>
                    <a:pt x="4263" y="6003"/>
                  </a:cubicBezTo>
                  <a:cubicBezTo>
                    <a:pt x="5418" y="5586"/>
                    <a:pt x="6514" y="5050"/>
                    <a:pt x="7490" y="4383"/>
                  </a:cubicBezTo>
                  <a:cubicBezTo>
                    <a:pt x="7561" y="4324"/>
                    <a:pt x="7597" y="4217"/>
                    <a:pt x="7538" y="4145"/>
                  </a:cubicBezTo>
                  <a:cubicBezTo>
                    <a:pt x="7501" y="4093"/>
                    <a:pt x="7445" y="4065"/>
                    <a:pt x="7391" y="4065"/>
                  </a:cubicBezTo>
                  <a:cubicBezTo>
                    <a:pt x="7358" y="4065"/>
                    <a:pt x="7326" y="4075"/>
                    <a:pt x="7299" y="4098"/>
                  </a:cubicBezTo>
                  <a:cubicBezTo>
                    <a:pt x="6335" y="4753"/>
                    <a:pt x="5275" y="5288"/>
                    <a:pt x="4144" y="5693"/>
                  </a:cubicBezTo>
                  <a:cubicBezTo>
                    <a:pt x="2132" y="6408"/>
                    <a:pt x="632" y="6467"/>
                    <a:pt x="561" y="6467"/>
                  </a:cubicBezTo>
                  <a:cubicBezTo>
                    <a:pt x="453" y="6467"/>
                    <a:pt x="358" y="6372"/>
                    <a:pt x="358" y="6265"/>
                  </a:cubicBezTo>
                  <a:cubicBezTo>
                    <a:pt x="358" y="6169"/>
                    <a:pt x="441" y="6074"/>
                    <a:pt x="561" y="6062"/>
                  </a:cubicBezTo>
                  <a:cubicBezTo>
                    <a:pt x="572" y="6062"/>
                    <a:pt x="2085" y="6003"/>
                    <a:pt x="4037" y="5300"/>
                  </a:cubicBezTo>
                  <a:cubicBezTo>
                    <a:pt x="5680" y="4717"/>
                    <a:pt x="8026" y="3514"/>
                    <a:pt x="9943" y="1133"/>
                  </a:cubicBezTo>
                  <a:cubicBezTo>
                    <a:pt x="10035" y="1018"/>
                    <a:pt x="9949" y="847"/>
                    <a:pt x="9813" y="847"/>
                  </a:cubicBezTo>
                  <a:cubicBezTo>
                    <a:pt x="9809" y="847"/>
                    <a:pt x="9804" y="847"/>
                    <a:pt x="9800" y="847"/>
                  </a:cubicBezTo>
                  <a:lnTo>
                    <a:pt x="9252" y="931"/>
                  </a:lnTo>
                  <a:cubicBezTo>
                    <a:pt x="9244" y="932"/>
                    <a:pt x="9236" y="932"/>
                    <a:pt x="9228" y="932"/>
                  </a:cubicBezTo>
                  <a:cubicBezTo>
                    <a:pt x="9139" y="932"/>
                    <a:pt x="9049" y="874"/>
                    <a:pt x="9038" y="776"/>
                  </a:cubicBezTo>
                  <a:cubicBezTo>
                    <a:pt x="9014" y="657"/>
                    <a:pt x="9085" y="550"/>
                    <a:pt x="9204" y="538"/>
                  </a:cubicBezTo>
                  <a:lnTo>
                    <a:pt x="10681" y="359"/>
                  </a:lnTo>
                  <a:cubicBezTo>
                    <a:pt x="10688" y="358"/>
                    <a:pt x="10696" y="358"/>
                    <a:pt x="10703" y="358"/>
                  </a:cubicBezTo>
                  <a:cubicBezTo>
                    <a:pt x="10812" y="358"/>
                    <a:pt x="10895" y="438"/>
                    <a:pt x="10895" y="550"/>
                  </a:cubicBezTo>
                  <a:lnTo>
                    <a:pt x="10895" y="2026"/>
                  </a:lnTo>
                  <a:cubicBezTo>
                    <a:pt x="10895" y="2133"/>
                    <a:pt x="10812" y="2217"/>
                    <a:pt x="10705" y="2217"/>
                  </a:cubicBezTo>
                  <a:cubicBezTo>
                    <a:pt x="10598" y="2217"/>
                    <a:pt x="10514" y="2133"/>
                    <a:pt x="10514" y="2026"/>
                  </a:cubicBezTo>
                  <a:lnTo>
                    <a:pt x="10514" y="1586"/>
                  </a:lnTo>
                  <a:cubicBezTo>
                    <a:pt x="10514" y="1502"/>
                    <a:pt x="10467" y="1443"/>
                    <a:pt x="10407" y="1419"/>
                  </a:cubicBezTo>
                  <a:cubicBezTo>
                    <a:pt x="10387" y="1409"/>
                    <a:pt x="10368" y="1405"/>
                    <a:pt x="10349" y="1405"/>
                  </a:cubicBezTo>
                  <a:cubicBezTo>
                    <a:pt x="10298" y="1405"/>
                    <a:pt x="10251" y="1435"/>
                    <a:pt x="10217" y="1478"/>
                  </a:cubicBezTo>
                  <a:cubicBezTo>
                    <a:pt x="9574" y="2264"/>
                    <a:pt x="8835" y="2979"/>
                    <a:pt x="8026" y="3610"/>
                  </a:cubicBezTo>
                  <a:cubicBezTo>
                    <a:pt x="7954" y="3669"/>
                    <a:pt x="7942" y="3764"/>
                    <a:pt x="8002" y="3848"/>
                  </a:cubicBezTo>
                  <a:cubicBezTo>
                    <a:pt x="8036" y="3888"/>
                    <a:pt x="8081" y="3910"/>
                    <a:pt x="8129" y="3910"/>
                  </a:cubicBezTo>
                  <a:cubicBezTo>
                    <a:pt x="8166" y="3910"/>
                    <a:pt x="8204" y="3897"/>
                    <a:pt x="8240" y="3872"/>
                  </a:cubicBezTo>
                  <a:cubicBezTo>
                    <a:pt x="8931" y="3336"/>
                    <a:pt x="9585" y="2729"/>
                    <a:pt x="10169" y="2062"/>
                  </a:cubicBezTo>
                  <a:cubicBezTo>
                    <a:pt x="10181" y="2336"/>
                    <a:pt x="10419" y="2574"/>
                    <a:pt x="10705" y="2574"/>
                  </a:cubicBezTo>
                  <a:cubicBezTo>
                    <a:pt x="11002" y="2574"/>
                    <a:pt x="11240" y="2336"/>
                    <a:pt x="11240" y="2038"/>
                  </a:cubicBezTo>
                  <a:lnTo>
                    <a:pt x="11240" y="573"/>
                  </a:lnTo>
                  <a:cubicBezTo>
                    <a:pt x="11240" y="395"/>
                    <a:pt x="11169" y="240"/>
                    <a:pt x="11050" y="133"/>
                  </a:cubicBezTo>
                  <a:cubicBezTo>
                    <a:pt x="10943" y="47"/>
                    <a:pt x="10807" y="0"/>
                    <a:pt x="106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6"/>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Estatísticas</a:t>
            </a:r>
            <a:endParaRPr b="0"/>
          </a:p>
        </p:txBody>
      </p:sp>
      <p:cxnSp>
        <p:nvCxnSpPr>
          <p:cNvPr id="753" name="Google Shape;753;p56"/>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pic>
        <p:nvPicPr>
          <p:cNvPr id="754" name="Google Shape;754;p56"/>
          <p:cNvPicPr preferRelativeResize="0"/>
          <p:nvPr/>
        </p:nvPicPr>
        <p:blipFill>
          <a:blip r:embed="rId3">
            <a:alphaModFix/>
          </a:blip>
          <a:stretch>
            <a:fillRect/>
          </a:stretch>
        </p:blipFill>
        <p:spPr>
          <a:xfrm>
            <a:off x="905675" y="1182700"/>
            <a:ext cx="7332650" cy="3542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57"/>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Estatísticas</a:t>
            </a:r>
            <a:endParaRPr b="0"/>
          </a:p>
        </p:txBody>
      </p:sp>
      <p:cxnSp>
        <p:nvCxnSpPr>
          <p:cNvPr id="760" name="Google Shape;760;p57"/>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pic>
        <p:nvPicPr>
          <p:cNvPr id="761" name="Google Shape;761;p57"/>
          <p:cNvPicPr preferRelativeResize="0"/>
          <p:nvPr/>
        </p:nvPicPr>
        <p:blipFill>
          <a:blip r:embed="rId3">
            <a:alphaModFix/>
          </a:blip>
          <a:stretch>
            <a:fillRect/>
          </a:stretch>
        </p:blipFill>
        <p:spPr>
          <a:xfrm>
            <a:off x="1307050" y="1170005"/>
            <a:ext cx="7048500" cy="3405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8"/>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Estatísticas</a:t>
            </a:r>
            <a:endParaRPr b="0"/>
          </a:p>
        </p:txBody>
      </p:sp>
      <p:cxnSp>
        <p:nvCxnSpPr>
          <p:cNvPr id="767" name="Google Shape;767;p58"/>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pic>
        <p:nvPicPr>
          <p:cNvPr id="768" name="Google Shape;768;p58"/>
          <p:cNvPicPr preferRelativeResize="0"/>
          <p:nvPr/>
        </p:nvPicPr>
        <p:blipFill>
          <a:blip r:embed="rId3">
            <a:alphaModFix/>
          </a:blip>
          <a:stretch>
            <a:fillRect/>
          </a:stretch>
        </p:blipFill>
        <p:spPr>
          <a:xfrm>
            <a:off x="2005562" y="1087450"/>
            <a:ext cx="5132875" cy="384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59"/>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Planejamento</a:t>
            </a:r>
            <a:endParaRPr/>
          </a:p>
          <a:p>
            <a:pPr marL="0" lvl="0" indent="0" algn="ctr" rtl="0">
              <a:spcBef>
                <a:spcPts val="0"/>
              </a:spcBef>
              <a:spcAft>
                <a:spcPts val="0"/>
              </a:spcAft>
              <a:buNone/>
            </a:pPr>
            <a:endParaRPr/>
          </a:p>
        </p:txBody>
      </p:sp>
      <p:cxnSp>
        <p:nvCxnSpPr>
          <p:cNvPr id="774" name="Google Shape;774;p59"/>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sp>
        <p:nvSpPr>
          <p:cNvPr id="775" name="Google Shape;775;p59"/>
          <p:cNvSpPr txBox="1"/>
          <p:nvPr/>
        </p:nvSpPr>
        <p:spPr>
          <a:xfrm>
            <a:off x="158550" y="1672400"/>
            <a:ext cx="8826900" cy="29385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1200"/>
              </a:spcBef>
              <a:spcAft>
                <a:spcPts val="0"/>
              </a:spcAft>
              <a:buSzPts val="1400"/>
              <a:buChar char="●"/>
            </a:pPr>
            <a:r>
              <a:rPr lang="es" b="1"/>
              <a:t>Definição de Escopo:</a:t>
            </a:r>
            <a:r>
              <a:rPr lang="es"/>
              <a:t> Identificação clara das áreas da organização cobertas pelo sistema de gestão da qualidade.</a:t>
            </a:r>
            <a:endParaRPr/>
          </a:p>
          <a:p>
            <a:pPr marL="457200" lvl="0" indent="-317500" algn="l" rtl="0">
              <a:lnSpc>
                <a:spcPct val="115000"/>
              </a:lnSpc>
              <a:spcBef>
                <a:spcPts val="0"/>
              </a:spcBef>
              <a:spcAft>
                <a:spcPts val="0"/>
              </a:spcAft>
              <a:buSzPts val="1400"/>
              <a:buChar char="●"/>
            </a:pPr>
            <a:r>
              <a:rPr lang="es" b="1"/>
              <a:t>Análise de Riscos e Oportunidades:</a:t>
            </a:r>
            <a:r>
              <a:rPr lang="es"/>
              <a:t> Avaliação de riscos e oportunidades para melhoria contínua.</a:t>
            </a:r>
            <a:endParaRPr/>
          </a:p>
          <a:p>
            <a:pPr marL="457200" lvl="0" indent="-317500" algn="l" rtl="0">
              <a:lnSpc>
                <a:spcPct val="115000"/>
              </a:lnSpc>
              <a:spcBef>
                <a:spcPts val="0"/>
              </a:spcBef>
              <a:spcAft>
                <a:spcPts val="0"/>
              </a:spcAft>
              <a:buSzPts val="1400"/>
              <a:buChar char="●"/>
            </a:pPr>
            <a:r>
              <a:rPr lang="es" b="1"/>
              <a:t>Mapeamento de Processos:</a:t>
            </a:r>
            <a:r>
              <a:rPr lang="es"/>
              <a:t> Documentação detalhada dos processos relevantes.</a:t>
            </a:r>
            <a:endParaRPr/>
          </a:p>
          <a:p>
            <a:pPr marL="457200" lvl="0" indent="-317500" algn="l" rtl="0">
              <a:lnSpc>
                <a:spcPct val="115000"/>
              </a:lnSpc>
              <a:spcBef>
                <a:spcPts val="0"/>
              </a:spcBef>
              <a:spcAft>
                <a:spcPts val="0"/>
              </a:spcAft>
              <a:buSzPts val="1400"/>
              <a:buChar char="●"/>
            </a:pPr>
            <a:r>
              <a:rPr lang="es" b="1"/>
              <a:t>Planejamento de Recursos:</a:t>
            </a:r>
            <a:r>
              <a:rPr lang="es"/>
              <a:t> Alocação de recursos necessários para a implementação eficaz.</a:t>
            </a:r>
            <a:endParaRPr/>
          </a:p>
          <a:p>
            <a:pPr marL="457200" lvl="0" indent="-317500" algn="l" rtl="0">
              <a:lnSpc>
                <a:spcPct val="115000"/>
              </a:lnSpc>
              <a:spcBef>
                <a:spcPts val="0"/>
              </a:spcBef>
              <a:spcAft>
                <a:spcPts val="0"/>
              </a:spcAft>
              <a:buSzPts val="1400"/>
              <a:buChar char="●"/>
            </a:pPr>
            <a:r>
              <a:rPr lang="es" b="1"/>
              <a:t>Indicadores de Desempenho:</a:t>
            </a:r>
            <a:r>
              <a:rPr lang="es"/>
              <a:t> Estabelecimento de KPIs para monitorar a conformidade e a melhoria.</a:t>
            </a:r>
            <a:endParaRPr/>
          </a:p>
          <a:p>
            <a:pPr marL="0" lvl="0" indent="0" algn="l" rtl="0">
              <a:lnSpc>
                <a:spcPct val="115000"/>
              </a:lnSpc>
              <a:spcBef>
                <a:spcPts val="1200"/>
              </a:spcBef>
              <a:spcAft>
                <a:spcPts val="0"/>
              </a:spcAft>
              <a:buNone/>
            </a:pPr>
            <a:r>
              <a:rPr lang="es" b="1"/>
              <a:t>Exemplo:</a:t>
            </a:r>
            <a:endParaRPr b="1"/>
          </a:p>
          <a:p>
            <a:pPr marL="457200" lvl="0" indent="-317500" algn="l" rtl="0">
              <a:lnSpc>
                <a:spcPct val="115000"/>
              </a:lnSpc>
              <a:spcBef>
                <a:spcPts val="1200"/>
              </a:spcBef>
              <a:spcAft>
                <a:spcPts val="0"/>
              </a:spcAft>
              <a:buSzPts val="1400"/>
              <a:buChar char="●"/>
            </a:pPr>
            <a:r>
              <a:rPr lang="es" b="1"/>
              <a:t>Definição de Escopo:</a:t>
            </a:r>
            <a:r>
              <a:rPr lang="es"/>
              <a:t> Incluir todas as fases de desenvolvimento e fabricação de componentes automotivos.</a:t>
            </a:r>
            <a:endParaRPr/>
          </a:p>
          <a:p>
            <a:pPr marL="457200" lvl="0" indent="-317500" algn="l" rtl="0">
              <a:lnSpc>
                <a:spcPct val="115000"/>
              </a:lnSpc>
              <a:spcBef>
                <a:spcPts val="0"/>
              </a:spcBef>
              <a:spcAft>
                <a:spcPts val="0"/>
              </a:spcAft>
              <a:buSzPts val="1400"/>
              <a:buChar char="●"/>
            </a:pPr>
            <a:r>
              <a:rPr lang="es" b="1"/>
              <a:t>Indicadores de Desempenho:</a:t>
            </a:r>
            <a:r>
              <a:rPr lang="es"/>
              <a:t> Monitorar taxa de não-conformidades e eficácia das ações corretivas.</a:t>
            </a:r>
            <a:endParaRPr/>
          </a:p>
        </p:txBody>
      </p:sp>
      <p:pic>
        <p:nvPicPr>
          <p:cNvPr id="776" name="Google Shape;776;p59"/>
          <p:cNvPicPr preferRelativeResize="0"/>
          <p:nvPr/>
        </p:nvPicPr>
        <p:blipFill>
          <a:blip r:embed="rId3">
            <a:alphaModFix/>
          </a:blip>
          <a:stretch>
            <a:fillRect/>
          </a:stretch>
        </p:blipFill>
        <p:spPr>
          <a:xfrm>
            <a:off x="4776588" y="178250"/>
            <a:ext cx="2309149" cy="1494150"/>
          </a:xfrm>
          <a:prstGeom prst="rect">
            <a:avLst/>
          </a:prstGeom>
          <a:noFill/>
          <a:ln>
            <a:noFill/>
          </a:ln>
        </p:spPr>
      </p:pic>
      <p:pic>
        <p:nvPicPr>
          <p:cNvPr id="777" name="Google Shape;777;p59"/>
          <p:cNvPicPr preferRelativeResize="0"/>
          <p:nvPr/>
        </p:nvPicPr>
        <p:blipFill>
          <a:blip r:embed="rId4">
            <a:alphaModFix/>
          </a:blip>
          <a:stretch>
            <a:fillRect/>
          </a:stretch>
        </p:blipFill>
        <p:spPr>
          <a:xfrm>
            <a:off x="7427075" y="265590"/>
            <a:ext cx="1291625" cy="131946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60"/>
          <p:cNvSpPr txBox="1">
            <a:spLocks noGrp="1"/>
          </p:cNvSpPr>
          <p:nvPr>
            <p:ph type="title" idx="6"/>
          </p:nvPr>
        </p:nvSpPr>
        <p:spPr>
          <a:xfrm>
            <a:off x="177350" y="311050"/>
            <a:ext cx="4257900" cy="77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Operação</a:t>
            </a:r>
            <a:endParaRPr/>
          </a:p>
          <a:p>
            <a:pPr marL="0" lvl="0" indent="0" algn="ctr" rtl="0">
              <a:spcBef>
                <a:spcPts val="0"/>
              </a:spcBef>
              <a:spcAft>
                <a:spcPts val="0"/>
              </a:spcAft>
              <a:buNone/>
            </a:pPr>
            <a:endParaRPr/>
          </a:p>
        </p:txBody>
      </p:sp>
      <p:cxnSp>
        <p:nvCxnSpPr>
          <p:cNvPr id="783" name="Google Shape;783;p60"/>
          <p:cNvCxnSpPr/>
          <p:nvPr/>
        </p:nvCxnSpPr>
        <p:spPr>
          <a:xfrm rot="10800000" flipH="1">
            <a:off x="135524" y="1042126"/>
            <a:ext cx="4293900" cy="3600"/>
          </a:xfrm>
          <a:prstGeom prst="straightConnector1">
            <a:avLst/>
          </a:prstGeom>
          <a:noFill/>
          <a:ln w="19050" cap="flat" cmpd="sng">
            <a:solidFill>
              <a:schemeClr val="dk1"/>
            </a:solidFill>
            <a:prstDash val="solid"/>
            <a:round/>
            <a:headEnd type="none" w="med" len="med"/>
            <a:tailEnd type="none" w="med" len="med"/>
          </a:ln>
        </p:spPr>
      </p:cxnSp>
      <p:sp>
        <p:nvSpPr>
          <p:cNvPr id="784" name="Google Shape;784;p60"/>
          <p:cNvSpPr txBox="1"/>
          <p:nvPr/>
        </p:nvSpPr>
        <p:spPr>
          <a:xfrm>
            <a:off x="177350" y="1323100"/>
            <a:ext cx="8211000" cy="357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endParaRPr sz="1300" b="1"/>
          </a:p>
          <a:p>
            <a:pPr marL="457200" lvl="0" indent="-317500" algn="l" rtl="0">
              <a:lnSpc>
                <a:spcPct val="115000"/>
              </a:lnSpc>
              <a:spcBef>
                <a:spcPts val="1200"/>
              </a:spcBef>
              <a:spcAft>
                <a:spcPts val="0"/>
              </a:spcAft>
              <a:buSzPts val="1400"/>
              <a:buChar char="●"/>
            </a:pPr>
            <a:r>
              <a:rPr lang="es" b="1"/>
              <a:t>Implementação de Processos:</a:t>
            </a:r>
            <a:r>
              <a:rPr lang="es"/>
              <a:t> Execução de processos e procedimentos documentados.</a:t>
            </a:r>
            <a:endParaRPr/>
          </a:p>
          <a:p>
            <a:pPr marL="457200" lvl="0" indent="-317500" algn="l" rtl="0">
              <a:lnSpc>
                <a:spcPct val="115000"/>
              </a:lnSpc>
              <a:spcBef>
                <a:spcPts val="0"/>
              </a:spcBef>
              <a:spcAft>
                <a:spcPts val="0"/>
              </a:spcAft>
              <a:buSzPts val="1400"/>
              <a:buChar char="●"/>
            </a:pPr>
            <a:r>
              <a:rPr lang="es" b="1"/>
              <a:t>Auditorias Internas:</a:t>
            </a:r>
            <a:r>
              <a:rPr lang="es"/>
              <a:t> Realização de auditorias para verificar a conformidade e identificar oportunidades de melhoria.</a:t>
            </a:r>
            <a:endParaRPr/>
          </a:p>
          <a:p>
            <a:pPr marL="457200" lvl="0" indent="-317500" algn="l" rtl="0">
              <a:lnSpc>
                <a:spcPct val="115000"/>
              </a:lnSpc>
              <a:spcBef>
                <a:spcPts val="0"/>
              </a:spcBef>
              <a:spcAft>
                <a:spcPts val="0"/>
              </a:spcAft>
              <a:buSzPts val="1400"/>
              <a:buChar char="●"/>
            </a:pPr>
            <a:r>
              <a:rPr lang="es" b="1"/>
              <a:t>Revisão pela Direção:</a:t>
            </a:r>
            <a:r>
              <a:rPr lang="es"/>
              <a:t> Avaliação periódica do sistema de gestão da qualidade.</a:t>
            </a:r>
            <a:endParaRPr/>
          </a:p>
          <a:p>
            <a:pPr marL="457200" lvl="0" indent="-317500" algn="l" rtl="0">
              <a:lnSpc>
                <a:spcPct val="115000"/>
              </a:lnSpc>
              <a:spcBef>
                <a:spcPts val="0"/>
              </a:spcBef>
              <a:spcAft>
                <a:spcPts val="0"/>
              </a:spcAft>
              <a:buSzPts val="1400"/>
              <a:buChar char="●"/>
            </a:pPr>
            <a:r>
              <a:rPr lang="es" b="1"/>
              <a:t>Gestão de Não-Conformidades:</a:t>
            </a:r>
            <a:r>
              <a:rPr lang="es"/>
              <a:t> Identificação, análise e resolução de não-conformidades.</a:t>
            </a:r>
            <a:endParaRPr/>
          </a:p>
          <a:p>
            <a:pPr marL="457200" lvl="0" indent="-317500" algn="l" rtl="0">
              <a:lnSpc>
                <a:spcPct val="115000"/>
              </a:lnSpc>
              <a:spcBef>
                <a:spcPts val="0"/>
              </a:spcBef>
              <a:spcAft>
                <a:spcPts val="0"/>
              </a:spcAft>
              <a:buSzPts val="1400"/>
              <a:buChar char="●"/>
            </a:pPr>
            <a:r>
              <a:rPr lang="es" b="1"/>
              <a:t>Ações Corretivas e Preventivas:</a:t>
            </a:r>
            <a:r>
              <a:rPr lang="es"/>
              <a:t> Implementação de ações para corrigir e prevenir problemas.</a:t>
            </a:r>
            <a:endParaRPr/>
          </a:p>
          <a:p>
            <a:pPr marL="0" lvl="0" indent="0" algn="l" rtl="0">
              <a:lnSpc>
                <a:spcPct val="115000"/>
              </a:lnSpc>
              <a:spcBef>
                <a:spcPts val="1200"/>
              </a:spcBef>
              <a:spcAft>
                <a:spcPts val="0"/>
              </a:spcAft>
              <a:buNone/>
            </a:pPr>
            <a:r>
              <a:rPr lang="es" b="1"/>
              <a:t>Exemplo:</a:t>
            </a:r>
            <a:endParaRPr b="1"/>
          </a:p>
          <a:p>
            <a:pPr marL="457200" lvl="0" indent="-317500" algn="l" rtl="0">
              <a:lnSpc>
                <a:spcPct val="115000"/>
              </a:lnSpc>
              <a:spcBef>
                <a:spcPts val="1200"/>
              </a:spcBef>
              <a:spcAft>
                <a:spcPts val="0"/>
              </a:spcAft>
              <a:buSzPts val="1400"/>
              <a:buChar char="●"/>
            </a:pPr>
            <a:r>
              <a:rPr lang="es" b="1"/>
              <a:t>Auditorias Internas:</a:t>
            </a:r>
            <a:r>
              <a:rPr lang="es"/>
              <a:t> Realizar auditorias semestrais para revisar o sistema de gestão da qualidade.</a:t>
            </a:r>
            <a:endParaRPr/>
          </a:p>
          <a:p>
            <a:pPr marL="457200" lvl="0" indent="-317500" algn="l" rtl="0">
              <a:lnSpc>
                <a:spcPct val="115000"/>
              </a:lnSpc>
              <a:spcBef>
                <a:spcPts val="0"/>
              </a:spcBef>
              <a:spcAft>
                <a:spcPts val="0"/>
              </a:spcAft>
              <a:buSzPts val="1400"/>
              <a:buChar char="●"/>
            </a:pPr>
            <a:r>
              <a:rPr lang="es" b="1"/>
              <a:t>Ações Corretivas:</a:t>
            </a:r>
            <a:r>
              <a:rPr lang="es"/>
              <a:t> Implementar melhorias no processo de produção para reduzir falhas de qualidade.</a:t>
            </a:r>
            <a:endParaRPr/>
          </a:p>
        </p:txBody>
      </p:sp>
      <p:pic>
        <p:nvPicPr>
          <p:cNvPr id="785" name="Google Shape;785;p60"/>
          <p:cNvPicPr preferRelativeResize="0"/>
          <p:nvPr/>
        </p:nvPicPr>
        <p:blipFill>
          <a:blip r:embed="rId3">
            <a:alphaModFix/>
          </a:blip>
          <a:stretch>
            <a:fillRect/>
          </a:stretch>
        </p:blipFill>
        <p:spPr>
          <a:xfrm>
            <a:off x="4609400" y="208000"/>
            <a:ext cx="2389524" cy="1466301"/>
          </a:xfrm>
          <a:prstGeom prst="rect">
            <a:avLst/>
          </a:prstGeom>
          <a:noFill/>
          <a:ln>
            <a:noFill/>
          </a:ln>
        </p:spPr>
      </p:pic>
      <p:pic>
        <p:nvPicPr>
          <p:cNvPr id="786" name="Google Shape;786;p60"/>
          <p:cNvPicPr preferRelativeResize="0"/>
          <p:nvPr/>
        </p:nvPicPr>
        <p:blipFill>
          <a:blip r:embed="rId4">
            <a:alphaModFix/>
          </a:blip>
          <a:stretch>
            <a:fillRect/>
          </a:stretch>
        </p:blipFill>
        <p:spPr>
          <a:xfrm>
            <a:off x="7091675" y="203825"/>
            <a:ext cx="1815675" cy="146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idx="8"/>
          </p:nvPr>
        </p:nvSpPr>
        <p:spPr>
          <a:xfrm>
            <a:off x="720000" y="365925"/>
            <a:ext cx="275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OBJETIVOS</a:t>
            </a:r>
            <a:endParaRPr/>
          </a:p>
        </p:txBody>
      </p:sp>
      <p:sp>
        <p:nvSpPr>
          <p:cNvPr id="182" name="Google Shape;182;p28"/>
          <p:cNvSpPr txBox="1">
            <a:spLocks noGrp="1"/>
          </p:cNvSpPr>
          <p:nvPr>
            <p:ph type="title"/>
          </p:nvPr>
        </p:nvSpPr>
        <p:spPr>
          <a:xfrm>
            <a:off x="5571350" y="430343"/>
            <a:ext cx="3063900" cy="527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s" sz="1800">
                <a:solidFill>
                  <a:srgbClr val="000000"/>
                </a:solidFill>
              </a:rPr>
              <a:t>Promover a sustentabilidade ambiental</a:t>
            </a:r>
            <a:endParaRPr sz="1800"/>
          </a:p>
        </p:txBody>
      </p:sp>
      <p:sp>
        <p:nvSpPr>
          <p:cNvPr id="183" name="Google Shape;183;p28"/>
          <p:cNvSpPr txBox="1">
            <a:spLocks noGrp="1"/>
          </p:cNvSpPr>
          <p:nvPr>
            <p:ph type="title" idx="2"/>
          </p:nvPr>
        </p:nvSpPr>
        <p:spPr>
          <a:xfrm>
            <a:off x="5571350" y="1505518"/>
            <a:ext cx="3086100" cy="527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s" sz="1800">
                <a:solidFill>
                  <a:srgbClr val="000000"/>
                </a:solidFill>
              </a:rPr>
              <a:t>Fomentar práticas sociais responsáveis</a:t>
            </a:r>
            <a:endParaRPr sz="1800"/>
          </a:p>
        </p:txBody>
      </p:sp>
      <p:sp>
        <p:nvSpPr>
          <p:cNvPr id="184" name="Google Shape;184;p28"/>
          <p:cNvSpPr txBox="1">
            <a:spLocks noGrp="1"/>
          </p:cNvSpPr>
          <p:nvPr>
            <p:ph type="title" idx="4"/>
          </p:nvPr>
        </p:nvSpPr>
        <p:spPr>
          <a:xfrm>
            <a:off x="5571350" y="2580693"/>
            <a:ext cx="3063900" cy="527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s" sz="1800">
                <a:solidFill>
                  <a:srgbClr val="000000"/>
                </a:solidFill>
              </a:rPr>
              <a:t>Melhorar a governança corporativa</a:t>
            </a:r>
            <a:endParaRPr sz="1800"/>
          </a:p>
        </p:txBody>
      </p:sp>
      <p:sp>
        <p:nvSpPr>
          <p:cNvPr id="185" name="Google Shape;185;p28"/>
          <p:cNvSpPr txBox="1">
            <a:spLocks noGrp="1"/>
          </p:cNvSpPr>
          <p:nvPr>
            <p:ph type="title" idx="6"/>
          </p:nvPr>
        </p:nvSpPr>
        <p:spPr>
          <a:xfrm>
            <a:off x="5571350" y="3655868"/>
            <a:ext cx="3063900" cy="527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s" sz="1800">
                <a:solidFill>
                  <a:srgbClr val="000000"/>
                </a:solidFill>
              </a:rPr>
              <a:t>Aumentar o valor para os stakeholders</a:t>
            </a:r>
            <a:endParaRPr sz="1800"/>
          </a:p>
        </p:txBody>
      </p:sp>
      <p:sp>
        <p:nvSpPr>
          <p:cNvPr id="186" name="Google Shape;186;p28"/>
          <p:cNvSpPr txBox="1">
            <a:spLocks noGrp="1"/>
          </p:cNvSpPr>
          <p:nvPr>
            <p:ph type="title" idx="9"/>
          </p:nvPr>
        </p:nvSpPr>
        <p:spPr>
          <a:xfrm>
            <a:off x="4099525" y="373950"/>
            <a:ext cx="13260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01</a:t>
            </a:r>
            <a:endParaRPr/>
          </a:p>
        </p:txBody>
      </p:sp>
      <p:sp>
        <p:nvSpPr>
          <p:cNvPr id="187" name="Google Shape;187;p28"/>
          <p:cNvSpPr txBox="1">
            <a:spLocks noGrp="1"/>
          </p:cNvSpPr>
          <p:nvPr>
            <p:ph type="title" idx="13"/>
          </p:nvPr>
        </p:nvSpPr>
        <p:spPr>
          <a:xfrm>
            <a:off x="4099525" y="2557800"/>
            <a:ext cx="13260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03</a:t>
            </a:r>
            <a:endParaRPr/>
          </a:p>
        </p:txBody>
      </p:sp>
      <p:sp>
        <p:nvSpPr>
          <p:cNvPr id="188" name="Google Shape;188;p28"/>
          <p:cNvSpPr txBox="1">
            <a:spLocks noGrp="1"/>
          </p:cNvSpPr>
          <p:nvPr>
            <p:ph type="title" idx="14"/>
          </p:nvPr>
        </p:nvSpPr>
        <p:spPr>
          <a:xfrm>
            <a:off x="4099525" y="1465875"/>
            <a:ext cx="13260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02</a:t>
            </a:r>
            <a:endParaRPr/>
          </a:p>
        </p:txBody>
      </p:sp>
      <p:sp>
        <p:nvSpPr>
          <p:cNvPr id="189" name="Google Shape;189;p28"/>
          <p:cNvSpPr txBox="1">
            <a:spLocks noGrp="1"/>
          </p:cNvSpPr>
          <p:nvPr>
            <p:ph type="title" idx="15"/>
          </p:nvPr>
        </p:nvSpPr>
        <p:spPr>
          <a:xfrm>
            <a:off x="4099525" y="3649725"/>
            <a:ext cx="13260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04</a:t>
            </a:r>
            <a:endParaRPr/>
          </a:p>
        </p:txBody>
      </p:sp>
      <p:cxnSp>
        <p:nvCxnSpPr>
          <p:cNvPr id="190" name="Google Shape;190;p28"/>
          <p:cNvCxnSpPr/>
          <p:nvPr/>
        </p:nvCxnSpPr>
        <p:spPr>
          <a:xfrm rot="10800000" flipH="1">
            <a:off x="802850" y="1026526"/>
            <a:ext cx="2844900" cy="19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28"/>
          <p:cNvCxnSpPr/>
          <p:nvPr/>
        </p:nvCxnSpPr>
        <p:spPr>
          <a:xfrm>
            <a:off x="4393850" y="1328675"/>
            <a:ext cx="737400" cy="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28"/>
          <p:cNvCxnSpPr/>
          <p:nvPr/>
        </p:nvCxnSpPr>
        <p:spPr>
          <a:xfrm>
            <a:off x="4393850" y="2416275"/>
            <a:ext cx="737400" cy="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28"/>
          <p:cNvCxnSpPr/>
          <p:nvPr/>
        </p:nvCxnSpPr>
        <p:spPr>
          <a:xfrm>
            <a:off x="4393850" y="3537275"/>
            <a:ext cx="737400" cy="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28"/>
          <p:cNvCxnSpPr/>
          <p:nvPr/>
        </p:nvCxnSpPr>
        <p:spPr>
          <a:xfrm>
            <a:off x="4393850" y="4580300"/>
            <a:ext cx="737400" cy="0"/>
          </a:xfrm>
          <a:prstGeom prst="straightConnector1">
            <a:avLst/>
          </a:prstGeom>
          <a:noFill/>
          <a:ln w="19050" cap="flat" cmpd="sng">
            <a:solidFill>
              <a:schemeClr val="dk1"/>
            </a:solidFill>
            <a:prstDash val="solid"/>
            <a:round/>
            <a:headEnd type="none" w="med" len="med"/>
            <a:tailEnd type="none" w="med" len="med"/>
          </a:ln>
        </p:spPr>
      </p:cxnSp>
      <p:pic>
        <p:nvPicPr>
          <p:cNvPr id="195" name="Google Shape;195;p28"/>
          <p:cNvPicPr preferRelativeResize="0"/>
          <p:nvPr/>
        </p:nvPicPr>
        <p:blipFill rotWithShape="1">
          <a:blip r:embed="rId3">
            <a:alphaModFix/>
          </a:blip>
          <a:srcRect l="4608" t="24981" r="51625"/>
          <a:stretch/>
        </p:blipFill>
        <p:spPr>
          <a:xfrm>
            <a:off x="802850" y="1443000"/>
            <a:ext cx="2844902" cy="3252596"/>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subTitle" idx="1"/>
          </p:nvPr>
        </p:nvSpPr>
        <p:spPr>
          <a:xfrm>
            <a:off x="4439500" y="3556825"/>
            <a:ext cx="4273500" cy="6963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s">
                <a:solidFill>
                  <a:srgbClr val="000000"/>
                </a:solidFill>
                <a:latin typeface="Questrial"/>
                <a:ea typeface="Questrial"/>
                <a:cs typeface="Questrial"/>
                <a:sym typeface="Questrial"/>
              </a:rPr>
              <a:t>Promover a sustentabilidade ambiental</a:t>
            </a:r>
            <a:endParaRPr>
              <a:latin typeface="Questrial"/>
              <a:ea typeface="Questrial"/>
              <a:cs typeface="Questrial"/>
              <a:sym typeface="Questrial"/>
            </a:endParaRPr>
          </a:p>
          <a:p>
            <a:pPr marL="0" lvl="0" indent="0" algn="ctr" rtl="0">
              <a:spcBef>
                <a:spcPts val="1200"/>
              </a:spcBef>
              <a:spcAft>
                <a:spcPts val="0"/>
              </a:spcAft>
              <a:buNone/>
            </a:pPr>
            <a:endParaRPr/>
          </a:p>
        </p:txBody>
      </p:sp>
      <p:sp>
        <p:nvSpPr>
          <p:cNvPr id="201" name="Google Shape;201;p29"/>
          <p:cNvSpPr txBox="1">
            <a:spLocks noGrp="1"/>
          </p:cNvSpPr>
          <p:nvPr>
            <p:ph type="title"/>
          </p:nvPr>
        </p:nvSpPr>
        <p:spPr>
          <a:xfrm>
            <a:off x="4584225" y="2640525"/>
            <a:ext cx="4162200" cy="841800"/>
          </a:xfrm>
          <a:prstGeom prst="rect">
            <a:avLst/>
          </a:prstGeom>
        </p:spPr>
        <p:txBody>
          <a:bodyPr spcFirstLastPara="1" wrap="square" lIns="91425" tIns="91425" rIns="91425" bIns="91425" anchor="t" anchorCtr="0">
            <a:noAutofit/>
          </a:bodyPr>
          <a:lstStyle/>
          <a:p>
            <a:pPr marL="0" lvl="0" indent="0" algn="ctr" rtl="0">
              <a:lnSpc>
                <a:spcPct val="115000"/>
              </a:lnSpc>
              <a:spcBef>
                <a:spcPts val="1400"/>
              </a:spcBef>
              <a:spcAft>
                <a:spcPts val="0"/>
              </a:spcAft>
              <a:buNone/>
            </a:pPr>
            <a:r>
              <a:rPr lang="es" sz="2400" b="1">
                <a:solidFill>
                  <a:srgbClr val="000000"/>
                </a:solidFill>
              </a:rPr>
              <a:t>Ambiental (Environmental)</a:t>
            </a:r>
            <a:endParaRPr sz="2400" b="1">
              <a:solidFill>
                <a:srgbClr val="000000"/>
              </a:solidFill>
            </a:endParaRPr>
          </a:p>
          <a:p>
            <a:pPr marL="0" lvl="0" indent="0" algn="ctr" rtl="0">
              <a:spcBef>
                <a:spcPts val="400"/>
              </a:spcBef>
              <a:spcAft>
                <a:spcPts val="0"/>
              </a:spcAft>
              <a:buNone/>
            </a:pPr>
            <a:endParaRPr sz="600"/>
          </a:p>
        </p:txBody>
      </p:sp>
      <p:sp>
        <p:nvSpPr>
          <p:cNvPr id="202" name="Google Shape;202;p29"/>
          <p:cNvSpPr txBox="1">
            <a:spLocks noGrp="1"/>
          </p:cNvSpPr>
          <p:nvPr>
            <p:ph type="title" idx="2"/>
          </p:nvPr>
        </p:nvSpPr>
        <p:spPr>
          <a:xfrm>
            <a:off x="5999150" y="1075000"/>
            <a:ext cx="2135400" cy="149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01</a:t>
            </a:r>
            <a:endParaRPr/>
          </a:p>
        </p:txBody>
      </p:sp>
      <p:cxnSp>
        <p:nvCxnSpPr>
          <p:cNvPr id="203" name="Google Shape;203;p29"/>
          <p:cNvCxnSpPr/>
          <p:nvPr/>
        </p:nvCxnSpPr>
        <p:spPr>
          <a:xfrm rot="10800000" flipH="1">
            <a:off x="4584237" y="3496669"/>
            <a:ext cx="4128900" cy="16200"/>
          </a:xfrm>
          <a:prstGeom prst="straightConnector1">
            <a:avLst/>
          </a:prstGeom>
          <a:noFill/>
          <a:ln w="19050" cap="flat" cmpd="sng">
            <a:solidFill>
              <a:schemeClr val="dk1"/>
            </a:solidFill>
            <a:prstDash val="solid"/>
            <a:round/>
            <a:headEnd type="none" w="med" len="med"/>
            <a:tailEnd type="none" w="med" len="med"/>
          </a:ln>
        </p:spPr>
      </p:cxnSp>
      <p:pic>
        <p:nvPicPr>
          <p:cNvPr id="204" name="Google Shape;204;p29"/>
          <p:cNvPicPr preferRelativeResize="0"/>
          <p:nvPr/>
        </p:nvPicPr>
        <p:blipFill rotWithShape="1">
          <a:blip r:embed="rId3">
            <a:alphaModFix/>
          </a:blip>
          <a:srcRect l="33175" r="896"/>
          <a:stretch/>
        </p:blipFill>
        <p:spPr>
          <a:xfrm>
            <a:off x="421900" y="568925"/>
            <a:ext cx="3963851" cy="40056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22375" y="267150"/>
            <a:ext cx="31938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Ambiental</a:t>
            </a:r>
            <a:endParaRPr/>
          </a:p>
        </p:txBody>
      </p:sp>
      <p:cxnSp>
        <p:nvCxnSpPr>
          <p:cNvPr id="210" name="Google Shape;210;p30"/>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sp>
        <p:nvSpPr>
          <p:cNvPr id="211" name="Google Shape;211;p30"/>
          <p:cNvSpPr txBox="1"/>
          <p:nvPr/>
        </p:nvSpPr>
        <p:spPr>
          <a:xfrm>
            <a:off x="322375" y="1292925"/>
            <a:ext cx="8513100" cy="3485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s" sz="1100">
                <a:latin typeface="Questrial"/>
                <a:ea typeface="Questrial"/>
                <a:cs typeface="Questrial"/>
                <a:sym typeface="Questrial"/>
              </a:rPr>
              <a:t>O componente ambiental do ESG se concentra em como uma empresa interage com o meio ambiente. Isso inclui a gestão dos recursos naturais, a minimização dos impactos ambientais negativos e a promoção da sustentabilidade. Alguns dos principais conceitos dentro deste componente são:</a:t>
            </a:r>
            <a:endParaRPr sz="1100">
              <a:latin typeface="Questrial"/>
              <a:ea typeface="Questrial"/>
              <a:cs typeface="Questrial"/>
              <a:sym typeface="Questrial"/>
            </a:endParaRPr>
          </a:p>
          <a:p>
            <a:pPr marL="457200" lvl="0" indent="0" algn="just" rtl="0">
              <a:lnSpc>
                <a:spcPct val="150000"/>
              </a:lnSpc>
              <a:spcBef>
                <a:spcPts val="1200"/>
              </a:spcBef>
              <a:spcAft>
                <a:spcPts val="0"/>
              </a:spcAft>
              <a:buNone/>
            </a:pPr>
            <a:r>
              <a:rPr lang="es" sz="1100" b="1">
                <a:latin typeface="Questrial"/>
                <a:ea typeface="Questrial"/>
                <a:cs typeface="Questrial"/>
                <a:sym typeface="Questrial"/>
              </a:rPr>
              <a:t>Mudanças Climáticas e Emissões de Carbono</a:t>
            </a:r>
            <a:r>
              <a:rPr lang="es" sz="1100">
                <a:latin typeface="Questrial"/>
                <a:ea typeface="Questrial"/>
                <a:cs typeface="Questrial"/>
                <a:sym typeface="Questrial"/>
              </a:rPr>
              <a:t>: Medição e redução das emissões de gases de efeito estufa, estratégias para enfrentar os desafios das mudanças climáticas;</a:t>
            </a:r>
            <a:endParaRPr sz="1100">
              <a:latin typeface="Questrial"/>
              <a:ea typeface="Questrial"/>
              <a:cs typeface="Questrial"/>
              <a:sym typeface="Questrial"/>
            </a:endParaRPr>
          </a:p>
          <a:p>
            <a:pPr marL="457200" lvl="0" indent="0" algn="just" rtl="0">
              <a:lnSpc>
                <a:spcPct val="150000"/>
              </a:lnSpc>
              <a:spcBef>
                <a:spcPts val="1200"/>
              </a:spcBef>
              <a:spcAft>
                <a:spcPts val="0"/>
              </a:spcAft>
              <a:buNone/>
            </a:pPr>
            <a:r>
              <a:rPr lang="es" sz="1100" b="1">
                <a:latin typeface="Questrial"/>
                <a:ea typeface="Questrial"/>
                <a:cs typeface="Questrial"/>
                <a:sym typeface="Questrial"/>
              </a:rPr>
              <a:t>Eficiência Energética</a:t>
            </a:r>
            <a:r>
              <a:rPr lang="es" sz="1100">
                <a:latin typeface="Questrial"/>
                <a:ea typeface="Questrial"/>
                <a:cs typeface="Questrial"/>
                <a:sym typeface="Questrial"/>
              </a:rPr>
              <a:t>: Reduzir o consumo e os custos, e adoção de fontes de energia renovável;</a:t>
            </a:r>
            <a:endParaRPr sz="1100">
              <a:latin typeface="Questrial"/>
              <a:ea typeface="Questrial"/>
              <a:cs typeface="Questrial"/>
              <a:sym typeface="Questrial"/>
            </a:endParaRPr>
          </a:p>
          <a:p>
            <a:pPr marL="457200" lvl="0" indent="0" algn="just" rtl="0">
              <a:lnSpc>
                <a:spcPct val="150000"/>
              </a:lnSpc>
              <a:spcBef>
                <a:spcPts val="1200"/>
              </a:spcBef>
              <a:spcAft>
                <a:spcPts val="0"/>
              </a:spcAft>
              <a:buNone/>
            </a:pPr>
            <a:r>
              <a:rPr lang="es" sz="1100" b="1">
                <a:latin typeface="Questrial"/>
                <a:ea typeface="Questrial"/>
                <a:cs typeface="Questrial"/>
                <a:sym typeface="Questrial"/>
              </a:rPr>
              <a:t>Gestão de Resíduos</a:t>
            </a:r>
            <a:r>
              <a:rPr lang="es" sz="1100">
                <a:latin typeface="Questrial"/>
                <a:ea typeface="Questrial"/>
                <a:cs typeface="Questrial"/>
                <a:sym typeface="Questrial"/>
              </a:rPr>
              <a:t>: Práticas de redução, reutilização e reciclagem de resíduos, incluindo o manejo de resíduos perigosos;</a:t>
            </a:r>
            <a:endParaRPr sz="1100">
              <a:latin typeface="Questrial"/>
              <a:ea typeface="Questrial"/>
              <a:cs typeface="Questrial"/>
              <a:sym typeface="Questrial"/>
            </a:endParaRPr>
          </a:p>
          <a:p>
            <a:pPr marL="457200" lvl="0" indent="0" algn="just" rtl="0">
              <a:lnSpc>
                <a:spcPct val="150000"/>
              </a:lnSpc>
              <a:spcBef>
                <a:spcPts val="1200"/>
              </a:spcBef>
              <a:spcAft>
                <a:spcPts val="0"/>
              </a:spcAft>
              <a:buNone/>
            </a:pPr>
            <a:r>
              <a:rPr lang="es" sz="1100" b="1">
                <a:latin typeface="Questrial"/>
                <a:ea typeface="Questrial"/>
                <a:cs typeface="Questrial"/>
                <a:sym typeface="Questrial"/>
              </a:rPr>
              <a:t>Uso da Água</a:t>
            </a:r>
            <a:r>
              <a:rPr lang="es" sz="1100">
                <a:latin typeface="Questrial"/>
                <a:ea typeface="Questrial"/>
                <a:cs typeface="Questrial"/>
                <a:sym typeface="Questrial"/>
              </a:rPr>
              <a:t>: Gestão sustentável dos recursos hídricos, incluindo a redução do consumo de água e o tratamento de águas residuais;</a:t>
            </a:r>
            <a:endParaRPr sz="1100">
              <a:latin typeface="Questrial"/>
              <a:ea typeface="Questrial"/>
              <a:cs typeface="Questrial"/>
              <a:sym typeface="Questrial"/>
            </a:endParaRPr>
          </a:p>
          <a:p>
            <a:pPr marL="457200" lvl="0" indent="0" algn="just" rtl="0">
              <a:lnSpc>
                <a:spcPct val="150000"/>
              </a:lnSpc>
              <a:spcBef>
                <a:spcPts val="1200"/>
              </a:spcBef>
              <a:spcAft>
                <a:spcPts val="1200"/>
              </a:spcAft>
              <a:buNone/>
            </a:pPr>
            <a:r>
              <a:rPr lang="es" sz="1100" b="1">
                <a:latin typeface="Questrial"/>
                <a:ea typeface="Questrial"/>
                <a:cs typeface="Questrial"/>
                <a:sym typeface="Questrial"/>
              </a:rPr>
              <a:t>Conservação da Biodiversidade</a:t>
            </a:r>
            <a:r>
              <a:rPr lang="es" sz="1100">
                <a:latin typeface="Questrial"/>
                <a:ea typeface="Questrial"/>
                <a:cs typeface="Questrial"/>
                <a:sym typeface="Questrial"/>
              </a:rPr>
              <a:t>: Proteção dos ecossistemas e da biodiversidade, evitando a degradação ambiental e promovendo a restauração de habitats.</a:t>
            </a:r>
            <a:endParaRPr sz="1100">
              <a:latin typeface="Questrial"/>
              <a:ea typeface="Questrial"/>
              <a:cs typeface="Questrial"/>
              <a:sym typeface="Questrial"/>
            </a:endParaRPr>
          </a:p>
        </p:txBody>
      </p:sp>
      <p:grpSp>
        <p:nvGrpSpPr>
          <p:cNvPr id="212" name="Google Shape;212;p30"/>
          <p:cNvGrpSpPr/>
          <p:nvPr/>
        </p:nvGrpSpPr>
        <p:grpSpPr>
          <a:xfrm>
            <a:off x="356653" y="2133394"/>
            <a:ext cx="288448" cy="357120"/>
            <a:chOff x="2795053" y="3352594"/>
            <a:chExt cx="288448" cy="357120"/>
          </a:xfrm>
        </p:grpSpPr>
        <p:sp>
          <p:nvSpPr>
            <p:cNvPr id="213" name="Google Shape;213;p30"/>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0"/>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0"/>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0"/>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0"/>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0"/>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0"/>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0"/>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0"/>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30"/>
          <p:cNvGrpSpPr/>
          <p:nvPr/>
        </p:nvGrpSpPr>
        <p:grpSpPr>
          <a:xfrm>
            <a:off x="356653" y="2666794"/>
            <a:ext cx="288448" cy="357120"/>
            <a:chOff x="2795053" y="3352594"/>
            <a:chExt cx="288448" cy="357120"/>
          </a:xfrm>
        </p:grpSpPr>
        <p:sp>
          <p:nvSpPr>
            <p:cNvPr id="223" name="Google Shape;223;p30"/>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0"/>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0"/>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0"/>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0"/>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0"/>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0"/>
          <p:cNvGrpSpPr/>
          <p:nvPr/>
        </p:nvGrpSpPr>
        <p:grpSpPr>
          <a:xfrm>
            <a:off x="356653" y="3171619"/>
            <a:ext cx="288448" cy="357120"/>
            <a:chOff x="2795053" y="3352594"/>
            <a:chExt cx="288448" cy="357120"/>
          </a:xfrm>
        </p:grpSpPr>
        <p:sp>
          <p:nvSpPr>
            <p:cNvPr id="233" name="Google Shape;233;p30"/>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0"/>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0"/>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0"/>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0"/>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30"/>
          <p:cNvGrpSpPr/>
          <p:nvPr/>
        </p:nvGrpSpPr>
        <p:grpSpPr>
          <a:xfrm>
            <a:off x="356653" y="3681206"/>
            <a:ext cx="288448" cy="357120"/>
            <a:chOff x="2795053" y="3352594"/>
            <a:chExt cx="288448" cy="357120"/>
          </a:xfrm>
        </p:grpSpPr>
        <p:sp>
          <p:nvSpPr>
            <p:cNvPr id="243" name="Google Shape;243;p30"/>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0"/>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0"/>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0"/>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0"/>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30"/>
          <p:cNvGrpSpPr/>
          <p:nvPr/>
        </p:nvGrpSpPr>
        <p:grpSpPr>
          <a:xfrm>
            <a:off x="356653" y="4190794"/>
            <a:ext cx="288448" cy="357120"/>
            <a:chOff x="2795053" y="3352594"/>
            <a:chExt cx="288448" cy="357120"/>
          </a:xfrm>
        </p:grpSpPr>
        <p:sp>
          <p:nvSpPr>
            <p:cNvPr id="253" name="Google Shape;253;p30"/>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0"/>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0"/>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0"/>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0"/>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30"/>
          <p:cNvGrpSpPr/>
          <p:nvPr/>
        </p:nvGrpSpPr>
        <p:grpSpPr>
          <a:xfrm>
            <a:off x="3303264" y="378295"/>
            <a:ext cx="801617" cy="664396"/>
            <a:chOff x="2236525" y="3353202"/>
            <a:chExt cx="304832" cy="356512"/>
          </a:xfrm>
        </p:grpSpPr>
        <p:sp>
          <p:nvSpPr>
            <p:cNvPr id="263" name="Google Shape;263;p30"/>
            <p:cNvSpPr/>
            <p:nvPr/>
          </p:nvSpPr>
          <p:spPr>
            <a:xfrm>
              <a:off x="2236525" y="3353202"/>
              <a:ext cx="304832" cy="356512"/>
            </a:xfrm>
            <a:custGeom>
              <a:avLst/>
              <a:gdLst/>
              <a:ahLst/>
              <a:cxnLst/>
              <a:rect l="l" t="t" r="r" b="b"/>
              <a:pathLst>
                <a:path w="9526" h="11141" extrusionOk="0">
                  <a:moveTo>
                    <a:pt x="4239" y="413"/>
                  </a:moveTo>
                  <a:cubicBezTo>
                    <a:pt x="4525" y="616"/>
                    <a:pt x="5120" y="1128"/>
                    <a:pt x="5275" y="1675"/>
                  </a:cubicBezTo>
                  <a:cubicBezTo>
                    <a:pt x="5358" y="1997"/>
                    <a:pt x="5156" y="2342"/>
                    <a:pt x="4989" y="2533"/>
                  </a:cubicBezTo>
                  <a:cubicBezTo>
                    <a:pt x="4894" y="2116"/>
                    <a:pt x="4775" y="1699"/>
                    <a:pt x="4644" y="1282"/>
                  </a:cubicBezTo>
                  <a:cubicBezTo>
                    <a:pt x="4625" y="1209"/>
                    <a:pt x="4564" y="1163"/>
                    <a:pt x="4498" y="1163"/>
                  </a:cubicBezTo>
                  <a:cubicBezTo>
                    <a:pt x="4479" y="1163"/>
                    <a:pt x="4460" y="1167"/>
                    <a:pt x="4441" y="1175"/>
                  </a:cubicBezTo>
                  <a:cubicBezTo>
                    <a:pt x="4346" y="1199"/>
                    <a:pt x="4298" y="1294"/>
                    <a:pt x="4334" y="1378"/>
                  </a:cubicBezTo>
                  <a:cubicBezTo>
                    <a:pt x="4465" y="1782"/>
                    <a:pt x="4572" y="2211"/>
                    <a:pt x="4679" y="2628"/>
                  </a:cubicBezTo>
                  <a:cubicBezTo>
                    <a:pt x="4441" y="2568"/>
                    <a:pt x="4060" y="2366"/>
                    <a:pt x="3977" y="2021"/>
                  </a:cubicBezTo>
                  <a:cubicBezTo>
                    <a:pt x="3822" y="1473"/>
                    <a:pt x="4108" y="735"/>
                    <a:pt x="4239" y="413"/>
                  </a:cubicBezTo>
                  <a:close/>
                  <a:moveTo>
                    <a:pt x="2824" y="3117"/>
                  </a:moveTo>
                  <a:cubicBezTo>
                    <a:pt x="3186" y="3117"/>
                    <a:pt x="3616" y="3172"/>
                    <a:pt x="3929" y="3378"/>
                  </a:cubicBezTo>
                  <a:cubicBezTo>
                    <a:pt x="4203" y="3556"/>
                    <a:pt x="4298" y="3926"/>
                    <a:pt x="4298" y="4164"/>
                  </a:cubicBezTo>
                  <a:cubicBezTo>
                    <a:pt x="3810" y="3747"/>
                    <a:pt x="3382" y="3556"/>
                    <a:pt x="3346" y="3556"/>
                  </a:cubicBezTo>
                  <a:cubicBezTo>
                    <a:pt x="3324" y="3547"/>
                    <a:pt x="3301" y="3543"/>
                    <a:pt x="3279" y="3543"/>
                  </a:cubicBezTo>
                  <a:cubicBezTo>
                    <a:pt x="3218" y="3543"/>
                    <a:pt x="3161" y="3578"/>
                    <a:pt x="3143" y="3640"/>
                  </a:cubicBezTo>
                  <a:cubicBezTo>
                    <a:pt x="3096" y="3723"/>
                    <a:pt x="3143" y="3818"/>
                    <a:pt x="3215" y="3854"/>
                  </a:cubicBezTo>
                  <a:cubicBezTo>
                    <a:pt x="3215" y="3854"/>
                    <a:pt x="3667" y="4045"/>
                    <a:pt x="4144" y="4473"/>
                  </a:cubicBezTo>
                  <a:cubicBezTo>
                    <a:pt x="4011" y="4547"/>
                    <a:pt x="3795" y="4621"/>
                    <a:pt x="3580" y="4621"/>
                  </a:cubicBezTo>
                  <a:cubicBezTo>
                    <a:pt x="3448" y="4621"/>
                    <a:pt x="3316" y="4593"/>
                    <a:pt x="3203" y="4521"/>
                  </a:cubicBezTo>
                  <a:cubicBezTo>
                    <a:pt x="2715" y="4211"/>
                    <a:pt x="2417" y="3497"/>
                    <a:pt x="2310" y="3152"/>
                  </a:cubicBezTo>
                  <a:cubicBezTo>
                    <a:pt x="2438" y="3135"/>
                    <a:pt x="2620" y="3117"/>
                    <a:pt x="2824" y="3117"/>
                  </a:cubicBezTo>
                  <a:close/>
                  <a:moveTo>
                    <a:pt x="7192" y="3818"/>
                  </a:moveTo>
                  <a:cubicBezTo>
                    <a:pt x="7549" y="3818"/>
                    <a:pt x="7894" y="3878"/>
                    <a:pt x="8084" y="3937"/>
                  </a:cubicBezTo>
                  <a:cubicBezTo>
                    <a:pt x="7918" y="4259"/>
                    <a:pt x="7549" y="4938"/>
                    <a:pt x="7025" y="5176"/>
                  </a:cubicBezTo>
                  <a:cubicBezTo>
                    <a:pt x="6928" y="5224"/>
                    <a:pt x="6828" y="5241"/>
                    <a:pt x="6734" y="5241"/>
                  </a:cubicBezTo>
                  <a:cubicBezTo>
                    <a:pt x="6594" y="5241"/>
                    <a:pt x="6467" y="5204"/>
                    <a:pt x="6382" y="5176"/>
                  </a:cubicBezTo>
                  <a:cubicBezTo>
                    <a:pt x="6263" y="5128"/>
                    <a:pt x="6179" y="5092"/>
                    <a:pt x="6120" y="5033"/>
                  </a:cubicBezTo>
                  <a:cubicBezTo>
                    <a:pt x="6179" y="4985"/>
                    <a:pt x="6239" y="4938"/>
                    <a:pt x="6310" y="4890"/>
                  </a:cubicBezTo>
                  <a:cubicBezTo>
                    <a:pt x="6382" y="4854"/>
                    <a:pt x="6418" y="4747"/>
                    <a:pt x="6358" y="4676"/>
                  </a:cubicBezTo>
                  <a:cubicBezTo>
                    <a:pt x="6328" y="4624"/>
                    <a:pt x="6276" y="4595"/>
                    <a:pt x="6223" y="4595"/>
                  </a:cubicBezTo>
                  <a:cubicBezTo>
                    <a:pt x="6191" y="4595"/>
                    <a:pt x="6159" y="4606"/>
                    <a:pt x="6132" y="4628"/>
                  </a:cubicBezTo>
                  <a:cubicBezTo>
                    <a:pt x="6084" y="4652"/>
                    <a:pt x="6049" y="4688"/>
                    <a:pt x="5989" y="4735"/>
                  </a:cubicBezTo>
                  <a:cubicBezTo>
                    <a:pt x="6001" y="4473"/>
                    <a:pt x="6144" y="4104"/>
                    <a:pt x="6441" y="3961"/>
                  </a:cubicBezTo>
                  <a:cubicBezTo>
                    <a:pt x="6668" y="3854"/>
                    <a:pt x="6918" y="3818"/>
                    <a:pt x="7192" y="3818"/>
                  </a:cubicBezTo>
                  <a:close/>
                  <a:moveTo>
                    <a:pt x="2605" y="5627"/>
                  </a:moveTo>
                  <a:cubicBezTo>
                    <a:pt x="2832" y="5627"/>
                    <a:pt x="3055" y="5651"/>
                    <a:pt x="3262" y="5711"/>
                  </a:cubicBezTo>
                  <a:cubicBezTo>
                    <a:pt x="3703" y="5842"/>
                    <a:pt x="3977" y="6235"/>
                    <a:pt x="4096" y="6462"/>
                  </a:cubicBezTo>
                  <a:cubicBezTo>
                    <a:pt x="4203" y="6664"/>
                    <a:pt x="4274" y="6854"/>
                    <a:pt x="4286" y="7021"/>
                  </a:cubicBezTo>
                  <a:cubicBezTo>
                    <a:pt x="4215" y="6974"/>
                    <a:pt x="4155" y="6938"/>
                    <a:pt x="4084" y="6890"/>
                  </a:cubicBezTo>
                  <a:cubicBezTo>
                    <a:pt x="3667" y="6664"/>
                    <a:pt x="3155" y="6485"/>
                    <a:pt x="2548" y="6366"/>
                  </a:cubicBezTo>
                  <a:cubicBezTo>
                    <a:pt x="2540" y="6365"/>
                    <a:pt x="2532" y="6365"/>
                    <a:pt x="2524" y="6365"/>
                  </a:cubicBezTo>
                  <a:cubicBezTo>
                    <a:pt x="2439" y="6365"/>
                    <a:pt x="2368" y="6421"/>
                    <a:pt x="2358" y="6497"/>
                  </a:cubicBezTo>
                  <a:cubicBezTo>
                    <a:pt x="2322" y="6593"/>
                    <a:pt x="2381" y="6676"/>
                    <a:pt x="2477" y="6700"/>
                  </a:cubicBezTo>
                  <a:cubicBezTo>
                    <a:pt x="2977" y="6795"/>
                    <a:pt x="3703" y="6997"/>
                    <a:pt x="4227" y="7378"/>
                  </a:cubicBezTo>
                  <a:cubicBezTo>
                    <a:pt x="4144" y="7509"/>
                    <a:pt x="3941" y="7688"/>
                    <a:pt x="3691" y="7831"/>
                  </a:cubicBezTo>
                  <a:cubicBezTo>
                    <a:pt x="3524" y="7919"/>
                    <a:pt x="3248" y="8039"/>
                    <a:pt x="2938" y="8039"/>
                  </a:cubicBezTo>
                  <a:cubicBezTo>
                    <a:pt x="2827" y="8039"/>
                    <a:pt x="2712" y="8023"/>
                    <a:pt x="2596" y="7986"/>
                  </a:cubicBezTo>
                  <a:cubicBezTo>
                    <a:pt x="1596" y="7688"/>
                    <a:pt x="762" y="6545"/>
                    <a:pt x="476" y="6128"/>
                  </a:cubicBezTo>
                  <a:cubicBezTo>
                    <a:pt x="843" y="5978"/>
                    <a:pt x="1752" y="5627"/>
                    <a:pt x="2605" y="5627"/>
                  </a:cubicBezTo>
                  <a:close/>
                  <a:moveTo>
                    <a:pt x="7656" y="7009"/>
                  </a:moveTo>
                  <a:cubicBezTo>
                    <a:pt x="8251" y="7009"/>
                    <a:pt x="8811" y="7128"/>
                    <a:pt x="9097" y="7200"/>
                  </a:cubicBezTo>
                  <a:cubicBezTo>
                    <a:pt x="8930" y="7616"/>
                    <a:pt x="8323" y="8759"/>
                    <a:pt x="7477" y="9164"/>
                  </a:cubicBezTo>
                  <a:cubicBezTo>
                    <a:pt x="7322" y="9236"/>
                    <a:pt x="7156" y="9271"/>
                    <a:pt x="7001" y="9271"/>
                  </a:cubicBezTo>
                  <a:cubicBezTo>
                    <a:pt x="6537" y="9271"/>
                    <a:pt x="6072" y="9033"/>
                    <a:pt x="5894" y="8843"/>
                  </a:cubicBezTo>
                  <a:cubicBezTo>
                    <a:pt x="6465" y="8462"/>
                    <a:pt x="7239" y="8033"/>
                    <a:pt x="8108" y="7783"/>
                  </a:cubicBezTo>
                  <a:cubicBezTo>
                    <a:pt x="8204" y="7747"/>
                    <a:pt x="8251" y="7664"/>
                    <a:pt x="8215" y="7569"/>
                  </a:cubicBezTo>
                  <a:cubicBezTo>
                    <a:pt x="8197" y="7505"/>
                    <a:pt x="8136" y="7462"/>
                    <a:pt x="8071" y="7462"/>
                  </a:cubicBezTo>
                  <a:cubicBezTo>
                    <a:pt x="8052" y="7462"/>
                    <a:pt x="8032" y="7465"/>
                    <a:pt x="8013" y="7474"/>
                  </a:cubicBezTo>
                  <a:cubicBezTo>
                    <a:pt x="7132" y="7724"/>
                    <a:pt x="6358" y="8140"/>
                    <a:pt x="5775" y="8509"/>
                  </a:cubicBezTo>
                  <a:cubicBezTo>
                    <a:pt x="5787" y="8128"/>
                    <a:pt x="6013" y="7450"/>
                    <a:pt x="6525" y="7212"/>
                  </a:cubicBezTo>
                  <a:cubicBezTo>
                    <a:pt x="6858" y="7057"/>
                    <a:pt x="7263" y="7009"/>
                    <a:pt x="7656" y="7009"/>
                  </a:cubicBezTo>
                  <a:close/>
                  <a:moveTo>
                    <a:pt x="4166" y="1"/>
                  </a:moveTo>
                  <a:cubicBezTo>
                    <a:pt x="4147" y="1"/>
                    <a:pt x="4128" y="3"/>
                    <a:pt x="4108" y="8"/>
                  </a:cubicBezTo>
                  <a:cubicBezTo>
                    <a:pt x="4060" y="20"/>
                    <a:pt x="4036" y="56"/>
                    <a:pt x="4001" y="80"/>
                  </a:cubicBezTo>
                  <a:cubicBezTo>
                    <a:pt x="3977" y="127"/>
                    <a:pt x="3393" y="1247"/>
                    <a:pt x="3620" y="2092"/>
                  </a:cubicBezTo>
                  <a:cubicBezTo>
                    <a:pt x="3751" y="2628"/>
                    <a:pt x="4346" y="2925"/>
                    <a:pt x="4703" y="2961"/>
                  </a:cubicBezTo>
                  <a:cubicBezTo>
                    <a:pt x="4822" y="3592"/>
                    <a:pt x="4917" y="4247"/>
                    <a:pt x="4941" y="4902"/>
                  </a:cubicBezTo>
                  <a:cubicBezTo>
                    <a:pt x="4810" y="4723"/>
                    <a:pt x="4679" y="4568"/>
                    <a:pt x="4536" y="4426"/>
                  </a:cubicBezTo>
                  <a:cubicBezTo>
                    <a:pt x="4644" y="4092"/>
                    <a:pt x="4536" y="3402"/>
                    <a:pt x="4048" y="3092"/>
                  </a:cubicBezTo>
                  <a:cubicBezTo>
                    <a:pt x="3663" y="2851"/>
                    <a:pt x="3161" y="2790"/>
                    <a:pt x="2752" y="2790"/>
                  </a:cubicBezTo>
                  <a:cubicBezTo>
                    <a:pt x="2353" y="2790"/>
                    <a:pt x="2042" y="2848"/>
                    <a:pt x="2012" y="2854"/>
                  </a:cubicBezTo>
                  <a:cubicBezTo>
                    <a:pt x="1965" y="2866"/>
                    <a:pt x="1917" y="2878"/>
                    <a:pt x="1905" y="2925"/>
                  </a:cubicBezTo>
                  <a:cubicBezTo>
                    <a:pt x="1881" y="2973"/>
                    <a:pt x="1881" y="3021"/>
                    <a:pt x="1893" y="3056"/>
                  </a:cubicBezTo>
                  <a:cubicBezTo>
                    <a:pt x="1905" y="3104"/>
                    <a:pt x="2239" y="4307"/>
                    <a:pt x="2989" y="4783"/>
                  </a:cubicBezTo>
                  <a:cubicBezTo>
                    <a:pt x="3167" y="4890"/>
                    <a:pt x="3370" y="4938"/>
                    <a:pt x="3560" y="4938"/>
                  </a:cubicBezTo>
                  <a:cubicBezTo>
                    <a:pt x="3858" y="4938"/>
                    <a:pt x="4155" y="4830"/>
                    <a:pt x="4334" y="4699"/>
                  </a:cubicBezTo>
                  <a:cubicBezTo>
                    <a:pt x="4560" y="4938"/>
                    <a:pt x="4775" y="5235"/>
                    <a:pt x="4953" y="5592"/>
                  </a:cubicBezTo>
                  <a:cubicBezTo>
                    <a:pt x="4977" y="6259"/>
                    <a:pt x="4929" y="6926"/>
                    <a:pt x="4858" y="7605"/>
                  </a:cubicBezTo>
                  <a:cubicBezTo>
                    <a:pt x="4775" y="7486"/>
                    <a:pt x="4679" y="7378"/>
                    <a:pt x="4572" y="7271"/>
                  </a:cubicBezTo>
                  <a:cubicBezTo>
                    <a:pt x="4644" y="6747"/>
                    <a:pt x="4179" y="5664"/>
                    <a:pt x="3310" y="5402"/>
                  </a:cubicBezTo>
                  <a:cubicBezTo>
                    <a:pt x="3067" y="5331"/>
                    <a:pt x="2797" y="5294"/>
                    <a:pt x="2503" y="5294"/>
                  </a:cubicBezTo>
                  <a:cubicBezTo>
                    <a:pt x="2108" y="5294"/>
                    <a:pt x="1669" y="5361"/>
                    <a:pt x="1191" y="5497"/>
                  </a:cubicBezTo>
                  <a:cubicBezTo>
                    <a:pt x="584" y="5676"/>
                    <a:pt x="131" y="5890"/>
                    <a:pt x="107" y="5902"/>
                  </a:cubicBezTo>
                  <a:cubicBezTo>
                    <a:pt x="60" y="5914"/>
                    <a:pt x="36" y="5962"/>
                    <a:pt x="12" y="6009"/>
                  </a:cubicBezTo>
                  <a:cubicBezTo>
                    <a:pt x="0" y="6057"/>
                    <a:pt x="12" y="6092"/>
                    <a:pt x="36" y="6140"/>
                  </a:cubicBezTo>
                  <a:cubicBezTo>
                    <a:pt x="48" y="6152"/>
                    <a:pt x="298" y="6593"/>
                    <a:pt x="715" y="7069"/>
                  </a:cubicBezTo>
                  <a:cubicBezTo>
                    <a:pt x="1286" y="7724"/>
                    <a:pt x="1858" y="8140"/>
                    <a:pt x="2429" y="8295"/>
                  </a:cubicBezTo>
                  <a:cubicBezTo>
                    <a:pt x="2572" y="8343"/>
                    <a:pt x="2715" y="8355"/>
                    <a:pt x="2846" y="8355"/>
                  </a:cubicBezTo>
                  <a:cubicBezTo>
                    <a:pt x="3227" y="8355"/>
                    <a:pt x="3572" y="8212"/>
                    <a:pt x="3763" y="8105"/>
                  </a:cubicBezTo>
                  <a:cubicBezTo>
                    <a:pt x="4036" y="7962"/>
                    <a:pt x="4263" y="7783"/>
                    <a:pt x="4394" y="7581"/>
                  </a:cubicBezTo>
                  <a:cubicBezTo>
                    <a:pt x="4560" y="7759"/>
                    <a:pt x="4691" y="7962"/>
                    <a:pt x="4751" y="8200"/>
                  </a:cubicBezTo>
                  <a:cubicBezTo>
                    <a:pt x="4679" y="8652"/>
                    <a:pt x="4584" y="9093"/>
                    <a:pt x="4501" y="9462"/>
                  </a:cubicBezTo>
                  <a:cubicBezTo>
                    <a:pt x="4334" y="10164"/>
                    <a:pt x="4155" y="10676"/>
                    <a:pt x="4048" y="10915"/>
                  </a:cubicBezTo>
                  <a:cubicBezTo>
                    <a:pt x="4024" y="11010"/>
                    <a:pt x="4048" y="11093"/>
                    <a:pt x="4144" y="11129"/>
                  </a:cubicBezTo>
                  <a:cubicBezTo>
                    <a:pt x="4155" y="11141"/>
                    <a:pt x="4179" y="11141"/>
                    <a:pt x="4203" y="11141"/>
                  </a:cubicBezTo>
                  <a:cubicBezTo>
                    <a:pt x="4263" y="11141"/>
                    <a:pt x="4322" y="11093"/>
                    <a:pt x="4346" y="11034"/>
                  </a:cubicBezTo>
                  <a:cubicBezTo>
                    <a:pt x="4358" y="11010"/>
                    <a:pt x="4572" y="10474"/>
                    <a:pt x="4798" y="9569"/>
                  </a:cubicBezTo>
                  <a:cubicBezTo>
                    <a:pt x="4882" y="9474"/>
                    <a:pt x="5132" y="9248"/>
                    <a:pt x="5525" y="8986"/>
                  </a:cubicBezTo>
                  <a:cubicBezTo>
                    <a:pt x="5763" y="9271"/>
                    <a:pt x="6322" y="9569"/>
                    <a:pt x="6894" y="9569"/>
                  </a:cubicBezTo>
                  <a:cubicBezTo>
                    <a:pt x="7096" y="9569"/>
                    <a:pt x="7311" y="9521"/>
                    <a:pt x="7501" y="9426"/>
                  </a:cubicBezTo>
                  <a:cubicBezTo>
                    <a:pt x="8680" y="8879"/>
                    <a:pt x="9382" y="7188"/>
                    <a:pt x="9406" y="7105"/>
                  </a:cubicBezTo>
                  <a:cubicBezTo>
                    <a:pt x="9525" y="7093"/>
                    <a:pt x="9525" y="7057"/>
                    <a:pt x="9501" y="7009"/>
                  </a:cubicBezTo>
                  <a:cubicBezTo>
                    <a:pt x="9478" y="6962"/>
                    <a:pt x="9442" y="6938"/>
                    <a:pt x="9394" y="6914"/>
                  </a:cubicBezTo>
                  <a:cubicBezTo>
                    <a:pt x="9347" y="6898"/>
                    <a:pt x="8553" y="6656"/>
                    <a:pt x="7680" y="6656"/>
                  </a:cubicBezTo>
                  <a:cubicBezTo>
                    <a:pt x="7239" y="6656"/>
                    <a:pt x="6778" y="6718"/>
                    <a:pt x="6382" y="6902"/>
                  </a:cubicBezTo>
                  <a:cubicBezTo>
                    <a:pt x="5668" y="7247"/>
                    <a:pt x="5370" y="8200"/>
                    <a:pt x="5465" y="8700"/>
                  </a:cubicBezTo>
                  <a:cubicBezTo>
                    <a:pt x="5275" y="8843"/>
                    <a:pt x="5120" y="8962"/>
                    <a:pt x="4989" y="9057"/>
                  </a:cubicBezTo>
                  <a:cubicBezTo>
                    <a:pt x="5048" y="8783"/>
                    <a:pt x="5108" y="8450"/>
                    <a:pt x="5156" y="8105"/>
                  </a:cubicBezTo>
                  <a:cubicBezTo>
                    <a:pt x="5239" y="7486"/>
                    <a:pt x="5298" y="6854"/>
                    <a:pt x="5310" y="6235"/>
                  </a:cubicBezTo>
                  <a:cubicBezTo>
                    <a:pt x="5334" y="6164"/>
                    <a:pt x="5429" y="5700"/>
                    <a:pt x="5846" y="5247"/>
                  </a:cubicBezTo>
                  <a:cubicBezTo>
                    <a:pt x="5953" y="5342"/>
                    <a:pt x="6108" y="5414"/>
                    <a:pt x="6251" y="5473"/>
                  </a:cubicBezTo>
                  <a:cubicBezTo>
                    <a:pt x="6406" y="5533"/>
                    <a:pt x="6560" y="5569"/>
                    <a:pt x="6715" y="5569"/>
                  </a:cubicBezTo>
                  <a:cubicBezTo>
                    <a:pt x="6858" y="5569"/>
                    <a:pt x="7013" y="5533"/>
                    <a:pt x="7144" y="5473"/>
                  </a:cubicBezTo>
                  <a:cubicBezTo>
                    <a:pt x="7954" y="5104"/>
                    <a:pt x="8430" y="3937"/>
                    <a:pt x="8454" y="3902"/>
                  </a:cubicBezTo>
                  <a:cubicBezTo>
                    <a:pt x="8465" y="3854"/>
                    <a:pt x="8465" y="3806"/>
                    <a:pt x="8454" y="3759"/>
                  </a:cubicBezTo>
                  <a:cubicBezTo>
                    <a:pt x="8442" y="3723"/>
                    <a:pt x="8394" y="3687"/>
                    <a:pt x="8346" y="3676"/>
                  </a:cubicBezTo>
                  <a:cubicBezTo>
                    <a:pt x="8322" y="3660"/>
                    <a:pt x="7769" y="3489"/>
                    <a:pt x="7167" y="3489"/>
                  </a:cubicBezTo>
                  <a:cubicBezTo>
                    <a:pt x="6870" y="3489"/>
                    <a:pt x="6562" y="3530"/>
                    <a:pt x="6299" y="3652"/>
                  </a:cubicBezTo>
                  <a:cubicBezTo>
                    <a:pt x="5751" y="3914"/>
                    <a:pt x="5572" y="4640"/>
                    <a:pt x="5656" y="4985"/>
                  </a:cubicBezTo>
                  <a:cubicBezTo>
                    <a:pt x="5525" y="5116"/>
                    <a:pt x="5406" y="5259"/>
                    <a:pt x="5310" y="5402"/>
                  </a:cubicBezTo>
                  <a:cubicBezTo>
                    <a:pt x="5310" y="5259"/>
                    <a:pt x="5298" y="5128"/>
                    <a:pt x="5298" y="4997"/>
                  </a:cubicBezTo>
                  <a:cubicBezTo>
                    <a:pt x="5263" y="4283"/>
                    <a:pt x="5179" y="3568"/>
                    <a:pt x="5048" y="2878"/>
                  </a:cubicBezTo>
                  <a:cubicBezTo>
                    <a:pt x="5358" y="2675"/>
                    <a:pt x="5715" y="2128"/>
                    <a:pt x="5560" y="1592"/>
                  </a:cubicBezTo>
                  <a:cubicBezTo>
                    <a:pt x="5346" y="723"/>
                    <a:pt x="4286" y="56"/>
                    <a:pt x="4239" y="20"/>
                  </a:cubicBezTo>
                  <a:cubicBezTo>
                    <a:pt x="4218" y="6"/>
                    <a:pt x="4193" y="1"/>
                    <a:pt x="416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p:nvPr/>
          </p:nvSpPr>
          <p:spPr>
            <a:xfrm>
              <a:off x="2283373" y="3553106"/>
              <a:ext cx="16416" cy="11072"/>
            </a:xfrm>
            <a:custGeom>
              <a:avLst/>
              <a:gdLst/>
              <a:ahLst/>
              <a:cxnLst/>
              <a:rect l="l" t="t" r="r" b="b"/>
              <a:pathLst>
                <a:path w="513" h="346" extrusionOk="0">
                  <a:moveTo>
                    <a:pt x="179" y="0"/>
                  </a:moveTo>
                  <a:cubicBezTo>
                    <a:pt x="84" y="0"/>
                    <a:pt x="13" y="60"/>
                    <a:pt x="1" y="155"/>
                  </a:cubicBezTo>
                  <a:cubicBezTo>
                    <a:pt x="1" y="238"/>
                    <a:pt x="60" y="310"/>
                    <a:pt x="143" y="334"/>
                  </a:cubicBezTo>
                  <a:cubicBezTo>
                    <a:pt x="143" y="334"/>
                    <a:pt x="203" y="334"/>
                    <a:pt x="322" y="346"/>
                  </a:cubicBezTo>
                  <a:lnTo>
                    <a:pt x="334" y="346"/>
                  </a:lnTo>
                  <a:cubicBezTo>
                    <a:pt x="429" y="346"/>
                    <a:pt x="489" y="286"/>
                    <a:pt x="501" y="191"/>
                  </a:cubicBezTo>
                  <a:cubicBezTo>
                    <a:pt x="513" y="107"/>
                    <a:pt x="453" y="36"/>
                    <a:pt x="370" y="12"/>
                  </a:cubicBezTo>
                  <a:cubicBezTo>
                    <a:pt x="251" y="0"/>
                    <a:pt x="191"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0"/>
            <p:cNvSpPr/>
            <p:nvPr/>
          </p:nvSpPr>
          <p:spPr>
            <a:xfrm>
              <a:off x="2449485" y="3488658"/>
              <a:ext cx="17184" cy="12288"/>
            </a:xfrm>
            <a:custGeom>
              <a:avLst/>
              <a:gdLst/>
              <a:ahLst/>
              <a:cxnLst/>
              <a:rect l="l" t="t" r="r" b="b"/>
              <a:pathLst>
                <a:path w="537" h="384" extrusionOk="0">
                  <a:moveTo>
                    <a:pt x="348" y="0"/>
                  </a:moveTo>
                  <a:cubicBezTo>
                    <a:pt x="339" y="0"/>
                    <a:pt x="331" y="1"/>
                    <a:pt x="322" y="2"/>
                  </a:cubicBezTo>
                  <a:cubicBezTo>
                    <a:pt x="251" y="26"/>
                    <a:pt x="191" y="50"/>
                    <a:pt x="132" y="62"/>
                  </a:cubicBezTo>
                  <a:cubicBezTo>
                    <a:pt x="48" y="97"/>
                    <a:pt x="1" y="181"/>
                    <a:pt x="25" y="276"/>
                  </a:cubicBezTo>
                  <a:cubicBezTo>
                    <a:pt x="60" y="347"/>
                    <a:pt x="120" y="383"/>
                    <a:pt x="179" y="383"/>
                  </a:cubicBezTo>
                  <a:cubicBezTo>
                    <a:pt x="191" y="383"/>
                    <a:pt x="203" y="383"/>
                    <a:pt x="227" y="359"/>
                  </a:cubicBezTo>
                  <a:cubicBezTo>
                    <a:pt x="286" y="347"/>
                    <a:pt x="346" y="324"/>
                    <a:pt x="406" y="300"/>
                  </a:cubicBezTo>
                  <a:cubicBezTo>
                    <a:pt x="489" y="300"/>
                    <a:pt x="537" y="216"/>
                    <a:pt x="525" y="121"/>
                  </a:cubicBezTo>
                  <a:cubicBezTo>
                    <a:pt x="493" y="46"/>
                    <a:pt x="422" y="0"/>
                    <a:pt x="3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subTitle" idx="1"/>
          </p:nvPr>
        </p:nvSpPr>
        <p:spPr>
          <a:xfrm>
            <a:off x="4528575" y="3527225"/>
            <a:ext cx="4273500" cy="6963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s">
                <a:solidFill>
                  <a:srgbClr val="000000"/>
                </a:solidFill>
                <a:latin typeface="Questrial"/>
                <a:ea typeface="Questrial"/>
                <a:cs typeface="Questrial"/>
                <a:sym typeface="Questrial"/>
              </a:rPr>
              <a:t>Fomentar práticas sociais responsáveis</a:t>
            </a:r>
            <a:endParaRPr>
              <a:latin typeface="Questrial"/>
              <a:ea typeface="Questrial"/>
              <a:cs typeface="Questrial"/>
              <a:sym typeface="Questrial"/>
            </a:endParaRPr>
          </a:p>
          <a:p>
            <a:pPr marL="0" lvl="0" indent="0" algn="ctr" rtl="0">
              <a:lnSpc>
                <a:spcPct val="115000"/>
              </a:lnSpc>
              <a:spcBef>
                <a:spcPts val="1200"/>
              </a:spcBef>
              <a:spcAft>
                <a:spcPts val="0"/>
              </a:spcAft>
              <a:buNone/>
            </a:pPr>
            <a:endParaRPr>
              <a:solidFill>
                <a:srgbClr val="000000"/>
              </a:solidFill>
              <a:latin typeface="Questrial"/>
              <a:ea typeface="Questrial"/>
              <a:cs typeface="Questrial"/>
              <a:sym typeface="Questrial"/>
            </a:endParaRPr>
          </a:p>
          <a:p>
            <a:pPr marL="0" lvl="0" indent="0" algn="ctr" rtl="0">
              <a:spcBef>
                <a:spcPts val="1200"/>
              </a:spcBef>
              <a:spcAft>
                <a:spcPts val="0"/>
              </a:spcAft>
              <a:buNone/>
            </a:pPr>
            <a:endParaRPr/>
          </a:p>
        </p:txBody>
      </p:sp>
      <p:sp>
        <p:nvSpPr>
          <p:cNvPr id="271" name="Google Shape;271;p31"/>
          <p:cNvSpPr txBox="1">
            <a:spLocks noGrp="1"/>
          </p:cNvSpPr>
          <p:nvPr>
            <p:ph type="title"/>
          </p:nvPr>
        </p:nvSpPr>
        <p:spPr>
          <a:xfrm>
            <a:off x="4584225" y="2640525"/>
            <a:ext cx="4162200" cy="841800"/>
          </a:xfrm>
          <a:prstGeom prst="rect">
            <a:avLst/>
          </a:prstGeom>
        </p:spPr>
        <p:txBody>
          <a:bodyPr spcFirstLastPara="1" wrap="square" lIns="91425" tIns="91425" rIns="91425" bIns="91425" anchor="t" anchorCtr="0">
            <a:noAutofit/>
          </a:bodyPr>
          <a:lstStyle/>
          <a:p>
            <a:pPr marL="0" lvl="0" indent="0" algn="ctr" rtl="0">
              <a:lnSpc>
                <a:spcPct val="115000"/>
              </a:lnSpc>
              <a:spcBef>
                <a:spcPts val="1400"/>
              </a:spcBef>
              <a:spcAft>
                <a:spcPts val="0"/>
              </a:spcAft>
              <a:buNone/>
            </a:pPr>
            <a:r>
              <a:rPr lang="es" sz="2400" b="1">
                <a:solidFill>
                  <a:srgbClr val="000000"/>
                </a:solidFill>
              </a:rPr>
              <a:t>Social (Social)</a:t>
            </a:r>
            <a:endParaRPr sz="2400" b="1">
              <a:solidFill>
                <a:srgbClr val="000000"/>
              </a:solidFill>
            </a:endParaRPr>
          </a:p>
          <a:p>
            <a:pPr marL="0" lvl="0" indent="0" algn="ctr" rtl="0">
              <a:spcBef>
                <a:spcPts val="400"/>
              </a:spcBef>
              <a:spcAft>
                <a:spcPts val="0"/>
              </a:spcAft>
              <a:buNone/>
            </a:pPr>
            <a:endParaRPr sz="2400" b="1">
              <a:solidFill>
                <a:srgbClr val="000000"/>
              </a:solidFill>
            </a:endParaRPr>
          </a:p>
        </p:txBody>
      </p:sp>
      <p:sp>
        <p:nvSpPr>
          <p:cNvPr id="272" name="Google Shape;272;p31"/>
          <p:cNvSpPr txBox="1">
            <a:spLocks noGrp="1"/>
          </p:cNvSpPr>
          <p:nvPr>
            <p:ph type="title" idx="2"/>
          </p:nvPr>
        </p:nvSpPr>
        <p:spPr>
          <a:xfrm>
            <a:off x="5580975" y="1135175"/>
            <a:ext cx="2135400" cy="1491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a:t>02</a:t>
            </a:r>
            <a:endParaRPr/>
          </a:p>
        </p:txBody>
      </p:sp>
      <p:cxnSp>
        <p:nvCxnSpPr>
          <p:cNvPr id="273" name="Google Shape;273;p31"/>
          <p:cNvCxnSpPr/>
          <p:nvPr/>
        </p:nvCxnSpPr>
        <p:spPr>
          <a:xfrm rot="10800000" flipH="1">
            <a:off x="4584237" y="3496669"/>
            <a:ext cx="4128900" cy="16200"/>
          </a:xfrm>
          <a:prstGeom prst="straightConnector1">
            <a:avLst/>
          </a:prstGeom>
          <a:noFill/>
          <a:ln w="19050" cap="flat" cmpd="sng">
            <a:solidFill>
              <a:schemeClr val="dk1"/>
            </a:solidFill>
            <a:prstDash val="solid"/>
            <a:round/>
            <a:headEnd type="none" w="med" len="med"/>
            <a:tailEnd type="none" w="med" len="med"/>
          </a:ln>
        </p:spPr>
      </p:cxnSp>
      <p:pic>
        <p:nvPicPr>
          <p:cNvPr id="274" name="Google Shape;274;p31"/>
          <p:cNvPicPr preferRelativeResize="0"/>
          <p:nvPr/>
        </p:nvPicPr>
        <p:blipFill>
          <a:blip r:embed="rId3">
            <a:alphaModFix/>
          </a:blip>
          <a:stretch>
            <a:fillRect/>
          </a:stretch>
        </p:blipFill>
        <p:spPr>
          <a:xfrm>
            <a:off x="304800" y="1145275"/>
            <a:ext cx="4013199" cy="285295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title"/>
          </p:nvPr>
        </p:nvSpPr>
        <p:spPr>
          <a:xfrm>
            <a:off x="322375" y="267150"/>
            <a:ext cx="61047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Conceitos</a:t>
            </a:r>
            <a:endParaRPr/>
          </a:p>
        </p:txBody>
      </p:sp>
      <p:cxnSp>
        <p:nvCxnSpPr>
          <p:cNvPr id="280" name="Google Shape;280;p32"/>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grpSp>
        <p:nvGrpSpPr>
          <p:cNvPr id="281" name="Google Shape;281;p32"/>
          <p:cNvGrpSpPr/>
          <p:nvPr/>
        </p:nvGrpSpPr>
        <p:grpSpPr>
          <a:xfrm>
            <a:off x="7574767" y="427798"/>
            <a:ext cx="801606" cy="572691"/>
            <a:chOff x="1781317" y="3391400"/>
            <a:chExt cx="367255" cy="282364"/>
          </a:xfrm>
        </p:grpSpPr>
        <p:sp>
          <p:nvSpPr>
            <p:cNvPr id="282" name="Google Shape;282;p32"/>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2"/>
          <p:cNvGrpSpPr/>
          <p:nvPr/>
        </p:nvGrpSpPr>
        <p:grpSpPr>
          <a:xfrm>
            <a:off x="762002" y="2551703"/>
            <a:ext cx="327085" cy="277080"/>
            <a:chOff x="2770052" y="2009628"/>
            <a:chExt cx="327085" cy="277080"/>
          </a:xfrm>
        </p:grpSpPr>
        <p:sp>
          <p:nvSpPr>
            <p:cNvPr id="289" name="Google Shape;289;p32"/>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32"/>
          <p:cNvGrpSpPr/>
          <p:nvPr/>
        </p:nvGrpSpPr>
        <p:grpSpPr>
          <a:xfrm>
            <a:off x="762002" y="2094503"/>
            <a:ext cx="327085" cy="277080"/>
            <a:chOff x="2770052" y="2009628"/>
            <a:chExt cx="327085" cy="277080"/>
          </a:xfrm>
        </p:grpSpPr>
        <p:sp>
          <p:nvSpPr>
            <p:cNvPr id="292" name="Google Shape;292;p32"/>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2"/>
          <p:cNvGrpSpPr/>
          <p:nvPr/>
        </p:nvGrpSpPr>
        <p:grpSpPr>
          <a:xfrm>
            <a:off x="762002" y="3466103"/>
            <a:ext cx="327085" cy="277080"/>
            <a:chOff x="2770052" y="2009628"/>
            <a:chExt cx="327085" cy="277080"/>
          </a:xfrm>
        </p:grpSpPr>
        <p:sp>
          <p:nvSpPr>
            <p:cNvPr id="295" name="Google Shape;295;p32"/>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32"/>
          <p:cNvGrpSpPr/>
          <p:nvPr/>
        </p:nvGrpSpPr>
        <p:grpSpPr>
          <a:xfrm>
            <a:off x="762002" y="3008903"/>
            <a:ext cx="327085" cy="277080"/>
            <a:chOff x="2770052" y="2009628"/>
            <a:chExt cx="327085" cy="277080"/>
          </a:xfrm>
        </p:grpSpPr>
        <p:sp>
          <p:nvSpPr>
            <p:cNvPr id="298" name="Google Shape;298;p32"/>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32"/>
          <p:cNvGrpSpPr/>
          <p:nvPr/>
        </p:nvGrpSpPr>
        <p:grpSpPr>
          <a:xfrm>
            <a:off x="762002" y="3923303"/>
            <a:ext cx="327085" cy="277080"/>
            <a:chOff x="2770052" y="2009628"/>
            <a:chExt cx="327085" cy="277080"/>
          </a:xfrm>
        </p:grpSpPr>
        <p:sp>
          <p:nvSpPr>
            <p:cNvPr id="301" name="Google Shape;301;p32"/>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32"/>
          <p:cNvSpPr txBox="1"/>
          <p:nvPr/>
        </p:nvSpPr>
        <p:spPr>
          <a:xfrm>
            <a:off x="1174750" y="1557800"/>
            <a:ext cx="7633800" cy="287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s" sz="1100"/>
              <a:t>O componente social do ESG analisa como uma empresa gerencia suas relações com as partes interessadas internas e externas, como funcionários, clientes, fornecedores e comunidades locais. </a:t>
            </a:r>
            <a:endParaRPr sz="1100"/>
          </a:p>
          <a:p>
            <a:pPr marL="0" lvl="0" indent="0" algn="l" rtl="0">
              <a:lnSpc>
                <a:spcPct val="115000"/>
              </a:lnSpc>
              <a:spcBef>
                <a:spcPts val="1200"/>
              </a:spcBef>
              <a:spcAft>
                <a:spcPts val="0"/>
              </a:spcAft>
              <a:buNone/>
            </a:pPr>
            <a:r>
              <a:rPr lang="es" sz="1100" b="1"/>
              <a:t>Direitos Humanos</a:t>
            </a:r>
            <a:r>
              <a:rPr lang="es" sz="1100"/>
              <a:t>: Respeito e promoção dos direitos humanos, evitando violações como trabalho forçado e infantil;</a:t>
            </a:r>
            <a:endParaRPr sz="1100"/>
          </a:p>
          <a:p>
            <a:pPr marL="0" lvl="0" indent="0" algn="l" rtl="0">
              <a:lnSpc>
                <a:spcPct val="115000"/>
              </a:lnSpc>
              <a:spcBef>
                <a:spcPts val="1200"/>
              </a:spcBef>
              <a:spcAft>
                <a:spcPts val="0"/>
              </a:spcAft>
              <a:buNone/>
            </a:pPr>
            <a:r>
              <a:rPr lang="es" sz="1100" b="1"/>
              <a:t>Condições de Trabalho</a:t>
            </a:r>
            <a:r>
              <a:rPr lang="es" sz="1100"/>
              <a:t>: Garantia de condições de trabalho seguras, justas e saudáveis, incluindo remuneração justa e benefícios adequados;</a:t>
            </a:r>
            <a:endParaRPr sz="1100"/>
          </a:p>
          <a:p>
            <a:pPr marL="0" lvl="0" indent="0" algn="l" rtl="0">
              <a:lnSpc>
                <a:spcPct val="115000"/>
              </a:lnSpc>
              <a:spcBef>
                <a:spcPts val="1200"/>
              </a:spcBef>
              <a:spcAft>
                <a:spcPts val="0"/>
              </a:spcAft>
              <a:buNone/>
            </a:pPr>
            <a:r>
              <a:rPr lang="es" sz="1100" b="1"/>
              <a:t>Diversidade e Inclusão</a:t>
            </a:r>
            <a:r>
              <a:rPr lang="es" sz="1100"/>
              <a:t>: Promoção da diversidade em todas as suas formas (gênero, raça, etnia, etc.) e criação de um ambiente inclusivo;</a:t>
            </a:r>
            <a:endParaRPr sz="1100"/>
          </a:p>
          <a:p>
            <a:pPr marL="0" lvl="0" indent="0" algn="l" rtl="0">
              <a:lnSpc>
                <a:spcPct val="115000"/>
              </a:lnSpc>
              <a:spcBef>
                <a:spcPts val="1200"/>
              </a:spcBef>
              <a:spcAft>
                <a:spcPts val="0"/>
              </a:spcAft>
              <a:buNone/>
            </a:pPr>
            <a:r>
              <a:rPr lang="es" sz="1100" b="1"/>
              <a:t>Segurança do Produto</a:t>
            </a:r>
            <a:r>
              <a:rPr lang="es" sz="1100"/>
              <a:t>: Garantia de que os produtos e serviços oferecidos são seguros para os consumidores;</a:t>
            </a:r>
            <a:endParaRPr sz="1100"/>
          </a:p>
          <a:p>
            <a:pPr marL="0" lvl="0" indent="0" algn="l" rtl="0">
              <a:lnSpc>
                <a:spcPct val="115000"/>
              </a:lnSpc>
              <a:spcBef>
                <a:spcPts val="1200"/>
              </a:spcBef>
              <a:spcAft>
                <a:spcPts val="1200"/>
              </a:spcAft>
              <a:buNone/>
            </a:pPr>
            <a:r>
              <a:rPr lang="es" sz="1100" b="1"/>
              <a:t>Envolvimento Comunitário</a:t>
            </a:r>
            <a:r>
              <a:rPr lang="es" sz="1100"/>
              <a:t>: Atividades de responsabilidade social corporativa, como investimentos em comunidades locais e filantropia.</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3"/>
          <p:cNvSpPr txBox="1">
            <a:spLocks noGrp="1"/>
          </p:cNvSpPr>
          <p:nvPr>
            <p:ph type="title"/>
          </p:nvPr>
        </p:nvSpPr>
        <p:spPr>
          <a:xfrm>
            <a:off x="322375" y="267150"/>
            <a:ext cx="7574400" cy="89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a:t>Implementação</a:t>
            </a:r>
            <a:endParaRPr/>
          </a:p>
        </p:txBody>
      </p:sp>
      <p:cxnSp>
        <p:nvCxnSpPr>
          <p:cNvPr id="309" name="Google Shape;309;p33"/>
          <p:cNvCxnSpPr/>
          <p:nvPr/>
        </p:nvCxnSpPr>
        <p:spPr>
          <a:xfrm>
            <a:off x="322375" y="1115463"/>
            <a:ext cx="8581800" cy="17100"/>
          </a:xfrm>
          <a:prstGeom prst="straightConnector1">
            <a:avLst/>
          </a:prstGeom>
          <a:noFill/>
          <a:ln w="19050" cap="flat" cmpd="sng">
            <a:solidFill>
              <a:schemeClr val="dk1"/>
            </a:solidFill>
            <a:prstDash val="solid"/>
            <a:round/>
            <a:headEnd type="none" w="med" len="med"/>
            <a:tailEnd type="none" w="med" len="med"/>
          </a:ln>
        </p:spPr>
      </p:cxnSp>
      <p:grpSp>
        <p:nvGrpSpPr>
          <p:cNvPr id="310" name="Google Shape;310;p33"/>
          <p:cNvGrpSpPr/>
          <p:nvPr/>
        </p:nvGrpSpPr>
        <p:grpSpPr>
          <a:xfrm>
            <a:off x="7955767" y="427798"/>
            <a:ext cx="801606" cy="572691"/>
            <a:chOff x="1781317" y="3391400"/>
            <a:chExt cx="367255" cy="282364"/>
          </a:xfrm>
        </p:grpSpPr>
        <p:sp>
          <p:nvSpPr>
            <p:cNvPr id="311" name="Google Shape;311;p33"/>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3"/>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3"/>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3"/>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3"/>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3"/>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33"/>
          <p:cNvSpPr txBox="1"/>
          <p:nvPr/>
        </p:nvSpPr>
        <p:spPr>
          <a:xfrm>
            <a:off x="387475" y="1370025"/>
            <a:ext cx="8451600" cy="3278700"/>
          </a:xfrm>
          <a:prstGeom prst="rect">
            <a:avLst/>
          </a:prstGeom>
          <a:noFill/>
          <a:ln>
            <a:noFill/>
          </a:ln>
        </p:spPr>
        <p:txBody>
          <a:bodyPr spcFirstLastPara="1" wrap="square" lIns="91425" tIns="91425" rIns="91425" bIns="91425" anchor="t" anchorCtr="0">
            <a:spAutoFit/>
          </a:bodyPr>
          <a:lstStyle/>
          <a:p>
            <a:pPr marL="457200" lvl="0" indent="0" algn="just" rtl="0">
              <a:lnSpc>
                <a:spcPct val="175000"/>
              </a:lnSpc>
              <a:spcBef>
                <a:spcPts val="0"/>
              </a:spcBef>
              <a:spcAft>
                <a:spcPts val="0"/>
              </a:spcAft>
              <a:buNone/>
            </a:pPr>
            <a:r>
              <a:rPr lang="es" sz="1200" b="1">
                <a:latin typeface="Questrial"/>
                <a:ea typeface="Questrial"/>
                <a:cs typeface="Questrial"/>
                <a:sym typeface="Questrial"/>
              </a:rPr>
              <a:t>Levantamento de dados: </a:t>
            </a:r>
            <a:r>
              <a:rPr lang="es" sz="1200">
                <a:latin typeface="Questrial"/>
                <a:ea typeface="Questrial"/>
                <a:cs typeface="Questrial"/>
                <a:sym typeface="Questrial"/>
              </a:rPr>
              <a:t> coletar dados e informações sobre questões como o bem-estar dos funcionários, a diversidade e inclusão, a relação com os fornecedores e a responsabilidade social para com a comunidade local;</a:t>
            </a:r>
            <a:endParaRPr sz="1200">
              <a:latin typeface="Questrial"/>
              <a:ea typeface="Questrial"/>
              <a:cs typeface="Questrial"/>
              <a:sym typeface="Questrial"/>
            </a:endParaRPr>
          </a:p>
          <a:p>
            <a:pPr marL="457200" lvl="0" indent="0" algn="just" rtl="0">
              <a:lnSpc>
                <a:spcPct val="175000"/>
              </a:lnSpc>
              <a:spcBef>
                <a:spcPts val="0"/>
              </a:spcBef>
              <a:spcAft>
                <a:spcPts val="0"/>
              </a:spcAft>
              <a:buNone/>
            </a:pPr>
            <a:r>
              <a:rPr lang="es" sz="1200" b="1">
                <a:latin typeface="Questrial"/>
                <a:ea typeface="Questrial"/>
                <a:cs typeface="Questrial"/>
                <a:sym typeface="Questrial"/>
              </a:rPr>
              <a:t>Defina metas e objetivos:</a:t>
            </a:r>
            <a:r>
              <a:rPr lang="es" sz="1200">
                <a:latin typeface="Questrial"/>
                <a:ea typeface="Questrial"/>
                <a:cs typeface="Questrial"/>
                <a:sym typeface="Questrial"/>
              </a:rPr>
              <a:t>  pode-se estabelecer metas de aumento da diversidade e inclusão, de melhoria do bem-estar dos funcionários ou de investimento em projetos de responsabilidade social para com a comunidade local;</a:t>
            </a:r>
            <a:endParaRPr sz="1200">
              <a:latin typeface="Questrial"/>
              <a:ea typeface="Questrial"/>
              <a:cs typeface="Questrial"/>
              <a:sym typeface="Questrial"/>
            </a:endParaRPr>
          </a:p>
          <a:p>
            <a:pPr marL="457200" lvl="0" indent="0" algn="just" rtl="0">
              <a:lnSpc>
                <a:spcPct val="175000"/>
              </a:lnSpc>
              <a:spcBef>
                <a:spcPts val="0"/>
              </a:spcBef>
              <a:spcAft>
                <a:spcPts val="0"/>
              </a:spcAft>
              <a:buNone/>
            </a:pPr>
            <a:r>
              <a:rPr lang="es" sz="1200" b="1">
                <a:latin typeface="Questrial"/>
                <a:ea typeface="Questrial"/>
                <a:cs typeface="Questrial"/>
                <a:sym typeface="Questrial"/>
              </a:rPr>
              <a:t>Elabore um plano de ação:</a:t>
            </a:r>
            <a:r>
              <a:rPr lang="es" sz="1200">
                <a:latin typeface="Questrial"/>
                <a:ea typeface="Questrial"/>
                <a:cs typeface="Questrial"/>
                <a:sym typeface="Questrial"/>
              </a:rPr>
              <a:t> com base nas metas e objetivos estabelecidos, elabore um plano de ação detalhado para implementar as mudanças necessárias e atingir as metas estabelecidas;</a:t>
            </a:r>
            <a:endParaRPr sz="1200">
              <a:latin typeface="Questrial"/>
              <a:ea typeface="Questrial"/>
              <a:cs typeface="Questrial"/>
              <a:sym typeface="Questrial"/>
            </a:endParaRPr>
          </a:p>
          <a:p>
            <a:pPr marL="457200" lvl="0" indent="0" algn="just" rtl="0">
              <a:lnSpc>
                <a:spcPct val="175000"/>
              </a:lnSpc>
              <a:spcBef>
                <a:spcPts val="0"/>
              </a:spcBef>
              <a:spcAft>
                <a:spcPts val="0"/>
              </a:spcAft>
              <a:buNone/>
            </a:pPr>
            <a:r>
              <a:rPr lang="es" sz="1200" b="1">
                <a:latin typeface="Questrial"/>
                <a:ea typeface="Questrial"/>
                <a:cs typeface="Questrial"/>
                <a:sym typeface="Questrial"/>
              </a:rPr>
              <a:t>Envolva a equipe: </a:t>
            </a:r>
            <a:r>
              <a:rPr lang="es" sz="1200">
                <a:latin typeface="Questrial"/>
                <a:ea typeface="Questrial"/>
                <a:cs typeface="Questrial"/>
                <a:sym typeface="Questrial"/>
              </a:rPr>
              <a:t>para garantir o sucesso do plano de ação, é importante envolver todos os funcionários e líderes da empresa, bem como outros stakeholders relevantes, como fornecedores, clientes e comunidade local;</a:t>
            </a:r>
            <a:endParaRPr sz="1200">
              <a:latin typeface="Questrial"/>
              <a:ea typeface="Questrial"/>
              <a:cs typeface="Questrial"/>
              <a:sym typeface="Questrial"/>
            </a:endParaRPr>
          </a:p>
          <a:p>
            <a:pPr marL="457200" lvl="0" indent="0" algn="just" rtl="0">
              <a:lnSpc>
                <a:spcPct val="175000"/>
              </a:lnSpc>
              <a:spcBef>
                <a:spcPts val="0"/>
              </a:spcBef>
              <a:spcAft>
                <a:spcPts val="0"/>
              </a:spcAft>
              <a:buNone/>
            </a:pPr>
            <a:r>
              <a:rPr lang="es" sz="1200" b="1">
                <a:latin typeface="Questrial"/>
                <a:ea typeface="Questrial"/>
                <a:cs typeface="Questrial"/>
                <a:sym typeface="Questrial"/>
              </a:rPr>
              <a:t>Monitore e avalie</a:t>
            </a:r>
            <a:r>
              <a:rPr lang="es" sz="1200">
                <a:latin typeface="Questrial"/>
                <a:ea typeface="Questrial"/>
                <a:cs typeface="Questrial"/>
                <a:sym typeface="Questrial"/>
              </a:rPr>
              <a:t>: ao longo do processo, é importante monitorar o progresso e avaliar os resultados.</a:t>
            </a:r>
            <a:endParaRPr sz="1200">
              <a:latin typeface="Questrial"/>
              <a:ea typeface="Questrial"/>
              <a:cs typeface="Questrial"/>
              <a:sym typeface="Questrial"/>
            </a:endParaRPr>
          </a:p>
        </p:txBody>
      </p:sp>
      <p:grpSp>
        <p:nvGrpSpPr>
          <p:cNvPr id="318" name="Google Shape;318;p33"/>
          <p:cNvGrpSpPr/>
          <p:nvPr/>
        </p:nvGrpSpPr>
        <p:grpSpPr>
          <a:xfrm>
            <a:off x="387477" y="1604653"/>
            <a:ext cx="327085" cy="277080"/>
            <a:chOff x="2770052" y="2009628"/>
            <a:chExt cx="327085" cy="277080"/>
          </a:xfrm>
        </p:grpSpPr>
        <p:sp>
          <p:nvSpPr>
            <p:cNvPr id="319" name="Google Shape;319;p3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3"/>
          <p:cNvGrpSpPr/>
          <p:nvPr/>
        </p:nvGrpSpPr>
        <p:grpSpPr>
          <a:xfrm>
            <a:off x="387477" y="4287978"/>
            <a:ext cx="327085" cy="277080"/>
            <a:chOff x="2770052" y="2009628"/>
            <a:chExt cx="327085" cy="277080"/>
          </a:xfrm>
        </p:grpSpPr>
        <p:sp>
          <p:nvSpPr>
            <p:cNvPr id="322" name="Google Shape;322;p3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3"/>
          <p:cNvGrpSpPr/>
          <p:nvPr/>
        </p:nvGrpSpPr>
        <p:grpSpPr>
          <a:xfrm>
            <a:off x="387477" y="2310853"/>
            <a:ext cx="327085" cy="277080"/>
            <a:chOff x="2770052" y="2009628"/>
            <a:chExt cx="327085" cy="277080"/>
          </a:xfrm>
        </p:grpSpPr>
        <p:sp>
          <p:nvSpPr>
            <p:cNvPr id="325" name="Google Shape;325;p3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33"/>
          <p:cNvGrpSpPr/>
          <p:nvPr/>
        </p:nvGrpSpPr>
        <p:grpSpPr>
          <a:xfrm>
            <a:off x="387477" y="3694703"/>
            <a:ext cx="327085" cy="277080"/>
            <a:chOff x="2770052" y="2009628"/>
            <a:chExt cx="327085" cy="277080"/>
          </a:xfrm>
        </p:grpSpPr>
        <p:sp>
          <p:nvSpPr>
            <p:cNvPr id="328" name="Google Shape;328;p3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3"/>
          <p:cNvGrpSpPr/>
          <p:nvPr/>
        </p:nvGrpSpPr>
        <p:grpSpPr>
          <a:xfrm>
            <a:off x="387477" y="3017053"/>
            <a:ext cx="327085" cy="277080"/>
            <a:chOff x="2770052" y="2009628"/>
            <a:chExt cx="327085" cy="277080"/>
          </a:xfrm>
        </p:grpSpPr>
        <p:sp>
          <p:nvSpPr>
            <p:cNvPr id="331" name="Google Shape;331;p33"/>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3"/>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Minimalist Slides for meeting by Slidesgo">
  <a:themeElements>
    <a:clrScheme name="Simple Light">
      <a:dk1>
        <a:srgbClr val="3F4252"/>
      </a:dk1>
      <a:lt1>
        <a:srgbClr val="F5F5F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F425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2179</Words>
  <Application>Microsoft Office PowerPoint</Application>
  <PresentationFormat>Apresentação na tela (16:9)</PresentationFormat>
  <Paragraphs>205</Paragraphs>
  <Slides>36</Slides>
  <Notes>36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36</vt:i4>
      </vt:variant>
    </vt:vector>
  </HeadingPairs>
  <TitlesOfParts>
    <vt:vector size="43" baseType="lpstr">
      <vt:lpstr>Arial</vt:lpstr>
      <vt:lpstr>Questrial</vt:lpstr>
      <vt:lpstr>Bebas Neue</vt:lpstr>
      <vt:lpstr>Darker Grotesque SemiBold</vt:lpstr>
      <vt:lpstr>Nunito</vt:lpstr>
      <vt:lpstr>Livvic</vt:lpstr>
      <vt:lpstr>Minimalist Slides for meeting by Slidesgo</vt:lpstr>
      <vt:lpstr>ESG IATF 16949-2016</vt:lpstr>
      <vt:lpstr>ESG</vt:lpstr>
      <vt:lpstr>DEFINIÇÃO</vt:lpstr>
      <vt:lpstr>OBJETIVOS</vt:lpstr>
      <vt:lpstr>Ambiental (Environmental) </vt:lpstr>
      <vt:lpstr>Ambiental</vt:lpstr>
      <vt:lpstr>Social (Social) </vt:lpstr>
      <vt:lpstr>Conceitos</vt:lpstr>
      <vt:lpstr>Implementação</vt:lpstr>
      <vt:lpstr>Governança (Governance) </vt:lpstr>
      <vt:lpstr>Governança</vt:lpstr>
      <vt:lpstr>Histórico</vt:lpstr>
      <vt:lpstr>Âmbitos de aplicação</vt:lpstr>
      <vt:lpstr>Empresas e corporações</vt:lpstr>
      <vt:lpstr>Inst. Financeiras e Investidores</vt:lpstr>
      <vt:lpstr>ONGs e Sociedade Civil</vt:lpstr>
      <vt:lpstr>Setor de Energia e  Recursos naturais</vt:lpstr>
      <vt:lpstr>Empresas  </vt:lpstr>
      <vt:lpstr>Vantagens</vt:lpstr>
      <vt:lpstr> Aplicar ESG</vt:lpstr>
      <vt:lpstr>Medir padrões ESG </vt:lpstr>
      <vt:lpstr>IATF 16949-2016</vt:lpstr>
      <vt:lpstr>Definição e Histórico</vt:lpstr>
      <vt:lpstr>Escopo</vt:lpstr>
      <vt:lpstr>Contexto da organização</vt:lpstr>
      <vt:lpstr>Liderança</vt:lpstr>
      <vt:lpstr>Responsabilidade Corporativa</vt:lpstr>
      <vt:lpstr>Liderança e Comprometimento</vt:lpstr>
      <vt:lpstr>Responsabilidades Organizacionais </vt:lpstr>
      <vt:lpstr>Melhoria Contínua</vt:lpstr>
      <vt:lpstr>Melhoria Contínua</vt:lpstr>
      <vt:lpstr>Estatísticas</vt:lpstr>
      <vt:lpstr>Estatísticas</vt:lpstr>
      <vt:lpstr>Estatísticas</vt:lpstr>
      <vt:lpstr>Planejamento </vt:lpstr>
      <vt:lpstr>Operação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AMD</dc:creator>
  <cp:lastModifiedBy>antonio iacono</cp:lastModifiedBy>
  <cp:revision>1</cp:revision>
  <dcterms:modified xsi:type="dcterms:W3CDTF">2024-06-09T22:27:24Z</dcterms:modified>
</cp:coreProperties>
</file>