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47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32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02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89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00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71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52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40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83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22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27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53D90-473E-4EC2-B177-5810BB75B941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8CE77-4573-4D0B-ACD5-09BAF8AFE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72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7.wmf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6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MODELAGEM DO AMORTECEDOR VISCOSO (“DASHPOT”)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293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994" y="1124744"/>
            <a:ext cx="5943853" cy="202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9000"/>
            <a:ext cx="32480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732359"/>
              </p:ext>
            </p:extLst>
          </p:nvPr>
        </p:nvGraphicFramePr>
        <p:xfrm>
          <a:off x="1651000" y="6092825"/>
          <a:ext cx="70135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ção" r:id="rId5" imgW="2577960" imgH="203040" progId="Equation.3">
                  <p:embed/>
                </p:oleObj>
              </mc:Choice>
              <mc:Fallback>
                <p:oleObj name="Equação" r:id="rId5" imgW="257796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0" y="6092825"/>
                        <a:ext cx="7013575" cy="504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3203848" y="5407516"/>
            <a:ext cx="3949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u="sng" dirty="0" smtClean="0"/>
              <a:t>FORÇA TOTAL NO ELEMENTO:</a:t>
            </a:r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49193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-137067" y="188640"/>
            <a:ext cx="92810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 smtClean="0"/>
              <a:t>PARA ESCOAMENTO TOTALMENTE DESENVOLVIDO </a:t>
            </a:r>
          </a:p>
          <a:p>
            <a:pPr algn="ctr"/>
            <a:r>
              <a:rPr lang="pt-BR" sz="2400" b="1" dirty="0" smtClean="0"/>
              <a:t>(REGIME PERMANENTE), NÃO HÁ ACELERAÇÃO E A FORÇA RESULTANTE</a:t>
            </a:r>
          </a:p>
          <a:p>
            <a:pPr algn="ctr"/>
            <a:r>
              <a:rPr lang="pt-BR" sz="2400" b="1" dirty="0" smtClean="0"/>
              <a:t>DEVE SER NULA</a:t>
            </a:r>
            <a:endParaRPr lang="pt-BR" sz="24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437645"/>
              </p:ext>
            </p:extLst>
          </p:nvPr>
        </p:nvGraphicFramePr>
        <p:xfrm>
          <a:off x="2843213" y="1844675"/>
          <a:ext cx="30972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ção" r:id="rId3" imgW="1231560" imgH="203040" progId="Equation.3">
                  <p:embed/>
                </p:oleObj>
              </mc:Choice>
              <mc:Fallback>
                <p:oleObj name="Equação" r:id="rId3" imgW="123156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1844675"/>
                        <a:ext cx="3097212" cy="504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853195"/>
              </p:ext>
            </p:extLst>
          </p:nvPr>
        </p:nvGraphicFramePr>
        <p:xfrm>
          <a:off x="3671704" y="2852936"/>
          <a:ext cx="1800591" cy="1141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ção" r:id="rId5" imgW="672808" imgH="431613" progId="Equation.3">
                  <p:embed/>
                </p:oleObj>
              </mc:Choice>
              <mc:Fallback>
                <p:oleObj name="Equação" r:id="rId5" imgW="672808" imgH="4316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704" y="2852936"/>
                        <a:ext cx="1800591" cy="1141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136546"/>
              </p:ext>
            </p:extLst>
          </p:nvPr>
        </p:nvGraphicFramePr>
        <p:xfrm>
          <a:off x="3419872" y="4869160"/>
          <a:ext cx="244827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ção" r:id="rId7" imgW="1129810" imgH="469696" progId="Equation.3">
                  <p:embed/>
                </p:oleObj>
              </mc:Choice>
              <mc:Fallback>
                <p:oleObj name="Equação" r:id="rId7" imgW="1129810" imgH="46969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869160"/>
                        <a:ext cx="2448272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323527" y="4350295"/>
            <a:ext cx="6322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Aplicando a lei da tensão de cisalhamento, vem: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4994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208189"/>
              </p:ext>
            </p:extLst>
          </p:nvPr>
        </p:nvGraphicFramePr>
        <p:xfrm>
          <a:off x="3352664" y="692696"/>
          <a:ext cx="243867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ção" r:id="rId3" imgW="1206500" imgH="431800" progId="Equation.3">
                  <p:embed/>
                </p:oleObj>
              </mc:Choice>
              <mc:Fallback>
                <p:oleObj name="Equação" r:id="rId3" imgW="12065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664" y="692696"/>
                        <a:ext cx="2438671" cy="8640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051406"/>
              </p:ext>
            </p:extLst>
          </p:nvPr>
        </p:nvGraphicFramePr>
        <p:xfrm>
          <a:off x="3144247" y="1917371"/>
          <a:ext cx="316835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ção" r:id="rId5" imgW="1676400" imgH="419100" progId="Equation.3">
                  <p:embed/>
                </p:oleObj>
              </mc:Choice>
              <mc:Fallback>
                <p:oleObj name="Equação" r:id="rId5" imgW="1676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247" y="1917371"/>
                        <a:ext cx="3168352" cy="792088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057" y="3645024"/>
            <a:ext cx="5943853" cy="202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001795"/>
              </p:ext>
            </p:extLst>
          </p:nvPr>
        </p:nvGraphicFramePr>
        <p:xfrm>
          <a:off x="541847" y="5877272"/>
          <a:ext cx="294293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ção" r:id="rId8" imgW="1790700" imgH="215900" progId="Equation.3">
                  <p:embed/>
                </p:oleObj>
              </mc:Choice>
              <mc:Fallback>
                <p:oleObj name="Equação" r:id="rId8" imgW="1790700" imgH="215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47" y="5877272"/>
                        <a:ext cx="2942936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621113"/>
              </p:ext>
            </p:extLst>
          </p:nvPr>
        </p:nvGraphicFramePr>
        <p:xfrm>
          <a:off x="4788024" y="5805264"/>
          <a:ext cx="386085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ção" r:id="rId10" imgW="2667000" imgH="444500" progId="Equation.3">
                  <p:embed/>
                </p:oleObj>
              </mc:Choice>
              <mc:Fallback>
                <p:oleObj name="Equação" r:id="rId10" imgW="2667000" imgH="444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5805264"/>
                        <a:ext cx="3860854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683568" y="332656"/>
            <a:ext cx="2762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Primeira integração:</a:t>
            </a:r>
            <a:endParaRPr lang="pt-BR" sz="2400" b="1" dirty="0"/>
          </a:p>
        </p:txBody>
      </p:sp>
      <p:sp>
        <p:nvSpPr>
          <p:cNvPr id="12" name="Retângulo 11"/>
          <p:cNvSpPr/>
          <p:nvPr/>
        </p:nvSpPr>
        <p:spPr>
          <a:xfrm>
            <a:off x="683568" y="1484784"/>
            <a:ext cx="2774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/>
              <a:t>Segunda </a:t>
            </a:r>
            <a:r>
              <a:rPr lang="pt-BR" sz="2400" b="1" dirty="0"/>
              <a:t>integração: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539552" y="2725469"/>
            <a:ext cx="83777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Aplicando o resultado para o escoamento entre superfície fixa e </a:t>
            </a:r>
          </a:p>
          <a:p>
            <a:r>
              <a:rPr lang="pt-BR" sz="2400" b="1" dirty="0" smtClean="0"/>
              <a:t>outra em movimento: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60949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756769"/>
              </p:ext>
            </p:extLst>
          </p:nvPr>
        </p:nvGraphicFramePr>
        <p:xfrm>
          <a:off x="1438886" y="1556792"/>
          <a:ext cx="626622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ção" r:id="rId3" imgW="3898900" imgH="444500" progId="Equation.3">
                  <p:embed/>
                </p:oleObj>
              </mc:Choice>
              <mc:Fallback>
                <p:oleObj name="Equação" r:id="rId3" imgW="38989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886" y="1556792"/>
                        <a:ext cx="6266228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307214"/>
              </p:ext>
            </p:extLst>
          </p:nvPr>
        </p:nvGraphicFramePr>
        <p:xfrm>
          <a:off x="741174" y="4077072"/>
          <a:ext cx="766165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ção" r:id="rId5" imgW="4343400" imgH="571500" progId="Equation.3">
                  <p:embed/>
                </p:oleObj>
              </mc:Choice>
              <mc:Fallback>
                <p:oleObj name="Equação" r:id="rId5" imgW="4343400" imgH="571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174" y="4077072"/>
                        <a:ext cx="7661652" cy="1008112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43608" y="548680"/>
            <a:ext cx="3622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u="sng" dirty="0" smtClean="0"/>
              <a:t>Distribuição de velocidade </a:t>
            </a:r>
            <a:endParaRPr lang="pt-BR" sz="2400" b="1" u="sng" dirty="0"/>
          </a:p>
        </p:txBody>
      </p:sp>
      <p:sp>
        <p:nvSpPr>
          <p:cNvPr id="7" name="CaixaDeTexto 6"/>
          <p:cNvSpPr txBox="1"/>
          <p:nvPr/>
        </p:nvSpPr>
        <p:spPr>
          <a:xfrm>
            <a:off x="1259632" y="3068960"/>
            <a:ext cx="2840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u="sng" dirty="0" smtClean="0"/>
              <a:t>CÁLCULO DA VAZÃO:</a:t>
            </a:r>
            <a:endParaRPr lang="pt-BR" sz="2400" b="1" u="sng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27168" y="5461193"/>
            <a:ext cx="6380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“b” é a Largura da placa (dimensão perpendicular à figura)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42867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196186" y="-404853"/>
            <a:ext cx="19145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251293"/>
              </p:ext>
            </p:extLst>
          </p:nvPr>
        </p:nvGraphicFramePr>
        <p:xfrm>
          <a:off x="525463" y="2276475"/>
          <a:ext cx="49879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Equação" r:id="rId4" imgW="2387520" imgH="444240" progId="Equation.3">
                  <p:embed/>
                </p:oleObj>
              </mc:Choice>
              <mc:Fallback>
                <p:oleObj name="Equação" r:id="rId4" imgW="238752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76475"/>
                        <a:ext cx="4987925" cy="936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350214"/>
              </p:ext>
            </p:extLst>
          </p:nvPr>
        </p:nvGraphicFramePr>
        <p:xfrm>
          <a:off x="2157413" y="5516563"/>
          <a:ext cx="483076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Equação" r:id="rId6" imgW="2311200" imgH="444240" progId="Equation.3">
                  <p:embed/>
                </p:oleObj>
              </mc:Choice>
              <mc:Fallback>
                <p:oleObj name="Equação" r:id="rId6" imgW="23112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5516563"/>
                        <a:ext cx="4830762" cy="936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528681"/>
              </p:ext>
            </p:extLst>
          </p:nvPr>
        </p:nvGraphicFramePr>
        <p:xfrm>
          <a:off x="3184525" y="4013200"/>
          <a:ext cx="211613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ção" r:id="rId8" imgW="1028520" imgH="419040" progId="Equation.3">
                  <p:embed/>
                </p:oleObj>
              </mc:Choice>
              <mc:Fallback>
                <p:oleObj name="Equação" r:id="rId8" imgW="1028520" imgH="419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525" y="4013200"/>
                        <a:ext cx="2116138" cy="86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539552" y="173831"/>
            <a:ext cx="2291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u="sng" dirty="0" smtClean="0"/>
              <a:t>AMORTECEDOR:</a:t>
            </a:r>
            <a:endParaRPr lang="pt-BR" sz="2400" b="1" u="sng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07504" y="3284984"/>
            <a:ext cx="9072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Para seção transversal uniforme na passagem, admite-se  variação de </a:t>
            </a:r>
          </a:p>
          <a:p>
            <a:r>
              <a:rPr lang="pt-BR" sz="2400" b="1" dirty="0" smtClean="0"/>
              <a:t>pressão constante:</a:t>
            </a:r>
            <a:endParaRPr lang="pt-BR" sz="24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21731" y="4876614"/>
            <a:ext cx="5660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ONDE </a:t>
            </a:r>
            <a:r>
              <a:rPr lang="pt-BR" sz="2400" b="1" i="1" dirty="0" smtClean="0"/>
              <a:t>“l” é o comprimento do pistão. Logo,</a:t>
            </a:r>
            <a:endParaRPr lang="pt-BR" sz="24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0" y="1678889"/>
            <a:ext cx="7438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Admitindo </a:t>
            </a:r>
            <a:r>
              <a:rPr lang="pt-BR" sz="2400" b="1" i="1" dirty="0" smtClean="0"/>
              <a:t>“b” = </a:t>
            </a:r>
            <a:r>
              <a:rPr lang="el-GR" sz="2400" b="1" i="1" dirty="0" smtClean="0"/>
              <a:t>π</a:t>
            </a:r>
            <a:r>
              <a:rPr lang="pt-BR" sz="2400" b="1" i="1" dirty="0" smtClean="0"/>
              <a:t>D, e usando a relação de continuidade:</a:t>
            </a:r>
            <a:endParaRPr lang="pt-BR" sz="2400" b="1" dirty="0"/>
          </a:p>
        </p:txBody>
      </p:sp>
      <p:cxnSp>
        <p:nvCxnSpPr>
          <p:cNvPr id="14" name="Conector de seta reta 13"/>
          <p:cNvCxnSpPr/>
          <p:nvPr/>
        </p:nvCxnSpPr>
        <p:spPr>
          <a:xfrm>
            <a:off x="6228184" y="2636912"/>
            <a:ext cx="925264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6228184" y="2140554"/>
            <a:ext cx="0" cy="51244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7020272" y="255561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/>
              <a:t>x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00317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161912"/>
              </p:ext>
            </p:extLst>
          </p:nvPr>
        </p:nvGraphicFramePr>
        <p:xfrm>
          <a:off x="3014663" y="836613"/>
          <a:ext cx="3113087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ção" r:id="rId3" imgW="1358640" imgH="393480" progId="Equation.3">
                  <p:embed/>
                </p:oleObj>
              </mc:Choice>
              <mc:Fallback>
                <p:oleObj name="Equação" r:id="rId3" imgW="135864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663" y="836613"/>
                        <a:ext cx="3113087" cy="904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0976"/>
              </p:ext>
            </p:extLst>
          </p:nvPr>
        </p:nvGraphicFramePr>
        <p:xfrm>
          <a:off x="3152775" y="2781300"/>
          <a:ext cx="28384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ção" r:id="rId5" imgW="1346040" imgH="393480" progId="Equation.3">
                  <p:embed/>
                </p:oleObj>
              </mc:Choice>
              <mc:Fallback>
                <p:oleObj name="Equação" r:id="rId5" imgW="13460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775" y="2781300"/>
                        <a:ext cx="2838450" cy="836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807177"/>
              </p:ext>
            </p:extLst>
          </p:nvPr>
        </p:nvGraphicFramePr>
        <p:xfrm>
          <a:off x="3435350" y="4594225"/>
          <a:ext cx="227171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ção" r:id="rId7" imgW="1079280" imgH="393480" progId="Equation.3">
                  <p:embed/>
                </p:oleObj>
              </mc:Choice>
              <mc:Fallback>
                <p:oleObj name="Equação" r:id="rId7" imgW="10792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4594225"/>
                        <a:ext cx="2271713" cy="836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899592" y="487534"/>
            <a:ext cx="1994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Isolando </a:t>
            </a:r>
            <a:r>
              <a:rPr lang="el-GR" sz="2400" b="1" i="1" dirty="0" smtClean="0"/>
              <a:t>Δ</a:t>
            </a:r>
            <a:r>
              <a:rPr lang="pt-BR" sz="2400" b="1" i="1" dirty="0" smtClean="0"/>
              <a:t>p* :</a:t>
            </a:r>
            <a:endParaRPr lang="pt-BR" sz="2400" b="1" i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867484" y="3883926"/>
            <a:ext cx="7548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Assim, podemos definir a Resistência ao Fluxo nos Canais:</a:t>
            </a:r>
            <a:endParaRPr lang="pt-BR" sz="24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867484" y="1772816"/>
            <a:ext cx="81134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Conforme o pistão se desloca para direita, a relação entre o </a:t>
            </a:r>
          </a:p>
          <a:p>
            <a:r>
              <a:rPr lang="pt-BR" sz="2400" b="1" dirty="0" smtClean="0"/>
              <a:t>aumento de pressão e a vazão de óleo no sentido inverso fica: 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97086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632268"/>
            <a:ext cx="8676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Desprezando o esforço de cisalhamento</a:t>
            </a:r>
            <a:r>
              <a:rPr lang="pt-BR" sz="2400" dirty="0" smtClean="0"/>
              <a:t>, </a:t>
            </a:r>
            <a:r>
              <a:rPr lang="pt-BR" sz="2400" b="1" dirty="0" smtClean="0"/>
              <a:t>para o equilíbrio, tem-se:</a:t>
            </a:r>
            <a:r>
              <a:rPr lang="pt-BR" sz="2400" dirty="0" smtClean="0"/>
              <a:t> </a:t>
            </a:r>
            <a:endParaRPr lang="pt-BR" sz="24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205926"/>
              </p:ext>
            </p:extLst>
          </p:nvPr>
        </p:nvGraphicFramePr>
        <p:xfrm>
          <a:off x="2558254" y="1700808"/>
          <a:ext cx="390643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ção" r:id="rId3" imgW="2070100" imgH="419100" progId="Equation.3">
                  <p:embed/>
                </p:oleObj>
              </mc:Choice>
              <mc:Fallback>
                <p:oleObj name="Equação" r:id="rId3" imgW="20701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254" y="1700808"/>
                        <a:ext cx="3906434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263361"/>
              </p:ext>
            </p:extLst>
          </p:nvPr>
        </p:nvGraphicFramePr>
        <p:xfrm>
          <a:off x="3208348" y="3429000"/>
          <a:ext cx="272730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ção" r:id="rId5" imgW="965200" imgH="228600" progId="Equation.3">
                  <p:embed/>
                </p:oleObj>
              </mc:Choice>
              <mc:Fallback>
                <p:oleObj name="Equação" r:id="rId5" imgW="9652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48" y="3429000"/>
                        <a:ext cx="2727303" cy="648072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31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177</Words>
  <Application>Microsoft Office PowerPoint</Application>
  <PresentationFormat>Apresentação na tela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Tema do Office</vt:lpstr>
      <vt:lpstr>Equação</vt:lpstr>
      <vt:lpstr>MODELAGEM DO AMORTECEDOR VISCOSO (“DASHPOT”)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MODELAGEM DO AMORTECEDOR VISCOSO (“DASHPOT”)</dc:title>
  <dc:creator>Ettore</dc:creator>
  <cp:lastModifiedBy>DELL</cp:lastModifiedBy>
  <cp:revision>26</cp:revision>
  <dcterms:created xsi:type="dcterms:W3CDTF">2016-08-23T21:28:54Z</dcterms:created>
  <dcterms:modified xsi:type="dcterms:W3CDTF">2019-11-08T22:21:50Z</dcterms:modified>
</cp:coreProperties>
</file>