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6858000" cx="12192000"/>
  <p:notesSz cx="6797675" cy="99266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83">
          <p15:clr>
            <a:srgbClr val="A4A3A4"/>
          </p15:clr>
        </p15:guide>
        <p15:guide id="2" pos="3840">
          <p15:clr>
            <a:srgbClr val="A4A3A4"/>
          </p15:clr>
        </p15:guide>
      </p15:sldGuideLst>
    </p:ext>
    <p:ext uri="GoogleSlidesCustomDataVersion2">
      <go:slidesCustomData xmlns:go="http://customooxmlschemas.google.com/" r:id="rId34" roundtripDataSignature="AMtx7miLBWUlnI27dBr5GBzuJzg+JwLHI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83"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12" Type="http://schemas.openxmlformats.org/officeDocument/2006/relationships/slide" Target="slides/slide7.xml"/><Relationship Id="rId34" Type="http://customschemas.google.com/relationships/presentationmetadata" Target="meta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 name="Shape 31"/>
        <p:cNvGrpSpPr/>
        <p:nvPr/>
      </p:nvGrpSpPr>
      <p:grpSpPr>
        <a:xfrm>
          <a:off x="0" y="0"/>
          <a:ext cx="0" cy="0"/>
          <a:chOff x="0" y="0"/>
          <a:chExt cx="0" cy="0"/>
        </a:xfrm>
      </p:grpSpPr>
      <p:sp>
        <p:nvSpPr>
          <p:cNvPr id="32" name="Google Shape;32;p1: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3" name="Google Shape;33;p1: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14: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5" name="Google Shape;85;p14: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15: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2" name="Google Shape;92;p15: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6: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8" name="Google Shape;98;p16: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7: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3" name="Google Shape;103;p17: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18: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18: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19: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4" name="Google Shape;114;p19: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20: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0" name="Google Shape;120;p20: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21: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6" name="Google Shape;126;p21: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22: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2" name="Google Shape;132;p22: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e09c0dfb0d_1_5:notes"/>
          <p:cNvSpPr/>
          <p:nvPr>
            <p:ph idx="2" type="sldImg"/>
          </p:nvPr>
        </p:nvSpPr>
        <p:spPr>
          <a:xfrm>
            <a:off x="1133150" y="744475"/>
            <a:ext cx="45321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8" name="Google Shape;138;g1e09c0dfb0d_1_5:notes"/>
          <p:cNvSpPr txBox="1"/>
          <p:nvPr>
            <p:ph idx="1" type="body"/>
          </p:nvPr>
        </p:nvSpPr>
        <p:spPr>
          <a:xfrm>
            <a:off x="679750" y="4715125"/>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g1e09c0dfb0d_1_61:notes"/>
          <p:cNvSpPr txBox="1"/>
          <p:nvPr>
            <p:ph idx="1" type="body"/>
          </p:nvPr>
        </p:nvSpPr>
        <p:spPr>
          <a:xfrm>
            <a:off x="679750" y="4715125"/>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9" name="Google Shape;39;g1e09c0dfb0d_1_61:notes"/>
          <p:cNvSpPr/>
          <p:nvPr>
            <p:ph idx="2" type="sldImg"/>
          </p:nvPr>
        </p:nvSpPr>
        <p:spPr>
          <a:xfrm>
            <a:off x="1133150" y="744475"/>
            <a:ext cx="45321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1e09c0dfb0d_1_0:notes"/>
          <p:cNvSpPr txBox="1"/>
          <p:nvPr>
            <p:ph idx="1" type="body"/>
          </p:nvPr>
        </p:nvSpPr>
        <p:spPr>
          <a:xfrm>
            <a:off x="679750" y="4715125"/>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3" name="Google Shape;143;g1e09c0dfb0d_1_0:notes"/>
          <p:cNvSpPr/>
          <p:nvPr>
            <p:ph idx="2" type="sldImg"/>
          </p:nvPr>
        </p:nvSpPr>
        <p:spPr>
          <a:xfrm>
            <a:off x="1133150" y="744475"/>
            <a:ext cx="45321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e09c0dfb0d_1_11:notes"/>
          <p:cNvSpPr txBox="1"/>
          <p:nvPr>
            <p:ph idx="1" type="body"/>
          </p:nvPr>
        </p:nvSpPr>
        <p:spPr>
          <a:xfrm>
            <a:off x="679750" y="4715125"/>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9" name="Google Shape;149;g1e09c0dfb0d_1_11:notes"/>
          <p:cNvSpPr/>
          <p:nvPr>
            <p:ph idx="2" type="sldImg"/>
          </p:nvPr>
        </p:nvSpPr>
        <p:spPr>
          <a:xfrm>
            <a:off x="1133150" y="744475"/>
            <a:ext cx="45321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e09c0dfb0d_1_17:notes"/>
          <p:cNvSpPr txBox="1"/>
          <p:nvPr>
            <p:ph idx="1" type="body"/>
          </p:nvPr>
        </p:nvSpPr>
        <p:spPr>
          <a:xfrm>
            <a:off x="679750" y="4715125"/>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5" name="Google Shape;155;g1e09c0dfb0d_1_17:notes"/>
          <p:cNvSpPr/>
          <p:nvPr>
            <p:ph idx="2" type="sldImg"/>
          </p:nvPr>
        </p:nvSpPr>
        <p:spPr>
          <a:xfrm>
            <a:off x="1133150" y="744475"/>
            <a:ext cx="45321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1e09c0dfb0d_1_23:notes"/>
          <p:cNvSpPr txBox="1"/>
          <p:nvPr>
            <p:ph idx="1" type="body"/>
          </p:nvPr>
        </p:nvSpPr>
        <p:spPr>
          <a:xfrm>
            <a:off x="679750" y="4715125"/>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1" name="Google Shape;161;g1e09c0dfb0d_1_23:notes"/>
          <p:cNvSpPr/>
          <p:nvPr>
            <p:ph idx="2" type="sldImg"/>
          </p:nvPr>
        </p:nvSpPr>
        <p:spPr>
          <a:xfrm>
            <a:off x="1133150" y="744475"/>
            <a:ext cx="45321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e09c0dfb0d_1_29:notes"/>
          <p:cNvSpPr txBox="1"/>
          <p:nvPr>
            <p:ph idx="1" type="body"/>
          </p:nvPr>
        </p:nvSpPr>
        <p:spPr>
          <a:xfrm>
            <a:off x="679750" y="4715125"/>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7" name="Google Shape;167;g1e09c0dfb0d_1_29:notes"/>
          <p:cNvSpPr/>
          <p:nvPr>
            <p:ph idx="2" type="sldImg"/>
          </p:nvPr>
        </p:nvSpPr>
        <p:spPr>
          <a:xfrm>
            <a:off x="1133150" y="744475"/>
            <a:ext cx="45321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e09c0dfb0d_1_35:notes"/>
          <p:cNvSpPr txBox="1"/>
          <p:nvPr>
            <p:ph idx="1" type="body"/>
          </p:nvPr>
        </p:nvSpPr>
        <p:spPr>
          <a:xfrm>
            <a:off x="679750" y="4715125"/>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3" name="Google Shape;173;g1e09c0dfb0d_1_35:notes"/>
          <p:cNvSpPr/>
          <p:nvPr>
            <p:ph idx="2" type="sldImg"/>
          </p:nvPr>
        </p:nvSpPr>
        <p:spPr>
          <a:xfrm>
            <a:off x="1133150" y="744475"/>
            <a:ext cx="45321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e09c0dfb0d_1_46:notes"/>
          <p:cNvSpPr/>
          <p:nvPr>
            <p:ph idx="2" type="sldImg"/>
          </p:nvPr>
        </p:nvSpPr>
        <p:spPr>
          <a:xfrm>
            <a:off x="1133150" y="744475"/>
            <a:ext cx="45321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g1e09c0dfb0d_1_46:notes"/>
          <p:cNvSpPr txBox="1"/>
          <p:nvPr>
            <p:ph idx="1" type="body"/>
          </p:nvPr>
        </p:nvSpPr>
        <p:spPr>
          <a:xfrm>
            <a:off x="679750" y="4715125"/>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e09c0dfb0d_1_41:notes"/>
          <p:cNvSpPr txBox="1"/>
          <p:nvPr>
            <p:ph idx="1" type="body"/>
          </p:nvPr>
        </p:nvSpPr>
        <p:spPr>
          <a:xfrm>
            <a:off x="679750" y="4715125"/>
            <a:ext cx="5438100" cy="446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4" name="Google Shape;184;g1e09c0dfb0d_1_41:notes"/>
          <p:cNvSpPr/>
          <p:nvPr>
            <p:ph idx="2" type="sldImg"/>
          </p:nvPr>
        </p:nvSpPr>
        <p:spPr>
          <a:xfrm>
            <a:off x="1133150" y="744475"/>
            <a:ext cx="4532100" cy="37224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26: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0" name="Google Shape;190;p26: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p6: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4" name="Google Shape;44;p6: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p7: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0" name="Google Shape;50;p7: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p8: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6" name="Google Shape;56;p8: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9: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2" name="Google Shape;62;p9: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10: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8" name="Google Shape;68;p10: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12: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4" name="Google Shape;74;p12: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13:notes"/>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9" name="Google Shape;79;p13: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gradFill>
          <a:gsLst>
            <a:gs pos="0">
              <a:srgbClr val="3B357B"/>
            </a:gs>
            <a:gs pos="20000">
              <a:srgbClr val="443279"/>
            </a:gs>
            <a:gs pos="100000">
              <a:srgbClr val="443279"/>
            </a:gs>
          </a:gsLst>
          <a:lin ang="1800000" scaled="0"/>
        </a:gradFill>
      </p:bgPr>
    </p:bg>
    <p:spTree>
      <p:nvGrpSpPr>
        <p:cNvPr id="11" name="Shape 11"/>
        <p:cNvGrpSpPr/>
        <p:nvPr/>
      </p:nvGrpSpPr>
      <p:grpSpPr>
        <a:xfrm>
          <a:off x="0" y="0"/>
          <a:ext cx="0" cy="0"/>
          <a:chOff x="0" y="0"/>
          <a:chExt cx="0" cy="0"/>
        </a:xfrm>
      </p:grpSpPr>
      <p:sp>
        <p:nvSpPr>
          <p:cNvPr id="12" name="Google Shape;12;p28"/>
          <p:cNvSpPr txBox="1"/>
          <p:nvPr>
            <p:ph type="ctrTitle"/>
          </p:nvPr>
        </p:nvSpPr>
        <p:spPr>
          <a:xfrm>
            <a:off x="520700" y="3708400"/>
            <a:ext cx="6794500" cy="195495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lt1"/>
              </a:buClr>
              <a:buSzPts val="6400"/>
              <a:buFont typeface="Calibri"/>
              <a:buNone/>
              <a:defRPr b="1" sz="6400">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28"/>
          <p:cNvSpPr txBox="1"/>
          <p:nvPr>
            <p:ph idx="1" type="subTitle"/>
          </p:nvPr>
        </p:nvSpPr>
        <p:spPr>
          <a:xfrm>
            <a:off x="520700" y="5773738"/>
            <a:ext cx="6794500" cy="6524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lt1"/>
              </a:buClr>
              <a:buSzPts val="1800"/>
              <a:buNone/>
              <a:defRPr b="0" sz="1800">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id="14" name="Google Shape;14;p28"/>
          <p:cNvPicPr preferRelativeResize="0"/>
          <p:nvPr/>
        </p:nvPicPr>
        <p:blipFill rotWithShape="1">
          <a:blip r:embed="rId2">
            <a:alphaModFix/>
          </a:blip>
          <a:srcRect b="0" l="0" r="0" t="0"/>
          <a:stretch/>
        </p:blipFill>
        <p:spPr>
          <a:xfrm>
            <a:off x="520700" y="271599"/>
            <a:ext cx="2919186" cy="1866595"/>
          </a:xfrm>
          <a:prstGeom prst="rect">
            <a:avLst/>
          </a:prstGeom>
          <a:solidFill>
            <a:srgbClr val="363B7F"/>
          </a:solid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29"/>
          <p:cNvSpPr/>
          <p:nvPr/>
        </p:nvSpPr>
        <p:spPr>
          <a:xfrm>
            <a:off x="0" y="0"/>
            <a:ext cx="12192000" cy="6858000"/>
          </a:xfrm>
          <a:prstGeom prst="rect">
            <a:avLst/>
          </a:prstGeom>
          <a:gradFill>
            <a:gsLst>
              <a:gs pos="0">
                <a:srgbClr val="373A7F"/>
              </a:gs>
              <a:gs pos="100000">
                <a:srgbClr val="373A7F"/>
              </a:gs>
            </a:gsLst>
            <a:lin ang="1795654" scaled="0"/>
          </a:gra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7" name="Google Shape;17;p29"/>
          <p:cNvSpPr/>
          <p:nvPr/>
        </p:nvSpPr>
        <p:spPr>
          <a:xfrm>
            <a:off x="393895" y="365125"/>
            <a:ext cx="11380763" cy="6148217"/>
          </a:xfrm>
          <a:prstGeom prst="rect">
            <a:avLst/>
          </a:prstGeom>
          <a:solidFill>
            <a:schemeClr val="lt1"/>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8" name="Google Shape;18;p2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4400"/>
              <a:buFont typeface="Calibri"/>
              <a:buNone/>
              <a:defRPr b="1">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9"/>
          <p:cNvSpPr txBox="1"/>
          <p:nvPr>
            <p:ph idx="1" type="body"/>
          </p:nvPr>
        </p:nvSpPr>
        <p:spPr>
          <a:xfrm>
            <a:off x="838200" y="1825625"/>
            <a:ext cx="8610600" cy="4351338"/>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indent="-381000" lvl="1" marL="9144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indent="-355600" lvl="2" marL="1371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indent="-342900" lvl="3" marL="18288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indent="-342900" lvl="4" marL="22860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20" name="Google Shape;20;p29"/>
          <p:cNvPicPr preferRelativeResize="0"/>
          <p:nvPr/>
        </p:nvPicPr>
        <p:blipFill rotWithShape="1">
          <a:blip r:embed="rId2">
            <a:alphaModFix/>
          </a:blip>
          <a:srcRect b="0" l="0" r="0" t="0"/>
          <a:stretch/>
        </p:blipFill>
        <p:spPr>
          <a:xfrm>
            <a:off x="9716717" y="4918160"/>
            <a:ext cx="1773070" cy="1258803"/>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bg>
      <p:bgPr>
        <a:gradFill>
          <a:gsLst>
            <a:gs pos="0">
              <a:srgbClr val="023063"/>
            </a:gs>
            <a:gs pos="32000">
              <a:srgbClr val="373A7F"/>
            </a:gs>
            <a:gs pos="100000">
              <a:srgbClr val="373A7F"/>
            </a:gs>
          </a:gsLst>
          <a:lin ang="1740000" scaled="0"/>
        </a:gradFill>
      </p:bgPr>
    </p:bg>
    <p:spTree>
      <p:nvGrpSpPr>
        <p:cNvPr id="21" name="Shape 21"/>
        <p:cNvGrpSpPr/>
        <p:nvPr/>
      </p:nvGrpSpPr>
      <p:grpSpPr>
        <a:xfrm>
          <a:off x="0" y="0"/>
          <a:ext cx="0" cy="0"/>
          <a:chOff x="0" y="0"/>
          <a:chExt cx="0" cy="0"/>
        </a:xfrm>
      </p:grpSpPr>
      <p:sp>
        <p:nvSpPr>
          <p:cNvPr id="22" name="Google Shape;22;p30"/>
          <p:cNvSpPr/>
          <p:nvPr/>
        </p:nvSpPr>
        <p:spPr>
          <a:xfrm rot="-5400000">
            <a:off x="2382128" y="-2579079"/>
            <a:ext cx="7427744" cy="12191999"/>
          </a:xfrm>
          <a:prstGeom prst="trapezoid">
            <a:avLst>
              <a:gd fmla="val 25000" name="adj"/>
            </a:avLst>
          </a:prstGeom>
          <a:solidFill>
            <a:srgbClr val="222A35">
              <a:alpha val="25882"/>
            </a:srgbClr>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3" name="Google Shape;23;p30"/>
          <p:cNvSpPr txBox="1"/>
          <p:nvPr>
            <p:ph type="title"/>
          </p:nvPr>
        </p:nvSpPr>
        <p:spPr>
          <a:xfrm>
            <a:off x="3448050" y="2486025"/>
            <a:ext cx="52959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5400"/>
              <a:buFont typeface="Calibri"/>
              <a:buNone/>
              <a:defRPr b="1" sz="5400">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gradFill>
          <a:gsLst>
            <a:gs pos="0">
              <a:srgbClr val="373A7F"/>
            </a:gs>
            <a:gs pos="100000">
              <a:srgbClr val="373A7F"/>
            </a:gs>
          </a:gsLst>
          <a:lin ang="12600000" scaled="0"/>
        </a:gradFill>
      </p:bgPr>
    </p:bg>
    <p:spTree>
      <p:nvGrpSpPr>
        <p:cNvPr id="24" name="Shape 24"/>
        <p:cNvGrpSpPr/>
        <p:nvPr/>
      </p:nvGrpSpPr>
      <p:grpSpPr>
        <a:xfrm>
          <a:off x="0" y="0"/>
          <a:ext cx="0" cy="0"/>
          <a:chOff x="0" y="0"/>
          <a:chExt cx="0" cy="0"/>
        </a:xfrm>
      </p:grpSpPr>
      <p:sp>
        <p:nvSpPr>
          <p:cNvPr id="25" name="Google Shape;25;p31"/>
          <p:cNvSpPr txBox="1"/>
          <p:nvPr/>
        </p:nvSpPr>
        <p:spPr>
          <a:xfrm>
            <a:off x="3798278" y="2771335"/>
            <a:ext cx="4543864"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400" u="none" cap="none" strike="noStrike">
                <a:solidFill>
                  <a:schemeClr val="lt1"/>
                </a:solidFill>
                <a:latin typeface="Calibri"/>
                <a:ea typeface="Calibri"/>
                <a:cs typeface="Calibri"/>
                <a:sym typeface="Calibri"/>
              </a:rPr>
              <a:t>Obrigado!</a:t>
            </a:r>
            <a:endParaRPr b="1" i="0" sz="5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6" name="Shape 26"/>
        <p:cNvGrpSpPr/>
        <p:nvPr/>
      </p:nvGrpSpPr>
      <p:grpSpPr>
        <a:xfrm>
          <a:off x="0" y="0"/>
          <a:ext cx="0" cy="0"/>
          <a:chOff x="0" y="0"/>
          <a:chExt cx="0" cy="0"/>
        </a:xfrm>
      </p:grpSpPr>
      <p:sp>
        <p:nvSpPr>
          <p:cNvPr id="27" name="Google Shape;27;p32"/>
          <p:cNvSpPr/>
          <p:nvPr/>
        </p:nvSpPr>
        <p:spPr>
          <a:xfrm>
            <a:off x="1378634" y="2926081"/>
            <a:ext cx="4037428" cy="3024554"/>
          </a:xfrm>
          <a:prstGeom prst="rect">
            <a:avLst/>
          </a:prstGeom>
          <a:gradFill>
            <a:gsLst>
              <a:gs pos="0">
                <a:srgbClr val="2E75B5"/>
              </a:gs>
              <a:gs pos="10000">
                <a:srgbClr val="2E75B5"/>
              </a:gs>
              <a:gs pos="76000">
                <a:srgbClr val="373A7F"/>
              </a:gs>
              <a:gs pos="100000">
                <a:srgbClr val="373A7F"/>
              </a:gs>
            </a:gsLst>
            <a:lin ang="12600000" scaled="0"/>
          </a:gra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8" name="Google Shape;28;p32"/>
          <p:cNvSpPr txBox="1"/>
          <p:nvPr>
            <p:ph type="title"/>
          </p:nvPr>
        </p:nvSpPr>
        <p:spPr>
          <a:xfrm>
            <a:off x="1740121" y="3234936"/>
            <a:ext cx="3366452" cy="104452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Calibri"/>
              <a:buNone/>
              <a:defRPr b="1" sz="3200">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32"/>
          <p:cNvSpPr/>
          <p:nvPr>
            <p:ph idx="2" type="pic"/>
          </p:nvPr>
        </p:nvSpPr>
        <p:spPr>
          <a:xfrm>
            <a:off x="4895558" y="464233"/>
            <a:ext cx="6231988" cy="6006905"/>
          </a:xfrm>
          <a:prstGeom prst="rect">
            <a:avLst/>
          </a:prstGeom>
          <a:noFill/>
          <a:ln>
            <a:noFill/>
          </a:ln>
        </p:spPr>
      </p:sp>
      <p:sp>
        <p:nvSpPr>
          <p:cNvPr id="30" name="Google Shape;30;p32"/>
          <p:cNvSpPr txBox="1"/>
          <p:nvPr>
            <p:ph idx="1" type="body"/>
          </p:nvPr>
        </p:nvSpPr>
        <p:spPr>
          <a:xfrm>
            <a:off x="1740121" y="4431325"/>
            <a:ext cx="3366452" cy="116761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800"/>
              <a:buNone/>
              <a:defRPr sz="1800">
                <a:solidFill>
                  <a:schemeClr val="lt1"/>
                </a:solidFill>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 name="Shape 34"/>
        <p:cNvGrpSpPr/>
        <p:nvPr/>
      </p:nvGrpSpPr>
      <p:grpSpPr>
        <a:xfrm>
          <a:off x="0" y="0"/>
          <a:ext cx="0" cy="0"/>
          <a:chOff x="0" y="0"/>
          <a:chExt cx="0" cy="0"/>
        </a:xfrm>
      </p:grpSpPr>
      <p:sp>
        <p:nvSpPr>
          <p:cNvPr id="35" name="Google Shape;35;p1"/>
          <p:cNvSpPr txBox="1"/>
          <p:nvPr>
            <p:ph type="ctrTitle"/>
          </p:nvPr>
        </p:nvSpPr>
        <p:spPr>
          <a:xfrm>
            <a:off x="520700" y="3708400"/>
            <a:ext cx="10295346" cy="195495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lt1"/>
              </a:buClr>
              <a:buSzPts val="4800"/>
              <a:buFont typeface="Calibri"/>
              <a:buNone/>
            </a:pPr>
            <a:r>
              <a:rPr lang="en-US" sz="4800"/>
              <a:t>Reportagem humanizada:</a:t>
            </a:r>
            <a:br>
              <a:rPr lang="en-US" sz="4800"/>
            </a:br>
            <a:r>
              <a:rPr lang="en-US" sz="4800"/>
              <a:t>o abre e o final</a:t>
            </a:r>
            <a:endParaRPr sz="4800"/>
          </a:p>
        </p:txBody>
      </p:sp>
      <p:sp>
        <p:nvSpPr>
          <p:cNvPr id="36" name="Google Shape;36;p1"/>
          <p:cNvSpPr txBox="1"/>
          <p:nvPr>
            <p:ph idx="1" type="subTitle"/>
          </p:nvPr>
        </p:nvSpPr>
        <p:spPr>
          <a:xfrm>
            <a:off x="520700" y="5773738"/>
            <a:ext cx="6794500" cy="652462"/>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lt1"/>
              </a:buClr>
              <a:buSzPts val="1800"/>
              <a:buNone/>
            </a:pPr>
            <a:r>
              <a:rPr lang="en-US"/>
              <a:t>CJE 0602 | Laboratório de Jornalismo - Jornal do Campus</a:t>
            </a:r>
            <a:endParaRPr/>
          </a:p>
          <a:p>
            <a:pPr indent="0" lvl="0" marL="0" rtl="0" algn="l">
              <a:lnSpc>
                <a:spcPct val="90000"/>
              </a:lnSpc>
              <a:spcBef>
                <a:spcPts val="1000"/>
              </a:spcBef>
              <a:spcAft>
                <a:spcPts val="0"/>
              </a:spcAft>
              <a:buClr>
                <a:schemeClr val="lt1"/>
              </a:buClr>
              <a:buSzPts val="1800"/>
              <a:buNone/>
            </a:pPr>
            <a:r>
              <a:rPr lang="en-US"/>
              <a:t>Prof. Dr. Rodrigo Ratier | rratier@usp.br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t/>
            </a:r>
            <a:endParaRPr/>
          </a:p>
        </p:txBody>
      </p:sp>
      <p:sp>
        <p:nvSpPr>
          <p:cNvPr id="88" name="Google Shape;88;p14"/>
          <p:cNvSpPr txBox="1"/>
          <p:nvPr>
            <p:ph idx="1" type="body"/>
          </p:nvPr>
        </p:nvSpPr>
        <p:spPr>
          <a:xfrm>
            <a:off x="838200" y="1825625"/>
            <a:ext cx="8610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pic>
        <p:nvPicPr>
          <p:cNvPr id="89" name="Google Shape;89;p14"/>
          <p:cNvPicPr preferRelativeResize="0"/>
          <p:nvPr/>
        </p:nvPicPr>
        <p:blipFill rotWithShape="1">
          <a:blip r:embed="rId3">
            <a:alphaModFix/>
          </a:blip>
          <a:srcRect b="0" l="0" r="0" t="0"/>
          <a:stretch/>
        </p:blipFill>
        <p:spPr>
          <a:xfrm>
            <a:off x="838200" y="449489"/>
            <a:ext cx="8072677" cy="603204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Recursos para o abre</a:t>
            </a:r>
            <a:endParaRPr/>
          </a:p>
        </p:txBody>
      </p:sp>
      <p:sp>
        <p:nvSpPr>
          <p:cNvPr id="95" name="Google Shape;95;p15"/>
          <p:cNvSpPr txBox="1"/>
          <p:nvPr>
            <p:ph idx="1" type="body"/>
          </p:nvPr>
        </p:nvSpPr>
        <p:spPr>
          <a:xfrm>
            <a:off x="838200" y="1628676"/>
            <a:ext cx="9332742" cy="4842461"/>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b="1" lang="en-US"/>
              <a:t>Leia o fragmento de texto 2, "O gigante que queria ser grande" </a:t>
            </a:r>
            <a:br>
              <a:rPr b="1" lang="en-US"/>
            </a:br>
            <a:r>
              <a:rPr b="1" lang="en-US"/>
              <a:t>(El gigante que queria ser grande), de Leila Guerriero. Considere as questões abaixo:</a:t>
            </a:r>
            <a:endParaRPr/>
          </a:p>
          <a:p>
            <a:pPr indent="-228600" lvl="0" marL="228600" rtl="0" algn="l">
              <a:lnSpc>
                <a:spcPct val="90000"/>
              </a:lnSpc>
              <a:spcBef>
                <a:spcPts val="1000"/>
              </a:spcBef>
              <a:spcAft>
                <a:spcPts val="0"/>
              </a:spcAft>
              <a:buClr>
                <a:schemeClr val="dk1"/>
              </a:buClr>
              <a:buSzPct val="100000"/>
              <a:buChar char="•"/>
            </a:pPr>
            <a:r>
              <a:rPr lang="en-US"/>
              <a:t>Qual o recurso predominante da autora para iniciar seu texto? </a:t>
            </a:r>
            <a:endParaRPr/>
          </a:p>
          <a:p>
            <a:pPr indent="-228600" lvl="0" marL="228600" rtl="0" algn="l">
              <a:lnSpc>
                <a:spcPct val="90000"/>
              </a:lnSpc>
              <a:spcBef>
                <a:spcPts val="1000"/>
              </a:spcBef>
              <a:spcAft>
                <a:spcPts val="0"/>
              </a:spcAft>
              <a:buClr>
                <a:schemeClr val="dk1"/>
              </a:buClr>
              <a:buSzPct val="100000"/>
              <a:buChar char="•"/>
            </a:pPr>
            <a:r>
              <a:rPr lang="en-US"/>
              <a:t>Quais elementos recebem maior destaque – e quais são menos destacados?</a:t>
            </a:r>
            <a:endParaRPr/>
          </a:p>
          <a:p>
            <a:pPr indent="-228600" lvl="0" marL="228600" rtl="0" algn="l">
              <a:lnSpc>
                <a:spcPct val="90000"/>
              </a:lnSpc>
              <a:spcBef>
                <a:spcPts val="1000"/>
              </a:spcBef>
              <a:spcAft>
                <a:spcPts val="0"/>
              </a:spcAft>
              <a:buClr>
                <a:schemeClr val="dk1"/>
              </a:buClr>
              <a:buSzPct val="100000"/>
              <a:buChar char="•"/>
            </a:pPr>
            <a:r>
              <a:rPr lang="en-US"/>
              <a:t>O que o uso das expressões “criatura” e “criatura extraordinária” pode indicar?</a:t>
            </a:r>
            <a:endParaRPr/>
          </a:p>
          <a:p>
            <a:pPr indent="-228600" lvl="0" marL="228600" rtl="0" algn="l">
              <a:lnSpc>
                <a:spcPct val="90000"/>
              </a:lnSpc>
              <a:spcBef>
                <a:spcPts val="1000"/>
              </a:spcBef>
              <a:spcAft>
                <a:spcPts val="0"/>
              </a:spcAft>
              <a:buClr>
                <a:schemeClr val="dk1"/>
              </a:buClr>
              <a:buSzPct val="100000"/>
              <a:buChar char="•"/>
            </a:pPr>
            <a:r>
              <a:rPr lang="en-US"/>
              <a:t>O que o uso da expressão “finalmente” pode indicar?</a:t>
            </a:r>
            <a:endParaRPr/>
          </a:p>
          <a:p>
            <a:pPr indent="-228600" lvl="0" marL="228600" rtl="0" algn="l">
              <a:lnSpc>
                <a:spcPct val="90000"/>
              </a:lnSpc>
              <a:spcBef>
                <a:spcPts val="1000"/>
              </a:spcBef>
              <a:spcAft>
                <a:spcPts val="0"/>
              </a:spcAft>
              <a:buClr>
                <a:schemeClr val="dk1"/>
              </a:buClr>
              <a:buSzPct val="100000"/>
              <a:buChar char="•"/>
            </a:pPr>
            <a:r>
              <a:rPr lang="en-US"/>
              <a:t>O que o uso da expressão “a excrecência do oco de uma </a:t>
            </a:r>
            <a:br>
              <a:rPr lang="en-US"/>
            </a:br>
            <a:r>
              <a:rPr lang="en-US"/>
              <a:t>catedral ou de uma abóboda” pode indicar? </a:t>
            </a:r>
            <a:endParaRPr/>
          </a:p>
          <a:p>
            <a:pPr indent="-228600" lvl="0" marL="228600" rtl="0" algn="l">
              <a:lnSpc>
                <a:spcPct val="90000"/>
              </a:lnSpc>
              <a:spcBef>
                <a:spcPts val="1000"/>
              </a:spcBef>
              <a:spcAft>
                <a:spcPts val="0"/>
              </a:spcAft>
              <a:buClr>
                <a:schemeClr val="dk1"/>
              </a:buClr>
              <a:buSzPct val="100000"/>
              <a:buChar char="•"/>
            </a:pPr>
            <a:r>
              <a:rPr lang="en-US"/>
              <a:t>Qual o papel do bloco que vem depois dos asteriscos?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pic>
        <p:nvPicPr>
          <p:cNvPr id="100" name="Google Shape;100;p16"/>
          <p:cNvPicPr preferRelativeResize="0"/>
          <p:nvPr/>
        </p:nvPicPr>
        <p:blipFill rotWithShape="1">
          <a:blip r:embed="rId3">
            <a:alphaModFix/>
          </a:blip>
          <a:srcRect b="0" l="0" r="0" t="0"/>
          <a:stretch/>
        </p:blipFill>
        <p:spPr>
          <a:xfrm>
            <a:off x="3745880" y="194695"/>
            <a:ext cx="4740198" cy="666330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Recursos para o abre</a:t>
            </a:r>
            <a:endParaRPr/>
          </a:p>
        </p:txBody>
      </p:sp>
      <p:sp>
        <p:nvSpPr>
          <p:cNvPr id="106" name="Google Shape;106;p17"/>
          <p:cNvSpPr txBox="1"/>
          <p:nvPr>
            <p:ph idx="1" type="body"/>
          </p:nvPr>
        </p:nvSpPr>
        <p:spPr>
          <a:xfrm>
            <a:off x="838200" y="1628676"/>
            <a:ext cx="9332742" cy="4842461"/>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O lide deve prover detalhes contundentes que mostrem ao leitor por que aquele texto foi escrito e por que alguém deveria lê-lo. (ZINSSER, p. 74)</a:t>
            </a:r>
            <a:endParaRPr/>
          </a:p>
          <a:p>
            <a:pPr indent="-228600" lvl="0" marL="228600" rtl="0" algn="l">
              <a:lnSpc>
                <a:spcPct val="90000"/>
              </a:lnSpc>
              <a:spcBef>
                <a:spcPts val="1000"/>
              </a:spcBef>
              <a:spcAft>
                <a:spcPts val="0"/>
              </a:spcAft>
              <a:buClr>
                <a:schemeClr val="dk1"/>
              </a:buClr>
              <a:buSzPts val="2800"/>
              <a:buChar char="•"/>
            </a:pPr>
            <a:r>
              <a:rPr lang="en-US"/>
              <a:t>A força de um texto é proporcional à quantidade de detalhes dentre os quais pode escolher os poucos que servirão aos seus propósitos (ZINSSER, p. 78)</a:t>
            </a:r>
            <a:endParaRPr/>
          </a:p>
          <a:p>
            <a:pPr indent="-228600" lvl="0" marL="228600" rtl="0" algn="l">
              <a:lnSpc>
                <a:spcPct val="90000"/>
              </a:lnSpc>
              <a:spcBef>
                <a:spcPts val="1000"/>
              </a:spcBef>
              <a:spcAft>
                <a:spcPts val="0"/>
              </a:spcAft>
              <a:buClr>
                <a:schemeClr val="dk1"/>
              </a:buClr>
              <a:buSzPts val="2800"/>
              <a:buChar char="•"/>
            </a:pPr>
            <a:r>
              <a:rPr lang="en-US"/>
              <a:t>A salvação muitas vezes não reside no estilo do escritor, mas em alguns fatos peculiares que ele conseguiu descobrir (ZINSSER, p. 77)</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8"/>
          <p:cNvSpPr txBox="1"/>
          <p:nvPr>
            <p:ph type="title"/>
          </p:nvPr>
        </p:nvSpPr>
        <p:spPr>
          <a:xfrm>
            <a:off x="3448050" y="2486025"/>
            <a:ext cx="52959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5400"/>
              <a:buFont typeface="Calibri"/>
              <a:buNone/>
            </a:pPr>
            <a:r>
              <a:rPr lang="en-US"/>
              <a:t>Recursos </a:t>
            </a:r>
            <a:br>
              <a:rPr lang="en-US"/>
            </a:br>
            <a:r>
              <a:rPr lang="en-US"/>
              <a:t>para o final</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Recursos para o final</a:t>
            </a:r>
            <a:endParaRPr/>
          </a:p>
        </p:txBody>
      </p:sp>
      <p:sp>
        <p:nvSpPr>
          <p:cNvPr id="117" name="Google Shape;117;p19"/>
          <p:cNvSpPr txBox="1"/>
          <p:nvPr>
            <p:ph idx="1" type="body"/>
          </p:nvPr>
        </p:nvSpPr>
        <p:spPr>
          <a:xfrm>
            <a:off x="838200" y="1628676"/>
            <a:ext cx="9332742" cy="4842461"/>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Muitas vezes são necessárias poucas frases para amarrar tudo. E isso pode ser feito assim:</a:t>
            </a:r>
            <a:endParaRPr/>
          </a:p>
          <a:p>
            <a:pPr indent="-228600" lvl="1" marL="685800" rtl="0" algn="l">
              <a:lnSpc>
                <a:spcPct val="90000"/>
              </a:lnSpc>
              <a:spcBef>
                <a:spcPts val="500"/>
              </a:spcBef>
              <a:spcAft>
                <a:spcPts val="0"/>
              </a:spcAft>
              <a:buClr>
                <a:schemeClr val="dk1"/>
              </a:buClr>
              <a:buSzPts val="2400"/>
              <a:buChar char="•"/>
            </a:pPr>
            <a:r>
              <a:rPr lang="en-US"/>
              <a:t>Forma circular (vibrando no final o eco de uma nota que soou no início do texto)</a:t>
            </a:r>
            <a:endParaRPr/>
          </a:p>
          <a:p>
            <a:pPr indent="-228600" lvl="1" marL="685800" rtl="0" algn="l">
              <a:lnSpc>
                <a:spcPct val="90000"/>
              </a:lnSpc>
              <a:spcBef>
                <a:spcPts val="500"/>
              </a:spcBef>
              <a:spcAft>
                <a:spcPts val="0"/>
              </a:spcAft>
              <a:buClr>
                <a:schemeClr val="dk1"/>
              </a:buClr>
              <a:buSzPts val="2400"/>
              <a:buChar char="•"/>
            </a:pPr>
            <a:r>
              <a:rPr lang="en-US"/>
              <a:t>Encapsular brevemente a ideia central do texto</a:t>
            </a:r>
            <a:endParaRPr/>
          </a:p>
          <a:p>
            <a:pPr indent="-228600" lvl="1" marL="685800" rtl="0" algn="l">
              <a:lnSpc>
                <a:spcPct val="90000"/>
              </a:lnSpc>
              <a:spcBef>
                <a:spcPts val="500"/>
              </a:spcBef>
              <a:spcAft>
                <a:spcPts val="0"/>
              </a:spcAft>
              <a:buClr>
                <a:schemeClr val="dk1"/>
              </a:buClr>
              <a:buSzPts val="2400"/>
              <a:buChar char="•"/>
            </a:pPr>
            <a:r>
              <a:rPr lang="en-US"/>
              <a:t>Concluir com uma frase que nos sacoleje com sua justeza ou capacidade de surpreender (ZINSSER, p. 85).</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Recursos para o final</a:t>
            </a:r>
            <a:endParaRPr/>
          </a:p>
        </p:txBody>
      </p:sp>
      <p:sp>
        <p:nvSpPr>
          <p:cNvPr id="123" name="Google Shape;123;p20"/>
          <p:cNvSpPr txBox="1"/>
          <p:nvPr>
            <p:ph idx="1" type="body"/>
          </p:nvPr>
        </p:nvSpPr>
        <p:spPr>
          <a:xfrm>
            <a:off x="838200" y="1628676"/>
            <a:ext cx="9332742" cy="4842461"/>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Não dizer tudo – é preciso deixar no leitor a sensação de que o texto continua significando depois que ele lê a última palavra. A última frase, por isso, é tão importante quanto a primeira. Por meio dela, o texto continuará ressoando na memória do leitor, não se deixando apagar. </a:t>
            </a:r>
            <a:endParaRPr/>
          </a:p>
          <a:p>
            <a:pPr indent="-228600" lvl="0" marL="228600" rtl="0" algn="l">
              <a:lnSpc>
                <a:spcPct val="90000"/>
              </a:lnSpc>
              <a:spcBef>
                <a:spcPts val="1000"/>
              </a:spcBef>
              <a:spcAft>
                <a:spcPts val="0"/>
              </a:spcAft>
              <a:buClr>
                <a:schemeClr val="dk1"/>
              </a:buClr>
              <a:buSzPts val="2800"/>
              <a:buChar char="•"/>
            </a:pPr>
            <a:r>
              <a:rPr lang="en-US"/>
              <a:t>Um dos segredos do texto memorável é o fechamento que cria um impulso novo, já totalmente fora do âmbito do que se escreveu, agora na mente do leitor. </a:t>
            </a:r>
            <a:endParaRPr/>
          </a:p>
          <a:p>
            <a:pPr indent="0" lvl="0" marL="0" rtl="0" algn="l">
              <a:lnSpc>
                <a:spcPct val="90000"/>
              </a:lnSpc>
              <a:spcBef>
                <a:spcPts val="1000"/>
              </a:spcBef>
              <a:spcAft>
                <a:spcPts val="0"/>
              </a:spcAft>
              <a:buClr>
                <a:schemeClr val="dk1"/>
              </a:buClr>
              <a:buSzPts val="2800"/>
              <a:buNone/>
            </a:pPr>
            <a:r>
              <a:rPr lang="en-US"/>
              <a:t>(Miguel Sanches Neto, </a:t>
            </a:r>
            <a:r>
              <a:rPr i="1" lang="en-US"/>
              <a:t>Passeios pelo Bosque da Literatura</a:t>
            </a:r>
            <a:r>
              <a:rPr lang="en-US"/>
              <a:t>)</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Exemplo 1 – O rastro nos ossos</a:t>
            </a:r>
            <a:endParaRPr/>
          </a:p>
        </p:txBody>
      </p:sp>
      <p:sp>
        <p:nvSpPr>
          <p:cNvPr id="129" name="Google Shape;129;p21"/>
          <p:cNvSpPr txBox="1"/>
          <p:nvPr>
            <p:ph idx="1" type="body"/>
          </p:nvPr>
        </p:nvSpPr>
        <p:spPr>
          <a:xfrm>
            <a:off x="838200" y="1628676"/>
            <a:ext cx="9332742" cy="484246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[NO CEMITÉRIO]</a:t>
            </a:r>
            <a:br>
              <a:rPr lang="en-US"/>
            </a:br>
            <a:r>
              <a:rPr lang="en-US"/>
              <a:t>Em outra cova, alguém encontra um suéter listrado, um crânio com três balas, redondos como três bocas de peixe: os ossos de mulher são graciosos.</a:t>
            </a:r>
            <a:endParaRPr/>
          </a:p>
          <a:p>
            <a:pPr indent="0" lvl="0" marL="0" rtl="0" algn="l">
              <a:lnSpc>
                <a:spcPct val="90000"/>
              </a:lnSpc>
              <a:spcBef>
                <a:spcPts val="1000"/>
              </a:spcBef>
              <a:spcAft>
                <a:spcPts val="0"/>
              </a:spcAft>
              <a:buClr>
                <a:schemeClr val="dk1"/>
              </a:buClr>
              <a:buSzPts val="2800"/>
              <a:buNone/>
            </a:pPr>
            <a:r>
              <a:rPr lang="en-US"/>
              <a:t>Amanhã, numa sala discreta no bairro de Once, nos jornais com notícias de ontem e sob a luz granulada da tarde, secarão os ossos, o suéter listrado, o sapato como uma língua rígida.</a:t>
            </a:r>
            <a:endParaRPr/>
          </a:p>
          <a:p>
            <a:pPr indent="0" lvl="0" marL="0" rtl="0" algn="l">
              <a:lnSpc>
                <a:spcPct val="90000"/>
              </a:lnSpc>
              <a:spcBef>
                <a:spcPts val="1000"/>
              </a:spcBef>
              <a:spcAft>
                <a:spcPts val="0"/>
              </a:spcAft>
              <a:buClr>
                <a:schemeClr val="dk1"/>
              </a:buClr>
              <a:buSzPts val="2800"/>
              <a:buNone/>
            </a:pPr>
            <a:r>
              <a:rPr lang="en-US"/>
              <a:t>Mas agora, no cemitério, a noite é um véu celestial mal quebrado pela brisa fina.</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Exemplo 2 – O gigante que quis ser grande</a:t>
            </a:r>
            <a:endParaRPr/>
          </a:p>
        </p:txBody>
      </p:sp>
      <p:sp>
        <p:nvSpPr>
          <p:cNvPr id="135" name="Google Shape;135;p22"/>
          <p:cNvSpPr txBox="1"/>
          <p:nvPr>
            <p:ph idx="1" type="body"/>
          </p:nvPr>
        </p:nvSpPr>
        <p:spPr>
          <a:xfrm>
            <a:off x="838200" y="1628676"/>
            <a:ext cx="9332742" cy="4842461"/>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2800"/>
              <a:buNone/>
            </a:pPr>
            <a:r>
              <a:rPr lang="en-US"/>
              <a:t>[EM CASA]</a:t>
            </a:r>
            <a:br>
              <a:rPr lang="en-US"/>
            </a:br>
            <a:r>
              <a:rPr lang="en-US"/>
              <a:t>[O Gigante Gonzales] gostaria que alguém o tivesse dito, no momento certo, qual era a diferença entre mil e dez mil e cem mil dólares. Ele teria feito outras coisas. Não sabe quais: outras. </a:t>
            </a:r>
            <a:endParaRPr/>
          </a:p>
          <a:p>
            <a:pPr indent="0" lvl="0" marL="0" rtl="0" algn="l">
              <a:lnSpc>
                <a:spcPct val="90000"/>
              </a:lnSpc>
              <a:spcBef>
                <a:spcPts val="1000"/>
              </a:spcBef>
              <a:spcAft>
                <a:spcPts val="0"/>
              </a:spcAft>
              <a:buClr>
                <a:schemeClr val="dk1"/>
              </a:buClr>
              <a:buSzPts val="2800"/>
              <a:buNone/>
            </a:pPr>
            <a:r>
              <a:rPr lang="en-US"/>
              <a:t>-- Mas nós, esportistas, não temos mestrado em economia. </a:t>
            </a:r>
            <a:endParaRPr/>
          </a:p>
          <a:p>
            <a:pPr indent="0" lvl="0" marL="0" rtl="0" algn="l">
              <a:lnSpc>
                <a:spcPct val="90000"/>
              </a:lnSpc>
              <a:spcBef>
                <a:spcPts val="1000"/>
              </a:spcBef>
              <a:spcAft>
                <a:spcPts val="0"/>
              </a:spcAft>
              <a:buClr>
                <a:schemeClr val="dk1"/>
              </a:buClr>
              <a:buSzPts val="2800"/>
              <a:buNone/>
            </a:pPr>
            <a:r>
              <a:rPr lang="en-US"/>
              <a:t>No silêncio claro da noite – o ar ainda manso de umidade – se agacha sobre os joelhos, olha os pés inúteis. </a:t>
            </a:r>
            <a:endParaRPr/>
          </a:p>
          <a:p>
            <a:pPr indent="0" lvl="0" marL="0" rtl="0" algn="l">
              <a:lnSpc>
                <a:spcPct val="90000"/>
              </a:lnSpc>
              <a:spcBef>
                <a:spcPts val="1000"/>
              </a:spcBef>
              <a:spcAft>
                <a:spcPts val="0"/>
              </a:spcAft>
              <a:buClr>
                <a:schemeClr val="dk1"/>
              </a:buClr>
              <a:buSzPts val="2800"/>
              <a:buNone/>
            </a:pPr>
            <a:r>
              <a:rPr lang="en-US"/>
              <a:t>-- Que pena que isso aconteceu agora. Se fosse aos 50 anos… Mas agora… Que pena.</a:t>
            </a:r>
            <a:endParaRPr/>
          </a:p>
          <a:p>
            <a:pPr indent="0" lvl="0" marL="0" rtl="0" algn="l">
              <a:lnSpc>
                <a:spcPct val="90000"/>
              </a:lnSpc>
              <a:spcBef>
                <a:spcPts val="1000"/>
              </a:spcBef>
              <a:spcAft>
                <a:spcPts val="0"/>
              </a:spcAft>
              <a:buClr>
                <a:schemeClr val="dk1"/>
              </a:buClr>
              <a:buSzPts val="2800"/>
              <a:buNone/>
            </a:pPr>
            <a:r>
              <a:rPr lang="en-US"/>
              <a:t>Do quarto de Carlitos se ouvem risos, os sons de um filme </a:t>
            </a:r>
            <a:br>
              <a:rPr lang="en-US"/>
            </a:br>
            <a:r>
              <a:rPr lang="en-US"/>
              <a:t>de Jackie Chan.</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1e09c0dfb0d_1_5"/>
          <p:cNvSpPr txBox="1"/>
          <p:nvPr>
            <p:ph type="title"/>
          </p:nvPr>
        </p:nvSpPr>
        <p:spPr>
          <a:xfrm>
            <a:off x="3448050" y="2486025"/>
            <a:ext cx="52959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5400"/>
              <a:buNone/>
            </a:pPr>
            <a:r>
              <a:rPr lang="en-US"/>
              <a:t>Edição: </a:t>
            </a:r>
            <a:br>
              <a:rPr lang="en-US"/>
            </a:br>
            <a:r>
              <a:rPr lang="en-US"/>
              <a:t>direcionamento </a:t>
            </a:r>
            <a:br>
              <a:rPr lang="en-US"/>
            </a:br>
            <a:r>
              <a:rPr lang="en-US"/>
              <a:t>e blocagem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g1e09c0dfb0d_1_61"/>
          <p:cNvSpPr txBox="1"/>
          <p:nvPr>
            <p:ph type="title"/>
          </p:nvPr>
        </p:nvSpPr>
        <p:spPr>
          <a:xfrm>
            <a:off x="3448050" y="2486025"/>
            <a:ext cx="52959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5400"/>
              <a:buFont typeface="Calibri"/>
              <a:buNone/>
            </a:pPr>
            <a:r>
              <a:rPr lang="en-US"/>
              <a:t>Abre de reportagem</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g1e09c0dfb0d_1_0"/>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Direcionamentos da reportagem</a:t>
            </a:r>
            <a:endParaRPr/>
          </a:p>
        </p:txBody>
      </p:sp>
      <p:sp>
        <p:nvSpPr>
          <p:cNvPr id="146" name="Google Shape;146;g1e09c0dfb0d_1_0"/>
          <p:cNvSpPr txBox="1"/>
          <p:nvPr>
            <p:ph idx="1" type="body"/>
          </p:nvPr>
        </p:nvSpPr>
        <p:spPr>
          <a:xfrm>
            <a:off x="838200" y="1628675"/>
            <a:ext cx="8662800" cy="48426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1000"/>
              </a:spcBef>
              <a:spcAft>
                <a:spcPts val="0"/>
              </a:spcAft>
              <a:buClr>
                <a:schemeClr val="dk1"/>
              </a:buClr>
              <a:buSzPts val="1100"/>
              <a:buFont typeface="Arial"/>
              <a:buNone/>
            </a:pPr>
            <a:r>
              <a:rPr lang="en-US"/>
              <a:t>Dani Alvarenga: </a:t>
            </a:r>
            <a:endParaRPr/>
          </a:p>
          <a:p>
            <a:pPr indent="0" lvl="0" marL="0" rtl="0" algn="l">
              <a:lnSpc>
                <a:spcPct val="90000"/>
              </a:lnSpc>
              <a:spcBef>
                <a:spcPts val="1000"/>
              </a:spcBef>
              <a:spcAft>
                <a:spcPts val="0"/>
              </a:spcAft>
              <a:buClr>
                <a:schemeClr val="dk1"/>
              </a:buClr>
              <a:buSzPts val="1100"/>
              <a:buFont typeface="Arial"/>
              <a:buNone/>
            </a:pPr>
            <a:r>
              <a:t/>
            </a:r>
            <a:endParaRPr/>
          </a:p>
          <a:p>
            <a:pPr indent="0" lvl="0" marL="0" rtl="0" algn="l">
              <a:lnSpc>
                <a:spcPct val="90000"/>
              </a:lnSpc>
              <a:spcBef>
                <a:spcPts val="1000"/>
              </a:spcBef>
              <a:spcAft>
                <a:spcPts val="0"/>
              </a:spcAft>
              <a:buClr>
                <a:schemeClr val="dk1"/>
              </a:buClr>
              <a:buSzPts val="1100"/>
              <a:buNone/>
            </a:pPr>
            <a:r>
              <a:rPr lang="en-US"/>
              <a:t>Professor, bom dia. (...) O caso do policial com fuzil está se tornando ainda mais profundo: falei com a Thainá (que pediu para o nome não ser mencionado na minha matéria), que afirmou estar sofrendo perseguição dos guardas da usp e que, como alguns são pms, essa ação foi de intimidação. Além disso, ela afirma que sofre perseguição da usp, pq teve seu auxílio cortado ao entrar em conflito com uma moradora do crusp, a Juliana. Afirma inclusive que outros alunos também estão passando pelo mesmo.</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g1e09c0dfb0d_1_11"/>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Direcionamentos da reportagem</a:t>
            </a:r>
            <a:endParaRPr/>
          </a:p>
        </p:txBody>
      </p:sp>
      <p:sp>
        <p:nvSpPr>
          <p:cNvPr id="152" name="Google Shape;152;g1e09c0dfb0d_1_11"/>
          <p:cNvSpPr txBox="1"/>
          <p:nvPr>
            <p:ph idx="1" type="body"/>
          </p:nvPr>
        </p:nvSpPr>
        <p:spPr>
          <a:xfrm>
            <a:off x="838200" y="1628675"/>
            <a:ext cx="8810100" cy="4842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Clr>
                <a:schemeClr val="dk1"/>
              </a:buClr>
              <a:buSzPts val="1100"/>
              <a:buNone/>
            </a:pPr>
            <a:r>
              <a:rPr lang="en-US"/>
              <a:t>Dani Alvarenga: </a:t>
            </a:r>
            <a:endParaRPr/>
          </a:p>
          <a:p>
            <a:pPr indent="0" lvl="0" marL="0" rtl="0" algn="l">
              <a:lnSpc>
                <a:spcPct val="90000"/>
              </a:lnSpc>
              <a:spcBef>
                <a:spcPts val="1000"/>
              </a:spcBef>
              <a:spcAft>
                <a:spcPts val="0"/>
              </a:spcAft>
              <a:buClr>
                <a:schemeClr val="dk1"/>
              </a:buClr>
              <a:buSzPts val="1100"/>
              <a:buNone/>
            </a:pPr>
            <a:r>
              <a:t/>
            </a:r>
            <a:endParaRPr/>
          </a:p>
          <a:p>
            <a:pPr indent="0" lvl="0" marL="0" rtl="0" algn="l">
              <a:lnSpc>
                <a:spcPct val="90000"/>
              </a:lnSpc>
              <a:spcBef>
                <a:spcPts val="1000"/>
              </a:spcBef>
              <a:spcAft>
                <a:spcPts val="0"/>
              </a:spcAft>
              <a:buClr>
                <a:schemeClr val="dk1"/>
              </a:buClr>
              <a:buSzPts val="1100"/>
              <a:buNone/>
            </a:pPr>
            <a:r>
              <a:rPr lang="en-US"/>
              <a:t>(...) Por outro lado, na entrevista com uma das coordenadoras do amorcrusp (que tbem pediu p n ser identificada), ela me afirmou que a Thainá tem mais de 16 boletins de ocorrência contra ela, q ela perdeu o auxílio por morar no crusp (...) A coordenadora do amorcrusp disse inclusive que a Thainá agride as pessoas dentro da moradia estudantil e que os alunos que afirmam sofrer perseguição também têm esse perfil agressivo.</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g1e09c0dfb0d_1_17"/>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Direcionamentos da reportagem</a:t>
            </a:r>
            <a:endParaRPr/>
          </a:p>
        </p:txBody>
      </p:sp>
      <p:sp>
        <p:nvSpPr>
          <p:cNvPr id="158" name="Google Shape;158;g1e09c0dfb0d_1_17"/>
          <p:cNvSpPr txBox="1"/>
          <p:nvPr>
            <p:ph idx="1" type="body"/>
          </p:nvPr>
        </p:nvSpPr>
        <p:spPr>
          <a:xfrm>
            <a:off x="838200" y="1628675"/>
            <a:ext cx="8810100" cy="4842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Clr>
                <a:schemeClr val="dk1"/>
              </a:buClr>
              <a:buSzPts val="1100"/>
              <a:buNone/>
            </a:pPr>
            <a:r>
              <a:rPr lang="en-US"/>
              <a:t>Dani Alvarenga: </a:t>
            </a:r>
            <a:endParaRPr/>
          </a:p>
          <a:p>
            <a:pPr indent="0" lvl="0" marL="0" rtl="0" algn="l">
              <a:lnSpc>
                <a:spcPct val="90000"/>
              </a:lnSpc>
              <a:spcBef>
                <a:spcPts val="1000"/>
              </a:spcBef>
              <a:spcAft>
                <a:spcPts val="0"/>
              </a:spcAft>
              <a:buClr>
                <a:schemeClr val="dk1"/>
              </a:buClr>
              <a:buSzPts val="1100"/>
              <a:buNone/>
            </a:pPr>
            <a:r>
              <a:t/>
            </a:r>
            <a:endParaRPr/>
          </a:p>
          <a:p>
            <a:pPr indent="0" lvl="0" marL="0" rtl="0" algn="l">
              <a:lnSpc>
                <a:spcPct val="90000"/>
              </a:lnSpc>
              <a:spcBef>
                <a:spcPts val="1000"/>
              </a:spcBef>
              <a:spcAft>
                <a:spcPts val="0"/>
              </a:spcAft>
              <a:buClr>
                <a:schemeClr val="dk1"/>
              </a:buClr>
              <a:buSzPts val="1100"/>
              <a:buNone/>
            </a:pPr>
            <a:r>
              <a:rPr lang="en-US"/>
              <a:t>Como isso envolve acusações contra a guarda e o modo em que eles lidam com a segurança do local (uma afirma perseguição, outra afirma uma falta de atuação da guarda), eu gostaria de saber quais seriam meus próximos passos. Eu consigo acesso aos boletins de ocorrência, por exemplo? Eu tento falar com a usp sobre os casos e, se sim, qual órgão devo entrar em contato?</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g1e09c0dfb0d_1_2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Direcionamentos da reportagem</a:t>
            </a:r>
            <a:endParaRPr/>
          </a:p>
        </p:txBody>
      </p:sp>
      <p:sp>
        <p:nvSpPr>
          <p:cNvPr id="164" name="Google Shape;164;g1e09c0dfb0d_1_23"/>
          <p:cNvSpPr txBox="1"/>
          <p:nvPr>
            <p:ph idx="1" type="body"/>
          </p:nvPr>
        </p:nvSpPr>
        <p:spPr>
          <a:xfrm>
            <a:off x="838200" y="1628675"/>
            <a:ext cx="8810100" cy="4842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Clr>
                <a:schemeClr val="dk1"/>
              </a:buClr>
              <a:buSzPts val="1100"/>
              <a:buNone/>
            </a:pPr>
            <a:r>
              <a:rPr lang="en-US"/>
              <a:t>Rodrigo:</a:t>
            </a:r>
            <a:endParaRPr/>
          </a:p>
          <a:p>
            <a:pPr indent="0" lvl="0" marL="0" rtl="0" algn="l">
              <a:lnSpc>
                <a:spcPct val="90000"/>
              </a:lnSpc>
              <a:spcBef>
                <a:spcPts val="1000"/>
              </a:spcBef>
              <a:spcAft>
                <a:spcPts val="0"/>
              </a:spcAft>
              <a:buClr>
                <a:schemeClr val="dk1"/>
              </a:buClr>
              <a:buSzPts val="1100"/>
              <a:buNone/>
            </a:pPr>
            <a:r>
              <a:t/>
            </a:r>
            <a:endParaRPr/>
          </a:p>
          <a:p>
            <a:pPr indent="0" lvl="0" marL="0" rtl="0" algn="l">
              <a:lnSpc>
                <a:spcPct val="90000"/>
              </a:lnSpc>
              <a:spcBef>
                <a:spcPts val="1000"/>
              </a:spcBef>
              <a:spcAft>
                <a:spcPts val="0"/>
              </a:spcAft>
              <a:buClr>
                <a:schemeClr val="dk1"/>
              </a:buClr>
              <a:buSzPts val="1100"/>
              <a:buNone/>
            </a:pPr>
            <a:r>
              <a:rPr lang="en-US"/>
              <a:t>(...) Acho que não temos elementos para entrar nessa disputa entre os moradores -- apenas relatar que ela existe. Não vamos perder o foco que a questão é a ação policial. Nosso papel é relatar o que houve, contextualizar (tá rolando faz tempo), ouvir os envolvidos e apresentar alternativas (baseado em fontes especialistas).</a:t>
            </a:r>
            <a:endParaRPr/>
          </a:p>
          <a:p>
            <a:pPr indent="0" lvl="0" marL="0" rtl="0" algn="l">
              <a:lnSpc>
                <a:spcPct val="90000"/>
              </a:lnSpc>
              <a:spcBef>
                <a:spcPts val="1000"/>
              </a:spcBef>
              <a:spcAft>
                <a:spcPts val="0"/>
              </a:spcAft>
              <a:buClr>
                <a:schemeClr val="dk1"/>
              </a:buClr>
              <a:buSzPts val="1100"/>
              <a:buNone/>
            </a:pPr>
            <a:r>
              <a:t/>
            </a:r>
            <a:endParaRPr/>
          </a:p>
          <a:p>
            <a:pPr indent="-406400" lvl="0" marL="457200" rtl="0" algn="l">
              <a:lnSpc>
                <a:spcPct val="90000"/>
              </a:lnSpc>
              <a:spcBef>
                <a:spcPts val="1000"/>
              </a:spcBef>
              <a:spcAft>
                <a:spcPts val="0"/>
              </a:spcAft>
              <a:buSzPts val="2800"/>
              <a:buChar char="•"/>
            </a:pPr>
            <a:r>
              <a:rPr lang="en-US"/>
              <a:t>retomada do foco</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g1e09c0dfb0d_1_29"/>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Direcionamentos da reportagem</a:t>
            </a:r>
            <a:endParaRPr/>
          </a:p>
        </p:txBody>
      </p:sp>
      <p:sp>
        <p:nvSpPr>
          <p:cNvPr id="170" name="Google Shape;170;g1e09c0dfb0d_1_29"/>
          <p:cNvSpPr txBox="1"/>
          <p:nvPr>
            <p:ph idx="1" type="body"/>
          </p:nvPr>
        </p:nvSpPr>
        <p:spPr>
          <a:xfrm>
            <a:off x="838200" y="1628675"/>
            <a:ext cx="8810100" cy="48426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1000"/>
              </a:spcBef>
              <a:spcAft>
                <a:spcPts val="0"/>
              </a:spcAft>
              <a:buClr>
                <a:schemeClr val="dk1"/>
              </a:buClr>
              <a:buSzPts val="1100"/>
              <a:buNone/>
            </a:pPr>
            <a:r>
              <a:rPr lang="en-US"/>
              <a:t>Rodrigo:</a:t>
            </a:r>
            <a:endParaRPr/>
          </a:p>
          <a:p>
            <a:pPr indent="0" lvl="0" marL="0" rtl="0" algn="l">
              <a:lnSpc>
                <a:spcPct val="90000"/>
              </a:lnSpc>
              <a:spcBef>
                <a:spcPts val="1000"/>
              </a:spcBef>
              <a:spcAft>
                <a:spcPts val="0"/>
              </a:spcAft>
              <a:buClr>
                <a:schemeClr val="dk1"/>
              </a:buClr>
              <a:buSzPts val="1100"/>
              <a:buNone/>
            </a:pPr>
            <a:r>
              <a:t/>
            </a:r>
            <a:endParaRPr/>
          </a:p>
          <a:p>
            <a:pPr indent="0" lvl="0" marL="0" rtl="0" algn="l">
              <a:lnSpc>
                <a:spcPct val="90000"/>
              </a:lnSpc>
              <a:spcBef>
                <a:spcPts val="1000"/>
              </a:spcBef>
              <a:spcAft>
                <a:spcPts val="0"/>
              </a:spcAft>
              <a:buClr>
                <a:schemeClr val="dk1"/>
              </a:buClr>
              <a:buSzPts val="1100"/>
              <a:buNone/>
            </a:pPr>
            <a:r>
              <a:rPr lang="en-US"/>
              <a:t>Envolvidos que devem ser ouvidos:</a:t>
            </a:r>
            <a:endParaRPr/>
          </a:p>
          <a:p>
            <a:pPr indent="-406400" lvl="0" marL="457200" rtl="0" algn="l">
              <a:lnSpc>
                <a:spcPct val="90000"/>
              </a:lnSpc>
              <a:spcBef>
                <a:spcPts val="1000"/>
              </a:spcBef>
              <a:spcAft>
                <a:spcPts val="0"/>
              </a:spcAft>
              <a:buSzPts val="2800"/>
              <a:buChar char="•"/>
            </a:pPr>
            <a:r>
              <a:rPr lang="en-US"/>
              <a:t>thaina (ok)</a:t>
            </a:r>
            <a:endParaRPr/>
          </a:p>
          <a:p>
            <a:pPr indent="-406400" lvl="0" marL="457200" rtl="0" algn="l">
              <a:lnSpc>
                <a:spcPct val="90000"/>
              </a:lnSpc>
              <a:spcBef>
                <a:spcPts val="0"/>
              </a:spcBef>
              <a:spcAft>
                <a:spcPts val="0"/>
              </a:spcAft>
              <a:buSzPts val="2800"/>
              <a:buChar char="•"/>
            </a:pPr>
            <a:r>
              <a:rPr lang="en-US"/>
              <a:t>amorcrusp (ok)</a:t>
            </a:r>
            <a:endParaRPr/>
          </a:p>
          <a:p>
            <a:pPr indent="-406400" lvl="0" marL="457200" rtl="0" algn="l">
              <a:lnSpc>
                <a:spcPct val="90000"/>
              </a:lnSpc>
              <a:spcBef>
                <a:spcPts val="0"/>
              </a:spcBef>
              <a:spcAft>
                <a:spcPts val="0"/>
              </a:spcAft>
              <a:buSzPts val="2800"/>
              <a:buChar char="•"/>
            </a:pPr>
            <a:r>
              <a:rPr lang="en-US"/>
              <a:t>guarda universitária (contatar http://sppu.usp.br/)</a:t>
            </a:r>
            <a:endParaRPr/>
          </a:p>
          <a:p>
            <a:pPr indent="-406400" lvl="0" marL="457200" rtl="0" algn="l">
              <a:lnSpc>
                <a:spcPct val="90000"/>
              </a:lnSpc>
              <a:spcBef>
                <a:spcPts val="0"/>
              </a:spcBef>
              <a:spcAft>
                <a:spcPts val="0"/>
              </a:spcAft>
              <a:buSzPts val="2800"/>
              <a:buChar char="•"/>
            </a:pPr>
            <a:r>
              <a:rPr lang="en-US"/>
              <a:t>prip</a:t>
            </a:r>
            <a:endParaRPr/>
          </a:p>
          <a:p>
            <a:pPr indent="0" lvl="0" marL="0" rtl="0" algn="l">
              <a:lnSpc>
                <a:spcPct val="90000"/>
              </a:lnSpc>
              <a:spcBef>
                <a:spcPts val="1000"/>
              </a:spcBef>
              <a:spcAft>
                <a:spcPts val="0"/>
              </a:spcAft>
              <a:buClr>
                <a:schemeClr val="dk1"/>
              </a:buClr>
              <a:buSzPts val="1100"/>
              <a:buNone/>
            </a:pPr>
            <a:r>
              <a:rPr lang="en-US"/>
              <a:t>+</a:t>
            </a:r>
            <a:endParaRPr/>
          </a:p>
          <a:p>
            <a:pPr indent="0" lvl="0" marL="0" rtl="0" algn="l">
              <a:lnSpc>
                <a:spcPct val="90000"/>
              </a:lnSpc>
              <a:spcBef>
                <a:spcPts val="1000"/>
              </a:spcBef>
              <a:spcAft>
                <a:spcPts val="0"/>
              </a:spcAft>
              <a:buClr>
                <a:schemeClr val="dk1"/>
              </a:buClr>
              <a:buSzPts val="1100"/>
              <a:buNone/>
            </a:pPr>
            <a:r>
              <a:rPr lang="en-US"/>
              <a:t>especialista para comentar o tema: </a:t>
            </a:r>
            <a:endParaRPr/>
          </a:p>
          <a:p>
            <a:pPr indent="-406400" lvl="0" marL="457200" rtl="0" algn="l">
              <a:lnSpc>
                <a:spcPct val="90000"/>
              </a:lnSpc>
              <a:spcBef>
                <a:spcPts val="1000"/>
              </a:spcBef>
              <a:spcAft>
                <a:spcPts val="0"/>
              </a:spcAft>
              <a:buSzPts val="2800"/>
              <a:buChar char="•"/>
            </a:pPr>
            <a:r>
              <a:rPr lang="en-US"/>
              <a:t>Telma Vinha (Unicamp): 19 99601-8498</a:t>
            </a:r>
            <a:endParaRPr/>
          </a:p>
          <a:p>
            <a:pPr indent="0" lvl="0" marL="457200" rtl="0" algn="l">
              <a:lnSpc>
                <a:spcPct val="90000"/>
              </a:lnSpc>
              <a:spcBef>
                <a:spcPts val="1000"/>
              </a:spcBef>
              <a:spcAft>
                <a:spcPts val="0"/>
              </a:spcAft>
              <a:buSzPts val="2800"/>
              <a:buNone/>
            </a:pPr>
            <a:r>
              <a:t/>
            </a:r>
            <a:endParaRPr/>
          </a:p>
          <a:p>
            <a:pPr indent="-406400" lvl="0" marL="457200" rtl="0" algn="l">
              <a:lnSpc>
                <a:spcPct val="90000"/>
              </a:lnSpc>
              <a:spcBef>
                <a:spcPts val="1000"/>
              </a:spcBef>
              <a:spcAft>
                <a:spcPts val="0"/>
              </a:spcAft>
              <a:buSzPts val="2800"/>
              <a:buChar char="•"/>
            </a:pPr>
            <a:r>
              <a:rPr lang="en-US"/>
              <a:t>retomada da intenção de conferir sentido à ocorrência</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g1e09c0dfb0d_1_35"/>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Blocagem</a:t>
            </a:r>
            <a:endParaRPr/>
          </a:p>
        </p:txBody>
      </p:sp>
      <p:sp>
        <p:nvSpPr>
          <p:cNvPr id="176" name="Google Shape;176;g1e09c0dfb0d_1_35"/>
          <p:cNvSpPr txBox="1"/>
          <p:nvPr>
            <p:ph idx="1" type="body"/>
          </p:nvPr>
        </p:nvSpPr>
        <p:spPr>
          <a:xfrm>
            <a:off x="838200" y="1495950"/>
            <a:ext cx="8810100" cy="484260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1000"/>
              </a:spcBef>
              <a:spcAft>
                <a:spcPts val="0"/>
              </a:spcAft>
              <a:buSzPct val="108108"/>
              <a:buNone/>
            </a:pPr>
            <a:r>
              <a:rPr lang="en-US"/>
              <a:t>Sugestão de título</a:t>
            </a:r>
            <a:endParaRPr/>
          </a:p>
          <a:p>
            <a:pPr indent="0" lvl="0" marL="0" rtl="0" algn="l">
              <a:lnSpc>
                <a:spcPct val="90000"/>
              </a:lnSpc>
              <a:spcBef>
                <a:spcPts val="1000"/>
              </a:spcBef>
              <a:spcAft>
                <a:spcPts val="0"/>
              </a:spcAft>
              <a:buSzPct val="108108"/>
              <a:buNone/>
            </a:pPr>
            <a:r>
              <a:rPr lang="en-US"/>
              <a:t>Policial com rifle e agressões expõem mazelas do Crusp</a:t>
            </a:r>
            <a:endParaRPr/>
          </a:p>
          <a:p>
            <a:pPr indent="0" lvl="0" marL="457200" rtl="0" algn="l">
              <a:lnSpc>
                <a:spcPct val="90000"/>
              </a:lnSpc>
              <a:spcBef>
                <a:spcPts val="1000"/>
              </a:spcBef>
              <a:spcAft>
                <a:spcPts val="0"/>
              </a:spcAft>
              <a:buSzPct val="108108"/>
              <a:buNone/>
            </a:pPr>
            <a:r>
              <a:t/>
            </a:r>
            <a:endParaRPr/>
          </a:p>
          <a:p>
            <a:pPr indent="-393065" lvl="0" marL="457200" rtl="0" algn="l">
              <a:lnSpc>
                <a:spcPct val="90000"/>
              </a:lnSpc>
              <a:spcBef>
                <a:spcPts val="1000"/>
              </a:spcBef>
              <a:spcAft>
                <a:spcPts val="0"/>
              </a:spcAft>
              <a:buSzPct val="100000"/>
              <a:buChar char="•"/>
            </a:pPr>
            <a:r>
              <a:rPr lang="en-US"/>
              <a:t>1- lide: relato do que aconteceu -- e do que o fato significa para a atual situação do crusp</a:t>
            </a:r>
            <a:endParaRPr/>
          </a:p>
          <a:p>
            <a:pPr indent="-393065" lvl="0" marL="457200" rtl="0" algn="l">
              <a:lnSpc>
                <a:spcPct val="90000"/>
              </a:lnSpc>
              <a:spcBef>
                <a:spcPts val="0"/>
              </a:spcBef>
              <a:spcAft>
                <a:spcPts val="0"/>
              </a:spcAft>
              <a:buSzPct val="100000"/>
              <a:buChar char="•"/>
            </a:pPr>
            <a:r>
              <a:rPr lang="en-US"/>
              <a:t>2- sublide: mais detalhes sobre o ocorrido: testemunhas, thaina (em off), amorcrusp (em off)</a:t>
            </a:r>
            <a:endParaRPr/>
          </a:p>
          <a:p>
            <a:pPr indent="-393065" lvl="0" marL="457200" rtl="0" algn="l">
              <a:lnSpc>
                <a:spcPct val="90000"/>
              </a:lnSpc>
              <a:spcBef>
                <a:spcPts val="0"/>
              </a:spcBef>
              <a:spcAft>
                <a:spcPts val="0"/>
              </a:spcAft>
              <a:buSzPct val="100000"/>
              <a:buChar char="•"/>
            </a:pPr>
            <a:r>
              <a:rPr lang="en-US"/>
              <a:t>3- contexto: falar da briga apresentando as versões. Minha sugestão é falar em troca de acusações, como fez o informativo da adusp.</a:t>
            </a:r>
            <a:endParaRPr/>
          </a:p>
          <a:p>
            <a:pPr indent="-393065" lvl="0" marL="457200" rtl="0" algn="l">
              <a:lnSpc>
                <a:spcPct val="90000"/>
              </a:lnSpc>
              <a:spcBef>
                <a:spcPts val="0"/>
              </a:spcBef>
              <a:spcAft>
                <a:spcPts val="0"/>
              </a:spcAft>
              <a:buSzPct val="100000"/>
              <a:buChar char="•"/>
            </a:pPr>
            <a:r>
              <a:rPr lang="en-US"/>
              <a:t>4- a presença da PM: o que diz a guarda universitária, os moradores e a Prip. Aqui, possivelmente, haverá consenso de que a ação não foi adequada.</a:t>
            </a:r>
            <a:endParaRPr/>
          </a:p>
          <a:p>
            <a:pPr indent="-393065" lvl="0" marL="457200" rtl="0" algn="l">
              <a:lnSpc>
                <a:spcPct val="90000"/>
              </a:lnSpc>
              <a:spcBef>
                <a:spcPts val="0"/>
              </a:spcBef>
              <a:spcAft>
                <a:spcPts val="0"/>
              </a:spcAft>
              <a:buSzPct val="100000"/>
              <a:buChar char="•"/>
            </a:pPr>
            <a:r>
              <a:rPr lang="en-US"/>
              <a:t>5- outras possibilidades de resolução não violenta: ouvir o que a especialista em indisciplina da Unicamp tem a dizer</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g1e09c0dfb0d_1_46"/>
          <p:cNvSpPr txBox="1"/>
          <p:nvPr>
            <p:ph type="title"/>
          </p:nvPr>
        </p:nvSpPr>
        <p:spPr>
          <a:xfrm>
            <a:off x="3448050" y="2486025"/>
            <a:ext cx="52959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5400"/>
              <a:buNone/>
            </a:pPr>
            <a:r>
              <a:rPr lang="en-US"/>
              <a:t>Atividade de edição</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1e09c0dfb0d_1_41"/>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Atividade de edição</a:t>
            </a:r>
            <a:endParaRPr/>
          </a:p>
        </p:txBody>
      </p:sp>
      <p:sp>
        <p:nvSpPr>
          <p:cNvPr id="187" name="Google Shape;187;g1e09c0dfb0d_1_41"/>
          <p:cNvSpPr txBox="1"/>
          <p:nvPr>
            <p:ph idx="1" type="body"/>
          </p:nvPr>
        </p:nvSpPr>
        <p:spPr>
          <a:xfrm>
            <a:off x="838200" y="1495950"/>
            <a:ext cx="8810100" cy="4842600"/>
          </a:xfrm>
          <a:prstGeom prst="rect">
            <a:avLst/>
          </a:prstGeom>
          <a:noFill/>
          <a:ln>
            <a:noFill/>
          </a:ln>
        </p:spPr>
        <p:txBody>
          <a:bodyPr anchorCtr="0" anchor="t" bIns="45700" lIns="91425" spcFirstLastPara="1" rIns="91425" wrap="square" tIns="45700">
            <a:normAutofit/>
          </a:bodyPr>
          <a:lstStyle/>
          <a:p>
            <a:pPr indent="-406400" lvl="0" marL="457200" rtl="0" algn="l">
              <a:lnSpc>
                <a:spcPct val="90000"/>
              </a:lnSpc>
              <a:spcBef>
                <a:spcPts val="1000"/>
              </a:spcBef>
              <a:spcAft>
                <a:spcPts val="0"/>
              </a:spcAft>
              <a:buSzPts val="2800"/>
              <a:buChar char="•"/>
            </a:pPr>
            <a:r>
              <a:rPr lang="en-US"/>
              <a:t>Idealmente, as reportagens já estão apuradas – ou quase.</a:t>
            </a:r>
            <a:endParaRPr/>
          </a:p>
          <a:p>
            <a:pPr indent="-406400" lvl="0" marL="457200" rtl="0" algn="l">
              <a:lnSpc>
                <a:spcPct val="90000"/>
              </a:lnSpc>
              <a:spcBef>
                <a:spcPts val="0"/>
              </a:spcBef>
              <a:spcAft>
                <a:spcPts val="0"/>
              </a:spcAft>
              <a:buSzPts val="2800"/>
              <a:buChar char="•"/>
            </a:pPr>
            <a:r>
              <a:rPr lang="en-US"/>
              <a:t>Editores e repórteres devem se reunir para a etapa de direcionamento da reportagem.</a:t>
            </a:r>
            <a:endParaRPr/>
          </a:p>
          <a:p>
            <a:pPr indent="-406400" lvl="0" marL="457200" rtl="0" algn="l">
              <a:lnSpc>
                <a:spcPct val="90000"/>
              </a:lnSpc>
              <a:spcBef>
                <a:spcPts val="0"/>
              </a:spcBef>
              <a:spcAft>
                <a:spcPts val="0"/>
              </a:spcAft>
              <a:buSzPts val="2800"/>
              <a:buChar char="•"/>
            </a:pPr>
            <a:r>
              <a:rPr lang="en-US"/>
              <a:t>A sugestão é produzir um breve documento:</a:t>
            </a:r>
            <a:endParaRPr/>
          </a:p>
          <a:p>
            <a:pPr indent="-381000" lvl="1" marL="914400" rtl="0" algn="l">
              <a:lnSpc>
                <a:spcPct val="90000"/>
              </a:lnSpc>
              <a:spcBef>
                <a:spcPts val="0"/>
              </a:spcBef>
              <a:spcAft>
                <a:spcPts val="0"/>
              </a:spcAft>
              <a:buSzPts val="2400"/>
              <a:buChar char="•"/>
            </a:pPr>
            <a:r>
              <a:rPr lang="en-US"/>
              <a:t>fontes obrigatórias</a:t>
            </a:r>
            <a:endParaRPr/>
          </a:p>
          <a:p>
            <a:pPr indent="-381000" lvl="1" marL="914400" rtl="0" algn="l">
              <a:lnSpc>
                <a:spcPct val="90000"/>
              </a:lnSpc>
              <a:spcBef>
                <a:spcPts val="0"/>
              </a:spcBef>
              <a:spcAft>
                <a:spcPts val="0"/>
              </a:spcAft>
              <a:buSzPts val="2400"/>
              <a:buChar char="•"/>
            </a:pPr>
            <a:r>
              <a:rPr lang="en-US"/>
              <a:t>sugestão de título</a:t>
            </a:r>
            <a:endParaRPr/>
          </a:p>
          <a:p>
            <a:pPr indent="-381000" lvl="1" marL="914400" rtl="0" algn="l">
              <a:lnSpc>
                <a:spcPct val="90000"/>
              </a:lnSpc>
              <a:spcBef>
                <a:spcPts val="0"/>
              </a:spcBef>
              <a:spcAft>
                <a:spcPts val="0"/>
              </a:spcAft>
              <a:buSzPts val="2400"/>
              <a:buChar char="•"/>
            </a:pPr>
            <a:r>
              <a:rPr lang="en-US"/>
              <a:t>sugestão de blocos (com pequeno resumo)</a:t>
            </a:r>
            <a:endParaRPr/>
          </a:p>
          <a:p>
            <a:pPr indent="0" lvl="0" marL="0" rtl="0" algn="l">
              <a:lnSpc>
                <a:spcPct val="90000"/>
              </a:lnSpc>
              <a:spcBef>
                <a:spcPts val="1000"/>
              </a:spcBef>
              <a:spcAft>
                <a:spcPts val="0"/>
              </a:spcAft>
              <a:buSzPts val="2800"/>
              <a:buNone/>
            </a:pPr>
            <a:r>
              <a:t/>
            </a:r>
            <a:endParaRPr/>
          </a:p>
          <a:p>
            <a:pPr indent="-406400" lvl="0" marL="457200" rtl="0" algn="l">
              <a:lnSpc>
                <a:spcPct val="90000"/>
              </a:lnSpc>
              <a:spcBef>
                <a:spcPts val="1000"/>
              </a:spcBef>
              <a:spcAft>
                <a:spcPts val="0"/>
              </a:spcAft>
              <a:buSzPts val="2800"/>
              <a:buChar char="•"/>
            </a:pPr>
            <a:r>
              <a:rPr lang="en-US"/>
              <a:t>O professor estará à disposição para auxiliar nessa etapa.</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A importância</a:t>
            </a:r>
            <a:endParaRPr/>
          </a:p>
        </p:txBody>
      </p:sp>
      <p:sp>
        <p:nvSpPr>
          <p:cNvPr id="47" name="Google Shape;47;p6"/>
          <p:cNvSpPr txBox="1"/>
          <p:nvPr>
            <p:ph idx="1" type="body"/>
          </p:nvPr>
        </p:nvSpPr>
        <p:spPr>
          <a:xfrm>
            <a:off x="838200" y="1825625"/>
            <a:ext cx="8610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“A frase mais importante de qualquer texto é a primeira. Se ela não levar o leitor a avançar para a segunda frase, o seu artigo estará morto”. (ZINSSER, p. 73)</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en-US"/>
              <a:t>“[Depois de alguns parágrafos], o leitor já foi fisgado com segurança, e a parte mais difícil do trabalho do escritor está terminada”. (ZINSSER, p. 77)</a:t>
            </a:r>
            <a:endParaRPr/>
          </a:p>
          <a:p>
            <a:pPr indent="0" lvl="1" marL="457200" rtl="0" algn="l">
              <a:lnSpc>
                <a:spcPct val="90000"/>
              </a:lnSpc>
              <a:spcBef>
                <a:spcPts val="500"/>
              </a:spcBef>
              <a:spcAft>
                <a:spcPts val="0"/>
              </a:spcAft>
              <a:buClr>
                <a:schemeClr val="dk1"/>
              </a:buClr>
              <a:buSzPts val="24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Formas</a:t>
            </a:r>
            <a:endParaRPr/>
          </a:p>
        </p:txBody>
      </p:sp>
      <p:sp>
        <p:nvSpPr>
          <p:cNvPr id="53" name="Google Shape;53;p7"/>
          <p:cNvSpPr txBox="1"/>
          <p:nvPr>
            <p:ph idx="1" type="body"/>
          </p:nvPr>
        </p:nvSpPr>
        <p:spPr>
          <a:xfrm>
            <a:off x="838200" y="1825625"/>
            <a:ext cx="8610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O lide deve agradar o leitor com:</a:t>
            </a:r>
            <a:endParaRPr/>
          </a:p>
          <a:p>
            <a:pPr indent="-228600" lvl="1" marL="685800" rtl="0" algn="l">
              <a:lnSpc>
                <a:spcPct val="90000"/>
              </a:lnSpc>
              <a:spcBef>
                <a:spcPts val="500"/>
              </a:spcBef>
              <a:spcAft>
                <a:spcPts val="0"/>
              </a:spcAft>
              <a:buClr>
                <a:schemeClr val="dk1"/>
              </a:buClr>
              <a:buSzPts val="2400"/>
              <a:buChar char="•"/>
            </a:pPr>
            <a:r>
              <a:rPr lang="en-US"/>
              <a:t>Frescor do texto</a:t>
            </a:r>
            <a:endParaRPr/>
          </a:p>
          <a:p>
            <a:pPr indent="-228600" lvl="1" marL="685800" rtl="0" algn="l">
              <a:lnSpc>
                <a:spcPct val="90000"/>
              </a:lnSpc>
              <a:spcBef>
                <a:spcPts val="500"/>
              </a:spcBef>
              <a:spcAft>
                <a:spcPts val="0"/>
              </a:spcAft>
              <a:buClr>
                <a:schemeClr val="dk1"/>
              </a:buClr>
              <a:buSzPts val="2400"/>
              <a:buChar char="•"/>
            </a:pPr>
            <a:r>
              <a:rPr lang="en-US"/>
              <a:t>Novidade</a:t>
            </a:r>
            <a:endParaRPr/>
          </a:p>
          <a:p>
            <a:pPr indent="-228600" lvl="1" marL="685800" rtl="0" algn="l">
              <a:lnSpc>
                <a:spcPct val="90000"/>
              </a:lnSpc>
              <a:spcBef>
                <a:spcPts val="500"/>
              </a:spcBef>
              <a:spcAft>
                <a:spcPts val="0"/>
              </a:spcAft>
              <a:buClr>
                <a:schemeClr val="dk1"/>
              </a:buClr>
              <a:buSzPts val="2400"/>
              <a:buChar char="•"/>
            </a:pPr>
            <a:r>
              <a:rPr lang="en-US"/>
              <a:t>Ideia incomum</a:t>
            </a:r>
            <a:endParaRPr/>
          </a:p>
          <a:p>
            <a:pPr indent="-228600" lvl="1" marL="685800" rtl="0" algn="l">
              <a:lnSpc>
                <a:spcPct val="90000"/>
              </a:lnSpc>
              <a:spcBef>
                <a:spcPts val="500"/>
              </a:spcBef>
              <a:spcAft>
                <a:spcPts val="0"/>
              </a:spcAft>
              <a:buClr>
                <a:schemeClr val="dk1"/>
              </a:buClr>
              <a:buSzPts val="2400"/>
              <a:buChar char="•"/>
            </a:pPr>
            <a:r>
              <a:rPr lang="en-US"/>
              <a:t>Paradoxo</a:t>
            </a:r>
            <a:endParaRPr/>
          </a:p>
          <a:p>
            <a:pPr indent="-228600" lvl="1" marL="685800" rtl="0" algn="l">
              <a:lnSpc>
                <a:spcPct val="90000"/>
              </a:lnSpc>
              <a:spcBef>
                <a:spcPts val="500"/>
              </a:spcBef>
              <a:spcAft>
                <a:spcPts val="0"/>
              </a:spcAft>
              <a:buClr>
                <a:schemeClr val="dk1"/>
              </a:buClr>
              <a:buSzPts val="2400"/>
              <a:buChar char="•"/>
            </a:pPr>
            <a:r>
              <a:rPr lang="en-US"/>
              <a:t>Humor</a:t>
            </a:r>
            <a:endParaRPr/>
          </a:p>
          <a:p>
            <a:pPr indent="-228600" lvl="1" marL="685800" rtl="0" algn="l">
              <a:lnSpc>
                <a:spcPct val="90000"/>
              </a:lnSpc>
              <a:spcBef>
                <a:spcPts val="500"/>
              </a:spcBef>
              <a:spcAft>
                <a:spcPts val="0"/>
              </a:spcAft>
              <a:buClr>
                <a:schemeClr val="dk1"/>
              </a:buClr>
              <a:buSzPts val="2400"/>
              <a:buChar char="•"/>
            </a:pPr>
            <a:r>
              <a:rPr lang="en-US"/>
              <a:t>Surpresa</a:t>
            </a:r>
            <a:endParaRPr/>
          </a:p>
          <a:p>
            <a:pPr indent="-228600" lvl="1" marL="685800" rtl="0" algn="l">
              <a:lnSpc>
                <a:spcPct val="90000"/>
              </a:lnSpc>
              <a:spcBef>
                <a:spcPts val="500"/>
              </a:spcBef>
              <a:spcAft>
                <a:spcPts val="0"/>
              </a:spcAft>
              <a:buClr>
                <a:schemeClr val="dk1"/>
              </a:buClr>
              <a:buSzPts val="2400"/>
              <a:buChar char="•"/>
            </a:pPr>
            <a:r>
              <a:rPr lang="en-US"/>
              <a:t>Pergunta</a:t>
            </a:r>
            <a:endParaRPr/>
          </a:p>
          <a:p>
            <a:pPr indent="-228600" lvl="1" marL="685800" rtl="0" algn="l">
              <a:lnSpc>
                <a:spcPct val="90000"/>
              </a:lnSpc>
              <a:spcBef>
                <a:spcPts val="500"/>
              </a:spcBef>
              <a:spcAft>
                <a:spcPts val="0"/>
              </a:spcAft>
              <a:buClr>
                <a:schemeClr val="dk1"/>
              </a:buClr>
              <a:buSzPts val="2400"/>
              <a:buChar char="•"/>
            </a:pPr>
            <a:r>
              <a:rPr lang="en-US"/>
              <a:t>Bastidor</a:t>
            </a:r>
            <a:endParaRPr/>
          </a:p>
          <a:p>
            <a:pPr indent="0" lvl="1" marL="457200" rtl="0" algn="l">
              <a:lnSpc>
                <a:spcPct val="90000"/>
              </a:lnSpc>
              <a:spcBef>
                <a:spcPts val="500"/>
              </a:spcBef>
              <a:spcAft>
                <a:spcPts val="0"/>
              </a:spcAft>
              <a:buClr>
                <a:schemeClr val="dk1"/>
              </a:buClr>
              <a:buSzPts val="24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 name="Shape 57"/>
        <p:cNvGrpSpPr/>
        <p:nvPr/>
      </p:nvGrpSpPr>
      <p:grpSpPr>
        <a:xfrm>
          <a:off x="0" y="0"/>
          <a:ext cx="0" cy="0"/>
          <a:chOff x="0" y="0"/>
          <a:chExt cx="0" cy="0"/>
        </a:xfrm>
      </p:grpSpPr>
      <p:sp>
        <p:nvSpPr>
          <p:cNvPr id="58" name="Google Shape;58;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Abres clássicos</a:t>
            </a:r>
            <a:endParaRPr/>
          </a:p>
        </p:txBody>
      </p:sp>
      <p:sp>
        <p:nvSpPr>
          <p:cNvPr id="59" name="Google Shape;59;p8"/>
          <p:cNvSpPr txBox="1"/>
          <p:nvPr>
            <p:ph idx="1" type="body"/>
          </p:nvPr>
        </p:nvSpPr>
        <p:spPr>
          <a:xfrm>
            <a:off x="838200" y="1825625"/>
            <a:ext cx="8610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“No início, Deus criou o céu e a terra.” </a:t>
            </a:r>
            <a:br>
              <a:rPr lang="en-US"/>
            </a:br>
            <a:r>
              <a:rPr lang="en-US"/>
              <a:t>(Bíblia)</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en-US"/>
              <a:t>“Ao despertar após uma noite de sonhos agitados, Gregor Samsa encontrou-se em sua cama transformado num inseto gigantesco.” </a:t>
            </a:r>
            <a:br>
              <a:rPr lang="en-US"/>
            </a:br>
            <a:r>
              <a:rPr lang="en-US"/>
              <a:t>(</a:t>
            </a:r>
            <a:r>
              <a:rPr i="1" lang="en-US"/>
              <a:t>A Metamorfose</a:t>
            </a:r>
            <a:r>
              <a:rPr lang="en-US"/>
              <a:t>, Franz Kafka)</a:t>
            </a:r>
            <a:endParaRPr/>
          </a:p>
          <a:p>
            <a:pPr indent="0" lvl="1" marL="457200" rtl="0" algn="l">
              <a:lnSpc>
                <a:spcPct val="90000"/>
              </a:lnSpc>
              <a:spcBef>
                <a:spcPts val="500"/>
              </a:spcBef>
              <a:spcAft>
                <a:spcPts val="0"/>
              </a:spcAft>
              <a:buClr>
                <a:schemeClr val="dk1"/>
              </a:buClr>
              <a:buSzPts val="24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Metáforas sobre o abre</a:t>
            </a:r>
            <a:endParaRPr/>
          </a:p>
        </p:txBody>
      </p:sp>
      <p:sp>
        <p:nvSpPr>
          <p:cNvPr id="65" name="Google Shape;65;p9"/>
          <p:cNvSpPr txBox="1"/>
          <p:nvPr>
            <p:ph idx="1" type="body"/>
          </p:nvPr>
        </p:nvSpPr>
        <p:spPr>
          <a:xfrm>
            <a:off x="838200" y="1825625"/>
            <a:ext cx="8610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Um texto moderno se assemelha muito às largadas nas corridas. (...) É preciso impulsionar o texto ao máximo, para que o leitor já entre no que vai ser narrado. </a:t>
            </a:r>
            <a:endParaRPr/>
          </a:p>
          <a:p>
            <a:pPr indent="0" lvl="0" marL="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en-US"/>
              <a:t>O início de um texto é como a abertura das comportas de uma represa. Há uma súbita inundação. De repente, o leitor é tomado pela presença do texto, que enche tudo ao seu redor. </a:t>
            </a:r>
            <a:endParaRPr/>
          </a:p>
          <a:p>
            <a:pPr indent="0" lvl="0" marL="0" rtl="0" algn="l">
              <a:lnSpc>
                <a:spcPct val="90000"/>
              </a:lnSpc>
              <a:spcBef>
                <a:spcPts val="1000"/>
              </a:spcBef>
              <a:spcAft>
                <a:spcPts val="0"/>
              </a:spcAft>
              <a:buClr>
                <a:schemeClr val="dk1"/>
              </a:buClr>
              <a:buSzPts val="2800"/>
              <a:buNone/>
            </a:pPr>
            <a:br>
              <a:rPr lang="en-US"/>
            </a:br>
            <a:r>
              <a:rPr lang="en-US"/>
              <a:t>(Miguel Sanches Neto, </a:t>
            </a:r>
            <a:r>
              <a:rPr i="1" lang="en-US"/>
              <a:t>Passeios pelo Bosque da Literatura</a:t>
            </a:r>
            <a:r>
              <a:rPr lang="en-US"/>
              <a:t>)</a:t>
            </a:r>
            <a:endParaRPr/>
          </a:p>
          <a:p>
            <a:pPr indent="0" lvl="1" marL="457200" rtl="0" algn="l">
              <a:lnSpc>
                <a:spcPct val="90000"/>
              </a:lnSpc>
              <a:spcBef>
                <a:spcPts val="500"/>
              </a:spcBef>
              <a:spcAft>
                <a:spcPts val="0"/>
              </a:spcAft>
              <a:buClr>
                <a:schemeClr val="dk1"/>
              </a:buClr>
              <a:buSzPts val="24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Metáforas sobre o abre</a:t>
            </a:r>
            <a:endParaRPr/>
          </a:p>
        </p:txBody>
      </p:sp>
      <p:sp>
        <p:nvSpPr>
          <p:cNvPr id="71" name="Google Shape;71;p10"/>
          <p:cNvSpPr txBox="1"/>
          <p:nvPr>
            <p:ph idx="1" type="body"/>
          </p:nvPr>
        </p:nvSpPr>
        <p:spPr>
          <a:xfrm>
            <a:off x="838200" y="1825625"/>
            <a:ext cx="8610600" cy="4351338"/>
          </a:xfrm>
          <a:prstGeom prst="rect">
            <a:avLst/>
          </a:prstGeom>
          <a:noFill/>
          <a:ln>
            <a:noFill/>
          </a:ln>
        </p:spPr>
        <p:txBody>
          <a:bodyPr anchorCtr="0" anchor="t" bIns="45700" lIns="91425" spcFirstLastPara="1" rIns="91425" wrap="square" tIns="45700">
            <a:normAutofit fontScale="92500" lnSpcReduction="20000"/>
          </a:bodyPr>
          <a:lstStyle/>
          <a:p>
            <a:pPr indent="-228600" lvl="0" marL="228600" rtl="0" algn="l">
              <a:lnSpc>
                <a:spcPct val="90000"/>
              </a:lnSpc>
              <a:spcBef>
                <a:spcPts val="0"/>
              </a:spcBef>
              <a:spcAft>
                <a:spcPts val="0"/>
              </a:spcAft>
              <a:buClr>
                <a:schemeClr val="dk1"/>
              </a:buClr>
              <a:buSzPct val="100000"/>
              <a:buChar char="•"/>
            </a:pPr>
            <a:r>
              <a:rPr lang="en-US"/>
              <a:t>Toda história já está começada. Quando chegamos a um texto, muitas coisas já aconteceram. Resumi-las ou tentar dar conta delas é afastar o leitor do centro pulsante do que se quer contar. É melhor sempre se aproximar deste centro, deixando de fora as anterioridades, que aos poucos podem ser convocadas para o texto, quando o leitor já estiver tomado por ele.</a:t>
            </a:r>
            <a:endParaRPr/>
          </a:p>
          <a:p>
            <a:pPr indent="0" lvl="0" marL="0" rtl="0" algn="l">
              <a:lnSpc>
                <a:spcPct val="90000"/>
              </a:lnSpc>
              <a:spcBef>
                <a:spcPts val="1000"/>
              </a:spcBef>
              <a:spcAft>
                <a:spcPts val="0"/>
              </a:spcAft>
              <a:buClr>
                <a:schemeClr val="dk1"/>
              </a:buClr>
              <a:buSzPct val="100000"/>
              <a:buNone/>
            </a:pPr>
            <a:r>
              <a:t/>
            </a:r>
            <a:endParaRPr/>
          </a:p>
          <a:p>
            <a:pPr indent="-228600" lvl="0" marL="228600" rtl="0" algn="l">
              <a:lnSpc>
                <a:spcPct val="90000"/>
              </a:lnSpc>
              <a:spcBef>
                <a:spcPts val="1000"/>
              </a:spcBef>
              <a:spcAft>
                <a:spcPts val="0"/>
              </a:spcAft>
              <a:buClr>
                <a:schemeClr val="dk1"/>
              </a:buClr>
              <a:buSzPct val="100000"/>
              <a:buChar char="•"/>
            </a:pPr>
            <a:r>
              <a:rPr lang="en-US"/>
              <a:t>Não se deve perder tempo com divagações. Ela tem que levar o leitor a um contato súbito com o material que será narrado. Toda abertura deve ter uma força de atração muito grande.</a:t>
            </a:r>
            <a:br>
              <a:rPr lang="en-US"/>
            </a:br>
            <a:br>
              <a:rPr lang="en-US"/>
            </a:br>
            <a:r>
              <a:rPr lang="en-US"/>
              <a:t>(Miguel Sanches Neto, </a:t>
            </a:r>
            <a:r>
              <a:rPr i="1" lang="en-US"/>
              <a:t>Passeios pelo Bosque da Literatura</a:t>
            </a:r>
            <a:r>
              <a:rPr lang="en-US"/>
              <a: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2"/>
          <p:cNvSpPr txBox="1"/>
          <p:nvPr>
            <p:ph type="title"/>
          </p:nvPr>
        </p:nvSpPr>
        <p:spPr>
          <a:xfrm>
            <a:off x="3448050" y="2486025"/>
            <a:ext cx="52959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5400"/>
              <a:buFont typeface="Calibri"/>
              <a:buNone/>
            </a:pPr>
            <a:r>
              <a:rPr lang="en-US"/>
              <a:t>Recursos </a:t>
            </a:r>
            <a:br>
              <a:rPr lang="en-US"/>
            </a:br>
            <a:r>
              <a:rPr lang="en-US"/>
              <a:t>para o abre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Recursos para o abre</a:t>
            </a:r>
            <a:endParaRPr/>
          </a:p>
        </p:txBody>
      </p:sp>
      <p:sp>
        <p:nvSpPr>
          <p:cNvPr id="82" name="Google Shape;82;p13"/>
          <p:cNvSpPr txBox="1"/>
          <p:nvPr>
            <p:ph idx="1" type="body"/>
          </p:nvPr>
        </p:nvSpPr>
        <p:spPr>
          <a:xfrm>
            <a:off x="838200" y="1825625"/>
            <a:ext cx="8610600" cy="4351338"/>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b="1" lang="en-US"/>
              <a:t>Leia o fragmento de texto 1, “O rastro nos ossos” (El rastro em los huesos), de Leila Guerriero. Considere as questões abaixo:</a:t>
            </a:r>
            <a:endParaRPr/>
          </a:p>
          <a:p>
            <a:pPr indent="-228600" lvl="0" marL="228600" rtl="0" algn="l">
              <a:lnSpc>
                <a:spcPct val="90000"/>
              </a:lnSpc>
              <a:spcBef>
                <a:spcPts val="1000"/>
              </a:spcBef>
              <a:spcAft>
                <a:spcPts val="0"/>
              </a:spcAft>
              <a:buClr>
                <a:schemeClr val="dk1"/>
              </a:buClr>
              <a:buSzPct val="100000"/>
              <a:buChar char="•"/>
            </a:pPr>
            <a:r>
              <a:rPr lang="en-US"/>
              <a:t>Qual o recurso predominante da autora para iniciar seu texto? </a:t>
            </a:r>
            <a:endParaRPr/>
          </a:p>
          <a:p>
            <a:pPr indent="-228600" lvl="0" marL="228600" rtl="0" algn="l">
              <a:lnSpc>
                <a:spcPct val="90000"/>
              </a:lnSpc>
              <a:spcBef>
                <a:spcPts val="1000"/>
              </a:spcBef>
              <a:spcAft>
                <a:spcPts val="0"/>
              </a:spcAft>
              <a:buClr>
                <a:schemeClr val="dk1"/>
              </a:buClr>
              <a:buSzPct val="100000"/>
              <a:buChar char="•"/>
            </a:pPr>
            <a:r>
              <a:rPr lang="en-US"/>
              <a:t>Quais elementos recebem maior destaque – e quais são menos destacados? </a:t>
            </a:r>
            <a:endParaRPr/>
          </a:p>
          <a:p>
            <a:pPr indent="-228600" lvl="0" marL="228600" rtl="0" algn="l">
              <a:lnSpc>
                <a:spcPct val="90000"/>
              </a:lnSpc>
              <a:spcBef>
                <a:spcPts val="1000"/>
              </a:spcBef>
              <a:spcAft>
                <a:spcPts val="0"/>
              </a:spcAft>
              <a:buClr>
                <a:schemeClr val="dk1"/>
              </a:buClr>
              <a:buSzPct val="100000"/>
              <a:buChar char="•"/>
            </a:pPr>
            <a:r>
              <a:rPr lang="en-US"/>
              <a:t>Qual o papel da frase que se repete ao fim do primeiro bloco?</a:t>
            </a:r>
            <a:endParaRPr/>
          </a:p>
          <a:p>
            <a:pPr indent="-228600" lvl="0" marL="228600" rtl="0" algn="l">
              <a:lnSpc>
                <a:spcPct val="90000"/>
              </a:lnSpc>
              <a:spcBef>
                <a:spcPts val="1000"/>
              </a:spcBef>
              <a:spcAft>
                <a:spcPts val="0"/>
              </a:spcAft>
              <a:buClr>
                <a:schemeClr val="dk1"/>
              </a:buClr>
              <a:buSzPct val="100000"/>
              <a:buChar char="•"/>
            </a:pPr>
            <a:r>
              <a:rPr lang="en-US"/>
              <a:t>Qual o papel do bloco que vem depois dos asteriscos?</a:t>
            </a:r>
            <a:br>
              <a:rPr lang="en-US"/>
            </a:br>
            <a:r>
              <a:rPr lang="en-US"/>
              <a:t>Do que pode se tratar o texto?</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2021-02-03T14:33:08Z</dcterms:created>
  <dc:creator>Rodrigo Ratier</dc:creator>
</cp:coreProperties>
</file>