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9" roundtripDataSignature="AMtx7mgE+aAofM0I/JCjMNAqxqLu1xXp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" name="Google Shape;33;p1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a5c6f18a6_0_4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6" name="Google Shape;86;g1ea5c6f18a6_0_43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ea5c6f18a6_0_4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g1ea5c6f18a6_0_4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ea5c6f18a6_0_5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8" name="Google Shape;98;g1ea5c6f18a6_0_53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3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4" name="Google Shape;104;p33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ea5c6f18a6_0_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" name="Google Shape;39;g1ea5c6f18a6_0_4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ea5c6f18a6_0_9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" name="Google Shape;45;g1ea5c6f18a6_0_9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ea5c6f18a6_0_1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" name="Google Shape;51;g1ea5c6f18a6_0_14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5c6f18a6_0_1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6" name="Google Shape;56;g1ea5c6f18a6_0_1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ea5c6f18a6_0_2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2" name="Google Shape;62;g1ea5c6f18a6_0_23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ea5c6f18a6_0_2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" name="Google Shape;68;g1ea5c6f18a6_0_2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ea5c6f18a6_0_3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ea5c6f18a6_0_33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ea5c6f18a6_0_3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0" name="Google Shape;80;g1ea5c6f18a6_0_3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4" name="Google Shape;1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490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6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9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9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9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39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"/>
          <p:cNvSpPr txBox="1"/>
          <p:nvPr>
            <p:ph type="ctrTitle"/>
          </p:nvPr>
        </p:nvSpPr>
        <p:spPr>
          <a:xfrm>
            <a:off x="520700" y="3708400"/>
            <a:ext cx="102953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Reportagem: </a:t>
            </a:r>
            <a:br>
              <a:rPr lang="pt-BR" sz="4800"/>
            </a:br>
            <a:r>
              <a:rPr lang="pt-BR" sz="4800"/>
              <a:t>definição e análise</a:t>
            </a:r>
            <a:endParaRPr sz="4800"/>
          </a:p>
        </p:txBody>
      </p:sp>
      <p:sp>
        <p:nvSpPr>
          <p:cNvPr id="36" name="Google Shape;36;p1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CJE 0602 | Laboratório de Jornalismo - Jornal do Campus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a5c6f18a6_0_4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6</a:t>
            </a:r>
            <a:endParaRPr/>
          </a:p>
        </p:txBody>
      </p:sp>
      <p:sp>
        <p:nvSpPr>
          <p:cNvPr id="89" name="Google Shape;89;g1ea5c6f18a6_0_43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Felipe Pena (2007)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produção do jornalismo literário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Subgêneros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Jornalismo gonzo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New journalism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Crítica literária feita por jornalistas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Características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superação das limitações técnicas que reduzem a profundidade e a abrangência dos relatos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i="1" lang="pt-BR"/>
              <a:t>[O jornalismo literário] Significa potencializar os recursos do jornalismo, ultrapassar os limites dos acontecimentos cotidianos, proporcionar visões amplas da realidade, exercer plenamente a cidadania, romper as correntes burocráticas do lide, evitar os definidores primários e, principalmente, garantir perenidade e profundidade aos relatos (PENA, 2007, p.48-49).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a5c6f18a6_0_4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7</a:t>
            </a:r>
            <a:endParaRPr/>
          </a:p>
        </p:txBody>
      </p:sp>
      <p:sp>
        <p:nvSpPr>
          <p:cNvPr id="95" name="Google Shape;95;g1ea5c6f18a6_0_48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José Augusto Mendes Lobato (2016)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Resumo das características da grande reportagem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(a) Ampliação espaço-temporal do fato social (contextualização e historicização);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(b) Construção dramática/diegética das cenas (reforço da narratividade);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(c) Reforço da enunciação e da autoria (trabalho testemunhal);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(d) Singularização do fato por meio de personagens e histórias de vida;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(e) Uso de técnicas e índices de ficcionalização.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Em conexão estreita com uma construção dramática dos ambientes visitados durante o processo de apuração, a composição de narrativas de informação com múltiplas vozes em diálogo, construção de cenas, figuração ativa do jornalista e usos poéticos da linguagem é capaz de produzir determinados índices de ficcionalização que reforçam o potencial enunciativo do texto jornalístico, incluindo, mas não se restringindo a </a:t>
            </a:r>
            <a:r>
              <a:rPr i="1" lang="pt-BR"/>
              <a:t>“el montaje, los planos (…); los procedimientos retóricos – metáforas, elipsis, énfasis –; el sentido de la imagen, en su dimensión referencial y cultural (por ejemplo, la presencia de estereotipos), entre otros”</a:t>
            </a:r>
            <a:r>
              <a:rPr lang="pt-BR"/>
              <a:t> (FARRÉ, 2004, p.204).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ea5c6f18a6_0_5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7</a:t>
            </a:r>
            <a:endParaRPr/>
          </a:p>
        </p:txBody>
      </p:sp>
      <p:sp>
        <p:nvSpPr>
          <p:cNvPr id="101" name="Google Shape;101;g1ea5c6f18a6_0_53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José Augusto Mendes Lobato (2016)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Resumo das características da grande reportagem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(a) Ampliação espaço-temporal do fato social (contextualização e historicização);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(b) Construção dramática/diegética das cenas (reforço da narratividade);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(c) Reforço da enunciação e da autoria (trabalho testemunhal);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(d) Singularização do fato por meio de personagens e histórias de vida;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(e) Uso de técnicas e índices de ficcionalização.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Em conexão estreita com uma construção dramática dos ambientes visitados durante o processo de apuração, a composição de narrativas de informação com múltiplas vozes em diálogo, construção de cenas, figuração ativa do jornalista e usos poéticos da linguagem é capaz de produzir determinados índices de ficcionalização que reforçam o potencial enunciativo do texto jornalístico, incluindo, mas não se restringindo a </a:t>
            </a:r>
            <a:r>
              <a:rPr i="1" lang="pt-BR"/>
              <a:t>“el montaje, los planos (…); los procedimientos retóricos – metáforas, elipsis, énfasis –; el sentido de la imagen, en su dimensión referencial y cultural (por ejemplo, la presencia de estereotipos), entre otros”</a:t>
            </a:r>
            <a:r>
              <a:rPr lang="pt-BR"/>
              <a:t> (FARRÉ, 2004, p.204).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1ea5c6f18a6_0_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 bibliográficas</a:t>
            </a:r>
            <a:endParaRPr/>
          </a:p>
        </p:txBody>
      </p:sp>
      <p:sp>
        <p:nvSpPr>
          <p:cNvPr id="42" name="Google Shape;42;g1ea5c6f18a6_0_4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MENDES LOBATO, José Augusto. </a:t>
            </a:r>
            <a:r>
              <a:rPr i="1" lang="pt-BR"/>
              <a:t>Jornalismo e narratividade em sintonia: um percurso teórico-conceitual pelos elementos da grande reportagem. </a:t>
            </a:r>
            <a:r>
              <a:rPr lang="pt-BR"/>
              <a:t>Estudos em Jornalismo e Mídia Vol. 13, Nº 2, Julho a Dezembro de 2016.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ea5c6f18a6_0_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Elementos da reportagem</a:t>
            </a:r>
            <a:endParaRPr/>
          </a:p>
        </p:txBody>
      </p:sp>
      <p:sp>
        <p:nvSpPr>
          <p:cNvPr id="48" name="Google Shape;48;g1ea5c6f18a6_0_9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Humanização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Mostrar o ser humano / mostrar o impacto no humano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Contextualização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Ampliar o fato imediato / ajudar a atribuir sentido aos acontecimentos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Pluralidade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Apresentar posições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Primar pela representatividade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Colocar posições à prova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Relevância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Interesse público (bem comum social) e interesse do público (audiência)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Oposição ou complementaridade?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ea5c6f18a6_0_14"/>
          <p:cNvSpPr txBox="1"/>
          <p:nvPr>
            <p:ph type="title"/>
          </p:nvPr>
        </p:nvSpPr>
        <p:spPr>
          <a:xfrm>
            <a:off x="3448050" y="2486025"/>
            <a:ext cx="5295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Sete olhares </a:t>
            </a:r>
            <a:br>
              <a:rPr lang="pt-BR"/>
            </a:br>
            <a:r>
              <a:rPr lang="pt-BR"/>
              <a:t>sobre o que são reportagens – e como escrevê-las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ea5c6f18a6_0_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1</a:t>
            </a:r>
            <a:endParaRPr/>
          </a:p>
        </p:txBody>
      </p:sp>
      <p:sp>
        <p:nvSpPr>
          <p:cNvPr id="59" name="Google Shape;59;g1ea5c6f18a6_0_18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Cremilda Medina (1988)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i="1" lang="pt-BR"/>
              <a:t>Enquanto a notícia fixa o aqui, o já, o acontecer, a grande reportagem abre o aqui num círculo amplo, reconstitui o já no antes e depois, deixa os limites do acontecer para um estar acontecendo atemporal ou menos presente </a:t>
            </a:r>
            <a:r>
              <a:rPr lang="pt-BR"/>
              <a:t>(MEDINA, 1988, p. 134).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Recursos da reportagem em profundidade: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ampliação das informações/fato imediato (notícia)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Humanização (que individualiza um fato social por meio de um perfil representativo)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Contextualização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Reconstituição histórica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“narrativa noticiosa”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Interpretação em vez de enunciação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Abertura a múltiplos sentidos em vez de determinação imediata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Aproximação da vivência cotidiana em vez da impessoalidade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a5c6f18a6_0_2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2</a:t>
            </a:r>
            <a:endParaRPr/>
          </a:p>
        </p:txBody>
      </p:sp>
      <p:sp>
        <p:nvSpPr>
          <p:cNvPr id="65" name="Google Shape;65;g1ea5c6f18a6_0_23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Muniz Sodré (2009)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Propõe uma analogia, relacionando a notícia a um retrato fotográfico e a reportagem a um pequeno filme: a palavra, “derivada do latim </a:t>
            </a:r>
            <a:r>
              <a:rPr i="1" lang="pt-BR"/>
              <a:t>reportare</a:t>
            </a:r>
            <a:r>
              <a:rPr lang="pt-BR"/>
              <a:t> com a implicação semântica de levar alguém (no caso, o leitor) novamente à cena de um acontecimento”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Recursos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Técnicas típicas da literatura (esp. descrição literária)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filme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Aprofundar a atenção do leitor por meio do apelo ao “conjunto de sentidos perceptivos”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ea5c6f18a6_0_2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3</a:t>
            </a:r>
            <a:endParaRPr/>
          </a:p>
        </p:txBody>
      </p:sp>
      <p:sp>
        <p:nvSpPr>
          <p:cNvPr id="71" name="Google Shape;71;g1ea5c6f18a6_0_28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Marcela Farré (2004)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Propõe uma distinção entre a notícia (referência direta à realidade com mínima aparição do enunciador) e o eixo ficcionalizado (reforço das marcas de autoria)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Recursos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Técnicas típicas da literatura ficcional (estilo)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convenções e normas clássicas da apuração noticiosa (rigor de verificação, vínculo com o real)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diálogo escritor-leitor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Pacto com o espectador em vez de imparcialidade impessoal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Pensamento subjetivo e provisório em vez da verdade objetiva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ea5c6f18a6_0_3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4</a:t>
            </a:r>
            <a:endParaRPr/>
          </a:p>
        </p:txBody>
      </p:sp>
      <p:sp>
        <p:nvSpPr>
          <p:cNvPr id="77" name="Google Shape;77;g1ea5c6f18a6_0_33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José Salvador Faro (2013)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conexão do efêmero com a existência humana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Características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“Natureza antropológica”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Autoria discursiva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Observação informativa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Elementos contextuais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ea5c6f18a6_0_3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Olhar 5</a:t>
            </a:r>
            <a:endParaRPr/>
          </a:p>
        </p:txBody>
      </p:sp>
      <p:sp>
        <p:nvSpPr>
          <p:cNvPr id="83" name="Google Shape;83;g1ea5c6f18a6_0_38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Tom Wolfe (2005)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Reportagem como produção narrativa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Recursos</a:t>
            </a:r>
            <a:endParaRPr/>
          </a:p>
          <a:p>
            <a:pPr indent="-2400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Construção cena a cena, com formatação dramática e diegética dos universos narrados;</a:t>
            </a:r>
            <a:endParaRPr/>
          </a:p>
          <a:p>
            <a:pPr indent="-2400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uso de diálogos em forma plena, a fim de capturar mais do que citações ou aspas para modular e expressar o pensamento de entrevistados/interlocutores; </a:t>
            </a:r>
            <a:endParaRPr/>
          </a:p>
          <a:p>
            <a:pPr indent="-2400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emprego de pontos de vista em terceira pessoa, representando o desenrolar dos fenômenos; </a:t>
            </a:r>
            <a:endParaRPr/>
          </a:p>
          <a:p>
            <a:pPr indent="-2400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 apresentação de costumes sociais e símbolos de status dos personagens, o que permite o delineamento de um quadro psíquico/socioeconômico dos envolvidos no fato.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