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6858000" cx="12192000"/>
  <p:notesSz cx="6797675" cy="99266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83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8" roundtripDataSignature="AMtx7mgmTOnrSsdPSrpFtCA0M8AVsgi6V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83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customschemas.google.com/relationships/presentationmetadata" Target="metadata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3" name="Google Shape;33;p1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2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6" name="Google Shape;106;p12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3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2" name="Google Shape;112;p13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4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9" name="Google Shape;119;p14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5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5" name="Google Shape;125;p15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6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2" name="Google Shape;132;p16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8" name="Google Shape;138;p17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8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3" name="Google Shape;143;p18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9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9" name="Google Shape;149;p19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0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5" name="Google Shape;155;p20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1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1" name="Google Shape;161;p21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9" name="Google Shape;39;p4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2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8" name="Google Shape;168;p22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3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3" name="Google Shape;173;p23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3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9" name="Google Shape;179;p33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4" name="Google Shape;44;p5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0" name="Google Shape;50;p6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7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4" name="Google Shape;64;p7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8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8" name="Google Shape;78;p8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9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3" name="Google Shape;83;p9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0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8" name="Google Shape;88;p10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1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4" name="Google Shape;94;p11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gradFill>
          <a:gsLst>
            <a:gs pos="0">
              <a:srgbClr val="3B357B"/>
            </a:gs>
            <a:gs pos="20000">
              <a:srgbClr val="443279"/>
            </a:gs>
            <a:gs pos="100000">
              <a:srgbClr val="443279"/>
            </a:gs>
          </a:gsLst>
          <a:lin ang="1800000" scaled="0"/>
        </a:grad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5"/>
          <p:cNvSpPr txBox="1"/>
          <p:nvPr>
            <p:ph type="ctrTitle"/>
          </p:nvPr>
        </p:nvSpPr>
        <p:spPr>
          <a:xfrm>
            <a:off x="520700" y="3708400"/>
            <a:ext cx="6794500" cy="1954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Font typeface="Calibri"/>
              <a:buNone/>
              <a:defRPr b="1" sz="6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5"/>
          <p:cNvSpPr txBox="1"/>
          <p:nvPr>
            <p:ph idx="1" type="subTitle"/>
          </p:nvPr>
        </p:nvSpPr>
        <p:spPr>
          <a:xfrm>
            <a:off x="520700" y="5773738"/>
            <a:ext cx="6794500" cy="652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14" name="Google Shape;14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0700" y="271599"/>
            <a:ext cx="2919186" cy="1866595"/>
          </a:xfrm>
          <a:prstGeom prst="rect">
            <a:avLst/>
          </a:prstGeom>
          <a:solidFill>
            <a:srgbClr val="363B7F"/>
          </a:solidFill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373A7F"/>
              </a:gs>
              <a:gs pos="100000">
                <a:srgbClr val="373A7F"/>
              </a:gs>
            </a:gsLst>
            <a:lin ang="1795654" scaled="0"/>
          </a:gra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36"/>
          <p:cNvSpPr/>
          <p:nvPr/>
        </p:nvSpPr>
        <p:spPr>
          <a:xfrm>
            <a:off x="393895" y="365125"/>
            <a:ext cx="11380763" cy="6148217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3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6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0" name="Google Shape;20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716717" y="4918160"/>
            <a:ext cx="1773070" cy="12588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bg>
      <p:bgPr>
        <a:gradFill>
          <a:gsLst>
            <a:gs pos="0">
              <a:srgbClr val="023063"/>
            </a:gs>
            <a:gs pos="32000">
              <a:srgbClr val="373A7F"/>
            </a:gs>
            <a:gs pos="100000">
              <a:srgbClr val="373A7F"/>
            </a:gs>
          </a:gsLst>
          <a:lin ang="1740000" scaled="0"/>
        </a:gra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7"/>
          <p:cNvSpPr/>
          <p:nvPr/>
        </p:nvSpPr>
        <p:spPr>
          <a:xfrm rot="-5400000">
            <a:off x="2382128" y="-2579079"/>
            <a:ext cx="7427744" cy="12191999"/>
          </a:xfrm>
          <a:prstGeom prst="trapezoid">
            <a:avLst>
              <a:gd fmla="val 25000" name="adj"/>
            </a:avLst>
          </a:prstGeom>
          <a:solidFill>
            <a:srgbClr val="222A35">
              <a:alpha val="25882"/>
            </a:srgbClr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37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  <a:defRPr b="1" sz="5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gradFill>
          <a:gsLst>
            <a:gs pos="0">
              <a:srgbClr val="373A7F"/>
            </a:gs>
            <a:gs pos="100000">
              <a:srgbClr val="373A7F"/>
            </a:gs>
          </a:gsLst>
          <a:lin ang="12600000" scaled="0"/>
        </a:gra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8"/>
          <p:cNvSpPr txBox="1"/>
          <p:nvPr/>
        </p:nvSpPr>
        <p:spPr>
          <a:xfrm>
            <a:off x="3798278" y="2771335"/>
            <a:ext cx="4543864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pt-BR" sz="5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Obrigado!</a:t>
            </a:r>
            <a:endParaRPr b="1" i="0" sz="5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9"/>
          <p:cNvSpPr/>
          <p:nvPr/>
        </p:nvSpPr>
        <p:spPr>
          <a:xfrm>
            <a:off x="1378634" y="2926081"/>
            <a:ext cx="4037428" cy="3024554"/>
          </a:xfrm>
          <a:prstGeom prst="rect">
            <a:avLst/>
          </a:prstGeom>
          <a:gradFill>
            <a:gsLst>
              <a:gs pos="0">
                <a:srgbClr val="2E75B5"/>
              </a:gs>
              <a:gs pos="10000">
                <a:srgbClr val="2E75B5"/>
              </a:gs>
              <a:gs pos="76000">
                <a:srgbClr val="373A7F"/>
              </a:gs>
              <a:gs pos="100000">
                <a:srgbClr val="373A7F"/>
              </a:gs>
            </a:gsLst>
            <a:lin ang="12600000" scaled="0"/>
          </a:gra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9"/>
          <p:cNvSpPr txBox="1"/>
          <p:nvPr>
            <p:ph type="title"/>
          </p:nvPr>
        </p:nvSpPr>
        <p:spPr>
          <a:xfrm>
            <a:off x="1740121" y="3234936"/>
            <a:ext cx="3366452" cy="10445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b="1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9"/>
          <p:cNvSpPr/>
          <p:nvPr>
            <p:ph idx="2" type="pic"/>
          </p:nvPr>
        </p:nvSpPr>
        <p:spPr>
          <a:xfrm>
            <a:off x="4895558" y="464233"/>
            <a:ext cx="6231988" cy="6006905"/>
          </a:xfrm>
          <a:prstGeom prst="rect">
            <a:avLst/>
          </a:prstGeom>
          <a:noFill/>
          <a:ln>
            <a:noFill/>
          </a:ln>
        </p:spPr>
      </p:sp>
      <p:sp>
        <p:nvSpPr>
          <p:cNvPr id="30" name="Google Shape;30;p39"/>
          <p:cNvSpPr txBox="1"/>
          <p:nvPr>
            <p:ph idx="1" type="body"/>
          </p:nvPr>
        </p:nvSpPr>
        <p:spPr>
          <a:xfrm>
            <a:off x="1740121" y="4431325"/>
            <a:ext cx="3366452" cy="11676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"/>
          <p:cNvSpPr txBox="1"/>
          <p:nvPr>
            <p:ph type="ctrTitle"/>
          </p:nvPr>
        </p:nvSpPr>
        <p:spPr>
          <a:xfrm>
            <a:off x="520700" y="3708400"/>
            <a:ext cx="10295346" cy="1954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pt-BR" sz="4800"/>
              <a:t>Revisão sobre </a:t>
            </a:r>
            <a:br>
              <a:rPr lang="pt-BR" sz="4800"/>
            </a:br>
            <a:r>
              <a:rPr lang="pt-BR" sz="4800"/>
              <a:t>gêneros jornalísticos</a:t>
            </a:r>
            <a:endParaRPr sz="4800"/>
          </a:p>
        </p:txBody>
      </p:sp>
      <p:sp>
        <p:nvSpPr>
          <p:cNvPr id="36" name="Google Shape;36;p1"/>
          <p:cNvSpPr txBox="1"/>
          <p:nvPr>
            <p:ph idx="1" type="subTitle"/>
          </p:nvPr>
        </p:nvSpPr>
        <p:spPr>
          <a:xfrm>
            <a:off x="520700" y="5773738"/>
            <a:ext cx="6794500" cy="652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pt-BR"/>
              <a:t>Prof. Dr. Rodrigo Ratier | rratier@usp.br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Propostas classificatórias</a:t>
            </a:r>
            <a:endParaRPr/>
          </a:p>
        </p:txBody>
      </p:sp>
      <p:sp>
        <p:nvSpPr>
          <p:cNvPr id="109" name="Google Shape;109;p12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JOSÉ MARQUES DE MELO (1985, 2007)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Funcionalismo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Paradigma opinião/informação, baseado sobretudo na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Intencionalidade dos relatos: reprodução do real (informação) ou leitura do real (opinião)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Propostas classificatórias</a:t>
            </a:r>
            <a:endParaRPr/>
          </a:p>
        </p:txBody>
      </p:sp>
      <p:pic>
        <p:nvPicPr>
          <p:cNvPr id="115" name="Google Shape;115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" y="1496163"/>
            <a:ext cx="9707891" cy="369414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3"/>
          <p:cNvSpPr txBox="1"/>
          <p:nvPr/>
        </p:nvSpPr>
        <p:spPr>
          <a:xfrm>
            <a:off x="914400" y="4820976"/>
            <a:ext cx="345730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MARQUES DE MELO, 2007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Propostas classificatórias</a:t>
            </a:r>
            <a:endParaRPr/>
          </a:p>
        </p:txBody>
      </p:sp>
      <p:sp>
        <p:nvSpPr>
          <p:cNvPr id="122" name="Google Shape;122;p14"/>
          <p:cNvSpPr txBox="1"/>
          <p:nvPr>
            <p:ph idx="1" type="body"/>
          </p:nvPr>
        </p:nvSpPr>
        <p:spPr>
          <a:xfrm>
            <a:off x="838199" y="1825625"/>
            <a:ext cx="8784771" cy="46274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MANUEL CARLOS CHAPARRO (1998)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Linguística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O jornalismo se constrói com informações e opiniões – ambas são a substância tanto do comentário quanto do relato.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“Como noticiar ou deixar de noticiar algum fato sem a componente opinativa? Por outro lado, o comentário – explicativo ou crítico – será ineficaz se não partir de fatos e dados confiáveis, rigorosamente apurados.” (CHAPARRO, 1998, p. 101)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Propostas classificatórias</a:t>
            </a:r>
            <a:endParaRPr/>
          </a:p>
        </p:txBody>
      </p:sp>
      <p:pic>
        <p:nvPicPr>
          <p:cNvPr id="128" name="Google Shape;12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364" y="1836285"/>
            <a:ext cx="8740707" cy="304051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5"/>
          <p:cNvSpPr txBox="1"/>
          <p:nvPr/>
        </p:nvSpPr>
        <p:spPr>
          <a:xfrm>
            <a:off x="1140823" y="4624251"/>
            <a:ext cx="261257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CHAPARRO, 1998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O dinamismo dos gêneros</a:t>
            </a:r>
            <a:endParaRPr/>
          </a:p>
        </p:txBody>
      </p:sp>
      <p:sp>
        <p:nvSpPr>
          <p:cNvPr id="135" name="Google Shape;135;p16"/>
          <p:cNvSpPr txBox="1"/>
          <p:nvPr>
            <p:ph idx="1" type="body"/>
          </p:nvPr>
        </p:nvSpPr>
        <p:spPr>
          <a:xfrm>
            <a:off x="838199" y="1634032"/>
            <a:ext cx="8784771" cy="46274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“Se os gêneros são determinados pelo “estilo”, e se este depende da relação dialógica que o jornalista deve manter com seu público, apreendendo seus modos de expressão (linguagem) e suas expectativas (temáticas), é evidente que a sua classificação restringe-se a </a:t>
            </a:r>
            <a:r>
              <a:rPr b="1" lang="pt-BR"/>
              <a:t>universos culturais delimitados</a:t>
            </a:r>
            <a:r>
              <a:rPr lang="pt-BR"/>
              <a:t>.” (MARQUES DE MELO, 2021, p. 141)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“É provável que cada uma dessas espécies conquiste predominância em algumas épocas ou circunstâncias. Está na variável da eficácia a hipótese da evolução das formas discursivas na imprensa e o surgimento de </a:t>
            </a:r>
            <a:r>
              <a:rPr b="1" lang="pt-BR"/>
              <a:t>novas tecnologias</a:t>
            </a:r>
            <a:r>
              <a:rPr lang="pt-BR"/>
              <a:t>.” (CHAPARRO, 1998, p. 84)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10731" y="505097"/>
            <a:ext cx="3322184" cy="59061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Transformações e permanências</a:t>
            </a:r>
            <a:endParaRPr/>
          </a:p>
        </p:txBody>
      </p:sp>
      <p:sp>
        <p:nvSpPr>
          <p:cNvPr id="146" name="Google Shape;146;p18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Transposição sem mudanças </a:t>
            </a:r>
            <a:r>
              <a:rPr lang="pt-BR"/>
              <a:t>(SALAVERRIA, 2008; BERTOCCHI, 2016)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editoriais e artigos de opinião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Transposição com mudanças</a:t>
            </a:r>
            <a:r>
              <a:rPr lang="pt-BR"/>
              <a:t> (SALAVERRIA, 2008)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Notícia com novo título, metadados, imagens para redes sociais...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Hibridação</a:t>
            </a:r>
            <a:r>
              <a:rPr lang="pt-BR"/>
              <a:t> (SALAVERRIA, 2008), Fusão de espécies (BERTOCCHI, 2010), crioulização das linguagens (RAMOS, 2016)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Novos gêneros </a:t>
            </a:r>
            <a:r>
              <a:rPr lang="pt-BR"/>
              <a:t>(SALAVERRIA, 2008; BERTOCCHI, 2010)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Chat, fórum, pesquisas, blogs, gêneros coletivos (wiki), podcasts, memes(?)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Novos hibridismos</a:t>
            </a:r>
            <a:endParaRPr/>
          </a:p>
        </p:txBody>
      </p:sp>
      <p:sp>
        <p:nvSpPr>
          <p:cNvPr id="152" name="Google Shape;152;p19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“Os gêneros (...) não aparecem em estado ‘puro’ na prática: as espécies mantêm fronteiras ambíguas, pontos de contato, aproximações e intersecções.”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“Espécies de gêneros nascem, transformam-se, mesclam-se com outras, originam subgêneros e, eventualmente, morrem.”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(BERTOCCHI, 2010, p. 318)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Fim das classificações?</a:t>
            </a:r>
            <a:endParaRPr/>
          </a:p>
        </p:txBody>
      </p:sp>
      <p:sp>
        <p:nvSpPr>
          <p:cNvPr id="158" name="Google Shape;158;p20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“As classificações de espécies, ainda que sofram alterações com o tempo, são importantes porque as espécies de textos que englobam e os critérios em que se apoia são reflexos de todo o sistema de valores do jornalismo e de seus pressupostos etimológicos.” (BERTOCCHI, 2010, p. 319)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“Nas publicações digitais, os gêneros seguem cumprindo a função de situar o leitor diante do que vai ler.” (SALAVERRIA, 2008, p. 143)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 importância das fronteiras</a:t>
            </a:r>
            <a:endParaRPr/>
          </a:p>
        </p:txBody>
      </p:sp>
      <p:sp>
        <p:nvSpPr>
          <p:cNvPr id="164" name="Google Shape;164;p21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(ROSENSTIEL, 2016)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Separação clara entre notícia, opinião e análise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Combate à desinformação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Educação Midiática</a:t>
            </a:r>
            <a:endParaRPr/>
          </a:p>
        </p:txBody>
      </p:sp>
      <p:pic>
        <p:nvPicPr>
          <p:cNvPr id="165" name="Google Shape;165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99484" y="3724759"/>
            <a:ext cx="4050847" cy="25871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"/>
          <p:cNvSpPr txBox="1"/>
          <p:nvPr>
            <p:ph type="title"/>
          </p:nvPr>
        </p:nvSpPr>
        <p:spPr>
          <a:xfrm>
            <a:off x="3456759" y="2634071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pt-BR"/>
              <a:t>Debate disparador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2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pt-BR"/>
              <a:t>Texto para apreciação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Leitura e análise de texto</a:t>
            </a:r>
            <a:endParaRPr/>
          </a:p>
        </p:txBody>
      </p:sp>
      <p:sp>
        <p:nvSpPr>
          <p:cNvPr id="176" name="Google Shape;176;p23"/>
          <p:cNvSpPr txBox="1"/>
          <p:nvPr>
            <p:ph idx="1" type="body"/>
          </p:nvPr>
        </p:nvSpPr>
        <p:spPr>
          <a:xfrm>
            <a:off x="838199" y="1825625"/>
            <a:ext cx="8820955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Leia o texto “O Último Domingo de Verão”, de Tiago Coelho.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Leia o texto tendo em mente as seguintes questões para debate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4000"/>
              <a:buNone/>
            </a:pPr>
            <a:r>
              <a:t/>
            </a:r>
            <a:endParaRPr sz="4000">
              <a:solidFill>
                <a:srgbClr val="FF0000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1- É possível considerar esse texto como jornalístico? Por quê?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2- Em termos estilísticos, quais recursos chamam a atenção?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3- Para além do tema imediato, o texto apresenta outra(s) temática(s) mais ampla(s)? Quais?</a:t>
            </a:r>
            <a:endParaRPr/>
          </a:p>
          <a:p>
            <a:pPr indent="0" lvl="1" marL="457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5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Eis uma reportagem da edição impressa da Folha de São Paulo (05.05.22), página A-6. Você consegue: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1- Identificar o “tipo” do texto?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2- Nomear os elementos indicados pelos números?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3- Saber a qual editoria o texto pertence?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4- Adivinhar o que está escrito?</a:t>
            </a:r>
            <a:endParaRPr/>
          </a:p>
        </p:txBody>
      </p:sp>
      <p:sp>
        <p:nvSpPr>
          <p:cNvPr id="47" name="Google Shape;47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Debate disparador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76599" y="831124"/>
            <a:ext cx="602742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6"/>
          <p:cNvSpPr txBox="1"/>
          <p:nvPr/>
        </p:nvSpPr>
        <p:spPr>
          <a:xfrm>
            <a:off x="2394856" y="896983"/>
            <a:ext cx="18288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b="1" i="0" sz="1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6"/>
          <p:cNvSpPr txBox="1"/>
          <p:nvPr/>
        </p:nvSpPr>
        <p:spPr>
          <a:xfrm>
            <a:off x="2394856" y="1624149"/>
            <a:ext cx="18288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b="1" i="0" sz="1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6"/>
          <p:cNvSpPr txBox="1"/>
          <p:nvPr/>
        </p:nvSpPr>
        <p:spPr>
          <a:xfrm>
            <a:off x="2394856" y="2481943"/>
            <a:ext cx="18288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b="1" i="0" sz="1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6"/>
          <p:cNvSpPr txBox="1"/>
          <p:nvPr/>
        </p:nvSpPr>
        <p:spPr>
          <a:xfrm>
            <a:off x="2394856" y="3339737"/>
            <a:ext cx="18288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 b="1" i="0" sz="1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6"/>
          <p:cNvSpPr txBox="1"/>
          <p:nvPr/>
        </p:nvSpPr>
        <p:spPr>
          <a:xfrm>
            <a:off x="3309256" y="4841965"/>
            <a:ext cx="18288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endParaRPr b="1" i="0" sz="1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8" name="Google Shape;58;p6"/>
          <p:cNvCxnSpPr/>
          <p:nvPr/>
        </p:nvCxnSpPr>
        <p:spPr>
          <a:xfrm flipH="1" rot="10800000">
            <a:off x="5738949" y="1201783"/>
            <a:ext cx="627017" cy="278674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59" name="Google Shape;59;p6"/>
          <p:cNvSpPr txBox="1"/>
          <p:nvPr/>
        </p:nvSpPr>
        <p:spPr>
          <a:xfrm>
            <a:off x="6448696" y="1017117"/>
            <a:ext cx="18288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  <a:endParaRPr b="1" i="0" sz="1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6"/>
          <p:cNvSpPr txBox="1"/>
          <p:nvPr/>
        </p:nvSpPr>
        <p:spPr>
          <a:xfrm>
            <a:off x="7611290" y="4019789"/>
            <a:ext cx="18288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  <a:endParaRPr b="1" i="0" sz="1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6"/>
          <p:cNvSpPr txBox="1"/>
          <p:nvPr/>
        </p:nvSpPr>
        <p:spPr>
          <a:xfrm>
            <a:off x="2176599" y="468086"/>
            <a:ext cx="583474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“Tipo” de texto? Elemento? Editoria? O que está escrito?</a:t>
            </a:r>
            <a:endParaRPr b="1" i="0" sz="1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76599" y="831124"/>
            <a:ext cx="602742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7"/>
          <p:cNvSpPr txBox="1"/>
          <p:nvPr/>
        </p:nvSpPr>
        <p:spPr>
          <a:xfrm>
            <a:off x="2394855" y="896983"/>
            <a:ext cx="248139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1 - chapéu </a:t>
            </a:r>
            <a:endParaRPr b="1" i="0" sz="1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7"/>
          <p:cNvSpPr txBox="1"/>
          <p:nvPr/>
        </p:nvSpPr>
        <p:spPr>
          <a:xfrm>
            <a:off x="2394855" y="1624149"/>
            <a:ext cx="186363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2 - título</a:t>
            </a:r>
            <a:endParaRPr b="1" i="0" sz="1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7"/>
          <p:cNvSpPr txBox="1"/>
          <p:nvPr/>
        </p:nvSpPr>
        <p:spPr>
          <a:xfrm>
            <a:off x="2394855" y="2481943"/>
            <a:ext cx="236873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3 - subtítulo</a:t>
            </a:r>
            <a:endParaRPr b="1" i="0" sz="1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7"/>
          <p:cNvSpPr txBox="1"/>
          <p:nvPr/>
        </p:nvSpPr>
        <p:spPr>
          <a:xfrm>
            <a:off x="2394854" y="3209109"/>
            <a:ext cx="91440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4 - lide</a:t>
            </a:r>
            <a:endParaRPr b="1" i="0" sz="1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7"/>
          <p:cNvSpPr txBox="1"/>
          <p:nvPr/>
        </p:nvSpPr>
        <p:spPr>
          <a:xfrm>
            <a:off x="3196044" y="4794069"/>
            <a:ext cx="119307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5 - destaque</a:t>
            </a:r>
            <a:endParaRPr b="1" i="0" sz="1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2" name="Google Shape;72;p7"/>
          <p:cNvCxnSpPr/>
          <p:nvPr/>
        </p:nvCxnSpPr>
        <p:spPr>
          <a:xfrm flipH="1" rot="10800000">
            <a:off x="5738949" y="1201783"/>
            <a:ext cx="627017" cy="278674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73" name="Google Shape;73;p7"/>
          <p:cNvSpPr txBox="1"/>
          <p:nvPr/>
        </p:nvSpPr>
        <p:spPr>
          <a:xfrm>
            <a:off x="6448696" y="1017117"/>
            <a:ext cx="134547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6 - foto</a:t>
            </a:r>
            <a:endParaRPr b="1" i="0" sz="1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7"/>
          <p:cNvSpPr txBox="1"/>
          <p:nvPr/>
        </p:nvSpPr>
        <p:spPr>
          <a:xfrm>
            <a:off x="7611290" y="4019789"/>
            <a:ext cx="149787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7 - legenda</a:t>
            </a:r>
            <a:endParaRPr b="1" i="0" sz="1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7"/>
          <p:cNvSpPr txBox="1"/>
          <p:nvPr/>
        </p:nvSpPr>
        <p:spPr>
          <a:xfrm>
            <a:off x="2176599" y="468086"/>
            <a:ext cx="583474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Tipo de texto? Elemento? Editoria? O que está escrito?</a:t>
            </a:r>
            <a:endParaRPr b="1" i="0" sz="1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19911" y="964028"/>
            <a:ext cx="6142252" cy="51287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9"/>
          <p:cNvSpPr txBox="1"/>
          <p:nvPr>
            <p:ph type="title"/>
          </p:nvPr>
        </p:nvSpPr>
        <p:spPr>
          <a:xfrm>
            <a:off x="3456759" y="2634071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pt-BR"/>
              <a:t>Gêneros jornalísticos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Gênero jornalístico</a:t>
            </a:r>
            <a:endParaRPr/>
          </a:p>
        </p:txBody>
      </p:sp>
      <p:sp>
        <p:nvSpPr>
          <p:cNvPr id="91" name="Google Shape;91;p10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pt-BR"/>
              <a:t>Jornalismo </a:t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Linguagem de relato e análise da atualidade (CHAPARRO, 1998, p. 76)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Oposição “texto que pode mentir” versus “texto que não pode mentir” (LOTMAN in RAMOS, 2016, p. 174)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pt-BR"/>
              <a:t>Gêneros jornalísticos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Formas socialmente estáveis de organizar e estruturar textos que têm por objetivo o relato/comentário da atualidade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pt-BR"/>
              <a:t>Modalidades da criação linguística canalizadas por meios de difusão coletiva concebidas para atender dois objetivos: o relato dos acontecimentos e o juízo valorativo sobre eles </a:t>
            </a:r>
            <a:br>
              <a:rPr lang="pt-BR"/>
            </a:br>
            <a:r>
              <a:rPr lang="pt-BR"/>
              <a:t>(BERTOCCHI, 2010, p. 317)</a:t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Gênero jornalístico</a:t>
            </a:r>
            <a:endParaRPr/>
          </a:p>
        </p:txBody>
      </p:sp>
      <p:sp>
        <p:nvSpPr>
          <p:cNvPr id="97" name="Google Shape;97;p11"/>
          <p:cNvSpPr txBox="1"/>
          <p:nvPr/>
        </p:nvSpPr>
        <p:spPr>
          <a:xfrm>
            <a:off x="4450081" y="3013166"/>
            <a:ext cx="4188822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pt-BR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GÊNERO</a:t>
            </a:r>
            <a:endParaRPr b="0" i="0" sz="6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1"/>
          <p:cNvSpPr txBox="1"/>
          <p:nvPr/>
        </p:nvSpPr>
        <p:spPr>
          <a:xfrm>
            <a:off x="1933303" y="1828800"/>
            <a:ext cx="2238103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marcas estilísticas/retóricas/modos de expressão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1"/>
          <p:cNvSpPr txBox="1"/>
          <p:nvPr/>
        </p:nvSpPr>
        <p:spPr>
          <a:xfrm>
            <a:off x="7123612" y="1847276"/>
            <a:ext cx="249065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intencionalidades/</a:t>
            </a:r>
            <a:b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inclinações/finalidades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1"/>
          <p:cNvSpPr txBox="1"/>
          <p:nvPr/>
        </p:nvSpPr>
        <p:spPr>
          <a:xfrm>
            <a:off x="4450081" y="4663771"/>
            <a:ext cx="2490651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modelos de escrita (autor)/</a:t>
            </a:r>
            <a:b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horizontes de expectativas </a:t>
            </a:r>
            <a:b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(leitor)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" name="Google Shape;101;p11"/>
          <p:cNvCxnSpPr/>
          <p:nvPr/>
        </p:nvCxnSpPr>
        <p:spPr>
          <a:xfrm>
            <a:off x="3962400" y="2752130"/>
            <a:ext cx="661851" cy="470041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02" name="Google Shape;102;p11"/>
          <p:cNvCxnSpPr/>
          <p:nvPr/>
        </p:nvCxnSpPr>
        <p:spPr>
          <a:xfrm flipH="1">
            <a:off x="6544492" y="2493607"/>
            <a:ext cx="579120" cy="667604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03" name="Google Shape;103;p11"/>
          <p:cNvCxnSpPr/>
          <p:nvPr/>
        </p:nvCxnSpPr>
        <p:spPr>
          <a:xfrm rot="10800000">
            <a:off x="5701938" y="3892226"/>
            <a:ext cx="2176" cy="49265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2021-02-03T14:33:08Z</dcterms:created>
  <dc:creator>Rodrigo Ratier</dc:creator>
</cp:coreProperties>
</file>