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6858000" cx="12192000"/>
  <p:notesSz cx="6797675" cy="9926625"/>
  <p:embeddedFontLst>
    <p:embeddedFont>
      <p:font typeface="Lemon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0" roundtripDataSignature="AMtx7mhGXx1QGjQ0d1GyECR0HEgqj1nl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CF4ADB4-D5BD-43ED-A91D-076E4E8F5E1B}">
  <a:tblStyle styleId="{2CF4ADB4-D5BD-43ED-A91D-076E4E8F5E1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83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Lemon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" name="Google Shape;37;p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" name="Google Shape;96;p1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" name="Google Shape;102;p1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8" name="Google Shape;108;p1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4" name="Google Shape;114;p1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0" name="Google Shape;120;p1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" name="Google Shape;125;p1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1" name="Google Shape;131;p1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7" name="Google Shape;137;p1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p1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0" name="Google Shape;150;p1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" name="Google Shape;43;p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6" name="Google Shape;156;p2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p2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p2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" name="Google Shape;49;p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" name="Google Shape;55;p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" name="Google Shape;61;p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" name="Google Shape;69;p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7" name="Google Shape;77;p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" name="Google Shape;85;p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" name="Google Shape;90;p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rgbClr val="3B357B"/>
            </a:gs>
            <a:gs pos="20000">
              <a:srgbClr val="443279"/>
            </a:gs>
            <a:gs pos="100000">
              <a:srgbClr val="443279"/>
            </a:gs>
          </a:gsLst>
          <a:lin ang="1800000" scaled="0"/>
        </a:gra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4"/>
          <p:cNvSpPr txBox="1"/>
          <p:nvPr>
            <p:ph type="ctrTitle"/>
          </p:nvPr>
        </p:nvSpPr>
        <p:spPr>
          <a:xfrm>
            <a:off x="520700" y="3708400"/>
            <a:ext cx="6794500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Calibri"/>
              <a:buNone/>
              <a:defRPr b="1" sz="6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4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8" name="Google Shape;18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0700" y="271599"/>
            <a:ext cx="2919186" cy="1866595"/>
          </a:xfrm>
          <a:prstGeom prst="rect">
            <a:avLst/>
          </a:prstGeom>
          <a:solidFill>
            <a:srgbClr val="363B7F"/>
          </a:solidFill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73A7F"/>
              </a:gs>
              <a:gs pos="100000">
                <a:srgbClr val="373A7F"/>
              </a:gs>
            </a:gsLst>
            <a:lin ang="1795654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5"/>
          <p:cNvSpPr/>
          <p:nvPr/>
        </p:nvSpPr>
        <p:spPr>
          <a:xfrm>
            <a:off x="393895" y="365125"/>
            <a:ext cx="11380763" cy="6148217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5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4" name="Google Shape;24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716717" y="4918160"/>
            <a:ext cx="1773070" cy="1258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bg>
      <p:bgPr>
        <a:gradFill>
          <a:gsLst>
            <a:gs pos="0">
              <a:srgbClr val="023063"/>
            </a:gs>
            <a:gs pos="32000">
              <a:srgbClr val="373A7F"/>
            </a:gs>
            <a:gs pos="100000">
              <a:srgbClr val="373A7F"/>
            </a:gs>
          </a:gsLst>
          <a:lin ang="174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6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6274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26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gradFill>
          <a:gsLst>
            <a:gs pos="0">
              <a:srgbClr val="373A7F"/>
            </a:gs>
            <a:gs pos="100000">
              <a:srgbClr val="373A7F"/>
            </a:gs>
          </a:gsLst>
          <a:lin ang="12600000" scaled="0"/>
        </a:gra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7"/>
          <p:cNvSpPr txBox="1"/>
          <p:nvPr/>
        </p:nvSpPr>
        <p:spPr>
          <a:xfrm>
            <a:off x="3798278" y="2771335"/>
            <a:ext cx="454386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pt-BR" sz="5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Obrigado!</a:t>
            </a:r>
            <a:endParaRPr b="1" i="0" sz="5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8"/>
          <p:cNvSpPr/>
          <p:nvPr/>
        </p:nvSpPr>
        <p:spPr>
          <a:xfrm>
            <a:off x="1378634" y="2926081"/>
            <a:ext cx="4037428" cy="3024554"/>
          </a:xfrm>
          <a:prstGeom prst="rect">
            <a:avLst/>
          </a:prstGeom>
          <a:gradFill>
            <a:gsLst>
              <a:gs pos="0">
                <a:srgbClr val="2E75B5"/>
              </a:gs>
              <a:gs pos="10000">
                <a:srgbClr val="2E75B5"/>
              </a:gs>
              <a:gs pos="76000">
                <a:srgbClr val="373A7F"/>
              </a:gs>
              <a:gs pos="100000">
                <a:srgbClr val="373A7F"/>
              </a:gs>
            </a:gsLst>
            <a:lin ang="12600000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8"/>
          <p:cNvSpPr txBox="1"/>
          <p:nvPr>
            <p:ph type="title"/>
          </p:nvPr>
        </p:nvSpPr>
        <p:spPr>
          <a:xfrm>
            <a:off x="1740121" y="3234936"/>
            <a:ext cx="3366452" cy="10445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1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/>
          <p:nvPr>
            <p:ph idx="2" type="pic"/>
          </p:nvPr>
        </p:nvSpPr>
        <p:spPr>
          <a:xfrm>
            <a:off x="4895558" y="464233"/>
            <a:ext cx="6231988" cy="6006905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28"/>
          <p:cNvSpPr txBox="1"/>
          <p:nvPr>
            <p:ph idx="1" type="body"/>
          </p:nvPr>
        </p:nvSpPr>
        <p:spPr>
          <a:xfrm>
            <a:off x="1740121" y="4431325"/>
            <a:ext cx="3366452" cy="1167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open.spotify.com/episode/7IYd9WKkrureTjmpBCGZXj" TargetMode="External"/><Relationship Id="rId4" Type="http://schemas.openxmlformats.org/officeDocument/2006/relationships/hyperlink" Target="https://open.spotify.com/episode/4GK3N8g028bvbJGtfA5Uxz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omny.fm/shows/expresso-ilustrada/como-a-batida-do-funk-mudou-atrav-s-dos-tempos-e-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Relationship Id="rId4" Type="http://schemas.openxmlformats.org/officeDocument/2006/relationships/image" Target="../media/image9.jpg"/><Relationship Id="rId5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image" Target="../media/image5.jpg"/><Relationship Id="rId5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Relationship Id="rId4" Type="http://schemas.openxmlformats.org/officeDocument/2006/relationships/image" Target="../media/image4.jpg"/><Relationship Id="rId5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"/>
          <p:cNvSpPr txBox="1"/>
          <p:nvPr>
            <p:ph type="ctrTitle"/>
          </p:nvPr>
        </p:nvSpPr>
        <p:spPr>
          <a:xfrm>
            <a:off x="520700" y="3708400"/>
            <a:ext cx="10295346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pt-BR" sz="4800"/>
              <a:t>Reportagem interpretativa:</a:t>
            </a:r>
            <a:br>
              <a:rPr lang="pt-BR" sz="4800"/>
            </a:br>
            <a:r>
              <a:rPr lang="pt-BR" sz="4800"/>
              <a:t>definição e análise</a:t>
            </a:r>
            <a:endParaRPr sz="4800"/>
          </a:p>
        </p:txBody>
      </p:sp>
      <p:sp>
        <p:nvSpPr>
          <p:cNvPr id="40" name="Google Shape;40;p1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Prof. Dr. Rodrigo Ratier | rratier@usp.br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Conceituação do gênero</a:t>
            </a:r>
            <a:endParaRPr/>
          </a:p>
        </p:txBody>
      </p:sp>
      <p:sp>
        <p:nvSpPr>
          <p:cNvPr id="99" name="Google Shape;99;p10"/>
          <p:cNvSpPr txBox="1"/>
          <p:nvPr>
            <p:ph idx="1" type="body"/>
          </p:nvPr>
        </p:nvSpPr>
        <p:spPr>
          <a:xfrm>
            <a:off x="838200" y="1690689"/>
            <a:ext cx="7705299" cy="4901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2. “Interpretação pressupõe um jornalismo intensivo – exercido à base da reflexão, cujos temas e matérias são selecionados e as informações transmitidas do modo mais completo possível em profundidade, desde que se trata de estabelecer o problema criado pelo fato, o elemento estrutural básico do acontecimento.”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pt-BR"/>
            </a:br>
            <a:r>
              <a:rPr lang="pt-BR"/>
              <a:t>BELTRÃO, Luiz. Jornalismo Interpretativo, p. 49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pt-BR"/>
            </a:br>
            <a:br>
              <a:rPr lang="pt-BR"/>
            </a:b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Lemon"/>
              <a:ea typeface="Lemon"/>
              <a:cs typeface="Lemon"/>
              <a:sym typeface="Lemo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Conceituação do gênero</a:t>
            </a:r>
            <a:endParaRPr/>
          </a:p>
        </p:txBody>
      </p:sp>
      <p:sp>
        <p:nvSpPr>
          <p:cNvPr id="105" name="Google Shape;105;p11"/>
          <p:cNvSpPr txBox="1"/>
          <p:nvPr>
            <p:ph idx="1" type="body"/>
          </p:nvPr>
        </p:nvSpPr>
        <p:spPr>
          <a:xfrm>
            <a:off x="838200" y="1690689"/>
            <a:ext cx="7705299" cy="4901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3. Jornalismo interpretativo decorre da evolução dos meios de comunicação. “O imperativo do público concentra-se na vontade de conhecer a gênese da notícia e, igualmente, o prognóstico sobre seus efeitos… A realidade não estará apresentada plenamente se não se conjuga o pretérito com o porvir.”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pt-BR"/>
            </a:br>
            <a:r>
              <a:rPr lang="pt-BR"/>
              <a:t>BELTRÃO, Luiz. Jornalismo Interpretativo, p. 51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Lemon"/>
              <a:ea typeface="Lemon"/>
              <a:cs typeface="Lemon"/>
              <a:sym typeface="Lemo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Conceituação do gênero</a:t>
            </a:r>
            <a:endParaRPr/>
          </a:p>
        </p:txBody>
      </p:sp>
      <p:sp>
        <p:nvSpPr>
          <p:cNvPr id="111" name="Google Shape;111;p12"/>
          <p:cNvSpPr txBox="1"/>
          <p:nvPr>
            <p:ph idx="1" type="body"/>
          </p:nvPr>
        </p:nvSpPr>
        <p:spPr>
          <a:xfrm>
            <a:off x="838200" y="1690689"/>
            <a:ext cx="7705299" cy="4901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4. “A notícia fenomênica, de trâmite bastante elementar, requer uma tarefa muito menos complicada que a interpretada, em que é necessário esquadrinhar sua entranha, procurando seus antecedentes melhores, e projetar uma visão futura, formulando um prognóstico atilado, sóbrio e inteligente, para não cair em demasias subjetivas.”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pt-BR"/>
            </a:br>
            <a:r>
              <a:rPr lang="pt-BR"/>
              <a:t>BELTRÃO, Luiz. Jornalismo Interpretativo, p. 51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pt-BR"/>
            </a:b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Lemon"/>
              <a:ea typeface="Lemon"/>
              <a:cs typeface="Lemon"/>
              <a:sym typeface="Lemo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Conceituação do gênero</a:t>
            </a:r>
            <a:endParaRPr/>
          </a:p>
        </p:txBody>
      </p:sp>
      <p:sp>
        <p:nvSpPr>
          <p:cNvPr id="117" name="Google Shape;117;p13"/>
          <p:cNvSpPr txBox="1"/>
          <p:nvPr>
            <p:ph idx="1" type="body"/>
          </p:nvPr>
        </p:nvSpPr>
        <p:spPr>
          <a:xfrm>
            <a:off x="838200" y="1690689"/>
            <a:ext cx="7705299" cy="4901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5.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Investigativo (que inquire sobre as causas e origens dos fatos)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Interpretativo ou analítico (que busca a ligação entre eles e oferece a explicação de sua ocorrência)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BELTRÃO, Luiz. Jornalismo Interpretativo, p. 54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pt-BR"/>
            </a:b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Lemon"/>
              <a:ea typeface="Lemon"/>
              <a:cs typeface="Lemon"/>
              <a:sym typeface="Lemo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4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pt-BR"/>
              <a:t>Características desejáveis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 tipo mais exigente de reportagem</a:t>
            </a:r>
            <a:endParaRPr/>
          </a:p>
        </p:txBody>
      </p:sp>
      <p:sp>
        <p:nvSpPr>
          <p:cNvPr id="128" name="Google Shape;128;p15"/>
          <p:cNvSpPr txBox="1"/>
          <p:nvPr>
            <p:ph idx="1" type="body"/>
          </p:nvPr>
        </p:nvSpPr>
        <p:spPr>
          <a:xfrm>
            <a:off x="838201" y="1690688"/>
            <a:ext cx="8756175" cy="50513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Reportagem interpretativa ou investigativa engloba todos os registros jornalísticos: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Humanização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Entrevista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Investigação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Análise (trazer repertório, correlacionar, contextualizar)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Tradução (paráfrase, definição, verbete)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Síntese (encontrar as ideias-força, ter algum grau de generalização, conseguir ordená-las)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pt-BR"/>
            </a:br>
            <a:r>
              <a:rPr lang="pt-BR"/>
              <a:t>AGNÈS, Yves. Manuel de Journalisme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 tipo mais exigente de reportagem</a:t>
            </a:r>
            <a:endParaRPr/>
          </a:p>
        </p:txBody>
      </p:sp>
      <p:sp>
        <p:nvSpPr>
          <p:cNvPr id="134" name="Google Shape;134;p16"/>
          <p:cNvSpPr txBox="1"/>
          <p:nvPr>
            <p:ph idx="1" type="body"/>
          </p:nvPr>
        </p:nvSpPr>
        <p:spPr>
          <a:xfrm>
            <a:off x="838201" y="1690688"/>
            <a:ext cx="8756175" cy="50513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Multiplicidade de fontes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Ouvir lados contrários é o básico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Mas é necessário avançar em direção a uma conclusão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Investigação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Conceitualmente, exige tempo e dinheiro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Na prática, pode-se investigar uma pauta ao longo de meses, conjugando-a com as exigências diárias do trabalho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 boa reportagem interpretativa contém</a:t>
            </a:r>
            <a:endParaRPr/>
          </a:p>
        </p:txBody>
      </p:sp>
      <p:sp>
        <p:nvSpPr>
          <p:cNvPr id="140" name="Google Shape;140;p17"/>
          <p:cNvSpPr txBox="1"/>
          <p:nvPr>
            <p:ph idx="1" type="body"/>
          </p:nvPr>
        </p:nvSpPr>
        <p:spPr>
          <a:xfrm>
            <a:off x="838201" y="1690688"/>
            <a:ext cx="8756175" cy="50513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Acontecimentos: o que ocorreu, em que lugar, a que momento, com quais pessoas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Dados: estatísticas e números-chave que ajudem a dar uma descrição mais precisa do assunto.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Declarações: fontes múltiplas que contemplem a complexidade do tema (amigos, inimigos, perdedores, vítimas, especialistas, polícia, pessoas perseguidas)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Trechos de documentos: cartas e emails, recibos, relatórios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Elementos da reportagem humanizada: descrição de uma atmosfera, de um local, de uma reunião servem como “provas testemunhais” (eu conto porque eu estava lá)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/>
          <p:nvPr>
            <p:ph type="title"/>
          </p:nvPr>
        </p:nvSpPr>
        <p:spPr>
          <a:xfrm>
            <a:off x="838200" y="365125"/>
            <a:ext cx="1110359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 boa reportagem interpretativa contém</a:t>
            </a:r>
            <a:endParaRPr/>
          </a:p>
        </p:txBody>
      </p:sp>
      <p:sp>
        <p:nvSpPr>
          <p:cNvPr id="146" name="Google Shape;146;p18"/>
          <p:cNvSpPr txBox="1"/>
          <p:nvPr>
            <p:ph idx="1" type="body"/>
          </p:nvPr>
        </p:nvSpPr>
        <p:spPr>
          <a:xfrm>
            <a:off x="838201" y="1690688"/>
            <a:ext cx="8756175" cy="50513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Fontes humanizadas: traga os personagens com descrições detalhadas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Organização: Estruture blocos, selecione as melhores histórias e citações para cada um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Simplicidade: Esclareça situações e conceitos complicados. Use boxes, gráficos e infográficos. Traga o essencial para amparar suas conclusões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Proposta de conclusão e sentidos: Apresente os fatos e indique aos leitores o que eles acrescentam ao tema tratado. “Se os fatos estão lá, tirar conclusões óbvias não é editorializar. É escrita boa e útil.”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Proposta de melhora: Novas leis? Mais recursos? Mais qualificação? Leitores preferem histórias que descrevam como corrgir os problemas destacados nas reportagens.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br>
              <a:rPr lang="pt-BR"/>
            </a:br>
            <a:r>
              <a:rPr lang="pt-BR"/>
              <a:t>Adaptado de THE MISSOURI GROUP, News Reporting and Writing, p. 408. </a:t>
            </a:r>
            <a:endParaRPr/>
          </a:p>
        </p:txBody>
      </p:sp>
      <p:cxnSp>
        <p:nvCxnSpPr>
          <p:cNvPr id="147" name="Google Shape;147;p18"/>
          <p:cNvCxnSpPr/>
          <p:nvPr/>
        </p:nvCxnSpPr>
        <p:spPr>
          <a:xfrm flipH="1">
            <a:off x="11944719" y="533055"/>
            <a:ext cx="7173" cy="989702"/>
          </a:xfrm>
          <a:prstGeom prst="straightConnector1">
            <a:avLst/>
          </a:prstGeom>
          <a:noFill/>
          <a:ln cap="flat" cmpd="sng" w="571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/>
          <p:nvPr>
            <p:ph type="title"/>
          </p:nvPr>
        </p:nvSpPr>
        <p:spPr>
          <a:xfrm>
            <a:off x="746976" y="365125"/>
            <a:ext cx="1068737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Apreciação</a:t>
            </a:r>
            <a:endParaRPr/>
          </a:p>
        </p:txBody>
      </p:sp>
      <p:sp>
        <p:nvSpPr>
          <p:cNvPr id="153" name="Google Shape;153;p19"/>
          <p:cNvSpPr txBox="1"/>
          <p:nvPr>
            <p:ph idx="1" type="body"/>
          </p:nvPr>
        </p:nvSpPr>
        <p:spPr>
          <a:xfrm>
            <a:off x="838201" y="1690688"/>
            <a:ext cx="8756175" cy="50513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 u="sng">
                <a:solidFill>
                  <a:schemeClr val="hlink"/>
                </a:solidFill>
                <a:hlinkClick r:id="rId3"/>
              </a:rPr>
              <a:t>Como funciona a desigualdade nos países ricos</a:t>
            </a:r>
            <a:br>
              <a:rPr lang="pt-BR"/>
            </a:br>
            <a:r>
              <a:rPr lang="pt-BR"/>
              <a:t>(Podcast Café da Manhã, 22 de julho de 2019)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BR"/>
              <a:t>Até 7:30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pt-BR">
                <a:solidFill>
                  <a:srgbClr val="FF0000"/>
                </a:solidFill>
              </a:rPr>
              <a:t>tiny.cc/tpr-pod2</a:t>
            </a:r>
            <a:endParaRPr/>
          </a:p>
          <a:p>
            <a:pPr indent="-101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 u="sng">
                <a:solidFill>
                  <a:schemeClr val="hlink"/>
                </a:solidFill>
                <a:hlinkClick r:id="rId4"/>
              </a:rPr>
              <a:t>Jair Bolsonaro, o presidente eleito</a:t>
            </a:r>
            <a:br>
              <a:rPr lang="pt-BR"/>
            </a:br>
            <a:r>
              <a:rPr lang="pt-BR"/>
              <a:t>(Podcast Presidente da Semana, 30 de outubro de 2018)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BR"/>
              <a:t>Até 5:00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pt-BR">
                <a:solidFill>
                  <a:srgbClr val="FF0000"/>
                </a:solidFill>
              </a:rPr>
              <a:t>tiny.cc/tpr-pod3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Plano de aula</a:t>
            </a:r>
            <a:endParaRPr/>
          </a:p>
        </p:txBody>
      </p:sp>
      <p:sp>
        <p:nvSpPr>
          <p:cNvPr id="46" name="Google Shape;46;p2"/>
          <p:cNvSpPr txBox="1"/>
          <p:nvPr>
            <p:ph idx="1" type="body"/>
          </p:nvPr>
        </p:nvSpPr>
        <p:spPr>
          <a:xfrm>
            <a:off x="838200" y="1690688"/>
            <a:ext cx="11100515" cy="4486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pt-BR" sz="3600"/>
              <a:t>Apreciação: análise prática</a:t>
            </a:r>
            <a:endParaRPr sz="36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pt-BR" sz="3600"/>
              <a:t>Definição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pt-BR" sz="3200"/>
              <a:t>Conceituação</a:t>
            </a:r>
            <a:endParaRPr sz="3200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pt-BR" sz="3200"/>
              <a:t>Comparação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pt-BR" sz="3200"/>
              <a:t>Características desejáveis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pt-BR" sz="3600"/>
              <a:t>Apreciação: análise prática extra</a:t>
            </a:r>
            <a:endParaRPr sz="3600">
              <a:solidFill>
                <a:srgbClr val="FF0000"/>
              </a:solidFill>
              <a:latin typeface="Lemon"/>
              <a:ea typeface="Lemon"/>
              <a:cs typeface="Lemon"/>
              <a:sym typeface="Lemo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/>
          <p:nvPr>
            <p:ph type="title"/>
          </p:nvPr>
        </p:nvSpPr>
        <p:spPr>
          <a:xfrm>
            <a:off x="746976" y="365125"/>
            <a:ext cx="1068737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Apreciação</a:t>
            </a:r>
            <a:endParaRPr/>
          </a:p>
        </p:txBody>
      </p:sp>
      <p:sp>
        <p:nvSpPr>
          <p:cNvPr id="159" name="Google Shape;159;p20"/>
          <p:cNvSpPr txBox="1"/>
          <p:nvPr>
            <p:ph idx="1" type="body"/>
          </p:nvPr>
        </p:nvSpPr>
        <p:spPr>
          <a:xfrm>
            <a:off x="838201" y="1690688"/>
            <a:ext cx="8756100" cy="50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Eu e o Universo </a:t>
            </a:r>
            <a:br>
              <a:rPr lang="pt-BR"/>
            </a:br>
            <a:r>
              <a:rPr lang="pt-BR"/>
              <a:t>(Brainchild, 2018)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BR"/>
              <a:t>Até 15:00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A viagem de Merlin pelo Universo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rPr lang="pt-BR"/>
              <a:t>(Neil de Grasse Tyson)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O imperador de todos os males </a:t>
            </a:r>
            <a:br>
              <a:rPr lang="pt-BR"/>
            </a:br>
            <a:r>
              <a:rPr lang="pt-BR"/>
              <a:t>(Sidartha Mukerjee, 2010)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" name="Google Shape;164;p21"/>
          <p:cNvGraphicFramePr/>
          <p:nvPr/>
        </p:nvGraphicFramePr>
        <p:xfrm>
          <a:off x="699249" y="52892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{2CF4ADB4-D5BD-43ED-A91D-076E4E8F5E1B}</a:tableStyleId>
              </a:tblPr>
              <a:tblGrid>
                <a:gridCol w="1728400"/>
                <a:gridCol w="1728400"/>
                <a:gridCol w="1728400"/>
                <a:gridCol w="1728400"/>
                <a:gridCol w="1728400"/>
              </a:tblGrid>
              <a:tr h="6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Tipo de texto jornalístico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Notícia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Reportagem humanizada / perfil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Entrevista em profundidade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Rep. Interpretativa / Investigativa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6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objetivo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relatar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reviver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exprimir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compreender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ator principal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 fato em questão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 personagem e seu contexto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 entrevistado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 tema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método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Destacar o essencial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Contar o que se viveu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Questionar alguém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Buscar </a:t>
                      </a:r>
                      <a:b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provas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fontes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múltiplas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múltiplas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única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múltiplas e contraditórias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não pode faltar</a:t>
                      </a:r>
                      <a:b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1" i="1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(au coeur du sujet)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 importância para o presente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Uma realidade significativa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Um ponto de vista esclarecedor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Fatos que apoiem uma conclusão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comparação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Uma vitrine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Um documentário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Uma </a:t>
                      </a:r>
                      <a:b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confissão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Uma engrenagem de relógio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verbos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Eu reporto, </a:t>
                      </a:r>
                      <a:b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eu relato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Eu conto, </a:t>
                      </a:r>
                      <a:b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eu exemplifico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Eu questiono, </a:t>
                      </a:r>
                      <a:b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eu transcrevo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Eu explico, </a:t>
                      </a:r>
                      <a:b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eu concluo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qualidade do texto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Clareza 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Vivacidade 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Fidelidade 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Robustez 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qualidades do jornalista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Atenção, </a:t>
                      </a:r>
                      <a:b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análise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Curiosidade, sensibilidade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Escuta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Perseverança, síntese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principal dificuldade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Complacência 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Escrita 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Relação 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0" i="0" lang="pt-BR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Complexidade </a:t>
                      </a:r>
                      <a:endParaRPr sz="1300" u="none" cap="none" strike="noStrike"/>
                    </a:p>
                  </a:txBody>
                  <a:tcPr marT="50975" marB="50975" marR="50975" marL="509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5" name="Google Shape;165;p21"/>
          <p:cNvSpPr/>
          <p:nvPr/>
        </p:nvSpPr>
        <p:spPr>
          <a:xfrm>
            <a:off x="-2283941" y="1582458"/>
            <a:ext cx="18185929" cy="923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br>
              <a:rPr b="0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"/>
          <p:cNvSpPr txBox="1"/>
          <p:nvPr>
            <p:ph type="title"/>
          </p:nvPr>
        </p:nvSpPr>
        <p:spPr>
          <a:xfrm>
            <a:off x="746976" y="365125"/>
            <a:ext cx="1119481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Apreciação</a:t>
            </a:r>
            <a:endParaRPr/>
          </a:p>
        </p:txBody>
      </p:sp>
      <p:sp>
        <p:nvSpPr>
          <p:cNvPr id="52" name="Google Shape;52;p3"/>
          <p:cNvSpPr txBox="1"/>
          <p:nvPr>
            <p:ph idx="1" type="body"/>
          </p:nvPr>
        </p:nvSpPr>
        <p:spPr>
          <a:xfrm>
            <a:off x="838201" y="1690688"/>
            <a:ext cx="8756175" cy="50513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 u="sng">
                <a:solidFill>
                  <a:schemeClr val="hlink"/>
                </a:solidFill>
                <a:hlinkClick r:id="rId3"/>
              </a:rPr>
              <a:t>Como a batida do funk mudou através dos tempos e ficou cada vez mais rápida</a:t>
            </a:r>
            <a:br>
              <a:rPr lang="pt-BR"/>
            </a:br>
            <a:r>
              <a:rPr lang="pt-BR"/>
              <a:t>(Podcast Expresso Ilustrada, 18 de julho de 2019)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BR"/>
              <a:t>Até 13:00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101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Referências bibliográficas</a:t>
            </a:r>
            <a:endParaRPr/>
          </a:p>
        </p:txBody>
      </p:sp>
      <p:sp>
        <p:nvSpPr>
          <p:cNvPr id="58" name="Google Shape;58;p4"/>
          <p:cNvSpPr txBox="1"/>
          <p:nvPr>
            <p:ph idx="1" type="body"/>
          </p:nvPr>
        </p:nvSpPr>
        <p:spPr>
          <a:xfrm>
            <a:off x="838200" y="1690688"/>
            <a:ext cx="11100515" cy="4486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i="1" lang="pt-BR" sz="3600"/>
              <a:t>Jornalismo interpretativo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pt-BR" sz="3600"/>
              <a:t>Luiz BELTRÃO</a:t>
            </a:r>
            <a:endParaRPr sz="36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i="1" lang="pt-BR" sz="3600"/>
              <a:t>News Report and Editing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pt-BR" sz="3600"/>
              <a:t>UNIVERSITY OF MISSOURI GROUP</a:t>
            </a:r>
            <a:endParaRPr i="1" sz="36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i="1" lang="pt-BR" sz="3600"/>
              <a:t>Manuel de Journalisme</a:t>
            </a:r>
            <a:endParaRPr i="1" sz="36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pt-BR" sz="3600"/>
              <a:t>Yves AGNÈS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t/>
            </a:r>
            <a:endParaRPr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64" name="Google Shape;64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463" y="1560411"/>
            <a:ext cx="3681287" cy="4857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44455" y="1560412"/>
            <a:ext cx="3426718" cy="4853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11705" y="1560412"/>
            <a:ext cx="3631427" cy="48535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72" name="Google Shape;72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289" y="1751901"/>
            <a:ext cx="3783914" cy="4997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31750" y="1751901"/>
            <a:ext cx="3797599" cy="498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116896" y="1690688"/>
            <a:ext cx="3889976" cy="5044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80" name="Google Shape;80;p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1122" y="1427842"/>
            <a:ext cx="3603208" cy="4637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41408" y="1428729"/>
            <a:ext cx="3571716" cy="463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244063" y="1430561"/>
            <a:ext cx="3579448" cy="46347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pt-BR"/>
              <a:t>5 pontos para contextualizar interpretação/</a:t>
            </a:r>
            <a:br>
              <a:rPr lang="pt-BR"/>
            </a:br>
            <a:r>
              <a:rPr lang="pt-BR"/>
              <a:t>investigação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Conceituação do gênero</a:t>
            </a:r>
            <a:endParaRPr/>
          </a:p>
        </p:txBody>
      </p:sp>
      <p:sp>
        <p:nvSpPr>
          <p:cNvPr id="93" name="Google Shape;93;p9"/>
          <p:cNvSpPr txBox="1"/>
          <p:nvPr>
            <p:ph idx="1" type="body"/>
          </p:nvPr>
        </p:nvSpPr>
        <p:spPr>
          <a:xfrm>
            <a:off x="838200" y="1690689"/>
            <a:ext cx="7705299" cy="4901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1. Jornalismo interpretativo – definem Paulo Roberto Leandro e Cremilda Medina – “é realmente o esforço de determinar o sentido de um fato, através da rede de forças que atuam nele” – e não a atitude de valoração desse fato ou de seu sentido, como se faz em jornalismo opinativo”. “Classificação Marques de Melo”(MARQUES DE MELO, 2009, p.35)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BELTRÃO, Luiz. Jornalismo Interpretativo, p. 48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pt-BR"/>
            </a:b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Lemon"/>
              <a:ea typeface="Lemon"/>
              <a:cs typeface="Lemon"/>
              <a:sym typeface="Lemo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2021-02-03T14:33:08Z</dcterms:created>
  <dc:creator>Rodrigo Ratier</dc:creator>
</cp:coreProperties>
</file>