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3" roundtripDataSignature="AMtx7mhW6zVEQ5eTlwXi1CRUPfT/8fUw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" name="Google Shape;40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" name="Google Shape;46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" name="Google Shape;52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83c83760c8_0_3:notes"/>
          <p:cNvSpPr txBox="1"/>
          <p:nvPr>
            <p:ph idx="1" type="body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" name="Google Shape;58;g283c83760c8_0_3:notes"/>
          <p:cNvSpPr/>
          <p:nvPr>
            <p:ph idx="2" type="sldImg"/>
          </p:nvPr>
        </p:nvSpPr>
        <p:spPr>
          <a:xfrm>
            <a:off x="422275" y="1241425"/>
            <a:ext cx="5953200" cy="334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83c83760c8_0_9:notes"/>
          <p:cNvSpPr txBox="1"/>
          <p:nvPr>
            <p:ph idx="1" type="body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" name="Google Shape;64;g283c83760c8_0_9:notes"/>
          <p:cNvSpPr/>
          <p:nvPr>
            <p:ph idx="2" type="sldImg"/>
          </p:nvPr>
        </p:nvSpPr>
        <p:spPr>
          <a:xfrm>
            <a:off x="422275" y="1241425"/>
            <a:ext cx="5953200" cy="334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" name="Google Shape;70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p2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3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2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274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2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4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4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4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34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1_Custom Layout">
    <p:bg>
      <p:bgPr>
        <a:gradFill>
          <a:gsLst>
            <a:gs pos="0">
              <a:srgbClr val="023063"/>
            </a:gs>
            <a:gs pos="32000">
              <a:srgbClr val="2E75B5"/>
            </a:gs>
            <a:gs pos="100000">
              <a:srgbClr val="2E75B5"/>
            </a:gs>
          </a:gsLst>
          <a:lin ang="1740000" scaled="0"/>
        </a:gra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5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4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35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"/>
          <p:cNvSpPr txBox="1"/>
          <p:nvPr>
            <p:ph type="ctrTitle"/>
          </p:nvPr>
        </p:nvSpPr>
        <p:spPr>
          <a:xfrm>
            <a:off x="442323" y="2541452"/>
            <a:ext cx="106001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Critérios editoriais norteadores</a:t>
            </a:r>
            <a:endParaRPr i="1" sz="4800"/>
          </a:p>
        </p:txBody>
      </p:sp>
      <p:sp>
        <p:nvSpPr>
          <p:cNvPr id="43" name="Google Shape;43;p1"/>
          <p:cNvSpPr txBox="1"/>
          <p:nvPr>
            <p:ph idx="1" type="subTitle"/>
          </p:nvPr>
        </p:nvSpPr>
        <p:spPr>
          <a:xfrm>
            <a:off x="520699" y="4641670"/>
            <a:ext cx="8257541" cy="196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CJE0602 - Laboratório de Jornalismo - Jornal do Campus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Natureza do jornal, caráter, público e missão</a:t>
            </a:r>
            <a:endParaRPr/>
          </a:p>
        </p:txBody>
      </p:sp>
      <p:sp>
        <p:nvSpPr>
          <p:cNvPr id="49" name="Google Shape;49;p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b="1" lang="pt-BR"/>
              <a:t>Natureza:</a:t>
            </a:r>
            <a:r>
              <a:rPr lang="pt-BR"/>
              <a:t> jornal feito por estudantes do curso de jornalismo, supervisionado por professores e subordinado ao projeto político-pedagógico do Departamento de Jornalismo e Editoração.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b="1" lang="pt-BR"/>
              <a:t>Caráter: </a:t>
            </a:r>
            <a:r>
              <a:rPr lang="pt-BR"/>
              <a:t>informativo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b="1" lang="pt-BR"/>
              <a:t>Público-alvo:</a:t>
            </a:r>
            <a:r>
              <a:rPr lang="pt-BR"/>
              <a:t> comunidade USP (alunos, professores, funcionários e, eventualmente, comunidade externa que interage com os </a:t>
            </a:r>
            <a:r>
              <a:rPr i="1" lang="pt-BR"/>
              <a:t>campi </a:t>
            </a:r>
            <a:r>
              <a:rPr lang="pt-BR"/>
              <a:t>da instituição)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b="1" lang="pt-BR"/>
              <a:t>Missão:</a:t>
            </a:r>
            <a:r>
              <a:rPr lang="pt-BR"/>
              <a:t> Relatar o impacto das políticas oficiais na vida da comunidade USP, contar as histórias de quem faz parte da comunidade USP, procurar entender e explicar, de uma perspectiva plural que não considere apenas a versão oficial ou de um único grupo de interesse, os acontecimentos mais relevantes da vida da universidade.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Princípios editoriais</a:t>
            </a:r>
            <a:endParaRPr/>
          </a:p>
        </p:txBody>
      </p:sp>
      <p:sp>
        <p:nvSpPr>
          <p:cNvPr id="55" name="Google Shape;55;p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lang="pt-BR"/>
              <a:t>1- Noticiabilidade: </a:t>
            </a:r>
            <a:r>
              <a:rPr lang="pt-BR"/>
              <a:t>os fatos têm espaço proporcional aos valores-notícia que possuem. A esse respeito, consulte-se Galtung e Ruge (1965), Harcup e O'Neill (2001 e 2017). A título de baliza inicial, temos o Manual da Redação da Folha de S. Paulo (2021):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amplitude (universo de pessoas impactadas); 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apelo (curiosidade que a notícia possa despertar); 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empatia (identificação do leitor com personagem ou situação); 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ineditismo ou improbabilidade (capacidade de surpreender); 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proximidade (geográfica ou simbólica entre o fato gerador da notícia e o leitor).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83c83760c8_0_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Princípios editoriais</a:t>
            </a:r>
            <a:endParaRPr/>
          </a:p>
        </p:txBody>
      </p:sp>
      <p:sp>
        <p:nvSpPr>
          <p:cNvPr id="61" name="Google Shape;61;g283c83760c8_0_3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rPr b="1" lang="pt-BR"/>
              <a:t>2- Pluralidade:</a:t>
            </a:r>
            <a:r>
              <a:rPr lang="pt-BR"/>
              <a:t> notícia é o relato de um fato, e um fato para ser relatado precisa se basear na escuta de uma quantidade relevante de pessoas. As fontes não são equivalentes: o grau de evidência que elas aportarem a seus relatos faz diferença. Alguns critérios norteadores da escolha de fontes: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b="1" lang="pt-BR"/>
              <a:t>legitimidade:</a:t>
            </a:r>
            <a:r>
              <a:rPr lang="pt-BR"/>
              <a:t> participação direta na ação (fonte testemunhal) ou conhecimento na área (fonte especialista)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lang="pt-BR"/>
              <a:t>multiplicidade de opiniões:</a:t>
            </a:r>
            <a:r>
              <a:rPr lang="pt-BR"/>
              <a:t> sobretudo questões controversas devem ouvir os múltiplos lados. Em casos de acusações, é obrigatório ouvir o outro lado, dedicando a ele espaço adequado na redação/edição.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83c83760c8_0_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Princípios editoriais</a:t>
            </a:r>
            <a:endParaRPr/>
          </a:p>
        </p:txBody>
      </p:sp>
      <p:sp>
        <p:nvSpPr>
          <p:cNvPr id="67" name="Google Shape;67;g283c83760c8_0_9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pt-BR"/>
              <a:t>3- Objetividade: </a:t>
            </a:r>
            <a:r>
              <a:rPr lang="pt-BR"/>
              <a:t>não é imparcialidade, neutralidade ou equilíbrio. Esses são critérios subjetivos ("neutro" com base no olhar de quem?). A objetividade tem uma ambição científica e pode ser decomposta em dois fatores: o relato preciso e contextualizado. Se houver conclusões a tirar, tiraremos -- sempre tendo como norte a </a:t>
            </a:r>
            <a:r>
              <a:rPr b="1" lang="pt-BR"/>
              <a:t>precisão </a:t>
            </a:r>
            <a:r>
              <a:rPr lang="pt-BR"/>
              <a:t>e o </a:t>
            </a:r>
            <a:r>
              <a:rPr b="1" lang="pt-BR"/>
              <a:t>contexto</a:t>
            </a:r>
            <a:r>
              <a:rPr lang="pt-BR"/>
              <a:t>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Alguns cuidados</a:t>
            </a:r>
            <a:endParaRPr/>
          </a:p>
        </p:txBody>
      </p:sp>
      <p:sp>
        <p:nvSpPr>
          <p:cNvPr id="73" name="Google Shape;73;p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1526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Pautas informativas nascem de perguntas e de apurações prévias. Pautas que pretende provar teses devem ser repensadas.</a:t>
            </a:r>
            <a:endParaRPr/>
          </a:p>
          <a:p>
            <a:pPr indent="-21526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No contato com as fontes, postura combativa não é o mesmo que adversarial. Trato polido e respeitoso com todos os interlocutores.</a:t>
            </a:r>
            <a:endParaRPr/>
          </a:p>
          <a:p>
            <a:pPr indent="-21526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Ao longo de todo o processo, lembrar-se de que o JC é um jornal feito por estudantes, não um jornal estudantil.</a:t>
            </a:r>
            <a:endParaRPr/>
          </a:p>
          <a:p>
            <a:pPr indent="-21526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A redação, que inclui alunos e professores, é um grupo. Deve-se caminhar junto na discussão de todo o processo de produção. Questões controversas devem ser decididas com o recurso aos princípios norteadores do jornal.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