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</p:sldIdLst>
  <p:sldSz cy="6858000" cx="12192000"/>
  <p:notesSz cx="6797675" cy="9926625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83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41" roundtripDataSignature="AMtx7mjVVJ+Xz32j7YRCgYnTykQsKtRSM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83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20" Type="http://schemas.openxmlformats.org/officeDocument/2006/relationships/slide" Target="slides/slide15.xml"/><Relationship Id="rId41" Type="http://customschemas.google.com/relationships/presentationmetadata" Target="metadata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slide" Target="slides/slide32.xml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39" Type="http://schemas.openxmlformats.org/officeDocument/2006/relationships/slide" Target="slides/slide34.xml"/><Relationship Id="rId16" Type="http://schemas.openxmlformats.org/officeDocument/2006/relationships/slide" Target="slides/slide11.xml"/><Relationship Id="rId38" Type="http://schemas.openxmlformats.org/officeDocument/2006/relationships/slide" Target="slides/slide33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pt-BR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" name="Google Shape;40;p1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1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11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2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12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3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3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4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14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5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15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6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16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7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17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18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9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19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0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20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3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1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21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2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22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3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23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4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24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5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25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26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7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27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8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28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9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29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0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30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4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4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31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p31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32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p32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3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33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4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p34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5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35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36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p36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5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6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6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7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7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8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8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9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9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0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0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gradFill>
          <a:gsLst>
            <a:gs pos="0">
              <a:srgbClr val="3B357B"/>
            </a:gs>
            <a:gs pos="20000">
              <a:srgbClr val="443279"/>
            </a:gs>
            <a:gs pos="100000">
              <a:srgbClr val="443279"/>
            </a:gs>
          </a:gsLst>
          <a:lin ang="1800000" scaled="0"/>
        </a:gra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8"/>
          <p:cNvSpPr txBox="1"/>
          <p:nvPr>
            <p:ph type="ctrTitle"/>
          </p:nvPr>
        </p:nvSpPr>
        <p:spPr>
          <a:xfrm>
            <a:off x="520700" y="3708400"/>
            <a:ext cx="6794500" cy="19549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Font typeface="Calibri"/>
              <a:buNone/>
              <a:defRPr b="1" sz="6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8"/>
          <p:cNvSpPr txBox="1"/>
          <p:nvPr>
            <p:ph idx="1" type="subTitle"/>
          </p:nvPr>
        </p:nvSpPr>
        <p:spPr>
          <a:xfrm>
            <a:off x="520700" y="5773738"/>
            <a:ext cx="6794500" cy="6524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0" sz="18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18" name="Google Shape;18;p3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0700" y="271599"/>
            <a:ext cx="2919186" cy="1866595"/>
          </a:xfrm>
          <a:prstGeom prst="rect">
            <a:avLst/>
          </a:prstGeom>
          <a:solidFill>
            <a:srgbClr val="363B7F"/>
          </a:solidFill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373A7F"/>
              </a:gs>
              <a:gs pos="100000">
                <a:srgbClr val="373A7F"/>
              </a:gs>
            </a:gsLst>
            <a:lin ang="1795654" scaled="0"/>
          </a:gra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39"/>
          <p:cNvSpPr/>
          <p:nvPr/>
        </p:nvSpPr>
        <p:spPr>
          <a:xfrm>
            <a:off x="393895" y="365125"/>
            <a:ext cx="11380763" cy="6148217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22;p3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1"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9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24" name="Google Shape;24;p3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716717" y="4918160"/>
            <a:ext cx="1773070" cy="12588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bg>
      <p:bgPr>
        <a:gradFill>
          <a:gsLst>
            <a:gs pos="0">
              <a:srgbClr val="023063"/>
            </a:gs>
            <a:gs pos="32000">
              <a:srgbClr val="373A7F"/>
            </a:gs>
            <a:gs pos="100000">
              <a:srgbClr val="373A7F"/>
            </a:gs>
          </a:gsLst>
          <a:lin ang="1740000" scaled="0"/>
        </a:gradFill>
      </p:bgPr>
    </p:bg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0"/>
          <p:cNvSpPr/>
          <p:nvPr/>
        </p:nvSpPr>
        <p:spPr>
          <a:xfrm rot="-5400000">
            <a:off x="2382128" y="-2579079"/>
            <a:ext cx="7427744" cy="12191999"/>
          </a:xfrm>
          <a:prstGeom prst="trapezoid">
            <a:avLst>
              <a:gd fmla="val 25000" name="adj"/>
            </a:avLst>
          </a:prstGeom>
          <a:solidFill>
            <a:srgbClr val="222A35">
              <a:alpha val="26666"/>
            </a:srgbClr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40"/>
          <p:cNvSpPr txBox="1"/>
          <p:nvPr>
            <p:ph type="title"/>
          </p:nvPr>
        </p:nvSpPr>
        <p:spPr>
          <a:xfrm>
            <a:off x="3448050" y="2486025"/>
            <a:ext cx="52959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Calibri"/>
              <a:buNone/>
              <a:defRPr b="1" sz="5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gradFill>
          <a:gsLst>
            <a:gs pos="0">
              <a:srgbClr val="373A7F"/>
            </a:gs>
            <a:gs pos="100000">
              <a:srgbClr val="373A7F"/>
            </a:gs>
          </a:gsLst>
          <a:lin ang="12600000" scaled="0"/>
        </a:grad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1"/>
          <p:cNvSpPr txBox="1"/>
          <p:nvPr/>
        </p:nvSpPr>
        <p:spPr>
          <a:xfrm>
            <a:off x="3798278" y="2771335"/>
            <a:ext cx="4543864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5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Obrigado!</a:t>
            </a:r>
            <a:endParaRPr b="1" i="0" sz="5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2"/>
          <p:cNvSpPr/>
          <p:nvPr/>
        </p:nvSpPr>
        <p:spPr>
          <a:xfrm>
            <a:off x="1378634" y="2926081"/>
            <a:ext cx="4037428" cy="3024554"/>
          </a:xfrm>
          <a:prstGeom prst="rect">
            <a:avLst/>
          </a:prstGeom>
          <a:gradFill>
            <a:gsLst>
              <a:gs pos="0">
                <a:srgbClr val="2E75B5"/>
              </a:gs>
              <a:gs pos="10000">
                <a:srgbClr val="2E75B5"/>
              </a:gs>
              <a:gs pos="76000">
                <a:srgbClr val="373A7F"/>
              </a:gs>
              <a:gs pos="100000">
                <a:srgbClr val="373A7F"/>
              </a:gs>
            </a:gsLst>
            <a:lin ang="12600000" scaled="0"/>
          </a:gra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42"/>
          <p:cNvSpPr txBox="1"/>
          <p:nvPr>
            <p:ph type="title"/>
          </p:nvPr>
        </p:nvSpPr>
        <p:spPr>
          <a:xfrm>
            <a:off x="1740121" y="3234936"/>
            <a:ext cx="3366452" cy="104452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alibri"/>
              <a:buNone/>
              <a:defRPr b="1"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42"/>
          <p:cNvSpPr/>
          <p:nvPr>
            <p:ph idx="2" type="pic"/>
          </p:nvPr>
        </p:nvSpPr>
        <p:spPr>
          <a:xfrm>
            <a:off x="4895558" y="464233"/>
            <a:ext cx="6231988" cy="6006905"/>
          </a:xfrm>
          <a:prstGeom prst="rect">
            <a:avLst/>
          </a:prstGeom>
          <a:noFill/>
          <a:ln>
            <a:noFill/>
          </a:ln>
        </p:spPr>
      </p:sp>
      <p:sp>
        <p:nvSpPr>
          <p:cNvPr id="34" name="Google Shape;34;p42"/>
          <p:cNvSpPr txBox="1"/>
          <p:nvPr>
            <p:ph idx="1" type="body"/>
          </p:nvPr>
        </p:nvSpPr>
        <p:spPr>
          <a:xfrm>
            <a:off x="1740121" y="4431325"/>
            <a:ext cx="3366452" cy="11676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1_Custom Layout">
    <p:bg>
      <p:bgPr>
        <a:gradFill>
          <a:gsLst>
            <a:gs pos="0">
              <a:srgbClr val="023063"/>
            </a:gs>
            <a:gs pos="32000">
              <a:srgbClr val="2E75B5"/>
            </a:gs>
            <a:gs pos="100000">
              <a:srgbClr val="2E75B5"/>
            </a:gs>
          </a:gsLst>
          <a:lin ang="1740000" scaled="0"/>
        </a:gra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43"/>
          <p:cNvSpPr/>
          <p:nvPr/>
        </p:nvSpPr>
        <p:spPr>
          <a:xfrm rot="-5400000">
            <a:off x="2382128" y="-2579079"/>
            <a:ext cx="7427744" cy="12191999"/>
          </a:xfrm>
          <a:prstGeom prst="trapezoid">
            <a:avLst>
              <a:gd fmla="val 25000" name="adj"/>
            </a:avLst>
          </a:prstGeom>
          <a:solidFill>
            <a:srgbClr val="222A35">
              <a:alpha val="25882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Google Shape;37;p43"/>
          <p:cNvSpPr txBox="1"/>
          <p:nvPr>
            <p:ph type="title"/>
          </p:nvPr>
        </p:nvSpPr>
        <p:spPr>
          <a:xfrm>
            <a:off x="3448050" y="2486025"/>
            <a:ext cx="52959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Calibri"/>
              <a:buNone/>
              <a:defRPr b="1" sz="5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3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3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3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3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5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"/>
          <p:cNvSpPr txBox="1"/>
          <p:nvPr>
            <p:ph type="ctrTitle"/>
          </p:nvPr>
        </p:nvSpPr>
        <p:spPr>
          <a:xfrm>
            <a:off x="442323" y="2541452"/>
            <a:ext cx="10600146" cy="19549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alibri"/>
              <a:buNone/>
            </a:pPr>
            <a:r>
              <a:rPr lang="pt-BR" sz="4800"/>
              <a:t>Fontes em tempos de desinformação</a:t>
            </a:r>
            <a:endParaRPr i="1" sz="4800"/>
          </a:p>
        </p:txBody>
      </p:sp>
      <p:sp>
        <p:nvSpPr>
          <p:cNvPr id="43" name="Google Shape;43;p1"/>
          <p:cNvSpPr txBox="1"/>
          <p:nvPr>
            <p:ph idx="1" type="subTitle"/>
          </p:nvPr>
        </p:nvSpPr>
        <p:spPr>
          <a:xfrm>
            <a:off x="520699" y="4641670"/>
            <a:ext cx="8257541" cy="19681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pt-BR"/>
              <a:t>CJE0602 - Laboratório de Jornalismo - Jornal do Campus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pt-BR"/>
              <a:t>Prof. Dr. Rodrigo Ratier | rratier@usp.br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Tipos de fontes (por Schimitz)</a:t>
            </a:r>
            <a:endParaRPr/>
          </a:p>
        </p:txBody>
      </p:sp>
      <p:sp>
        <p:nvSpPr>
          <p:cNvPr id="97" name="Google Shape;97;p11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pt-BR"/>
              <a:t>Ação (refere-se ao nível de engajamento da fonte no noticiário, em postura que reflete seu interesse na divulgação da informação)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pt-BR"/>
              <a:t>Proativa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Fonte com grande capacidade de pautar a cobertura. Costuma estar sempre disponível para atender os jornalistas, contar com estrutura de assessoria de imprensa e produção de press releases (comunicados à imprensa).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pt-BR"/>
              <a:t>Ativa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Também se preocupa em manter relacionamento constante com os jornalistas, ainda que de forma mais discreta.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pt-BR"/>
              <a:t>Passiva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Manifesta-se apenas quando consultada pelos repórteres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pt-BR"/>
              <a:t>Reativa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Evita a imprensa, respondendo por meio de notas lacônicas ou ignorando os pedidos de entrevista.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Tipos de fontes (por Schimitz)</a:t>
            </a:r>
            <a:endParaRPr/>
          </a:p>
        </p:txBody>
      </p:sp>
      <p:sp>
        <p:nvSpPr>
          <p:cNvPr id="103" name="Google Shape;103;p12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pt-BR"/>
              <a:t>Crédito (identificação dos entrevistados)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b="1" lang="pt-BR"/>
              <a:t>On</a:t>
            </a:r>
            <a:endParaRPr b="1"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Completa, com nome e sobrenome, formação, cargo ou função e instituição a que está filiada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b="1" lang="pt-BR"/>
              <a:t>Off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Ou em sigilo, direito assegurado pelo Art. 5º da Constituição, inciso XIV: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XIV - é assegurado a todos o acesso à informação e resguardado o sigilo da fonte, quando necessário ao exercício profissional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Tipos de fontes (por Schimitz)</a:t>
            </a:r>
            <a:endParaRPr/>
          </a:p>
        </p:txBody>
      </p:sp>
      <p:sp>
        <p:nvSpPr>
          <p:cNvPr id="109" name="Google Shape;109;p13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O temor de represálias é uma das razões para a ausência de identificação.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Recomenda-se que o jornalista incentive a fonte a se identificar quando prestar informações.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Quando isso não for possível, manuais como o da Folha de S. Paulo estimulam o off checado, a informação cruzada com o “outro lado” ou pelo menos outras fontes independentes.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Tipos de fontes (por Schimitz)</a:t>
            </a:r>
            <a:endParaRPr/>
          </a:p>
        </p:txBody>
      </p:sp>
      <p:sp>
        <p:nvSpPr>
          <p:cNvPr id="115" name="Google Shape;115;p14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pt-BR"/>
              <a:t>Qualificação (dsigna o grau de credibilidade, proximidade e relação da fonte com o jornalista)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pt-BR"/>
              <a:t>Confiáveis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Acessíveis, articuladas e fornecem informação certa e rápida.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pt-BR"/>
              <a:t>Fidedignas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Não são tão próximas do jornalista, mas possuem legitimidade para serem ouvidas por sua especialização ou proximidade com o fato.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pt-BR"/>
              <a:t>Duvidosas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Aquelas cuja informação pode ser considerada verdadeira até prova em contrário. </a:t>
            </a:r>
            <a:endParaRPr/>
          </a:p>
          <a:p>
            <a:pPr indent="-228600" lvl="2" marL="1143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O exercício do ceticismo na relação com as fontes, aliás, é atributo essencial à prática jornalística.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5"/>
          <p:cNvSpPr txBox="1"/>
          <p:nvPr>
            <p:ph type="title"/>
          </p:nvPr>
        </p:nvSpPr>
        <p:spPr>
          <a:xfrm>
            <a:off x="3448050" y="2486025"/>
            <a:ext cx="52959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Calibri"/>
              <a:buNone/>
            </a:pPr>
            <a:r>
              <a:rPr lang="pt-BR"/>
              <a:t>Estudo de caso: fontes no jornalismo de educação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Leitura do campo</a:t>
            </a:r>
            <a:endParaRPr/>
          </a:p>
        </p:txBody>
      </p:sp>
      <p:sp>
        <p:nvSpPr>
          <p:cNvPr id="126" name="Google Shape;126;p16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pt-BR"/>
              <a:t>Fazer a chamada leitura de campo é, provavelmente, o maior desafio do jornalista que deseja cobrir educação. Há pelo menos três questões a considerar.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pt-BR"/>
              <a:t>1- Trata-se de um setor com </a:t>
            </a:r>
            <a:r>
              <a:rPr b="1" lang="pt-BR"/>
              <a:t>fronteiras porosas</a:t>
            </a:r>
            <a:r>
              <a:rPr lang="pt-BR"/>
              <a:t>, em que há diálogo com saberes tão diversos quanto a sociologia, filosofia, didática, economia, demografia, psicologia e política.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pt-BR"/>
              <a:t>2- A educação é uma arena </a:t>
            </a:r>
            <a:r>
              <a:rPr b="1" lang="pt-BR"/>
              <a:t>fortemente politizada</a:t>
            </a:r>
            <a:r>
              <a:rPr lang="pt-BR"/>
              <a:t>, com disputas contundentes em diversos temas.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pt-BR"/>
              <a:t>3- Os processos de ensino e aprendizagem, base da educação, são </a:t>
            </a:r>
            <a:r>
              <a:rPr b="1" lang="pt-BR"/>
              <a:t>complexos</a:t>
            </a:r>
            <a:r>
              <a:rPr lang="pt-BR"/>
              <a:t> e podem ser analisados por variados pontos de vista.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Leitura do campo</a:t>
            </a:r>
            <a:endParaRPr/>
          </a:p>
        </p:txBody>
      </p:sp>
      <p:sp>
        <p:nvSpPr>
          <p:cNvPr id="132" name="Google Shape;132;p17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b="1" lang="pt-BR"/>
              <a:t>Fronteiras porosas </a:t>
            </a:r>
            <a:endParaRPr b="1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O fato de as ciências da educação se alimentarem de estudos de diferentes áreas faz com que não apenas professores e pedagogos se credenciem como fontes, mas também filósofos, sociólogos, estatísticos, psicólogos, historiadores, economistas, empresários, lideranças sociais, gestores dos setores públicos e privados.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Isso não significa, entretanto, que todas as opiniões e análises tenham o mesmo valor.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No momento de selecionar e de hierarquizar as fontes, uma pergunta útil é a seguinte: qual a legitimidade que a fonte entrevistada tem para abordar a questão em pauta?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Leitura do campo</a:t>
            </a:r>
            <a:endParaRPr/>
          </a:p>
        </p:txBody>
      </p:sp>
      <p:sp>
        <p:nvSpPr>
          <p:cNvPr id="138" name="Google Shape;138;p18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b="1" lang="pt-BR"/>
              <a:t>Politização </a:t>
            </a:r>
            <a:endParaRPr b="1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Atores e organizações possuem ideias muito diferentes sobre concepções de educação, modelos de escola, conceituação de qualidade, prioridades em políticas públicas e projetos de sociedade.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Tudo isso pode revelar valores, éticas e princípios de justiça distintos e, muitas vezes, opostos.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Saber identificar os interesses de cada fonte é algo que exige experiência. Saber que eles existem é um passo fundamental para evitar a ingenuidade de cobrir a educação como um assunto puramente técnico, com respostas definitivas.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Leitura do campo</a:t>
            </a:r>
            <a:endParaRPr/>
          </a:p>
        </p:txBody>
      </p:sp>
      <p:sp>
        <p:nvSpPr>
          <p:cNvPr id="144" name="Google Shape;144;p19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b="1" lang="pt-BR"/>
              <a:t>Complexidade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A educação permite olhares de diferentes perspectivas.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Numa comparação, podemos realizar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um sobrevoo de avião, pelo viés dos grandes números das avaliações externas, dos censos e das políticas públicas, por exemplo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um passeio de balão, analisando experiências virtuosas em uma rede de ensino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uma visita ao rés-do-chão, conhecendo a realidade das escolas e o dia-a-dia de alunos e professores.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Na concretude da cobertura, nem sempre as fontes especializadas e as do “chão da escola” possuem o mesmo espaço.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Entre o planejamento de uma política e sua implementação na prática, costuma haver uma distância que precisa ser considerada numa cobertura completa.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Cobertura em escolas</a:t>
            </a:r>
            <a:endParaRPr/>
          </a:p>
        </p:txBody>
      </p:sp>
      <p:sp>
        <p:nvSpPr>
          <p:cNvPr id="150" name="Google Shape;150;p20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É virtualmente impossível cobrir a educação sem conhecer de perto a realidade das escolas. Trata-se de um rico ecossistema humano, com muitas fontes de valor testemunhal e, eventualmente, especializado.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Em tese, escolas são locais públicos e, portanto, de livre acesso a qualquer cidadão. Na prática, porém, na maioria das redes a entrada em estabelecimentos das redes públicas é bastante controlada. Muitas vezes é preciso contar com a anuência da assessoria de imprensa. Mesmo quando o contato é feito diretamente com o professor ou gestor escolar, os profissionais costumam pedir que se remeta o pedido à assessoria.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Referências</a:t>
            </a:r>
            <a:endParaRPr/>
          </a:p>
        </p:txBody>
      </p:sp>
      <p:sp>
        <p:nvSpPr>
          <p:cNvPr id="49" name="Google Shape;49;p3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pt-BR"/>
              <a:t>SCHMITZ, A.A. Classificação das fontes de notícias. In: SCHIMITZ, A.A. </a:t>
            </a:r>
            <a:r>
              <a:rPr b="1" lang="pt-BR"/>
              <a:t>Fontes de notícias : ações e estratégicas das fontes no jornalismo</a:t>
            </a:r>
            <a:r>
              <a:rPr lang="pt-BR"/>
              <a:t>. Florianópolis : Combook, 2011.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pt-BR"/>
              <a:t>RATIER, R. As fontes no jornalismo de educação (curso online). São Paulo: Jeduca, 2020.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Cobertura em escolas</a:t>
            </a:r>
            <a:endParaRPr/>
          </a:p>
        </p:txBody>
      </p:sp>
      <p:sp>
        <p:nvSpPr>
          <p:cNvPr id="156" name="Google Shape;156;p21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Isso não é necessário. Conceder entrevistas é um direito dos educadores e uma garantia constitucional. Não é preciso autorização prévia para o contato com jornalistas. Você pode explicar isso à sua fonte. Ainda assim, é provável que ela não se convença e seja necessário passar pelo crivo da assessoria.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Em muitos estados e municípios, vigoraram ou vigoram as chamadas "leis da mordaça". São legislações locais que proíbem funcionários públicos de criticar os órgãos em que trabalham.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Tratam-se de normas inconstitucionais, pois a Carta de 1988 respalda a liberdade de expressão. Apesar disso, sobrevive o temor de represálias. 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Cobertura em escolas</a:t>
            </a:r>
            <a:endParaRPr/>
          </a:p>
        </p:txBody>
      </p:sp>
      <p:sp>
        <p:nvSpPr>
          <p:cNvPr id="162" name="Google Shape;162;p22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Isso não é necessário. Conceder entrevistas é um direito dos educadores e uma garantia constitucional. Não é preciso autorização prévia para o contato com jornalistas. Você pode explicar isso à sua fonte. Ainda assim, é provável que ela não se convença e seja necessário passar pelo crivo da assessoria.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Em muitos estados e municípios, vigoraram ou vigoram as chamadas "leis da mordaça". São legislações locais que proíbem funcionários públicos de criticar os órgãos em que trabalham.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Tratam-se de normas inconstitucionais, pois a Carta de 1988 respalda a liberdade de expressão. Apesar disso, sobrevive o temor de represálias. 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Cobertura em escolas</a:t>
            </a:r>
            <a:endParaRPr/>
          </a:p>
        </p:txBody>
      </p:sp>
      <p:sp>
        <p:nvSpPr>
          <p:cNvPr id="168" name="Google Shape;168;p23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O jornalista precisa sempre se identificar, esclarecendo o objetivo de sua visita e o momento em que as pessoas estão sendo entrevistadas.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O espaço da escola fala. Acompanhar a dinâmica das aulas, dos intervalos e das rotinas de entrada e saída pode revelar histórias interessantes.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Cobertura em escolas</a:t>
            </a:r>
            <a:endParaRPr/>
          </a:p>
        </p:txBody>
      </p:sp>
      <p:sp>
        <p:nvSpPr>
          <p:cNvPr id="174" name="Google Shape;174;p24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Os professores são os grandes ausentes da cobertura jornalística.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Uma pesquisa realizada pela Agência de Notícias dos Direitos da Infância (Andi) e pelo MEC revelou que, na cobertura sobre educação, docentes da educação básica representavam apenas 5,9% das fontes.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Além do medo de punições, há o temor em relação aos jornalistas, muitas vezes tidos como interessados apenas em denunciar problemas, e o contexto de desvalorização econômica e social: o professor não se sente como um ator legítimo para falar de sua própria profissão.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Cobertura em escolas</a:t>
            </a:r>
            <a:endParaRPr/>
          </a:p>
        </p:txBody>
      </p:sp>
      <p:sp>
        <p:nvSpPr>
          <p:cNvPr id="180" name="Google Shape;180;p25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pt-BR"/>
              <a:t>Entrevistando crianças e adolescentes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É preciso sensibilidade e cuidado para ouvir as falas dos estudantes.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O Estatuto da Criança e do Adolescente (ECA) estabelece legislação específica sobre os direitos da infância e da juventude.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Como referência, a Rede Andi Brasil disponibiliza a obra </a:t>
            </a:r>
            <a:r>
              <a:rPr b="1" lang="pt-BR"/>
              <a:t>Estatuto da Criança e do Adolescente: um guia para jornalistas</a:t>
            </a:r>
            <a:r>
              <a:rPr lang="pt-BR"/>
              <a:t>. 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Cobertura em escolas</a:t>
            </a:r>
            <a:endParaRPr/>
          </a:p>
        </p:txBody>
      </p:sp>
      <p:sp>
        <p:nvSpPr>
          <p:cNvPr id="186" name="Google Shape;186;p26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pt-BR"/>
              <a:t>Entrevistando crianças e adolescentes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Autorização da família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A Andi recomenda autorização expressa dos pais ou responsáveis para a entrevista e fotografias, mas também para a gravação da conversa. Se seu veículo não possui essa documentação disponível, é possível adaptar o termo de entrevista usado pela UFRGS. Quanto ao uso de imagem, a sugestão é se inspirar no termo disponibilizado pela Prefeitura de São Paulo.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Imagens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Atenção às situações em que o ECA proíbe o registro de imagens que identifiquem crianças e adolescentes: jovens autores de ato infracional, vítimas de exploração no trabalho, exploração sexual e violência. Nesses casos, o ECA também proíbe a divulgação de imagens de seus pais. 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Cobertura em escolas</a:t>
            </a:r>
            <a:endParaRPr/>
          </a:p>
        </p:txBody>
      </p:sp>
      <p:sp>
        <p:nvSpPr>
          <p:cNvPr id="192" name="Google Shape;192;p27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7500" lnSpcReduction="2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pt-BR"/>
              <a:t>Entrevistando crianças e adolescentes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Nomes fictícios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Nos casos em que a reportagem pode colocar a integridade de crianças e adolescentes em risco, a Justiça aceita que se publique as iniciais do nome para preservar a identidade. Entretanto, a Jeduca recomenda que se atribuam nomes fictícios – em alguns casos, as iniciais ainda podem permitir a identificação da criança, adolescente, familiares ou pessoas próximas.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Sensibilidade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A Andi recomenda que imagens ou relatos que possam colocar em risco crianças e adolescentes, familiares ou pessoas próximas não sejam publicados.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Omitir o nome da criança, derrubar a pauta ou mostrar a reportagem com antecedência aos jovens entrevistados são as recomendações do guia da EWA (Education Writers Association) Entrevistando Crianças, traduzido pela Jeduca.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A EWA também sugere informar aos alunos que a conversa pode ser recusada ou interrompida a qualquer momento.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Tanto Andi quanto EWA indicam, ainda, a necessidade de checagem cuidadosa das informações fornecidas pela criança ou adolescente.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Cobertura em escolas</a:t>
            </a:r>
            <a:endParaRPr/>
          </a:p>
        </p:txBody>
      </p:sp>
      <p:sp>
        <p:nvSpPr>
          <p:cNvPr id="198" name="Google Shape;198;p28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7500" lnSpcReduction="2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pt-BR"/>
              <a:t>Entrevistando crianças e adolescentes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Nomes fictícios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Nos casos em que a reportagem pode colocar a integridade de crianças e adolescentes em risco, a Justiça aceita que se publique as iniciais do nome para preservar a identidade. Entretanto, a Jeduca recomenda que se atribuam nomes fictícios – em alguns casos, as iniciais ainda podem permitir a identificação da criança, adolescente, familiares ou pessoas próximas.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Sensibilidade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A Andi recomenda que imagens ou relatos que possam colocar em risco crianças e adolescentes, familiares ou pessoas próximas não sejam publicados.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Omitir o nome da criança, derrubar a pauta ou mostrar a reportagem com antecedência aos jovens entrevistados são as recomendações do guia da EWA (Education Writers Association) Entrevistando Crianças, traduzido pela Jeduca.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A EWA também sugere informar aos alunos que a conversa pode ser recusada ou interrompida a qualquer momento.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Tanto Andi quanto EWA indicam, ainda, a necessidade de checagem cuidadosa das informações fornecidas pela criança ou adolescente.</a:t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9"/>
          <p:cNvSpPr txBox="1"/>
          <p:nvPr>
            <p:ph type="title"/>
          </p:nvPr>
        </p:nvSpPr>
        <p:spPr>
          <a:xfrm>
            <a:off x="3448050" y="2486025"/>
            <a:ext cx="52959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Calibri"/>
              <a:buNone/>
            </a:pPr>
            <a:r>
              <a:rPr lang="pt-BR"/>
              <a:t>Algumas armadilhas</a:t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3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Algumas armadilhas</a:t>
            </a:r>
            <a:endParaRPr/>
          </a:p>
        </p:txBody>
      </p:sp>
      <p:sp>
        <p:nvSpPr>
          <p:cNvPr id="209" name="Google Shape;209;p30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b="1" lang="pt-BR"/>
              <a:t>Jornalismo declaratório </a:t>
            </a:r>
            <a:endParaRPr b="1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Significa tomar a palavra de uma fonte por seu valor de face, ou seja, como verdadeira em todos os casos.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Asfontes às vezes têm interesses e estabelecem relações com a mídia para preservar seu poder ou reputação.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b="1" lang="pt-BR"/>
              <a:t>Como enfrentar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Cruzando as informações, sobretudo de fontes oficiais, com outras fontes independentes.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Plano de aula</a:t>
            </a:r>
            <a:endParaRPr/>
          </a:p>
        </p:txBody>
      </p:sp>
      <p:sp>
        <p:nvSpPr>
          <p:cNvPr id="55" name="Google Shape;55;p4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pt-BR"/>
              <a:t>1.	Contexto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a.	Fontes em tempos de fake news e desinformação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b.	Tipos de fontes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c.	Fontes no campo da educação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pt-BR"/>
              <a:t>2.	Prática (com estudo de caso)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a.	Principais organizações e atores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b.	Cobertura em escolas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c.	Algumas armadilhas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Algumas armadilhas</a:t>
            </a:r>
            <a:endParaRPr/>
          </a:p>
        </p:txBody>
      </p:sp>
      <p:sp>
        <p:nvSpPr>
          <p:cNvPr id="215" name="Google Shape;215;p31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b="1" lang="pt-BR"/>
              <a:t>Dependência do especialista </a:t>
            </a:r>
            <a:endParaRPr b="1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Professores universitários, consultores técnicos e pesquisadores são fontes valiosas para a interpretação de informações.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Porém nem todos conhecem a realidade da escola com os detalhes que uma reportagem pode exigir.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b="1" lang="pt-BR"/>
              <a:t>Como enfrentar </a:t>
            </a:r>
            <a:endParaRPr b="1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Conjugando fontes especialistas com fontes testemunhais, que viram, ouviram ou participaram do fato.</a:t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Algumas armadilhas</a:t>
            </a:r>
            <a:endParaRPr/>
          </a:p>
        </p:txBody>
      </p:sp>
      <p:sp>
        <p:nvSpPr>
          <p:cNvPr id="221" name="Google Shape;221;p32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b="1" lang="pt-BR"/>
              <a:t>Assessoria como fonte </a:t>
            </a:r>
            <a:endParaRPr b="1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Problema típico do jornalismo de redação (aquele que raramente confere os fatos in loco), diz respeito à utilização das assessorias de imprensa como informantes – ou pior, dos press releases como reportagens.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b="1" lang="pt-BR"/>
              <a:t>Como enfrentar </a:t>
            </a:r>
            <a:endParaRPr b="1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Assessoria de imprensa não é fonte, mas ponte: deve conectar jornalistas e informantes.</a:t>
            </a:r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Algumas armadilhas</a:t>
            </a:r>
            <a:endParaRPr/>
          </a:p>
        </p:txBody>
      </p:sp>
      <p:sp>
        <p:nvSpPr>
          <p:cNvPr id="227" name="Google Shape;227;p33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b="1" lang="pt-BR"/>
              <a:t>Subjetividade excessiva </a:t>
            </a:r>
            <a:endParaRPr b="1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Educação é um tema sobre o qual todos nós, em maior ou menor grau, possuímos crenças e opiniões. Alguns são pais e todos já foram, ou ainda são, estudantes.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Essa experiência testemunhal pode impactar os relatos jornalísticos.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b="1" lang="pt-BR"/>
              <a:t>Como enfrentar </a:t>
            </a:r>
            <a:endParaRPr b="1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Apoiando-se na técnica e na ética jornalística para buscar a objetividade possível, apoiando-se na diversidade de fontes para construir a notícia.</a:t>
            </a: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Algumas armadilhas</a:t>
            </a:r>
            <a:endParaRPr/>
          </a:p>
        </p:txBody>
      </p:sp>
      <p:sp>
        <p:nvSpPr>
          <p:cNvPr id="233" name="Google Shape;233;p34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b="1" lang="pt-BR"/>
              <a:t>Heroísmo e vitimização </a:t>
            </a:r>
            <a:endParaRPr b="1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A natureza algo idealista da docência, de um lado, e a degradação das condições para seu exercício, de outro, originaram ideias estereotipadas sobre os professores: ora são missionários que ensinam “por amor”, ora vítimas de um sistema que não lhes confere o valor devido.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b="1" lang="pt-BR"/>
              <a:t>Como enfrentar </a:t>
            </a:r>
            <a:endParaRPr b="1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Professor não é herói nem vítima: é um profissional dotado de saber específico para ensinar. Assim deve ser tratado no noticiário.</a:t>
            </a:r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Algumas armadilhas</a:t>
            </a:r>
            <a:endParaRPr/>
          </a:p>
        </p:txBody>
      </p:sp>
      <p:sp>
        <p:nvSpPr>
          <p:cNvPr id="239" name="Google Shape;239;p35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b="1" lang="pt-BR"/>
              <a:t>Falsa equivalência </a:t>
            </a:r>
            <a:endParaRPr b="1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O famoso “contra” e “a favor”: Fulano acha isso, Cicrano acha aquilo. A dicotomia desse tipo de debate faz parecer que tudo é equivalente.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Muitas vezes não é: quando há relativo consenso entre os especialistas acerca de um fenômeno e apenas algumas vozes dissonantes são contrárias, formatos do tipo “sim” e “não” falseiam a realidade.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b="1" lang="pt-BR"/>
              <a:t>Como enfrentar </a:t>
            </a:r>
            <a:endParaRPr b="1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Avaliando se a arena antagônica contribui efetivamente para esclarecer o entendimento da questão que está sendo tratada ou apenas amplifica a polêmica.</a:t>
            </a:r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Fontes em tempos de desinformação</a:t>
            </a:r>
            <a:endParaRPr/>
          </a:p>
        </p:txBody>
      </p:sp>
      <p:sp>
        <p:nvSpPr>
          <p:cNvPr id="61" name="Google Shape;61;p5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pt-BR"/>
              <a:t>É um lugar comum que não custa repetir: não existe bom jornalismo sem apuração consistente.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A consulta a fontes variadas e relevantes é obrigação do jornalista.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Em tempos de desinformação, cresce a importância desse procedimento.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Aos olhos da audiência, uma apuração completa pode representar o principal diferencial entre o noticiário profissional e outros tipos de conteúdo -- enviesados, maliciosamente editados -- que prescindem de consulta a qualquer fonte, sejam elas pessoais ou documentais. 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Fontes em tempos de desinformação</a:t>
            </a:r>
            <a:endParaRPr/>
          </a:p>
        </p:txBody>
      </p:sp>
      <p:sp>
        <p:nvSpPr>
          <p:cNvPr id="67" name="Google Shape;67;p6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pt-BR"/>
              <a:t>No clássico </a:t>
            </a:r>
            <a:r>
              <a:rPr i="1" lang="pt-BR"/>
              <a:t>Elementos do Jornalismo</a:t>
            </a:r>
            <a:r>
              <a:rPr lang="pt-BR"/>
              <a:t>, Bill Kovach e Tom Rosenstiel defendem que a tarefa da profissão é fornecer informações </a:t>
            </a:r>
            <a:r>
              <a:rPr b="1" lang="pt-BR"/>
              <a:t>independentes</a:t>
            </a:r>
            <a:r>
              <a:rPr lang="pt-BR"/>
              <a:t>, </a:t>
            </a:r>
            <a:r>
              <a:rPr b="1" lang="pt-BR"/>
              <a:t>precisas</a:t>
            </a:r>
            <a:r>
              <a:rPr lang="pt-BR"/>
              <a:t>, </a:t>
            </a:r>
            <a:r>
              <a:rPr b="1" lang="pt-BR"/>
              <a:t>abrangentes</a:t>
            </a:r>
            <a:r>
              <a:rPr lang="pt-BR"/>
              <a:t> e </a:t>
            </a:r>
            <a:r>
              <a:rPr b="1" lang="pt-BR"/>
              <a:t>confiáveis</a:t>
            </a:r>
            <a:r>
              <a:rPr lang="pt-BR"/>
              <a:t> para amparar a tomada de decisão das pessoas.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Fontes em tempos de desinformação</a:t>
            </a:r>
            <a:endParaRPr/>
          </a:p>
        </p:txBody>
      </p:sp>
      <p:sp>
        <p:nvSpPr>
          <p:cNvPr id="73" name="Google Shape;73;p7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a </a:t>
            </a:r>
            <a:r>
              <a:rPr b="1" lang="pt-BR"/>
              <a:t>independência</a:t>
            </a:r>
            <a:r>
              <a:rPr lang="pt-BR"/>
              <a:t> exige ceticismo diante das versões oficiais e o mapeamento dos interesses em jogo;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a </a:t>
            </a:r>
            <a:r>
              <a:rPr b="1" lang="pt-BR"/>
              <a:t>precisão</a:t>
            </a:r>
            <a:r>
              <a:rPr lang="pt-BR"/>
              <a:t> pede a consulta às fontes mais legítimas para tratar de um determinado assunto;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a </a:t>
            </a:r>
            <a:r>
              <a:rPr b="1" lang="pt-BR"/>
              <a:t>abrangência</a:t>
            </a:r>
            <a:r>
              <a:rPr lang="pt-BR"/>
              <a:t> se relaciona com a pluralidade e com a noção de que o retrato mais complexo possível da realidade requer multiplicidade de pontos de vista;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a </a:t>
            </a:r>
            <a:r>
              <a:rPr b="1" lang="pt-BR"/>
              <a:t>confiabilidade</a:t>
            </a:r>
            <a:r>
              <a:rPr lang="pt-BR"/>
              <a:t>, por fim, é construção de longo prazo que deriva da observação constante das três características precedentes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e da busca – no jornalismo informativo – da objetividade possível.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Tipos de fontes</a:t>
            </a:r>
            <a:endParaRPr/>
          </a:p>
        </p:txBody>
      </p:sp>
      <p:sp>
        <p:nvSpPr>
          <p:cNvPr id="79" name="Google Shape;79;p8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Por um lado, maior (MUITO MAIOR) acesso às fontes.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Nas últimas décadas, a relação dos jornalistas com as fontes vem se alterando em razão de uma série de novidades que </a:t>
            </a:r>
            <a:r>
              <a:rPr b="1" lang="pt-BR"/>
              <a:t>complexifica</a:t>
            </a:r>
            <a:r>
              <a:rPr lang="pt-BR"/>
              <a:t> o trabalho de um profissional em busca de uma simples entrevista.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Assessorias de imprensa, think thanks (centros de pesquisa associados a corporações ou grupos políticos), processos de media training, a implementação de normas governamentais restritivas ao trabalho da imprensa e o temor crescente de ter declarações distorcidas têm representado uma mediação nem sempre virtuosa entre o jornalista e potenciais informantes.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Tipos de fontes (por Schimitz)</a:t>
            </a:r>
            <a:endParaRPr/>
          </a:p>
        </p:txBody>
      </p:sp>
      <p:sp>
        <p:nvSpPr>
          <p:cNvPr id="85" name="Google Shape;85;p9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pt-BR"/>
              <a:t>Categoria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Fontes </a:t>
            </a:r>
            <a:r>
              <a:rPr b="1" lang="pt-BR"/>
              <a:t>primárias</a:t>
            </a:r>
            <a:r>
              <a:rPr lang="pt-BR"/>
              <a:t> (testemunhais)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São aquelas envolvidas diretamente no fato noticiado, portadoras de informação em primeira mão.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Fontes </a:t>
            </a:r>
            <a:r>
              <a:rPr b="1" lang="pt-BR"/>
              <a:t>secundárias</a:t>
            </a:r>
            <a:r>
              <a:rPr lang="pt-BR"/>
              <a:t> (especialistas)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Têm envolvimento indireto com o fato.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Podem ser, por exemplo, especialistas que interpretam e repercutem a notícia, ou que podem ser consultados durante o processo de preparação da pauta.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Tipos de fontes (por Schimitz)</a:t>
            </a:r>
            <a:endParaRPr/>
          </a:p>
        </p:txBody>
      </p:sp>
      <p:sp>
        <p:nvSpPr>
          <p:cNvPr id="91" name="Google Shape;91;p10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62500" lnSpcReduction="2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pt-BR"/>
              <a:t>Grupo (diz respeito à origem da informação)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pt-BR"/>
              <a:t>Oficial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Pronuncia-se em nome do estado ou de órgãos do poder público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pt-BR"/>
              <a:t>Empresarial</a:t>
            </a:r>
            <a:endParaRPr b="1"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Representa corporações (agronegócio, indústria, comércio e serviços)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pt-BR"/>
              <a:t>Institucional</a:t>
            </a:r>
            <a:endParaRPr b="1"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Defende causa social ou política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pt-BR"/>
              <a:t>Individual</a:t>
            </a:r>
            <a:endParaRPr b="1"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Pessoa comum ou personalidade pública que não fala por uma organização ou grupo social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pt-BR"/>
              <a:t>Testemunhal</a:t>
            </a:r>
            <a:endParaRPr b="1"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Pessoa que viu, ouviu ou participou do que ocorreu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pt-BR"/>
              <a:t>Especializada</a:t>
            </a:r>
            <a:endParaRPr b="1"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Com notório saber específico para interpretar ou analisar fatos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pt-BR"/>
              <a:t>Referência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Bibliografia básica (livros, estudos, enciclopédias ou bases de dados) que fundamenta o início de uma apuração.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o Office">
  <a:themeElements>
    <a:clrScheme name="Escritório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2021-02-03T14:33:08Z</dcterms:created>
  <dc:creator>Rodrigo Ratier</dc:creator>
</cp:coreProperties>
</file>