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59" roundtripDataSignature="AMtx7mgmoM+BBCvbtc+Kb2u1/L063Zuv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customschemas.google.com/relationships/presentationmetadata" Target="metadata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" name="Google Shape;37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" name="Google Shape;97;p1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4" name="Google Shape;104;p1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p1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p1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p1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" name="Google Shape;127;p1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5" name="Google Shape;13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" name="Google Shape;140;p1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p1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" name="Google Shape;43;p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0" name="Google Shape;160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2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1" name="Google Shape;17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p2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2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" name="Google Shape;188;p2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p2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p2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2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" name="Google Shape;49;p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p3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7" name="Google Shape;217;p3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p3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p3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5" name="Google Shape;235;p3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3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7" name="Google Shape;247;p3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p3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p3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4" name="Google Shape;264;p3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" name="Google Shape;55;p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0" name="Google Shape;270;p4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6" name="Google Shape;276;p4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2" name="Google Shape;282;p4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8" name="Google Shape;288;p4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4" name="Google Shape;294;p4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p4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p4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2" name="Google Shape;312;p4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8" name="Google Shape;318;p4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4" name="Google Shape;324;p4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" name="Google Shape;61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0" name="Google Shape;330;p5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5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5" name="Google Shape;335;p5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5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1" name="Google Shape;341;p5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5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8" name="Google Shape;348;p5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" name="Google Shape;67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" name="Google Shape;73;p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" name="Google Shape;85;p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5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5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" name="Google Shape;18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56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7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6274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5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8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9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59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9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59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3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/>
          <p:nvPr>
            <p:ph type="ctrTitle"/>
          </p:nvPr>
        </p:nvSpPr>
        <p:spPr>
          <a:xfrm>
            <a:off x="442323" y="2541452"/>
            <a:ext cx="106001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Pauta - definição e enfoque</a:t>
            </a:r>
            <a:endParaRPr i="1" sz="4800"/>
          </a:p>
        </p:txBody>
      </p:sp>
      <p:sp>
        <p:nvSpPr>
          <p:cNvPr id="40" name="Google Shape;40;p1"/>
          <p:cNvSpPr txBox="1"/>
          <p:nvPr>
            <p:ph idx="1" type="subTitle"/>
          </p:nvPr>
        </p:nvSpPr>
        <p:spPr>
          <a:xfrm>
            <a:off x="520699" y="4641670"/>
            <a:ext cx="8257541" cy="1968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Cronograma</a:t>
            </a:r>
            <a:endParaRPr/>
          </a:p>
        </p:txBody>
      </p:sp>
      <p:pic>
        <p:nvPicPr>
          <p:cNvPr id="94" name="Google Shape;94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3269" y="1439916"/>
            <a:ext cx="5437703" cy="4737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Cronograma</a:t>
            </a:r>
            <a:endParaRPr/>
          </a:p>
        </p:txBody>
      </p:sp>
      <p:pic>
        <p:nvPicPr>
          <p:cNvPr id="100" name="Google Shape;100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51714" l="0" r="0" t="0"/>
          <a:stretch/>
        </p:blipFill>
        <p:spPr>
          <a:xfrm>
            <a:off x="2203269" y="1439916"/>
            <a:ext cx="5437703" cy="2287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6540" y="1629725"/>
            <a:ext cx="5471160" cy="2796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Avaliação – Texto</a:t>
            </a:r>
            <a:endParaRPr/>
          </a:p>
        </p:txBody>
      </p:sp>
      <p:sp>
        <p:nvSpPr>
          <p:cNvPr id="107" name="Google Shape;107;p12"/>
          <p:cNvSpPr txBox="1"/>
          <p:nvPr>
            <p:ph idx="1" type="body"/>
          </p:nvPr>
        </p:nvSpPr>
        <p:spPr>
          <a:xfrm>
            <a:off x="838199" y="1825625"/>
            <a:ext cx="868026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Valores norteadores do processo: compromisso e participação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Participação nas diversas atividades, colaboração com o coletivo, entrega adequada e pontual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Valores norteadores das produções jornalísticas: precisão e contexto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Salvo exceções, as produções deverão ter ao menos 3 fontes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Avaliação – Texto</a:t>
            </a:r>
            <a:endParaRPr/>
          </a:p>
        </p:txBody>
      </p:sp>
      <p:sp>
        <p:nvSpPr>
          <p:cNvPr id="113" name="Google Shape;113;p13"/>
          <p:cNvSpPr txBox="1"/>
          <p:nvPr>
            <p:ph idx="1" type="body"/>
          </p:nvPr>
        </p:nvSpPr>
        <p:spPr>
          <a:xfrm>
            <a:off x="838199" y="1825625"/>
            <a:ext cx="868026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Nota coletiva (6 pts.)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i="1" lang="pt-BR"/>
              <a:t>Avalia qualidade da edição, pontualidade na entrega e distribuição (on e offline)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Qualidade:</a:t>
            </a:r>
            <a:r>
              <a:rPr lang="pt-BR"/>
              <a:t> 1 pt. por edição (total possível: </a:t>
            </a:r>
            <a:r>
              <a:rPr b="1" lang="pt-BR"/>
              <a:t>3 pts.</a:t>
            </a:r>
            <a:r>
              <a:rPr lang="pt-BR"/>
              <a:t>). Conforme avaliação do docente, afere se as edições atingiram nível adequado de qualidade.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Compromisso com prazos:</a:t>
            </a:r>
            <a:r>
              <a:rPr lang="pt-BR"/>
              <a:t> 0,5 pt por edição (total possível: </a:t>
            </a:r>
            <a:r>
              <a:rPr b="1" lang="pt-BR"/>
              <a:t>1,5 pts.</a:t>
            </a:r>
            <a:r>
              <a:rPr lang="pt-BR"/>
              <a:t>). Afere se houve atrasos em relação aos cronogramas estabelecidos no início do semestre.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Distribuição (online e offline):</a:t>
            </a:r>
            <a:r>
              <a:rPr lang="pt-BR"/>
              <a:t> 0,5 pt (total possível: </a:t>
            </a:r>
            <a:r>
              <a:rPr b="1" lang="pt-BR"/>
              <a:t>1,5 pts.</a:t>
            </a:r>
            <a:r>
              <a:rPr lang="pt-BR"/>
              <a:t>). No ambiente online, afere se as edições foram adequadamente subidas na íntegra e divulgadas também na íntegra nas redes sociais. No off-line, afere se os jornais foram totalmente distribuídos. NÃO PODE SOBRAR JORNAL NO CJE.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Avaliação – Texto</a:t>
            </a:r>
            <a:endParaRPr/>
          </a:p>
        </p:txBody>
      </p:sp>
      <p:sp>
        <p:nvSpPr>
          <p:cNvPr id="119" name="Google Shape;119;p14"/>
          <p:cNvSpPr txBox="1"/>
          <p:nvPr>
            <p:ph idx="1" type="body"/>
          </p:nvPr>
        </p:nvSpPr>
        <p:spPr>
          <a:xfrm>
            <a:off x="838199" y="1825625"/>
            <a:ext cx="868026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Nota individual (4 pts.)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i="1" lang="pt-BR"/>
              <a:t>Avalia a contribuição de cada estudante ao longo do processo de produção do JC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 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Produção: </a:t>
            </a:r>
            <a:r>
              <a:rPr lang="pt-BR"/>
              <a:t>1 pt. por edição (total possível: </a:t>
            </a:r>
            <a:r>
              <a:rPr b="1" lang="pt-BR"/>
              <a:t>3 pts.</a:t>
            </a:r>
            <a:r>
              <a:rPr lang="pt-BR"/>
              <a:t>) refere-se à participação constante como repórter, editor(a) ou secretário(a) de redação, entrega de reportagens no prazo, atitude colaborativa durante os processos de edição e fechamento. 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Assiduidade:</a:t>
            </a:r>
            <a:r>
              <a:rPr lang="pt-BR"/>
              <a:t> 1 pt. (total possível: </a:t>
            </a:r>
            <a:r>
              <a:rPr b="1" lang="pt-BR"/>
              <a:t>1 pt.</a:t>
            </a:r>
            <a:r>
              <a:rPr lang="pt-BR"/>
              <a:t>) refere-se à presença nas aulas e participação ativa nas atividades da disciplina, sobretudo em reuniões de pauta e de avaliação.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Divisão de tarefas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Divisão de tarefas</a:t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838200" y="1825625"/>
            <a:ext cx="8610600" cy="1431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 ideia é começar a discussão sobre divisão de tarefas para a 1ª edição do JC.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Considerem as seguintes tarefas e editorias:</a:t>
            </a:r>
            <a:endParaRPr/>
          </a:p>
        </p:txBody>
      </p:sp>
      <p:sp>
        <p:nvSpPr>
          <p:cNvPr id="131" name="Google Shape;131;p16"/>
          <p:cNvSpPr txBox="1"/>
          <p:nvPr/>
        </p:nvSpPr>
        <p:spPr>
          <a:xfrm>
            <a:off x="838200" y="3335383"/>
            <a:ext cx="3907971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TAREFAS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Secretário(a) de redação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Editores(as)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Direção de arte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Equipe de arte (5)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58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Gestão de mídias sociais, distribuição física e edição digital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 txBox="1"/>
          <p:nvPr/>
        </p:nvSpPr>
        <p:spPr>
          <a:xfrm>
            <a:off x="5222966" y="3335383"/>
            <a:ext cx="39081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EDITORIAS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Universidade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Pauta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Ciência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Esporte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Diversidades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Opinião (editorial, entrevista, crônica e ombudsman)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Pauta: definição e enfoque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143" name="Google Shape;143;p18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Folha de S.Paulo. </a:t>
            </a:r>
            <a:r>
              <a:rPr b="1" lang="pt-BR"/>
              <a:t>Manual da Redação: As Normas de Escrita e Conduta do Principal Jornal do País. </a:t>
            </a:r>
            <a:r>
              <a:rPr lang="pt-BR"/>
              <a:t>22ª ed. São Paulo: PubliFolha, 2021.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PINTO, Ana Estela de Sousa. </a:t>
            </a:r>
            <a:r>
              <a:rPr b="1" lang="pt-BR"/>
              <a:t>Jornalismo diário: reflexões, recomendações, dicas e exercícios. </a:t>
            </a:r>
            <a:r>
              <a:rPr lang="pt-BR"/>
              <a:t>São Paulo: Publifolha, p. 340, 2009.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Adaptação da aula “a pauta”, do prof. Dr. Eduardo Nunomura.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49" name="Google Shape;149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9851" y="1690687"/>
            <a:ext cx="2728640" cy="4331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58491" y="1860232"/>
            <a:ext cx="2743200" cy="43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9"/>
          <p:cNvSpPr txBox="1"/>
          <p:nvPr/>
        </p:nvSpPr>
        <p:spPr>
          <a:xfrm>
            <a:off x="7663543" y="2307771"/>
            <a:ext cx="285641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MARIANTE, J.H. </a:t>
            </a: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Quando a Folha Assusta (ombudsman). </a:t>
            </a: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Folha de S. Paulo, 12 de março de 2023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Plano da aula</a:t>
            </a:r>
            <a:endParaRPr/>
          </a:p>
        </p:txBody>
      </p:sp>
      <p:sp>
        <p:nvSpPr>
          <p:cNvPr id="46" name="Google Shape;46;p2"/>
          <p:cNvSpPr txBox="1"/>
          <p:nvPr>
            <p:ph idx="1" type="body"/>
          </p:nvPr>
        </p:nvSpPr>
        <p:spPr>
          <a:xfrm>
            <a:off x="977537" y="1625328"/>
            <a:ext cx="8610600" cy="4557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Apresentação da disciplina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Programa resumido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Divisão do trabalho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Cronogramas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Fechamentos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Por áreas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Avaliação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Dúvidas e comentários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Em grupo: divisão de tarefas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Para que serve a pauta?</a:t>
            </a:r>
            <a:endParaRPr/>
          </a:p>
        </p:txBody>
      </p:sp>
      <p:sp>
        <p:nvSpPr>
          <p:cNvPr id="157" name="Google Shape;157;p20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Propor uma reportagem</a:t>
            </a:r>
            <a:r>
              <a:rPr lang="pt-BR"/>
              <a:t> - o repórter faz isso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Orientar um repórter</a:t>
            </a:r>
            <a:r>
              <a:rPr lang="pt-BR"/>
              <a:t> - o editor pede a apuração de uma história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Orientar a edição</a:t>
            </a:r>
            <a:r>
              <a:rPr lang="pt-BR"/>
              <a:t> - a equipe de edição já trabalha sobre esse roteiro prévio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Um roteiro básico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Sugestão de documentação</a:t>
            </a:r>
            <a:endParaRPr/>
          </a:p>
        </p:txBody>
      </p:sp>
      <p:sp>
        <p:nvSpPr>
          <p:cNvPr id="168" name="Google Shape;168;p22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1" lang="pt-BR"/>
              <a:t>CABEÇALHO.</a:t>
            </a:r>
            <a:r>
              <a:rPr lang="pt-BR"/>
              <a:t> Título provisório, nome do repórter e data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1" lang="pt-BR"/>
              <a:t>TEMA. </a:t>
            </a:r>
            <a:r>
              <a:rPr lang="pt-BR"/>
              <a:t>Sobre o que é a pauta (assunto)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1" lang="pt-BR"/>
              <a:t>HISTÓRICO.</a:t>
            </a:r>
            <a:r>
              <a:rPr lang="pt-BR"/>
              <a:t> Resumo dos fatos que justificam a apuração jornalística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1" lang="pt-BR"/>
              <a:t>ENFOQUE.</a:t>
            </a:r>
            <a:r>
              <a:rPr lang="pt-BR"/>
              <a:t> Direcionamento inicial. Pode conter as fontes a serem consultadas e sugestões de perguntas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Pauta na prática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Pauta na prática, segundo a FSP</a:t>
            </a:r>
            <a:endParaRPr/>
          </a:p>
        </p:txBody>
      </p:sp>
      <p:sp>
        <p:nvSpPr>
          <p:cNvPr id="179" name="Google Shape;179;p24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Organize-se.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Improviso na produção impressa no acabamento dificultam o bom jornalismo. Planejamento e organização são os remédios contra esses males. Todo profissional deve manter em ordem seu material de trabalho. Isso facilita localizar anotações, gravações e outros arquivos, fazer contato regular com fontes, reagir com presteza as mensagens e ligações e reservar espaço na agenda para atividades de aprimoramento.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(FOLHA DE S. PAULO, 2021, p. 68-71)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Pauta na prática, segundo a FSP</a:t>
            </a:r>
            <a:endParaRPr/>
          </a:p>
        </p:txBody>
      </p:sp>
      <p:sp>
        <p:nvSpPr>
          <p:cNvPr id="185" name="Google Shape;185;p25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Mantenha-se atualizado.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jornalista deve estar a par do noticiário, sobretudo em sua área de cobertura. Convém que se dedique a leituras variadas, que assista a filmes, séries, exposições e exibições, que viagem e diversifique seus contatos e ângulos de observação.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(FOLHA DE S. PAULO, 2021, p. 68-71)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Pauta na prática, segundo a FSP</a:t>
            </a:r>
            <a:endParaRPr/>
          </a:p>
        </p:txBody>
      </p:sp>
      <p:sp>
        <p:nvSpPr>
          <p:cNvPr id="191" name="Google Shape;191;p26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Participe de reuniões.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É conveniente que as equipes promovam encontros regulares para avaliar o material publicado e discutir a pauta. As reuniões devem ser objetivas com tema e duração pré-definidos. Preparar-se bem favorece uma participação mais fecunda.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(FOLHA DE S. PAULO, 2021, p. 68-71)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Pauta na prática, segundo a FSP</a:t>
            </a:r>
            <a:endParaRPr/>
          </a:p>
        </p:txBody>
      </p:sp>
      <p:sp>
        <p:nvSpPr>
          <p:cNvPr id="197" name="Google Shape;197;p27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Proponha pautas.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Muitas pautas são óbvias e se impõem, estejam programadas ou não: a morte do papa, um impeachment, aprovação de uma vacina, um novo plano econômico, uma catástrofe aérea, a morte de uma celebridade mundial, a final da Copa do Mundo ou um megashow. Outras surgem como desdobramento de uma notícia: a repercussão, a reação, as consequências, os passos seguintes.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pauta, contudo, nem sempre surge espontaneamente. Um furo, uma reportagem especial, uma investigação própria ou apresentação De uma nova tendência, por exemplo, demandou iniciativa e, quase sempre, persistência.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(FOLHA DE S. PAULO, 2021, p. 68-71)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Pauta na prática, segundo a FSP</a:t>
            </a:r>
            <a:endParaRPr/>
          </a:p>
        </p:txBody>
      </p:sp>
      <p:sp>
        <p:nvSpPr>
          <p:cNvPr id="203" name="Google Shape;203;p28"/>
          <p:cNvSpPr txBox="1"/>
          <p:nvPr>
            <p:ph idx="1" type="body"/>
          </p:nvPr>
        </p:nvSpPr>
        <p:spPr>
          <a:xfrm>
            <a:off x="838200" y="1825625"/>
            <a:ext cx="8610600" cy="4287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Noticiabilidade.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Ainda que não componham uma equação matemática, os aspectos a seguir tendem a multiplicar a repercussão de um fato e tornar a notícia mais relevante: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amplitude</a:t>
            </a:r>
            <a:r>
              <a:rPr lang="pt-BR"/>
              <a:t> (universo de pessoas impactadas);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apelo</a:t>
            </a:r>
            <a:r>
              <a:rPr lang="pt-BR"/>
              <a:t> (curiosidade que a notícia possa despertar);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empatia</a:t>
            </a:r>
            <a:r>
              <a:rPr lang="pt-BR"/>
              <a:t> (identificação do leitor com personagem ou situação);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ineditismo ou improbabilidade </a:t>
            </a:r>
            <a:r>
              <a:rPr lang="pt-BR"/>
              <a:t>(capacidade de surpreender);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proximidade</a:t>
            </a:r>
            <a:r>
              <a:rPr lang="pt-BR"/>
              <a:t> (geográfica ou simbólica entre o fato gerador da notícia e o leitor).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(FOLHA DE S. PAULO, 2021, p. 68-71)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O que torna um acontecimento uma notícia?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Drive da disciplina</a:t>
            </a:r>
            <a:endParaRPr/>
          </a:p>
        </p:txBody>
      </p:sp>
      <p:sp>
        <p:nvSpPr>
          <p:cNvPr id="52" name="Google Shape;52;p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8000"/>
              <a:t>CJE0602 em</a:t>
            </a:r>
            <a:br>
              <a:rPr lang="pt-BR" sz="8000"/>
            </a:br>
            <a:r>
              <a:rPr lang="pt-BR" sz="8000"/>
              <a:t>edisciplinas.usp.br</a:t>
            </a:r>
            <a:endParaRPr sz="8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214" name="Google Shape;214;p3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GALTUNG, J; RUGE, M. A estrutura do noticiário estrangeiro. In TRAQUINA, N. </a:t>
            </a:r>
            <a:r>
              <a:rPr b="1" lang="pt-BR"/>
              <a:t>Jornalismo: questões, teorias e “estórias”</a:t>
            </a:r>
            <a:r>
              <a:rPr lang="pt-BR"/>
              <a:t>. Lisboa: Vega, [1965] 1993, p. 61-73.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HARCUP, Tony; O'NEILL, Deirdre. What is news? Galtung and Ruge revisited. </a:t>
            </a:r>
            <a:r>
              <a:rPr b="1" lang="pt-BR"/>
              <a:t>Journalism studies</a:t>
            </a:r>
            <a:r>
              <a:rPr lang="pt-BR"/>
              <a:t>, v. 2, n. 2, p. 261-280, 2001.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HARCUP, Tony; O’NEILL, Deirdre. What is news? News values revisited (again). </a:t>
            </a:r>
            <a:r>
              <a:rPr b="1" lang="pt-BR"/>
              <a:t>Journalism studies</a:t>
            </a:r>
            <a:r>
              <a:rPr lang="pt-BR"/>
              <a:t>, v. 18, n. 12, p. 1470-1488, 2017.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que transforma um acontecimento </a:t>
            </a:r>
            <a:br>
              <a:rPr lang="pt-BR"/>
            </a:br>
            <a:r>
              <a:rPr lang="pt-BR"/>
              <a:t>em uma notícia?</a:t>
            </a:r>
            <a:endParaRPr/>
          </a:p>
        </p:txBody>
      </p:sp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986246" y="1782083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Os cinco acontecimentos abaixo foram noticiados pelo portal G1 em 01.08, às 17h. De 1 a 5 (sendo 1 o mais e 5 o menos importante), como você os ranquearia para decidir qual deve ocupar mais espaço e qual menos?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a-) Roger Guedes aceita proposta e não joga mais pelo Corinthians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b-) Número de mortos em ação policial no litoral sobe para 13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c-) STF proíbe uso da "legítima defesa da honra" em casos de feminicídio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d-) Ex-diretor da Abin diz que avisou ministro sobre possível invasão golpista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e-)Larissa Manoela deixa tutela dos pais e "declara independência"</a:t>
            </a:r>
            <a:endParaRPr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que transforma um acontecimento </a:t>
            </a:r>
            <a:br>
              <a:rPr lang="pt-BR"/>
            </a:br>
            <a:r>
              <a:rPr lang="pt-BR"/>
              <a:t>em uma notícia?</a:t>
            </a:r>
            <a:endParaRPr/>
          </a:p>
        </p:txBody>
      </p:sp>
      <p:sp>
        <p:nvSpPr>
          <p:cNvPr id="226" name="Google Shape;226;p3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Os cinco acontecimentos abaixo foram noticiados pelo portal G1 em 01.08, às 17h. De 1 a 5 (sendo 1 o mais e 5 o menos importante), como você os ranquearia para decidir qual deve ocupar mais espaço e qual menos?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5</a:t>
            </a:r>
            <a:r>
              <a:rPr lang="pt-BR"/>
              <a:t> a-) Roger Guedes aceita proposta e não joga mais pelo Corinthians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3</a:t>
            </a:r>
            <a:r>
              <a:rPr lang="pt-BR"/>
              <a:t> b-) Número de mortos em ação policial no litoral sobe para 13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1</a:t>
            </a:r>
            <a:r>
              <a:rPr lang="pt-BR"/>
              <a:t> c-) STF proíbe uso da "legítima defesa da honra" em casos de feminicídio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4</a:t>
            </a:r>
            <a:r>
              <a:rPr lang="pt-BR"/>
              <a:t> d-) Ex-diretor da Abin diz que avisou ministro sobre possível invasão golpista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2</a:t>
            </a:r>
            <a:r>
              <a:rPr lang="pt-BR"/>
              <a:t> e-)Larissa Manoela deixa tutela dos pais e "declara independência"</a:t>
            </a:r>
            <a:endParaRPr/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que transforma um acontecimento </a:t>
            </a:r>
            <a:br>
              <a:rPr lang="pt-BR"/>
            </a:br>
            <a:r>
              <a:rPr lang="pt-BR"/>
              <a:t>em uma notícia?</a:t>
            </a:r>
            <a:endParaRPr/>
          </a:p>
        </p:txBody>
      </p:sp>
      <p:sp>
        <p:nvSpPr>
          <p:cNvPr id="232" name="Google Shape;232;p3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Respostas de jornalistas (HARCUP; O’NEILL, 2017)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“Eu sei que é notícia assim que bato o olho.”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“Simplesmente é assim!”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“Instinto”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Referencia à experiência profissional não codificada, balizada por anos de tentativa e erro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Manual da Folha de S. Paulo (2021)</a:t>
            </a:r>
            <a:endParaRPr/>
          </a:p>
        </p:txBody>
      </p:sp>
      <p:sp>
        <p:nvSpPr>
          <p:cNvPr id="238" name="Google Shape;238;p3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Ainda que não componham uma equação matemática, os aspectos a seguir tendem a multiplicar a repercussão de um fato e tornar a notícia mais relevante: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amplitude</a:t>
            </a:r>
            <a:r>
              <a:rPr lang="pt-BR"/>
              <a:t> (universo de pessoas impactadas);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apelo</a:t>
            </a:r>
            <a:r>
              <a:rPr lang="pt-BR"/>
              <a:t> (curiosidade que a notícia possa despertar);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empatia</a:t>
            </a:r>
            <a:r>
              <a:rPr lang="pt-BR"/>
              <a:t> (identificação do leitor com personagem ou situação);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ineditismo ou improbabilidade </a:t>
            </a:r>
            <a:r>
              <a:rPr lang="pt-BR"/>
              <a:t>(capacidade de surpreender);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proximidade</a:t>
            </a:r>
            <a:r>
              <a:rPr lang="pt-BR"/>
              <a:t> (geográfica ou simbólica entre o fato gerador da notícia e o leitor). 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Bibliografia</a:t>
            </a:r>
            <a:endParaRPr/>
          </a:p>
        </p:txBody>
      </p:sp>
      <p:sp>
        <p:nvSpPr>
          <p:cNvPr id="244" name="Google Shape;244;p3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GALTUNG, J; RUGE, M. A estrutura do noticiário estrangeiro. In TRAQUINA, N. </a:t>
            </a:r>
            <a:r>
              <a:rPr b="1" lang="pt-BR"/>
              <a:t>Jornalismo: questões, teorias e “estórias”</a:t>
            </a:r>
            <a:r>
              <a:rPr lang="pt-BR"/>
              <a:t>. Lisboa: Vega, 1993, p. 61-73.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Texto clássico de epistemologia do jornalismo, referência incontornável para o estudo da noticiabilidade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Noticiabilidade é a definição de quais acontecimentos são considerados suficientemente interessantes, significativos e relevantes para virar notícia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Apresenta 12 aspectos que mais tarde seriam chamados de </a:t>
            </a:r>
            <a:r>
              <a:rPr b="1" lang="pt-BR"/>
              <a:t>valor-notícia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Noticiabilidade</a:t>
            </a:r>
            <a:endParaRPr/>
          </a:p>
        </p:txBody>
      </p:sp>
      <p:sp>
        <p:nvSpPr>
          <p:cNvPr id="250" name="Google Shape;250;p3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Os autores apresentam um sistema de </a:t>
            </a:r>
            <a:r>
              <a:rPr b="1" lang="pt-BR"/>
              <a:t>12 fatores </a:t>
            </a:r>
            <a:r>
              <a:rPr lang="pt-BR"/>
              <a:t>que são usados para definir o que é o noticiário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São três hipóteses básicas: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1- </a:t>
            </a:r>
            <a:r>
              <a:rPr b="1" lang="pt-BR"/>
              <a:t>aditividade</a:t>
            </a:r>
            <a:r>
              <a:rPr lang="pt-BR"/>
              <a:t>: quanto mais fatores um evento satisfaz, maior a probabilidade de ele se tornar notícia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2- </a:t>
            </a:r>
            <a:r>
              <a:rPr b="1" lang="pt-BR"/>
              <a:t>complementaridade</a:t>
            </a:r>
            <a:r>
              <a:rPr lang="pt-BR"/>
              <a:t>: uma vez que um fator esteja presente, é menos necessário que os outros fatores estejam presentes para que o evento se transforme em notícia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3- </a:t>
            </a:r>
            <a:r>
              <a:rPr b="1" lang="pt-BR"/>
              <a:t>exclusão</a:t>
            </a:r>
            <a:r>
              <a:rPr lang="pt-BR"/>
              <a:t>: eventos que satisfaçam nenhum ou muito poucos fatores não se tornarão notícia.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12 fatores de noticiabilidade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1- Frequência (duração do acontecimento)</a:t>
            </a:r>
            <a:endParaRPr/>
          </a:p>
        </p:txBody>
      </p:sp>
      <p:sp>
        <p:nvSpPr>
          <p:cNvPr id="261" name="Google Shape;261;p3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Quanto mais a frequência do acontecimento se assemelhar à frequência do meio noticioso, mais hipóteses existem de ser registrado. (p. 64)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Quanto </a:t>
            </a:r>
            <a:r>
              <a:rPr b="1" lang="pt-BR"/>
              <a:t>menor</a:t>
            </a:r>
            <a:r>
              <a:rPr lang="pt-BR"/>
              <a:t> for a duração da ocorrência, maior a probabilidade de virar notícia. 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um terremoto terá mais relevância noticiosa do que as medidas de reconstrução.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 2: um assassinato leva pouco tempo </a:t>
            </a:r>
            <a:br>
              <a:rPr lang="pt-BR">
                <a:solidFill>
                  <a:srgbClr val="003C70"/>
                </a:solidFill>
              </a:rPr>
            </a:br>
            <a:r>
              <a:rPr lang="pt-BR">
                <a:solidFill>
                  <a:srgbClr val="003C70"/>
                </a:solidFill>
              </a:rPr>
              <a:t>(dá para contar uma história significativa de um dia </a:t>
            </a:r>
            <a:br>
              <a:rPr lang="pt-BR">
                <a:solidFill>
                  <a:srgbClr val="003C70"/>
                </a:solidFill>
              </a:rPr>
            </a:br>
            <a:r>
              <a:rPr lang="pt-BR">
                <a:solidFill>
                  <a:srgbClr val="003C70"/>
                </a:solidFill>
              </a:rPr>
              <a:t>para o outro). A discussão sobre eventuais causas (ex: racismo estrutural) tem menos impacto.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2- Amplitude </a:t>
            </a:r>
            <a:r>
              <a:rPr i="1" lang="pt-BR"/>
              <a:t>(threshold)</a:t>
            </a:r>
            <a:endParaRPr i="1"/>
          </a:p>
        </p:txBody>
      </p:sp>
      <p:sp>
        <p:nvSpPr>
          <p:cNvPr id="267" name="Google Shape;267;p3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Quanto maior o número de pessoas envolvidas, quanto maior o drama, mais possibilidade de virar notícia.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É baleanceado pelo critério de proximidade (quanto mais próximo, mais noticiável).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quanto maior a barragem, maior a vontade de sua inauguração ser relatada (p. 64).</a:t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 2: quanto mais violento for um assassinato, maiores serão os títulos.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 3: 10 mortos em São Paulo valem mais do que 300 mortos em Bagdá.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Apresentação</a:t>
            </a:r>
            <a:endParaRPr/>
          </a:p>
        </p:txBody>
      </p:sp>
      <p:sp>
        <p:nvSpPr>
          <p:cNvPr id="58" name="Google Shape;58;p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Disciplina: CJE0602 - Laboratório de Jornalismo - Jornal do Campus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Créditos Aula: 10 (6 de texto)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Créditos Trabalho: 4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Carga Horária Total: 270 h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3- Clareza (inequivocidade)</a:t>
            </a:r>
            <a:endParaRPr/>
          </a:p>
        </p:txBody>
      </p:sp>
      <p:sp>
        <p:nvSpPr>
          <p:cNvPr id="273" name="Google Shape;273;p4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Quanto menos ambiguidade, mais um acontecimento será notado.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É preferível um acontecimento com uma interpretação clara, livre de ambiguidades no seu significado, ao que é altamente ambíguo do qual muitas e inconsistentes implicações podem ser, e serão, feitas (p. 65)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senador pego com dinheiro na cueca versus corrupção via orçamento secreto na Câmara dos Deputados.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4- Significância</a:t>
            </a:r>
            <a:endParaRPr/>
          </a:p>
        </p:txBody>
      </p:sp>
      <p:sp>
        <p:nvSpPr>
          <p:cNvPr id="279" name="Google Shape;279;p4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4.1 – Proximidade:</a:t>
            </a:r>
            <a:r>
              <a:rPr lang="pt-BR"/>
              <a:t> aquele que procura o acontecimento dará particular atenção ao familiar, ao semelhante culturalmente. O distante culturalmente passará sendo menos notado. (p. 65)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O Natal em diferentes partes do mundo </a:t>
            </a:r>
            <a:r>
              <a:rPr i="1" lang="pt-BR">
                <a:solidFill>
                  <a:srgbClr val="003C70"/>
                </a:solidFill>
              </a:rPr>
              <a:t>versus</a:t>
            </a:r>
            <a:r>
              <a:rPr lang="pt-BR">
                <a:solidFill>
                  <a:srgbClr val="003C70"/>
                </a:solidFill>
              </a:rPr>
              <a:t> </a:t>
            </a:r>
            <a:br>
              <a:rPr lang="pt-BR">
                <a:solidFill>
                  <a:srgbClr val="003C70"/>
                </a:solidFill>
              </a:rPr>
            </a:br>
            <a:r>
              <a:rPr lang="pt-BR">
                <a:solidFill>
                  <a:srgbClr val="003C70"/>
                </a:solidFill>
              </a:rPr>
              <a:t>o Fim do Ramadã</a:t>
            </a:r>
            <a:br>
              <a:rPr lang="pt-BR">
                <a:solidFill>
                  <a:srgbClr val="003C70"/>
                </a:solidFill>
              </a:rPr>
            </a:b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4.2 – Relevância: </a:t>
            </a:r>
            <a:r>
              <a:rPr lang="pt-BR"/>
              <a:t>um acontecimento pode acontecer em um lugar culturalmente distante, mas pode estar carregado de significado em termos do que pode implicar para o leitor/ouvinte. (p. 65)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Sumiço da menina Madeleine (2007), assassinato de George Floyd (2020).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5- Consonância</a:t>
            </a:r>
            <a:endParaRPr/>
          </a:p>
        </p:txBody>
      </p:sp>
      <p:sp>
        <p:nvSpPr>
          <p:cNvPr id="285" name="Google Shape;285;p4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Se uma ocorrência corresponder às expectativas do jornalista terá maiores probabilidades de ser publicada.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Tem a ver com a experiência e rotina do jornalista que escolhe o que é noticiável em consonância com aquilo que tinha previsto.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 sentido aqui referido, as «novas» são, de facto, «velhas» , porque correspondem ao que se espera que aconteça – e se estiverem muito longe das expectativas não serão registradas. (p. 66)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Estudantes que chegam atrasados ao Enem.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6- Caráter inesperado (imprevisibilidade)</a:t>
            </a:r>
            <a:endParaRPr/>
          </a:p>
        </p:txBody>
      </p:sp>
      <p:sp>
        <p:nvSpPr>
          <p:cNvPr id="291" name="Google Shape;291;p4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que é regular e institucionalizado, contínuo e repetitivo em intervalos regulares e pequenos, não atrai muita atenção. (p. 66)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Os acontecimentos tem de ser </a:t>
            </a:r>
            <a:r>
              <a:rPr b="1" lang="pt-BR"/>
              <a:t>inesperados</a:t>
            </a:r>
            <a:r>
              <a:rPr lang="pt-BR"/>
              <a:t> ou </a:t>
            </a:r>
            <a:r>
              <a:rPr b="1" lang="pt-BR"/>
              <a:t>raros</a:t>
            </a:r>
            <a:r>
              <a:rPr lang="pt-BR"/>
              <a:t> -- de preferência, os dois, para se tornarem boas notícias.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Em uma semana, tubarões atacam pela 2ª vez no litoral norte de SP.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 2: Cai avião com 72 passageiros a bordo.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 3: Cai avião com cantora Marília Mendonça.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7- Continuidade</a:t>
            </a:r>
            <a:endParaRPr/>
          </a:p>
        </p:txBody>
      </p:sp>
      <p:sp>
        <p:nvSpPr>
          <p:cNvPr id="297" name="Google Shape;297;p4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Se algo entrar na pauta, seguirá sendo notícia por algum tempo, mesmo que a amplitude seja reduzida.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Como a história já foi tornada pública, existe maior clareza sobre ela. Isto cria um acompanhamento da notícia até que outras notícias mais importantes em agenda obriguem a deixar cair o assunto.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Após confusão em aeroporto de SP, passageiro consegue embarcar coelho em voo internacional para Dublin.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8- Composição</a:t>
            </a:r>
            <a:endParaRPr/>
          </a:p>
        </p:txBody>
      </p:sp>
      <p:sp>
        <p:nvSpPr>
          <p:cNvPr id="303" name="Google Shape;303;p4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 arranjo das notícias por rubricas, seções ou cadernos deve ser equilibrado.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Se um acontecimento internacional for importante terá de competir com o valor de outros acontecimentos internacionais para ocupar um determinado espaço na seção dedicada a este tipo de notícias.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importância de uma história não depende apenas do seu valor-notícia mas também do seu valor face a outras histórias.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Telejornal de sábado noticiando resultados da Série B do Brasileirão (dia mais fraco da Série A).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9- Referência a nações de elite</a:t>
            </a:r>
            <a:endParaRPr/>
          </a:p>
        </p:txBody>
      </p:sp>
      <p:sp>
        <p:nvSpPr>
          <p:cNvPr id="309" name="Google Shape;309;p4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Quanto mais o acontecimento diga respeito às nações de elite, mais provável será sua transformação em notícia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Trump com coronavírus versus assassinato do então presidente do Haiti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10- Referência a pessoas de elite</a:t>
            </a:r>
            <a:endParaRPr/>
          </a:p>
        </p:txBody>
      </p:sp>
      <p:sp>
        <p:nvSpPr>
          <p:cNvPr id="315" name="Google Shape;315;p47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Como amplamente demonstrado pelas revistas populares, a elite pode ser utilizada, em certo sentido, para falar de toda a gente.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Uma «estória» acerca do modo como o rei celebra o seu aniversário conterá muitos elementos que poderiam de igual modo ter sido utilizados acerca de qualquer outra pessoa, mas quem, em particular, entre os homens e mulheres vulgares, deveria ser escolhido para a narração da«estória»?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pessoas de elite estão disponíveis não só para servir de objetos da identificação, mas por sua importância intrínseca (p. 68)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Qualquer notícia sobre o cotidiano particular da família real inglesa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11- Referência a pessoas (personificação)</a:t>
            </a:r>
            <a:endParaRPr/>
          </a:p>
        </p:txBody>
      </p:sp>
      <p:sp>
        <p:nvSpPr>
          <p:cNvPr id="321" name="Google Shape;321;p4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ocorrências que possam ser retratadas como ações de indivíduos atraem um maior interesse humano pela história relatada pelo jornalista.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personificação é uma consequência da necessidade significado e consequentemente de </a:t>
            </a:r>
            <a:r>
              <a:rPr b="1" lang="pt-BR"/>
              <a:t>identificação</a:t>
            </a:r>
            <a:r>
              <a:rPr lang="pt-BR"/>
              <a:t>; as pessoas podem servir mais facilmente como objetos de identificação positiva e negativa através de uma combinação de </a:t>
            </a:r>
            <a:r>
              <a:rPr b="1" lang="pt-BR"/>
              <a:t>projeção</a:t>
            </a:r>
            <a:r>
              <a:rPr lang="pt-BR"/>
              <a:t> e </a:t>
            </a:r>
            <a:r>
              <a:rPr b="1" lang="pt-BR"/>
              <a:t>empatia</a:t>
            </a:r>
            <a:r>
              <a:rPr lang="pt-BR"/>
              <a:t>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personificação dialoga com a forma como as notícias são apresentadas. É mais fácil tirar uma fotografia duma pessoa do que de uma “estrutura”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Reportagem que tratam da corrupção como atos de “políticos bandidos” versus reportagens sobre corrupção como um traço sociocultural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9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12- Negatividade (referência a algo negativo)</a:t>
            </a:r>
            <a:endParaRPr/>
          </a:p>
        </p:txBody>
      </p:sp>
      <p:sp>
        <p:nvSpPr>
          <p:cNvPr id="327" name="Google Shape;327;p4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notícias negativas entram no canal noticioso mais facilmente porque satisfazem melhor os critérios de frequência e de caráter inesperado.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Existe uma assimetria básica na vida entre o positivo, que é difícil e leva tempo,e o negativo,que é muito mais fácil e leva menos tempo. (p. 69)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notícias negativas são mais inesperadas do que as positivas, tanto no sentido de que os acontecimentos previstos são mais raros, como no sentido de que são menos previsíveis. (p. 70)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compare-se a quantidade de tempo necessário para educar e tornar sociável uma pessoa adulta e a quantidade de tempo necessária para a matar num acidente.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Programa resumido</a:t>
            </a:r>
            <a:endParaRPr/>
          </a:p>
        </p:txBody>
      </p:sp>
      <p:sp>
        <p:nvSpPr>
          <p:cNvPr id="64" name="Google Shape;64;p5"/>
          <p:cNvSpPr txBox="1"/>
          <p:nvPr>
            <p:ph idx="1" type="body"/>
          </p:nvPr>
        </p:nvSpPr>
        <p:spPr>
          <a:xfrm>
            <a:off x="838200" y="1825625"/>
            <a:ext cx="8610600" cy="368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Edição quinzenal* do Jornal do Campus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elaboração de pautas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prática de gêneros jornalísticos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edição de jornal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controle de edição e distribuição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discussão de política editorial e controle de qualidade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0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Outras classificações de noticiabilidade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Harcup e O’Neill (2001)</a:t>
            </a:r>
            <a:endParaRPr/>
          </a:p>
        </p:txBody>
      </p:sp>
      <p:sp>
        <p:nvSpPr>
          <p:cNvPr id="338" name="Google Shape;338;p5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Elite do poder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Celebridade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Entretenimento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Surpresa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Negatividade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Positividade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Magnitude ou impacto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Relevância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Follow-up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Agenda da publicação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2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Harcup e O’Neill (2017)</a:t>
            </a:r>
            <a:endParaRPr/>
          </a:p>
        </p:txBody>
      </p:sp>
      <p:sp>
        <p:nvSpPr>
          <p:cNvPr id="344" name="Google Shape;344;p52"/>
          <p:cNvSpPr txBox="1"/>
          <p:nvPr>
            <p:ph idx="1" type="body"/>
          </p:nvPr>
        </p:nvSpPr>
        <p:spPr>
          <a:xfrm>
            <a:off x="838200" y="1825625"/>
            <a:ext cx="362929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Elite do poder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Celebridade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Entretenimento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Surpresa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Negatividade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Positividade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Magnitude ou impacto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Relevância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Follow-up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Agenda da publicação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45" name="Google Shape;345;p52"/>
          <p:cNvSpPr txBox="1"/>
          <p:nvPr/>
        </p:nvSpPr>
        <p:spPr>
          <a:xfrm>
            <a:off x="4667794" y="1802674"/>
            <a:ext cx="3805646" cy="27699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Exclusividade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Conflito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Audiovisuais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Potencial de viralização/engajamento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Drama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Programa resumido</a:t>
            </a:r>
            <a:endParaRPr/>
          </a:p>
        </p:txBody>
      </p:sp>
      <p:sp>
        <p:nvSpPr>
          <p:cNvPr id="70" name="Google Shape;70;p6"/>
          <p:cNvSpPr txBox="1"/>
          <p:nvPr>
            <p:ph idx="1" type="body"/>
          </p:nvPr>
        </p:nvSpPr>
        <p:spPr>
          <a:xfrm>
            <a:off x="838200" y="1825625"/>
            <a:ext cx="8610600" cy="368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Edição Jornalística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conceitos jornalísticos de edição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edição para comunicação de massa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 instrumental da edição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fechamento editorial do jornal diário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avaliação do trabalho de edição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Programa resumido</a:t>
            </a:r>
            <a:endParaRPr/>
          </a:p>
        </p:txBody>
      </p:sp>
      <p:sp>
        <p:nvSpPr>
          <p:cNvPr id="76" name="Google Shape;76;p7"/>
          <p:cNvSpPr txBox="1"/>
          <p:nvPr>
            <p:ph idx="1" type="body"/>
          </p:nvPr>
        </p:nvSpPr>
        <p:spPr>
          <a:xfrm>
            <a:off x="838200" y="1825625"/>
            <a:ext cx="8610600" cy="368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Diagramação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 projeto gráfico: personalidade e racionalidade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as malhas do espaço gráfico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as técnicas de pré-diagramação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comunicação e programação visual no jornal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execução informatizada do diagrama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Divisão do trabalho</a:t>
            </a:r>
            <a:endParaRPr/>
          </a:p>
        </p:txBody>
      </p:sp>
      <p:sp>
        <p:nvSpPr>
          <p:cNvPr id="82" name="Google Shape;82;p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Prof. Luciano Guimarães (3ª, 8h-11h45) </a:t>
            </a:r>
            <a:br>
              <a:rPr lang="pt-BR"/>
            </a:br>
            <a:r>
              <a:rPr b="1" lang="pt-BR"/>
              <a:t>Design gráfico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Prof. Rodrigo Ratier (4ª, 8h-11h45, 5ª, 8h-9h45) </a:t>
            </a:r>
            <a:br>
              <a:rPr lang="pt-BR"/>
            </a:br>
            <a:r>
              <a:rPr b="1" lang="pt-BR"/>
              <a:t>Texto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Prof. Wagner Souza e Silva (5a, 10h-11h45) </a:t>
            </a:r>
            <a:r>
              <a:rPr b="1" lang="pt-BR"/>
              <a:t>Fotojornalismo</a:t>
            </a:r>
            <a:r>
              <a:rPr lang="pt-BR"/>
              <a:t> (CJE0649)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Eixos do trabalho em texto</a:t>
            </a:r>
            <a:endParaRPr/>
          </a:p>
        </p:txBody>
      </p:sp>
      <p:sp>
        <p:nvSpPr>
          <p:cNvPr id="88" name="Google Shape;88;p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JC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Atividades práticas ligadas à produção das edições impressas e digitais do Jornal do Campus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Conceitos e gêneros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Discussão sobre procedimentos e protocolos jornalísticos (pauta, apuração, escrita e edição) em diferentes gêneros textuais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Teoria do jornalismo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Discussão teórica em torno do conceito de objetividade jornalística, das formulações clássicas aos debates contemporâneos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