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6858000" cx="12192000"/>
  <p:notesSz cx="6797675" cy="992662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83">
          <p15:clr>
            <a:srgbClr val="A4A3A4"/>
          </p15:clr>
        </p15:guide>
        <p15:guide id="2" pos="3840">
          <p15:clr>
            <a:srgbClr val="A4A3A4"/>
          </p15:clr>
        </p15:guide>
      </p15:sldGuideLst>
    </p:ext>
    <p:ext uri="GoogleSlidesCustomDataVersion2">
      <go:slidesCustomData xmlns:go="http://customooxmlschemas.google.com/" r:id="rId24" roundtripDataSignature="AMtx7miZS8MW3X71xyJMs4iGQ1m7xzXp2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83"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24" Type="http://customschemas.google.com/relationships/presentationmetadata" Target="metadata"/><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 name="Shape 31"/>
        <p:cNvGrpSpPr/>
        <p:nvPr/>
      </p:nvGrpSpPr>
      <p:grpSpPr>
        <a:xfrm>
          <a:off x="0" y="0"/>
          <a:ext cx="0" cy="0"/>
          <a:chOff x="0" y="0"/>
          <a:chExt cx="0" cy="0"/>
        </a:xfrm>
      </p:grpSpPr>
      <p:sp>
        <p:nvSpPr>
          <p:cNvPr id="32" name="Google Shape;32;p1: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1: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0: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0: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11: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1: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12: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2: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3: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3: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14: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4: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15: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5: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16: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6: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17: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17: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18: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18: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p2: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2: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p3: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p4: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4: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 name="Shape 54"/>
        <p:cNvGrpSpPr/>
        <p:nvPr/>
      </p:nvGrpSpPr>
      <p:grpSpPr>
        <a:xfrm>
          <a:off x="0" y="0"/>
          <a:ext cx="0" cy="0"/>
          <a:chOff x="0" y="0"/>
          <a:chExt cx="0" cy="0"/>
        </a:xfrm>
      </p:grpSpPr>
      <p:sp>
        <p:nvSpPr>
          <p:cNvPr id="55" name="Google Shape;55;p5: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5: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6: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6: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p7: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7: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8: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8: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9: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9: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gradFill>
          <a:gsLst>
            <a:gs pos="0">
              <a:srgbClr val="3B357B"/>
            </a:gs>
            <a:gs pos="20000">
              <a:srgbClr val="443279"/>
            </a:gs>
            <a:gs pos="100000">
              <a:srgbClr val="443279"/>
            </a:gs>
          </a:gsLst>
          <a:lin ang="1800000" scaled="0"/>
        </a:gradFill>
      </p:bgPr>
    </p:bg>
    <p:spTree>
      <p:nvGrpSpPr>
        <p:cNvPr id="11" name="Shape 11"/>
        <p:cNvGrpSpPr/>
        <p:nvPr/>
      </p:nvGrpSpPr>
      <p:grpSpPr>
        <a:xfrm>
          <a:off x="0" y="0"/>
          <a:ext cx="0" cy="0"/>
          <a:chOff x="0" y="0"/>
          <a:chExt cx="0" cy="0"/>
        </a:xfrm>
      </p:grpSpPr>
      <p:sp>
        <p:nvSpPr>
          <p:cNvPr id="12" name="Google Shape;12;p20"/>
          <p:cNvSpPr txBox="1"/>
          <p:nvPr>
            <p:ph type="ctrTitle"/>
          </p:nvPr>
        </p:nvSpPr>
        <p:spPr>
          <a:xfrm>
            <a:off x="520700" y="3708400"/>
            <a:ext cx="6794500" cy="195495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lt1"/>
              </a:buClr>
              <a:buSzPts val="6400"/>
              <a:buFont typeface="Calibri"/>
              <a:buNone/>
              <a:defRPr b="1" sz="64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20"/>
          <p:cNvSpPr txBox="1"/>
          <p:nvPr>
            <p:ph idx="1" type="subTitle"/>
          </p:nvPr>
        </p:nvSpPr>
        <p:spPr>
          <a:xfrm>
            <a:off x="520700" y="5773738"/>
            <a:ext cx="6794500" cy="6524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lt1"/>
              </a:buClr>
              <a:buSzPts val="1800"/>
              <a:buNone/>
              <a:defRPr b="0" sz="1800">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id="14" name="Google Shape;14;p20"/>
          <p:cNvPicPr preferRelativeResize="0"/>
          <p:nvPr/>
        </p:nvPicPr>
        <p:blipFill rotWithShape="1">
          <a:blip r:embed="rId2">
            <a:alphaModFix/>
          </a:blip>
          <a:srcRect b="0" l="0" r="0" t="0"/>
          <a:stretch/>
        </p:blipFill>
        <p:spPr>
          <a:xfrm>
            <a:off x="520700" y="271599"/>
            <a:ext cx="2919186" cy="1866595"/>
          </a:xfrm>
          <a:prstGeom prst="rect">
            <a:avLst/>
          </a:prstGeom>
          <a:solidFill>
            <a:srgbClr val="363B7F"/>
          </a:solid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21"/>
          <p:cNvSpPr/>
          <p:nvPr/>
        </p:nvSpPr>
        <p:spPr>
          <a:xfrm>
            <a:off x="0" y="0"/>
            <a:ext cx="12192000" cy="6858000"/>
          </a:xfrm>
          <a:prstGeom prst="rect">
            <a:avLst/>
          </a:prstGeom>
          <a:gradFill>
            <a:gsLst>
              <a:gs pos="0">
                <a:srgbClr val="373A7F"/>
              </a:gs>
              <a:gs pos="100000">
                <a:srgbClr val="373A7F"/>
              </a:gs>
            </a:gsLst>
            <a:lin ang="1795654" scaled="0"/>
          </a:gra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7" name="Google Shape;17;p21"/>
          <p:cNvSpPr/>
          <p:nvPr/>
        </p:nvSpPr>
        <p:spPr>
          <a:xfrm>
            <a:off x="393895" y="365125"/>
            <a:ext cx="11380763" cy="6148217"/>
          </a:xfrm>
          <a:prstGeom prst="rect">
            <a:avLst/>
          </a:prstGeom>
          <a:solidFill>
            <a:schemeClr val="lt1"/>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 name="Google Shape;18;p2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4400"/>
              <a:buFont typeface="Calibri"/>
              <a:buNone/>
              <a:defRPr b="1">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21"/>
          <p:cNvSpPr txBox="1"/>
          <p:nvPr>
            <p:ph idx="1" type="body"/>
          </p:nvPr>
        </p:nvSpPr>
        <p:spPr>
          <a:xfrm>
            <a:off x="838200" y="1825625"/>
            <a:ext cx="8610600" cy="4351338"/>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indent="-381000" lvl="1" marL="9144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indent="-355600" lvl="2" marL="1371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indent="-342900" lvl="3" marL="18288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indent="-342900" lvl="4" marL="22860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20" name="Google Shape;20;p21"/>
          <p:cNvPicPr preferRelativeResize="0"/>
          <p:nvPr/>
        </p:nvPicPr>
        <p:blipFill rotWithShape="1">
          <a:blip r:embed="rId2">
            <a:alphaModFix/>
          </a:blip>
          <a:srcRect b="0" l="0" r="0" t="0"/>
          <a:stretch/>
        </p:blipFill>
        <p:spPr>
          <a:xfrm>
            <a:off x="9716717" y="4918160"/>
            <a:ext cx="1773070" cy="1258803"/>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bg>
      <p:bgPr>
        <a:gradFill>
          <a:gsLst>
            <a:gs pos="0">
              <a:srgbClr val="023063"/>
            </a:gs>
            <a:gs pos="32000">
              <a:srgbClr val="373A7F"/>
            </a:gs>
            <a:gs pos="100000">
              <a:srgbClr val="373A7F"/>
            </a:gs>
          </a:gsLst>
          <a:lin ang="1740000" scaled="0"/>
        </a:gradFill>
      </p:bgPr>
    </p:bg>
    <p:spTree>
      <p:nvGrpSpPr>
        <p:cNvPr id="21" name="Shape 21"/>
        <p:cNvGrpSpPr/>
        <p:nvPr/>
      </p:nvGrpSpPr>
      <p:grpSpPr>
        <a:xfrm>
          <a:off x="0" y="0"/>
          <a:ext cx="0" cy="0"/>
          <a:chOff x="0" y="0"/>
          <a:chExt cx="0" cy="0"/>
        </a:xfrm>
      </p:grpSpPr>
      <p:sp>
        <p:nvSpPr>
          <p:cNvPr id="22" name="Google Shape;22;p22"/>
          <p:cNvSpPr/>
          <p:nvPr/>
        </p:nvSpPr>
        <p:spPr>
          <a:xfrm rot="-5400000">
            <a:off x="2382128" y="-2579079"/>
            <a:ext cx="7427744" cy="12191999"/>
          </a:xfrm>
          <a:prstGeom prst="trapezoid">
            <a:avLst>
              <a:gd fmla="val 25000" name="adj"/>
            </a:avLst>
          </a:prstGeom>
          <a:solidFill>
            <a:srgbClr val="222A35">
              <a:alpha val="26666"/>
            </a:srgbClr>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3" name="Google Shape;23;p22"/>
          <p:cNvSpPr txBox="1"/>
          <p:nvPr>
            <p:ph type="title"/>
          </p:nvPr>
        </p:nvSpPr>
        <p:spPr>
          <a:xfrm>
            <a:off x="3448050" y="2486025"/>
            <a:ext cx="5295900" cy="1325563"/>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5400"/>
              <a:buFont typeface="Calibri"/>
              <a:buNone/>
              <a:defRPr b="1" sz="54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gradFill>
          <a:gsLst>
            <a:gs pos="0">
              <a:srgbClr val="373A7F"/>
            </a:gs>
            <a:gs pos="100000">
              <a:srgbClr val="373A7F"/>
            </a:gs>
          </a:gsLst>
          <a:lin ang="12600000" scaled="0"/>
        </a:gradFill>
      </p:bgPr>
    </p:bg>
    <p:spTree>
      <p:nvGrpSpPr>
        <p:cNvPr id="24" name="Shape 24"/>
        <p:cNvGrpSpPr/>
        <p:nvPr/>
      </p:nvGrpSpPr>
      <p:grpSpPr>
        <a:xfrm>
          <a:off x="0" y="0"/>
          <a:ext cx="0" cy="0"/>
          <a:chOff x="0" y="0"/>
          <a:chExt cx="0" cy="0"/>
        </a:xfrm>
      </p:grpSpPr>
      <p:sp>
        <p:nvSpPr>
          <p:cNvPr id="25" name="Google Shape;25;p23"/>
          <p:cNvSpPr txBox="1"/>
          <p:nvPr/>
        </p:nvSpPr>
        <p:spPr>
          <a:xfrm>
            <a:off x="3798278" y="2771335"/>
            <a:ext cx="4543864"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a:solidFill>
                  <a:schemeClr val="lt1"/>
                </a:solidFill>
                <a:latin typeface="Calibri"/>
                <a:ea typeface="Calibri"/>
                <a:cs typeface="Calibri"/>
                <a:sym typeface="Calibri"/>
              </a:rPr>
              <a:t>Obrigado!</a:t>
            </a:r>
            <a:endParaRPr b="1" sz="5400">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6" name="Shape 26"/>
        <p:cNvGrpSpPr/>
        <p:nvPr/>
      </p:nvGrpSpPr>
      <p:grpSpPr>
        <a:xfrm>
          <a:off x="0" y="0"/>
          <a:ext cx="0" cy="0"/>
          <a:chOff x="0" y="0"/>
          <a:chExt cx="0" cy="0"/>
        </a:xfrm>
      </p:grpSpPr>
      <p:sp>
        <p:nvSpPr>
          <p:cNvPr id="27" name="Google Shape;27;p24"/>
          <p:cNvSpPr/>
          <p:nvPr/>
        </p:nvSpPr>
        <p:spPr>
          <a:xfrm>
            <a:off x="1378634" y="2926081"/>
            <a:ext cx="4037428" cy="3024554"/>
          </a:xfrm>
          <a:prstGeom prst="rect">
            <a:avLst/>
          </a:prstGeom>
          <a:gradFill>
            <a:gsLst>
              <a:gs pos="0">
                <a:srgbClr val="2E75B5"/>
              </a:gs>
              <a:gs pos="10000">
                <a:srgbClr val="2E75B5"/>
              </a:gs>
              <a:gs pos="76000">
                <a:srgbClr val="373A7F"/>
              </a:gs>
              <a:gs pos="100000">
                <a:srgbClr val="373A7F"/>
              </a:gs>
            </a:gsLst>
            <a:lin ang="12600000" scaled="0"/>
          </a:gra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 name="Google Shape;28;p24"/>
          <p:cNvSpPr txBox="1"/>
          <p:nvPr>
            <p:ph type="title"/>
          </p:nvPr>
        </p:nvSpPr>
        <p:spPr>
          <a:xfrm>
            <a:off x="1740121" y="3234936"/>
            <a:ext cx="3366452" cy="104452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200"/>
              <a:buFont typeface="Calibri"/>
              <a:buNone/>
              <a:defRPr b="1" sz="32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4"/>
          <p:cNvSpPr/>
          <p:nvPr>
            <p:ph idx="2" type="pic"/>
          </p:nvPr>
        </p:nvSpPr>
        <p:spPr>
          <a:xfrm>
            <a:off x="4895558" y="464233"/>
            <a:ext cx="6231988" cy="6006905"/>
          </a:xfrm>
          <a:prstGeom prst="rect">
            <a:avLst/>
          </a:prstGeom>
          <a:noFill/>
          <a:ln>
            <a:noFill/>
          </a:ln>
        </p:spPr>
      </p:sp>
      <p:sp>
        <p:nvSpPr>
          <p:cNvPr id="30" name="Google Shape;30;p24"/>
          <p:cNvSpPr txBox="1"/>
          <p:nvPr>
            <p:ph idx="1" type="body"/>
          </p:nvPr>
        </p:nvSpPr>
        <p:spPr>
          <a:xfrm>
            <a:off x="1740121" y="4431325"/>
            <a:ext cx="3366452" cy="116761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1800"/>
              <a:buNone/>
              <a:defRPr sz="1800">
                <a:solidFill>
                  <a:schemeClr val="lt1"/>
                </a:solidFill>
              </a:defRPr>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 name="Shape 34"/>
        <p:cNvGrpSpPr/>
        <p:nvPr/>
      </p:nvGrpSpPr>
      <p:grpSpPr>
        <a:xfrm>
          <a:off x="0" y="0"/>
          <a:ext cx="0" cy="0"/>
          <a:chOff x="0" y="0"/>
          <a:chExt cx="0" cy="0"/>
        </a:xfrm>
      </p:grpSpPr>
      <p:sp>
        <p:nvSpPr>
          <p:cNvPr id="35" name="Google Shape;35;p1"/>
          <p:cNvSpPr txBox="1"/>
          <p:nvPr>
            <p:ph type="ctrTitle"/>
          </p:nvPr>
        </p:nvSpPr>
        <p:spPr>
          <a:xfrm>
            <a:off x="520700" y="3708400"/>
            <a:ext cx="10295346" cy="195495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lt1"/>
              </a:buClr>
              <a:buSzPts val="4800"/>
              <a:buFont typeface="Calibri"/>
              <a:buNone/>
            </a:pPr>
            <a:r>
              <a:rPr lang="en-US" sz="4800"/>
              <a:t>Gênero entrevista em profundidade: exercício prático</a:t>
            </a:r>
            <a:endParaRPr sz="4800"/>
          </a:p>
        </p:txBody>
      </p:sp>
      <p:sp>
        <p:nvSpPr>
          <p:cNvPr id="36" name="Google Shape;36;p1"/>
          <p:cNvSpPr txBox="1"/>
          <p:nvPr>
            <p:ph idx="1" type="subTitle"/>
          </p:nvPr>
        </p:nvSpPr>
        <p:spPr>
          <a:xfrm>
            <a:off x="520700" y="5773738"/>
            <a:ext cx="6794500" cy="65246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Clr>
                <a:schemeClr val="lt1"/>
              </a:buClr>
              <a:buSzPts val="1800"/>
              <a:buNone/>
            </a:pPr>
            <a:r>
              <a:rPr lang="en-US"/>
              <a:t>Prof. Dr. Rodrigo Ratier | rratier@usp.br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Caminhando para a humanização</a:t>
            </a:r>
            <a:endParaRPr/>
          </a:p>
        </p:txBody>
      </p:sp>
      <p:sp>
        <p:nvSpPr>
          <p:cNvPr id="89" name="Google Shape;89;p10"/>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b="1" lang="en-US"/>
              <a:t>Episódios</a:t>
            </a:r>
            <a:endParaRPr b="1"/>
          </a:p>
          <a:p>
            <a:pPr indent="-228600" lvl="0" marL="228600" rtl="0" algn="l">
              <a:lnSpc>
                <a:spcPct val="90000"/>
              </a:lnSpc>
              <a:spcBef>
                <a:spcPts val="1000"/>
              </a:spcBef>
              <a:spcAft>
                <a:spcPts val="0"/>
              </a:spcAft>
              <a:buClr>
                <a:schemeClr val="dk1"/>
              </a:buClr>
              <a:buSzPts val="2800"/>
              <a:buChar char="•"/>
            </a:pPr>
            <a:r>
              <a:rPr lang="en-US"/>
              <a:t>Eles dão vida à reportagem. Isso resume por que episódios interessantes são tão importantes para nós é para o leitor.</a:t>
            </a:r>
            <a:endParaRPr/>
          </a:p>
          <a:p>
            <a:pPr indent="-228600" lvl="0" marL="228600" rtl="0" algn="l">
              <a:lnSpc>
                <a:spcPct val="90000"/>
              </a:lnSpc>
              <a:spcBef>
                <a:spcPts val="1000"/>
              </a:spcBef>
              <a:spcAft>
                <a:spcPts val="0"/>
              </a:spcAft>
              <a:buClr>
                <a:schemeClr val="dk1"/>
              </a:buClr>
              <a:buSzPts val="2800"/>
              <a:buChar char="•"/>
            </a:pPr>
            <a:r>
              <a:rPr lang="en-US"/>
              <a:t>Episódios, infelizmente, não caem do céu. Pergunte, pergunte e pergunte. Essa é a única maneira de conseguir uma história interessante. </a:t>
            </a:r>
            <a:endParaRPr/>
          </a:p>
          <a:p>
            <a:pPr indent="0" lvl="0" marL="0" rtl="0" algn="l">
              <a:lnSpc>
                <a:spcPct val="90000"/>
              </a:lnSpc>
              <a:spcBef>
                <a:spcPts val="1000"/>
              </a:spcBef>
              <a:spcAft>
                <a:spcPts val="0"/>
              </a:spcAft>
              <a:buClr>
                <a:schemeClr val="dk1"/>
              </a:buClr>
              <a:buSzPts val="2800"/>
              <a:buNone/>
            </a:pPr>
            <a:r>
              <a:rPr lang="en-US"/>
              <a:t>(adapt. de </a:t>
            </a:r>
            <a:r>
              <a:rPr i="1" lang="en-US"/>
              <a:t>Guia Exame para Entrevistas</a:t>
            </a:r>
            <a:r>
              <a:rPr lang="en-US"/>
              <a:t>)</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Prática de entrevista </a:t>
            </a:r>
            <a:r>
              <a:rPr lang="en-US" sz="2200"/>
              <a:t>(adaptado do curso de jornalismo da Universidade do Missouri, EUA)</a:t>
            </a:r>
            <a:endParaRPr/>
          </a:p>
        </p:txBody>
      </p:sp>
      <p:sp>
        <p:nvSpPr>
          <p:cNvPr id="95" name="Google Shape;95;p11"/>
          <p:cNvSpPr txBox="1"/>
          <p:nvPr>
            <p:ph idx="1" type="body"/>
          </p:nvPr>
        </p:nvSpPr>
        <p:spPr>
          <a:xfrm>
            <a:off x="838200" y="2147888"/>
            <a:ext cx="8352530" cy="44862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4000"/>
              <a:buNone/>
            </a:pPr>
            <a:r>
              <a:rPr lang="en-US" sz="4000">
                <a:solidFill>
                  <a:srgbClr val="FF0000"/>
                </a:solidFill>
              </a:rPr>
              <a:t>ENTREVISTE UM(A) COLEGA</a:t>
            </a:r>
            <a:endParaRPr sz="4000">
              <a:solidFill>
                <a:srgbClr val="FF0000"/>
              </a:solidFill>
            </a:endParaRPr>
          </a:p>
          <a:p>
            <a:pPr indent="-254000" lvl="0" marL="228600" rtl="0" algn="l">
              <a:lnSpc>
                <a:spcPct val="90000"/>
              </a:lnSpc>
              <a:spcBef>
                <a:spcPts val="1000"/>
              </a:spcBef>
              <a:spcAft>
                <a:spcPts val="0"/>
              </a:spcAft>
              <a:buClr>
                <a:schemeClr val="dk1"/>
              </a:buClr>
              <a:buSzPts val="4000"/>
              <a:buChar char="•"/>
            </a:pPr>
            <a:r>
              <a:rPr lang="en-US" sz="4000"/>
              <a:t>Imagine que você vai escrever uma reportagem sobre o aspecto mais interessante da vida dele/dela.</a:t>
            </a:r>
            <a:endParaRPr/>
          </a:p>
          <a:p>
            <a:pPr indent="-254000" lvl="0" marL="228600" rtl="0" algn="l">
              <a:lnSpc>
                <a:spcPct val="90000"/>
              </a:lnSpc>
              <a:spcBef>
                <a:spcPts val="1000"/>
              </a:spcBef>
              <a:spcAft>
                <a:spcPts val="0"/>
              </a:spcAft>
              <a:buClr>
                <a:schemeClr val="dk1"/>
              </a:buClr>
              <a:buSzPts val="4000"/>
              <a:buChar char="•"/>
            </a:pPr>
            <a:r>
              <a:rPr lang="en-US" sz="4000"/>
              <a:t>O professor vai dividir as duplas.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2"/>
          <p:cNvSpPr/>
          <p:nvPr/>
        </p:nvSpPr>
        <p:spPr>
          <a:xfrm>
            <a:off x="9376010" y="1517511"/>
            <a:ext cx="2002673" cy="3216970"/>
          </a:xfrm>
          <a:prstGeom prst="rect">
            <a:avLst/>
          </a:prstGeom>
          <a:solidFill>
            <a:srgbClr val="FFFF00"/>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1" name="Google Shape;101;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Prática de entrevista</a:t>
            </a:r>
            <a:endParaRPr/>
          </a:p>
        </p:txBody>
      </p:sp>
      <p:sp>
        <p:nvSpPr>
          <p:cNvPr id="102" name="Google Shape;102;p12"/>
          <p:cNvSpPr txBox="1"/>
          <p:nvPr>
            <p:ph idx="1" type="body"/>
          </p:nvPr>
        </p:nvSpPr>
        <p:spPr>
          <a:xfrm>
            <a:off x="838201" y="1690688"/>
            <a:ext cx="8005548" cy="4486275"/>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rgbClr val="0070C0"/>
              </a:buClr>
              <a:buSzPct val="100000"/>
              <a:buNone/>
            </a:pPr>
            <a:r>
              <a:rPr lang="en-US">
                <a:solidFill>
                  <a:srgbClr val="0070C0"/>
                </a:solidFill>
              </a:rPr>
              <a:t>1- Entrevista preliminar </a:t>
            </a:r>
            <a:r>
              <a:rPr lang="en-US">
                <a:solidFill>
                  <a:srgbClr val="FF0000"/>
                </a:solidFill>
              </a:rPr>
              <a:t>(10 minutos cada um. </a:t>
            </a:r>
            <a:br>
              <a:rPr lang="en-US">
                <a:solidFill>
                  <a:srgbClr val="FF0000"/>
                </a:solidFill>
              </a:rPr>
            </a:br>
            <a:r>
              <a:rPr lang="en-US">
                <a:solidFill>
                  <a:srgbClr val="FF0000"/>
                </a:solidFill>
              </a:rPr>
              <a:t>Total: 20 minutos.)</a:t>
            </a:r>
            <a:endParaRPr>
              <a:solidFill>
                <a:srgbClr val="0070C0"/>
              </a:solidFill>
            </a:endParaRPr>
          </a:p>
          <a:p>
            <a:pPr indent="-228600" lvl="0" marL="228600" rtl="0" algn="l">
              <a:lnSpc>
                <a:spcPct val="90000"/>
              </a:lnSpc>
              <a:spcBef>
                <a:spcPts val="1000"/>
              </a:spcBef>
              <a:spcAft>
                <a:spcPts val="0"/>
              </a:spcAft>
              <a:buClr>
                <a:schemeClr val="dk1"/>
              </a:buClr>
              <a:buSzPct val="100000"/>
              <a:buChar char="•"/>
            </a:pPr>
            <a:r>
              <a:rPr lang="en-US"/>
              <a:t>Descubra informações básicas sobre seu entrevistado. Nome completo, idade, profissão.</a:t>
            </a:r>
            <a:endParaRPr/>
          </a:p>
          <a:p>
            <a:pPr indent="-228600" lvl="0" marL="228600" rtl="0" algn="l">
              <a:lnSpc>
                <a:spcPct val="90000"/>
              </a:lnSpc>
              <a:spcBef>
                <a:spcPts val="1000"/>
              </a:spcBef>
              <a:spcAft>
                <a:spcPts val="0"/>
              </a:spcAft>
              <a:buClr>
                <a:schemeClr val="dk1"/>
              </a:buClr>
              <a:buSzPct val="100000"/>
              <a:buChar char="•"/>
            </a:pPr>
            <a:r>
              <a:rPr lang="en-US"/>
              <a:t>Comece com perguntas simples e amigáveis: que cursos está fazendo? Alguma atividade extracurricular? Interesses? Esportes? Família? Planos para o próximo fim de semana?</a:t>
            </a:r>
            <a:endParaRPr/>
          </a:p>
          <a:p>
            <a:pPr indent="-228600" lvl="0" marL="228600" rtl="0" algn="l">
              <a:lnSpc>
                <a:spcPct val="90000"/>
              </a:lnSpc>
              <a:spcBef>
                <a:spcPts val="1000"/>
              </a:spcBef>
              <a:spcAft>
                <a:spcPts val="0"/>
              </a:spcAft>
              <a:buClr>
                <a:schemeClr val="dk1"/>
              </a:buClr>
              <a:buSzPct val="100000"/>
              <a:buChar char="•"/>
            </a:pPr>
            <a:r>
              <a:rPr lang="en-US"/>
              <a:t>Esteja atento para informações de seu entrevistado que sejam únicas e que poderiam gerar um texto interessante.</a:t>
            </a:r>
            <a:endParaRPr/>
          </a:p>
          <a:p>
            <a:pPr indent="-228600" lvl="1" marL="685800" rtl="0" algn="l">
              <a:lnSpc>
                <a:spcPct val="90000"/>
              </a:lnSpc>
              <a:spcBef>
                <a:spcPts val="500"/>
              </a:spcBef>
              <a:spcAft>
                <a:spcPts val="0"/>
              </a:spcAft>
              <a:buClr>
                <a:schemeClr val="dk1"/>
              </a:buClr>
              <a:buSzPct val="100000"/>
              <a:buChar char="•"/>
            </a:pPr>
            <a:r>
              <a:rPr lang="en-US"/>
              <a:t>Você vai tentar encontrar o tema de sua história.</a:t>
            </a:r>
            <a:endParaRPr/>
          </a:p>
          <a:p>
            <a:pPr indent="0" lvl="0" marL="0" rtl="0" algn="l">
              <a:lnSpc>
                <a:spcPct val="90000"/>
              </a:lnSpc>
              <a:spcBef>
                <a:spcPts val="1000"/>
              </a:spcBef>
              <a:spcAft>
                <a:spcPts val="0"/>
              </a:spcAft>
              <a:buClr>
                <a:schemeClr val="dk1"/>
              </a:buClr>
              <a:buSzPct val="100000"/>
              <a:buNone/>
            </a:pPr>
            <a:r>
              <a:t/>
            </a:r>
            <a:endParaRPr/>
          </a:p>
        </p:txBody>
      </p:sp>
      <p:sp>
        <p:nvSpPr>
          <p:cNvPr id="103" name="Google Shape;103;p12"/>
          <p:cNvSpPr txBox="1"/>
          <p:nvPr/>
        </p:nvSpPr>
        <p:spPr>
          <a:xfrm>
            <a:off x="9416956" y="1648130"/>
            <a:ext cx="2142698" cy="33239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2400" u="none" cap="none" strike="noStrike">
                <a:solidFill>
                  <a:schemeClr val="dk1"/>
                </a:solidFill>
                <a:latin typeface="Calibri"/>
                <a:ea typeface="Calibri"/>
                <a:cs typeface="Calibri"/>
                <a:sym typeface="Calibri"/>
              </a:rPr>
              <a:t>Objetivo: encontrar </a:t>
            </a:r>
            <a:br>
              <a:rPr b="0" i="0" lang="en-US" sz="2400" u="none" cap="none" strike="noStrike">
                <a:solidFill>
                  <a:schemeClr val="dk1"/>
                </a:solidFill>
                <a:latin typeface="Calibri"/>
                <a:ea typeface="Calibri"/>
                <a:cs typeface="Calibri"/>
                <a:sym typeface="Calibri"/>
              </a:rPr>
            </a:br>
            <a:r>
              <a:rPr b="0" i="0" lang="en-US" sz="2400" u="none" cap="none" strike="noStrike">
                <a:solidFill>
                  <a:schemeClr val="dk1"/>
                </a:solidFill>
                <a:latin typeface="Calibri"/>
                <a:ea typeface="Calibri"/>
                <a:cs typeface="Calibri"/>
                <a:sym typeface="Calibri"/>
              </a:rPr>
              <a:t>um foco para </a:t>
            </a:r>
            <a:br>
              <a:rPr b="0" i="0" lang="en-US" sz="2400" u="none" cap="none" strike="noStrike">
                <a:solidFill>
                  <a:schemeClr val="dk1"/>
                </a:solidFill>
                <a:latin typeface="Calibri"/>
                <a:ea typeface="Calibri"/>
                <a:cs typeface="Calibri"/>
                <a:sym typeface="Calibri"/>
              </a:rPr>
            </a:br>
            <a:r>
              <a:rPr b="0" i="0" lang="en-US" sz="2400" u="none" cap="none" strike="noStrike">
                <a:solidFill>
                  <a:schemeClr val="dk1"/>
                </a:solidFill>
                <a:latin typeface="Calibri"/>
                <a:ea typeface="Calibri"/>
                <a:cs typeface="Calibri"/>
                <a:sym typeface="Calibri"/>
              </a:rPr>
              <a:t>o texto.</a:t>
            </a:r>
            <a:endParaRPr/>
          </a:p>
          <a:p>
            <a:pPr indent="0" lvl="0" marL="0" marR="0" rtl="0" algn="l">
              <a:spcBef>
                <a:spcPts val="0"/>
              </a:spcBef>
              <a:spcAft>
                <a:spcPts val="0"/>
              </a:spcAft>
              <a:buNone/>
            </a:pPr>
            <a:r>
              <a:t/>
            </a:r>
            <a:endParaRPr sz="2400">
              <a:solidFill>
                <a:schemeClr val="dk1"/>
              </a:solidFill>
              <a:latin typeface="Calibri"/>
              <a:ea typeface="Calibri"/>
              <a:cs typeface="Calibri"/>
              <a:sym typeface="Calibri"/>
            </a:endParaRPr>
          </a:p>
          <a:p>
            <a:pPr indent="0" lvl="0" marL="0" marR="0" rtl="0" algn="l">
              <a:spcBef>
                <a:spcPts val="0"/>
              </a:spcBef>
              <a:spcAft>
                <a:spcPts val="0"/>
              </a:spcAft>
              <a:buNone/>
            </a:pPr>
            <a:r>
              <a:rPr lang="en-US" sz="2400">
                <a:solidFill>
                  <a:srgbClr val="FF0000"/>
                </a:solidFill>
                <a:latin typeface="Calibri"/>
                <a:ea typeface="Calibri"/>
                <a:cs typeface="Calibri"/>
                <a:sym typeface="Calibri"/>
              </a:rPr>
              <a:t>ANOTE. CONSIGA ASPAS.</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3"/>
          <p:cNvSpPr/>
          <p:nvPr/>
        </p:nvSpPr>
        <p:spPr>
          <a:xfrm>
            <a:off x="9376010" y="1230118"/>
            <a:ext cx="2002673" cy="3503573"/>
          </a:xfrm>
          <a:prstGeom prst="rect">
            <a:avLst/>
          </a:prstGeom>
          <a:solidFill>
            <a:srgbClr val="FFFF00"/>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9" name="Google Shape;109;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Prática de entrevista</a:t>
            </a:r>
            <a:endParaRPr/>
          </a:p>
        </p:txBody>
      </p:sp>
      <p:sp>
        <p:nvSpPr>
          <p:cNvPr id="110" name="Google Shape;110;p13"/>
          <p:cNvSpPr txBox="1"/>
          <p:nvPr>
            <p:ph idx="1" type="body"/>
          </p:nvPr>
        </p:nvSpPr>
        <p:spPr>
          <a:xfrm>
            <a:off x="838201" y="1690688"/>
            <a:ext cx="8005548" cy="4486275"/>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rgbClr val="0070C0"/>
              </a:buClr>
              <a:buSzPts val="2800"/>
              <a:buNone/>
            </a:pPr>
            <a:r>
              <a:rPr lang="en-US">
                <a:solidFill>
                  <a:srgbClr val="0070C0"/>
                </a:solidFill>
              </a:rPr>
              <a:t>2- Entrevista focada </a:t>
            </a:r>
            <a:r>
              <a:rPr lang="en-US">
                <a:solidFill>
                  <a:srgbClr val="FF0000"/>
                </a:solidFill>
              </a:rPr>
              <a:t>(10 minutos cada um. </a:t>
            </a:r>
            <a:br>
              <a:rPr lang="en-US">
                <a:solidFill>
                  <a:srgbClr val="FF0000"/>
                </a:solidFill>
              </a:rPr>
            </a:br>
            <a:r>
              <a:rPr lang="en-US">
                <a:solidFill>
                  <a:srgbClr val="FF0000"/>
                </a:solidFill>
              </a:rPr>
              <a:t>Total: 20 minutos)</a:t>
            </a:r>
            <a:endParaRPr>
              <a:solidFill>
                <a:srgbClr val="0070C0"/>
              </a:solidFill>
            </a:endParaRPr>
          </a:p>
          <a:p>
            <a:pPr indent="-228600" lvl="0" marL="228600" rtl="0" algn="l">
              <a:lnSpc>
                <a:spcPct val="90000"/>
              </a:lnSpc>
              <a:spcBef>
                <a:spcPts val="1000"/>
              </a:spcBef>
              <a:spcAft>
                <a:spcPts val="0"/>
              </a:spcAft>
              <a:buClr>
                <a:schemeClr val="dk1"/>
              </a:buClr>
              <a:buSzPts val="2800"/>
              <a:buChar char="•"/>
            </a:pPr>
            <a:r>
              <a:rPr lang="en-US"/>
              <a:t>Com o foco escolhido, vá fundo no assunto.</a:t>
            </a:r>
            <a:endParaRPr/>
          </a:p>
          <a:p>
            <a:pPr indent="-228600" lvl="0" marL="228600" rtl="0" algn="l">
              <a:lnSpc>
                <a:spcPct val="90000"/>
              </a:lnSpc>
              <a:spcBef>
                <a:spcPts val="1000"/>
              </a:spcBef>
              <a:spcAft>
                <a:spcPts val="0"/>
              </a:spcAft>
              <a:buClr>
                <a:schemeClr val="dk1"/>
              </a:buClr>
              <a:buSzPts val="2800"/>
              <a:buChar char="•"/>
            </a:pPr>
            <a:r>
              <a:rPr lang="en-US"/>
              <a:t>Se pudesse saber mais sobre uma coisa em específico – por exemplo, sua coleção de garfos gigantes, ou um fato que ocorreu na vida de seu entrevistado –, o que você perguntaria?</a:t>
            </a:r>
            <a:endParaRPr/>
          </a:p>
          <a:p>
            <a:pPr indent="-228600" lvl="0" marL="228600" rtl="0" algn="l">
              <a:lnSpc>
                <a:spcPct val="90000"/>
              </a:lnSpc>
              <a:spcBef>
                <a:spcPts val="1000"/>
              </a:spcBef>
              <a:spcAft>
                <a:spcPts val="0"/>
              </a:spcAft>
              <a:buClr>
                <a:schemeClr val="dk1"/>
              </a:buClr>
              <a:buSzPts val="2800"/>
              <a:buChar char="•"/>
            </a:pPr>
            <a:r>
              <a:rPr lang="en-US"/>
              <a:t>Faça perguntas específicas sobre esse assunto.</a:t>
            </a:r>
            <a:endParaRPr/>
          </a:p>
          <a:p>
            <a:pPr indent="-228600" lvl="1" marL="685800" rtl="0" algn="l">
              <a:lnSpc>
                <a:spcPct val="90000"/>
              </a:lnSpc>
              <a:spcBef>
                <a:spcPts val="500"/>
              </a:spcBef>
              <a:spcAft>
                <a:spcPts val="0"/>
              </a:spcAft>
              <a:buClr>
                <a:schemeClr val="dk1"/>
              </a:buClr>
              <a:buSzPts val="2400"/>
              <a:buChar char="•"/>
            </a:pPr>
            <a:r>
              <a:rPr lang="en-US"/>
              <a:t>Cena: descrição de ambiente, roupa, sensações, diálogos</a:t>
            </a:r>
            <a:endParaRPr/>
          </a:p>
          <a:p>
            <a:pPr indent="-228600" lvl="1" marL="685800" rtl="0" algn="l">
              <a:lnSpc>
                <a:spcPct val="90000"/>
              </a:lnSpc>
              <a:spcBef>
                <a:spcPts val="500"/>
              </a:spcBef>
              <a:spcAft>
                <a:spcPts val="0"/>
              </a:spcAft>
              <a:buClr>
                <a:schemeClr val="dk1"/>
              </a:buClr>
              <a:buSzPts val="2400"/>
              <a:buChar char="•"/>
            </a:pPr>
            <a:r>
              <a:rPr lang="en-US"/>
              <a:t>O que restou daquele dia?</a:t>
            </a:r>
            <a:endParaRPr/>
          </a:p>
          <a:p>
            <a:pPr indent="-228600" lvl="1" marL="685800" rtl="0" algn="l">
              <a:lnSpc>
                <a:spcPct val="90000"/>
              </a:lnSpc>
              <a:spcBef>
                <a:spcPts val="500"/>
              </a:spcBef>
              <a:spcAft>
                <a:spcPts val="0"/>
              </a:spcAft>
              <a:buClr>
                <a:schemeClr val="dk1"/>
              </a:buClr>
              <a:buSzPts val="2400"/>
              <a:buChar char="•"/>
            </a:pPr>
            <a:r>
              <a:rPr lang="en-US"/>
              <a:t>Qual o objeto mais precioso?</a:t>
            </a:r>
            <a:endParaRPr/>
          </a:p>
          <a:p>
            <a:pPr indent="0" lvl="0" marL="0" rtl="0" algn="l">
              <a:lnSpc>
                <a:spcPct val="90000"/>
              </a:lnSpc>
              <a:spcBef>
                <a:spcPts val="1000"/>
              </a:spcBef>
              <a:spcAft>
                <a:spcPts val="0"/>
              </a:spcAft>
              <a:buClr>
                <a:schemeClr val="dk1"/>
              </a:buClr>
              <a:buSzPts val="2800"/>
              <a:buNone/>
            </a:pPr>
            <a:r>
              <a:t/>
            </a:r>
            <a:endParaRPr/>
          </a:p>
        </p:txBody>
      </p:sp>
      <p:sp>
        <p:nvSpPr>
          <p:cNvPr id="111" name="Google Shape;111;p13"/>
          <p:cNvSpPr txBox="1"/>
          <p:nvPr/>
        </p:nvSpPr>
        <p:spPr>
          <a:xfrm>
            <a:off x="9498842" y="1271062"/>
            <a:ext cx="2019866" cy="375487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200">
                <a:solidFill>
                  <a:schemeClr val="dk1"/>
                </a:solidFill>
                <a:latin typeface="Calibri"/>
                <a:ea typeface="Calibri"/>
                <a:cs typeface="Calibri"/>
                <a:sym typeface="Calibri"/>
              </a:rPr>
              <a:t>Objetivos: </a:t>
            </a:r>
            <a:br>
              <a:rPr lang="en-US" sz="2200">
                <a:solidFill>
                  <a:schemeClr val="dk1"/>
                </a:solidFill>
                <a:latin typeface="Calibri"/>
                <a:ea typeface="Calibri"/>
                <a:cs typeface="Calibri"/>
                <a:sym typeface="Calibri"/>
              </a:rPr>
            </a:br>
            <a:r>
              <a:rPr lang="en-US" sz="2200">
                <a:solidFill>
                  <a:schemeClr val="dk1"/>
                </a:solidFill>
                <a:latin typeface="Calibri"/>
                <a:ea typeface="Calibri"/>
                <a:cs typeface="Calibri"/>
                <a:sym typeface="Calibri"/>
              </a:rPr>
              <a:t>- aprofundar </a:t>
            </a:r>
            <a:br>
              <a:rPr lang="en-US" sz="2200">
                <a:solidFill>
                  <a:schemeClr val="dk1"/>
                </a:solidFill>
                <a:latin typeface="Calibri"/>
                <a:ea typeface="Calibri"/>
                <a:cs typeface="Calibri"/>
                <a:sym typeface="Calibri"/>
              </a:rPr>
            </a:br>
            <a:r>
              <a:rPr lang="en-US" sz="2200">
                <a:solidFill>
                  <a:schemeClr val="dk1"/>
                </a:solidFill>
                <a:latin typeface="Calibri"/>
                <a:ea typeface="Calibri"/>
                <a:cs typeface="Calibri"/>
                <a:sym typeface="Calibri"/>
              </a:rPr>
              <a:t>o foco.</a:t>
            </a:r>
            <a:endParaRPr/>
          </a:p>
          <a:p>
            <a:pPr indent="0" lvl="0" marL="0" marR="0" rtl="0" algn="l">
              <a:spcBef>
                <a:spcPts val="0"/>
              </a:spcBef>
              <a:spcAft>
                <a:spcPts val="0"/>
              </a:spcAft>
              <a:buNone/>
            </a:pPr>
            <a:r>
              <a:rPr lang="en-US" sz="2200">
                <a:solidFill>
                  <a:schemeClr val="dk1"/>
                </a:solidFill>
                <a:latin typeface="Calibri"/>
                <a:ea typeface="Calibri"/>
                <a:cs typeface="Calibri"/>
                <a:sym typeface="Calibri"/>
              </a:rPr>
              <a:t>- Obter detalhes específicos.</a:t>
            </a:r>
            <a:endParaRPr sz="22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200">
              <a:solidFill>
                <a:schemeClr val="dk1"/>
              </a:solidFill>
              <a:latin typeface="Calibri"/>
              <a:ea typeface="Calibri"/>
              <a:cs typeface="Calibri"/>
              <a:sym typeface="Calibri"/>
            </a:endParaRPr>
          </a:p>
          <a:p>
            <a:pPr indent="0" lvl="0" marL="0" marR="0" rtl="0" algn="l">
              <a:spcBef>
                <a:spcPts val="0"/>
              </a:spcBef>
              <a:spcAft>
                <a:spcPts val="0"/>
              </a:spcAft>
              <a:buNone/>
            </a:pPr>
            <a:r>
              <a:rPr lang="en-US" sz="2200">
                <a:solidFill>
                  <a:srgbClr val="FF0000"/>
                </a:solidFill>
                <a:latin typeface="Calibri"/>
                <a:ea typeface="Calibri"/>
                <a:cs typeface="Calibri"/>
                <a:sym typeface="Calibri"/>
              </a:rPr>
              <a:t>ANOTE. CONSIGA ASPAS.</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4"/>
          <p:cNvSpPr/>
          <p:nvPr/>
        </p:nvSpPr>
        <p:spPr>
          <a:xfrm>
            <a:off x="9376010" y="1256245"/>
            <a:ext cx="2002673" cy="3503573"/>
          </a:xfrm>
          <a:prstGeom prst="rect">
            <a:avLst/>
          </a:prstGeom>
          <a:solidFill>
            <a:srgbClr val="FFFF00"/>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7" name="Google Shape;117;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Prática de entrevista</a:t>
            </a:r>
            <a:endParaRPr/>
          </a:p>
        </p:txBody>
      </p:sp>
      <p:sp>
        <p:nvSpPr>
          <p:cNvPr id="118" name="Google Shape;118;p14"/>
          <p:cNvSpPr txBox="1"/>
          <p:nvPr>
            <p:ph idx="1" type="body"/>
          </p:nvPr>
        </p:nvSpPr>
        <p:spPr>
          <a:xfrm>
            <a:off x="838201" y="1690688"/>
            <a:ext cx="8005548" cy="44862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2800"/>
              <a:buNone/>
            </a:pPr>
            <a:r>
              <a:rPr lang="en-US">
                <a:solidFill>
                  <a:srgbClr val="0070C0"/>
                </a:solidFill>
              </a:rPr>
              <a:t>3- Escrita </a:t>
            </a:r>
            <a:r>
              <a:rPr lang="en-US">
                <a:solidFill>
                  <a:srgbClr val="FF0000"/>
                </a:solidFill>
              </a:rPr>
              <a:t>(15 minutos)</a:t>
            </a:r>
            <a:endParaRPr>
              <a:solidFill>
                <a:srgbClr val="0070C0"/>
              </a:solidFill>
            </a:endParaRPr>
          </a:p>
          <a:p>
            <a:pPr indent="-228600" lvl="0" marL="228600" rtl="0" algn="l">
              <a:lnSpc>
                <a:spcPct val="90000"/>
              </a:lnSpc>
              <a:spcBef>
                <a:spcPts val="1000"/>
              </a:spcBef>
              <a:spcAft>
                <a:spcPts val="0"/>
              </a:spcAft>
              <a:buClr>
                <a:schemeClr val="dk1"/>
              </a:buClr>
              <a:buSzPts val="2800"/>
              <a:buChar char="•"/>
            </a:pPr>
            <a:r>
              <a:rPr lang="en-US"/>
              <a:t>Escreva dois a três parágrafos, da forma mais atraente possível, com as informações que você obteve sobre seu entrevistado.</a:t>
            </a:r>
            <a:endParaRPr/>
          </a:p>
          <a:p>
            <a:pPr indent="0" lvl="0" marL="0" rtl="0" algn="l">
              <a:lnSpc>
                <a:spcPct val="90000"/>
              </a:lnSpc>
              <a:spcBef>
                <a:spcPts val="1000"/>
              </a:spcBef>
              <a:spcAft>
                <a:spcPts val="0"/>
              </a:spcAft>
              <a:buClr>
                <a:schemeClr val="dk1"/>
              </a:buClr>
              <a:buSzPts val="2800"/>
              <a:buNone/>
            </a:pPr>
            <a:r>
              <a:t/>
            </a:r>
            <a:endParaRPr/>
          </a:p>
        </p:txBody>
      </p:sp>
      <p:sp>
        <p:nvSpPr>
          <p:cNvPr id="119" name="Google Shape;119;p14"/>
          <p:cNvSpPr txBox="1"/>
          <p:nvPr/>
        </p:nvSpPr>
        <p:spPr>
          <a:xfrm>
            <a:off x="9498842" y="1297189"/>
            <a:ext cx="2019866" cy="273921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200">
                <a:solidFill>
                  <a:schemeClr val="dk1"/>
                </a:solidFill>
                <a:latin typeface="Calibri"/>
                <a:ea typeface="Calibri"/>
                <a:cs typeface="Calibri"/>
                <a:sym typeface="Calibri"/>
              </a:rPr>
              <a:t>Objetivos: </a:t>
            </a:r>
            <a:br>
              <a:rPr lang="en-US" sz="2200">
                <a:solidFill>
                  <a:schemeClr val="dk1"/>
                </a:solidFill>
                <a:latin typeface="Calibri"/>
                <a:ea typeface="Calibri"/>
                <a:cs typeface="Calibri"/>
                <a:sym typeface="Calibri"/>
              </a:rPr>
            </a:br>
            <a:r>
              <a:rPr lang="en-US" sz="2200">
                <a:solidFill>
                  <a:schemeClr val="dk1"/>
                </a:solidFill>
                <a:latin typeface="Calibri"/>
                <a:ea typeface="Calibri"/>
                <a:cs typeface="Calibri"/>
                <a:sym typeface="Calibri"/>
              </a:rPr>
              <a:t>- escrita criativa.</a:t>
            </a:r>
            <a:endParaRPr sz="22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200">
              <a:solidFill>
                <a:schemeClr val="dk1"/>
              </a:solidFill>
              <a:latin typeface="Calibri"/>
              <a:ea typeface="Calibri"/>
              <a:cs typeface="Calibri"/>
              <a:sym typeface="Calibri"/>
            </a:endParaRPr>
          </a:p>
          <a:p>
            <a:pPr indent="0" lvl="0" marL="0" marR="0" rtl="0" algn="l">
              <a:spcBef>
                <a:spcPts val="0"/>
              </a:spcBef>
              <a:spcAft>
                <a:spcPts val="0"/>
              </a:spcAft>
              <a:buNone/>
            </a:pPr>
            <a:r>
              <a:rPr lang="en-US" sz="2200">
                <a:solidFill>
                  <a:srgbClr val="FF0000"/>
                </a:solidFill>
                <a:latin typeface="Calibri"/>
                <a:ea typeface="Calibri"/>
                <a:cs typeface="Calibri"/>
                <a:sym typeface="Calibri"/>
              </a:rPr>
              <a:t>INCLUA ASPAS.</a:t>
            </a:r>
            <a:endParaRPr/>
          </a:p>
          <a:p>
            <a:pPr indent="0" lvl="0" marL="0" marR="0" rtl="0" algn="l">
              <a:spcBef>
                <a:spcPts val="0"/>
              </a:spcBef>
              <a:spcAft>
                <a:spcPts val="0"/>
              </a:spcAft>
              <a:buNone/>
            </a:pPr>
            <a:r>
              <a:rPr lang="en-US" sz="2200">
                <a:solidFill>
                  <a:srgbClr val="FF0000"/>
                </a:solidFill>
                <a:latin typeface="Calibri"/>
                <a:ea typeface="Calibri"/>
                <a:cs typeface="Calibri"/>
                <a:sym typeface="Calibri"/>
              </a:rPr>
              <a:t>AO MENOS UMA.</a:t>
            </a:r>
            <a:endParaRPr sz="2200">
              <a:solidFill>
                <a:srgbClr val="FF0000"/>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Prática de entrevista</a:t>
            </a:r>
            <a:endParaRPr/>
          </a:p>
        </p:txBody>
      </p:sp>
      <p:sp>
        <p:nvSpPr>
          <p:cNvPr id="125" name="Google Shape;125;p15"/>
          <p:cNvSpPr txBox="1"/>
          <p:nvPr>
            <p:ph idx="1" type="body"/>
          </p:nvPr>
        </p:nvSpPr>
        <p:spPr>
          <a:xfrm>
            <a:off x="838201" y="1690688"/>
            <a:ext cx="8005548" cy="44862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2800"/>
              <a:buNone/>
            </a:pPr>
            <a:r>
              <a:rPr lang="en-US">
                <a:solidFill>
                  <a:srgbClr val="0070C0"/>
                </a:solidFill>
              </a:rPr>
              <a:t>4- Devolutiva </a:t>
            </a:r>
            <a:r>
              <a:rPr lang="en-US">
                <a:solidFill>
                  <a:srgbClr val="FF0000"/>
                </a:solidFill>
              </a:rPr>
              <a:t>(5 minutos cada. Total: 10 minutos)</a:t>
            </a:r>
            <a:endParaRPr>
              <a:solidFill>
                <a:srgbClr val="0070C0"/>
              </a:solidFill>
            </a:endParaRPr>
          </a:p>
          <a:p>
            <a:pPr indent="-228600" lvl="0" marL="228600" rtl="0" algn="l">
              <a:lnSpc>
                <a:spcPct val="90000"/>
              </a:lnSpc>
              <a:spcBef>
                <a:spcPts val="1000"/>
              </a:spcBef>
              <a:spcAft>
                <a:spcPts val="0"/>
              </a:spcAft>
              <a:buClr>
                <a:schemeClr val="dk1"/>
              </a:buClr>
              <a:buSzPts val="2800"/>
              <a:buChar char="•"/>
            </a:pPr>
            <a:r>
              <a:rPr lang="en-US"/>
              <a:t>Leia o parágrafo para seu entrevistado. Ele deverá avaliar:</a:t>
            </a:r>
            <a:endParaRPr/>
          </a:p>
          <a:p>
            <a:pPr indent="-228600" lvl="1" marL="685800" rtl="0" algn="l">
              <a:lnSpc>
                <a:spcPct val="90000"/>
              </a:lnSpc>
              <a:spcBef>
                <a:spcPts val="500"/>
              </a:spcBef>
              <a:spcAft>
                <a:spcPts val="0"/>
              </a:spcAft>
              <a:buClr>
                <a:schemeClr val="dk1"/>
              </a:buClr>
              <a:buSzPts val="2400"/>
              <a:buChar char="•"/>
            </a:pPr>
            <a:r>
              <a:rPr lang="en-US"/>
              <a:t>A exatidão das informações do texto – e das aspas.</a:t>
            </a:r>
            <a:endParaRPr/>
          </a:p>
          <a:p>
            <a:pPr indent="-228600" lvl="1" marL="685800" rtl="0" algn="l">
              <a:lnSpc>
                <a:spcPct val="90000"/>
              </a:lnSpc>
              <a:spcBef>
                <a:spcPts val="500"/>
              </a:spcBef>
              <a:spcAft>
                <a:spcPts val="0"/>
              </a:spcAft>
              <a:buClr>
                <a:schemeClr val="dk1"/>
              </a:buClr>
              <a:buSzPts val="2400"/>
              <a:buChar char="•"/>
            </a:pPr>
            <a:r>
              <a:rPr lang="en-US"/>
              <a:t>O foco: é o que parece mais interessante?</a:t>
            </a:r>
            <a:endParaRPr/>
          </a:p>
          <a:p>
            <a:pPr indent="-228600" lvl="1" marL="685800" rtl="0" algn="l">
              <a:lnSpc>
                <a:spcPct val="90000"/>
              </a:lnSpc>
              <a:spcBef>
                <a:spcPts val="500"/>
              </a:spcBef>
              <a:spcAft>
                <a:spcPts val="0"/>
              </a:spcAft>
              <a:buClr>
                <a:schemeClr val="dk1"/>
              </a:buClr>
              <a:buSzPts val="2400"/>
              <a:buChar char="•"/>
            </a:pPr>
            <a:r>
              <a:rPr lang="en-US"/>
              <a:t>O grau de atratividade do texto.</a:t>
            </a:r>
            <a:endParaRPr/>
          </a:p>
          <a:p>
            <a:pPr indent="-228600" lvl="0" marL="228600" rtl="0" algn="l">
              <a:lnSpc>
                <a:spcPct val="90000"/>
              </a:lnSpc>
              <a:spcBef>
                <a:spcPts val="1000"/>
              </a:spcBef>
              <a:spcAft>
                <a:spcPts val="0"/>
              </a:spcAft>
              <a:buClr>
                <a:schemeClr val="dk1"/>
              </a:buClr>
              <a:buSzPts val="2800"/>
              <a:buChar char="•"/>
            </a:pPr>
            <a:r>
              <a:rPr lang="en-US"/>
              <a:t>Sobre a entrevista:</a:t>
            </a:r>
            <a:endParaRPr/>
          </a:p>
          <a:p>
            <a:pPr indent="-228600" lvl="1" marL="685800" rtl="0" algn="l">
              <a:lnSpc>
                <a:spcPct val="90000"/>
              </a:lnSpc>
              <a:spcBef>
                <a:spcPts val="500"/>
              </a:spcBef>
              <a:spcAft>
                <a:spcPts val="0"/>
              </a:spcAft>
              <a:buClr>
                <a:schemeClr val="dk1"/>
              </a:buClr>
              <a:buSzPts val="2400"/>
              <a:buChar char="•"/>
            </a:pPr>
            <a:r>
              <a:rPr lang="en-US"/>
              <a:t>As perguntas foram adequadas?</a:t>
            </a:r>
            <a:endParaRPr/>
          </a:p>
          <a:p>
            <a:pPr indent="-228600" lvl="1" marL="685800" rtl="0" algn="l">
              <a:lnSpc>
                <a:spcPct val="90000"/>
              </a:lnSpc>
              <a:spcBef>
                <a:spcPts val="500"/>
              </a:spcBef>
              <a:spcAft>
                <a:spcPts val="0"/>
              </a:spcAft>
              <a:buClr>
                <a:schemeClr val="dk1"/>
              </a:buClr>
              <a:buSzPts val="2400"/>
              <a:buChar char="•"/>
            </a:pPr>
            <a:r>
              <a:rPr lang="en-US"/>
              <a:t>Haveria outras perguntas que poderiam ter rendido informação interessante?</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Prática de entrevista</a:t>
            </a:r>
            <a:endParaRPr/>
          </a:p>
        </p:txBody>
      </p:sp>
      <p:sp>
        <p:nvSpPr>
          <p:cNvPr id="131" name="Google Shape;131;p16"/>
          <p:cNvSpPr txBox="1"/>
          <p:nvPr>
            <p:ph idx="1" type="body"/>
          </p:nvPr>
        </p:nvSpPr>
        <p:spPr>
          <a:xfrm>
            <a:off x="838201" y="1690688"/>
            <a:ext cx="8005548" cy="44862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2800"/>
              <a:buNone/>
            </a:pPr>
            <a:r>
              <a:rPr lang="en-US">
                <a:solidFill>
                  <a:srgbClr val="0070C0"/>
                </a:solidFill>
              </a:rPr>
              <a:t>5- Compartilhamento </a:t>
            </a:r>
            <a:r>
              <a:rPr lang="en-US">
                <a:solidFill>
                  <a:srgbClr val="FF0000"/>
                </a:solidFill>
              </a:rPr>
              <a:t>(15 minutos)</a:t>
            </a:r>
            <a:endParaRPr>
              <a:solidFill>
                <a:srgbClr val="0070C0"/>
              </a:solidFill>
            </a:endParaRPr>
          </a:p>
          <a:p>
            <a:pPr indent="-228600" lvl="0" marL="228600" rtl="0" algn="l">
              <a:lnSpc>
                <a:spcPct val="90000"/>
              </a:lnSpc>
              <a:spcBef>
                <a:spcPts val="1000"/>
              </a:spcBef>
              <a:spcAft>
                <a:spcPts val="0"/>
              </a:spcAft>
              <a:buClr>
                <a:schemeClr val="dk1"/>
              </a:buClr>
              <a:buSzPts val="2800"/>
              <a:buChar char="•"/>
            </a:pPr>
            <a:r>
              <a:rPr lang="en-US"/>
              <a:t>Voluntários leem seus textos para a classe – se houver concordância da parte do entrevistado.</a:t>
            </a:r>
            <a:endParaRPr sz="3600"/>
          </a:p>
          <a:p>
            <a:pPr indent="-228600" lvl="1" marL="685800" rtl="0" algn="l">
              <a:lnSpc>
                <a:spcPct val="90000"/>
              </a:lnSpc>
              <a:spcBef>
                <a:spcPts val="500"/>
              </a:spcBef>
              <a:spcAft>
                <a:spcPts val="0"/>
              </a:spcAft>
              <a:buClr>
                <a:schemeClr val="dk1"/>
              </a:buClr>
              <a:buSzPts val="2400"/>
              <a:buChar char="•"/>
            </a:pPr>
            <a:r>
              <a:rPr lang="en-US"/>
              <a:t>Qual foi a parte mais difícil do exercício?</a:t>
            </a:r>
            <a:endParaRPr sz="3200"/>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7"/>
          <p:cNvSpPr txBox="1"/>
          <p:nvPr>
            <p:ph type="title"/>
          </p:nvPr>
        </p:nvSpPr>
        <p:spPr>
          <a:xfrm>
            <a:off x="3448050" y="2486025"/>
            <a:ext cx="5295900"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5400"/>
              <a:buFont typeface="Calibri"/>
              <a:buNone/>
            </a:pPr>
            <a:r>
              <a:rPr lang="en-US"/>
              <a:t>Dúvidas e comentários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Plano de aula</a:t>
            </a:r>
            <a:endParaRPr/>
          </a:p>
        </p:txBody>
      </p:sp>
      <p:sp>
        <p:nvSpPr>
          <p:cNvPr id="42" name="Google Shape;42;p2"/>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Caminhando para a humanização</a:t>
            </a:r>
            <a:endParaRPr/>
          </a:p>
          <a:p>
            <a:pPr indent="-228600" lvl="1" marL="685800" rtl="0" algn="l">
              <a:lnSpc>
                <a:spcPct val="90000"/>
              </a:lnSpc>
              <a:spcBef>
                <a:spcPts val="500"/>
              </a:spcBef>
              <a:spcAft>
                <a:spcPts val="0"/>
              </a:spcAft>
              <a:buClr>
                <a:schemeClr val="dk1"/>
              </a:buClr>
              <a:buSzPts val="2400"/>
              <a:buChar char="•"/>
            </a:pPr>
            <a:r>
              <a:rPr lang="en-US"/>
              <a:t>Personagem</a:t>
            </a:r>
            <a:endParaRPr/>
          </a:p>
          <a:p>
            <a:pPr indent="-228600" lvl="1" marL="685800" rtl="0" algn="l">
              <a:lnSpc>
                <a:spcPct val="90000"/>
              </a:lnSpc>
              <a:spcBef>
                <a:spcPts val="500"/>
              </a:spcBef>
              <a:spcAft>
                <a:spcPts val="0"/>
              </a:spcAft>
              <a:buClr>
                <a:schemeClr val="dk1"/>
              </a:buClr>
              <a:buSzPts val="2400"/>
              <a:buChar char="•"/>
            </a:pPr>
            <a:r>
              <a:rPr lang="en-US"/>
              <a:t>Ambiente</a:t>
            </a:r>
            <a:endParaRPr/>
          </a:p>
          <a:p>
            <a:pPr indent="-228600" lvl="1" marL="685800" rtl="0" algn="l">
              <a:lnSpc>
                <a:spcPct val="90000"/>
              </a:lnSpc>
              <a:spcBef>
                <a:spcPts val="500"/>
              </a:spcBef>
              <a:spcAft>
                <a:spcPts val="0"/>
              </a:spcAft>
              <a:buClr>
                <a:schemeClr val="dk1"/>
              </a:buClr>
              <a:buSzPts val="2400"/>
              <a:buChar char="•"/>
            </a:pPr>
            <a:r>
              <a:rPr lang="en-US"/>
              <a:t>Episódios</a:t>
            </a:r>
            <a:endParaRPr/>
          </a:p>
          <a:p>
            <a:pPr indent="-228600" lvl="0" marL="228600" rtl="0" algn="l">
              <a:lnSpc>
                <a:spcPct val="90000"/>
              </a:lnSpc>
              <a:spcBef>
                <a:spcPts val="1000"/>
              </a:spcBef>
              <a:spcAft>
                <a:spcPts val="0"/>
              </a:spcAft>
              <a:buClr>
                <a:schemeClr val="dk1"/>
              </a:buClr>
              <a:buSzPts val="2800"/>
              <a:buChar char="•"/>
            </a:pPr>
            <a:r>
              <a:rPr lang="en-US"/>
              <a:t>Prática da entrevista humanizada</a:t>
            </a:r>
            <a:endParaRPr/>
          </a:p>
          <a:p>
            <a:pPr indent="-228600" lvl="1" marL="685800" rtl="0" algn="l">
              <a:lnSpc>
                <a:spcPct val="90000"/>
              </a:lnSpc>
              <a:spcBef>
                <a:spcPts val="500"/>
              </a:spcBef>
              <a:spcAft>
                <a:spcPts val="0"/>
              </a:spcAft>
              <a:buClr>
                <a:schemeClr val="dk1"/>
              </a:buClr>
              <a:buSzPts val="2400"/>
              <a:buChar char="•"/>
            </a:pPr>
            <a:r>
              <a:rPr lang="en-US"/>
              <a:t>Sondagem inicial</a:t>
            </a:r>
            <a:endParaRPr/>
          </a:p>
          <a:p>
            <a:pPr indent="-228600" lvl="1" marL="685800" rtl="0" algn="l">
              <a:lnSpc>
                <a:spcPct val="90000"/>
              </a:lnSpc>
              <a:spcBef>
                <a:spcPts val="500"/>
              </a:spcBef>
              <a:spcAft>
                <a:spcPts val="0"/>
              </a:spcAft>
              <a:buClr>
                <a:schemeClr val="dk1"/>
              </a:buClr>
              <a:buSzPts val="2400"/>
              <a:buChar char="•"/>
            </a:pPr>
            <a:r>
              <a:rPr lang="en-US"/>
              <a:t>Apuração focada e humanizada</a:t>
            </a:r>
            <a:endParaRPr/>
          </a:p>
          <a:p>
            <a:pPr indent="-228600" lvl="1" marL="685800" rtl="0" algn="l">
              <a:lnSpc>
                <a:spcPct val="90000"/>
              </a:lnSpc>
              <a:spcBef>
                <a:spcPts val="500"/>
              </a:spcBef>
              <a:spcAft>
                <a:spcPts val="0"/>
              </a:spcAft>
              <a:buClr>
                <a:schemeClr val="dk1"/>
              </a:buClr>
              <a:buSzPts val="2400"/>
              <a:buChar char="•"/>
            </a:pPr>
            <a:r>
              <a:rPr lang="en-US"/>
              <a:t>Escrita criativa</a:t>
            </a:r>
            <a:endParaRPr/>
          </a:p>
          <a:p>
            <a:pPr indent="-228600" lvl="0" marL="228600" rtl="0" algn="l">
              <a:lnSpc>
                <a:spcPct val="90000"/>
              </a:lnSpc>
              <a:spcBef>
                <a:spcPts val="1000"/>
              </a:spcBef>
              <a:spcAft>
                <a:spcPts val="0"/>
              </a:spcAft>
              <a:buClr>
                <a:schemeClr val="dk1"/>
              </a:buClr>
              <a:buSzPts val="2800"/>
              <a:buChar char="•"/>
            </a:pPr>
            <a:r>
              <a:rPr lang="en-US"/>
              <a:t>Opcional: supervisão da apuração</a:t>
            </a:r>
            <a:endParaRPr/>
          </a:p>
          <a:p>
            <a:pPr indent="-50800" lvl="0" marL="228600" rtl="0" algn="l">
              <a:lnSpc>
                <a:spcPct val="90000"/>
              </a:lnSpc>
              <a:spcBef>
                <a:spcPts val="1000"/>
              </a:spcBef>
              <a:spcAft>
                <a:spcPts val="0"/>
              </a:spcAft>
              <a:buClr>
                <a:schemeClr val="dk1"/>
              </a:buClr>
              <a:buSzPts val="2800"/>
              <a:buNone/>
            </a:pPr>
            <a:r>
              <a:t/>
            </a:r>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 name="Shape 46"/>
        <p:cNvGrpSpPr/>
        <p:nvPr/>
      </p:nvGrpSpPr>
      <p:grpSpPr>
        <a:xfrm>
          <a:off x="0" y="0"/>
          <a:ext cx="0" cy="0"/>
          <a:chOff x="0" y="0"/>
          <a:chExt cx="0" cy="0"/>
        </a:xfrm>
      </p:grpSpPr>
      <p:sp>
        <p:nvSpPr>
          <p:cNvPr id="47" name="Google Shape;47;p3"/>
          <p:cNvSpPr txBox="1"/>
          <p:nvPr>
            <p:ph type="title"/>
          </p:nvPr>
        </p:nvSpPr>
        <p:spPr>
          <a:xfrm>
            <a:off x="3448050" y="2486025"/>
            <a:ext cx="5295900"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5400"/>
              <a:buFont typeface="Calibri"/>
              <a:buNone/>
            </a:pPr>
            <a:r>
              <a:rPr lang="en-US"/>
              <a:t>Caminhando para a humanização: personagem, ambiente, episódios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Caminhando para a humanização</a:t>
            </a:r>
            <a:endParaRPr/>
          </a:p>
        </p:txBody>
      </p:sp>
      <p:sp>
        <p:nvSpPr>
          <p:cNvPr id="53" name="Google Shape;53;p4"/>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Uma entrevista deve responder às dúvidas fundamentais do tema tratado, mas uma apuração não se restringe a isso.</a:t>
            </a:r>
            <a:endParaRPr/>
          </a:p>
          <a:p>
            <a:pPr indent="-228600" lvl="0" marL="228600" rtl="0" algn="l">
              <a:lnSpc>
                <a:spcPct val="90000"/>
              </a:lnSpc>
              <a:spcBef>
                <a:spcPts val="1000"/>
              </a:spcBef>
              <a:spcAft>
                <a:spcPts val="0"/>
              </a:spcAft>
              <a:buClr>
                <a:schemeClr val="dk1"/>
              </a:buClr>
              <a:buSzPts val="2800"/>
              <a:buChar char="•"/>
            </a:pPr>
            <a:r>
              <a:rPr lang="en-US"/>
              <a:t>Cada tema é uma história, com peculiaridades. Cada personagem é um personagem. É importante ter sensibilidade para ver isso.</a:t>
            </a:r>
            <a:endParaRPr/>
          </a:p>
          <a:p>
            <a:pPr indent="0" lvl="0" marL="0" rtl="0" algn="l">
              <a:lnSpc>
                <a:spcPct val="90000"/>
              </a:lnSpc>
              <a:spcBef>
                <a:spcPts val="1000"/>
              </a:spcBef>
              <a:spcAft>
                <a:spcPts val="0"/>
              </a:spcAft>
              <a:buClr>
                <a:schemeClr val="dk1"/>
              </a:buClr>
              <a:buSzPts val="2800"/>
              <a:buNone/>
            </a:pPr>
            <a:r>
              <a:rPr lang="en-US"/>
              <a:t>(adapt. de </a:t>
            </a:r>
            <a:r>
              <a:rPr i="1" lang="en-US"/>
              <a:t>Guia Exame para Entrevistas</a:t>
            </a:r>
            <a:r>
              <a:rPr lang="en-US"/>
              <a:t>)</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 name="Shape 57"/>
        <p:cNvGrpSpPr/>
        <p:nvPr/>
      </p:nvGrpSpPr>
      <p:grpSpPr>
        <a:xfrm>
          <a:off x="0" y="0"/>
          <a:ext cx="0" cy="0"/>
          <a:chOff x="0" y="0"/>
          <a:chExt cx="0" cy="0"/>
        </a:xfrm>
      </p:grpSpPr>
      <p:sp>
        <p:nvSpPr>
          <p:cNvPr id="58" name="Google Shape;58;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Caminhando para a humanização</a:t>
            </a:r>
            <a:endParaRPr/>
          </a:p>
        </p:txBody>
      </p:sp>
      <p:sp>
        <p:nvSpPr>
          <p:cNvPr id="59" name="Google Shape;59;p5"/>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b="1" lang="en-US"/>
              <a:t>O Personagem</a:t>
            </a:r>
            <a:endParaRPr/>
          </a:p>
          <a:p>
            <a:pPr indent="-228600" lvl="0" marL="228600" rtl="0" algn="l">
              <a:lnSpc>
                <a:spcPct val="90000"/>
              </a:lnSpc>
              <a:spcBef>
                <a:spcPts val="1000"/>
              </a:spcBef>
              <a:spcAft>
                <a:spcPts val="0"/>
              </a:spcAft>
              <a:buClr>
                <a:schemeClr val="dk1"/>
              </a:buClr>
              <a:buSzPct val="100000"/>
              <a:buChar char="•"/>
            </a:pPr>
            <a:r>
              <a:rPr lang="en-US"/>
              <a:t>Como ele (ou ela) se comporta durante a entrevista e no dia-a-dia. Que tipo de roupas usa, como é tratado pelas pessoas que trabalham com ele, quais são seus hábitos, suas manias, o que faz fora do escritório, como se relaciona com o ambiente. </a:t>
            </a:r>
            <a:endParaRPr/>
          </a:p>
          <a:p>
            <a:pPr indent="-228600" lvl="0" marL="228600" rtl="0" algn="l">
              <a:lnSpc>
                <a:spcPct val="90000"/>
              </a:lnSpc>
              <a:spcBef>
                <a:spcPts val="1000"/>
              </a:spcBef>
              <a:spcAft>
                <a:spcPts val="0"/>
              </a:spcAft>
              <a:buClr>
                <a:schemeClr val="dk1"/>
              </a:buClr>
              <a:buSzPct val="100000"/>
              <a:buChar char="•"/>
            </a:pPr>
            <a:r>
              <a:rPr lang="en-US"/>
              <a:t>Tente observar o entrevistado falando com outras pessoas. Você terá um ponto de vista difererente. Ele vai estar menos preparado, com poucas defesas, sem se preocupar se está se saindo bem diante do entrevistador.</a:t>
            </a:r>
            <a:endParaRPr/>
          </a:p>
          <a:p>
            <a:pPr indent="-228600" lvl="0" marL="228600" rtl="0" algn="l">
              <a:lnSpc>
                <a:spcPct val="90000"/>
              </a:lnSpc>
              <a:spcBef>
                <a:spcPts val="1000"/>
              </a:spcBef>
              <a:spcAft>
                <a:spcPts val="0"/>
              </a:spcAft>
              <a:buClr>
                <a:schemeClr val="dk1"/>
              </a:buClr>
              <a:buSzPct val="100000"/>
              <a:buChar char="•"/>
            </a:pPr>
            <a:r>
              <a:rPr lang="en-US"/>
              <a:t>Tudo isso tem de refletir uma personalidade, um modo de fazer negócios, uma cultura corporativa.</a:t>
            </a:r>
            <a:endParaRPr/>
          </a:p>
          <a:p>
            <a:pPr indent="0" lvl="0" marL="0" rtl="0" algn="l">
              <a:lnSpc>
                <a:spcPct val="90000"/>
              </a:lnSpc>
              <a:spcBef>
                <a:spcPts val="1000"/>
              </a:spcBef>
              <a:spcAft>
                <a:spcPts val="0"/>
              </a:spcAft>
              <a:buClr>
                <a:schemeClr val="dk1"/>
              </a:buClr>
              <a:buSzPct val="100000"/>
              <a:buNone/>
            </a:pPr>
            <a:r>
              <a:rPr lang="en-US"/>
              <a:t>(adapt. de </a:t>
            </a:r>
            <a:r>
              <a:rPr i="1" lang="en-US"/>
              <a:t>Guia Exame para Entrevistas</a:t>
            </a:r>
            <a:r>
              <a:rPr lang="en-US"/>
              <a: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Caminhando para a humanização</a:t>
            </a:r>
            <a:endParaRPr/>
          </a:p>
        </p:txBody>
      </p:sp>
      <p:sp>
        <p:nvSpPr>
          <p:cNvPr id="65" name="Google Shape;65;p6"/>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b="1" lang="en-US"/>
              <a:t>O Personagem</a:t>
            </a:r>
            <a:endParaRPr/>
          </a:p>
          <a:p>
            <a:pPr indent="-228600" lvl="0" marL="228600" rtl="0" algn="l">
              <a:lnSpc>
                <a:spcPct val="90000"/>
              </a:lnSpc>
              <a:spcBef>
                <a:spcPts val="1000"/>
              </a:spcBef>
              <a:spcAft>
                <a:spcPts val="0"/>
              </a:spcAft>
              <a:buClr>
                <a:schemeClr val="dk1"/>
              </a:buClr>
              <a:buSzPts val="2800"/>
              <a:buChar char="•"/>
            </a:pPr>
            <a:r>
              <a:rPr lang="en-US"/>
              <a:t>Cynthia Rosenburg entrevistou Paulo Setúbal, presidente da Itautec Philco: </a:t>
            </a:r>
            <a:endParaRPr/>
          </a:p>
          <a:p>
            <a:pPr indent="-228600" lvl="0" marL="228600" rtl="0" algn="l">
              <a:lnSpc>
                <a:spcPct val="90000"/>
              </a:lnSpc>
              <a:spcBef>
                <a:spcPts val="1000"/>
              </a:spcBef>
              <a:spcAft>
                <a:spcPts val="0"/>
              </a:spcAft>
              <a:buClr>
                <a:schemeClr val="dk1"/>
              </a:buClr>
              <a:buSzPts val="2800"/>
              <a:buChar char="•"/>
            </a:pPr>
            <a:r>
              <a:rPr lang="en-US"/>
              <a:t>“Você não vai escrever o que eu estou falando? Aqui na empresa é assim: eu dito, as pessoas escrevem.” Não é preciso muito mais para mostrar ao leitor que Setúbal é um gestor com tendência autoritária.</a:t>
            </a:r>
            <a:endParaRPr/>
          </a:p>
          <a:p>
            <a:pPr indent="0" lvl="0" marL="0" rtl="0" algn="l">
              <a:lnSpc>
                <a:spcPct val="90000"/>
              </a:lnSpc>
              <a:spcBef>
                <a:spcPts val="1000"/>
              </a:spcBef>
              <a:spcAft>
                <a:spcPts val="0"/>
              </a:spcAft>
              <a:buClr>
                <a:schemeClr val="dk1"/>
              </a:buClr>
              <a:buSzPts val="2800"/>
              <a:buNone/>
            </a:pPr>
            <a:r>
              <a:rPr lang="en-US"/>
              <a:t>(adapt. de </a:t>
            </a:r>
            <a:r>
              <a:rPr i="1" lang="en-US"/>
              <a:t>Guia Exame para Entrevistas</a:t>
            </a:r>
            <a:r>
              <a:rPr lang="en-US"/>
              <a: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Caminhando para a humanização</a:t>
            </a:r>
            <a:endParaRPr/>
          </a:p>
        </p:txBody>
      </p:sp>
      <p:sp>
        <p:nvSpPr>
          <p:cNvPr id="71" name="Google Shape;71;p7"/>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2800"/>
              <a:buNone/>
            </a:pPr>
            <a:r>
              <a:rPr b="1" lang="en-US"/>
              <a:t>O Ambiente</a:t>
            </a:r>
            <a:endParaRPr b="1"/>
          </a:p>
          <a:p>
            <a:pPr indent="-228600" lvl="0" marL="228600" rtl="0" algn="l">
              <a:lnSpc>
                <a:spcPct val="90000"/>
              </a:lnSpc>
              <a:spcBef>
                <a:spcPts val="1000"/>
              </a:spcBef>
              <a:spcAft>
                <a:spcPts val="0"/>
              </a:spcAft>
              <a:buClr>
                <a:schemeClr val="dk1"/>
              </a:buClr>
              <a:buSzPts val="2800"/>
              <a:buChar char="•"/>
            </a:pPr>
            <a:r>
              <a:rPr lang="en-US"/>
              <a:t>Preste atenção no escritório, no ambiente corporativo, Por que será que a sede da Votorantim é decorada com mármore e seus executivos ficam em salas fechadas? Por que a Microsoft se parece com um campus universitário?</a:t>
            </a:r>
            <a:endParaRPr/>
          </a:p>
          <a:p>
            <a:pPr indent="-228600" lvl="0" marL="228600" rtl="0" algn="l">
              <a:lnSpc>
                <a:spcPct val="90000"/>
              </a:lnSpc>
              <a:spcBef>
                <a:spcPts val="1000"/>
              </a:spcBef>
              <a:spcAft>
                <a:spcPts val="0"/>
              </a:spcAft>
              <a:buClr>
                <a:schemeClr val="dk1"/>
              </a:buClr>
              <a:buSzPts val="2800"/>
              <a:buChar char="•"/>
            </a:pPr>
            <a:r>
              <a:rPr lang="en-US"/>
              <a:t>Em reportagens mais ambiciosas, é importante visitar a casa do entrevistado. Nela, você vai descobrir e entender uma série de traços pessoais dele. Em muitos casos, é possível identificar áreas de convergência entre o estilo pessoal e profissional.</a:t>
            </a:r>
            <a:endParaRPr/>
          </a:p>
          <a:p>
            <a:pPr indent="0" lvl="0" marL="0" rtl="0" algn="l">
              <a:lnSpc>
                <a:spcPct val="90000"/>
              </a:lnSpc>
              <a:spcBef>
                <a:spcPts val="1000"/>
              </a:spcBef>
              <a:spcAft>
                <a:spcPts val="0"/>
              </a:spcAft>
              <a:buClr>
                <a:schemeClr val="dk1"/>
              </a:buClr>
              <a:buSzPts val="2800"/>
              <a:buNone/>
            </a:pPr>
            <a:r>
              <a:rPr lang="en-US"/>
              <a:t>(adapt. de </a:t>
            </a:r>
            <a:r>
              <a:rPr i="1" lang="en-US"/>
              <a:t>Guia Exame para Entrevistas</a:t>
            </a:r>
            <a:r>
              <a:rPr lang="en-US"/>
              <a: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Caminhando para a humanização</a:t>
            </a:r>
            <a:endParaRPr/>
          </a:p>
        </p:txBody>
      </p:sp>
      <p:sp>
        <p:nvSpPr>
          <p:cNvPr id="77" name="Google Shape;77;p8"/>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b="1" lang="en-US"/>
              <a:t>O Ambiente</a:t>
            </a:r>
            <a:endParaRPr b="1"/>
          </a:p>
          <a:p>
            <a:pPr indent="-228600" lvl="0" marL="228600" rtl="0" algn="l">
              <a:lnSpc>
                <a:spcPct val="90000"/>
              </a:lnSpc>
              <a:spcBef>
                <a:spcPts val="1000"/>
              </a:spcBef>
              <a:spcAft>
                <a:spcPts val="0"/>
              </a:spcAft>
              <a:buClr>
                <a:schemeClr val="dk1"/>
              </a:buClr>
              <a:buSzPts val="2800"/>
              <a:buChar char="•"/>
            </a:pPr>
            <a:r>
              <a:rPr lang="en-US"/>
              <a:t>Jeff Bezos, o fundador da Amazon, fica num escritório minúsculo e caótico, com pilhas de papeis sobre a mesa. Bezos não é um organizador. É um criador e provavelmente não dá a mínima para a aparência de sua mesa.</a:t>
            </a:r>
            <a:endParaRPr/>
          </a:p>
          <a:p>
            <a:pPr indent="0" lvl="0" marL="0" rtl="0" algn="l">
              <a:lnSpc>
                <a:spcPct val="90000"/>
              </a:lnSpc>
              <a:spcBef>
                <a:spcPts val="1000"/>
              </a:spcBef>
              <a:spcAft>
                <a:spcPts val="0"/>
              </a:spcAft>
              <a:buClr>
                <a:schemeClr val="dk1"/>
              </a:buClr>
              <a:buSzPts val="2800"/>
              <a:buNone/>
            </a:pPr>
            <a:r>
              <a:rPr lang="en-US"/>
              <a:t>(adapt. de </a:t>
            </a:r>
            <a:r>
              <a:rPr i="1" lang="en-US"/>
              <a:t>Guia Exame para Entrevistas</a:t>
            </a:r>
            <a:r>
              <a:rPr lang="en-US"/>
              <a:t>)</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Caminhando para a humanização</a:t>
            </a:r>
            <a:endParaRPr/>
          </a:p>
        </p:txBody>
      </p:sp>
      <p:sp>
        <p:nvSpPr>
          <p:cNvPr id="83" name="Google Shape;83;p9"/>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b="1" lang="en-US"/>
              <a:t>Episódios</a:t>
            </a:r>
            <a:endParaRPr/>
          </a:p>
          <a:p>
            <a:pPr indent="-228600" lvl="0" marL="228600" rtl="0" algn="l">
              <a:lnSpc>
                <a:spcPct val="90000"/>
              </a:lnSpc>
              <a:spcBef>
                <a:spcPts val="1000"/>
              </a:spcBef>
              <a:spcAft>
                <a:spcPts val="0"/>
              </a:spcAft>
              <a:buClr>
                <a:schemeClr val="dk1"/>
              </a:buClr>
              <a:buSzPts val="2800"/>
              <a:buChar char="•"/>
            </a:pPr>
            <a:r>
              <a:rPr lang="en-US"/>
              <a:t>A cada questão, tente extrair histórias interessantes, exemplos, aspectos que tornem a reportagem atraente, que tragam ensinamentos ao leitor.</a:t>
            </a:r>
            <a:endParaRPr/>
          </a:p>
          <a:p>
            <a:pPr indent="-228600" lvl="0" marL="228600" rtl="0" algn="l">
              <a:lnSpc>
                <a:spcPct val="90000"/>
              </a:lnSpc>
              <a:spcBef>
                <a:spcPts val="1000"/>
              </a:spcBef>
              <a:spcAft>
                <a:spcPts val="0"/>
              </a:spcAft>
              <a:buClr>
                <a:schemeClr val="dk1"/>
              </a:buClr>
              <a:buSzPts val="2800"/>
              <a:buChar char="•"/>
            </a:pPr>
            <a:r>
              <a:rPr lang="en-US"/>
              <a:t>[No caso do jornalismo econômico], EPISÓDIOS costumam ser a melhor maneira de mostrar o estilo gerencial do executivo e a cultura da empresa. </a:t>
            </a:r>
            <a:endParaRPr/>
          </a:p>
          <a:p>
            <a:pPr indent="-228600" lvl="0" marL="228600" rtl="0" algn="l">
              <a:lnSpc>
                <a:spcPct val="90000"/>
              </a:lnSpc>
              <a:spcBef>
                <a:spcPts val="1000"/>
              </a:spcBef>
              <a:spcAft>
                <a:spcPts val="0"/>
              </a:spcAft>
              <a:buClr>
                <a:schemeClr val="dk1"/>
              </a:buClr>
              <a:buSzPts val="2800"/>
              <a:buChar char="•"/>
            </a:pPr>
            <a:r>
              <a:rPr lang="en-US"/>
              <a:t>Peça a seu entrevistado que detalhe a resposta com fatos do dia-a-dia.</a:t>
            </a:r>
            <a:endParaRPr/>
          </a:p>
          <a:p>
            <a:pPr indent="0" lvl="0" marL="0" rtl="0" algn="l">
              <a:lnSpc>
                <a:spcPct val="90000"/>
              </a:lnSpc>
              <a:spcBef>
                <a:spcPts val="1000"/>
              </a:spcBef>
              <a:spcAft>
                <a:spcPts val="0"/>
              </a:spcAft>
              <a:buClr>
                <a:schemeClr val="dk1"/>
              </a:buClr>
              <a:buSzPts val="2800"/>
              <a:buNone/>
            </a:pPr>
            <a:r>
              <a:rPr lang="en-US"/>
              <a:t>(adapt. de </a:t>
            </a:r>
            <a:r>
              <a:rPr i="1" lang="en-US"/>
              <a:t>Guia Exame para Entrevistas</a:t>
            </a:r>
            <a:r>
              <a:rPr lang="en-US"/>
              <a:t>)</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2021-02-03T14:33:08Z</dcterms:created>
  <dc:creator>Rodrigo Ratier</dc:creator>
</cp:coreProperties>
</file>