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</p:sldIdLst>
  <p:sldSz cy="6858000" cx="12192000"/>
  <p:notesSz cx="6797675" cy="9926625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83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33" roundtripDataSignature="AMtx7miUxSQK/La7zGRR/mvr1WkUmJvZo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83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customschemas.google.com/relationships/presentationmetadata" Target="metadata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pt-BR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" name="Google Shape;40;p1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1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11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2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12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3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3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4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14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5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15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6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16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7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17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8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18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9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19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0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20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3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1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21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2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22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3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23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4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24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5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25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p26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7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27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8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28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4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4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5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6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6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7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7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8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8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9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9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0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10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gradFill>
          <a:gsLst>
            <a:gs pos="0">
              <a:srgbClr val="3B357B"/>
            </a:gs>
            <a:gs pos="20000">
              <a:srgbClr val="443279"/>
            </a:gs>
            <a:gs pos="100000">
              <a:srgbClr val="443279"/>
            </a:gs>
          </a:gsLst>
          <a:lin ang="1800000" scaled="0"/>
        </a:gra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0"/>
          <p:cNvSpPr txBox="1"/>
          <p:nvPr>
            <p:ph type="ctrTitle"/>
          </p:nvPr>
        </p:nvSpPr>
        <p:spPr>
          <a:xfrm>
            <a:off x="520700" y="3708400"/>
            <a:ext cx="6794500" cy="19549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Font typeface="Calibri"/>
              <a:buNone/>
              <a:defRPr b="1" sz="6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0"/>
          <p:cNvSpPr txBox="1"/>
          <p:nvPr>
            <p:ph idx="1" type="subTitle"/>
          </p:nvPr>
        </p:nvSpPr>
        <p:spPr>
          <a:xfrm>
            <a:off x="520700" y="5773738"/>
            <a:ext cx="6794500" cy="6524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0" sz="18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18" name="Google Shape;18;p3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0700" y="271599"/>
            <a:ext cx="2919186" cy="1866595"/>
          </a:xfrm>
          <a:prstGeom prst="rect">
            <a:avLst/>
          </a:prstGeom>
          <a:solidFill>
            <a:srgbClr val="363B7F"/>
          </a:solidFill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373A7F"/>
              </a:gs>
              <a:gs pos="100000">
                <a:srgbClr val="373A7F"/>
              </a:gs>
            </a:gsLst>
            <a:lin ang="1795654" scaled="0"/>
          </a:gra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31"/>
          <p:cNvSpPr/>
          <p:nvPr/>
        </p:nvSpPr>
        <p:spPr>
          <a:xfrm>
            <a:off x="393895" y="365125"/>
            <a:ext cx="11380763" cy="6148217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Google Shape;22;p3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1"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1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24" name="Google Shape;24;p3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716717" y="4918160"/>
            <a:ext cx="1773070" cy="12588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bg>
      <p:bgPr>
        <a:gradFill>
          <a:gsLst>
            <a:gs pos="0">
              <a:srgbClr val="023063"/>
            </a:gs>
            <a:gs pos="32000">
              <a:srgbClr val="373A7F"/>
            </a:gs>
            <a:gs pos="100000">
              <a:srgbClr val="373A7F"/>
            </a:gs>
          </a:gsLst>
          <a:lin ang="1740000" scaled="0"/>
        </a:gradFill>
      </p:bgPr>
    </p:bg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2"/>
          <p:cNvSpPr/>
          <p:nvPr/>
        </p:nvSpPr>
        <p:spPr>
          <a:xfrm rot="-5400000">
            <a:off x="2382128" y="-2579079"/>
            <a:ext cx="7427744" cy="12191999"/>
          </a:xfrm>
          <a:prstGeom prst="trapezoid">
            <a:avLst>
              <a:gd fmla="val 25000" name="adj"/>
            </a:avLst>
          </a:prstGeom>
          <a:solidFill>
            <a:srgbClr val="222A35">
              <a:alpha val="26666"/>
            </a:srgbClr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32"/>
          <p:cNvSpPr txBox="1"/>
          <p:nvPr>
            <p:ph type="title"/>
          </p:nvPr>
        </p:nvSpPr>
        <p:spPr>
          <a:xfrm>
            <a:off x="3448050" y="2486025"/>
            <a:ext cx="52959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Calibri"/>
              <a:buNone/>
              <a:defRPr b="1" sz="5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gradFill>
          <a:gsLst>
            <a:gs pos="0">
              <a:srgbClr val="373A7F"/>
            </a:gs>
            <a:gs pos="100000">
              <a:srgbClr val="373A7F"/>
            </a:gs>
          </a:gsLst>
          <a:lin ang="12600000" scaled="0"/>
        </a:grad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33"/>
          <p:cNvSpPr txBox="1"/>
          <p:nvPr/>
        </p:nvSpPr>
        <p:spPr>
          <a:xfrm>
            <a:off x="3798278" y="2771335"/>
            <a:ext cx="4543864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5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Obrigado!</a:t>
            </a:r>
            <a:endParaRPr b="1" sz="5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34"/>
          <p:cNvSpPr/>
          <p:nvPr/>
        </p:nvSpPr>
        <p:spPr>
          <a:xfrm>
            <a:off x="1378634" y="2926081"/>
            <a:ext cx="4037428" cy="3024554"/>
          </a:xfrm>
          <a:prstGeom prst="rect">
            <a:avLst/>
          </a:prstGeom>
          <a:gradFill>
            <a:gsLst>
              <a:gs pos="0">
                <a:srgbClr val="2E75B5"/>
              </a:gs>
              <a:gs pos="10000">
                <a:srgbClr val="2E75B5"/>
              </a:gs>
              <a:gs pos="76000">
                <a:srgbClr val="373A7F"/>
              </a:gs>
              <a:gs pos="100000">
                <a:srgbClr val="373A7F"/>
              </a:gs>
            </a:gsLst>
            <a:lin ang="12600000" scaled="0"/>
          </a:gra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34"/>
          <p:cNvSpPr txBox="1"/>
          <p:nvPr>
            <p:ph type="title"/>
          </p:nvPr>
        </p:nvSpPr>
        <p:spPr>
          <a:xfrm>
            <a:off x="1740121" y="3234936"/>
            <a:ext cx="3366452" cy="104452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alibri"/>
              <a:buNone/>
              <a:defRPr b="1"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34"/>
          <p:cNvSpPr/>
          <p:nvPr>
            <p:ph idx="2" type="pic"/>
          </p:nvPr>
        </p:nvSpPr>
        <p:spPr>
          <a:xfrm>
            <a:off x="4895558" y="464233"/>
            <a:ext cx="6231988" cy="6006905"/>
          </a:xfrm>
          <a:prstGeom prst="rect">
            <a:avLst/>
          </a:prstGeom>
          <a:noFill/>
          <a:ln>
            <a:noFill/>
          </a:ln>
        </p:spPr>
      </p:sp>
      <p:sp>
        <p:nvSpPr>
          <p:cNvPr id="34" name="Google Shape;34;p34"/>
          <p:cNvSpPr txBox="1"/>
          <p:nvPr>
            <p:ph idx="1" type="body"/>
          </p:nvPr>
        </p:nvSpPr>
        <p:spPr>
          <a:xfrm>
            <a:off x="1740121" y="4431325"/>
            <a:ext cx="3366452" cy="11676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1_Custom Layout">
    <p:bg>
      <p:bgPr>
        <a:gradFill>
          <a:gsLst>
            <a:gs pos="0">
              <a:srgbClr val="023063"/>
            </a:gs>
            <a:gs pos="32000">
              <a:srgbClr val="2E75B5"/>
            </a:gs>
            <a:gs pos="100000">
              <a:srgbClr val="2E75B5"/>
            </a:gs>
          </a:gsLst>
          <a:lin ang="1740000" scaled="0"/>
        </a:gra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35"/>
          <p:cNvSpPr/>
          <p:nvPr/>
        </p:nvSpPr>
        <p:spPr>
          <a:xfrm rot="-5400000">
            <a:off x="2382128" y="-2579079"/>
            <a:ext cx="7427744" cy="12191999"/>
          </a:xfrm>
          <a:prstGeom prst="trapezoid">
            <a:avLst>
              <a:gd fmla="val 25000" name="adj"/>
            </a:avLst>
          </a:prstGeom>
          <a:solidFill>
            <a:srgbClr val="222A35">
              <a:alpha val="25882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Google Shape;37;p35"/>
          <p:cNvSpPr txBox="1"/>
          <p:nvPr>
            <p:ph type="title"/>
          </p:nvPr>
        </p:nvSpPr>
        <p:spPr>
          <a:xfrm>
            <a:off x="3448050" y="2486025"/>
            <a:ext cx="52959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Calibri"/>
              <a:buNone/>
              <a:defRPr b="1" sz="5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29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2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2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7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"/>
          <p:cNvSpPr txBox="1"/>
          <p:nvPr>
            <p:ph type="ctrTitle"/>
          </p:nvPr>
        </p:nvSpPr>
        <p:spPr>
          <a:xfrm>
            <a:off x="442323" y="2541452"/>
            <a:ext cx="10600146" cy="19549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alibri"/>
              <a:buNone/>
            </a:pPr>
            <a:r>
              <a:rPr lang="pt-BR" sz="4800"/>
              <a:t>Valor-notícia: definição e classificações</a:t>
            </a:r>
            <a:endParaRPr i="1" sz="4800"/>
          </a:p>
        </p:txBody>
      </p:sp>
      <p:sp>
        <p:nvSpPr>
          <p:cNvPr id="43" name="Google Shape;43;p1"/>
          <p:cNvSpPr txBox="1"/>
          <p:nvPr>
            <p:ph idx="1" type="subTitle"/>
          </p:nvPr>
        </p:nvSpPr>
        <p:spPr>
          <a:xfrm>
            <a:off x="520699" y="4641670"/>
            <a:ext cx="8257541" cy="19681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pt-BR"/>
              <a:t>Prof. Dr. Rodrigo Ratier | rratier@usp.br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1"/>
          <p:cNvSpPr txBox="1"/>
          <p:nvPr>
            <p:ph type="title"/>
          </p:nvPr>
        </p:nvSpPr>
        <p:spPr>
          <a:xfrm>
            <a:off x="3448050" y="2486025"/>
            <a:ext cx="52959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Calibri"/>
              <a:buNone/>
            </a:pPr>
            <a:r>
              <a:rPr lang="pt-BR"/>
              <a:t>12 fatores de noticiabilidade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1- Frequência (duração do acontecimento)</a:t>
            </a:r>
            <a:endParaRPr/>
          </a:p>
        </p:txBody>
      </p:sp>
      <p:sp>
        <p:nvSpPr>
          <p:cNvPr id="103" name="Google Shape;103;p12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Quanto mais a frequência do acontecimento se assemelhar à frequência do meio noticioso, mais hipóteses existem de ser registrado. (p. 64)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Quanto </a:t>
            </a:r>
            <a:r>
              <a:rPr b="1" lang="pt-BR"/>
              <a:t>menor</a:t>
            </a:r>
            <a:r>
              <a:rPr lang="pt-BR"/>
              <a:t> for a duração da ocorrência, maior a probabilidade de virar notícia. </a:t>
            </a:r>
            <a:endParaRPr/>
          </a:p>
          <a:p>
            <a:pPr indent="-64135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3C70"/>
              </a:buClr>
              <a:buSzPct val="100000"/>
              <a:buChar char="•"/>
            </a:pPr>
            <a:r>
              <a:rPr lang="pt-BR">
                <a:solidFill>
                  <a:srgbClr val="003C70"/>
                </a:solidFill>
              </a:rPr>
              <a:t>Exemplo: um terremoto terá mais relevância noticiosa do que as medidas de reconstrução.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3C70"/>
              </a:buClr>
              <a:buSzPct val="100000"/>
              <a:buChar char="•"/>
            </a:pPr>
            <a:r>
              <a:rPr lang="pt-BR">
                <a:solidFill>
                  <a:srgbClr val="003C70"/>
                </a:solidFill>
              </a:rPr>
              <a:t>Exemplo 2: um assassinato leva pouco tempo </a:t>
            </a:r>
            <a:br>
              <a:rPr lang="pt-BR">
                <a:solidFill>
                  <a:srgbClr val="003C70"/>
                </a:solidFill>
              </a:rPr>
            </a:br>
            <a:r>
              <a:rPr lang="pt-BR">
                <a:solidFill>
                  <a:srgbClr val="003C70"/>
                </a:solidFill>
              </a:rPr>
              <a:t>(dá para contar uma história significativa de um dia </a:t>
            </a:r>
            <a:br>
              <a:rPr lang="pt-BR">
                <a:solidFill>
                  <a:srgbClr val="003C70"/>
                </a:solidFill>
              </a:rPr>
            </a:br>
            <a:r>
              <a:rPr lang="pt-BR">
                <a:solidFill>
                  <a:srgbClr val="003C70"/>
                </a:solidFill>
              </a:rPr>
              <a:t>para o outro). A discussão sobre eventuais causas (ex: racismo estrutural) tem menos impacto.</a:t>
            </a:r>
            <a:endParaRPr>
              <a:solidFill>
                <a:srgbClr val="003C7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2- Amplitude </a:t>
            </a:r>
            <a:r>
              <a:rPr i="1" lang="pt-BR"/>
              <a:t>(threshold)</a:t>
            </a:r>
            <a:endParaRPr i="1"/>
          </a:p>
        </p:txBody>
      </p:sp>
      <p:sp>
        <p:nvSpPr>
          <p:cNvPr id="109" name="Google Shape;109;p13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Quanto maior o número de pessoas envolvidas, quanto maior o drama, mais possibilidade de virar notícia.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É baleanceado pelo critério de proximidade (quanto mais próximo, mais noticiável).</a:t>
            </a:r>
            <a:endParaRPr/>
          </a:p>
          <a:p>
            <a:pPr indent="-64135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3C70"/>
              </a:buClr>
              <a:buSzPct val="100000"/>
              <a:buChar char="•"/>
            </a:pPr>
            <a:r>
              <a:rPr lang="pt-BR">
                <a:solidFill>
                  <a:srgbClr val="003C70"/>
                </a:solidFill>
              </a:rPr>
              <a:t>Exemplo: quanto maior a barragem, maior a vontade de sua inauguração ser relatada (p. 64).</a:t>
            </a:r>
            <a:endParaRPr>
              <a:solidFill>
                <a:srgbClr val="003C70"/>
              </a:solidFill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3C70"/>
              </a:buClr>
              <a:buSzPct val="100000"/>
              <a:buChar char="•"/>
            </a:pPr>
            <a:r>
              <a:rPr lang="pt-BR">
                <a:solidFill>
                  <a:srgbClr val="003C70"/>
                </a:solidFill>
              </a:rPr>
              <a:t>Exemplo 2: quanto mais violento for um assassinato, maiores serão os títulos.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3C70"/>
              </a:buClr>
              <a:buSzPct val="100000"/>
              <a:buChar char="•"/>
            </a:pPr>
            <a:r>
              <a:rPr lang="pt-BR">
                <a:solidFill>
                  <a:srgbClr val="003C70"/>
                </a:solidFill>
              </a:rPr>
              <a:t>Exemplo 3: 10 mortos em São Paulo valem mais do que 300 mortos em Bagdá.</a:t>
            </a:r>
            <a:endParaRPr>
              <a:solidFill>
                <a:srgbClr val="003C7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3- Clareza (inequivocidade)</a:t>
            </a:r>
            <a:endParaRPr/>
          </a:p>
        </p:txBody>
      </p:sp>
      <p:sp>
        <p:nvSpPr>
          <p:cNvPr id="115" name="Google Shape;115;p14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Quanto menos ambiguidade, mais um acontecimento será notado.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É preferível um acontecimento com uma interpretação clara, livre de ambiguidades no seu significado, ao que é altamente ambíguo do qual muitas e inconsistentes implicações podem ser, e serão, feitas (p. 65)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3C70"/>
              </a:buClr>
              <a:buSzPts val="2800"/>
              <a:buChar char="•"/>
            </a:pPr>
            <a:r>
              <a:rPr lang="pt-BR">
                <a:solidFill>
                  <a:srgbClr val="003C70"/>
                </a:solidFill>
              </a:rPr>
              <a:t>Exemplo: senador pego com dinheiro na cueca versus corrupção via orçamento secreto na Câmara dos Deputados.</a:t>
            </a:r>
            <a:endParaRPr>
              <a:solidFill>
                <a:srgbClr val="003C7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4- Significância</a:t>
            </a:r>
            <a:endParaRPr/>
          </a:p>
        </p:txBody>
      </p:sp>
      <p:sp>
        <p:nvSpPr>
          <p:cNvPr id="121" name="Google Shape;121;p15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b="1" lang="pt-BR"/>
              <a:t>4.1 – Proximidade:</a:t>
            </a:r>
            <a:r>
              <a:rPr lang="pt-BR"/>
              <a:t> aquele que procura o acontecimento dará particular atenção ao familiar, ao semelhante culturalmente. O distante culturalmente passará sendo menos notado. (p. 65)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3C70"/>
              </a:buClr>
              <a:buSzPct val="100000"/>
              <a:buChar char="•"/>
            </a:pPr>
            <a:r>
              <a:rPr lang="pt-BR">
                <a:solidFill>
                  <a:srgbClr val="003C70"/>
                </a:solidFill>
              </a:rPr>
              <a:t>Exemplo: O Natal em diferentes partes do mundo </a:t>
            </a:r>
            <a:r>
              <a:rPr i="1" lang="pt-BR">
                <a:solidFill>
                  <a:srgbClr val="003C70"/>
                </a:solidFill>
              </a:rPr>
              <a:t>versus</a:t>
            </a:r>
            <a:r>
              <a:rPr lang="pt-BR">
                <a:solidFill>
                  <a:srgbClr val="003C70"/>
                </a:solidFill>
              </a:rPr>
              <a:t> </a:t>
            </a:r>
            <a:br>
              <a:rPr lang="pt-BR">
                <a:solidFill>
                  <a:srgbClr val="003C70"/>
                </a:solidFill>
              </a:rPr>
            </a:br>
            <a:r>
              <a:rPr lang="pt-BR">
                <a:solidFill>
                  <a:srgbClr val="003C70"/>
                </a:solidFill>
              </a:rPr>
              <a:t>o Fim do Ramadã</a:t>
            </a:r>
            <a:br>
              <a:rPr lang="pt-BR">
                <a:solidFill>
                  <a:srgbClr val="003C70"/>
                </a:solidFill>
              </a:rPr>
            </a:b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b="1" lang="pt-BR"/>
              <a:t>4.2 – Relevância: </a:t>
            </a:r>
            <a:r>
              <a:rPr lang="pt-BR"/>
              <a:t>um acontecimento pode acontecer em um lugar culturalmente distante, mas pode estar carregado de significado em termos do que pode implicar para o leitor/ouvinte. (p. 65)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3C70"/>
              </a:buClr>
              <a:buSzPct val="100000"/>
              <a:buChar char="•"/>
            </a:pPr>
            <a:r>
              <a:rPr lang="pt-BR">
                <a:solidFill>
                  <a:srgbClr val="003C70"/>
                </a:solidFill>
              </a:rPr>
              <a:t>Sumiço da menina Madeleine (2007), assassinato de George Floyd (2020).</a:t>
            </a:r>
            <a:endParaRPr>
              <a:solidFill>
                <a:srgbClr val="003C7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5- Consonância</a:t>
            </a:r>
            <a:endParaRPr/>
          </a:p>
        </p:txBody>
      </p:sp>
      <p:sp>
        <p:nvSpPr>
          <p:cNvPr id="127" name="Google Shape;127;p16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Se uma ocorrência corresponder às expectativas do jornalista terá maiores probabilidades de ser publicada.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Tem a ver com a experiência e rotina do jornalista que escolhe o que é noticiável em consonância com aquilo que tinha previsto.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No sentido aqui referido, as «novas» são, de facto, «velhas» , porque correspondem ao que se espera que aconteça – e se estiverem muito longe das expectativas não serão registradas. (p. 66)</a:t>
            </a:r>
            <a:endParaRPr/>
          </a:p>
          <a:p>
            <a:pPr indent="-64135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>
              <a:solidFill>
                <a:srgbClr val="003C70"/>
              </a:solidFill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3C70"/>
              </a:buClr>
              <a:buSzPct val="100000"/>
              <a:buChar char="•"/>
            </a:pPr>
            <a:r>
              <a:rPr lang="pt-BR">
                <a:solidFill>
                  <a:srgbClr val="003C70"/>
                </a:solidFill>
              </a:rPr>
              <a:t>Exemplo: Estudantes que chegam atrasados ao Enem.</a:t>
            </a:r>
            <a:endParaRPr>
              <a:solidFill>
                <a:srgbClr val="003C7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6- Caráter inesperado (imprevisibilidade)</a:t>
            </a:r>
            <a:endParaRPr/>
          </a:p>
        </p:txBody>
      </p:sp>
      <p:sp>
        <p:nvSpPr>
          <p:cNvPr id="133" name="Google Shape;133;p17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O que é regular e institucionalizado, contínuo e repetitivo em intervalos regulares e pequenos, não atrai muita atenção. (p. 66)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Os acontecimentos tem de ser </a:t>
            </a:r>
            <a:r>
              <a:rPr b="1" lang="pt-BR"/>
              <a:t>inesperados</a:t>
            </a:r>
            <a:r>
              <a:rPr lang="pt-BR"/>
              <a:t> ou </a:t>
            </a:r>
            <a:r>
              <a:rPr b="1" lang="pt-BR"/>
              <a:t>raros</a:t>
            </a:r>
            <a:r>
              <a:rPr lang="pt-BR"/>
              <a:t> -- de preferência, os dois, para se tornarem boas notícias.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>
              <a:solidFill>
                <a:srgbClr val="003C70"/>
              </a:solidFill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3C70"/>
              </a:buClr>
              <a:buSzPts val="2800"/>
              <a:buChar char="•"/>
            </a:pPr>
            <a:r>
              <a:rPr lang="pt-BR">
                <a:solidFill>
                  <a:srgbClr val="003C70"/>
                </a:solidFill>
              </a:rPr>
              <a:t>Exemplo: Em uma semana, tubarões atacam pela 2ª vez no litoral norte de SP.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3C70"/>
              </a:buClr>
              <a:buSzPts val="2800"/>
              <a:buChar char="•"/>
            </a:pPr>
            <a:r>
              <a:rPr lang="pt-BR">
                <a:solidFill>
                  <a:srgbClr val="003C70"/>
                </a:solidFill>
              </a:rPr>
              <a:t>Exemplo 2: Cai avião com 72 passageiros a bordo.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3C70"/>
              </a:buClr>
              <a:buSzPts val="2800"/>
              <a:buChar char="•"/>
            </a:pPr>
            <a:r>
              <a:rPr lang="pt-BR">
                <a:solidFill>
                  <a:srgbClr val="003C70"/>
                </a:solidFill>
              </a:rPr>
              <a:t>Exemplo 3: Cai avião com cantora Marília Mendonça.</a:t>
            </a:r>
            <a:endParaRPr>
              <a:solidFill>
                <a:srgbClr val="003C7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7- Continuidade</a:t>
            </a:r>
            <a:endParaRPr/>
          </a:p>
        </p:txBody>
      </p:sp>
      <p:sp>
        <p:nvSpPr>
          <p:cNvPr id="139" name="Google Shape;139;p18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Se algo entrar na pauta, seguirá sendo notícia por algum tempo, mesmo que a amplitude seja reduzida.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Como a história já foi tornada pública, existe maior clareza sobre ela. Isto cria um acompanhamento da notícia até que outras notícias mais importantes em agenda obriguem a deixar cair o assunto.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>
              <a:solidFill>
                <a:srgbClr val="003C70"/>
              </a:solidFill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3C70"/>
              </a:buClr>
              <a:buSzPts val="2800"/>
              <a:buChar char="•"/>
            </a:pPr>
            <a:r>
              <a:rPr lang="pt-BR">
                <a:solidFill>
                  <a:srgbClr val="003C70"/>
                </a:solidFill>
              </a:rPr>
              <a:t>Exemplo: Após confusão em aeroporto de SP, passageiro consegue embarcar coelho em voo internacional para Dublin.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8- Composição</a:t>
            </a:r>
            <a:endParaRPr/>
          </a:p>
        </p:txBody>
      </p:sp>
      <p:sp>
        <p:nvSpPr>
          <p:cNvPr id="145" name="Google Shape;145;p19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O arranjo das notícias por rubricas, seções ou cadernos deve ser equilibrado.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Se um acontecimento internacional for importante terá de competir com o valor de outros acontecimentos internacionais para ocupar um determinado espaço na seção dedicada a este tipo de notícias.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A importância de uma história não depende apenas do seu valor-notícia mas também do seu valor face a outras histórias.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>
              <a:solidFill>
                <a:srgbClr val="003C70"/>
              </a:solidFill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3C70"/>
              </a:buClr>
              <a:buSzPct val="100000"/>
              <a:buChar char="•"/>
            </a:pPr>
            <a:r>
              <a:rPr lang="pt-BR">
                <a:solidFill>
                  <a:srgbClr val="003C70"/>
                </a:solidFill>
              </a:rPr>
              <a:t>Exemplo: Telejornal de sábado noticiando resultados da Série B do Brasileirão (dia mais fraco da Série A).</a:t>
            </a:r>
            <a:endParaRPr>
              <a:solidFill>
                <a:srgbClr val="003C7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9- Referência a nações de elite</a:t>
            </a:r>
            <a:endParaRPr/>
          </a:p>
        </p:txBody>
      </p:sp>
      <p:sp>
        <p:nvSpPr>
          <p:cNvPr id="151" name="Google Shape;151;p20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Quanto mais o acontecimento diga respeito às nações de elite, mais provável será sua transformação em notícia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>
              <a:solidFill>
                <a:srgbClr val="003C70"/>
              </a:solidFill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3C70"/>
              </a:buClr>
              <a:buSzPts val="2800"/>
              <a:buChar char="•"/>
            </a:pPr>
            <a:r>
              <a:rPr lang="pt-BR">
                <a:solidFill>
                  <a:srgbClr val="003C70"/>
                </a:solidFill>
              </a:rPr>
              <a:t>Exemplo: Trump com coronavírus versus assassinato do então presidente do Haiti</a:t>
            </a:r>
            <a:endParaRPr>
              <a:solidFill>
                <a:srgbClr val="003C7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Referências</a:t>
            </a:r>
            <a:endParaRPr/>
          </a:p>
        </p:txBody>
      </p:sp>
      <p:sp>
        <p:nvSpPr>
          <p:cNvPr id="49" name="Google Shape;49;p3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pt-BR"/>
              <a:t>GALTUNG, J; RUGE, M. A estrutura do noticiário estrangeiro. In TRAQUINA, N. </a:t>
            </a:r>
            <a:r>
              <a:rPr b="1" lang="pt-BR"/>
              <a:t>Jornalismo: questões, teorias e “estórias”</a:t>
            </a:r>
            <a:r>
              <a:rPr lang="pt-BR"/>
              <a:t>. Lisboa: Vega, 1993, p. 61-73.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pt-BR"/>
              <a:t>HARCUP, T; O'NEILL, D. What is News?, Journalism Studies, 18:12, 2017, p. 1470-1488.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10- Referência a pessoas de elite</a:t>
            </a:r>
            <a:endParaRPr/>
          </a:p>
        </p:txBody>
      </p:sp>
      <p:sp>
        <p:nvSpPr>
          <p:cNvPr id="157" name="Google Shape;157;p21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Como amplamente demonstrado pelas revistas populares, a elite pode ser utilizada, em certo sentido, para falar de toda a gente.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Uma «estória» acerca do modo como o rei celebra o seu aniversário conterá muitos elementos que poderiam de igual modo ter sido utilizados acerca de qualquer outra pessoa, mas quem, em particular, entre os homens e mulheres vulgares, deveria ser escolhido para a narração da«estória»?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As pessoas de elite estão disponíveis não só para servir de objetos da identificação, mas por sua importância intrínseca (p. 68)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>
              <a:solidFill>
                <a:srgbClr val="003C70"/>
              </a:solidFill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3C70"/>
              </a:buClr>
              <a:buSzPct val="100000"/>
              <a:buChar char="•"/>
            </a:pPr>
            <a:r>
              <a:rPr lang="pt-BR">
                <a:solidFill>
                  <a:srgbClr val="003C70"/>
                </a:solidFill>
              </a:rPr>
              <a:t>Exemplo: Qualquer notícia sobre o cotidiano particular da família real inglesa</a:t>
            </a:r>
            <a:endParaRPr>
              <a:solidFill>
                <a:srgbClr val="003C70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11- Referência a pessoas (personificação)</a:t>
            </a:r>
            <a:endParaRPr/>
          </a:p>
        </p:txBody>
      </p:sp>
      <p:sp>
        <p:nvSpPr>
          <p:cNvPr id="163" name="Google Shape;163;p22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As ocorrências que possam ser retratadas como ações de indivíduos atraem um maior interesse humano pela história relatada pelo jornalista.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A personificação é uma consequência da necessidade significado e consequentemente de </a:t>
            </a:r>
            <a:r>
              <a:rPr b="1" lang="pt-BR"/>
              <a:t>identificação</a:t>
            </a:r>
            <a:r>
              <a:rPr lang="pt-BR"/>
              <a:t>; as pessoas podem servir mais facilmente como objetos de identificação positiva e negativa através de uma combinação de </a:t>
            </a:r>
            <a:r>
              <a:rPr b="1" lang="pt-BR"/>
              <a:t>projeção</a:t>
            </a:r>
            <a:r>
              <a:rPr lang="pt-BR"/>
              <a:t> e </a:t>
            </a:r>
            <a:r>
              <a:rPr b="1" lang="pt-BR"/>
              <a:t>empatia</a:t>
            </a:r>
            <a:r>
              <a:rPr lang="pt-BR"/>
              <a:t>.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A personificação dialoga com a forma como as notícias são apresentadas. É mais fácil tirar uma fotografia duma pessoa do que de uma “estrutura”</a:t>
            </a:r>
            <a:endParaRPr/>
          </a:p>
          <a:p>
            <a:pPr indent="0" lvl="1" marL="457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>
              <a:solidFill>
                <a:srgbClr val="003C70"/>
              </a:solidFill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3C70"/>
              </a:buClr>
              <a:buSzPct val="100000"/>
              <a:buChar char="•"/>
            </a:pPr>
            <a:r>
              <a:rPr lang="pt-BR">
                <a:solidFill>
                  <a:srgbClr val="003C70"/>
                </a:solidFill>
              </a:rPr>
              <a:t>Exemplo: Reportagem que tratam da corrupção como atos de “políticos bandidos” versus reportagens sobre corrupção como um traço sociocultural</a:t>
            </a:r>
            <a:endParaRPr>
              <a:solidFill>
                <a:srgbClr val="003C7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3"/>
          <p:cNvSpPr txBox="1"/>
          <p:nvPr>
            <p:ph type="title"/>
          </p:nvPr>
        </p:nvSpPr>
        <p:spPr>
          <a:xfrm>
            <a:off x="838199" y="365125"/>
            <a:ext cx="10703943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12- Negatividade (referência a algo negativo)</a:t>
            </a:r>
            <a:endParaRPr/>
          </a:p>
        </p:txBody>
      </p:sp>
      <p:sp>
        <p:nvSpPr>
          <p:cNvPr id="169" name="Google Shape;169;p23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As notícias negativas entram no canal noticioso mais facilmente porque satisfazem melhor os critérios de frequência e de caráter inesperado.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Existe uma assimetria básica na vida entre o positivo, que é difícil e leva tempo,e o negativo,que é muito mais fácil e leva menos tempo. (p. 69)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As notícias negativas são mais inesperadas do que as positivas, tanto no sentido de que os acontecimentos previstos são mais raros, como no sentido de que são menos previsíveis. (p. 70)</a:t>
            </a:r>
            <a:endParaRPr/>
          </a:p>
          <a:p>
            <a:pPr indent="-64135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3C70"/>
              </a:buClr>
              <a:buSzPct val="100000"/>
              <a:buChar char="•"/>
            </a:pPr>
            <a:r>
              <a:rPr lang="pt-BR">
                <a:solidFill>
                  <a:srgbClr val="003C70"/>
                </a:solidFill>
              </a:rPr>
              <a:t>Exemplo: compare-se a quantidade de tempo necessário para educar e tornar sociável uma pessoa adulta e a quantidade de tempo necessária para a matar num acidente.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4"/>
          <p:cNvSpPr txBox="1"/>
          <p:nvPr>
            <p:ph type="title"/>
          </p:nvPr>
        </p:nvSpPr>
        <p:spPr>
          <a:xfrm>
            <a:off x="3448050" y="2486025"/>
            <a:ext cx="52959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Calibri"/>
              <a:buNone/>
            </a:pPr>
            <a:r>
              <a:rPr lang="pt-BR"/>
              <a:t>Outras classificações de noticiabilidade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5"/>
          <p:cNvSpPr txBox="1"/>
          <p:nvPr>
            <p:ph type="title"/>
          </p:nvPr>
        </p:nvSpPr>
        <p:spPr>
          <a:xfrm>
            <a:off x="838199" y="365125"/>
            <a:ext cx="10703943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Manual da Folha de S. Paulo (2021)</a:t>
            </a:r>
            <a:endParaRPr/>
          </a:p>
        </p:txBody>
      </p:sp>
      <p:sp>
        <p:nvSpPr>
          <p:cNvPr id="180" name="Google Shape;180;p25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Ainda que não componham uma equação matemática, os aspectos a seguir tendem a multiplicar a repercussão de um fato e tornar a notícia mais relevante: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b="1" lang="pt-BR"/>
              <a:t>amplitude</a:t>
            </a:r>
            <a:r>
              <a:rPr lang="pt-BR"/>
              <a:t> (universo de pessoas impactadas);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b="1" lang="pt-BR"/>
              <a:t>apelo</a:t>
            </a:r>
            <a:r>
              <a:rPr lang="pt-BR"/>
              <a:t> (curiosidade que a notícia possa despertar);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b="1" lang="pt-BR"/>
              <a:t>empatia</a:t>
            </a:r>
            <a:r>
              <a:rPr lang="pt-BR"/>
              <a:t> (identificação do leitor com personagem ou situação);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b="1" lang="pt-BR"/>
              <a:t>ineditismo ou improbabilidade </a:t>
            </a:r>
            <a:r>
              <a:rPr lang="pt-BR"/>
              <a:t>(capacidade de surpreender);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b="1" lang="pt-BR"/>
              <a:t>proximidade</a:t>
            </a:r>
            <a:r>
              <a:rPr lang="pt-BR"/>
              <a:t> (geográfica ou simbólica entre o fato gerador da notícia e o leitor). 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6"/>
          <p:cNvSpPr txBox="1"/>
          <p:nvPr>
            <p:ph type="title"/>
          </p:nvPr>
        </p:nvSpPr>
        <p:spPr>
          <a:xfrm>
            <a:off x="838199" y="365125"/>
            <a:ext cx="10703943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Harcup e O’Neill (2001)</a:t>
            </a:r>
            <a:endParaRPr/>
          </a:p>
        </p:txBody>
      </p:sp>
      <p:sp>
        <p:nvSpPr>
          <p:cNvPr id="186" name="Google Shape;186;p26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Elite do poder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ct val="100000"/>
              <a:buChar char="•"/>
            </a:pPr>
            <a:r>
              <a:rPr lang="pt-BR">
                <a:solidFill>
                  <a:srgbClr val="FF0000"/>
                </a:solidFill>
              </a:rPr>
              <a:t>Celebridade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ct val="100000"/>
              <a:buChar char="•"/>
            </a:pPr>
            <a:r>
              <a:rPr lang="pt-BR">
                <a:solidFill>
                  <a:srgbClr val="FF0000"/>
                </a:solidFill>
              </a:rPr>
              <a:t>Entretenimento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Surpresa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Negatividade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ct val="100000"/>
              <a:buChar char="•"/>
            </a:pPr>
            <a:r>
              <a:rPr lang="pt-BR">
                <a:solidFill>
                  <a:srgbClr val="FF0000"/>
                </a:solidFill>
              </a:rPr>
              <a:t>Positividade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Magnitude ou impacto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Relevância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Follow-up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ct val="100000"/>
              <a:buChar char="•"/>
            </a:pPr>
            <a:r>
              <a:rPr lang="pt-BR">
                <a:solidFill>
                  <a:srgbClr val="FF0000"/>
                </a:solidFill>
              </a:rPr>
              <a:t>Agenda da publicação</a:t>
            </a:r>
            <a:endParaRPr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7"/>
          <p:cNvSpPr txBox="1"/>
          <p:nvPr>
            <p:ph type="title"/>
          </p:nvPr>
        </p:nvSpPr>
        <p:spPr>
          <a:xfrm>
            <a:off x="838199" y="365125"/>
            <a:ext cx="10703943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Harcup e O’Neill (2017)</a:t>
            </a:r>
            <a:endParaRPr/>
          </a:p>
        </p:txBody>
      </p:sp>
      <p:sp>
        <p:nvSpPr>
          <p:cNvPr id="192" name="Google Shape;192;p27"/>
          <p:cNvSpPr txBox="1"/>
          <p:nvPr>
            <p:ph idx="1" type="body"/>
          </p:nvPr>
        </p:nvSpPr>
        <p:spPr>
          <a:xfrm>
            <a:off x="838200" y="1825625"/>
            <a:ext cx="362929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Elite do poder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ct val="100000"/>
              <a:buChar char="•"/>
            </a:pPr>
            <a:r>
              <a:rPr lang="pt-BR">
                <a:solidFill>
                  <a:srgbClr val="FF0000"/>
                </a:solidFill>
              </a:rPr>
              <a:t>Celebridade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ct val="100000"/>
              <a:buChar char="•"/>
            </a:pPr>
            <a:r>
              <a:rPr lang="pt-BR">
                <a:solidFill>
                  <a:srgbClr val="FF0000"/>
                </a:solidFill>
              </a:rPr>
              <a:t>Entretenimento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Surpresa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Negatividade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ct val="100000"/>
              <a:buChar char="•"/>
            </a:pPr>
            <a:r>
              <a:rPr lang="pt-BR">
                <a:solidFill>
                  <a:srgbClr val="FF0000"/>
                </a:solidFill>
              </a:rPr>
              <a:t>Positividade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Magnitude ou impacto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Relevância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Follow-up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ct val="100000"/>
              <a:buChar char="•"/>
            </a:pPr>
            <a:r>
              <a:rPr lang="pt-BR">
                <a:solidFill>
                  <a:srgbClr val="FF0000"/>
                </a:solidFill>
              </a:rPr>
              <a:t>Agenda da publicação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193" name="Google Shape;193;p27"/>
          <p:cNvSpPr txBox="1"/>
          <p:nvPr/>
        </p:nvSpPr>
        <p:spPr>
          <a:xfrm>
            <a:off x="4667794" y="1802674"/>
            <a:ext cx="3805646" cy="27699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600"/>
              <a:buFont typeface="Arial"/>
              <a:buChar char="•"/>
            </a:pPr>
            <a:r>
              <a:rPr b="0" i="0" lang="pt-BR" sz="2600" u="none" cap="none" strike="noStrik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Exclusividade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600"/>
              <a:buFont typeface="Arial"/>
              <a:buChar char="•"/>
            </a:pPr>
            <a:r>
              <a:rPr b="0" i="0" lang="pt-BR" sz="2600" u="none" cap="none" strike="noStrik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Conflito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600"/>
              <a:buFont typeface="Arial"/>
              <a:buChar char="•"/>
            </a:pPr>
            <a:r>
              <a:rPr b="0" i="0" lang="pt-BR" sz="2600" u="none" cap="none" strike="noStrik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Audiovisuais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600"/>
              <a:buFont typeface="Arial"/>
              <a:buChar char="•"/>
            </a:pPr>
            <a:r>
              <a:rPr b="0" i="0" lang="pt-BR" sz="2600" u="none" cap="none" strike="noStrik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Potencial de viralização/engajamento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600"/>
              <a:buFont typeface="Arial"/>
              <a:buChar char="•"/>
            </a:pPr>
            <a:r>
              <a:rPr b="0" i="0" lang="pt-BR" sz="2600" u="none" cap="none" strike="noStrik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Drama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Questão disparadora</a:t>
            </a:r>
            <a:endParaRPr/>
          </a:p>
        </p:txBody>
      </p:sp>
      <p:sp>
        <p:nvSpPr>
          <p:cNvPr id="55" name="Google Shape;55;p4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None/>
            </a:pPr>
            <a:r>
              <a:rPr lang="pt-BR" sz="8000"/>
              <a:t>“Falta temperatura na reportagem.”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8000"/>
              <a:buNone/>
            </a:pPr>
            <a:r>
              <a:rPr lang="pt-BR" sz="8000"/>
              <a:t>O que isso quer dizer?</a:t>
            </a:r>
            <a:endParaRPr sz="8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O que transforma um acontecimento </a:t>
            </a:r>
            <a:br>
              <a:rPr lang="pt-BR"/>
            </a:br>
            <a:r>
              <a:rPr lang="pt-BR"/>
              <a:t>em uma notícia?</a:t>
            </a:r>
            <a:endParaRPr/>
          </a:p>
        </p:txBody>
      </p:sp>
      <p:sp>
        <p:nvSpPr>
          <p:cNvPr id="61" name="Google Shape;61;p5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7500" lnSpcReduction="2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pt-BR"/>
              <a:t>Os cinco acontecimentos abaixo foram noticiados pelo portal G1 em 05.05. De 1 a 5 (sendo 1 o mais e 5 o menos importante), como você os ranquearia para decidir qual deve ocupar mais espaço e qual menos?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A-) Há 9 anos, mulher foi espancada até a morte por causa de fake news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B-) Por que a coroação de Charles terá festa bem menor que a da mãe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C-) Lula lembra que pandemia não acabou e pede que população se vacine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D-) Premiê britânico anuncia R$ 500 milhões para o Fundo Amazônia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E-) VÍDEO: mulher dá à luz gêmeos, e um dos bebês nasce empelicado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O que transforma um acontecimento </a:t>
            </a:r>
            <a:br>
              <a:rPr lang="pt-BR"/>
            </a:br>
            <a:r>
              <a:rPr lang="pt-BR"/>
              <a:t>em uma notícia?</a:t>
            </a:r>
            <a:endParaRPr/>
          </a:p>
        </p:txBody>
      </p:sp>
      <p:sp>
        <p:nvSpPr>
          <p:cNvPr id="67" name="Google Shape;67;p6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pt-BR"/>
              <a:t>1- Lula lembra que pandemia não acabou e pede que população se vacine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pt-BR"/>
              <a:t>2- Por que a coroação de Charles terá festa bem menor que a da mãe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pt-BR"/>
              <a:t>3- VÍDEO: mulher dá à luz gêmeos, e um dos bebês nasce empelicado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pt-BR"/>
              <a:t>4- Premiê britânico anuncia R$ 500 milhões para o Fundo Amazônia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pt-BR"/>
              <a:t>5- Há 9 anos, mulher foi espancada até a morte por causa de fake news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O que transforma um acontecimento </a:t>
            </a:r>
            <a:br>
              <a:rPr lang="pt-BR"/>
            </a:br>
            <a:r>
              <a:rPr lang="pt-BR"/>
              <a:t>em uma notícia?</a:t>
            </a:r>
            <a:endParaRPr/>
          </a:p>
        </p:txBody>
      </p:sp>
      <p:sp>
        <p:nvSpPr>
          <p:cNvPr id="73" name="Google Shape;73;p7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pt-BR"/>
              <a:t>Respostas de jornalistas (HARCUP; O’NEILL, 2017)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“Eu sei que é notícia assim que bato o olho.”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“Simplesmente é assim!”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“Instinto”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Referencia à experiência profissional não codificada, balizada por anos de tentativa e erro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Bibliografia</a:t>
            </a:r>
            <a:endParaRPr/>
          </a:p>
        </p:txBody>
      </p:sp>
      <p:sp>
        <p:nvSpPr>
          <p:cNvPr id="79" name="Google Shape;79;p8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pt-BR"/>
              <a:t>GALTUNG, J; RUGE, M. A estrutura do noticiário estrangeiro. In TRAQUINA, N. </a:t>
            </a:r>
            <a:r>
              <a:rPr b="1" lang="pt-BR"/>
              <a:t>Jornalismo: questões, teorias e “estórias”</a:t>
            </a:r>
            <a:r>
              <a:rPr lang="pt-BR"/>
              <a:t>. Lisboa: Vega, 1993, p. 61-73.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Texto clássico de epistemologia do jornalismo, referência incontornável para o estudo da noticiabilidade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Noticiabilidade é a definição de quais acontecimentos são considerados suficientemente interessantes, significativos e relevantes para virar notícia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Apresenta 12 aspectos que mais tarde seriam chamados de </a:t>
            </a:r>
            <a:r>
              <a:rPr b="1" lang="pt-BR"/>
              <a:t>valor-notícia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Noticiabilidade</a:t>
            </a:r>
            <a:endParaRPr/>
          </a:p>
        </p:txBody>
      </p:sp>
      <p:sp>
        <p:nvSpPr>
          <p:cNvPr id="85" name="Google Shape;85;p9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Os autores apresentam um sistema de </a:t>
            </a:r>
            <a:r>
              <a:rPr b="1" lang="pt-BR"/>
              <a:t>12 fatores </a:t>
            </a:r>
            <a:r>
              <a:rPr lang="pt-BR"/>
              <a:t>que são usados para definir o que é o noticiário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São três hipóteses básicas: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1- </a:t>
            </a:r>
            <a:r>
              <a:rPr b="1" lang="pt-BR"/>
              <a:t>aditividade</a:t>
            </a:r>
            <a:r>
              <a:rPr lang="pt-BR"/>
              <a:t>: quanto mais fatores um evento satisfaz, maior a probabilidade de ele se tornar notícia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2- </a:t>
            </a:r>
            <a:r>
              <a:rPr b="1" lang="pt-BR"/>
              <a:t>complementaridade</a:t>
            </a:r>
            <a:r>
              <a:rPr lang="pt-BR"/>
              <a:t>: uma vez que um fator esteja presente, é menos necessário que os outros fatores estejam presentes para que o evento se transforme em notícia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3- </a:t>
            </a:r>
            <a:r>
              <a:rPr b="1" lang="pt-BR"/>
              <a:t>exclusão</a:t>
            </a:r>
            <a:r>
              <a:rPr lang="pt-BR"/>
              <a:t>: eventos que satisfaçam nenhum ou muito poucos fatores não se tornarão notícia.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A metáfora do dial</a:t>
            </a:r>
            <a:endParaRPr/>
          </a:p>
        </p:txBody>
      </p:sp>
      <p:sp>
        <p:nvSpPr>
          <p:cNvPr id="91" name="Google Shape;91;p10"/>
          <p:cNvSpPr txBox="1"/>
          <p:nvPr>
            <p:ph idx="1" type="body"/>
          </p:nvPr>
        </p:nvSpPr>
        <p:spPr>
          <a:xfrm>
            <a:off x="924464" y="1690688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A metáfora é a seguinte: </a:t>
            </a:r>
            <a:br>
              <a:rPr lang="pt-BR"/>
            </a:br>
            <a:r>
              <a:rPr lang="pt-BR"/>
              <a:t>imagine-se que o mundo pode </a:t>
            </a:r>
            <a:br>
              <a:rPr lang="pt-BR"/>
            </a:br>
            <a:r>
              <a:rPr lang="pt-BR"/>
              <a:t>ser comparado a um enorme </a:t>
            </a:r>
            <a:br>
              <a:rPr lang="pt-BR"/>
            </a:br>
            <a:r>
              <a:rPr lang="pt-BR"/>
              <a:t>conjunto de estações </a:t>
            </a:r>
            <a:br>
              <a:rPr lang="pt-BR"/>
            </a:br>
            <a:r>
              <a:rPr lang="pt-BR"/>
              <a:t>radiodifusoras, cada uma das </a:t>
            </a:r>
            <a:br>
              <a:rPr lang="pt-BR"/>
            </a:br>
            <a:r>
              <a:rPr lang="pt-BR"/>
              <a:t>quais a emitir o seu sinal ou o seu programa </a:t>
            </a:r>
            <a:br>
              <a:rPr lang="pt-BR"/>
            </a:br>
            <a:r>
              <a:rPr lang="pt-BR"/>
              <a:t>no seu próprio comprimento de onda.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Uma vez que não podemos registrar tudo, temos de fazer uma </a:t>
            </a:r>
            <a:r>
              <a:rPr b="1" lang="pt-BR"/>
              <a:t>seleção</a:t>
            </a:r>
            <a:r>
              <a:rPr lang="pt-BR"/>
              <a:t>, e a questão é saber o que chamará a nossa atenção. (p. 63)</a:t>
            </a:r>
            <a:endParaRPr/>
          </a:p>
        </p:txBody>
      </p:sp>
      <p:pic>
        <p:nvPicPr>
          <p:cNvPr id="92" name="Google Shape;92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71852" y="696654"/>
            <a:ext cx="4854299" cy="27076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o Office">
  <a:themeElements>
    <a:clrScheme name="Escritório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2021-02-03T14:33:08Z</dcterms:created>
  <dc:creator>Rodrigo Ratier</dc:creator>
</cp:coreProperties>
</file>