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12192000"/>
  <p:notesSz cx="6797675" cy="99266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83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3" roundtripDataSignature="AMtx7mir7JC1rR1VbtEhlVyT4S6JbEuiN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83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0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0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1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1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4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4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5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6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3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5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2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3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4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5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5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6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7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9:notes"/>
          <p:cNvSpPr txBox="1"/>
          <p:nvPr>
            <p:ph idx="1" type="body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9:notes"/>
          <p:cNvSpPr/>
          <p:nvPr>
            <p:ph idx="2" type="sldImg"/>
          </p:nvPr>
        </p:nvSpPr>
        <p:spPr>
          <a:xfrm>
            <a:off x="422275" y="1241425"/>
            <a:ext cx="59531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gradFill>
          <a:gsLst>
            <a:gs pos="0">
              <a:srgbClr val="3B357B"/>
            </a:gs>
            <a:gs pos="20000">
              <a:srgbClr val="443279"/>
            </a:gs>
            <a:gs pos="100000">
              <a:srgbClr val="443279"/>
            </a:gs>
          </a:gsLst>
          <a:lin ang="1800000" scaled="0"/>
        </a:gra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5"/>
          <p:cNvSpPr txBox="1"/>
          <p:nvPr>
            <p:ph type="ctrTitle"/>
          </p:nvPr>
        </p:nvSpPr>
        <p:spPr>
          <a:xfrm>
            <a:off x="520700" y="3708400"/>
            <a:ext cx="6794500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Font typeface="Calibri"/>
              <a:buNone/>
              <a:defRPr b="1" sz="6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5"/>
          <p:cNvSpPr txBox="1"/>
          <p:nvPr>
            <p:ph idx="1" type="subTitle"/>
          </p:nvPr>
        </p:nvSpPr>
        <p:spPr>
          <a:xfrm>
            <a:off x="520700" y="5773738"/>
            <a:ext cx="6794500" cy="652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8" name="Google Shape;18;p5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0700" y="271599"/>
            <a:ext cx="2919186" cy="1866595"/>
          </a:xfrm>
          <a:prstGeom prst="rect">
            <a:avLst/>
          </a:prstGeom>
          <a:solidFill>
            <a:srgbClr val="363B7F"/>
          </a:solidFill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373A7F"/>
              </a:gs>
              <a:gs pos="100000">
                <a:srgbClr val="373A7F"/>
              </a:gs>
            </a:gsLst>
            <a:lin ang="1795654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56"/>
          <p:cNvSpPr/>
          <p:nvPr/>
        </p:nvSpPr>
        <p:spPr>
          <a:xfrm>
            <a:off x="393895" y="365125"/>
            <a:ext cx="11380763" cy="6148217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5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6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4" name="Google Shape;24;p5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716717" y="4918160"/>
            <a:ext cx="1773070" cy="12588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bg>
      <p:bgPr>
        <a:gradFill>
          <a:gsLst>
            <a:gs pos="0">
              <a:srgbClr val="023063"/>
            </a:gs>
            <a:gs pos="32000">
              <a:srgbClr val="373A7F"/>
            </a:gs>
            <a:gs pos="100000">
              <a:srgbClr val="373A7F"/>
            </a:gs>
          </a:gsLst>
          <a:lin ang="1740000" scaled="0"/>
        </a:gra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7"/>
          <p:cNvSpPr/>
          <p:nvPr/>
        </p:nvSpPr>
        <p:spPr>
          <a:xfrm rot="-5400000">
            <a:off x="2382128" y="-2579079"/>
            <a:ext cx="7427744" cy="12191999"/>
          </a:xfrm>
          <a:prstGeom prst="trapezoid">
            <a:avLst>
              <a:gd fmla="val 25000" name="adj"/>
            </a:avLst>
          </a:prstGeom>
          <a:solidFill>
            <a:srgbClr val="222A35">
              <a:alpha val="26666"/>
            </a:srgbClr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57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  <a:defRPr b="1" sz="5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gradFill>
          <a:gsLst>
            <a:gs pos="0">
              <a:srgbClr val="373A7F"/>
            </a:gs>
            <a:gs pos="100000">
              <a:srgbClr val="373A7F"/>
            </a:gs>
          </a:gsLst>
          <a:lin ang="12600000" scaled="0"/>
        </a:gra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8"/>
          <p:cNvSpPr txBox="1"/>
          <p:nvPr/>
        </p:nvSpPr>
        <p:spPr>
          <a:xfrm>
            <a:off x="3798278" y="2771335"/>
            <a:ext cx="4543864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5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Obrigado!</a:t>
            </a:r>
            <a:endParaRPr b="1" sz="5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9"/>
          <p:cNvSpPr/>
          <p:nvPr/>
        </p:nvSpPr>
        <p:spPr>
          <a:xfrm>
            <a:off x="1378634" y="2926081"/>
            <a:ext cx="4037428" cy="3024554"/>
          </a:xfrm>
          <a:prstGeom prst="rect">
            <a:avLst/>
          </a:prstGeom>
          <a:gradFill>
            <a:gsLst>
              <a:gs pos="0">
                <a:srgbClr val="2E75B5"/>
              </a:gs>
              <a:gs pos="10000">
                <a:srgbClr val="2E75B5"/>
              </a:gs>
              <a:gs pos="76000">
                <a:srgbClr val="373A7F"/>
              </a:gs>
              <a:gs pos="100000">
                <a:srgbClr val="373A7F"/>
              </a:gs>
            </a:gsLst>
            <a:lin ang="12600000" scaled="0"/>
          </a:gra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59"/>
          <p:cNvSpPr txBox="1"/>
          <p:nvPr>
            <p:ph type="title"/>
          </p:nvPr>
        </p:nvSpPr>
        <p:spPr>
          <a:xfrm>
            <a:off x="1740121" y="3234936"/>
            <a:ext cx="3366452" cy="10445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b="1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9"/>
          <p:cNvSpPr/>
          <p:nvPr>
            <p:ph idx="2" type="pic"/>
          </p:nvPr>
        </p:nvSpPr>
        <p:spPr>
          <a:xfrm>
            <a:off x="4895558" y="464233"/>
            <a:ext cx="6231988" cy="6006905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59"/>
          <p:cNvSpPr txBox="1"/>
          <p:nvPr>
            <p:ph idx="1" type="body"/>
          </p:nvPr>
        </p:nvSpPr>
        <p:spPr>
          <a:xfrm>
            <a:off x="1740121" y="4431325"/>
            <a:ext cx="3366452" cy="11676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5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5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5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5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Relationship Id="rId4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"/>
          <p:cNvSpPr txBox="1"/>
          <p:nvPr>
            <p:ph type="ctrTitle"/>
          </p:nvPr>
        </p:nvSpPr>
        <p:spPr>
          <a:xfrm>
            <a:off x="442323" y="2541452"/>
            <a:ext cx="10600146" cy="1954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pt-BR" sz="4800"/>
              <a:t>Apresentação da disciplina - texto</a:t>
            </a:r>
            <a:endParaRPr i="1" sz="4800"/>
          </a:p>
        </p:txBody>
      </p:sp>
      <p:sp>
        <p:nvSpPr>
          <p:cNvPr id="40" name="Google Shape;40;p1"/>
          <p:cNvSpPr txBox="1"/>
          <p:nvPr>
            <p:ph idx="1" type="subTitle"/>
          </p:nvPr>
        </p:nvSpPr>
        <p:spPr>
          <a:xfrm>
            <a:off x="520699" y="4641670"/>
            <a:ext cx="8257541" cy="1968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pt-BR"/>
              <a:t>CJE0602 - Laboratório de Jornalismo - Jornal do Campus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pt-BR"/>
              <a:t>Prof. Dr. Rodrigo Ratier | rratier@usp.br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Cronograma</a:t>
            </a:r>
            <a:endParaRPr/>
          </a:p>
        </p:txBody>
      </p:sp>
      <p:pic>
        <p:nvPicPr>
          <p:cNvPr id="94" name="Google Shape;94;p1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03269" y="1439916"/>
            <a:ext cx="5437703" cy="47370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Cronograma</a:t>
            </a:r>
            <a:endParaRPr/>
          </a:p>
        </p:txBody>
      </p:sp>
      <p:pic>
        <p:nvPicPr>
          <p:cNvPr id="100" name="Google Shape;100;p1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51714" l="0" r="0" t="0"/>
          <a:stretch/>
        </p:blipFill>
        <p:spPr>
          <a:xfrm>
            <a:off x="2203269" y="1439916"/>
            <a:ext cx="5437703" cy="2287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86540" y="1629725"/>
            <a:ext cx="5471160" cy="27965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Avaliação – Texto</a:t>
            </a:r>
            <a:endParaRPr/>
          </a:p>
        </p:txBody>
      </p:sp>
      <p:sp>
        <p:nvSpPr>
          <p:cNvPr id="107" name="Google Shape;107;p12"/>
          <p:cNvSpPr txBox="1"/>
          <p:nvPr>
            <p:ph idx="1" type="body"/>
          </p:nvPr>
        </p:nvSpPr>
        <p:spPr>
          <a:xfrm>
            <a:off x="838199" y="1825625"/>
            <a:ext cx="868026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Valores norteadores do processo: compromisso e participação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Participação nas diversas atividades, colaboração com o coletivo, entrega adequada e pontual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Valores norteadores das produções jornalísticas: precisão e contexto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Salvo exceções, as produções deverão ter ao menos 3 fontes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Avaliação – Texto</a:t>
            </a:r>
            <a:endParaRPr/>
          </a:p>
        </p:txBody>
      </p:sp>
      <p:sp>
        <p:nvSpPr>
          <p:cNvPr id="113" name="Google Shape;113;p13"/>
          <p:cNvSpPr txBox="1"/>
          <p:nvPr>
            <p:ph idx="1" type="body"/>
          </p:nvPr>
        </p:nvSpPr>
        <p:spPr>
          <a:xfrm>
            <a:off x="838199" y="1825625"/>
            <a:ext cx="868026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Nota coletiva (6 pts.)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i="1" lang="pt-BR"/>
              <a:t>Avalia qualidade da edição, pontualidade na entrega e distribuição (on e offline)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Qualidade:</a:t>
            </a:r>
            <a:r>
              <a:rPr lang="pt-BR"/>
              <a:t> 1 pt. por edição (total possível: </a:t>
            </a:r>
            <a:r>
              <a:rPr b="1" lang="pt-BR"/>
              <a:t>3 pts.</a:t>
            </a:r>
            <a:r>
              <a:rPr lang="pt-BR"/>
              <a:t>). Conforme avaliação do docente, afere se as edições atingiram nível adequado de qualidade.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Compromisso com prazos:</a:t>
            </a:r>
            <a:r>
              <a:rPr lang="pt-BR"/>
              <a:t> 0,5 pt por edição (total possível: </a:t>
            </a:r>
            <a:r>
              <a:rPr b="1" lang="pt-BR"/>
              <a:t>1,5 pts.</a:t>
            </a:r>
            <a:r>
              <a:rPr lang="pt-BR"/>
              <a:t>). Afere se houve atrasos em relação aos cronogramas estabelecidos no início do semestre.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Distribuição (online e offline):</a:t>
            </a:r>
            <a:r>
              <a:rPr lang="pt-BR"/>
              <a:t> 0,5 pt (total possível: </a:t>
            </a:r>
            <a:r>
              <a:rPr b="1" lang="pt-BR"/>
              <a:t>1,5 pts.</a:t>
            </a:r>
            <a:r>
              <a:rPr lang="pt-BR"/>
              <a:t>). No ambiente online, afere se as edições foram adequadamente subidas na íntegra e divulgadas também na íntegra nas redes sociais. No off-line, afere se os jornais foram totalmente distribuídos. NÃO PODE SOBRAR JORNAL NO CJE.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Avaliação – Texto</a:t>
            </a:r>
            <a:endParaRPr/>
          </a:p>
        </p:txBody>
      </p:sp>
      <p:sp>
        <p:nvSpPr>
          <p:cNvPr id="119" name="Google Shape;119;p14"/>
          <p:cNvSpPr txBox="1"/>
          <p:nvPr>
            <p:ph idx="1" type="body"/>
          </p:nvPr>
        </p:nvSpPr>
        <p:spPr>
          <a:xfrm>
            <a:off x="838199" y="1825625"/>
            <a:ext cx="868026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Nota individual (4 pts.)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i="1" lang="pt-BR"/>
              <a:t>Avalia a contribuição de cada estudante ao longo do processo de produção do JC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/>
              <a:t> 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Produção: </a:t>
            </a:r>
            <a:r>
              <a:rPr lang="pt-BR"/>
              <a:t>1 pt. por edição (total possível: </a:t>
            </a:r>
            <a:r>
              <a:rPr b="1" lang="pt-BR"/>
              <a:t>3 pts.</a:t>
            </a:r>
            <a:r>
              <a:rPr lang="pt-BR"/>
              <a:t>) refere-se à participação constante como repórter, editor(a) ou secretário(a) de redação, entrega de reportagens no prazo, atitude colaborativa durante os processos de edição e fechamento. 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pt-BR"/>
              <a:t>Assiduidade:</a:t>
            </a:r>
            <a:r>
              <a:rPr lang="pt-BR"/>
              <a:t> 1 pt. (total possível: </a:t>
            </a:r>
            <a:r>
              <a:rPr b="1" lang="pt-BR"/>
              <a:t>1 pt.</a:t>
            </a:r>
            <a:r>
              <a:rPr lang="pt-BR"/>
              <a:t>) refere-se à presença nas aulas e participação ativa nas atividades da disciplina, sobretudo em reuniões de pauta e de avaliação.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5"/>
          <p:cNvSpPr txBox="1"/>
          <p:nvPr>
            <p:ph type="title"/>
          </p:nvPr>
        </p:nvSpPr>
        <p:spPr>
          <a:xfrm>
            <a:off x="3448050" y="2486025"/>
            <a:ext cx="52959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pt-BR"/>
              <a:t>Divisão de tarefas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Divisão de tarefas</a:t>
            </a:r>
            <a:endParaRPr/>
          </a:p>
        </p:txBody>
      </p:sp>
      <p:sp>
        <p:nvSpPr>
          <p:cNvPr id="130" name="Google Shape;130;p16"/>
          <p:cNvSpPr txBox="1"/>
          <p:nvPr>
            <p:ph idx="1" type="body"/>
          </p:nvPr>
        </p:nvSpPr>
        <p:spPr>
          <a:xfrm>
            <a:off x="838200" y="1825625"/>
            <a:ext cx="8610600" cy="14313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 ideia é começar a discussão sobre divisão de tarefas para a 1ª edição do JC.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Considerem as seguintes tarefas e editorias:</a:t>
            </a:r>
            <a:endParaRPr/>
          </a:p>
        </p:txBody>
      </p:sp>
      <p:sp>
        <p:nvSpPr>
          <p:cNvPr id="131" name="Google Shape;131;p16"/>
          <p:cNvSpPr txBox="1"/>
          <p:nvPr/>
        </p:nvSpPr>
        <p:spPr>
          <a:xfrm>
            <a:off x="838200" y="3335383"/>
            <a:ext cx="3907971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TAREFAS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Secretário(a) de redação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Editores(as)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Direção de arte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Equipe de arte (5)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58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E...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Gestão de mídias sociais, distribuição física e edição digital</a:t>
            </a:r>
            <a:endParaRPr/>
          </a:p>
        </p:txBody>
      </p:sp>
      <p:sp>
        <p:nvSpPr>
          <p:cNvPr id="132" name="Google Shape;132;p16"/>
          <p:cNvSpPr txBox="1"/>
          <p:nvPr/>
        </p:nvSpPr>
        <p:spPr>
          <a:xfrm>
            <a:off x="5222966" y="3335383"/>
            <a:ext cx="3908100" cy="28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EDITORIAS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Universidade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 Pauta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Ciência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Esporte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Cultura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Diversidades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Opinião (editorial, entrevista, crônica e ombudsman)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Plano da aula</a:t>
            </a:r>
            <a:endParaRPr/>
          </a:p>
        </p:txBody>
      </p:sp>
      <p:sp>
        <p:nvSpPr>
          <p:cNvPr id="46" name="Google Shape;46;p2"/>
          <p:cNvSpPr txBox="1"/>
          <p:nvPr>
            <p:ph idx="1" type="body"/>
          </p:nvPr>
        </p:nvSpPr>
        <p:spPr>
          <a:xfrm>
            <a:off x="977537" y="1625328"/>
            <a:ext cx="8610600" cy="45577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Apresentação da disciplina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Programa resumido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Divisão do trabalho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Cronogramas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Fechamentos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Por áreas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Avaliação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Dúvidas e comentários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Em grupo: divisão de tarefas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Drive da disciplina</a:t>
            </a:r>
            <a:endParaRPr/>
          </a:p>
        </p:txBody>
      </p:sp>
      <p:sp>
        <p:nvSpPr>
          <p:cNvPr id="52" name="Google Shape;52;p3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</a:pPr>
            <a:r>
              <a:rPr lang="pt-BR" sz="8000"/>
              <a:t>CJE0602 em</a:t>
            </a:r>
            <a:br>
              <a:rPr lang="pt-BR" sz="8000"/>
            </a:br>
            <a:r>
              <a:rPr lang="pt-BR" sz="8000"/>
              <a:t>edisciplinas.usp.br</a:t>
            </a:r>
            <a:endParaRPr sz="8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Apresentação</a:t>
            </a:r>
            <a:endParaRPr/>
          </a:p>
        </p:txBody>
      </p:sp>
      <p:sp>
        <p:nvSpPr>
          <p:cNvPr id="58" name="Google Shape;58;p4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pt-BR"/>
              <a:t>Disciplina: CJE0602 - Laboratório de Jornalismo - Jornal do Campus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Créditos Aula: 10 (6 de texto)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Créditos Trabalho: 4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Carga Horária Total: 270 h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Programa resumido</a:t>
            </a:r>
            <a:endParaRPr/>
          </a:p>
        </p:txBody>
      </p:sp>
      <p:sp>
        <p:nvSpPr>
          <p:cNvPr id="64" name="Google Shape;64;p5"/>
          <p:cNvSpPr txBox="1"/>
          <p:nvPr>
            <p:ph idx="1" type="body"/>
          </p:nvPr>
        </p:nvSpPr>
        <p:spPr>
          <a:xfrm>
            <a:off x="838200" y="1825625"/>
            <a:ext cx="8610600" cy="36869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Edição quinzenal* do Jornal do Campus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elaboração de pautas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prática de gêneros jornalísticos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edição de jornal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controle de edição e distribuição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discussão de política editorial e controle de qualidade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Programa resumido</a:t>
            </a:r>
            <a:endParaRPr/>
          </a:p>
        </p:txBody>
      </p:sp>
      <p:sp>
        <p:nvSpPr>
          <p:cNvPr id="70" name="Google Shape;70;p6"/>
          <p:cNvSpPr txBox="1"/>
          <p:nvPr>
            <p:ph idx="1" type="body"/>
          </p:nvPr>
        </p:nvSpPr>
        <p:spPr>
          <a:xfrm>
            <a:off x="838200" y="1825625"/>
            <a:ext cx="8610600" cy="36869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Edição Jornalística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conceitos jornalísticos de edição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edição para comunicação de massa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o instrumental da edição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fechamento editorial do jornal diário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avaliação do trabalho de edição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Programa resumido</a:t>
            </a:r>
            <a:endParaRPr/>
          </a:p>
        </p:txBody>
      </p:sp>
      <p:sp>
        <p:nvSpPr>
          <p:cNvPr id="76" name="Google Shape;76;p7"/>
          <p:cNvSpPr txBox="1"/>
          <p:nvPr>
            <p:ph idx="1" type="body"/>
          </p:nvPr>
        </p:nvSpPr>
        <p:spPr>
          <a:xfrm>
            <a:off x="838200" y="1825625"/>
            <a:ext cx="8610600" cy="36869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Diagramação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o projeto gráfico: personalidade e racionalidade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as malhas do espaço gráfico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as técnicas de pré-diagramação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comunicação e programação visual no jornal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execução informatizada do diagrama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Divisão do trabalho</a:t>
            </a:r>
            <a:endParaRPr/>
          </a:p>
        </p:txBody>
      </p:sp>
      <p:sp>
        <p:nvSpPr>
          <p:cNvPr id="82" name="Google Shape;82;p8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Prof. Luciano Guimarães (3ª, 8h-11h45) </a:t>
            </a:r>
            <a:br>
              <a:rPr lang="pt-BR"/>
            </a:br>
            <a:r>
              <a:rPr b="1" lang="pt-BR"/>
              <a:t>Design gráfico</a:t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Prof. Rodrigo Ratier (4ª, 8h-11h45, 5ª, 8h-9h45) </a:t>
            </a:r>
            <a:br>
              <a:rPr lang="pt-BR"/>
            </a:br>
            <a:r>
              <a:rPr b="1" lang="pt-BR"/>
              <a:t>Texto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pt-BR"/>
              <a:t>Prof. Wagner Souza e Silva (5a, 10h-11h45) </a:t>
            </a:r>
            <a:r>
              <a:rPr b="1" lang="pt-BR"/>
              <a:t>Fotojornalismo</a:t>
            </a:r>
            <a:r>
              <a:rPr lang="pt-BR"/>
              <a:t> (CJE0649)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/>
              <a:t>Eixos do trabalho em texto</a:t>
            </a:r>
            <a:endParaRPr/>
          </a:p>
        </p:txBody>
      </p:sp>
      <p:sp>
        <p:nvSpPr>
          <p:cNvPr id="88" name="Google Shape;88;p9"/>
          <p:cNvSpPr txBox="1"/>
          <p:nvPr>
            <p:ph idx="1" type="body"/>
          </p:nvPr>
        </p:nvSpPr>
        <p:spPr>
          <a:xfrm>
            <a:off x="838200" y="1825625"/>
            <a:ext cx="8610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pt-BR"/>
              <a:t>JC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Atividades práticas ligadas à produção das edições impressas e digitais do Jornal do Campus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pt-BR"/>
              <a:t>Conceitos e gêneros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Discussão sobre procedimentos e protocolos jornalísticos (pauta, apuração, escrita e edição) em diferentes gêneros textuais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pt-BR"/>
              <a:t>Teoria do jornalismo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t-BR"/>
              <a:t>Discussão teórica em torno do conceito de objetividade jornalística, das formulações clássicas aos debates contemporâneos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Escritório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2021-02-03T14:33:08Z</dcterms:created>
  <dc:creator>Rodrigo Ratier</dc:creator>
</cp:coreProperties>
</file>