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1" roundtripDataSignature="AMtx7midW0dvv2CvKQyoD6bJqUPfjgb8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" name="Google Shape;33;p1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ea5c6f18a6_0_23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ea5c6f18a6_0_23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ea5c6f18a6_0_244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g1ea5c6f18a6_0_24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ea5c6f18a6_0_251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g1ea5c6f18a6_0_25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ea5c6f18a6_0_258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1ea5c6f18a6_0_258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ea5c6f18a6_0_265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1ea5c6f18a6_0_265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:notes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33:notes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22643362475_1_4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" name="Google Shape;39;g22643362475_1_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ea5c6f18a6_0_232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g1ea5c6f18a6_0_232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ea5c6f18a6_0_85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" name="Google Shape;51;g1ea5c6f18a6_0_85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ea5c6f18a6_0_91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g1ea5c6f18a6_0_9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5c6f18a6_0_97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g1ea5c6f18a6_0_97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ea5c6f18a6_0_103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g1ea5c6f18a6_0_10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ea5c6f18a6_0_111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1ea5c6f18a6_0_11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ea5c6f18a6_0_117:notes"/>
          <p:cNvSpPr/>
          <p:nvPr>
            <p:ph idx="2" type="sldImg"/>
          </p:nvPr>
        </p:nvSpPr>
        <p:spPr>
          <a:xfrm>
            <a:off x="1133150" y="744475"/>
            <a:ext cx="45321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1ea5c6f18a6_0_117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4" name="Google Shape;1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5490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6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pt-BR" sz="5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i="0" sz="5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9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9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9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39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HMzOwKxSjIU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"/>
          <p:cNvSpPr txBox="1"/>
          <p:nvPr>
            <p:ph type="ctrTitle"/>
          </p:nvPr>
        </p:nvSpPr>
        <p:spPr>
          <a:xfrm>
            <a:off x="520700" y="3708400"/>
            <a:ext cx="102953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Humanização no</a:t>
            </a:r>
            <a:br>
              <a:rPr lang="pt-BR" sz="4800"/>
            </a:br>
            <a:r>
              <a:rPr lang="pt-BR" sz="4800"/>
              <a:t>jornalismo</a:t>
            </a:r>
            <a:endParaRPr sz="4800"/>
          </a:p>
        </p:txBody>
      </p:sp>
      <p:sp>
        <p:nvSpPr>
          <p:cNvPr id="36" name="Google Shape;36;p1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ea5c6f18a6_0_23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Afinal, o que é o ser humano?</a:t>
            </a:r>
            <a:endParaRPr/>
          </a:p>
        </p:txBody>
      </p:sp>
      <p:sp>
        <p:nvSpPr>
          <p:cNvPr id="90" name="Google Shape;90;g1ea5c6f18a6_0_238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pt-BR"/>
              <a:t>“O fenômeno do "branco" (especialmente com recursos financeiros) sendo associado a humano e o negro (especialmente o pobre) a não-humano, sabemos, ainda repercute fortemente entre nós. É ele quem explica o abandono de uma criança pobre de apenas 5 anos em um elevador de um prédio de luxo. Uma criança que, minutos após o abandono, morreria ao cair do nono andar. Enquanto isso, sua mãe, empregada doméstica, passeava com o animal de estimação da empregadora, a mesma pessoa que deixou o garoto sozinho no elevador. O caso Miguel aconteceu em Recife, Pernambuco (Brasil), em 2020.” (p. 86)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a5c6f18a6_0_24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Revendo o humanismo e a modernidade</a:t>
            </a:r>
            <a:endParaRPr/>
          </a:p>
        </p:txBody>
      </p:sp>
      <p:sp>
        <p:nvSpPr>
          <p:cNvPr id="96" name="Google Shape;96;g1ea5c6f18a6_0_244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7973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Sodré (2017) nos lembra que o conceito de "humano" serviu de fachada ideológica para a legitimação dos mercados do Sudeste asiático, dos metais preciosos nas Américas e da mão de obra na África, e sustentou o modo como os europeus conhecem a si mesmos, "homens plenamente humanos", enquanto os outros, anthropos, não são tão plenos (2017, p. 14). </a:t>
            </a:r>
            <a:endParaRPr/>
          </a:p>
          <a:p>
            <a:pPr indent="-3797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"Essa lógica, que, no limite, pode ser chamada de </a:t>
            </a:r>
            <a:r>
              <a:rPr b="1" lang="pt-BR"/>
              <a:t>'humanista'</a:t>
            </a:r>
            <a:r>
              <a:rPr lang="pt-BR"/>
              <a:t>, é capaz de dar abrigo à discriminação do Outro, tornando humanista todo racismo" (2017, p.15, grifo nosso). </a:t>
            </a:r>
            <a:endParaRPr/>
          </a:p>
          <a:p>
            <a:pPr indent="-3797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Torrico Villanueva (2017) identifica como o campo da comunicação absorve radicalmente a hierarquização de pessoas que sustenta a própria </a:t>
            </a:r>
            <a:r>
              <a:rPr b="1" lang="pt-BR"/>
              <a:t>modernidade</a:t>
            </a:r>
            <a:r>
              <a:rPr lang="pt-BR"/>
              <a:t>, sendo lugar de criação e reprodução de discursos que, em nome da ordem e do progresso (e do "mercado", da "democracia", etc.), sustentaram genocídios e outros apagamentos. (p. 84-85)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ea5c6f18a6_0_25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Revendo a ciência e o jornalismo</a:t>
            </a:r>
            <a:endParaRPr/>
          </a:p>
        </p:txBody>
      </p:sp>
      <p:sp>
        <p:nvSpPr>
          <p:cNvPr id="102" name="Google Shape;102;g1ea5c6f18a6_0_251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É preciso considerar ainda que a Ciência Moderna adquiriu o status de modelo único, que reduz os fatos sociais às suas dimensões externas, observáveis e mensuráveis (Santos, 2010). 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O jornalismo vai dialogar fortemente com essa questão. Esta lógica, ao enfatizar o real e o útil, estabelece uma objetivação – o distanciamento entre o sujeito observador e o objeto a ser conhecido. E esta objetivação desliza ao enxergar fenômenos também como objetos (coisificação).  (p. 85)</a:t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Mas é possível pensar nesse dogma da objetividade sem racializá-lo? Sem considerar posições de classe? Para que pessoas e lugares, então, o jornalismo deve mirar? E que lugares e pessoas ficam de fora? São questões que ajudam a reolhar os debates sobre objetividade jornalística e, dentro dela, noções ainda superficiais sobre o humano. (p. 85)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ea5c6f18a6_0_25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Implicações para o jornalismo</a:t>
            </a:r>
            <a:endParaRPr/>
          </a:p>
        </p:txBody>
      </p:sp>
      <p:sp>
        <p:nvSpPr>
          <p:cNvPr id="108" name="Google Shape;108;g1ea5c6f18a6_0_258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6639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É preciso que a prática se dê a partir de uma posição continuamente reflexiva. Há um propósito em desarticular um jornalismo que mais fere do que restaura: é preciso firmar um pacto consigo e com o outro (coletivo e individual) e entender que nossas escolhas também têm o poder de promover o processo de re-humanização (Torrico Villanueva, 2018).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r>
              <a:t/>
            </a:r>
            <a:endParaRPr/>
          </a:p>
          <a:p>
            <a:pPr indent="-36639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Este componente ético-epistemológico determina o que visualizamos como pauta, como lemos uma pauta, quem escolhemos como fontes, que perguntas fazemos a essas fontes, que narrativas produzimos em nossas notícias. 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r>
              <a:t/>
            </a:r>
            <a:endParaRPr/>
          </a:p>
          <a:p>
            <a:pPr indent="-36639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Este componente ético-epistemológico, inerente a cada um de nós – comunicadores –, precisa ser decolonizado de modo a reconhecer, perceber e incorporar as múltiplas dimensões dos Direitos Humanos. </a:t>
            </a:r>
            <a:endParaRPr/>
          </a:p>
          <a:p>
            <a:pPr indent="-36639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(...) [P]ara humanizar o jornalismo, há que se humanizar também a/o jornalista. (p. 87)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ea5c6f18a6_0_26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O conceito de humanidade radical</a:t>
            </a:r>
            <a:endParaRPr/>
          </a:p>
        </p:txBody>
      </p:sp>
      <p:sp>
        <p:nvSpPr>
          <p:cNvPr id="114" name="Google Shape;114;g1ea5c6f18a6_0_265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É necessário buscar um conceito de humanidade que possa contribuir para um jornalismo menos sectário e posicionado contra mecanismos de destruição de existências. 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pt-BR"/>
              <a:t>Humanismo radical</a:t>
            </a:r>
            <a:r>
              <a:rPr lang="pt-BR"/>
              <a:t> (Wynter, Paterniani, Belisário e Nakel (2022))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Princípio da humanidade calcado em natureza-cultura sem que haja uma diferenciação/ hierarquização entre estas, que sempre foram apresentadas sob um ponto de vista binário-ocidental.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Conceito plural: reconheçamos humanidades, uma vez que o mundo escapa a classificações e hierarquias entre humanidades e desumanidades: somos seres híbridos que nos auto-instituímos (biológica e narrativamente).  (p. 86)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2643362475_1_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Referência</a:t>
            </a:r>
            <a:endParaRPr/>
          </a:p>
        </p:txBody>
      </p:sp>
      <p:sp>
        <p:nvSpPr>
          <p:cNvPr id="42" name="Google Shape;42;g22643362475_1_4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MORAES, F.; IJUIM, J. K. Repensar a "humanidade": limites de um conceito na imprensa e apontamentos para superar a desumanização. </a:t>
            </a:r>
            <a:r>
              <a:rPr b="1" lang="pt-BR"/>
              <a:t>Revista Latinoamericana de Ciencias de la Comunicación</a:t>
            </a:r>
            <a:r>
              <a:rPr lang="pt-BR"/>
              <a:t>, [S. l.], v. 22, n. 42, 2023. Disponível em: http://revista.pubalaic.org/index.php/alaic/article/view/967. Acesso em: 31 out. 2023.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ea5c6f18a6_0_23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Reportagem para apreciação</a:t>
            </a:r>
            <a:endParaRPr/>
          </a:p>
        </p:txBody>
      </p:sp>
      <p:sp>
        <p:nvSpPr>
          <p:cNvPr id="48" name="Google Shape;48;g1ea5c6f18a6_0_232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A viagem do céu ao inferno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Roberto Cabrini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(Record TV, 16 mai 2022)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u="sng">
                <a:solidFill>
                  <a:schemeClr val="hlink"/>
                </a:solidFill>
                <a:hlinkClick r:id="rId3"/>
              </a:rPr>
              <a:t>https://www.youtube.com/watch?v=HMzOwKxSjIU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ea5c6f18a6_0_8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Tese e proposta</a:t>
            </a:r>
            <a:endParaRPr/>
          </a:p>
        </p:txBody>
      </p:sp>
      <p:sp>
        <p:nvSpPr>
          <p:cNvPr id="54" name="Google Shape;54;g1ea5c6f18a6_0_85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Jornalismo se utiliza de concepção do “humano” quase sempre como sinônimo de branco, homem e dono de maior capital.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Leituras interssecionais e não-coloniais pelo jornalismo são formas de superarmos modos de dizer e fazer desumanizantes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5c6f18a6_0_9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Jornalismo e desumanização</a:t>
            </a:r>
            <a:endParaRPr/>
          </a:p>
        </p:txBody>
      </p:sp>
      <p:sp>
        <p:nvSpPr>
          <p:cNvPr id="60" name="Google Shape;60;g1ea5c6f18a6_0_91"/>
          <p:cNvSpPr txBox="1"/>
          <p:nvPr>
            <p:ph idx="1" type="body"/>
          </p:nvPr>
        </p:nvSpPr>
        <p:spPr>
          <a:xfrm>
            <a:off x="838200" y="1825625"/>
            <a:ext cx="8610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“Duplo estado”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De um lado, denúncia de desigualdades e violências (mas no papel de "reprodutor" de fatos)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De outro, responsável para que violências e desigualdades continuassem fortalecidas (da escolha de pauta à edição final)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5c6f18a6_0_9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Jornalismo e desumanização</a:t>
            </a:r>
            <a:endParaRPr/>
          </a:p>
        </p:txBody>
      </p:sp>
      <p:sp>
        <p:nvSpPr>
          <p:cNvPr id="66" name="Google Shape;66;g1ea5c6f18a6_0_97"/>
          <p:cNvSpPr txBox="1"/>
          <p:nvPr>
            <p:ph idx="1" type="body"/>
          </p:nvPr>
        </p:nvSpPr>
        <p:spPr>
          <a:xfrm>
            <a:off x="838200" y="18256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“Fatores diversos, porém, forçaram alguns deslocamentos internos e externos no fazer jornalístico nas últimas décadas: a instauração e o avanço das políticas de cotas sociais e raciais no Brasil; a popularização dos debates sobre raça, gênero, classe e territórios; e a expansão do uso de aparelhos celulares e das redes sociais digitais são alguns exemplos. 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Nesse contexto, críticas do público ao que é divulgado no noticiário crescem e pressionam empresas a reverem posições. (p. 80)”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393065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pt-BR"/>
              <a:t>O exemplo da bancada embranquecida - empretecida - re-embranquecida da GloboNews no caso George Floyd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a5c6f18a6_0_10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A instrumentalização da humanidade</a:t>
            </a:r>
            <a:endParaRPr/>
          </a:p>
        </p:txBody>
      </p:sp>
      <p:sp>
        <p:nvSpPr>
          <p:cNvPr id="72" name="Google Shape;72;g1ea5c6f18a6_0_103"/>
          <p:cNvSpPr txBox="1"/>
          <p:nvPr>
            <p:ph idx="1" type="body"/>
          </p:nvPr>
        </p:nvSpPr>
        <p:spPr>
          <a:xfrm>
            <a:off x="838200" y="18256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"humano" como sinônimo de homem, branco e detentor de posses. (p. 81)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a grande maioria da população mundial não é sujeita dos direitos humanos. É objeto de seus discursos (Santos, 1997; Santos; Martins, 2019)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visão triunfalista “que consiste em conceber a ideia de dignidade humana veiculada pelos direitos humanos como um produto singular da história e da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cultura ocidental que deve ser universalizada enquanto bem humano incondicional” (Santos; Martins, 2019, p. 16)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a5c6f18a6_0_11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/>
              <a:t>A instrumentalização da humanidade</a:t>
            </a:r>
            <a:endParaRPr/>
          </a:p>
        </p:txBody>
      </p:sp>
      <p:sp>
        <p:nvSpPr>
          <p:cNvPr id="78" name="Google Shape;78;g1ea5c6f18a6_0_111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"humano" como sinônimo de homem, branco e detentor de posses. (p. 81)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a grande maioria da população mundial não é sujeita dos direitos humanos. É objeto de seus discursos (Santos, 1997; Santos; Martins, 2019)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visão triunfalista “que consiste em conceber a ideia de dignidade humana veiculada pelos direitos humanos como um produto singular da história e da cultura ocidental que deve ser universalizada enquanto bem humano incondicional” (Santos; Martins, 2019, p. 16)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impossibilidade da universalização de "humano" e "humanidade" (Santos; Martins, 2019).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ea5c6f18a6_0_11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Afinal, o que é o ser humano?</a:t>
            </a:r>
            <a:endParaRPr/>
          </a:p>
        </p:txBody>
      </p:sp>
      <p:sp>
        <p:nvSpPr>
          <p:cNvPr id="84" name="Google Shape;84;g1ea5c6f18a6_0_117"/>
          <p:cNvSpPr txBox="1"/>
          <p:nvPr>
            <p:ph idx="1" type="body"/>
          </p:nvPr>
        </p:nvSpPr>
        <p:spPr>
          <a:xfrm>
            <a:off x="838200" y="1520825"/>
            <a:ext cx="86106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História da modernidade: hierarquização por gênero e cor de pele – também por classe. "Não humanidade" como argumento para escravidão e colonização.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pt-BR"/>
              <a:t>“Não é possível pensar projetos culturais e sociais decoloniais desconsiderando o compromisso íntimo existente entre a empresa colonial, capitalismo, falocentrismo, racismo, antropocentrismo e especismo (Seligmann-Silva, 2020).” (p. 84)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