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0" r:id="rId1"/>
  </p:sldMasterIdLst>
  <p:notesMasterIdLst>
    <p:notesMasterId r:id="rId31"/>
  </p:notesMasterIdLst>
  <p:sldIdLst>
    <p:sldId id="534" r:id="rId2"/>
    <p:sldId id="326" r:id="rId3"/>
    <p:sldId id="3192" r:id="rId4"/>
    <p:sldId id="1480" r:id="rId5"/>
    <p:sldId id="1477" r:id="rId6"/>
    <p:sldId id="1478" r:id="rId7"/>
    <p:sldId id="1479" r:id="rId8"/>
    <p:sldId id="1482" r:id="rId9"/>
    <p:sldId id="3157" r:id="rId10"/>
    <p:sldId id="3164" r:id="rId11"/>
    <p:sldId id="3158" r:id="rId12"/>
    <p:sldId id="3180" r:id="rId13"/>
    <p:sldId id="3181" r:id="rId14"/>
    <p:sldId id="3182" r:id="rId15"/>
    <p:sldId id="3183" r:id="rId16"/>
    <p:sldId id="3184" r:id="rId17"/>
    <p:sldId id="3185" r:id="rId18"/>
    <p:sldId id="3193" r:id="rId19"/>
    <p:sldId id="3210" r:id="rId20"/>
    <p:sldId id="386" r:id="rId21"/>
    <p:sldId id="3179" r:id="rId22"/>
    <p:sldId id="3186" r:id="rId23"/>
    <p:sldId id="3187" r:id="rId24"/>
    <p:sldId id="3188" r:id="rId25"/>
    <p:sldId id="3162" r:id="rId26"/>
    <p:sldId id="3168" r:id="rId27"/>
    <p:sldId id="3170" r:id="rId28"/>
    <p:sldId id="3171" r:id="rId29"/>
    <p:sldId id="31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10E9B4ED-ABA8-4064-B06C-68EE3C131626}">
          <p14:sldIdLst>
            <p14:sldId id="534"/>
            <p14:sldId id="326"/>
          </p14:sldIdLst>
        </p14:section>
        <p14:section name="Lives" id="{D6ACA162-F17F-49E3-8032-BE0F793406C7}">
          <p14:sldIdLst>
            <p14:sldId id="3192"/>
            <p14:sldId id="1480"/>
            <p14:sldId id="1477"/>
            <p14:sldId id="1478"/>
            <p14:sldId id="1479"/>
            <p14:sldId id="1482"/>
            <p14:sldId id="3157"/>
            <p14:sldId id="3164"/>
            <p14:sldId id="3158"/>
            <p14:sldId id="3180"/>
            <p14:sldId id="3181"/>
            <p14:sldId id="3182"/>
            <p14:sldId id="3183"/>
            <p14:sldId id="3184"/>
            <p14:sldId id="3185"/>
            <p14:sldId id="3193"/>
            <p14:sldId id="3210"/>
            <p14:sldId id="386"/>
            <p14:sldId id="3179"/>
            <p14:sldId id="3186"/>
            <p14:sldId id="3187"/>
            <p14:sldId id="3188"/>
            <p14:sldId id="3162"/>
            <p14:sldId id="3168"/>
            <p14:sldId id="3170"/>
            <p14:sldId id="3171"/>
            <p14:sldId id="31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D8B"/>
    <a:srgbClr val="56707C"/>
    <a:srgbClr val="0B0F28"/>
    <a:srgbClr val="444C73"/>
    <a:srgbClr val="F5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90327C-E9DB-4149-A192-A6984CACFD25}" v="37" dt="2020-03-17T17:21:10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5332" autoAdjust="0"/>
  </p:normalViewPr>
  <p:slideViewPr>
    <p:cSldViewPr snapToGrid="0">
      <p:cViewPr varScale="1">
        <p:scale>
          <a:sx n="92" d="100"/>
          <a:sy n="92" d="100"/>
        </p:scale>
        <p:origin x="221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95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F203E-2431-405B-B50E-D9AB85979F13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EAA72-C7EA-4943-A61D-F5505B05EF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6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4AD9F3F-A1A6-4F57-97C1-DCA814B87C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0251" y="1314610"/>
            <a:ext cx="1353378" cy="1761185"/>
          </a:xfrm>
          <a:custGeom>
            <a:avLst/>
            <a:gdLst>
              <a:gd name="connsiteX0" fmla="*/ 703221 w 1353378"/>
              <a:gd name="connsiteY0" fmla="*/ 0 h 1761185"/>
              <a:gd name="connsiteX1" fmla="*/ 1169383 w 1353378"/>
              <a:gd name="connsiteY1" fmla="*/ 146374 h 1761185"/>
              <a:gd name="connsiteX2" fmla="*/ 1345149 w 1353378"/>
              <a:gd name="connsiteY2" fmla="*/ 523183 h 1761185"/>
              <a:gd name="connsiteX3" fmla="*/ 1342798 w 1353378"/>
              <a:gd name="connsiteY3" fmla="*/ 530237 h 1761185"/>
              <a:gd name="connsiteX4" fmla="*/ 957171 w 1353378"/>
              <a:gd name="connsiteY4" fmla="*/ 530237 h 1761185"/>
              <a:gd name="connsiteX5" fmla="*/ 887805 w 1353378"/>
              <a:gd name="connsiteY5" fmla="*/ 363877 h 1761185"/>
              <a:gd name="connsiteX6" fmla="*/ 696167 w 1353378"/>
              <a:gd name="connsiteY6" fmla="*/ 299801 h 1761185"/>
              <a:gd name="connsiteX7" fmla="*/ 508057 w 1353378"/>
              <a:gd name="connsiteY7" fmla="*/ 352708 h 1761185"/>
              <a:gd name="connsiteX8" fmla="*/ 439866 w 1353378"/>
              <a:gd name="connsiteY8" fmla="*/ 483209 h 1761185"/>
              <a:gd name="connsiteX9" fmla="*/ 508645 w 1353378"/>
              <a:gd name="connsiteY9" fmla="*/ 603717 h 1761185"/>
              <a:gd name="connsiteX10" fmla="*/ 766709 w 1353378"/>
              <a:gd name="connsiteY10" fmla="*/ 717171 h 1761185"/>
              <a:gd name="connsiteX11" fmla="*/ 1205830 w 1353378"/>
              <a:gd name="connsiteY11" fmla="*/ 931148 h 1761185"/>
              <a:gd name="connsiteX12" fmla="*/ 1353378 w 1353378"/>
              <a:gd name="connsiteY12" fmla="*/ 1280328 h 1761185"/>
              <a:gd name="connsiteX13" fmla="*/ 1177613 w 1353378"/>
              <a:gd name="connsiteY13" fmla="*/ 1633623 h 1761185"/>
              <a:gd name="connsiteX14" fmla="*/ 711451 w 1353378"/>
              <a:gd name="connsiteY14" fmla="*/ 1761185 h 1761185"/>
              <a:gd name="connsiteX15" fmla="*/ 207080 w 1353378"/>
              <a:gd name="connsiteY15" fmla="*/ 1614811 h 1761185"/>
              <a:gd name="connsiteX16" fmla="*/ 159 w 1353378"/>
              <a:gd name="connsiteY16" fmla="*/ 1193326 h 1761185"/>
              <a:gd name="connsiteX17" fmla="*/ 2510 w 1353378"/>
              <a:gd name="connsiteY17" fmla="*/ 1186272 h 1761185"/>
              <a:gd name="connsiteX18" fmla="*/ 389312 w 1353378"/>
              <a:gd name="connsiteY18" fmla="*/ 1186272 h 1761185"/>
              <a:gd name="connsiteX19" fmla="*/ 469259 w 1353378"/>
              <a:gd name="connsiteY19" fmla="*/ 1397897 h 1761185"/>
              <a:gd name="connsiteX20" fmla="*/ 711451 w 1353378"/>
              <a:gd name="connsiteY20" fmla="*/ 1461384 h 1761185"/>
              <a:gd name="connsiteX21" fmla="*/ 895447 w 1353378"/>
              <a:gd name="connsiteY21" fmla="*/ 1412005 h 1761185"/>
              <a:gd name="connsiteX22" fmla="*/ 955995 w 1353378"/>
              <a:gd name="connsiteY22" fmla="*/ 1282679 h 1761185"/>
              <a:gd name="connsiteX23" fmla="*/ 896035 w 1353378"/>
              <a:gd name="connsiteY23" fmla="*/ 1142772 h 1761185"/>
              <a:gd name="connsiteX24" fmla="*/ 680883 w 1353378"/>
              <a:gd name="connsiteY24" fmla="*/ 1038136 h 1761185"/>
              <a:gd name="connsiteX25" fmla="*/ 200026 w 1353378"/>
              <a:gd name="connsiteY25" fmla="*/ 818869 h 1761185"/>
              <a:gd name="connsiteX26" fmla="*/ 43659 w 1353378"/>
              <a:gd name="connsiteY26" fmla="*/ 480858 h 1761185"/>
              <a:gd name="connsiteX27" fmla="*/ 230006 w 1353378"/>
              <a:gd name="connsiteY27" fmla="*/ 132854 h 1761185"/>
              <a:gd name="connsiteX28" fmla="*/ 703221 w 1353378"/>
              <a:gd name="connsiteY28" fmla="*/ 0 h 17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53378" h="1761185">
                <a:moveTo>
                  <a:pt x="703221" y="0"/>
                </a:moveTo>
                <a:cubicBezTo>
                  <a:pt x="892900" y="0"/>
                  <a:pt x="1048287" y="48792"/>
                  <a:pt x="1169383" y="146374"/>
                </a:cubicBezTo>
                <a:cubicBezTo>
                  <a:pt x="1290480" y="243956"/>
                  <a:pt x="1349068" y="369559"/>
                  <a:pt x="1345149" y="523183"/>
                </a:cubicBezTo>
                <a:lnTo>
                  <a:pt x="1342798" y="530237"/>
                </a:lnTo>
                <a:lnTo>
                  <a:pt x="957171" y="530237"/>
                </a:lnTo>
                <a:cubicBezTo>
                  <a:pt x="957171" y="462047"/>
                  <a:pt x="934049" y="406593"/>
                  <a:pt x="887805" y="363877"/>
                </a:cubicBezTo>
                <a:cubicBezTo>
                  <a:pt x="841562" y="321160"/>
                  <a:pt x="777682" y="299801"/>
                  <a:pt x="696167" y="299801"/>
                </a:cubicBezTo>
                <a:cubicBezTo>
                  <a:pt x="616221" y="299801"/>
                  <a:pt x="553517" y="317437"/>
                  <a:pt x="508057" y="352708"/>
                </a:cubicBezTo>
                <a:cubicBezTo>
                  <a:pt x="462597" y="387978"/>
                  <a:pt x="439866" y="431479"/>
                  <a:pt x="439866" y="483209"/>
                </a:cubicBezTo>
                <a:cubicBezTo>
                  <a:pt x="439866" y="533372"/>
                  <a:pt x="462792" y="573542"/>
                  <a:pt x="508645" y="603717"/>
                </a:cubicBezTo>
                <a:cubicBezTo>
                  <a:pt x="554497" y="633894"/>
                  <a:pt x="640518" y="671712"/>
                  <a:pt x="766709" y="717171"/>
                </a:cubicBezTo>
                <a:cubicBezTo>
                  <a:pt x="961090" y="775172"/>
                  <a:pt x="1107464" y="846498"/>
                  <a:pt x="1205830" y="931148"/>
                </a:cubicBezTo>
                <a:cubicBezTo>
                  <a:pt x="1304195" y="1015798"/>
                  <a:pt x="1353378" y="1132190"/>
                  <a:pt x="1353378" y="1280328"/>
                </a:cubicBezTo>
                <a:cubicBezTo>
                  <a:pt x="1353378" y="1430816"/>
                  <a:pt x="1294789" y="1548581"/>
                  <a:pt x="1177613" y="1633623"/>
                </a:cubicBezTo>
                <a:cubicBezTo>
                  <a:pt x="1060436" y="1718664"/>
                  <a:pt x="905048" y="1761185"/>
                  <a:pt x="711451" y="1761185"/>
                </a:cubicBezTo>
                <a:cubicBezTo>
                  <a:pt x="517071" y="1761185"/>
                  <a:pt x="348947" y="1712393"/>
                  <a:pt x="207080" y="1614811"/>
                </a:cubicBezTo>
                <a:cubicBezTo>
                  <a:pt x="65214" y="1517229"/>
                  <a:pt x="-3761" y="1376734"/>
                  <a:pt x="159" y="1193326"/>
                </a:cubicBezTo>
                <a:lnTo>
                  <a:pt x="2510" y="1186272"/>
                </a:lnTo>
                <a:lnTo>
                  <a:pt x="389312" y="1186272"/>
                </a:lnTo>
                <a:cubicBezTo>
                  <a:pt x="389312" y="1285030"/>
                  <a:pt x="415961" y="1355572"/>
                  <a:pt x="469259" y="1397897"/>
                </a:cubicBezTo>
                <a:cubicBezTo>
                  <a:pt x="522557" y="1440221"/>
                  <a:pt x="603288" y="1461384"/>
                  <a:pt x="711451" y="1461384"/>
                </a:cubicBezTo>
                <a:cubicBezTo>
                  <a:pt x="793749" y="1461384"/>
                  <a:pt x="855082" y="1444925"/>
                  <a:pt x="895447" y="1412005"/>
                </a:cubicBezTo>
                <a:cubicBezTo>
                  <a:pt x="935812" y="1379086"/>
                  <a:pt x="955995" y="1335977"/>
                  <a:pt x="955995" y="1282679"/>
                </a:cubicBezTo>
                <a:cubicBezTo>
                  <a:pt x="955995" y="1222327"/>
                  <a:pt x="936009" y="1175692"/>
                  <a:pt x="896035" y="1142772"/>
                </a:cubicBezTo>
                <a:cubicBezTo>
                  <a:pt x="856061" y="1109852"/>
                  <a:pt x="784345" y="1074973"/>
                  <a:pt x="680883" y="1038136"/>
                </a:cubicBezTo>
                <a:cubicBezTo>
                  <a:pt x="464556" y="969946"/>
                  <a:pt x="304271" y="896856"/>
                  <a:pt x="200026" y="818869"/>
                </a:cubicBezTo>
                <a:cubicBezTo>
                  <a:pt x="95782" y="740882"/>
                  <a:pt x="43659" y="628212"/>
                  <a:pt x="43659" y="480858"/>
                </a:cubicBezTo>
                <a:cubicBezTo>
                  <a:pt x="43659" y="337423"/>
                  <a:pt x="105774" y="221423"/>
                  <a:pt x="230006" y="132854"/>
                </a:cubicBezTo>
                <a:cubicBezTo>
                  <a:pt x="354237" y="44285"/>
                  <a:pt x="511975" y="0"/>
                  <a:pt x="703221" y="0"/>
                </a:cubicBez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9F32B8-77EB-4997-96BB-F741041CC6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35447" y="1336195"/>
            <a:ext cx="2115066" cy="1711805"/>
          </a:xfrm>
          <a:custGeom>
            <a:avLst/>
            <a:gdLst>
              <a:gd name="connsiteX0" fmla="*/ 0 w 2115066"/>
              <a:gd name="connsiteY0" fmla="*/ 0 h 1711805"/>
              <a:gd name="connsiteX1" fmla="*/ 385627 w 2115066"/>
              <a:gd name="connsiteY1" fmla="*/ 0 h 1711805"/>
              <a:gd name="connsiteX2" fmla="*/ 610183 w 2115066"/>
              <a:gd name="connsiteY2" fmla="*/ 1122784 h 1711805"/>
              <a:gd name="connsiteX3" fmla="*/ 617237 w 2115066"/>
              <a:gd name="connsiteY3" fmla="*/ 1122784 h 1711805"/>
              <a:gd name="connsiteX4" fmla="*/ 919390 w 2115066"/>
              <a:gd name="connsiteY4" fmla="*/ 0 h 1711805"/>
              <a:gd name="connsiteX5" fmla="*/ 1195677 w 2115066"/>
              <a:gd name="connsiteY5" fmla="*/ 0 h 1711805"/>
              <a:gd name="connsiteX6" fmla="*/ 1499005 w 2115066"/>
              <a:gd name="connsiteY6" fmla="*/ 1122784 h 1711805"/>
              <a:gd name="connsiteX7" fmla="*/ 1506059 w 2115066"/>
              <a:gd name="connsiteY7" fmla="*/ 1122784 h 1711805"/>
              <a:gd name="connsiteX8" fmla="*/ 1730616 w 2115066"/>
              <a:gd name="connsiteY8" fmla="*/ 0 h 1711805"/>
              <a:gd name="connsiteX9" fmla="*/ 2115066 w 2115066"/>
              <a:gd name="connsiteY9" fmla="*/ 0 h 1711805"/>
              <a:gd name="connsiteX10" fmla="*/ 1722386 w 2115066"/>
              <a:gd name="connsiteY10" fmla="*/ 1711805 h 1711805"/>
              <a:gd name="connsiteX11" fmla="*/ 1348517 w 2115066"/>
              <a:gd name="connsiteY11" fmla="*/ 1711805 h 1711805"/>
              <a:gd name="connsiteX12" fmla="*/ 1060472 w 2115066"/>
              <a:gd name="connsiteY12" fmla="*/ 656035 h 1711805"/>
              <a:gd name="connsiteX13" fmla="*/ 1053418 w 2115066"/>
              <a:gd name="connsiteY13" fmla="*/ 656035 h 1711805"/>
              <a:gd name="connsiteX14" fmla="*/ 767726 w 2115066"/>
              <a:gd name="connsiteY14" fmla="*/ 1711805 h 1711805"/>
              <a:gd name="connsiteX15" fmla="*/ 393855 w 2115066"/>
              <a:gd name="connsiteY15" fmla="*/ 1711805 h 17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15066" h="1711805">
                <a:moveTo>
                  <a:pt x="0" y="0"/>
                </a:moveTo>
                <a:lnTo>
                  <a:pt x="385627" y="0"/>
                </a:lnTo>
                <a:lnTo>
                  <a:pt x="610183" y="1122784"/>
                </a:lnTo>
                <a:lnTo>
                  <a:pt x="617237" y="1122784"/>
                </a:lnTo>
                <a:lnTo>
                  <a:pt x="919390" y="0"/>
                </a:lnTo>
                <a:lnTo>
                  <a:pt x="1195677" y="0"/>
                </a:lnTo>
                <a:lnTo>
                  <a:pt x="1499005" y="1122784"/>
                </a:lnTo>
                <a:lnTo>
                  <a:pt x="1506059" y="1122784"/>
                </a:lnTo>
                <a:lnTo>
                  <a:pt x="1730616" y="0"/>
                </a:lnTo>
                <a:lnTo>
                  <a:pt x="2115066" y="0"/>
                </a:lnTo>
                <a:lnTo>
                  <a:pt x="1722386" y="1711805"/>
                </a:lnTo>
                <a:lnTo>
                  <a:pt x="1348517" y="1711805"/>
                </a:lnTo>
                <a:lnTo>
                  <a:pt x="1060472" y="656035"/>
                </a:lnTo>
                <a:lnTo>
                  <a:pt x="1053418" y="656035"/>
                </a:lnTo>
                <a:lnTo>
                  <a:pt x="767726" y="1711805"/>
                </a:lnTo>
                <a:lnTo>
                  <a:pt x="393855" y="1711805"/>
                </a:ln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146BF4-927E-4DAB-B90D-B045DA5284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71857" y="1314610"/>
            <a:ext cx="1454329" cy="1761185"/>
          </a:xfrm>
          <a:custGeom>
            <a:avLst/>
            <a:gdLst>
              <a:gd name="connsiteX0" fmla="*/ 727752 w 1454329"/>
              <a:gd name="connsiteY0" fmla="*/ 305680 h 1761185"/>
              <a:gd name="connsiteX1" fmla="*/ 481445 w 1454329"/>
              <a:gd name="connsiteY1" fmla="*/ 422661 h 1761185"/>
              <a:gd name="connsiteX2" fmla="*/ 396207 w 1454329"/>
              <a:gd name="connsiteY2" fmla="*/ 724226 h 1761185"/>
              <a:gd name="connsiteX3" fmla="*/ 396207 w 1454329"/>
              <a:gd name="connsiteY3" fmla="*/ 1034608 h 1761185"/>
              <a:gd name="connsiteX4" fmla="*/ 482621 w 1454329"/>
              <a:gd name="connsiteY4" fmla="*/ 1337936 h 1761185"/>
              <a:gd name="connsiteX5" fmla="*/ 730104 w 1454329"/>
              <a:gd name="connsiteY5" fmla="*/ 1455505 h 1761185"/>
              <a:gd name="connsiteX6" fmla="*/ 972296 w 1454329"/>
              <a:gd name="connsiteY6" fmla="*/ 1337936 h 1761185"/>
              <a:gd name="connsiteX7" fmla="*/ 1058121 w 1454329"/>
              <a:gd name="connsiteY7" fmla="*/ 1034608 h 1761185"/>
              <a:gd name="connsiteX8" fmla="*/ 1058121 w 1454329"/>
              <a:gd name="connsiteY8" fmla="*/ 724226 h 1761185"/>
              <a:gd name="connsiteX9" fmla="*/ 971708 w 1454329"/>
              <a:gd name="connsiteY9" fmla="*/ 423249 h 1761185"/>
              <a:gd name="connsiteX10" fmla="*/ 727752 w 1454329"/>
              <a:gd name="connsiteY10" fmla="*/ 305680 h 1761185"/>
              <a:gd name="connsiteX11" fmla="*/ 727752 w 1454329"/>
              <a:gd name="connsiteY11" fmla="*/ 0 h 1761185"/>
              <a:gd name="connsiteX12" fmla="*/ 1252111 w 1454329"/>
              <a:gd name="connsiteY12" fmla="*/ 205746 h 1761185"/>
              <a:gd name="connsiteX13" fmla="*/ 1454329 w 1454329"/>
              <a:gd name="connsiteY13" fmla="*/ 726577 h 1761185"/>
              <a:gd name="connsiteX14" fmla="*/ 1454329 w 1454329"/>
              <a:gd name="connsiteY14" fmla="*/ 1034608 h 1761185"/>
              <a:gd name="connsiteX15" fmla="*/ 1253874 w 1454329"/>
              <a:gd name="connsiteY15" fmla="*/ 1556027 h 1761185"/>
              <a:gd name="connsiteX16" fmla="*/ 730104 w 1454329"/>
              <a:gd name="connsiteY16" fmla="*/ 1761185 h 1761185"/>
              <a:gd name="connsiteX17" fmla="*/ 202219 w 1454329"/>
              <a:gd name="connsiteY17" fmla="*/ 1556027 h 1761185"/>
              <a:gd name="connsiteX18" fmla="*/ 0 w 1454329"/>
              <a:gd name="connsiteY18" fmla="*/ 1034608 h 1761185"/>
              <a:gd name="connsiteX19" fmla="*/ 0 w 1454329"/>
              <a:gd name="connsiteY19" fmla="*/ 726577 h 1761185"/>
              <a:gd name="connsiteX20" fmla="*/ 201631 w 1454329"/>
              <a:gd name="connsiteY20" fmla="*/ 205746 h 1761185"/>
              <a:gd name="connsiteX21" fmla="*/ 727752 w 1454329"/>
              <a:gd name="connsiteY21" fmla="*/ 0 h 17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54329" h="1761185">
                <a:moveTo>
                  <a:pt x="727752" y="305680"/>
                </a:moveTo>
                <a:cubicBezTo>
                  <a:pt x="620373" y="305680"/>
                  <a:pt x="538270" y="344674"/>
                  <a:pt x="481445" y="422661"/>
                </a:cubicBezTo>
                <a:cubicBezTo>
                  <a:pt x="424620" y="500649"/>
                  <a:pt x="396207" y="601170"/>
                  <a:pt x="396207" y="724226"/>
                </a:cubicBezTo>
                <a:lnTo>
                  <a:pt x="396207" y="1034608"/>
                </a:lnTo>
                <a:cubicBezTo>
                  <a:pt x="396207" y="1158447"/>
                  <a:pt x="425012" y="1259557"/>
                  <a:pt x="482621" y="1337936"/>
                </a:cubicBezTo>
                <a:cubicBezTo>
                  <a:pt x="540230" y="1416316"/>
                  <a:pt x="622723" y="1455505"/>
                  <a:pt x="730104" y="1455505"/>
                </a:cubicBezTo>
                <a:cubicBezTo>
                  <a:pt x="834348" y="1455505"/>
                  <a:pt x="915079" y="1416316"/>
                  <a:pt x="972296" y="1337936"/>
                </a:cubicBezTo>
                <a:cubicBezTo>
                  <a:pt x="1029513" y="1259557"/>
                  <a:pt x="1058121" y="1158447"/>
                  <a:pt x="1058121" y="1034608"/>
                </a:cubicBezTo>
                <a:lnTo>
                  <a:pt x="1058121" y="724226"/>
                </a:lnTo>
                <a:cubicBezTo>
                  <a:pt x="1058121" y="601955"/>
                  <a:pt x="1029317" y="501628"/>
                  <a:pt x="971708" y="423249"/>
                </a:cubicBezTo>
                <a:cubicBezTo>
                  <a:pt x="914099" y="344869"/>
                  <a:pt x="832781" y="305680"/>
                  <a:pt x="727752" y="305680"/>
                </a:cubicBezTo>
                <a:close/>
                <a:moveTo>
                  <a:pt x="727752" y="0"/>
                </a:moveTo>
                <a:cubicBezTo>
                  <a:pt x="942512" y="0"/>
                  <a:pt x="1117297" y="68583"/>
                  <a:pt x="1252111" y="205746"/>
                </a:cubicBezTo>
                <a:cubicBezTo>
                  <a:pt x="1386923" y="342910"/>
                  <a:pt x="1454329" y="516521"/>
                  <a:pt x="1454329" y="726577"/>
                </a:cubicBezTo>
                <a:lnTo>
                  <a:pt x="1454329" y="1034608"/>
                </a:lnTo>
                <a:cubicBezTo>
                  <a:pt x="1454329" y="1245449"/>
                  <a:pt x="1387511" y="1419254"/>
                  <a:pt x="1253874" y="1556027"/>
                </a:cubicBezTo>
                <a:cubicBezTo>
                  <a:pt x="1120237" y="1692799"/>
                  <a:pt x="945647" y="1761185"/>
                  <a:pt x="730104" y="1761185"/>
                </a:cubicBezTo>
                <a:cubicBezTo>
                  <a:pt x="512992" y="1761185"/>
                  <a:pt x="337031" y="1692799"/>
                  <a:pt x="202219" y="1556027"/>
                </a:cubicBezTo>
                <a:cubicBezTo>
                  <a:pt x="67406" y="1419254"/>
                  <a:pt x="0" y="1245449"/>
                  <a:pt x="0" y="1034608"/>
                </a:cubicBezTo>
                <a:lnTo>
                  <a:pt x="0" y="726577"/>
                </a:lnTo>
                <a:cubicBezTo>
                  <a:pt x="0" y="516521"/>
                  <a:pt x="67210" y="342910"/>
                  <a:pt x="201631" y="205746"/>
                </a:cubicBezTo>
                <a:cubicBezTo>
                  <a:pt x="336052" y="68583"/>
                  <a:pt x="511425" y="0"/>
                  <a:pt x="727752" y="0"/>
                </a:cubicBez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0AF8601-3279-4A01-89EF-615DD3461E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56079" y="1336195"/>
            <a:ext cx="1297962" cy="1711805"/>
          </a:xfrm>
          <a:custGeom>
            <a:avLst/>
            <a:gdLst>
              <a:gd name="connsiteX0" fmla="*/ 0 w 1297962"/>
              <a:gd name="connsiteY0" fmla="*/ 0 h 1711805"/>
              <a:gd name="connsiteX1" fmla="*/ 1297962 w 1297962"/>
              <a:gd name="connsiteY1" fmla="*/ 0 h 1711805"/>
              <a:gd name="connsiteX2" fmla="*/ 1297962 w 1297962"/>
              <a:gd name="connsiteY2" fmla="*/ 305679 h 1711805"/>
              <a:gd name="connsiteX3" fmla="*/ 846497 w 1297962"/>
              <a:gd name="connsiteY3" fmla="*/ 305679 h 1711805"/>
              <a:gd name="connsiteX4" fmla="*/ 846497 w 1297962"/>
              <a:gd name="connsiteY4" fmla="*/ 1711805 h 1711805"/>
              <a:gd name="connsiteX5" fmla="*/ 447938 w 1297962"/>
              <a:gd name="connsiteY5" fmla="*/ 1711805 h 1711805"/>
              <a:gd name="connsiteX6" fmla="*/ 447938 w 1297962"/>
              <a:gd name="connsiteY6" fmla="*/ 305679 h 1711805"/>
              <a:gd name="connsiteX7" fmla="*/ 0 w 1297962"/>
              <a:gd name="connsiteY7" fmla="*/ 305679 h 17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7962" h="1711805">
                <a:moveTo>
                  <a:pt x="0" y="0"/>
                </a:moveTo>
                <a:lnTo>
                  <a:pt x="1297962" y="0"/>
                </a:lnTo>
                <a:lnTo>
                  <a:pt x="1297962" y="305679"/>
                </a:lnTo>
                <a:lnTo>
                  <a:pt x="846497" y="305679"/>
                </a:lnTo>
                <a:lnTo>
                  <a:pt x="846497" y="1711805"/>
                </a:lnTo>
                <a:lnTo>
                  <a:pt x="447938" y="1711805"/>
                </a:lnTo>
                <a:lnTo>
                  <a:pt x="447938" y="305679"/>
                </a:lnTo>
                <a:lnTo>
                  <a:pt x="0" y="305679"/>
                </a:ln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843755-3DDD-4771-B6C9-202D9C8018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12623" y="0"/>
            <a:ext cx="8079376" cy="6858000"/>
          </a:xfrm>
          <a:custGeom>
            <a:avLst/>
            <a:gdLst>
              <a:gd name="connsiteX0" fmla="*/ 0 w 8079376"/>
              <a:gd name="connsiteY0" fmla="*/ 0 h 6858000"/>
              <a:gd name="connsiteX1" fmla="*/ 8079376 w 8079376"/>
              <a:gd name="connsiteY1" fmla="*/ 0 h 6858000"/>
              <a:gd name="connsiteX2" fmla="*/ 8079376 w 8079376"/>
              <a:gd name="connsiteY2" fmla="*/ 6858000 h 6858000"/>
              <a:gd name="connsiteX3" fmla="*/ 5511963 w 8079376"/>
              <a:gd name="connsiteY3" fmla="*/ 6858000 h 6858000"/>
              <a:gd name="connsiteX4" fmla="*/ 5469942 w 8079376"/>
              <a:gd name="connsiteY4" fmla="*/ 6826284 h 6858000"/>
              <a:gd name="connsiteX5" fmla="*/ 5355843 w 8079376"/>
              <a:gd name="connsiteY5" fmla="*/ 6725264 h 6858000"/>
              <a:gd name="connsiteX6" fmla="*/ 3556539 w 8079376"/>
              <a:gd name="connsiteY6" fmla="*/ 3834580 h 6858000"/>
              <a:gd name="connsiteX7" fmla="*/ 1019816 w 8079376"/>
              <a:gd name="connsiteY7" fmla="*/ 2359742 h 6858000"/>
              <a:gd name="connsiteX8" fmla="*/ 10215 w 8079376"/>
              <a:gd name="connsiteY8" fmla="*/ 1102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9376" h="6858000">
                <a:moveTo>
                  <a:pt x="0" y="0"/>
                </a:moveTo>
                <a:lnTo>
                  <a:pt x="8079376" y="0"/>
                </a:lnTo>
                <a:lnTo>
                  <a:pt x="8079376" y="6858000"/>
                </a:lnTo>
                <a:lnTo>
                  <a:pt x="5511963" y="6858000"/>
                </a:lnTo>
                <a:lnTo>
                  <a:pt x="5469942" y="6826284"/>
                </a:lnTo>
                <a:cubicBezTo>
                  <a:pt x="5430324" y="6793946"/>
                  <a:pt x="5392253" y="6760292"/>
                  <a:pt x="5355843" y="6725264"/>
                </a:cubicBezTo>
                <a:cubicBezTo>
                  <a:pt x="4190720" y="5604387"/>
                  <a:pt x="4279210" y="4562167"/>
                  <a:pt x="3556539" y="3834580"/>
                </a:cubicBezTo>
                <a:cubicBezTo>
                  <a:pt x="2833869" y="3106993"/>
                  <a:pt x="1614667" y="3038168"/>
                  <a:pt x="1019816" y="2359742"/>
                </a:cubicBezTo>
                <a:cubicBezTo>
                  <a:pt x="499322" y="1766119"/>
                  <a:pt x="106800" y="924078"/>
                  <a:pt x="10215" y="1102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EF9B0-3C59-4755-BA60-19000F27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52BAB0-2D99-490D-800D-AB01253C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F3DD2D-ABCC-4818-A170-0AE06A40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0E86E5-FAD3-4EBF-BEB8-2AA24310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252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74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256058-D998-4AA7-8D23-FC9A4391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821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5EB26D-63B0-4EDD-B7B5-4CD5E5A03278}"/>
              </a:ext>
            </a:extLst>
          </p:cNvPr>
          <p:cNvSpPr/>
          <p:nvPr/>
        </p:nvSpPr>
        <p:spPr>
          <a:xfrm>
            <a:off x="331022" y="0"/>
            <a:ext cx="11860978" cy="6858000"/>
          </a:xfrm>
          <a:custGeom>
            <a:avLst/>
            <a:gdLst>
              <a:gd name="connsiteX0" fmla="*/ 726482 w 11860978"/>
              <a:gd name="connsiteY0" fmla="*/ 0 h 6858000"/>
              <a:gd name="connsiteX1" fmla="*/ 11860978 w 11860978"/>
              <a:gd name="connsiteY1" fmla="*/ 0 h 6858000"/>
              <a:gd name="connsiteX2" fmla="*/ 11860978 w 11860978"/>
              <a:gd name="connsiteY2" fmla="*/ 6858000 h 6858000"/>
              <a:gd name="connsiteX3" fmla="*/ 726482 w 11860978"/>
              <a:gd name="connsiteY3" fmla="*/ 6858000 h 6858000"/>
              <a:gd name="connsiteX4" fmla="*/ 664687 w 11860978"/>
              <a:gd name="connsiteY4" fmla="*/ 6721314 h 6858000"/>
              <a:gd name="connsiteX5" fmla="*/ 0 w 11860978"/>
              <a:gd name="connsiteY5" fmla="*/ 3429000 h 6858000"/>
              <a:gd name="connsiteX6" fmla="*/ 664687 w 11860978"/>
              <a:gd name="connsiteY6" fmla="*/ 136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60978" h="6858000">
                <a:moveTo>
                  <a:pt x="726482" y="0"/>
                </a:moveTo>
                <a:lnTo>
                  <a:pt x="11860978" y="0"/>
                </a:lnTo>
                <a:lnTo>
                  <a:pt x="11860978" y="6858000"/>
                </a:lnTo>
                <a:lnTo>
                  <a:pt x="726482" y="6858000"/>
                </a:lnTo>
                <a:lnTo>
                  <a:pt x="664687" y="6721314"/>
                </a:lnTo>
                <a:cubicBezTo>
                  <a:pt x="236679" y="5709388"/>
                  <a:pt x="0" y="4596834"/>
                  <a:pt x="0" y="3429000"/>
                </a:cubicBezTo>
                <a:cubicBezTo>
                  <a:pt x="0" y="2261166"/>
                  <a:pt x="236679" y="1148612"/>
                  <a:pt x="664687" y="1366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5BB771A-0789-4F5B-845F-67B7AE026E38}"/>
              </a:ext>
            </a:extLst>
          </p:cNvPr>
          <p:cNvSpPr/>
          <p:nvPr/>
        </p:nvSpPr>
        <p:spPr>
          <a:xfrm>
            <a:off x="2109844" y="1"/>
            <a:ext cx="10082156" cy="6858000"/>
          </a:xfrm>
          <a:custGeom>
            <a:avLst/>
            <a:gdLst>
              <a:gd name="connsiteX0" fmla="*/ 947158 w 10082156"/>
              <a:gd name="connsiteY0" fmla="*/ 0 h 6858000"/>
              <a:gd name="connsiteX1" fmla="*/ 10082156 w 10082156"/>
              <a:gd name="connsiteY1" fmla="*/ 0 h 6858000"/>
              <a:gd name="connsiteX2" fmla="*/ 10082156 w 10082156"/>
              <a:gd name="connsiteY2" fmla="*/ 6858000 h 6858000"/>
              <a:gd name="connsiteX3" fmla="*/ 947159 w 10082156"/>
              <a:gd name="connsiteY3" fmla="*/ 6858000 h 6858000"/>
              <a:gd name="connsiteX4" fmla="*/ 806165 w 10082156"/>
              <a:gd name="connsiteY4" fmla="*/ 6612788 h 6858000"/>
              <a:gd name="connsiteX5" fmla="*/ 0 w 10082156"/>
              <a:gd name="connsiteY5" fmla="*/ 3428999 h 6858000"/>
              <a:gd name="connsiteX6" fmla="*/ 806165 w 10082156"/>
              <a:gd name="connsiteY6" fmla="*/ 2452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2156" h="6858000">
                <a:moveTo>
                  <a:pt x="947158" y="0"/>
                </a:moveTo>
                <a:lnTo>
                  <a:pt x="10082156" y="0"/>
                </a:lnTo>
                <a:lnTo>
                  <a:pt x="10082156" y="6858000"/>
                </a:lnTo>
                <a:lnTo>
                  <a:pt x="947159" y="6858000"/>
                </a:lnTo>
                <a:lnTo>
                  <a:pt x="806165" y="6612788"/>
                </a:lnTo>
                <a:cubicBezTo>
                  <a:pt x="292037" y="5666365"/>
                  <a:pt x="0" y="4581787"/>
                  <a:pt x="0" y="3428999"/>
                </a:cubicBezTo>
                <a:cubicBezTo>
                  <a:pt x="0" y="2276212"/>
                  <a:pt x="292037" y="1191634"/>
                  <a:pt x="806165" y="2452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D40567-ECFE-493D-BB3D-73B6CAA27EDD}"/>
              </a:ext>
            </a:extLst>
          </p:cNvPr>
          <p:cNvSpPr/>
          <p:nvPr/>
        </p:nvSpPr>
        <p:spPr>
          <a:xfrm>
            <a:off x="3824344" y="0"/>
            <a:ext cx="8367656" cy="6858000"/>
          </a:xfrm>
          <a:custGeom>
            <a:avLst/>
            <a:gdLst>
              <a:gd name="connsiteX0" fmla="*/ 1376287 w 8367656"/>
              <a:gd name="connsiteY0" fmla="*/ 0 h 6858000"/>
              <a:gd name="connsiteX1" fmla="*/ 8367656 w 8367656"/>
              <a:gd name="connsiteY1" fmla="*/ 0 h 6858000"/>
              <a:gd name="connsiteX2" fmla="*/ 8367656 w 8367656"/>
              <a:gd name="connsiteY2" fmla="*/ 6858000 h 6858000"/>
              <a:gd name="connsiteX3" fmla="*/ 1376287 w 8367656"/>
              <a:gd name="connsiteY3" fmla="*/ 6858000 h 6858000"/>
              <a:gd name="connsiteX4" fmla="*/ 1289786 w 8367656"/>
              <a:gd name="connsiteY4" fmla="*/ 6767272 h 6858000"/>
              <a:gd name="connsiteX5" fmla="*/ 0 w 8367656"/>
              <a:gd name="connsiteY5" fmla="*/ 3429000 h 6858000"/>
              <a:gd name="connsiteX6" fmla="*/ 1289786 w 8367656"/>
              <a:gd name="connsiteY6" fmla="*/ 907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67656" h="6858000">
                <a:moveTo>
                  <a:pt x="1376287" y="0"/>
                </a:moveTo>
                <a:lnTo>
                  <a:pt x="8367656" y="0"/>
                </a:lnTo>
                <a:lnTo>
                  <a:pt x="8367656" y="6858000"/>
                </a:lnTo>
                <a:lnTo>
                  <a:pt x="1376287" y="6858000"/>
                </a:lnTo>
                <a:lnTo>
                  <a:pt x="1289786" y="6767272"/>
                </a:lnTo>
                <a:cubicBezTo>
                  <a:pt x="488420" y="5885573"/>
                  <a:pt x="0" y="4714325"/>
                  <a:pt x="0" y="3429000"/>
                </a:cubicBezTo>
                <a:cubicBezTo>
                  <a:pt x="0" y="2143675"/>
                  <a:pt x="488420" y="972427"/>
                  <a:pt x="1289786" y="907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0AFB41A-2012-475A-B259-E4612550C3F5}"/>
              </a:ext>
            </a:extLst>
          </p:cNvPr>
          <p:cNvSpPr/>
          <p:nvPr/>
        </p:nvSpPr>
        <p:spPr>
          <a:xfrm>
            <a:off x="5055422" y="0"/>
            <a:ext cx="7136578" cy="6858001"/>
          </a:xfrm>
          <a:custGeom>
            <a:avLst/>
            <a:gdLst>
              <a:gd name="connsiteX0" fmla="*/ 2255268 w 7136578"/>
              <a:gd name="connsiteY0" fmla="*/ 0 h 6858001"/>
              <a:gd name="connsiteX1" fmla="*/ 5212332 w 7136578"/>
              <a:gd name="connsiteY1" fmla="*/ 0 h 6858001"/>
              <a:gd name="connsiteX2" fmla="*/ 5352557 w 7136578"/>
              <a:gd name="connsiteY2" fmla="*/ 63394 h 6858001"/>
              <a:gd name="connsiteX3" fmla="*/ 7016951 w 7136578"/>
              <a:gd name="connsiteY3" fmla="*/ 1649250 h 6858001"/>
              <a:gd name="connsiteX4" fmla="*/ 7136578 w 7136578"/>
              <a:gd name="connsiteY4" fmla="*/ 1897582 h 6858001"/>
              <a:gd name="connsiteX5" fmla="*/ 7136578 w 7136578"/>
              <a:gd name="connsiteY5" fmla="*/ 4960421 h 6858001"/>
              <a:gd name="connsiteX6" fmla="*/ 7016951 w 7136578"/>
              <a:gd name="connsiteY6" fmla="*/ 5208752 h 6858001"/>
              <a:gd name="connsiteX7" fmla="*/ 5352557 w 7136578"/>
              <a:gd name="connsiteY7" fmla="*/ 6794608 h 6858001"/>
              <a:gd name="connsiteX8" fmla="*/ 5212335 w 7136578"/>
              <a:gd name="connsiteY8" fmla="*/ 6858001 h 6858001"/>
              <a:gd name="connsiteX9" fmla="*/ 2255266 w 7136578"/>
              <a:gd name="connsiteY9" fmla="*/ 6858001 h 6858001"/>
              <a:gd name="connsiteX10" fmla="*/ 2115044 w 7136578"/>
              <a:gd name="connsiteY10" fmla="*/ 6794608 h 6858001"/>
              <a:gd name="connsiteX11" fmla="*/ 0 w 7136578"/>
              <a:gd name="connsiteY11" fmla="*/ 3429001 h 6858001"/>
              <a:gd name="connsiteX12" fmla="*/ 2115044 w 7136578"/>
              <a:gd name="connsiteY12" fmla="*/ 6339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36578" h="6858001">
                <a:moveTo>
                  <a:pt x="2255268" y="0"/>
                </a:moveTo>
                <a:lnTo>
                  <a:pt x="5212332" y="0"/>
                </a:lnTo>
                <a:lnTo>
                  <a:pt x="5352557" y="63394"/>
                </a:lnTo>
                <a:cubicBezTo>
                  <a:pt x="6059899" y="404227"/>
                  <a:pt x="6643331" y="961480"/>
                  <a:pt x="7016951" y="1649250"/>
                </a:cubicBezTo>
                <a:lnTo>
                  <a:pt x="7136578" y="1897582"/>
                </a:lnTo>
                <a:lnTo>
                  <a:pt x="7136578" y="4960421"/>
                </a:lnTo>
                <a:lnTo>
                  <a:pt x="7016951" y="5208752"/>
                </a:lnTo>
                <a:cubicBezTo>
                  <a:pt x="6643331" y="5896523"/>
                  <a:pt x="6059899" y="6453776"/>
                  <a:pt x="5352557" y="6794608"/>
                </a:cubicBezTo>
                <a:lnTo>
                  <a:pt x="5212335" y="6858001"/>
                </a:lnTo>
                <a:lnTo>
                  <a:pt x="2255266" y="6858001"/>
                </a:lnTo>
                <a:lnTo>
                  <a:pt x="2115044" y="6794608"/>
                </a:lnTo>
                <a:cubicBezTo>
                  <a:pt x="863592" y="6191597"/>
                  <a:pt x="0" y="4911151"/>
                  <a:pt x="0" y="3429001"/>
                </a:cubicBezTo>
                <a:cubicBezTo>
                  <a:pt x="0" y="1946852"/>
                  <a:pt x="863592" y="666405"/>
                  <a:pt x="2115044" y="633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625F2D-3F02-4054-91FC-29828C2BE0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8867" y="818645"/>
            <a:ext cx="5220712" cy="5220712"/>
          </a:xfrm>
          <a:custGeom>
            <a:avLst/>
            <a:gdLst>
              <a:gd name="connsiteX0" fmla="*/ 2610356 w 5220712"/>
              <a:gd name="connsiteY0" fmla="*/ 0 h 5220712"/>
              <a:gd name="connsiteX1" fmla="*/ 5220712 w 5220712"/>
              <a:gd name="connsiteY1" fmla="*/ 2610356 h 5220712"/>
              <a:gd name="connsiteX2" fmla="*/ 2610356 w 5220712"/>
              <a:gd name="connsiteY2" fmla="*/ 5220712 h 5220712"/>
              <a:gd name="connsiteX3" fmla="*/ 0 w 5220712"/>
              <a:gd name="connsiteY3" fmla="*/ 2610356 h 5220712"/>
              <a:gd name="connsiteX4" fmla="*/ 2610356 w 5220712"/>
              <a:gd name="connsiteY4" fmla="*/ 0 h 522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712" h="5220712">
                <a:moveTo>
                  <a:pt x="2610356" y="0"/>
                </a:moveTo>
                <a:cubicBezTo>
                  <a:pt x="4052016" y="0"/>
                  <a:pt x="5220712" y="1168696"/>
                  <a:pt x="5220712" y="2610356"/>
                </a:cubicBezTo>
                <a:cubicBezTo>
                  <a:pt x="5220712" y="4052016"/>
                  <a:pt x="4052016" y="5220712"/>
                  <a:pt x="2610356" y="5220712"/>
                </a:cubicBezTo>
                <a:cubicBezTo>
                  <a:pt x="1168696" y="5220712"/>
                  <a:pt x="0" y="4052016"/>
                  <a:pt x="0" y="2610356"/>
                </a:cubicBezTo>
                <a:cubicBezTo>
                  <a:pt x="0" y="1168696"/>
                  <a:pt x="1168696" y="0"/>
                  <a:pt x="2610356" y="0"/>
                </a:cubicBezTo>
                <a:close/>
              </a:path>
            </a:pathLst>
          </a:custGeom>
          <a:noFill/>
          <a:effectLst>
            <a:outerShdw blurRad="1270000" dist="571500" dir="5400000" sx="89000" sy="8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725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9" grpId="0" animBg="1"/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5DAF795-CC78-4AD8-BE71-6A3D159CDFBA}"/>
              </a:ext>
            </a:extLst>
          </p:cNvPr>
          <p:cNvSpPr/>
          <p:nvPr/>
        </p:nvSpPr>
        <p:spPr>
          <a:xfrm>
            <a:off x="0" y="1"/>
            <a:ext cx="12192000" cy="5586689"/>
          </a:xfrm>
          <a:custGeom>
            <a:avLst/>
            <a:gdLst>
              <a:gd name="connsiteX0" fmla="*/ 0 w 12192000"/>
              <a:gd name="connsiteY0" fmla="*/ 0 h 5586689"/>
              <a:gd name="connsiteX1" fmla="*/ 12192000 w 12192000"/>
              <a:gd name="connsiteY1" fmla="*/ 0 h 5586689"/>
              <a:gd name="connsiteX2" fmla="*/ 12192000 w 12192000"/>
              <a:gd name="connsiteY2" fmla="*/ 4454813 h 5586689"/>
              <a:gd name="connsiteX3" fmla="*/ 11960026 w 12192000"/>
              <a:gd name="connsiteY3" fmla="*/ 4545333 h 5586689"/>
              <a:gd name="connsiteX4" fmla="*/ 6096000 w 12192000"/>
              <a:gd name="connsiteY4" fmla="*/ 5586689 h 5586689"/>
              <a:gd name="connsiteX5" fmla="*/ 231975 w 12192000"/>
              <a:gd name="connsiteY5" fmla="*/ 4545333 h 5586689"/>
              <a:gd name="connsiteX6" fmla="*/ 0 w 12192000"/>
              <a:gd name="connsiteY6" fmla="*/ 4454813 h 558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586689">
                <a:moveTo>
                  <a:pt x="0" y="0"/>
                </a:moveTo>
                <a:lnTo>
                  <a:pt x="12192000" y="0"/>
                </a:lnTo>
                <a:lnTo>
                  <a:pt x="12192000" y="4454813"/>
                </a:lnTo>
                <a:lnTo>
                  <a:pt x="11960026" y="4545333"/>
                </a:lnTo>
                <a:cubicBezTo>
                  <a:pt x="10164544" y="5215096"/>
                  <a:pt x="8181164" y="5586689"/>
                  <a:pt x="6096000" y="5586689"/>
                </a:cubicBezTo>
                <a:cubicBezTo>
                  <a:pt x="4010836" y="5586689"/>
                  <a:pt x="2027456" y="5215096"/>
                  <a:pt x="231975" y="4545333"/>
                </a:cubicBezTo>
                <a:lnTo>
                  <a:pt x="0" y="445481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927100" dist="2540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752681D-B363-4CCB-9315-C845BF4F18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5306787"/>
          </a:xfrm>
          <a:custGeom>
            <a:avLst/>
            <a:gdLst>
              <a:gd name="connsiteX0" fmla="*/ 0 w 12192000"/>
              <a:gd name="connsiteY0" fmla="*/ 0 h 5306787"/>
              <a:gd name="connsiteX1" fmla="*/ 12192000 w 12192000"/>
              <a:gd name="connsiteY1" fmla="*/ 0 h 5306787"/>
              <a:gd name="connsiteX2" fmla="*/ 12192000 w 12192000"/>
              <a:gd name="connsiteY2" fmla="*/ 3588711 h 5306787"/>
              <a:gd name="connsiteX3" fmla="*/ 12147523 w 12192000"/>
              <a:gd name="connsiteY3" fmla="*/ 3617225 h 5306787"/>
              <a:gd name="connsiteX4" fmla="*/ 6096001 w 12192000"/>
              <a:gd name="connsiteY4" fmla="*/ 5306787 h 5306787"/>
              <a:gd name="connsiteX5" fmla="*/ 44477 w 12192000"/>
              <a:gd name="connsiteY5" fmla="*/ 3617225 h 5306787"/>
              <a:gd name="connsiteX6" fmla="*/ 0 w 12192000"/>
              <a:gd name="connsiteY6" fmla="*/ 3588712 h 53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06787">
                <a:moveTo>
                  <a:pt x="0" y="0"/>
                </a:moveTo>
                <a:lnTo>
                  <a:pt x="12192000" y="0"/>
                </a:lnTo>
                <a:lnTo>
                  <a:pt x="12192000" y="3588711"/>
                </a:lnTo>
                <a:lnTo>
                  <a:pt x="12147523" y="3617225"/>
                </a:lnTo>
                <a:cubicBezTo>
                  <a:pt x="10382995" y="4689379"/>
                  <a:pt x="8311599" y="5306787"/>
                  <a:pt x="6096001" y="5306787"/>
                </a:cubicBezTo>
                <a:cubicBezTo>
                  <a:pt x="3880401" y="5306787"/>
                  <a:pt x="1809005" y="4689379"/>
                  <a:pt x="44477" y="3617225"/>
                </a:cubicBezTo>
                <a:lnTo>
                  <a:pt x="0" y="3588712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42900" dist="241300" dir="5400000" sx="96000" sy="96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l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20F665A-E088-40EB-AD32-826FDE7F6F72}"/>
              </a:ext>
            </a:extLst>
          </p:cNvPr>
          <p:cNvSpPr/>
          <p:nvPr/>
        </p:nvSpPr>
        <p:spPr>
          <a:xfrm>
            <a:off x="1" y="0"/>
            <a:ext cx="6808123" cy="6858000"/>
          </a:xfrm>
          <a:custGeom>
            <a:avLst/>
            <a:gdLst>
              <a:gd name="connsiteX0" fmla="*/ 0 w 6808123"/>
              <a:gd name="connsiteY0" fmla="*/ 0 h 6858000"/>
              <a:gd name="connsiteX1" fmla="*/ 2570134 w 6808123"/>
              <a:gd name="connsiteY1" fmla="*/ 0 h 6858000"/>
              <a:gd name="connsiteX2" fmla="*/ 6808123 w 6808123"/>
              <a:gd name="connsiteY2" fmla="*/ 6858000 h 6858000"/>
              <a:gd name="connsiteX3" fmla="*/ 0 w 68081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8123" h="6858000">
                <a:moveTo>
                  <a:pt x="0" y="0"/>
                </a:moveTo>
                <a:lnTo>
                  <a:pt x="2570134" y="0"/>
                </a:lnTo>
                <a:lnTo>
                  <a:pt x="680812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DB850-2617-47E6-A14D-21C8010E52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82437" y="838200"/>
            <a:ext cx="5181600" cy="5181600"/>
          </a:xfrm>
          <a:custGeom>
            <a:avLst/>
            <a:gdLst>
              <a:gd name="connsiteX0" fmla="*/ 2610356 w 5220712"/>
              <a:gd name="connsiteY0" fmla="*/ 0 h 5220712"/>
              <a:gd name="connsiteX1" fmla="*/ 5220712 w 5220712"/>
              <a:gd name="connsiteY1" fmla="*/ 2610356 h 5220712"/>
              <a:gd name="connsiteX2" fmla="*/ 2610356 w 5220712"/>
              <a:gd name="connsiteY2" fmla="*/ 5220712 h 5220712"/>
              <a:gd name="connsiteX3" fmla="*/ 0 w 5220712"/>
              <a:gd name="connsiteY3" fmla="*/ 2610356 h 5220712"/>
              <a:gd name="connsiteX4" fmla="*/ 2610356 w 5220712"/>
              <a:gd name="connsiteY4" fmla="*/ 0 h 522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712" h="5220712">
                <a:moveTo>
                  <a:pt x="2610356" y="0"/>
                </a:moveTo>
                <a:cubicBezTo>
                  <a:pt x="4052016" y="0"/>
                  <a:pt x="5220712" y="1168696"/>
                  <a:pt x="5220712" y="2610356"/>
                </a:cubicBezTo>
                <a:cubicBezTo>
                  <a:pt x="5220712" y="4052016"/>
                  <a:pt x="4052016" y="5220712"/>
                  <a:pt x="2610356" y="5220712"/>
                </a:cubicBezTo>
                <a:cubicBezTo>
                  <a:pt x="1168696" y="5220712"/>
                  <a:pt x="0" y="4052016"/>
                  <a:pt x="0" y="2610356"/>
                </a:cubicBezTo>
                <a:cubicBezTo>
                  <a:pt x="0" y="1168696"/>
                  <a:pt x="1168696" y="0"/>
                  <a:pt x="2610356" y="0"/>
                </a:cubicBezTo>
                <a:close/>
              </a:path>
            </a:pathLst>
          </a:custGeom>
          <a:noFill/>
          <a:effectLst>
            <a:outerShdw blurRad="1270000" dist="571500" dir="5400000" sx="89000" sy="89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39182AF-6B1C-451E-AA8A-F2C7237EF190}"/>
              </a:ext>
            </a:extLst>
          </p:cNvPr>
          <p:cNvSpPr/>
          <p:nvPr/>
        </p:nvSpPr>
        <p:spPr>
          <a:xfrm>
            <a:off x="6589486" y="0"/>
            <a:ext cx="5602515" cy="6858000"/>
          </a:xfrm>
          <a:custGeom>
            <a:avLst/>
            <a:gdLst>
              <a:gd name="connsiteX0" fmla="*/ 1465057 w 5602515"/>
              <a:gd name="connsiteY0" fmla="*/ 0 h 6858000"/>
              <a:gd name="connsiteX1" fmla="*/ 3009900 w 5602515"/>
              <a:gd name="connsiteY1" fmla="*/ 0 h 6858000"/>
              <a:gd name="connsiteX2" fmla="*/ 4857750 w 5602515"/>
              <a:gd name="connsiteY2" fmla="*/ 0 h 6858000"/>
              <a:gd name="connsiteX3" fmla="*/ 5602515 w 5602515"/>
              <a:gd name="connsiteY3" fmla="*/ 0 h 6858000"/>
              <a:gd name="connsiteX4" fmla="*/ 5602515 w 5602515"/>
              <a:gd name="connsiteY4" fmla="*/ 6858000 h 6858000"/>
              <a:gd name="connsiteX5" fmla="*/ 4857750 w 5602515"/>
              <a:gd name="connsiteY5" fmla="*/ 6858000 h 6858000"/>
              <a:gd name="connsiteX6" fmla="*/ 3009900 w 5602515"/>
              <a:gd name="connsiteY6" fmla="*/ 6858000 h 6858000"/>
              <a:gd name="connsiteX7" fmla="*/ 1465055 w 5602515"/>
              <a:gd name="connsiteY7" fmla="*/ 6858000 h 6858000"/>
              <a:gd name="connsiteX8" fmla="*/ 1357463 w 5602515"/>
              <a:gd name="connsiteY8" fmla="*/ 6756875 h 6858000"/>
              <a:gd name="connsiteX9" fmla="*/ 0 w 5602515"/>
              <a:gd name="connsiteY9" fmla="*/ 3429001 h 6858000"/>
              <a:gd name="connsiteX10" fmla="*/ 1357463 w 5602515"/>
              <a:gd name="connsiteY10" fmla="*/ 101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2515" h="6858000">
                <a:moveTo>
                  <a:pt x="1465057" y="0"/>
                </a:moveTo>
                <a:lnTo>
                  <a:pt x="3009900" y="0"/>
                </a:lnTo>
                <a:lnTo>
                  <a:pt x="4857750" y="0"/>
                </a:lnTo>
                <a:lnTo>
                  <a:pt x="5602515" y="0"/>
                </a:lnTo>
                <a:lnTo>
                  <a:pt x="5602515" y="6858000"/>
                </a:lnTo>
                <a:lnTo>
                  <a:pt x="4857750" y="6858000"/>
                </a:lnTo>
                <a:lnTo>
                  <a:pt x="3009900" y="6858000"/>
                </a:lnTo>
                <a:lnTo>
                  <a:pt x="1465055" y="6858000"/>
                </a:lnTo>
                <a:lnTo>
                  <a:pt x="1357463" y="6756875"/>
                </a:lnTo>
                <a:cubicBezTo>
                  <a:pt x="523545" y="5934467"/>
                  <a:pt x="0" y="4748075"/>
                  <a:pt x="0" y="3429001"/>
                </a:cubicBezTo>
                <a:cubicBezTo>
                  <a:pt x="0" y="2109928"/>
                  <a:pt x="523545" y="923535"/>
                  <a:pt x="1357463" y="1011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E2F1BE-014C-4BA2-9CF1-D8197D1B30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9986" y="0"/>
            <a:ext cx="5412015" cy="6858000"/>
          </a:xfrm>
          <a:custGeom>
            <a:avLst/>
            <a:gdLst>
              <a:gd name="connsiteX0" fmla="*/ 2388418 w 5412015"/>
              <a:gd name="connsiteY0" fmla="*/ 0 h 6858000"/>
              <a:gd name="connsiteX1" fmla="*/ 2781300 w 5412015"/>
              <a:gd name="connsiteY1" fmla="*/ 0 h 6858000"/>
              <a:gd name="connsiteX2" fmla="*/ 4667250 w 5412015"/>
              <a:gd name="connsiteY2" fmla="*/ 0 h 6858000"/>
              <a:gd name="connsiteX3" fmla="*/ 5412015 w 5412015"/>
              <a:gd name="connsiteY3" fmla="*/ 0 h 6858000"/>
              <a:gd name="connsiteX4" fmla="*/ 5412015 w 5412015"/>
              <a:gd name="connsiteY4" fmla="*/ 6858000 h 6858000"/>
              <a:gd name="connsiteX5" fmla="*/ 4667250 w 5412015"/>
              <a:gd name="connsiteY5" fmla="*/ 6858000 h 6858000"/>
              <a:gd name="connsiteX6" fmla="*/ 2781300 w 5412015"/>
              <a:gd name="connsiteY6" fmla="*/ 6858000 h 6858000"/>
              <a:gd name="connsiteX7" fmla="*/ 2388413 w 5412015"/>
              <a:gd name="connsiteY7" fmla="*/ 6858000 h 6858000"/>
              <a:gd name="connsiteX8" fmla="*/ 2232020 w 5412015"/>
              <a:gd name="connsiteY8" fmla="*/ 6796336 h 6858000"/>
              <a:gd name="connsiteX9" fmla="*/ 0 w 5412015"/>
              <a:gd name="connsiteY9" fmla="*/ 3429001 h 6858000"/>
              <a:gd name="connsiteX10" fmla="*/ 2232020 w 5412015"/>
              <a:gd name="connsiteY10" fmla="*/ 61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2015" h="6858000">
                <a:moveTo>
                  <a:pt x="2388418" y="0"/>
                </a:moveTo>
                <a:lnTo>
                  <a:pt x="2781300" y="0"/>
                </a:lnTo>
                <a:lnTo>
                  <a:pt x="4667250" y="0"/>
                </a:lnTo>
                <a:lnTo>
                  <a:pt x="5412015" y="0"/>
                </a:lnTo>
                <a:lnTo>
                  <a:pt x="5412015" y="6858000"/>
                </a:lnTo>
                <a:lnTo>
                  <a:pt x="4667250" y="6858000"/>
                </a:lnTo>
                <a:lnTo>
                  <a:pt x="2781300" y="6858000"/>
                </a:lnTo>
                <a:lnTo>
                  <a:pt x="2388413" y="6858000"/>
                </a:lnTo>
                <a:lnTo>
                  <a:pt x="2232020" y="6796336"/>
                </a:lnTo>
                <a:cubicBezTo>
                  <a:pt x="920355" y="6241549"/>
                  <a:pt x="0" y="4942756"/>
                  <a:pt x="0" y="3429001"/>
                </a:cubicBezTo>
                <a:cubicBezTo>
                  <a:pt x="0" y="1915247"/>
                  <a:pt x="920355" y="616453"/>
                  <a:pt x="2232020" y="61666"/>
                </a:cubicBezTo>
                <a:close/>
              </a:path>
            </a:pathLst>
          </a:custGeom>
          <a:noFill/>
          <a:effectLst>
            <a:outerShdw blurRad="381000" dist="114300" dir="5400000" sx="98000" sy="98000" algn="t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3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D5D46D-DF3E-455D-8ADE-326E8A27D2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9459" y="1380675"/>
            <a:ext cx="4343398" cy="4343398"/>
          </a:xfrm>
          <a:custGeom>
            <a:avLst/>
            <a:gdLst>
              <a:gd name="connsiteX0" fmla="*/ 2171699 w 4343398"/>
              <a:gd name="connsiteY0" fmla="*/ 0 h 4343398"/>
              <a:gd name="connsiteX1" fmla="*/ 4343398 w 4343398"/>
              <a:gd name="connsiteY1" fmla="*/ 2171699 h 4343398"/>
              <a:gd name="connsiteX2" fmla="*/ 2171699 w 4343398"/>
              <a:gd name="connsiteY2" fmla="*/ 4343398 h 4343398"/>
              <a:gd name="connsiteX3" fmla="*/ 0 w 4343398"/>
              <a:gd name="connsiteY3" fmla="*/ 2171699 h 4343398"/>
              <a:gd name="connsiteX4" fmla="*/ 2171699 w 4343398"/>
              <a:gd name="connsiteY4" fmla="*/ 0 h 43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398" h="4343398">
                <a:moveTo>
                  <a:pt x="2171699" y="0"/>
                </a:moveTo>
                <a:cubicBezTo>
                  <a:pt x="3371095" y="0"/>
                  <a:pt x="4343398" y="972303"/>
                  <a:pt x="4343398" y="2171699"/>
                </a:cubicBezTo>
                <a:cubicBezTo>
                  <a:pt x="4343398" y="3371095"/>
                  <a:pt x="3371095" y="4343398"/>
                  <a:pt x="2171699" y="4343398"/>
                </a:cubicBezTo>
                <a:cubicBezTo>
                  <a:pt x="972303" y="4343398"/>
                  <a:pt x="0" y="3371095"/>
                  <a:pt x="0" y="2171699"/>
                </a:cubicBezTo>
                <a:cubicBezTo>
                  <a:pt x="0" y="972303"/>
                  <a:pt x="972303" y="0"/>
                  <a:pt x="2171699" y="0"/>
                </a:cubicBezTo>
                <a:close/>
              </a:path>
            </a:pathLst>
          </a:custGeom>
          <a:noFill/>
          <a:ln w="127000">
            <a:solidFill>
              <a:schemeClr val="bg1"/>
            </a:solidFill>
          </a:ln>
          <a:effectLst>
            <a:outerShdw blurRad="952500" dist="6477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7F8367-D5F4-481C-BEB1-795215C948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67200" y="0"/>
            <a:ext cx="7924800" cy="6858000"/>
          </a:xfrm>
          <a:custGeom>
            <a:avLst/>
            <a:gdLst>
              <a:gd name="connsiteX0" fmla="*/ 0 w 7924800"/>
              <a:gd name="connsiteY0" fmla="*/ 0 h 6858000"/>
              <a:gd name="connsiteX1" fmla="*/ 7924800 w 7924800"/>
              <a:gd name="connsiteY1" fmla="*/ 0 h 6858000"/>
              <a:gd name="connsiteX2" fmla="*/ 7924800 w 7924800"/>
              <a:gd name="connsiteY2" fmla="*/ 6858000 h 6858000"/>
              <a:gd name="connsiteX3" fmla="*/ 0 w 792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8000">
                <a:moveTo>
                  <a:pt x="0" y="0"/>
                </a:moveTo>
                <a:lnTo>
                  <a:pt x="7924800" y="0"/>
                </a:lnTo>
                <a:lnTo>
                  <a:pt x="7924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C074A0-C4F0-476C-98EA-D31003357FC2}"/>
              </a:ext>
            </a:extLst>
          </p:cNvPr>
          <p:cNvSpPr/>
          <p:nvPr/>
        </p:nvSpPr>
        <p:spPr>
          <a:xfrm>
            <a:off x="0" y="0"/>
            <a:ext cx="12192000" cy="5078833"/>
          </a:xfrm>
          <a:custGeom>
            <a:avLst/>
            <a:gdLst>
              <a:gd name="connsiteX0" fmla="*/ 124634 w 12192000"/>
              <a:gd name="connsiteY0" fmla="*/ 0 h 5078833"/>
              <a:gd name="connsiteX1" fmla="*/ 3099291 w 12192000"/>
              <a:gd name="connsiteY1" fmla="*/ 0 h 5078833"/>
              <a:gd name="connsiteX2" fmla="*/ 3099310 w 12192000"/>
              <a:gd name="connsiteY2" fmla="*/ 1 h 5078833"/>
              <a:gd name="connsiteX3" fmla="*/ 12192000 w 12192000"/>
              <a:gd name="connsiteY3" fmla="*/ 1 h 5078833"/>
              <a:gd name="connsiteX4" fmla="*/ 12192000 w 12192000"/>
              <a:gd name="connsiteY4" fmla="*/ 442857 h 5078833"/>
              <a:gd name="connsiteX5" fmla="*/ 12192000 w 12192000"/>
              <a:gd name="connsiteY5" fmla="*/ 5038945 h 5078833"/>
              <a:gd name="connsiteX6" fmla="*/ 12113717 w 12192000"/>
              <a:gd name="connsiteY6" fmla="*/ 5006477 h 5078833"/>
              <a:gd name="connsiteX7" fmla="*/ 7230911 w 12192000"/>
              <a:gd name="connsiteY7" fmla="*/ 5073965 h 5078833"/>
              <a:gd name="connsiteX8" fmla="*/ 3553156 w 12192000"/>
              <a:gd name="connsiteY8" fmla="*/ 4186079 h 5078833"/>
              <a:gd name="connsiteX9" fmla="*/ 238408 w 12192000"/>
              <a:gd name="connsiteY9" fmla="*/ 4940119 h 5078833"/>
              <a:gd name="connsiteX10" fmla="*/ 26574 w 12192000"/>
              <a:gd name="connsiteY10" fmla="*/ 4953804 h 5078833"/>
              <a:gd name="connsiteX11" fmla="*/ 0 w 12192000"/>
              <a:gd name="connsiteY11" fmla="*/ 4954486 h 5078833"/>
              <a:gd name="connsiteX12" fmla="*/ 0 w 12192000"/>
              <a:gd name="connsiteY12" fmla="*/ 2558963 h 5078833"/>
              <a:gd name="connsiteX13" fmla="*/ 0 w 12192000"/>
              <a:gd name="connsiteY13" fmla="*/ 1 h 5078833"/>
              <a:gd name="connsiteX14" fmla="*/ 124634 w 12192000"/>
              <a:gd name="connsiteY14" fmla="*/ 1 h 507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5078833">
                <a:moveTo>
                  <a:pt x="124634" y="0"/>
                </a:moveTo>
                <a:lnTo>
                  <a:pt x="3099291" y="0"/>
                </a:lnTo>
                <a:cubicBezTo>
                  <a:pt x="3099297" y="0"/>
                  <a:pt x="3099304" y="1"/>
                  <a:pt x="3099310" y="1"/>
                </a:cubicBezTo>
                <a:lnTo>
                  <a:pt x="12192000" y="1"/>
                </a:lnTo>
                <a:lnTo>
                  <a:pt x="12192000" y="442857"/>
                </a:lnTo>
                <a:lnTo>
                  <a:pt x="12192000" y="5038945"/>
                </a:lnTo>
                <a:lnTo>
                  <a:pt x="12113717" y="5006477"/>
                </a:lnTo>
                <a:cubicBezTo>
                  <a:pt x="10731827" y="4481881"/>
                  <a:pt x="8639803" y="5141146"/>
                  <a:pt x="7230911" y="5073965"/>
                </a:cubicBezTo>
                <a:cubicBezTo>
                  <a:pt x="5390354" y="4986201"/>
                  <a:pt x="4718574" y="4208386"/>
                  <a:pt x="3553156" y="4186079"/>
                </a:cubicBezTo>
                <a:cubicBezTo>
                  <a:pt x="2387738" y="4163771"/>
                  <a:pt x="1311119" y="4844706"/>
                  <a:pt x="238408" y="4940119"/>
                </a:cubicBezTo>
                <a:cubicBezTo>
                  <a:pt x="171363" y="4946083"/>
                  <a:pt x="100506" y="4950591"/>
                  <a:pt x="26574" y="4953804"/>
                </a:cubicBezTo>
                <a:lnTo>
                  <a:pt x="0" y="4954486"/>
                </a:lnTo>
                <a:lnTo>
                  <a:pt x="0" y="2558963"/>
                </a:lnTo>
                <a:lnTo>
                  <a:pt x="0" y="1"/>
                </a:lnTo>
                <a:lnTo>
                  <a:pt x="124634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B5C6AE-8EB5-40AD-B269-93B2CFBFCF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5108067"/>
          </a:xfrm>
          <a:custGeom>
            <a:avLst/>
            <a:gdLst>
              <a:gd name="connsiteX0" fmla="*/ 0 w 12192000"/>
              <a:gd name="connsiteY0" fmla="*/ 0 h 5108067"/>
              <a:gd name="connsiteX1" fmla="*/ 12192000 w 12192000"/>
              <a:gd name="connsiteY1" fmla="*/ 0 h 5108067"/>
              <a:gd name="connsiteX2" fmla="*/ 12192000 w 12192000"/>
              <a:gd name="connsiteY2" fmla="*/ 3672987 h 5108067"/>
              <a:gd name="connsiteX3" fmla="*/ 11915084 w 12192000"/>
              <a:gd name="connsiteY3" fmla="*/ 3755307 h 5108067"/>
              <a:gd name="connsiteX4" fmla="*/ 7344697 w 12192000"/>
              <a:gd name="connsiteY4" fmla="*/ 4866966 h 5108067"/>
              <a:gd name="connsiteX5" fmla="*/ 3628103 w 12192000"/>
              <a:gd name="connsiteY5" fmla="*/ 4159043 h 5108067"/>
              <a:gd name="connsiteX6" fmla="*/ 353961 w 12192000"/>
              <a:gd name="connsiteY6" fmla="*/ 5073443 h 5108067"/>
              <a:gd name="connsiteX7" fmla="*/ 143044 w 12192000"/>
              <a:gd name="connsiteY7" fmla="*/ 5097417 h 5108067"/>
              <a:gd name="connsiteX8" fmla="*/ 0 w 12192000"/>
              <a:gd name="connsiteY8" fmla="*/ 5108067 h 510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108067">
                <a:moveTo>
                  <a:pt x="0" y="0"/>
                </a:moveTo>
                <a:lnTo>
                  <a:pt x="12192000" y="0"/>
                </a:lnTo>
                <a:lnTo>
                  <a:pt x="12192000" y="3672987"/>
                </a:lnTo>
                <a:lnTo>
                  <a:pt x="11915084" y="3755307"/>
                </a:lnTo>
                <a:cubicBezTo>
                  <a:pt x="10561689" y="4159044"/>
                  <a:pt x="8513507" y="4778476"/>
                  <a:pt x="7344697" y="4866966"/>
                </a:cubicBezTo>
                <a:cubicBezTo>
                  <a:pt x="5786286" y="4984953"/>
                  <a:pt x="4793226" y="4124630"/>
                  <a:pt x="3628103" y="4159043"/>
                </a:cubicBezTo>
                <a:cubicBezTo>
                  <a:pt x="2462980" y="4193456"/>
                  <a:pt x="1420761" y="4925959"/>
                  <a:pt x="353961" y="5073443"/>
                </a:cubicBezTo>
                <a:cubicBezTo>
                  <a:pt x="287286" y="5082661"/>
                  <a:pt x="216732" y="5090611"/>
                  <a:pt x="143044" y="5097417"/>
                </a:cubicBezTo>
                <a:lnTo>
                  <a:pt x="0" y="51080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9E8174DD-6F1F-4818-858F-C552255F8BE9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 rot="21060000">
            <a:off x="7661305" y="1516734"/>
            <a:ext cx="4159651" cy="266769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9885002D-F993-4F7E-8BA9-763A9F102F5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21060000">
            <a:off x="6961912" y="1512347"/>
            <a:ext cx="3740027" cy="2398576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effectLst>
            <a:outerShdw blurRad="749300" dist="584200" dir="1500000" sx="94000" sy="94000" algn="tl" rotWithShape="0">
              <a:prstClr val="black">
                <a:alpha val="40000"/>
              </a:prstClr>
            </a:outerShdw>
          </a:effectLst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 animBg="1"/>
      <p:bldP spid="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63DA20-00FB-4467-B8CA-2819842562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924800" cy="6857997"/>
          </a:xfrm>
          <a:custGeom>
            <a:avLst/>
            <a:gdLst>
              <a:gd name="connsiteX0" fmla="*/ 0 w 7924800"/>
              <a:gd name="connsiteY0" fmla="*/ 0 h 6857997"/>
              <a:gd name="connsiteX1" fmla="*/ 7924800 w 7924800"/>
              <a:gd name="connsiteY1" fmla="*/ 0 h 6857997"/>
              <a:gd name="connsiteX2" fmla="*/ 7924800 w 7924800"/>
              <a:gd name="connsiteY2" fmla="*/ 6857997 h 6857997"/>
              <a:gd name="connsiteX3" fmla="*/ 0 w 7924800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7997">
                <a:moveTo>
                  <a:pt x="0" y="0"/>
                </a:moveTo>
                <a:lnTo>
                  <a:pt x="7924800" y="0"/>
                </a:lnTo>
                <a:lnTo>
                  <a:pt x="7924800" y="6857997"/>
                </a:lnTo>
                <a:lnTo>
                  <a:pt x="0" y="68579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87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6" r:id="rId2"/>
    <p:sldLayoutId id="2147484257" r:id="rId3"/>
    <p:sldLayoutId id="2147484258" r:id="rId4"/>
    <p:sldLayoutId id="2147484272" r:id="rId5"/>
    <p:sldLayoutId id="2147484274" r:id="rId6"/>
    <p:sldLayoutId id="2147484276" r:id="rId7"/>
    <p:sldLayoutId id="2147484281" r:id="rId8"/>
    <p:sldLayoutId id="2147484294" r:id="rId9"/>
    <p:sldLayoutId id="2147484296" r:id="rId10"/>
    <p:sldLayoutId id="2147484297" r:id="rId11"/>
    <p:sldLayoutId id="2147484298" r:id="rId12"/>
    <p:sldLayoutId id="2147484299" r:id="rId13"/>
    <p:sldLayoutId id="2147484300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6E634B8C-CCB5-4DE8-83BB-B720DFD1A56F}"/>
              </a:ext>
            </a:extLst>
          </p:cNvPr>
          <p:cNvSpPr txBox="1"/>
          <p:nvPr/>
        </p:nvSpPr>
        <p:spPr>
          <a:xfrm flipH="1">
            <a:off x="1263511" y="5377637"/>
            <a:ext cx="4238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Profa</a:t>
            </a:r>
            <a:r>
              <a:rPr lang="en-US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Dra. Clotilde Perez</a:t>
            </a:r>
          </a:p>
          <a:p>
            <a:endParaRPr 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Colaboração</a:t>
            </a:r>
            <a:r>
              <a:rPr lang="en-US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</a:t>
            </a:r>
          </a:p>
          <a:p>
            <a:r>
              <a:rPr lang="pt-BR" sz="1600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Jacqueline </a:t>
            </a:r>
            <a:r>
              <a:rPr lang="pt-BR" sz="1600" spc="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Ausier</a:t>
            </a:r>
            <a:r>
              <a:rPr lang="pt-BR" sz="1600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pt-BR" sz="1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(PPGCOM)</a:t>
            </a:r>
            <a:endParaRPr lang="en-US" sz="1600" spc="3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6CFAA-F73C-45CF-B1F1-CABDFF234009}"/>
              </a:ext>
            </a:extLst>
          </p:cNvPr>
          <p:cNvGrpSpPr/>
          <p:nvPr/>
        </p:nvGrpSpPr>
        <p:grpSpPr>
          <a:xfrm>
            <a:off x="10420023" y="962618"/>
            <a:ext cx="853089" cy="853089"/>
            <a:chOff x="10141205" y="1321077"/>
            <a:chExt cx="853089" cy="85308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9F9A936-329A-4C20-9FB5-110E8CE74F8C}"/>
                </a:ext>
              </a:extLst>
            </p:cNvPr>
            <p:cNvSpPr/>
            <p:nvPr/>
          </p:nvSpPr>
          <p:spPr>
            <a:xfrm>
              <a:off x="10141205" y="1321077"/>
              <a:ext cx="853089" cy="85308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812800" dist="330200" dir="5400000" sx="62000" sy="62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169ED0-4096-4E88-BC9A-C0F7CD49CA8F}"/>
                </a:ext>
              </a:extLst>
            </p:cNvPr>
            <p:cNvSpPr txBox="1"/>
            <p:nvPr/>
          </p:nvSpPr>
          <p:spPr>
            <a:xfrm flipH="1">
              <a:off x="10141205" y="1578344"/>
              <a:ext cx="853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+mj-lt"/>
                </a:rPr>
                <a:t>2023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0" name="Group 1">
            <a:extLst>
              <a:ext uri="{FF2B5EF4-FFF2-40B4-BE49-F238E27FC236}">
                <a16:creationId xmlns:a16="http://schemas.microsoft.com/office/drawing/2014/main" id="{94C3F65E-2144-4330-8375-F505D0FAEF18}"/>
              </a:ext>
            </a:extLst>
          </p:cNvPr>
          <p:cNvGrpSpPr/>
          <p:nvPr/>
        </p:nvGrpSpPr>
        <p:grpSpPr>
          <a:xfrm>
            <a:off x="1002783" y="788999"/>
            <a:ext cx="5398017" cy="2431435"/>
            <a:chOff x="1002783" y="1656350"/>
            <a:chExt cx="4719591" cy="2431435"/>
          </a:xfrm>
        </p:grpSpPr>
        <p:sp>
          <p:nvSpPr>
            <p:cNvPr id="41" name="TextBox 25">
              <a:extLst>
                <a:ext uri="{FF2B5EF4-FFF2-40B4-BE49-F238E27FC236}">
                  <a16:creationId xmlns:a16="http://schemas.microsoft.com/office/drawing/2014/main" id="{A5EC6D70-AD7A-4389-8934-0D2E1960E86B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b="1" dirty="0">
                  <a:solidFill>
                    <a:schemeClr val="accent1"/>
                  </a:solidFill>
                  <a:latin typeface="+mj-lt"/>
                </a:rPr>
                <a:t>P</a:t>
              </a:r>
              <a:r>
                <a:rPr lang="en-US" sz="4400" b="1" dirty="0">
                  <a:solidFill>
                    <a:schemeClr val="accent1"/>
                  </a:solidFill>
                  <a:latin typeface="+mj-lt"/>
                </a:rPr>
                <a:t>LANEJAMENTO</a:t>
              </a:r>
            </a:p>
            <a:p>
              <a:r>
                <a:rPr lang="en-US" sz="4400" b="1" dirty="0">
                  <a:solidFill>
                    <a:schemeClr val="accent1"/>
                  </a:solidFill>
                  <a:latin typeface="+mj-lt"/>
                </a:rPr>
                <a:t>PUBLICITÁRIO</a:t>
              </a:r>
            </a:p>
            <a:p>
              <a:endParaRPr lang="en-US" sz="4400" b="1" dirty="0">
                <a:solidFill>
                  <a:schemeClr val="accent1"/>
                </a:solidFill>
                <a:latin typeface="+mj-lt"/>
              </a:endParaRPr>
            </a:p>
            <a:p>
              <a:r>
                <a:rPr lang="en-US" sz="2000" b="1" smtClean="0">
                  <a:solidFill>
                    <a:schemeClr val="accent1"/>
                  </a:solidFill>
                  <a:latin typeface="+mj-lt"/>
                </a:rPr>
                <a:t>Aula </a:t>
              </a:r>
              <a:r>
                <a:rPr lang="en-US" sz="2000" b="1" smtClean="0">
                  <a:solidFill>
                    <a:schemeClr val="accent1"/>
                  </a:solidFill>
                  <a:latin typeface="+mj-lt"/>
                </a:rPr>
                <a:t>7</a:t>
              </a:r>
              <a:endParaRPr lang="en-US" sz="2000" b="1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42" name="Group 26">
              <a:extLst>
                <a:ext uri="{FF2B5EF4-FFF2-40B4-BE49-F238E27FC236}">
                  <a16:creationId xmlns:a16="http://schemas.microsoft.com/office/drawing/2014/main" id="{17A21361-7FD2-4F0F-873F-009852165208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43" name="Straight Connector 27">
                <a:extLst>
                  <a:ext uri="{FF2B5EF4-FFF2-40B4-BE49-F238E27FC236}">
                    <a16:creationId xmlns:a16="http://schemas.microsoft.com/office/drawing/2014/main" id="{DE66A273-F49E-4268-9C58-911F8A687E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28">
                <a:extLst>
                  <a:ext uri="{FF2B5EF4-FFF2-40B4-BE49-F238E27FC236}">
                    <a16:creationId xmlns:a16="http://schemas.microsoft.com/office/drawing/2014/main" id="{37D1B225-CB3B-435A-B647-A246AB2D6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29">
                <a:extLst>
                  <a:ext uri="{FF2B5EF4-FFF2-40B4-BE49-F238E27FC236}">
                    <a16:creationId xmlns:a16="http://schemas.microsoft.com/office/drawing/2014/main" id="{91C384B1-58B7-4FCD-B70D-BA34D224D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Espaço Reservado para Imagem 6" descr="Uma imagem contendo pessoa, interior, homem&#10;&#10;Descrição gerada automaticamente">
            <a:extLst>
              <a:ext uri="{FF2B5EF4-FFF2-40B4-BE49-F238E27FC236}">
                <a16:creationId xmlns:a16="http://schemas.microsoft.com/office/drawing/2014/main" id="{55E4D4FB-A0F9-485B-8BCD-368FC067CE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6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335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61D17F-E43C-4470-889D-6857E65184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30877" y="64596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4F0F8F-D93E-4D05-B0B8-1507ACF2AC9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481C54-19C8-40A4-8D6E-B1D733609D6C}"/>
              </a:ext>
            </a:extLst>
          </p:cNvPr>
          <p:cNvSpPr txBox="1"/>
          <p:nvPr/>
        </p:nvSpPr>
        <p:spPr>
          <a:xfrm>
            <a:off x="529143" y="1870622"/>
            <a:ext cx="5326185" cy="4557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 u="none" strike="noStrike" baseline="0">
                <a:solidFill>
                  <a:srgbClr val="000000"/>
                </a:solidFill>
                <a:latin typeface="Arial  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1500" dirty="0"/>
              <a:t>Por outro lado, tornaram-se recorrentes lives com um extenso trabalho de produção.</a:t>
            </a:r>
          </a:p>
          <a:p>
            <a:pPr>
              <a:lnSpc>
                <a:spcPct val="150000"/>
              </a:lnSpc>
            </a:pPr>
            <a:endParaRPr lang="pt-BR" sz="1500" dirty="0"/>
          </a:p>
          <a:p>
            <a:pPr>
              <a:lnSpc>
                <a:spcPct val="150000"/>
              </a:lnSpc>
            </a:pPr>
            <a:r>
              <a:rPr lang="pt-BR" sz="1500" dirty="0"/>
              <a:t>Indo além da materialidade da montagem do cenário, as ferramentas de edição de vídeo abrem o leque de possibilidades de intervenções no conteúdo gravado ao vivo.</a:t>
            </a:r>
          </a:p>
          <a:p>
            <a:pPr>
              <a:lnSpc>
                <a:spcPct val="150000"/>
              </a:lnSpc>
            </a:pPr>
            <a:endParaRPr lang="pt-BR" sz="1500" dirty="0"/>
          </a:p>
          <a:p>
            <a:pPr>
              <a:lnSpc>
                <a:spcPct val="150000"/>
              </a:lnSpc>
            </a:pPr>
            <a:r>
              <a:rPr lang="pt-BR" sz="1500" dirty="0"/>
              <a:t>Além da adição de grafismos e outros elementos visuais no vídeo, que aproximam as lives do formato dos videoclipes, a possibilidade de reunir na mesma montagem pessoas em diferentes localidades indicam a </a:t>
            </a: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</a:rPr>
              <a:t>responsabilidade da produção em manter o distanciamento.</a:t>
            </a:r>
          </a:p>
        </p:txBody>
      </p:sp>
      <p:pic>
        <p:nvPicPr>
          <p:cNvPr id="3074" name="Picture 2" descr="Veja imagens exclusivas do cenário da live da Duda Beat | POPline">
            <a:extLst>
              <a:ext uri="{FF2B5EF4-FFF2-40B4-BE49-F238E27FC236}">
                <a16:creationId xmlns:a16="http://schemas.microsoft.com/office/drawing/2014/main" id="{80F8D3B3-C426-4A36-B781-5B22DC06C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/>
          <a:stretch/>
        </p:blipFill>
        <p:spPr bwMode="auto">
          <a:xfrm>
            <a:off x="6096000" y="3293622"/>
            <a:ext cx="6096000" cy="35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989946A-6742-43FF-8D35-B6AA3800B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9" r="1663"/>
          <a:stretch/>
        </p:blipFill>
        <p:spPr>
          <a:xfrm>
            <a:off x="6094898" y="1"/>
            <a:ext cx="6096001" cy="329362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5E953C9-7F53-4E71-A358-D9FBAAEFFCB2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... Ao hiper produzido</a:t>
            </a:r>
          </a:p>
        </p:txBody>
      </p:sp>
    </p:spTree>
    <p:extLst>
      <p:ext uri="{BB962C8B-B14F-4D97-AF65-F5344CB8AC3E}">
        <p14:creationId xmlns:p14="http://schemas.microsoft.com/office/powerpoint/2010/main" val="22114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E15898-EA12-476C-8FEC-B4861882FCC7}"/>
              </a:ext>
            </a:extLst>
          </p:cNvPr>
          <p:cNvSpPr txBox="1"/>
          <p:nvPr/>
        </p:nvSpPr>
        <p:spPr>
          <a:xfrm>
            <a:off x="393894" y="492370"/>
            <a:ext cx="93563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4AC3C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Lives musicais: </a:t>
            </a:r>
          </a:p>
          <a:p>
            <a:r>
              <a:rPr lang="pt-BR" sz="20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uma tipologia semiótica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7F87F93-6716-4087-93A3-AEFD8C4B5B1C}"/>
              </a:ext>
            </a:extLst>
          </p:cNvPr>
          <p:cNvCxnSpPr>
            <a:cxnSpLocks/>
          </p:cNvCxnSpPr>
          <p:nvPr/>
        </p:nvCxnSpPr>
        <p:spPr>
          <a:xfrm>
            <a:off x="0" y="3137098"/>
            <a:ext cx="10397066" cy="0"/>
          </a:xfrm>
          <a:prstGeom prst="line">
            <a:avLst/>
          </a:prstGeom>
          <a:ln w="12700">
            <a:solidFill>
              <a:srgbClr val="4AC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0BC4DFEC-5966-4F50-8C39-FD9CE904A7C2}"/>
              </a:ext>
            </a:extLst>
          </p:cNvPr>
          <p:cNvGrpSpPr/>
          <p:nvPr/>
        </p:nvGrpSpPr>
        <p:grpSpPr>
          <a:xfrm>
            <a:off x="293107" y="1932784"/>
            <a:ext cx="3167545" cy="3304343"/>
            <a:chOff x="293107" y="1763969"/>
            <a:chExt cx="3167545" cy="3304343"/>
          </a:xfrm>
        </p:grpSpPr>
        <p:pic>
          <p:nvPicPr>
            <p:cNvPr id="5124" name="Picture 4" descr="Veja ao vivo a live da cantora Ivete Sangalo">
              <a:extLst>
                <a:ext uri="{FF2B5EF4-FFF2-40B4-BE49-F238E27FC236}">
                  <a16:creationId xmlns:a16="http://schemas.microsoft.com/office/drawing/2014/main" id="{9A1DEEB2-4AB0-4535-9301-5BAB86795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4AC3C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1" t="550" r="9427" b="-550"/>
            <a:stretch/>
          </p:blipFill>
          <p:spPr bwMode="auto">
            <a:xfrm>
              <a:off x="293107" y="2968283"/>
              <a:ext cx="3167545" cy="2100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154E8E06-140B-4C6C-8A22-F3EFF118FCE5}"/>
                </a:ext>
              </a:extLst>
            </p:cNvPr>
            <p:cNvSpPr/>
            <p:nvPr/>
          </p:nvSpPr>
          <p:spPr>
            <a:xfrm>
              <a:off x="1813574" y="2890021"/>
              <a:ext cx="126610" cy="126610"/>
            </a:xfrm>
            <a:prstGeom prst="ellipse">
              <a:avLst/>
            </a:prstGeom>
            <a:solidFill>
              <a:srgbClr val="4A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A00C04F-9425-4806-A8F8-9F98E66C23BE}"/>
                </a:ext>
              </a:extLst>
            </p:cNvPr>
            <p:cNvSpPr txBox="1"/>
            <p:nvPr/>
          </p:nvSpPr>
          <p:spPr>
            <a:xfrm>
              <a:off x="338763" y="1763969"/>
              <a:ext cx="19704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>
                  <a:solidFill>
                    <a:srgbClr val="4AC3C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Emocionais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2854D604-E61A-4D21-8B8D-3F5E8EFF9920}"/>
                </a:ext>
              </a:extLst>
            </p:cNvPr>
            <p:cNvSpPr txBox="1"/>
            <p:nvPr/>
          </p:nvSpPr>
          <p:spPr>
            <a:xfrm>
              <a:off x="338763" y="2188961"/>
              <a:ext cx="2736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1A44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Escapistas | Empáticas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7CA158A-6743-4ABD-9C50-8CC0356AF396}"/>
              </a:ext>
            </a:extLst>
          </p:cNvPr>
          <p:cNvGrpSpPr/>
          <p:nvPr/>
        </p:nvGrpSpPr>
        <p:grpSpPr>
          <a:xfrm>
            <a:off x="4042397" y="1940266"/>
            <a:ext cx="3167545" cy="3281904"/>
            <a:chOff x="3744405" y="1763969"/>
            <a:chExt cx="3167545" cy="3281904"/>
          </a:xfrm>
        </p:grpSpPr>
        <p:pic>
          <p:nvPicPr>
            <p:cNvPr id="5122" name="Picture 2" descr="Sem bebedeira, Sandy e Junior fazem live 'familiar' e em clima ...">
              <a:extLst>
                <a:ext uri="{FF2B5EF4-FFF2-40B4-BE49-F238E27FC236}">
                  <a16:creationId xmlns:a16="http://schemas.microsoft.com/office/drawing/2014/main" id="{956BFFB4-717F-4F58-8B51-2C4594DD32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rgbClr val="4AC3C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2" r="13035" b="-2"/>
            <a:stretch/>
          </p:blipFill>
          <p:spPr bwMode="auto">
            <a:xfrm>
              <a:off x="3744405" y="2945844"/>
              <a:ext cx="3167545" cy="2100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83509B00-A39B-45FE-8EEC-9FA4C37035C8}"/>
                </a:ext>
              </a:extLst>
            </p:cNvPr>
            <p:cNvSpPr/>
            <p:nvPr/>
          </p:nvSpPr>
          <p:spPr>
            <a:xfrm>
              <a:off x="5267713" y="2877450"/>
              <a:ext cx="126610" cy="126610"/>
            </a:xfrm>
            <a:prstGeom prst="ellipse">
              <a:avLst/>
            </a:prstGeom>
            <a:solidFill>
              <a:srgbClr val="4A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1933477-FECF-4013-80A3-03ACFE50163D}"/>
                </a:ext>
              </a:extLst>
            </p:cNvPr>
            <p:cNvSpPr txBox="1"/>
            <p:nvPr/>
          </p:nvSpPr>
          <p:spPr>
            <a:xfrm>
              <a:off x="3755888" y="1763969"/>
              <a:ext cx="20383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>
                  <a:solidFill>
                    <a:srgbClr val="4AC3C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Energéticas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3389757-802E-4175-8922-060E1AE6F642}"/>
                </a:ext>
              </a:extLst>
            </p:cNvPr>
            <p:cNvSpPr txBox="1"/>
            <p:nvPr/>
          </p:nvSpPr>
          <p:spPr>
            <a:xfrm>
              <a:off x="3755888" y="2188961"/>
              <a:ext cx="2967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1A44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Filantrópicas | Interativas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567FCC6-1890-481D-9FFA-0748FB49B4CC}"/>
              </a:ext>
            </a:extLst>
          </p:cNvPr>
          <p:cNvGrpSpPr/>
          <p:nvPr/>
        </p:nvGrpSpPr>
        <p:grpSpPr>
          <a:xfrm>
            <a:off x="7820080" y="1940266"/>
            <a:ext cx="3167546" cy="3303538"/>
            <a:chOff x="7229520" y="1764774"/>
            <a:chExt cx="3167546" cy="3303538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A1FCA34B-5BB5-44AA-8E5B-D203E7381F9D}"/>
                </a:ext>
              </a:extLst>
            </p:cNvPr>
            <p:cNvGrpSpPr/>
            <p:nvPr/>
          </p:nvGrpSpPr>
          <p:grpSpPr>
            <a:xfrm>
              <a:off x="7229520" y="2883506"/>
              <a:ext cx="3167546" cy="2184806"/>
              <a:chOff x="7229520" y="2883506"/>
              <a:chExt cx="3167546" cy="2184806"/>
            </a:xfrm>
          </p:grpSpPr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id="{1455E4E2-E718-4D44-A27C-A8B7B2A4A3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4AC3C5">
                    <a:tint val="45000"/>
                    <a:satMod val="400000"/>
                  </a:srgbClr>
                </a:duotone>
              </a:blip>
              <a:srcRect l="7669" t="-2" r="7530" b="2"/>
              <a:stretch/>
            </p:blipFill>
            <p:spPr>
              <a:xfrm>
                <a:off x="7229520" y="2968283"/>
                <a:ext cx="3167546" cy="2100029"/>
              </a:xfrm>
              <a:prstGeom prst="rect">
                <a:avLst/>
              </a:prstGeom>
            </p:spPr>
          </p:pic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A819E26C-434A-45C7-AF65-73020E558033}"/>
                  </a:ext>
                </a:extLst>
              </p:cNvPr>
              <p:cNvSpPr/>
              <p:nvPr/>
            </p:nvSpPr>
            <p:spPr>
              <a:xfrm>
                <a:off x="8752829" y="2883506"/>
                <a:ext cx="126610" cy="126610"/>
              </a:xfrm>
              <a:prstGeom prst="ellipse">
                <a:avLst/>
              </a:prstGeom>
              <a:solidFill>
                <a:srgbClr val="4AC3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E70884E3-4350-4ABB-8AF4-800B3F50DA5E}"/>
                </a:ext>
              </a:extLst>
            </p:cNvPr>
            <p:cNvSpPr txBox="1"/>
            <p:nvPr/>
          </p:nvSpPr>
          <p:spPr>
            <a:xfrm>
              <a:off x="7229520" y="1764774"/>
              <a:ext cx="13901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>
                  <a:solidFill>
                    <a:srgbClr val="4AC3C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Lógicas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9132C310-C97D-4827-83DB-51AE02CF2BB1}"/>
                </a:ext>
              </a:extLst>
            </p:cNvPr>
            <p:cNvSpPr txBox="1"/>
            <p:nvPr/>
          </p:nvSpPr>
          <p:spPr>
            <a:xfrm>
              <a:off x="7229520" y="2188961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1A44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Identitárias | Comunitárias</a:t>
              </a:r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CFEDC8A9-B2D9-406B-B3A2-8F93BC80C4F8}"/>
              </a:ext>
            </a:extLst>
          </p:cNvPr>
          <p:cNvSpPr/>
          <p:nvPr/>
        </p:nvSpPr>
        <p:spPr>
          <a:xfrm>
            <a:off x="11597764" y="0"/>
            <a:ext cx="594236" cy="6857984"/>
          </a:xfrm>
          <a:prstGeom prst="rect">
            <a:avLst/>
          </a:prstGeom>
          <a:solidFill>
            <a:srgbClr val="A3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BCB9D0C-4133-4D59-AF1C-63F2E428AF68}"/>
              </a:ext>
            </a:extLst>
          </p:cNvPr>
          <p:cNvSpPr txBox="1"/>
          <p:nvPr/>
        </p:nvSpPr>
        <p:spPr>
          <a:xfrm>
            <a:off x="287678" y="5774446"/>
            <a:ext cx="15023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1A4445"/>
                </a:solidFill>
                <a:latin typeface="Arial Black" panose="020B0A04020102020204" pitchFamily="34" charset="0"/>
              </a:rPr>
              <a:t>Sensibilidade</a:t>
            </a:r>
          </a:p>
          <a:p>
            <a:r>
              <a:rPr lang="pt-BR" sz="1400" dirty="0">
                <a:solidFill>
                  <a:srgbClr val="1A4445"/>
                </a:solidFill>
                <a:latin typeface="Arial Black" panose="020B0A04020102020204" pitchFamily="34" charset="0"/>
              </a:rPr>
              <a:t>Fruição</a:t>
            </a:r>
          </a:p>
          <a:p>
            <a:r>
              <a:rPr lang="pt-BR" sz="1400" dirty="0">
                <a:solidFill>
                  <a:srgbClr val="1A4445"/>
                </a:solidFill>
                <a:latin typeface="Arial Black" panose="020B0A04020102020204" pitchFamily="34" charset="0"/>
              </a:rPr>
              <a:t>Afeto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E18E679-12C5-4B0B-A17D-B2E7A85B4CCD}"/>
              </a:ext>
            </a:extLst>
          </p:cNvPr>
          <p:cNvSpPr txBox="1"/>
          <p:nvPr/>
        </p:nvSpPr>
        <p:spPr>
          <a:xfrm>
            <a:off x="4053880" y="5774446"/>
            <a:ext cx="15343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1A4445"/>
                </a:solidFill>
                <a:latin typeface="Arial Black" panose="020B0A04020102020204" pitchFamily="34" charset="0"/>
              </a:rPr>
              <a:t>Solidariedade</a:t>
            </a:r>
          </a:p>
          <a:p>
            <a:r>
              <a:rPr lang="pt-BR" sz="1400" dirty="0">
                <a:solidFill>
                  <a:srgbClr val="1A4445"/>
                </a:solidFill>
                <a:latin typeface="Arial Black" panose="020B0A04020102020204" pitchFamily="34" charset="0"/>
              </a:rPr>
              <a:t>Ação</a:t>
            </a:r>
          </a:p>
          <a:p>
            <a:r>
              <a:rPr lang="pt-BR" sz="1400" dirty="0">
                <a:solidFill>
                  <a:srgbClr val="1A4445"/>
                </a:solidFill>
                <a:latin typeface="Arial Black" panose="020B0A04020102020204" pitchFamily="34" charset="0"/>
              </a:rPr>
              <a:t>Ativismo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C3065D5-2D5C-420D-B92C-00880A85CAB2}"/>
              </a:ext>
            </a:extLst>
          </p:cNvPr>
          <p:cNvSpPr txBox="1"/>
          <p:nvPr/>
        </p:nvSpPr>
        <p:spPr>
          <a:xfrm>
            <a:off x="7852142" y="5774446"/>
            <a:ext cx="18133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1A4445"/>
                </a:solidFill>
                <a:latin typeface="Arial Black" panose="020B0A04020102020204" pitchFamily="34" charset="0"/>
              </a:rPr>
              <a:t>Conscientização</a:t>
            </a:r>
          </a:p>
          <a:p>
            <a:r>
              <a:rPr lang="pt-BR" sz="1400" dirty="0">
                <a:solidFill>
                  <a:srgbClr val="1A4445"/>
                </a:solidFill>
                <a:latin typeface="Arial Black" panose="020B0A04020102020204" pitchFamily="34" charset="0"/>
              </a:rPr>
              <a:t>Cidadania</a:t>
            </a:r>
          </a:p>
          <a:p>
            <a:r>
              <a:rPr lang="pt-BR" sz="1400" dirty="0">
                <a:solidFill>
                  <a:srgbClr val="1A4445"/>
                </a:solidFill>
                <a:latin typeface="Arial Black" panose="020B0A04020102020204" pitchFamily="34" charset="0"/>
              </a:rPr>
              <a:t>Valores</a:t>
            </a:r>
          </a:p>
        </p:txBody>
      </p:sp>
    </p:spTree>
    <p:extLst>
      <p:ext uri="{BB962C8B-B14F-4D97-AF65-F5344CB8AC3E}">
        <p14:creationId xmlns:p14="http://schemas.microsoft.com/office/powerpoint/2010/main" val="38384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D7F1B5D-CD09-4D60-8667-C0BB6E4B6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219624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BAE000D-523F-44FE-8D43-4D3924B2853D}"/>
              </a:ext>
            </a:extLst>
          </p:cNvPr>
          <p:cNvSpPr txBox="1"/>
          <p:nvPr/>
        </p:nvSpPr>
        <p:spPr>
          <a:xfrm>
            <a:off x="557098" y="456698"/>
            <a:ext cx="2128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A3D6D6"/>
                </a:solidFill>
                <a:latin typeface="Arial Black" panose="020B0A04020102020204" pitchFamily="34" charset="0"/>
              </a:rPr>
              <a:t>LIVES EMOCIONAIS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DBCB1C-7788-47D3-A4D2-97A60210B140}"/>
              </a:ext>
            </a:extLst>
          </p:cNvPr>
          <p:cNvSpPr txBox="1"/>
          <p:nvPr/>
        </p:nvSpPr>
        <p:spPr>
          <a:xfrm>
            <a:off x="557098" y="764475"/>
            <a:ext cx="3053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ESCAPISTAS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66FAE09-6389-40D4-9F50-3D9812E42BCB}"/>
              </a:ext>
            </a:extLst>
          </p:cNvPr>
          <p:cNvSpPr txBox="1"/>
          <p:nvPr/>
        </p:nvSpPr>
        <p:spPr>
          <a:xfrm>
            <a:off x="557098" y="1313650"/>
            <a:ext cx="4656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compromisso é com o entretenimento e a oferta de conteúdo que favorece a desconexão com a realidade cotidiana.</a:t>
            </a:r>
          </a:p>
        </p:txBody>
      </p:sp>
      <p:pic>
        <p:nvPicPr>
          <p:cNvPr id="7" name="Picture 6" descr="Após discussão com vizinhos, live de Alok causa engarrafamento em ...">
            <a:extLst>
              <a:ext uri="{FF2B5EF4-FFF2-40B4-BE49-F238E27FC236}">
                <a16:creationId xmlns:a16="http://schemas.microsoft.com/office/drawing/2014/main" id="{53893EDB-172B-4A0F-B260-5222E309B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5"/>
          <a:stretch/>
        </p:blipFill>
        <p:spPr bwMode="auto">
          <a:xfrm>
            <a:off x="531740" y="2491683"/>
            <a:ext cx="2970702" cy="193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eja ao vivo a live da cantora Ivete Sangalo">
            <a:extLst>
              <a:ext uri="{FF2B5EF4-FFF2-40B4-BE49-F238E27FC236}">
                <a16:creationId xmlns:a16="http://schemas.microsoft.com/office/drawing/2014/main" id="{E3C8452D-4021-4E18-9401-84874E368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550" r="9427" b="14607"/>
          <a:stretch/>
        </p:blipFill>
        <p:spPr bwMode="auto">
          <a:xfrm>
            <a:off x="6325628" y="4468345"/>
            <a:ext cx="3501378" cy="196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upla sertaneja Jorge e Mateus faz live ao ar livre sob o pôr do sol">
            <a:extLst>
              <a:ext uri="{FF2B5EF4-FFF2-40B4-BE49-F238E27FC236}">
                <a16:creationId xmlns:a16="http://schemas.microsoft.com/office/drawing/2014/main" id="{EF2D1C80-E329-4BB8-9BE4-C44A2EB47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r="9484" b="2688"/>
          <a:stretch/>
        </p:blipFill>
        <p:spPr bwMode="auto">
          <a:xfrm>
            <a:off x="531740" y="4717903"/>
            <a:ext cx="2970702" cy="193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lvaje&quot; ganha performance na live de Pabllo Vittar; assista | POPline">
            <a:extLst>
              <a:ext uri="{FF2B5EF4-FFF2-40B4-BE49-F238E27FC236}">
                <a16:creationId xmlns:a16="http://schemas.microsoft.com/office/drawing/2014/main" id="{05DA45F3-4B4D-4997-B1B8-CF2BF54F9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28" y="2456616"/>
            <a:ext cx="3501378" cy="196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1972E57-42B9-4F4B-BAC2-A5C88664D2EA}"/>
              </a:ext>
            </a:extLst>
          </p:cNvPr>
          <p:cNvSpPr txBox="1"/>
          <p:nvPr/>
        </p:nvSpPr>
        <p:spPr>
          <a:xfrm>
            <a:off x="9879289" y="3429000"/>
            <a:ext cx="1958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CONVITE PARA DANÇAR EM CASA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FA71C53-BC4D-41E9-8B52-634FCB93E76F}"/>
              </a:ext>
            </a:extLst>
          </p:cNvPr>
          <p:cNvSpPr txBox="1"/>
          <p:nvPr/>
        </p:nvSpPr>
        <p:spPr>
          <a:xfrm>
            <a:off x="9879289" y="3890665"/>
            <a:ext cx="2148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ambientação doméstica são somadas músicas animadas e dançantes. Os artistas estão constantemente incentivando o público a dançar pela casa e aproveitar o tempo juntos.</a:t>
            </a:r>
          </a:p>
          <a:p>
            <a:pPr>
              <a:lnSpc>
                <a:spcPts val="1200"/>
              </a:lnSpc>
            </a:pPr>
            <a:endParaRPr lang="pt-BR" sz="10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Ainda que com o pedido de doações, o conteúdo da live é moldado de forma a entregar principalmente diversão e entretenimento.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8FD3E20-8B6A-4C23-8FDC-DFCD58351D2D}"/>
              </a:ext>
            </a:extLst>
          </p:cNvPr>
          <p:cNvSpPr txBox="1"/>
          <p:nvPr/>
        </p:nvSpPr>
        <p:spPr>
          <a:xfrm>
            <a:off x="3544646" y="2456616"/>
            <a:ext cx="236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UMA FESTA À DISTÂNCIA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5984E2-27B1-4C28-B639-1DEF0239C117}"/>
              </a:ext>
            </a:extLst>
          </p:cNvPr>
          <p:cNvSpPr txBox="1"/>
          <p:nvPr/>
        </p:nvSpPr>
        <p:spPr>
          <a:xfrm>
            <a:off x="3544646" y="2918281"/>
            <a:ext cx="25935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live do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teve imensa repercussão durante sua transmissão. Com uma configuração tradicional de uma festa (uma pessoa tocando atrás da mesa), jogos de luzes, interações com os vizinhos e um grande espetáculo simularam uma situação em que o músico estava tocando em uma festa privada (ainda que conjunta) na casa de cada um.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D086CA1-0FB3-4359-97A1-62449A5E9220}"/>
              </a:ext>
            </a:extLst>
          </p:cNvPr>
          <p:cNvSpPr txBox="1"/>
          <p:nvPr/>
        </p:nvSpPr>
        <p:spPr>
          <a:xfrm>
            <a:off x="3610563" y="4655977"/>
            <a:ext cx="2363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AMBIÊNCIA SONHADA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100A9EB-8917-403D-B7A8-EF2B6EF3B917}"/>
              </a:ext>
            </a:extLst>
          </p:cNvPr>
          <p:cNvSpPr txBox="1"/>
          <p:nvPr/>
        </p:nvSpPr>
        <p:spPr>
          <a:xfrm>
            <a:off x="3610563" y="4948826"/>
            <a:ext cx="2593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 realidade de parte dos brasileiros durante a pandemia foi o confinamento no interior de suas próprias casas, lives como a de Jorge &amp; Mateus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Sunset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estabelecem em um cenário distante, mas que constroem quase um ambiente mágico que permite o sonho de estar novamente em um lugar como aquele.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3EF0C69-01B3-42C6-A873-3E0B8B5F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56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esa&#10;&#10;Descrição gerada automaticamente">
            <a:extLst>
              <a:ext uri="{FF2B5EF4-FFF2-40B4-BE49-F238E27FC236}">
                <a16:creationId xmlns:a16="http://schemas.microsoft.com/office/drawing/2014/main" id="{DDC95EAE-55D2-4C91-8A39-B1741DB62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94" cy="219624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BAE000D-523F-44FE-8D43-4D3924B2853D}"/>
              </a:ext>
            </a:extLst>
          </p:cNvPr>
          <p:cNvSpPr txBox="1"/>
          <p:nvPr/>
        </p:nvSpPr>
        <p:spPr>
          <a:xfrm>
            <a:off x="557098" y="456698"/>
            <a:ext cx="2128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A3D6D6"/>
                </a:solidFill>
                <a:latin typeface="Arial Black" panose="020B0A04020102020204" pitchFamily="34" charset="0"/>
              </a:rPr>
              <a:t>LIVES EMOCIONAIS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DBCB1C-7788-47D3-A4D2-97A60210B140}"/>
              </a:ext>
            </a:extLst>
          </p:cNvPr>
          <p:cNvSpPr txBox="1"/>
          <p:nvPr/>
        </p:nvSpPr>
        <p:spPr>
          <a:xfrm>
            <a:off x="557098" y="764475"/>
            <a:ext cx="2876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EMPÁTICAS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66FAE09-6389-40D4-9F50-3D9812E42BCB}"/>
              </a:ext>
            </a:extLst>
          </p:cNvPr>
          <p:cNvSpPr txBox="1"/>
          <p:nvPr/>
        </p:nvSpPr>
        <p:spPr>
          <a:xfrm>
            <a:off x="557098" y="1313650"/>
            <a:ext cx="4656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Reconhecem as dificuldades do contexto, acolhem as angústias e proporcionam uma atmosfera reconfortante.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A5B095-50C3-4C57-9232-73549D5FF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98" y="2596674"/>
            <a:ext cx="5245717" cy="267879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21D73D5-5E7C-459E-9060-B0C4D27C2A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88"/>
          <a:stretch/>
        </p:blipFill>
        <p:spPr>
          <a:xfrm>
            <a:off x="6262575" y="2621929"/>
            <a:ext cx="3853904" cy="18515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39895B-DF71-4417-9EB2-9967C98B2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575" y="4661753"/>
            <a:ext cx="3853904" cy="197927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61D5CBF-5DA9-4D83-A4F9-CEAA381DA135}"/>
              </a:ext>
            </a:extLst>
          </p:cNvPr>
          <p:cNvSpPr txBox="1"/>
          <p:nvPr/>
        </p:nvSpPr>
        <p:spPr>
          <a:xfrm>
            <a:off x="557098" y="5317591"/>
            <a:ext cx="231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COMPREENSÃO DAS DIFICULDADES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500606A-72F6-4952-8A72-35BA45DDD8EE}"/>
              </a:ext>
            </a:extLst>
          </p:cNvPr>
          <p:cNvSpPr txBox="1"/>
          <p:nvPr/>
        </p:nvSpPr>
        <p:spPr>
          <a:xfrm>
            <a:off x="557098" y="5779256"/>
            <a:ext cx="25377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Mesmo que com músicas animadas e com o oferecimento de entretenimento, lives como a #LIVELULU se colocam ao lado do público, com reiteradas falas sobre a pandemia e as dificuldades que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BC8C4F1-0605-4E14-8FE6-8047E2A5EE27}"/>
              </a:ext>
            </a:extLst>
          </p:cNvPr>
          <p:cNvSpPr txBox="1"/>
          <p:nvPr/>
        </p:nvSpPr>
        <p:spPr>
          <a:xfrm>
            <a:off x="3256486" y="5471479"/>
            <a:ext cx="21725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pessoa enfrenta nesse momento – não apenas um esforço objetivo de pedir ajuda para pessoas que passam por dificuldades materiais, mas um acolhimento psíquico das adversidades subjetivas.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6382E26-FC1C-403D-8CA9-0CA8F925737A}"/>
              </a:ext>
            </a:extLst>
          </p:cNvPr>
          <p:cNvSpPr txBox="1"/>
          <p:nvPr/>
        </p:nvSpPr>
        <p:spPr>
          <a:xfrm>
            <a:off x="10116479" y="4609705"/>
            <a:ext cx="1826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PROXIMIDADE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F68971E-2845-467E-B3D6-D5F6D5729B53}"/>
              </a:ext>
            </a:extLst>
          </p:cNvPr>
          <p:cNvSpPr txBox="1"/>
          <p:nvPr/>
        </p:nvSpPr>
        <p:spPr>
          <a:xfrm>
            <a:off x="10116479" y="4938752"/>
            <a:ext cx="1826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proximidade entre artista e público colabora para construir a empatia – artistas também confinados em suas casas, passando por privações similares ao do público, oferecendo um conteúdo com tom reconfortante.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256EB27-75AA-4773-BEE5-A1FEBDF5AAC8}"/>
              </a:ext>
            </a:extLst>
          </p:cNvPr>
          <p:cNvSpPr txBox="1"/>
          <p:nvPr/>
        </p:nvSpPr>
        <p:spPr>
          <a:xfrm>
            <a:off x="10173670" y="2536168"/>
            <a:ext cx="182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TRABALHANDO A AFETIVIDADE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FB9E79-B546-4C85-9007-1225FF34DE7E}"/>
              </a:ext>
            </a:extLst>
          </p:cNvPr>
          <p:cNvSpPr txBox="1"/>
          <p:nvPr/>
        </p:nvSpPr>
        <p:spPr>
          <a:xfrm>
            <a:off x="10173670" y="2979880"/>
            <a:ext cx="1826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contato físico é uma grande privação sofrida durante a pandemia, a construção de conteúdos mais afetivos, nas possibilidades que os casais de artistas oferecem, colaboram para acolher e endereçar essa carência.</a:t>
            </a:r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9F578BEB-F3EB-4179-9DD9-01DF4107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45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AA572303-8C7C-4280-8471-DFF8790D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4" cy="219624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BAE000D-523F-44FE-8D43-4D3924B2853D}"/>
              </a:ext>
            </a:extLst>
          </p:cNvPr>
          <p:cNvSpPr txBox="1"/>
          <p:nvPr/>
        </p:nvSpPr>
        <p:spPr>
          <a:xfrm>
            <a:off x="557098" y="456698"/>
            <a:ext cx="2266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A3D6D6"/>
                </a:solidFill>
                <a:latin typeface="Arial Black" panose="020B0A04020102020204" pitchFamily="34" charset="0"/>
              </a:rPr>
              <a:t>LIVES ENERGÉTICAS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DBCB1C-7788-47D3-A4D2-97A60210B140}"/>
              </a:ext>
            </a:extLst>
          </p:cNvPr>
          <p:cNvSpPr txBox="1"/>
          <p:nvPr/>
        </p:nvSpPr>
        <p:spPr>
          <a:xfrm>
            <a:off x="557098" y="764475"/>
            <a:ext cx="390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FILANTRÓPICAS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66FAE09-6389-40D4-9F50-3D9812E42BCB}"/>
              </a:ext>
            </a:extLst>
          </p:cNvPr>
          <p:cNvSpPr txBox="1"/>
          <p:nvPr/>
        </p:nvSpPr>
        <p:spPr>
          <a:xfrm>
            <a:off x="557098" y="1313650"/>
            <a:ext cx="5407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Solidariedade e filantropia como argumentação central: ênfase em estimular o público a realizar uma ação de cunho social proposta pelo produtor.</a:t>
            </a:r>
          </a:p>
        </p:txBody>
      </p:sp>
      <p:pic>
        <p:nvPicPr>
          <p:cNvPr id="9" name="Picture 2" descr="Sem bebedeira, Sandy e Junior fazem live 'familiar' e em clima ...">
            <a:extLst>
              <a:ext uri="{FF2B5EF4-FFF2-40B4-BE49-F238E27FC236}">
                <a16:creationId xmlns:a16="http://schemas.microsoft.com/office/drawing/2014/main" id="{69354518-1327-46B9-8A57-DB8C43F5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8" b="14160"/>
          <a:stretch/>
        </p:blipFill>
        <p:spPr bwMode="auto">
          <a:xfrm>
            <a:off x="613369" y="3088965"/>
            <a:ext cx="5029621" cy="228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C63EE57-84A8-4518-9135-C4F0961C0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 b="11884"/>
          <a:stretch/>
        </p:blipFill>
        <p:spPr bwMode="auto">
          <a:xfrm>
            <a:off x="6428936" y="3088964"/>
            <a:ext cx="5029621" cy="228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95EAC21-9D94-4136-BADA-E845DC2A4772}"/>
              </a:ext>
            </a:extLst>
          </p:cNvPr>
          <p:cNvSpPr txBox="1"/>
          <p:nvPr/>
        </p:nvSpPr>
        <p:spPr>
          <a:xfrm>
            <a:off x="557098" y="5416067"/>
            <a:ext cx="231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RETORNO DA DUPLA COMO ESTRATÉGIA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86F4E4-9152-4A37-8CDA-0DACD3EE5228}"/>
              </a:ext>
            </a:extLst>
          </p:cNvPr>
          <p:cNvSpPr txBox="1"/>
          <p:nvPr/>
        </p:nvSpPr>
        <p:spPr>
          <a:xfrm>
            <a:off x="557098" y="5877732"/>
            <a:ext cx="25377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das lives brasileiras com maiores números de audiência simultânea foi a dos irmãos Sandy &amp; Junior. Desde o início da transmissão a mensagem era clara: não havia planos de outra reunião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B455870-A291-4758-B38E-D174C0A82475}"/>
              </a:ext>
            </a:extLst>
          </p:cNvPr>
          <p:cNvSpPr txBox="1"/>
          <p:nvPr/>
        </p:nvSpPr>
        <p:spPr>
          <a:xfrm>
            <a:off x="3256486" y="5723843"/>
            <a:ext cx="238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dupla, porém o contexto fez com que esse evento fosse realizado para arrecadar doações. Os números eram constantemente atualizados, tocando à sensibilidade do público e incentivando a colaboração.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BEE4B5-DA80-40F5-8243-CD509E1A6688}"/>
              </a:ext>
            </a:extLst>
          </p:cNvPr>
          <p:cNvSpPr txBox="1"/>
          <p:nvPr/>
        </p:nvSpPr>
        <p:spPr>
          <a:xfrm>
            <a:off x="6372665" y="5416067"/>
            <a:ext cx="231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EXTENSÃO DO TEMPO E RELAÇÃO COM AS MARCAS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347D1C1-F8A4-4005-B763-0A65B58F3330}"/>
              </a:ext>
            </a:extLst>
          </p:cNvPr>
          <p:cNvSpPr txBox="1"/>
          <p:nvPr/>
        </p:nvSpPr>
        <p:spPr>
          <a:xfrm>
            <a:off x="6372665" y="5877732"/>
            <a:ext cx="25377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grande quantidade de entretenimento e também a presença de mensagens de conscientização, a live do Emicida obteve sozinha quase R$1 milhão de arrecadação.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3086B51-D874-403C-8BDB-531FE76F79D5}"/>
              </a:ext>
            </a:extLst>
          </p:cNvPr>
          <p:cNvSpPr txBox="1"/>
          <p:nvPr/>
        </p:nvSpPr>
        <p:spPr>
          <a:xfrm>
            <a:off x="9072053" y="5723843"/>
            <a:ext cx="2537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estratégia: o tempo. A Live teve duração de quase 8 horas e os pedidos de doação presentes em todos os momentos. Além disso, o papel da marca foi central: a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PicPay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dobrou o valor arrecadado pela transmissão.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4BC027C-12DA-4FEC-A501-AB0F54684735}"/>
              </a:ext>
            </a:extLst>
          </p:cNvPr>
          <p:cNvSpPr txBox="1"/>
          <p:nvPr/>
        </p:nvSpPr>
        <p:spPr>
          <a:xfrm>
            <a:off x="557098" y="2432219"/>
            <a:ext cx="874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Apesar dos pedidos de doações estarem presentes em grande parte das lives realizadas no Brasil, algumas transmissões trazem essa preocupação em seu cerne: o principal é a solidariedade e o entretenimento aparece como meio para dar visibilidade e incentivar as doações.</a:t>
            </a:r>
            <a:endParaRPr lang="pt-BR" sz="1000" dirty="0">
              <a:solidFill>
                <a:srgbClr val="1A444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4ACDCD7-3E8C-4BB8-9B45-A31F7236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5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559C121D-E1B9-464B-B034-0B65B597C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-1"/>
            <a:ext cx="12191988" cy="21962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BAE000D-523F-44FE-8D43-4D3924B2853D}"/>
              </a:ext>
            </a:extLst>
          </p:cNvPr>
          <p:cNvSpPr txBox="1"/>
          <p:nvPr/>
        </p:nvSpPr>
        <p:spPr>
          <a:xfrm>
            <a:off x="557098" y="456698"/>
            <a:ext cx="2266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A3D6D6"/>
                </a:solidFill>
                <a:latin typeface="Arial Black" panose="020B0A04020102020204" pitchFamily="34" charset="0"/>
              </a:rPr>
              <a:t>LIVES ENERGÉTICAS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DBCB1C-7788-47D3-A4D2-97A60210B140}"/>
              </a:ext>
            </a:extLst>
          </p:cNvPr>
          <p:cNvSpPr txBox="1"/>
          <p:nvPr/>
        </p:nvSpPr>
        <p:spPr>
          <a:xfrm>
            <a:off x="557098" y="764475"/>
            <a:ext cx="3257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INTERATIVAS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66FAE09-6389-40D4-9F50-3D9812E42BCB}"/>
              </a:ext>
            </a:extLst>
          </p:cNvPr>
          <p:cNvSpPr txBox="1"/>
          <p:nvPr/>
        </p:nvSpPr>
        <p:spPr>
          <a:xfrm>
            <a:off x="557098" y="1313650"/>
            <a:ext cx="5407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Estímulo ao diálogo e à interação com ou sobre o artista, na lógica da comunidade de interesses em torno da </a:t>
            </a:r>
            <a:r>
              <a:rPr lang="pt-BR" sz="12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Live de Manu Gavassi bomba na web: 'Tamborzin, tamborzin' | OFuxico">
            <a:extLst>
              <a:ext uri="{FF2B5EF4-FFF2-40B4-BE49-F238E27FC236}">
                <a16:creationId xmlns:a16="http://schemas.microsoft.com/office/drawing/2014/main" id="{4F56F4E6-D481-4C6F-9727-2B99EC6B4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6"/>
          <a:stretch/>
        </p:blipFill>
        <p:spPr bwMode="auto">
          <a:xfrm>
            <a:off x="6628411" y="2475885"/>
            <a:ext cx="4808623" cy="26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41904CC-E9C6-4B93-8BD1-2797E224F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646" y="2475885"/>
            <a:ext cx="3553353" cy="1998239"/>
          </a:xfrm>
          <a:prstGeom prst="rect">
            <a:avLst/>
          </a:prstGeom>
        </p:spPr>
      </p:pic>
      <p:pic>
        <p:nvPicPr>
          <p:cNvPr id="3074" name="Picture 2" descr="De sua casa em Uberlândia, Pabllo Vittar abre o &quot;Festival do Orgulho Live&quot;;  assista à live! | POPline">
            <a:extLst>
              <a:ext uri="{FF2B5EF4-FFF2-40B4-BE49-F238E27FC236}">
                <a16:creationId xmlns:a16="http://schemas.microsoft.com/office/drawing/2014/main" id="{C02D350F-7D0B-4987-A648-A0EAAC2E8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45" y="4619551"/>
            <a:ext cx="3553353" cy="199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FD3D123-FCF4-46E7-9027-385FF6750D6C}"/>
              </a:ext>
            </a:extLst>
          </p:cNvPr>
          <p:cNvSpPr txBox="1"/>
          <p:nvPr/>
        </p:nvSpPr>
        <p:spPr>
          <a:xfrm>
            <a:off x="6628410" y="5227662"/>
            <a:ext cx="231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LEVANDO O PÚBLICO À LIVE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D1F06C6-A6CC-4FA3-87D1-30D5F79BD9F2}"/>
              </a:ext>
            </a:extLst>
          </p:cNvPr>
          <p:cNvSpPr txBox="1"/>
          <p:nvPr/>
        </p:nvSpPr>
        <p:spPr>
          <a:xfrm>
            <a:off x="6628410" y="5689327"/>
            <a:ext cx="25377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Finalista do BBB10, Manu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Gavassi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nas duas lives em que foi a figura central, promoveu uma discussão anterior à transmissão, pedindo para o público enviar histórias ou perguntas pelas redes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B14A103-B6E9-4F3E-A3E0-E729071D4525}"/>
              </a:ext>
            </a:extLst>
          </p:cNvPr>
          <p:cNvSpPr txBox="1"/>
          <p:nvPr/>
        </p:nvSpPr>
        <p:spPr>
          <a:xfrm>
            <a:off x="9166204" y="5535438"/>
            <a:ext cx="2537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sociais. Como em um programa de televisão, a cantora criou o quadro “Manu Guru do Amor”, em que lia as mensagens enviadas pelo público, dando sugestões e fazendo observações sobre o que foi compartilhado.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37DBD5D-DFFE-4AC8-B1AC-95A618149EA7}"/>
              </a:ext>
            </a:extLst>
          </p:cNvPr>
          <p:cNvSpPr txBox="1"/>
          <p:nvPr/>
        </p:nvSpPr>
        <p:spPr>
          <a:xfrm>
            <a:off x="715656" y="2432068"/>
            <a:ext cx="182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DIVERSIDADE DE CONVIDADOS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6A7941-A12E-479D-B0EC-FC03A0838295}"/>
              </a:ext>
            </a:extLst>
          </p:cNvPr>
          <p:cNvSpPr txBox="1"/>
          <p:nvPr/>
        </p:nvSpPr>
        <p:spPr>
          <a:xfrm>
            <a:off x="576774" y="2875780"/>
            <a:ext cx="1965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lives de Teresa Cristina, da informalidade do Instagram à institucionalidade do Youtube, contaram recorrentemente com a presença de convidados. </a:t>
            </a:r>
          </a:p>
          <a:p>
            <a:pPr algn="r"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interação, que antes girava em torno de uma artista, foi remodelada com um novo centro, não mais único e com diferentes temas e interesses.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717D3B7-5EA6-4963-9295-1BB821B31816}"/>
              </a:ext>
            </a:extLst>
          </p:cNvPr>
          <p:cNvSpPr txBox="1"/>
          <p:nvPr/>
        </p:nvSpPr>
        <p:spPr>
          <a:xfrm>
            <a:off x="715656" y="4588930"/>
            <a:ext cx="182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CONVIDADOS E AS REDES SOCIAIS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EA17297-479D-4A47-B2A4-A929CABC97E9}"/>
              </a:ext>
            </a:extLst>
          </p:cNvPr>
          <p:cNvSpPr txBox="1"/>
          <p:nvPr/>
        </p:nvSpPr>
        <p:spPr>
          <a:xfrm>
            <a:off x="206648" y="5032642"/>
            <a:ext cx="2335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Festival do Orgulho Live, promovido pela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Amstel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além de ter a figura de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Pabllo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Vittar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central e a presença de outros quatro convidados, promovia constantes interações com as redes sociais durante a transmissão: o público era levado a interagir e as publicações eram lidas e comentadas por todos os artistas.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C86BE6-7CFD-4AA2-9A30-F00E1F0B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90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C0630BA3-5390-4FDD-A0D8-B8AB1D11C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2"/>
            <a:ext cx="12192000" cy="219624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BAE000D-523F-44FE-8D43-4D3924B2853D}"/>
              </a:ext>
            </a:extLst>
          </p:cNvPr>
          <p:cNvSpPr txBox="1"/>
          <p:nvPr/>
        </p:nvSpPr>
        <p:spPr>
          <a:xfrm>
            <a:off x="557098" y="456698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A3D6D6"/>
                </a:solidFill>
                <a:latin typeface="Arial Black" panose="020B0A04020102020204" pitchFamily="34" charset="0"/>
              </a:rPr>
              <a:t>LIVES LÓGICAS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DBCB1C-7788-47D3-A4D2-97A60210B140}"/>
              </a:ext>
            </a:extLst>
          </p:cNvPr>
          <p:cNvSpPr txBox="1"/>
          <p:nvPr/>
        </p:nvSpPr>
        <p:spPr>
          <a:xfrm>
            <a:off x="557098" y="764475"/>
            <a:ext cx="3469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IDENTITÁRIAS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66FAE09-6389-40D4-9F50-3D9812E42BCB}"/>
              </a:ext>
            </a:extLst>
          </p:cNvPr>
          <p:cNvSpPr txBox="1"/>
          <p:nvPr/>
        </p:nvSpPr>
        <p:spPr>
          <a:xfrm>
            <a:off x="557098" y="1313650"/>
            <a:ext cx="5407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Giram em torno de temas identitários ligados à diversidade sexual, étnica, e de gênero, promovendo discussões, informando e estimulando a conscientização do público.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65905AF-DF76-43F5-8E24-EA95A87C5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475" y="2724452"/>
            <a:ext cx="3662279" cy="3662279"/>
          </a:xfrm>
          <a:prstGeom prst="rect">
            <a:avLst/>
          </a:prstGeom>
        </p:spPr>
      </p:pic>
      <p:pic>
        <p:nvPicPr>
          <p:cNvPr id="3074" name="Picture 2" descr="ParadaSPaoVivo - 1ª Parada Virtual do Orgulho LGBT+ de São Paulo ...">
            <a:extLst>
              <a:ext uri="{FF2B5EF4-FFF2-40B4-BE49-F238E27FC236}">
                <a16:creationId xmlns:a16="http://schemas.microsoft.com/office/drawing/2014/main" id="{160A6705-61AA-48BF-BB1E-61966BBEA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8433" r="6867" b="7865"/>
          <a:stretch/>
        </p:blipFill>
        <p:spPr bwMode="auto">
          <a:xfrm>
            <a:off x="557098" y="2724453"/>
            <a:ext cx="4521339" cy="239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6DB1022-3F04-46A6-9FF8-0D41B8FA58FA}"/>
              </a:ext>
            </a:extLst>
          </p:cNvPr>
          <p:cNvSpPr txBox="1"/>
          <p:nvPr/>
        </p:nvSpPr>
        <p:spPr>
          <a:xfrm>
            <a:off x="9447879" y="2724452"/>
            <a:ext cx="231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 ARTE, CULTURA E</a:t>
            </a:r>
          </a:p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CONSCIENTIZAÇÃO LGBTI+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4EC1058-F96D-4FC8-92BF-E62B806BC786}"/>
              </a:ext>
            </a:extLst>
          </p:cNvPr>
          <p:cNvSpPr txBox="1"/>
          <p:nvPr/>
        </p:nvSpPr>
        <p:spPr>
          <a:xfrm>
            <a:off x="9447879" y="3186117"/>
            <a:ext cx="25377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Festival MARSHA! Entra na sala. e, sem seguida, MARSHA! Entra no CCSP, foram duas iniciativas para tratar questões de diversidade sexual, étnica e de gênero. Na curadoria das performances musicais, apenas artistas pretos e LGBTI+ , com uma programação que trazia ainda discussões sobre a presença dessas comunidades no contexto atual, performances artísticas e oficinas que iam de música experimental ao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afroempreendedorismo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93529C9-03DE-47C9-88A6-F0980E597B96}"/>
              </a:ext>
            </a:extLst>
          </p:cNvPr>
          <p:cNvSpPr txBox="1"/>
          <p:nvPr/>
        </p:nvSpPr>
        <p:spPr>
          <a:xfrm>
            <a:off x="557098" y="5219115"/>
            <a:ext cx="231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REPENSANDO MODELOS TRADICIONAIS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6EDF2E7-BAAC-4055-BB51-A9C4C98A14AE}"/>
              </a:ext>
            </a:extLst>
          </p:cNvPr>
          <p:cNvSpPr txBox="1"/>
          <p:nvPr/>
        </p:nvSpPr>
        <p:spPr>
          <a:xfrm>
            <a:off x="557098" y="5680780"/>
            <a:ext cx="2537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2020, a parada LGBTI+ de São Paulo (uma das maiores do mundo) aconteceu pela primeira vez na modalidade digital. Apesar do apagamento de algumas figuras emblemáticas no movimento nacional e o predomínio da presença de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2182C66-4A9D-402F-B3E0-7023E01891BC}"/>
              </a:ext>
            </a:extLst>
          </p:cNvPr>
          <p:cNvSpPr txBox="1"/>
          <p:nvPr/>
        </p:nvSpPr>
        <p:spPr>
          <a:xfrm>
            <a:off x="3248886" y="5526892"/>
            <a:ext cx="21725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Youtubers, o evento buscou seguir o caráter de engajamento e conscientização dos anos anteriores, trazendo informações sobre a comunidade, lutando pelos seus direitos e celebrando suas conquistas.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4B6FCDA-00F3-4481-A862-32857508E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6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773A31-C7AC-4505-94CD-7F9A92752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219624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BAE000D-523F-44FE-8D43-4D3924B2853D}"/>
              </a:ext>
            </a:extLst>
          </p:cNvPr>
          <p:cNvSpPr txBox="1"/>
          <p:nvPr/>
        </p:nvSpPr>
        <p:spPr>
          <a:xfrm>
            <a:off x="557098" y="456698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A3D6D6"/>
                </a:solidFill>
                <a:latin typeface="Arial Black" panose="020B0A04020102020204" pitchFamily="34" charset="0"/>
              </a:rPr>
              <a:t>LIVES LÓGICAS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DBCB1C-7788-47D3-A4D2-97A60210B140}"/>
              </a:ext>
            </a:extLst>
          </p:cNvPr>
          <p:cNvSpPr txBox="1"/>
          <p:nvPr/>
        </p:nvSpPr>
        <p:spPr>
          <a:xfrm>
            <a:off x="557098" y="764475"/>
            <a:ext cx="3786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COMUNITÁRIAS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66FAE09-6389-40D4-9F50-3D9812E42BCB}"/>
              </a:ext>
            </a:extLst>
          </p:cNvPr>
          <p:cNvSpPr txBox="1"/>
          <p:nvPr/>
        </p:nvSpPr>
        <p:spPr>
          <a:xfrm>
            <a:off x="557098" y="1313650"/>
            <a:ext cx="5407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Propõem conscientização sobre temas coletivos amplos e de grande impacto social, ambiental e econômico: desigualdade social, acesso à saúde e educação, ecologia, meio ambiente etc.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A6D4DF6-4956-46CB-8065-8B9DA01BD654}"/>
              </a:ext>
            </a:extLst>
          </p:cNvPr>
          <p:cNvGrpSpPr/>
          <p:nvPr/>
        </p:nvGrpSpPr>
        <p:grpSpPr>
          <a:xfrm>
            <a:off x="6888311" y="2401344"/>
            <a:ext cx="4700578" cy="2644076"/>
            <a:chOff x="6934324" y="2675409"/>
            <a:chExt cx="4700578" cy="2644076"/>
          </a:xfrm>
        </p:grpSpPr>
        <p:pic>
          <p:nvPicPr>
            <p:cNvPr id="2050" name="Picture 2" descr="Festival Fome de Música | #FomeDeMusica - YouTube">
              <a:extLst>
                <a:ext uri="{FF2B5EF4-FFF2-40B4-BE49-F238E27FC236}">
                  <a16:creationId xmlns:a16="http://schemas.microsoft.com/office/drawing/2014/main" id="{C1409228-6404-4C6A-8337-3939AC48B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28" r="23086"/>
            <a:stretch/>
          </p:blipFill>
          <p:spPr bwMode="auto">
            <a:xfrm>
              <a:off x="6934324" y="2675409"/>
              <a:ext cx="2645774" cy="2644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C2AD69E-FD3E-4E33-BC4D-25791BEB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0098" y="2675409"/>
              <a:ext cx="2054804" cy="1047974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DA14FAA8-442B-45E1-8B21-EEAE1E0D8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468" r="9468"/>
            <a:stretch/>
          </p:blipFill>
          <p:spPr>
            <a:xfrm>
              <a:off x="9580098" y="3723383"/>
              <a:ext cx="2054804" cy="1596102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C5C7C41-1BED-4B2A-B7AC-089BBD2AD3FA}"/>
              </a:ext>
            </a:extLst>
          </p:cNvPr>
          <p:cNvGrpSpPr/>
          <p:nvPr/>
        </p:nvGrpSpPr>
        <p:grpSpPr>
          <a:xfrm>
            <a:off x="603112" y="2401344"/>
            <a:ext cx="4717450" cy="2644076"/>
            <a:chOff x="557098" y="2675408"/>
            <a:chExt cx="4717450" cy="2644076"/>
          </a:xfrm>
        </p:grpSpPr>
        <p:pic>
          <p:nvPicPr>
            <p:cNvPr id="2052" name="Picture 4" descr="Tudo sobre o festival One World: Together At Home, com Lady Gaga">
              <a:extLst>
                <a:ext uri="{FF2B5EF4-FFF2-40B4-BE49-F238E27FC236}">
                  <a16:creationId xmlns:a16="http://schemas.microsoft.com/office/drawing/2014/main" id="{15785BA2-B0F2-42C4-A7D7-230C4EF896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75" r="25919"/>
            <a:stretch/>
          </p:blipFill>
          <p:spPr bwMode="auto">
            <a:xfrm>
              <a:off x="557098" y="2675409"/>
              <a:ext cx="2645774" cy="2644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AE3C359-AA74-4C86-AFDD-B42A7CE9A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0561" b="17946"/>
            <a:stretch/>
          </p:blipFill>
          <p:spPr>
            <a:xfrm>
              <a:off x="3202872" y="4529797"/>
              <a:ext cx="2071676" cy="789687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3D8849EE-ACA8-49CD-8826-892E609A1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2696"/>
            <a:stretch/>
          </p:blipFill>
          <p:spPr>
            <a:xfrm>
              <a:off x="3204137" y="3615397"/>
              <a:ext cx="2053540" cy="914400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59F4EAE1-DAE8-4ABD-94B3-B92307A7C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4098"/>
            <a:stretch/>
          </p:blipFill>
          <p:spPr>
            <a:xfrm>
              <a:off x="3202872" y="2675408"/>
              <a:ext cx="2071676" cy="939989"/>
            </a:xfrm>
            <a:prstGeom prst="rect">
              <a:avLst/>
            </a:prstGeom>
          </p:spPr>
        </p:pic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FD7DAEE-C91F-49FB-9020-46489133E5EC}"/>
              </a:ext>
            </a:extLst>
          </p:cNvPr>
          <p:cNvSpPr txBox="1"/>
          <p:nvPr/>
        </p:nvSpPr>
        <p:spPr>
          <a:xfrm>
            <a:off x="557098" y="5219115"/>
            <a:ext cx="231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CONSCIENTIZAÇÃO SOBRE </a:t>
            </a:r>
          </a:p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PANDEMIA DA COVID-19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3163632-2889-40C3-9B56-8DF748C04DF8}"/>
              </a:ext>
            </a:extLst>
          </p:cNvPr>
          <p:cNvSpPr txBox="1"/>
          <p:nvPr/>
        </p:nvSpPr>
        <p:spPr>
          <a:xfrm>
            <a:off x="557098" y="5680780"/>
            <a:ext cx="2537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apenas se limitando à mobilização por doações, durante as 8 horas de duração da live, foram transmitidos uma diversidade de conteúdos para colocar em evidência importantes aspectos relacionados à pandemia e ao isolamento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3B34BB1-C563-4927-8760-CBAABDA2957A}"/>
              </a:ext>
            </a:extLst>
          </p:cNvPr>
          <p:cNvSpPr txBox="1"/>
          <p:nvPr/>
        </p:nvSpPr>
        <p:spPr>
          <a:xfrm>
            <a:off x="3248886" y="5680780"/>
            <a:ext cx="2378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social: a realidade dos trabalhadores da linha de frente, a situação de pessoas em situações de vulnerabilidade social e discursos acerca do papel de cada indivíduo durante esse período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0C3FA13-5999-4FDF-9F1B-5BF98AC26E4E}"/>
              </a:ext>
            </a:extLst>
          </p:cNvPr>
          <p:cNvSpPr txBox="1"/>
          <p:nvPr/>
        </p:nvSpPr>
        <p:spPr>
          <a:xfrm>
            <a:off x="6888311" y="5219115"/>
            <a:ext cx="231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4AC3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LUTA CONTRA A FOME NO BRASIL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D17C1F0-7B7F-40E2-9CF2-ED29C24811A1}"/>
              </a:ext>
            </a:extLst>
          </p:cNvPr>
          <p:cNvSpPr txBox="1"/>
          <p:nvPr/>
        </p:nvSpPr>
        <p:spPr>
          <a:xfrm>
            <a:off x="6888311" y="5680780"/>
            <a:ext cx="2537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uma live com mais de 5 horas de duração, seguido da inserção do projeto em uma sequência de lives realizadas por outras marcas, o projeto Fome de Música tem a visão de erradicar a fome no Brasil.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125CF8E-1D60-443E-94F1-62DB86703978}"/>
              </a:ext>
            </a:extLst>
          </p:cNvPr>
          <p:cNvSpPr txBox="1"/>
          <p:nvPr/>
        </p:nvSpPr>
        <p:spPr>
          <a:xfrm>
            <a:off x="9534085" y="5532642"/>
            <a:ext cx="23781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um lado, o caminho se aproxima das lives energéticas, pelos pedidos de doações, mas a razão de ser da live se funda da coletividade: se associando ao site e outros conteúdos que trabalham no sentido da conscientização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198091E-BDC0-4419-BE0F-C5ADA135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0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pple's TV show is about driving people back to its apps - The Verge">
            <a:extLst>
              <a:ext uri="{FF2B5EF4-FFF2-40B4-BE49-F238E27FC236}">
                <a16:creationId xmlns:a16="http://schemas.microsoft.com/office/drawing/2014/main" id="{1DD7C803-60DF-4BE9-BCCC-41201F0C5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92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faca, mesa&#10;&#10;Descrição gerada automaticamente">
            <a:extLst>
              <a:ext uri="{FF2B5EF4-FFF2-40B4-BE49-F238E27FC236}">
                <a16:creationId xmlns:a16="http://schemas.microsoft.com/office/drawing/2014/main" id="{BDD991DF-7B01-43B8-BE0E-83368B5C8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430F948-CAC0-4233-92B6-40BCAF46A1F9}"/>
              </a:ext>
            </a:extLst>
          </p:cNvPr>
          <p:cNvSpPr txBox="1"/>
          <p:nvPr/>
        </p:nvSpPr>
        <p:spPr>
          <a:xfrm>
            <a:off x="797932" y="2766016"/>
            <a:ext cx="7960068" cy="193899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Calibri"/>
              </a:rPr>
              <a:t>Lives musicais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  <a:sym typeface="Calibri"/>
              </a:rPr>
              <a:t>e as marcas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1E62841-20B2-4B5C-8C05-84BBE6D53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F8F-D93E-4D05-B0B8-1507ACF2AC9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14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>
            <a:extLst>
              <a:ext uri="{FF2B5EF4-FFF2-40B4-BE49-F238E27FC236}">
                <a16:creationId xmlns:a16="http://schemas.microsoft.com/office/drawing/2014/main" id="{E99D0BE9-31AD-437A-ABC3-772BAE35A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r="30891" b="12502"/>
          <a:stretch/>
        </p:blipFill>
        <p:spPr bwMode="auto">
          <a:xfrm>
            <a:off x="7843042" y="2627701"/>
            <a:ext cx="3121619" cy="20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ve de Sandy e Junior: veja data, horário e como assistir">
            <a:extLst>
              <a:ext uri="{FF2B5EF4-FFF2-40B4-BE49-F238E27FC236}">
                <a16:creationId xmlns:a16="http://schemas.microsoft.com/office/drawing/2014/main" id="{2DBB925E-FEEF-498B-9FD1-A42A2E3C6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1"/>
          <a:stretch/>
        </p:blipFill>
        <p:spPr bwMode="auto">
          <a:xfrm>
            <a:off x="4450930" y="2618952"/>
            <a:ext cx="2350477" cy="209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ive: Seu Jorge em Festival Heineken AO VIVO Hoje (25) – Assista ...">
            <a:extLst>
              <a:ext uri="{FF2B5EF4-FFF2-40B4-BE49-F238E27FC236}">
                <a16:creationId xmlns:a16="http://schemas.microsoft.com/office/drawing/2014/main" id="{352009E2-1F83-4B92-B128-770A7183F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r="10600"/>
          <a:stretch/>
        </p:blipFill>
        <p:spPr bwMode="auto">
          <a:xfrm>
            <a:off x="520505" y="2618951"/>
            <a:ext cx="2888789" cy="210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CE15898-EA12-476C-8FEC-B4861882FCC7}"/>
              </a:ext>
            </a:extLst>
          </p:cNvPr>
          <p:cNvSpPr txBox="1"/>
          <p:nvPr/>
        </p:nvSpPr>
        <p:spPr>
          <a:xfrm>
            <a:off x="393894" y="492370"/>
            <a:ext cx="9356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4AC3C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Possibilidades de abordagem cultural e ecológica nas lives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7F87F93-6716-4087-93A3-AEFD8C4B5B1C}"/>
              </a:ext>
            </a:extLst>
          </p:cNvPr>
          <p:cNvCxnSpPr>
            <a:cxnSpLocks/>
          </p:cNvCxnSpPr>
          <p:nvPr/>
        </p:nvCxnSpPr>
        <p:spPr>
          <a:xfrm>
            <a:off x="0" y="2611683"/>
            <a:ext cx="10963222" cy="0"/>
          </a:xfrm>
          <a:prstGeom prst="line">
            <a:avLst/>
          </a:prstGeom>
          <a:ln w="12700">
            <a:solidFill>
              <a:srgbClr val="4AC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154E8E06-140B-4C6C-8A22-F3EFF118FCE5}"/>
              </a:ext>
            </a:extLst>
          </p:cNvPr>
          <p:cNvSpPr/>
          <p:nvPr/>
        </p:nvSpPr>
        <p:spPr>
          <a:xfrm>
            <a:off x="1813574" y="2533421"/>
            <a:ext cx="126610" cy="126610"/>
          </a:xfrm>
          <a:prstGeom prst="ellipse">
            <a:avLst/>
          </a:prstGeom>
          <a:solidFill>
            <a:srgbClr val="4A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3509B00-A39B-45FE-8EEC-9FA4C37035C8}"/>
              </a:ext>
            </a:extLst>
          </p:cNvPr>
          <p:cNvSpPr/>
          <p:nvPr/>
        </p:nvSpPr>
        <p:spPr>
          <a:xfrm>
            <a:off x="5565705" y="2528332"/>
            <a:ext cx="126610" cy="126610"/>
          </a:xfrm>
          <a:prstGeom prst="ellipse">
            <a:avLst/>
          </a:prstGeom>
          <a:solidFill>
            <a:srgbClr val="4A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819E26C-434A-45C7-AF65-73020E558033}"/>
              </a:ext>
            </a:extLst>
          </p:cNvPr>
          <p:cNvSpPr/>
          <p:nvPr/>
        </p:nvSpPr>
        <p:spPr>
          <a:xfrm>
            <a:off x="9343389" y="2533583"/>
            <a:ext cx="126610" cy="126610"/>
          </a:xfrm>
          <a:prstGeom prst="ellipse">
            <a:avLst/>
          </a:prstGeom>
          <a:solidFill>
            <a:srgbClr val="4A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FEDC8A9-B2D9-406B-B3A2-8F93BC80C4F8}"/>
              </a:ext>
            </a:extLst>
          </p:cNvPr>
          <p:cNvSpPr/>
          <p:nvPr/>
        </p:nvSpPr>
        <p:spPr>
          <a:xfrm>
            <a:off x="11597764" y="0"/>
            <a:ext cx="594236" cy="6857984"/>
          </a:xfrm>
          <a:prstGeom prst="rect">
            <a:avLst/>
          </a:prstGeom>
          <a:solidFill>
            <a:srgbClr val="A3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E6E20C5-96B7-497C-BF36-E38ECEC75AEA}"/>
              </a:ext>
            </a:extLst>
          </p:cNvPr>
          <p:cNvSpPr txBox="1"/>
          <p:nvPr/>
        </p:nvSpPr>
        <p:spPr>
          <a:xfrm>
            <a:off x="925005" y="1944677"/>
            <a:ext cx="1892890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Marca-artista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2337BAC-3C78-44FC-A6CA-BA6035A30913}"/>
              </a:ext>
            </a:extLst>
          </p:cNvPr>
          <p:cNvSpPr txBox="1"/>
          <p:nvPr/>
        </p:nvSpPr>
        <p:spPr>
          <a:xfrm>
            <a:off x="4755995" y="1944677"/>
            <a:ext cx="1740348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Marca-mídia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031D605-242F-4656-B87B-7FA1064701F4}"/>
              </a:ext>
            </a:extLst>
          </p:cNvPr>
          <p:cNvSpPr txBox="1"/>
          <p:nvPr/>
        </p:nvSpPr>
        <p:spPr>
          <a:xfrm>
            <a:off x="8434443" y="1908847"/>
            <a:ext cx="1894237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Marca-cidadã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E9413F1-CEC9-4C5D-97F3-B0E736A08B5D}"/>
              </a:ext>
            </a:extLst>
          </p:cNvPr>
          <p:cNvSpPr txBox="1"/>
          <p:nvPr/>
        </p:nvSpPr>
        <p:spPr>
          <a:xfrm>
            <a:off x="7814204" y="4151224"/>
            <a:ext cx="31490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 err="1">
                <a:latin typeface="Arial" panose="020B0604020202020204" pitchFamily="34" charset="0"/>
                <a:cs typeface="Arial" panose="020B0604020202020204" pitchFamily="34" charset="0"/>
              </a:rPr>
              <a:t>Picpay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 dobrou o valor das doações que foram feitas durante a live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BB4A2F4-AC16-4938-ACCA-40EA4FD2AABE}"/>
              </a:ext>
            </a:extLst>
          </p:cNvPr>
          <p:cNvSpPr txBox="1"/>
          <p:nvPr/>
        </p:nvSpPr>
        <p:spPr>
          <a:xfrm>
            <a:off x="520505" y="5256851"/>
            <a:ext cx="2888789" cy="102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1A444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CRIADORA</a:t>
            </a:r>
          </a:p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1A444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EXPRESSIVA</a:t>
            </a:r>
          </a:p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1A444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CURADORA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B0F64EB-1422-4C9F-9D61-3F7AF452FA7C}"/>
              </a:ext>
            </a:extLst>
          </p:cNvPr>
          <p:cNvSpPr txBox="1"/>
          <p:nvPr/>
        </p:nvSpPr>
        <p:spPr>
          <a:xfrm>
            <a:off x="4450929" y="5256851"/>
            <a:ext cx="2350478" cy="102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1A4445"/>
                </a:solidFill>
                <a:latin typeface="Arial Black" panose="020B0604020202020204" pitchFamily="34" charset="0"/>
              </a:rPr>
              <a:t>RELACIONAL</a:t>
            </a:r>
          </a:p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1A4445"/>
                </a:solidFill>
                <a:latin typeface="Arial Black" panose="020B0604020202020204" pitchFamily="34" charset="0"/>
              </a:rPr>
              <a:t>INTERATIVA</a:t>
            </a:r>
          </a:p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1A4445"/>
                </a:solidFill>
                <a:latin typeface="Arial Black" panose="020B0604020202020204" pitchFamily="34" charset="0"/>
              </a:rPr>
              <a:t>PROPAGADORA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47B5F57-BCA0-4A07-830C-2425D99A92DB}"/>
              </a:ext>
            </a:extLst>
          </p:cNvPr>
          <p:cNvSpPr txBox="1"/>
          <p:nvPr/>
        </p:nvSpPr>
        <p:spPr>
          <a:xfrm>
            <a:off x="7803130" y="5256851"/>
            <a:ext cx="3149018" cy="102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1A4445"/>
                </a:solidFill>
                <a:latin typeface="Arial Black" panose="020B0604020202020204" pitchFamily="34" charset="0"/>
              </a:rPr>
              <a:t>EMPÁTICA</a:t>
            </a:r>
          </a:p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1A4445"/>
                </a:solidFill>
                <a:latin typeface="Arial Black" panose="020B0604020202020204" pitchFamily="34" charset="0"/>
              </a:rPr>
              <a:t>CONSCIENTE</a:t>
            </a:r>
          </a:p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rgbClr val="1A4445"/>
                </a:solidFill>
                <a:latin typeface="Arial Black" panose="020B0604020202020204" pitchFamily="34" charset="0"/>
              </a:rPr>
              <a:t>ENGAJADA</a:t>
            </a:r>
          </a:p>
        </p:txBody>
      </p:sp>
    </p:spTree>
    <p:extLst>
      <p:ext uri="{BB962C8B-B14F-4D97-AF65-F5344CB8AC3E}">
        <p14:creationId xmlns:p14="http://schemas.microsoft.com/office/powerpoint/2010/main" val="16997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AC5F71-B3D6-4920-A437-B1E8B9CFE4B5}"/>
              </a:ext>
            </a:extLst>
          </p:cNvPr>
          <p:cNvSpPr/>
          <p:nvPr/>
        </p:nvSpPr>
        <p:spPr>
          <a:xfrm>
            <a:off x="0" y="1"/>
            <a:ext cx="12192000" cy="5306787"/>
          </a:xfrm>
          <a:custGeom>
            <a:avLst/>
            <a:gdLst>
              <a:gd name="connsiteX0" fmla="*/ 0 w 12192000"/>
              <a:gd name="connsiteY0" fmla="*/ 0 h 5306787"/>
              <a:gd name="connsiteX1" fmla="*/ 12192000 w 12192000"/>
              <a:gd name="connsiteY1" fmla="*/ 0 h 5306787"/>
              <a:gd name="connsiteX2" fmla="*/ 12192000 w 12192000"/>
              <a:gd name="connsiteY2" fmla="*/ 3588711 h 5306787"/>
              <a:gd name="connsiteX3" fmla="*/ 12147523 w 12192000"/>
              <a:gd name="connsiteY3" fmla="*/ 3617225 h 5306787"/>
              <a:gd name="connsiteX4" fmla="*/ 6096000 w 12192000"/>
              <a:gd name="connsiteY4" fmla="*/ 5306787 h 5306787"/>
              <a:gd name="connsiteX5" fmla="*/ 44477 w 12192000"/>
              <a:gd name="connsiteY5" fmla="*/ 3617225 h 5306787"/>
              <a:gd name="connsiteX6" fmla="*/ 0 w 12192000"/>
              <a:gd name="connsiteY6" fmla="*/ 3588712 h 53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06787">
                <a:moveTo>
                  <a:pt x="0" y="0"/>
                </a:moveTo>
                <a:lnTo>
                  <a:pt x="12192000" y="0"/>
                </a:lnTo>
                <a:lnTo>
                  <a:pt x="12192000" y="3588711"/>
                </a:lnTo>
                <a:lnTo>
                  <a:pt x="12147523" y="3617225"/>
                </a:lnTo>
                <a:cubicBezTo>
                  <a:pt x="10382995" y="4689379"/>
                  <a:pt x="8311599" y="5306787"/>
                  <a:pt x="6096000" y="5306787"/>
                </a:cubicBezTo>
                <a:cubicBezTo>
                  <a:pt x="3880401" y="5306787"/>
                  <a:pt x="1809005" y="4689379"/>
                  <a:pt x="44477" y="3617225"/>
                </a:cubicBezTo>
                <a:lnTo>
                  <a:pt x="0" y="3588712"/>
                </a:ln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C9F49-C1BB-4907-A999-6C7FB8E6901E}"/>
              </a:ext>
            </a:extLst>
          </p:cNvPr>
          <p:cNvSpPr txBox="1"/>
          <p:nvPr/>
        </p:nvSpPr>
        <p:spPr>
          <a:xfrm>
            <a:off x="3230880" y="1421383"/>
            <a:ext cx="573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WELCOME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97B8A-D83A-44CA-BAFD-D161C6F69E3D}"/>
              </a:ext>
            </a:extLst>
          </p:cNvPr>
          <p:cNvSpPr txBox="1"/>
          <p:nvPr/>
        </p:nvSpPr>
        <p:spPr>
          <a:xfrm>
            <a:off x="1493520" y="1790715"/>
            <a:ext cx="920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1"/>
                </a:solidFill>
                <a:latin typeface="+mj-lt"/>
              </a:rPr>
              <a:t>VANILLA</a:t>
            </a: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FOOD PRESENTATION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31EA99-70A9-48F7-8621-450A2D0A3D33}"/>
              </a:ext>
            </a:extLst>
          </p:cNvPr>
          <p:cNvGrpSpPr/>
          <p:nvPr/>
        </p:nvGrpSpPr>
        <p:grpSpPr>
          <a:xfrm>
            <a:off x="5794375" y="2716027"/>
            <a:ext cx="603250" cy="0"/>
            <a:chOff x="7150100" y="3662052"/>
            <a:chExt cx="603250" cy="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4D74A4-75F7-4FC8-B6DB-C66257A62BFF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356A4F6-4856-4BB9-B11A-3DCAB4ADB5A4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82A542B-52E9-47CC-BDCA-9589BC94AC43}"/>
                </a:ext>
              </a:extLst>
            </p:cNvPr>
            <p:cNvCxnSpPr>
              <a:cxnSpLocks/>
            </p:cNvCxnSpPr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DF2A91-C731-4234-A0FE-FDBEB1D1B949}"/>
              </a:ext>
            </a:extLst>
          </p:cNvPr>
          <p:cNvSpPr txBox="1"/>
          <p:nvPr/>
        </p:nvSpPr>
        <p:spPr>
          <a:xfrm>
            <a:off x="2849882" y="3192534"/>
            <a:ext cx="6492238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A wonderful serenity 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has taken possession of my entire soul, like these sweet mornings of spring which I enjoy with my whole heart. I am alone, and feel the charm of existence in this spot, which was created for the bliss of souls like mine.</a:t>
            </a:r>
          </a:p>
        </p:txBody>
      </p:sp>
      <p:pic>
        <p:nvPicPr>
          <p:cNvPr id="18" name="Espaço Reservado para Imagem 17">
            <a:extLst>
              <a:ext uri="{FF2B5EF4-FFF2-40B4-BE49-F238E27FC236}">
                <a16:creationId xmlns:a16="http://schemas.microsoft.com/office/drawing/2014/main" id="{5F396BB9-2D15-43AE-900E-E936653B68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2" b="17392"/>
          <a:stretch>
            <a:fillRect/>
          </a:stretch>
        </p:blipFill>
        <p:spPr/>
      </p:pic>
      <p:sp>
        <p:nvSpPr>
          <p:cNvPr id="20" name="TextBox 274">
            <a:extLst>
              <a:ext uri="{FF2B5EF4-FFF2-40B4-BE49-F238E27FC236}">
                <a16:creationId xmlns:a16="http://schemas.microsoft.com/office/drawing/2014/main" id="{3FEC0FB3-DBB5-44CE-8E19-7345AD19F4C5}"/>
              </a:ext>
            </a:extLst>
          </p:cNvPr>
          <p:cNvSpPr txBox="1"/>
          <p:nvPr/>
        </p:nvSpPr>
        <p:spPr>
          <a:xfrm>
            <a:off x="606196" y="5814834"/>
            <a:ext cx="1111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Aula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6: </a:t>
            </a:r>
            <a:r>
              <a:rPr lang="en-US" sz="2800" dirty="0" err="1">
                <a:solidFill>
                  <a:srgbClr val="607D8B"/>
                </a:solidFill>
                <a:latin typeface="Muli"/>
              </a:rPr>
              <a:t>Marcas</a:t>
            </a:r>
            <a:r>
              <a:rPr lang="en-US" sz="2800" dirty="0">
                <a:solidFill>
                  <a:srgbClr val="607D8B"/>
                </a:solidFill>
                <a:latin typeface="Muli"/>
              </a:rPr>
              <a:t> e </a:t>
            </a:r>
            <a:r>
              <a:rPr lang="en-US" sz="2800" dirty="0" err="1">
                <a:solidFill>
                  <a:srgbClr val="607D8B"/>
                </a:solidFill>
                <a:latin typeface="Muli"/>
              </a:rPr>
              <a:t>novos</a:t>
            </a:r>
            <a:r>
              <a:rPr lang="en-US" sz="2800" dirty="0">
                <a:solidFill>
                  <a:srgbClr val="607D8B"/>
                </a:solidFill>
                <a:latin typeface="Muli"/>
              </a:rPr>
              <a:t> </a:t>
            </a:r>
            <a:r>
              <a:rPr lang="en-US" sz="2800" dirty="0" err="1" smtClean="0">
                <a:solidFill>
                  <a:srgbClr val="607D8B"/>
                </a:solidFill>
                <a:latin typeface="Muli"/>
              </a:rPr>
              <a:t>engajamentos</a:t>
            </a:r>
            <a:r>
              <a:rPr lang="en-US" sz="2800" dirty="0" smtClean="0">
                <a:solidFill>
                  <a:srgbClr val="607D8B"/>
                </a:solidFill>
                <a:latin typeface="Muli"/>
              </a:rPr>
              <a:t>: lives </a:t>
            </a:r>
            <a:r>
              <a:rPr lang="en-US" sz="2800" smtClean="0">
                <a:solidFill>
                  <a:srgbClr val="607D8B"/>
                </a:solidFill>
                <a:latin typeface="Muli"/>
              </a:rPr>
              <a:t>musicais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21" name="Group 275">
            <a:extLst>
              <a:ext uri="{FF2B5EF4-FFF2-40B4-BE49-F238E27FC236}">
                <a16:creationId xmlns:a16="http://schemas.microsoft.com/office/drawing/2014/main" id="{1A92D996-3008-4958-AB4E-E2DABBD6A85A}"/>
              </a:ext>
            </a:extLst>
          </p:cNvPr>
          <p:cNvGrpSpPr/>
          <p:nvPr/>
        </p:nvGrpSpPr>
        <p:grpSpPr>
          <a:xfrm>
            <a:off x="671249" y="6618401"/>
            <a:ext cx="2145842" cy="0"/>
            <a:chOff x="7150100" y="3662052"/>
            <a:chExt cx="603250" cy="0"/>
          </a:xfrm>
        </p:grpSpPr>
        <p:cxnSp>
          <p:nvCxnSpPr>
            <p:cNvPr id="22" name="Straight Connector 276">
              <a:extLst>
                <a:ext uri="{FF2B5EF4-FFF2-40B4-BE49-F238E27FC236}">
                  <a16:creationId xmlns:a16="http://schemas.microsoft.com/office/drawing/2014/main" id="{C83D20ED-E65B-4557-9669-5D83F27C7783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77">
              <a:extLst>
                <a:ext uri="{FF2B5EF4-FFF2-40B4-BE49-F238E27FC236}">
                  <a16:creationId xmlns:a16="http://schemas.microsoft.com/office/drawing/2014/main" id="{8CD87B04-B677-408E-A54A-AB0A1C03068D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78">
              <a:extLst>
                <a:ext uri="{FF2B5EF4-FFF2-40B4-BE49-F238E27FC236}">
                  <a16:creationId xmlns:a16="http://schemas.microsoft.com/office/drawing/2014/main" id="{049CFEE2-2991-4752-A135-BCF65DB987F8}"/>
                </a:ext>
              </a:extLst>
            </p:cNvPr>
            <p:cNvCxnSpPr>
              <a:cxnSpLocks/>
            </p:cNvCxnSpPr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832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aixaDeTexto 36">
            <a:extLst>
              <a:ext uri="{FF2B5EF4-FFF2-40B4-BE49-F238E27FC236}">
                <a16:creationId xmlns:a16="http://schemas.microsoft.com/office/drawing/2014/main" id="{254DA167-B49D-44A3-B55E-D12F1ED91AB9}"/>
              </a:ext>
            </a:extLst>
          </p:cNvPr>
          <p:cNvSpPr txBox="1"/>
          <p:nvPr/>
        </p:nvSpPr>
        <p:spPr>
          <a:xfrm>
            <a:off x="528690" y="2370963"/>
            <a:ext cx="5458690" cy="3823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>
                <a:latin typeface="Arial Black" panose="020B0A040201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Imagem 37" descr="Homem em pé com óculos escuro&#10;&#10;Descrição gerada automaticamente">
            <a:extLst>
              <a:ext uri="{FF2B5EF4-FFF2-40B4-BE49-F238E27FC236}">
                <a16:creationId xmlns:a16="http://schemas.microsoft.com/office/drawing/2014/main" id="{A3A683C7-E8D2-40F4-9A18-65AA38D6D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62" y="3136487"/>
            <a:ext cx="5786638" cy="3717477"/>
          </a:xfrm>
          <a:prstGeom prst="rect">
            <a:avLst/>
          </a:prstGeom>
        </p:spPr>
      </p:pic>
      <p:pic>
        <p:nvPicPr>
          <p:cNvPr id="40" name="Imagem 39" descr="Uma imagem contendo no interior, em pé, palco, homem&#10;&#10;Descrição gerada automaticamente">
            <a:extLst>
              <a:ext uri="{FF2B5EF4-FFF2-40B4-BE49-F238E27FC236}">
                <a16:creationId xmlns:a16="http://schemas.microsoft.com/office/drawing/2014/main" id="{708D2724-C138-4B54-9A2C-33B6BDF26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62" y="-44247"/>
            <a:ext cx="5816134" cy="3180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82E8699-E18D-4176-8C99-DA9C25346443}"/>
              </a:ext>
            </a:extLst>
          </p:cNvPr>
          <p:cNvSpPr txBox="1"/>
          <p:nvPr/>
        </p:nvSpPr>
        <p:spPr>
          <a:xfrm>
            <a:off x="436098" y="647114"/>
            <a:ext cx="5659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A comunicação de marca e as lives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A205F89-B917-44C1-9C71-5CF6D6D809AC}"/>
              </a:ext>
            </a:extLst>
          </p:cNvPr>
          <p:cNvSpPr txBox="1"/>
          <p:nvPr/>
        </p:nvSpPr>
        <p:spPr>
          <a:xfrm>
            <a:off x="488831" y="2079866"/>
            <a:ext cx="5297808" cy="385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Há múltiplos objetivos e abordagens na comunicação da marca contemporânea. Por isso, há sentidos de ampliação, complementaridade e complexidade neste processo interacional.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Ou seja, a comunicação da marca se amplifica, propaga e transita por diferentes meios, formatos e linguagens.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As lives constituem-se nessa ambiência múltipla, ampla e transbordante... Perto, longe, individual e coletiva, planejada e improvisada...</a:t>
            </a:r>
          </a:p>
        </p:txBody>
      </p:sp>
    </p:spTree>
    <p:extLst>
      <p:ext uri="{BB962C8B-B14F-4D97-AF65-F5344CB8AC3E}">
        <p14:creationId xmlns:p14="http://schemas.microsoft.com/office/powerpoint/2010/main" val="15766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VE | Maria Luiza Jobim #SalaDaCasa - Casa Natura Musical - São Paulo,  2020-07-03 | dates.cloud">
            <a:extLst>
              <a:ext uri="{FF2B5EF4-FFF2-40B4-BE49-F238E27FC236}">
                <a16:creationId xmlns:a16="http://schemas.microsoft.com/office/drawing/2014/main" id="{95F4A176-233F-42AD-A2F3-FEEF5FB2B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4AC3C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0"/>
          <a:stretch/>
        </p:blipFill>
        <p:spPr bwMode="auto">
          <a:xfrm>
            <a:off x="7797116" y="2611682"/>
            <a:ext cx="3167545" cy="21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enílson: 'Perdoa o Belo', live de boleiros apela a comentarista ...">
            <a:extLst>
              <a:ext uri="{FF2B5EF4-FFF2-40B4-BE49-F238E27FC236}">
                <a16:creationId xmlns:a16="http://schemas.microsoft.com/office/drawing/2014/main" id="{5278F482-DFCB-41C3-86D7-7B3F3F712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prstClr val="black"/>
              <a:srgbClr val="4AC3C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674" r="7743" b="-674"/>
          <a:stretch/>
        </p:blipFill>
        <p:spPr bwMode="auto">
          <a:xfrm>
            <a:off x="287678" y="2618360"/>
            <a:ext cx="3167545" cy="210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Em ação para a marca, Marília Mendonça canta de Havaianas no pé em ...">
            <a:extLst>
              <a:ext uri="{FF2B5EF4-FFF2-40B4-BE49-F238E27FC236}">
                <a16:creationId xmlns:a16="http://schemas.microsoft.com/office/drawing/2014/main" id="{B10CAEEF-93F0-454D-AE36-502FBA32D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4AC3C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6"/>
          <a:stretch/>
        </p:blipFill>
        <p:spPr bwMode="auto">
          <a:xfrm>
            <a:off x="4042397" y="2611682"/>
            <a:ext cx="3167545" cy="210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CE15898-EA12-476C-8FEC-B4861882FCC7}"/>
              </a:ext>
            </a:extLst>
          </p:cNvPr>
          <p:cNvSpPr txBox="1"/>
          <p:nvPr/>
        </p:nvSpPr>
        <p:spPr>
          <a:xfrm>
            <a:off x="393894" y="492370"/>
            <a:ext cx="93563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4AC3C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Publicização da marca: </a:t>
            </a:r>
          </a:p>
          <a:p>
            <a:r>
              <a:rPr lang="pt-BR" sz="20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Como as marcas se inserem nas lives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7F87F93-6716-4087-93A3-AEFD8C4B5B1C}"/>
              </a:ext>
            </a:extLst>
          </p:cNvPr>
          <p:cNvCxnSpPr>
            <a:cxnSpLocks/>
          </p:cNvCxnSpPr>
          <p:nvPr/>
        </p:nvCxnSpPr>
        <p:spPr>
          <a:xfrm>
            <a:off x="0" y="2611683"/>
            <a:ext cx="10397066" cy="0"/>
          </a:xfrm>
          <a:prstGeom prst="line">
            <a:avLst/>
          </a:prstGeom>
          <a:ln w="12700">
            <a:solidFill>
              <a:srgbClr val="4AC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154E8E06-140B-4C6C-8A22-F3EFF118FCE5}"/>
              </a:ext>
            </a:extLst>
          </p:cNvPr>
          <p:cNvSpPr/>
          <p:nvPr/>
        </p:nvSpPr>
        <p:spPr>
          <a:xfrm>
            <a:off x="1813574" y="2533421"/>
            <a:ext cx="126610" cy="126610"/>
          </a:xfrm>
          <a:prstGeom prst="ellipse">
            <a:avLst/>
          </a:prstGeom>
          <a:solidFill>
            <a:srgbClr val="4A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3509B00-A39B-45FE-8EEC-9FA4C37035C8}"/>
              </a:ext>
            </a:extLst>
          </p:cNvPr>
          <p:cNvSpPr/>
          <p:nvPr/>
        </p:nvSpPr>
        <p:spPr>
          <a:xfrm>
            <a:off x="5565705" y="2528332"/>
            <a:ext cx="126610" cy="126610"/>
          </a:xfrm>
          <a:prstGeom prst="ellipse">
            <a:avLst/>
          </a:prstGeom>
          <a:solidFill>
            <a:srgbClr val="4A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819E26C-434A-45C7-AF65-73020E558033}"/>
              </a:ext>
            </a:extLst>
          </p:cNvPr>
          <p:cNvSpPr/>
          <p:nvPr/>
        </p:nvSpPr>
        <p:spPr>
          <a:xfrm>
            <a:off x="9343389" y="2533583"/>
            <a:ext cx="126610" cy="126610"/>
          </a:xfrm>
          <a:prstGeom prst="ellipse">
            <a:avLst/>
          </a:prstGeom>
          <a:solidFill>
            <a:srgbClr val="4A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FEDC8A9-B2D9-406B-B3A2-8F93BC80C4F8}"/>
              </a:ext>
            </a:extLst>
          </p:cNvPr>
          <p:cNvSpPr/>
          <p:nvPr/>
        </p:nvSpPr>
        <p:spPr>
          <a:xfrm>
            <a:off x="11597764" y="0"/>
            <a:ext cx="594236" cy="6857984"/>
          </a:xfrm>
          <a:prstGeom prst="rect">
            <a:avLst/>
          </a:prstGeom>
          <a:solidFill>
            <a:srgbClr val="A3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BCB9D0C-4133-4D59-AF1C-63F2E428AF68}"/>
              </a:ext>
            </a:extLst>
          </p:cNvPr>
          <p:cNvSpPr txBox="1"/>
          <p:nvPr/>
        </p:nvSpPr>
        <p:spPr>
          <a:xfrm>
            <a:off x="466659" y="5014627"/>
            <a:ext cx="2762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transmissão incorpora os elementos expressivos da marca ou de produto, principalmente os visuais, sem contextualização em relação ao universo da marca.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C920DF7-D428-4C06-A650-710A7039FE87}"/>
              </a:ext>
            </a:extLst>
          </p:cNvPr>
          <p:cNvSpPr txBox="1"/>
          <p:nvPr/>
        </p:nvSpPr>
        <p:spPr>
          <a:xfrm>
            <a:off x="4390160" y="5030735"/>
            <a:ext cx="2385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marca é inserida na transmissão em seu contexto de uso, com promoção de seus produtos e serviços.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69E8712-9B74-497E-8FA8-391EA229AC44}"/>
              </a:ext>
            </a:extLst>
          </p:cNvPr>
          <p:cNvSpPr txBox="1"/>
          <p:nvPr/>
        </p:nvSpPr>
        <p:spPr>
          <a:xfrm>
            <a:off x="8213866" y="5014627"/>
            <a:ext cx="2385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valores da marca são inseridos no conteúdo da live, colaborando para sua construção temática.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E6E20C5-96B7-497C-BF36-E38ECEC75AEA}"/>
              </a:ext>
            </a:extLst>
          </p:cNvPr>
          <p:cNvSpPr txBox="1"/>
          <p:nvPr/>
        </p:nvSpPr>
        <p:spPr>
          <a:xfrm>
            <a:off x="1118680" y="1930164"/>
            <a:ext cx="1505540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Identitária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2337BAC-3C78-44FC-A6CA-BA6035A30913}"/>
              </a:ext>
            </a:extLst>
          </p:cNvPr>
          <p:cNvSpPr txBox="1"/>
          <p:nvPr/>
        </p:nvSpPr>
        <p:spPr>
          <a:xfrm>
            <a:off x="4743299" y="1928087"/>
            <a:ext cx="1765740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Promocional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031D605-242F-4656-B87B-7FA1064701F4}"/>
              </a:ext>
            </a:extLst>
          </p:cNvPr>
          <p:cNvSpPr txBox="1"/>
          <p:nvPr/>
        </p:nvSpPr>
        <p:spPr>
          <a:xfrm>
            <a:off x="8786430" y="1928087"/>
            <a:ext cx="1188915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Cultural</a:t>
            </a:r>
          </a:p>
        </p:txBody>
      </p:sp>
    </p:spTree>
    <p:extLst>
      <p:ext uri="{BB962C8B-B14F-4D97-AF65-F5344CB8AC3E}">
        <p14:creationId xmlns:p14="http://schemas.microsoft.com/office/powerpoint/2010/main" val="16964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E15898-EA12-476C-8FEC-B4861882FCC7}"/>
              </a:ext>
            </a:extLst>
          </p:cNvPr>
          <p:cNvSpPr txBox="1"/>
          <p:nvPr/>
        </p:nvSpPr>
        <p:spPr>
          <a:xfrm>
            <a:off x="393894" y="492370"/>
            <a:ext cx="93563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4AC3C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Publicização da marca: </a:t>
            </a:r>
          </a:p>
          <a:p>
            <a:r>
              <a:rPr lang="pt-BR" sz="20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Como as marcas se inserem nas lives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54E8E06-140B-4C6C-8A22-F3EFF118FCE5}"/>
              </a:ext>
            </a:extLst>
          </p:cNvPr>
          <p:cNvSpPr/>
          <p:nvPr/>
        </p:nvSpPr>
        <p:spPr>
          <a:xfrm>
            <a:off x="1808145" y="2548378"/>
            <a:ext cx="126610" cy="126610"/>
          </a:xfrm>
          <a:prstGeom prst="ellipse">
            <a:avLst/>
          </a:prstGeom>
          <a:solidFill>
            <a:srgbClr val="4A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FEDC8A9-B2D9-406B-B3A2-8F93BC80C4F8}"/>
              </a:ext>
            </a:extLst>
          </p:cNvPr>
          <p:cNvSpPr/>
          <p:nvPr/>
        </p:nvSpPr>
        <p:spPr>
          <a:xfrm>
            <a:off x="11597764" y="0"/>
            <a:ext cx="594236" cy="6857984"/>
          </a:xfrm>
          <a:prstGeom prst="rect">
            <a:avLst/>
          </a:prstGeom>
          <a:solidFill>
            <a:srgbClr val="A3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BCB9D0C-4133-4D59-AF1C-63F2E428AF68}"/>
              </a:ext>
            </a:extLst>
          </p:cNvPr>
          <p:cNvSpPr txBox="1"/>
          <p:nvPr/>
        </p:nvSpPr>
        <p:spPr>
          <a:xfrm>
            <a:off x="866850" y="2844738"/>
            <a:ext cx="23856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transmissão incorpora os elementos expressivos da marca ou de produto, principalmente os visuais, sem contextualização em relação ao universo da marca</a:t>
            </a:r>
          </a:p>
          <a:p>
            <a:endParaRPr lang="pt-BR" sz="12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mais simples e tradicional</a:t>
            </a:r>
          </a:p>
          <a:p>
            <a:endParaRPr lang="pt-BR" sz="12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 para gerar familiaridade com a marca e fixação de seus signos visuais no imaginário do consumidor</a:t>
            </a:r>
          </a:p>
          <a:p>
            <a:endParaRPr lang="pt-BR" sz="12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um distanciamento entre o conteúdo da live e a marca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E6E20C5-96B7-497C-BF36-E38ECEC75AEA}"/>
              </a:ext>
            </a:extLst>
          </p:cNvPr>
          <p:cNvSpPr txBox="1"/>
          <p:nvPr/>
        </p:nvSpPr>
        <p:spPr>
          <a:xfrm>
            <a:off x="1118680" y="1930164"/>
            <a:ext cx="1505540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Identitária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FA9681C-DDE7-42B4-975A-37A4583BE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1" r="12386" b="2843"/>
          <a:stretch/>
        </p:blipFill>
        <p:spPr>
          <a:xfrm>
            <a:off x="4004717" y="2923872"/>
            <a:ext cx="2271586" cy="1277768"/>
          </a:xfrm>
          <a:prstGeom prst="rect">
            <a:avLst/>
          </a:prstGeo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C2ECE087-8232-4603-AE90-1FCBEAEBFC07}"/>
              </a:ext>
            </a:extLst>
          </p:cNvPr>
          <p:cNvCxnSpPr>
            <a:cxnSpLocks/>
          </p:cNvCxnSpPr>
          <p:nvPr/>
        </p:nvCxnSpPr>
        <p:spPr>
          <a:xfrm>
            <a:off x="0" y="2611683"/>
            <a:ext cx="11199732" cy="0"/>
          </a:xfrm>
          <a:prstGeom prst="line">
            <a:avLst/>
          </a:prstGeom>
          <a:ln w="12700">
            <a:solidFill>
              <a:srgbClr val="4AC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87576BD5-F85C-4F11-8644-2276E3C87007}"/>
              </a:ext>
            </a:extLst>
          </p:cNvPr>
          <p:cNvSpPr txBox="1"/>
          <p:nvPr/>
        </p:nvSpPr>
        <p:spPr>
          <a:xfrm>
            <a:off x="4460772" y="4236829"/>
            <a:ext cx="1359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</a:rPr>
              <a:t>Layout da live</a:t>
            </a:r>
          </a:p>
        </p:txBody>
      </p:sp>
      <p:pic>
        <p:nvPicPr>
          <p:cNvPr id="23" name="Picture 6" descr="Bruno e Marrone: 'bebedeira' de Bruno diverte web em live sertaneja">
            <a:extLst>
              <a:ext uri="{FF2B5EF4-FFF2-40B4-BE49-F238E27FC236}">
                <a16:creationId xmlns:a16="http://schemas.microsoft.com/office/drawing/2014/main" id="{2AAA4C8B-2AB6-434D-8129-31CA41F4D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3920" b="7379"/>
          <a:stretch/>
        </p:blipFill>
        <p:spPr bwMode="auto">
          <a:xfrm>
            <a:off x="6466431" y="2908649"/>
            <a:ext cx="2271586" cy="129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andy e Junior fazem live família e arrecadam mil toneladas de ...">
            <a:extLst>
              <a:ext uri="{FF2B5EF4-FFF2-40B4-BE49-F238E27FC236}">
                <a16:creationId xmlns:a16="http://schemas.microsoft.com/office/drawing/2014/main" id="{94812198-639A-4D6F-8B8F-96FEF4123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6" t="50000" r="24536" b="3515"/>
          <a:stretch/>
        </p:blipFill>
        <p:spPr bwMode="auto">
          <a:xfrm>
            <a:off x="8928145" y="2908648"/>
            <a:ext cx="2271587" cy="129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ive de Marília Mendonça ultrapassa recorde da dupla Jorge e ...">
            <a:extLst>
              <a:ext uri="{FF2B5EF4-FFF2-40B4-BE49-F238E27FC236}">
                <a16:creationId xmlns:a16="http://schemas.microsoft.com/office/drawing/2014/main" id="{7A789339-11B5-4844-A77B-E180D4C78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49" y="4728945"/>
            <a:ext cx="2271586" cy="127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7EBB484-158C-4EA7-8030-3DF4F55F1C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5" r="4405"/>
          <a:stretch/>
        </p:blipFill>
        <p:spPr>
          <a:xfrm>
            <a:off x="7792351" y="4728946"/>
            <a:ext cx="2271587" cy="1277766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3D9709BA-6B8D-4193-8A31-096E6075A6C5}"/>
              </a:ext>
            </a:extLst>
          </p:cNvPr>
          <p:cNvSpPr txBox="1"/>
          <p:nvPr/>
        </p:nvSpPr>
        <p:spPr>
          <a:xfrm>
            <a:off x="6533149" y="4236828"/>
            <a:ext cx="2138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</a:rPr>
              <a:t>Ambientação da marca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0B6E0E4-7AF6-4427-BCB7-2EA6F38FE735}"/>
              </a:ext>
            </a:extLst>
          </p:cNvPr>
          <p:cNvSpPr txBox="1"/>
          <p:nvPr/>
        </p:nvSpPr>
        <p:spPr>
          <a:xfrm>
            <a:off x="9286321" y="4236827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</a:rPr>
              <a:t>Cultura material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9867F11-195E-4C6A-B576-4625320449B0}"/>
              </a:ext>
            </a:extLst>
          </p:cNvPr>
          <p:cNvSpPr txBox="1"/>
          <p:nvPr/>
        </p:nvSpPr>
        <p:spPr>
          <a:xfrm>
            <a:off x="8173893" y="6041901"/>
            <a:ext cx="1576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</a:rPr>
              <a:t>Break comercial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050789E-6F09-4835-8C68-AF79112E5BBB}"/>
              </a:ext>
            </a:extLst>
          </p:cNvPr>
          <p:cNvSpPr txBox="1"/>
          <p:nvPr/>
        </p:nvSpPr>
        <p:spPr>
          <a:xfrm>
            <a:off x="5153549" y="6041900"/>
            <a:ext cx="227158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</a:rPr>
              <a:t>Elementos da marca</a:t>
            </a:r>
          </a:p>
          <a:p>
            <a:pPr algn="ctr"/>
            <a:r>
              <a:rPr lang="pt-BR" sz="9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(Live da Marilia Mendonça com o predomínio do verde – cor da marca Stone)</a:t>
            </a:r>
            <a:endParaRPr lang="pt-BR" sz="8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6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E15898-EA12-476C-8FEC-B4861882FCC7}"/>
              </a:ext>
            </a:extLst>
          </p:cNvPr>
          <p:cNvSpPr txBox="1"/>
          <p:nvPr/>
        </p:nvSpPr>
        <p:spPr>
          <a:xfrm>
            <a:off x="393894" y="492370"/>
            <a:ext cx="93563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4AC3C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Publicização da marca: </a:t>
            </a:r>
          </a:p>
          <a:p>
            <a:r>
              <a:rPr lang="pt-BR" sz="20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Como as marcas se inserem nas lives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FEDC8A9-B2D9-406B-B3A2-8F93BC80C4F8}"/>
              </a:ext>
            </a:extLst>
          </p:cNvPr>
          <p:cNvSpPr/>
          <p:nvPr/>
        </p:nvSpPr>
        <p:spPr>
          <a:xfrm>
            <a:off x="11597764" y="0"/>
            <a:ext cx="594236" cy="6857984"/>
          </a:xfrm>
          <a:prstGeom prst="rect">
            <a:avLst/>
          </a:prstGeom>
          <a:solidFill>
            <a:srgbClr val="A3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DAD3568-F022-4C9B-A9B2-46DC39262993}"/>
              </a:ext>
            </a:extLst>
          </p:cNvPr>
          <p:cNvCxnSpPr>
            <a:cxnSpLocks/>
          </p:cNvCxnSpPr>
          <p:nvPr/>
        </p:nvCxnSpPr>
        <p:spPr>
          <a:xfrm>
            <a:off x="0" y="2611683"/>
            <a:ext cx="11199732" cy="0"/>
          </a:xfrm>
          <a:prstGeom prst="line">
            <a:avLst/>
          </a:prstGeom>
          <a:ln w="12700">
            <a:solidFill>
              <a:srgbClr val="4AC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933EB374-66F8-48F0-A2A9-99B44230D303}"/>
              </a:ext>
            </a:extLst>
          </p:cNvPr>
          <p:cNvSpPr/>
          <p:nvPr/>
        </p:nvSpPr>
        <p:spPr>
          <a:xfrm>
            <a:off x="1808145" y="2548378"/>
            <a:ext cx="126610" cy="126610"/>
          </a:xfrm>
          <a:prstGeom prst="ellipse">
            <a:avLst/>
          </a:prstGeom>
          <a:solidFill>
            <a:srgbClr val="4A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1D73B6A-D6BF-43F3-AF07-5D680218E64D}"/>
              </a:ext>
            </a:extLst>
          </p:cNvPr>
          <p:cNvSpPr txBox="1"/>
          <p:nvPr/>
        </p:nvSpPr>
        <p:spPr>
          <a:xfrm>
            <a:off x="866850" y="2844738"/>
            <a:ext cx="23856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marca é inserida na transmissão em seu contexto de uso, com promoção de seus produtos e serviços</a:t>
            </a:r>
          </a:p>
          <a:p>
            <a:endParaRPr lang="pt-BR" sz="12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integração entre a marca e o conteúdo</a:t>
            </a:r>
          </a:p>
          <a:p>
            <a:endParaRPr lang="pt-BR" sz="12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produto ou serviço aparece com maior naturalidade, diminuindo o aspecto de interrupção publicitária</a:t>
            </a:r>
          </a:p>
          <a:p>
            <a:endParaRPr lang="pt-BR" sz="12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possibilidade de identificação ao observar o contexto de uso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23BE28-02E4-46F2-8771-72102EB46475}"/>
              </a:ext>
            </a:extLst>
          </p:cNvPr>
          <p:cNvSpPr txBox="1"/>
          <p:nvPr/>
        </p:nvSpPr>
        <p:spPr>
          <a:xfrm>
            <a:off x="988580" y="1928900"/>
            <a:ext cx="1765740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Promocional</a:t>
            </a:r>
          </a:p>
        </p:txBody>
      </p:sp>
      <p:pic>
        <p:nvPicPr>
          <p:cNvPr id="23" name="Picture 4" descr="Em ação para a marca, Marília Mendonça canta de Havaianas no pé em ...">
            <a:extLst>
              <a:ext uri="{FF2B5EF4-FFF2-40B4-BE49-F238E27FC236}">
                <a16:creationId xmlns:a16="http://schemas.microsoft.com/office/drawing/2014/main" id="{51B6FA60-53E2-4AB2-8663-D9BB61A51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4117" r="7093" b="4687"/>
          <a:stretch/>
        </p:blipFill>
        <p:spPr bwMode="auto">
          <a:xfrm>
            <a:off x="3780997" y="2844738"/>
            <a:ext cx="2385657" cy="1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B7C5F77-4923-4D18-8651-B4FDB6846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047"/>
          <a:stretch/>
        </p:blipFill>
        <p:spPr>
          <a:xfrm>
            <a:off x="6297537" y="2859340"/>
            <a:ext cx="2385656" cy="1457699"/>
          </a:xfrm>
          <a:prstGeom prst="rect">
            <a:avLst/>
          </a:prstGeom>
        </p:spPr>
      </p:pic>
      <p:pic>
        <p:nvPicPr>
          <p:cNvPr id="5122" name="Picture 2" descr="Em live, Luísa Sonza mostra hits e covers de Anitta, Pabllo Vittar, IZA,  Lexa e muito mais | POPline">
            <a:extLst>
              <a:ext uri="{FF2B5EF4-FFF2-40B4-BE49-F238E27FC236}">
                <a16:creationId xmlns:a16="http://schemas.microsoft.com/office/drawing/2014/main" id="{72B9677F-D1EB-4BE7-913A-A3B1A76CA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4"/>
          <a:stretch/>
        </p:blipFill>
        <p:spPr bwMode="auto">
          <a:xfrm>
            <a:off x="8814076" y="2844739"/>
            <a:ext cx="2385656" cy="14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78AB31F1-C551-4647-833C-9888C55616AE}"/>
              </a:ext>
            </a:extLst>
          </p:cNvPr>
          <p:cNvSpPr txBox="1"/>
          <p:nvPr/>
        </p:nvSpPr>
        <p:spPr>
          <a:xfrm>
            <a:off x="3780998" y="4368232"/>
            <a:ext cx="2385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</a:rPr>
              <a:t>Product placement</a:t>
            </a:r>
          </a:p>
          <a:p>
            <a:pPr algn="ctr"/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artista aparece usando o produto (muito frequente com marcas de roupas e acessórios)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848CAD2-C90A-41F6-869D-58C999A3C73C}"/>
              </a:ext>
            </a:extLst>
          </p:cNvPr>
          <p:cNvSpPr txBox="1"/>
          <p:nvPr/>
        </p:nvSpPr>
        <p:spPr>
          <a:xfrm>
            <a:off x="6236994" y="4368232"/>
            <a:ext cx="2516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</a:rPr>
              <a:t>Incorporado ao conteúdo</a:t>
            </a:r>
          </a:p>
          <a:p>
            <a:pPr algn="ctr"/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Adaptação de letras de músicas ou outros conteúdo para dialogar com a marca (Ex.: “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lata na mão” ... “Lata de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Amstel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viu meninas?”), mesmo que não haja o consumo efetivo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37710C6-1D5D-479C-9C3D-333D3CD59573}"/>
              </a:ext>
            </a:extLst>
          </p:cNvPr>
          <p:cNvSpPr txBox="1"/>
          <p:nvPr/>
        </p:nvSpPr>
        <p:spPr>
          <a:xfrm>
            <a:off x="8814076" y="4368232"/>
            <a:ext cx="2385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</a:rPr>
              <a:t>Utilização do produto</a:t>
            </a:r>
          </a:p>
          <a:p>
            <a:pPr algn="ctr"/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caso de Ame e outras financeiras, o serviço é efetivamente utilizado para efetuar as doações durante a live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F925FBD-B146-4320-A7B9-8FFECEC6D16B}"/>
              </a:ext>
            </a:extLst>
          </p:cNvPr>
          <p:cNvSpPr/>
          <p:nvPr/>
        </p:nvSpPr>
        <p:spPr>
          <a:xfrm>
            <a:off x="6297537" y="5626972"/>
            <a:ext cx="2385656" cy="844166"/>
          </a:xfrm>
          <a:prstGeom prst="rect">
            <a:avLst/>
          </a:prstGeom>
          <a:solidFill>
            <a:srgbClr val="A3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ponto de atenção é a presença de nomes de marcas nas letras das músicas, que pode resultar em uma inserção promocional acidental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629FB8-4EDA-439A-9C96-50ABEEE54DEB}"/>
              </a:ext>
            </a:extLst>
          </p:cNvPr>
          <p:cNvSpPr txBox="1"/>
          <p:nvPr/>
        </p:nvSpPr>
        <p:spPr>
          <a:xfrm>
            <a:off x="5989439" y="5495627"/>
            <a:ext cx="308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4AC3C5"/>
                </a:solidFill>
                <a:latin typeface="Adobe Garamond Pro" panose="02020502060506020403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224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E15898-EA12-476C-8FEC-B4861882FCC7}"/>
              </a:ext>
            </a:extLst>
          </p:cNvPr>
          <p:cNvSpPr txBox="1"/>
          <p:nvPr/>
        </p:nvSpPr>
        <p:spPr>
          <a:xfrm>
            <a:off x="393894" y="492370"/>
            <a:ext cx="93563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4AC3C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Publicização da marca: </a:t>
            </a:r>
          </a:p>
          <a:p>
            <a:r>
              <a:rPr lang="pt-BR" sz="20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Como as marcas se inserem nas lives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FEDC8A9-B2D9-406B-B3A2-8F93BC80C4F8}"/>
              </a:ext>
            </a:extLst>
          </p:cNvPr>
          <p:cNvSpPr/>
          <p:nvPr/>
        </p:nvSpPr>
        <p:spPr>
          <a:xfrm>
            <a:off x="11597764" y="0"/>
            <a:ext cx="594236" cy="6857984"/>
          </a:xfrm>
          <a:prstGeom prst="rect">
            <a:avLst/>
          </a:prstGeom>
          <a:solidFill>
            <a:srgbClr val="A3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DAD3568-F022-4C9B-A9B2-46DC39262993}"/>
              </a:ext>
            </a:extLst>
          </p:cNvPr>
          <p:cNvCxnSpPr>
            <a:cxnSpLocks/>
          </p:cNvCxnSpPr>
          <p:nvPr/>
        </p:nvCxnSpPr>
        <p:spPr>
          <a:xfrm>
            <a:off x="0" y="2611683"/>
            <a:ext cx="11199732" cy="0"/>
          </a:xfrm>
          <a:prstGeom prst="line">
            <a:avLst/>
          </a:prstGeom>
          <a:ln w="12700">
            <a:solidFill>
              <a:srgbClr val="4AC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933EB374-66F8-48F0-A2A9-99B44230D303}"/>
              </a:ext>
            </a:extLst>
          </p:cNvPr>
          <p:cNvSpPr/>
          <p:nvPr/>
        </p:nvSpPr>
        <p:spPr>
          <a:xfrm>
            <a:off x="1808145" y="2548378"/>
            <a:ext cx="126610" cy="126610"/>
          </a:xfrm>
          <a:prstGeom prst="ellipse">
            <a:avLst/>
          </a:prstGeom>
          <a:solidFill>
            <a:srgbClr val="4A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1D73B6A-D6BF-43F3-AF07-5D680218E64D}"/>
              </a:ext>
            </a:extLst>
          </p:cNvPr>
          <p:cNvSpPr txBox="1"/>
          <p:nvPr/>
        </p:nvSpPr>
        <p:spPr>
          <a:xfrm>
            <a:off x="866850" y="2844738"/>
            <a:ext cx="23856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valores da marca são inseridos no conteúdo da live, colaborando para sua construção temática</a:t>
            </a:r>
          </a:p>
          <a:p>
            <a:endParaRPr lang="pt-BR" sz="12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 sofisticação no processo de publicização</a:t>
            </a:r>
          </a:p>
          <a:p>
            <a:endParaRPr lang="pt-BR" sz="12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conteúdo e a marca são indissociáveis, pois a valores da segunda estão plasmados na construção temática do primeiro</a:t>
            </a:r>
          </a:p>
          <a:p>
            <a:endParaRPr lang="pt-BR" sz="1200" dirty="0">
              <a:solidFill>
                <a:srgbClr val="1A44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significados da marca se aproximam aos potenciais sentidos gerados pela live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23BE28-02E4-46F2-8771-72102EB46475}"/>
              </a:ext>
            </a:extLst>
          </p:cNvPr>
          <p:cNvSpPr txBox="1"/>
          <p:nvPr/>
        </p:nvSpPr>
        <p:spPr>
          <a:xfrm>
            <a:off x="1276992" y="1881241"/>
            <a:ext cx="1188915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Cultural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9E80267-52D2-4D92-AED3-4CE813654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46" y="2844738"/>
            <a:ext cx="2030661" cy="203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4088640-94F9-4A48-A7CF-9C0364116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2" r="22685"/>
          <a:stretch/>
        </p:blipFill>
        <p:spPr>
          <a:xfrm>
            <a:off x="8920466" y="2844738"/>
            <a:ext cx="2030661" cy="2030661"/>
          </a:xfrm>
          <a:prstGeom prst="rect">
            <a:avLst/>
          </a:prstGeom>
        </p:spPr>
      </p:pic>
      <p:pic>
        <p:nvPicPr>
          <p:cNvPr id="6148" name="Picture 4" descr="LIVE | #Afetos: Duda Beat e Vitor Izenzêê falam sobre relações amorosas em  tempos de isolamento - YouTube">
            <a:extLst>
              <a:ext uri="{FF2B5EF4-FFF2-40B4-BE49-F238E27FC236}">
                <a16:creationId xmlns:a16="http://schemas.microsoft.com/office/drawing/2014/main" id="{1505C83A-545E-43C3-8FE0-BF6977020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2"/>
          <a:stretch/>
        </p:blipFill>
        <p:spPr bwMode="auto">
          <a:xfrm>
            <a:off x="6244008" y="2844738"/>
            <a:ext cx="1844312" cy="203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20FEE94A-3C15-472C-B7F6-3E066068FB9F}"/>
              </a:ext>
            </a:extLst>
          </p:cNvPr>
          <p:cNvSpPr txBox="1"/>
          <p:nvPr/>
        </p:nvSpPr>
        <p:spPr>
          <a:xfrm>
            <a:off x="4213346" y="4969946"/>
            <a:ext cx="3874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Casa Natura Musical vem realizando um extenso trabalho para promover lives em que os valores da marca se conectam ao trabalho dos artistas: primeiro pela valorização da brasilidade, com artistas nacionais independentes; segundo, com o alinhamento temático – quando se fala de memórias: artistas idealizadores o projeto FILHXS&amp;NETXS; quando se fala de relacionamento: artistas que trazem o amor romântico no centro de seu trabalho.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CA84FF7-8C36-4902-89F2-79A270127AE9}"/>
              </a:ext>
            </a:extLst>
          </p:cNvPr>
          <p:cNvSpPr txBox="1"/>
          <p:nvPr/>
        </p:nvSpPr>
        <p:spPr>
          <a:xfrm>
            <a:off x="8920466" y="4969945"/>
            <a:ext cx="20306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megalive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World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Home”, além das filmagens da atuação de médicos e falas acerca da conscientização na prevenção do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coronavirus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maior parte das músicas cantadas pelos artistas foram regravações de canções que carregavam essa mensagem.</a:t>
            </a:r>
          </a:p>
        </p:txBody>
      </p:sp>
    </p:spTree>
    <p:extLst>
      <p:ext uri="{BB962C8B-B14F-4D97-AF65-F5344CB8AC3E}">
        <p14:creationId xmlns:p14="http://schemas.microsoft.com/office/powerpoint/2010/main" val="5440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8F89FCD-607C-41F9-B278-8C3664FE866B}"/>
              </a:ext>
            </a:extLst>
          </p:cNvPr>
          <p:cNvSpPr txBox="1"/>
          <p:nvPr/>
        </p:nvSpPr>
        <p:spPr>
          <a:xfrm>
            <a:off x="436098" y="2091145"/>
            <a:ext cx="5880867" cy="1780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O processo de produção e consumo das </a:t>
            </a: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, que envolve artistas, consumidores e marcas, é complexo e envolve diferentes etapas e rituais, que vão desde a preparação para a live, antes dela acontecer, passando pelos rituais durante a transmissão e também seus efeitos posteriores.</a:t>
            </a:r>
          </a:p>
        </p:txBody>
      </p:sp>
      <p:pic>
        <p:nvPicPr>
          <p:cNvPr id="13314" name="Picture 2" descr="Fiqueemcasa: Saiba quais as lives de artistas vão bombar neste fim ...">
            <a:extLst>
              <a:ext uri="{FF2B5EF4-FFF2-40B4-BE49-F238E27FC236}">
                <a16:creationId xmlns:a16="http://schemas.microsoft.com/office/drawing/2014/main" id="{F51F1DB8-BC22-4177-A9FD-A15DE8CCC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85" y="20067"/>
            <a:ext cx="5651515" cy="49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vete Sangalo mostra preparativos para live, com direito a cenário ...">
            <a:extLst>
              <a:ext uri="{FF2B5EF4-FFF2-40B4-BE49-F238E27FC236}">
                <a16:creationId xmlns:a16="http://schemas.microsoft.com/office/drawing/2014/main" id="{72C0C6CD-0138-473C-AE87-049817D87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/>
          <a:stretch/>
        </p:blipFill>
        <p:spPr bwMode="auto">
          <a:xfrm>
            <a:off x="6540485" y="3478058"/>
            <a:ext cx="5651515" cy="338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Botafogo F.R. (de 🏠) على تويتر: &quot;Domingo às 18h tem live ...">
            <a:extLst>
              <a:ext uri="{FF2B5EF4-FFF2-40B4-BE49-F238E27FC236}">
                <a16:creationId xmlns:a16="http://schemas.microsoft.com/office/drawing/2014/main" id="{0B30C9F0-0685-414F-BE9D-0437E813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25" y="4361878"/>
            <a:ext cx="2132467" cy="213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4E264F4-4DB0-41F7-AFBA-3C0312866587}"/>
              </a:ext>
            </a:extLst>
          </p:cNvPr>
          <p:cNvSpPr txBox="1"/>
          <p:nvPr/>
        </p:nvSpPr>
        <p:spPr>
          <a:xfrm>
            <a:off x="436098" y="647114"/>
            <a:ext cx="5659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Rituais de produção e consumo das lives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346B7BE-4799-4A3E-841A-0330B67E0D0B}"/>
              </a:ext>
            </a:extLst>
          </p:cNvPr>
          <p:cNvSpPr txBox="1"/>
          <p:nvPr/>
        </p:nvSpPr>
        <p:spPr>
          <a:xfrm>
            <a:off x="911063" y="5786459"/>
            <a:ext cx="3078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aplicativos de serviços financeiros tiveram expressivas participações durante as lives – fazer o download do app no smartphone faz parte também do ritual de consumo</a:t>
            </a:r>
          </a:p>
        </p:txBody>
      </p:sp>
    </p:spTree>
    <p:extLst>
      <p:ext uri="{BB962C8B-B14F-4D97-AF65-F5344CB8AC3E}">
        <p14:creationId xmlns:p14="http://schemas.microsoft.com/office/powerpoint/2010/main" val="21717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3CBF5F36-EAE9-4C7E-BB73-CB37496D47DA}"/>
              </a:ext>
            </a:extLst>
          </p:cNvPr>
          <p:cNvSpPr txBox="1"/>
          <p:nvPr/>
        </p:nvSpPr>
        <p:spPr>
          <a:xfrm>
            <a:off x="435438" y="1988172"/>
            <a:ext cx="6950099" cy="4557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Com o caráter festivo que as lives se moldaram no contexto brasileiro, o </a:t>
            </a:r>
            <a:r>
              <a:rPr lang="pt-BR" sz="15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ritual de preparo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ganha espaço e cresce em importância em seu consumo.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Da organização do cômodo da casa à escolha de roupas, compra de bebidas e preparação de alimentos, existe um </a:t>
            </a:r>
            <a:r>
              <a:rPr lang="pt-BR" sz="15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extenso espaço para as marcas participarem desse ritual marcado pela afetividade intensa.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5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interação prévia pelas redes sociais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é também marcante nessa fase: pedidos de músicas, envio de perguntas ou respostas direcionadas levam o público ao interior da live, se aproximando de um </a:t>
            </a:r>
            <a:r>
              <a:rPr lang="pt-BR" sz="15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 de </a:t>
            </a:r>
            <a:r>
              <a:rPr lang="pt-BR" sz="1500" dirty="0" err="1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cocriação</a:t>
            </a:r>
            <a:r>
              <a:rPr lang="pt-BR" sz="15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em que as interações podem fomentar novos conteúdos. Há aqui também ótimas oportunidades para as marcas, inclusive estimulando as interações prévias.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733E5DB-8A4D-4EAA-8FCF-A9D5CB6C9AF4}"/>
              </a:ext>
            </a:extLst>
          </p:cNvPr>
          <p:cNvSpPr txBox="1"/>
          <p:nvPr/>
        </p:nvSpPr>
        <p:spPr>
          <a:xfrm>
            <a:off x="436098" y="647114"/>
            <a:ext cx="5659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Processos e rituais anteriores à transmissão</a:t>
            </a:r>
          </a:p>
        </p:txBody>
      </p:sp>
      <p:pic>
        <p:nvPicPr>
          <p:cNvPr id="8" name="Picture 8" descr="Hoje é dia de LIVE então #ficaemcasa e... - Top Grill Caruaru ...">
            <a:extLst>
              <a:ext uri="{FF2B5EF4-FFF2-40B4-BE49-F238E27FC236}">
                <a16:creationId xmlns:a16="http://schemas.microsoft.com/office/drawing/2014/main" id="{24F1B68A-BB32-49D8-87A9-B5180261E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047" y="492370"/>
            <a:ext cx="2537304" cy="253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4870670-084B-4C47-AF6F-87CE4BDE5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599" y="4349297"/>
            <a:ext cx="4220962" cy="2016333"/>
          </a:xfrm>
          <a:prstGeom prst="rect">
            <a:avLst/>
          </a:prstGeom>
        </p:spPr>
      </p:pic>
      <p:pic>
        <p:nvPicPr>
          <p:cNvPr id="10242" name="Picture 2" descr="Posts tagged as #zedelivery | Picbabun">
            <a:extLst>
              <a:ext uri="{FF2B5EF4-FFF2-40B4-BE49-F238E27FC236}">
                <a16:creationId xmlns:a16="http://schemas.microsoft.com/office/drawing/2014/main" id="{A8EDA4D0-0EFA-4F61-BF6D-6B9791800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513" y="1728542"/>
            <a:ext cx="2192210" cy="21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09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3CBF5F36-EAE9-4C7E-BB73-CB37496D47DA}"/>
              </a:ext>
            </a:extLst>
          </p:cNvPr>
          <p:cNvSpPr txBox="1"/>
          <p:nvPr/>
        </p:nvSpPr>
        <p:spPr>
          <a:xfrm>
            <a:off x="436098" y="1861563"/>
            <a:ext cx="4783016" cy="386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Indo além da simples divulgação e incentivo ao uso de hashtags, a </a:t>
            </a:r>
            <a:r>
              <a:rPr lang="pt-BR" sz="15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interação com o conteúdo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que está sendo transmitido nas lives é uma potencialidade que pode ser explorada pelas marcas, artistas e produtoras.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Da divulgação das roupas que estão sendo usadas à criação de memes, essa interação traz </a:t>
            </a:r>
            <a:r>
              <a:rPr lang="pt-BR" sz="15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dinamicidade à live, aumenta o engajamento do público e faz com que a transmissão cresça em relevância.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9482414-7055-4312-AE08-5B8FBEDA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837" y="965004"/>
            <a:ext cx="3565844" cy="1805234"/>
          </a:xfrm>
          <a:prstGeom prst="rect">
            <a:avLst/>
          </a:prstGeom>
        </p:spPr>
      </p:pic>
      <p:pic>
        <p:nvPicPr>
          <p:cNvPr id="13314" name="Picture 2" descr="Manu alfineta Hadson, desafeto no BBB20, durante live em casa">
            <a:extLst>
              <a:ext uri="{FF2B5EF4-FFF2-40B4-BE49-F238E27FC236}">
                <a16:creationId xmlns:a16="http://schemas.microsoft.com/office/drawing/2014/main" id="{2FFFFA7D-6022-4350-9B72-71D5AACF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558" y="1867621"/>
            <a:ext cx="3223031" cy="15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D1177A4-C7F5-4170-8CAD-6845FC342D80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E durante a transmissão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E4BD628-D7A2-4BD8-98C9-A2CE171A3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4091" y="4115427"/>
            <a:ext cx="2448498" cy="1611297"/>
          </a:xfrm>
          <a:prstGeom prst="rect">
            <a:avLst/>
          </a:prstGeom>
        </p:spPr>
      </p:pic>
      <p:pic>
        <p:nvPicPr>
          <p:cNvPr id="7170" name="Picture 2" descr="Ela Faz o Destino Dela: Conheça a origem do meme e suas versões! -  Dicionário Popular">
            <a:extLst>
              <a:ext uri="{FF2B5EF4-FFF2-40B4-BE49-F238E27FC236}">
                <a16:creationId xmlns:a16="http://schemas.microsoft.com/office/drawing/2014/main" id="{2930CF5F-A99B-45BA-8CB0-B183A35C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67" y="4089635"/>
            <a:ext cx="1540119" cy="163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4E1D0C3-2F5C-47B7-A210-8B2E23C7D8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87" t="25515" r="43576" b="43786"/>
          <a:stretch/>
        </p:blipFill>
        <p:spPr>
          <a:xfrm>
            <a:off x="7531429" y="4089635"/>
            <a:ext cx="1540119" cy="163708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C33F847-3787-4582-B1A2-F15932F43196}"/>
              </a:ext>
            </a:extLst>
          </p:cNvPr>
          <p:cNvSpPr txBox="1"/>
          <p:nvPr/>
        </p:nvSpPr>
        <p:spPr>
          <a:xfrm>
            <a:off x="5986837" y="2897480"/>
            <a:ext cx="2336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do patrocínio da C&amp;A para a live de Manu </a:t>
            </a:r>
            <a:r>
              <a:rPr lang="pt-BR" sz="1000" dirty="0" err="1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Gavassi</a:t>
            </a:r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marca também lançou uma coleção de roupas assinada pela cantora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8F653C9-934B-44C8-8760-CFB5003B00BF}"/>
              </a:ext>
            </a:extLst>
          </p:cNvPr>
          <p:cNvSpPr txBox="1"/>
          <p:nvPr/>
        </p:nvSpPr>
        <p:spPr>
          <a:xfrm>
            <a:off x="5878766" y="5892996"/>
            <a:ext cx="436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1A4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a live de Gloria Groove, a cantora reproduziu um meme que surgiu sobre a sua música com Preta Gil – a adaptação do meme foi postada na conta da artista, gerando grande número de engajamentos nas redes sociais</a:t>
            </a:r>
          </a:p>
        </p:txBody>
      </p:sp>
    </p:spTree>
    <p:extLst>
      <p:ext uri="{BB962C8B-B14F-4D97-AF65-F5344CB8AC3E}">
        <p14:creationId xmlns:p14="http://schemas.microsoft.com/office/powerpoint/2010/main" val="1587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3CBF5F36-EAE9-4C7E-BB73-CB37496D47DA}"/>
              </a:ext>
            </a:extLst>
          </p:cNvPr>
          <p:cNvSpPr txBox="1"/>
          <p:nvPr/>
        </p:nvSpPr>
        <p:spPr>
          <a:xfrm>
            <a:off x="436098" y="2073362"/>
            <a:ext cx="9509760" cy="10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Finalizada a live, a marca passa a ter um produto cultural que continua a criar vínculos com os consumidores e que pode encontrar caminhos de ressignificação a depender da maneira que é tratado:</a:t>
            </a: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EFDB338-A19D-4B7C-8A58-FF1E585FCAC0}"/>
              </a:ext>
            </a:extLst>
          </p:cNvPr>
          <p:cNvSpPr txBox="1"/>
          <p:nvPr/>
        </p:nvSpPr>
        <p:spPr>
          <a:xfrm>
            <a:off x="548639" y="1471167"/>
            <a:ext cx="2231380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Produto cultural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02F472-9886-4F2E-8293-363E728786A3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O pós-transmissão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5E840C5-20CA-4E82-9C7B-2BC826BF002B}"/>
              </a:ext>
            </a:extLst>
          </p:cNvPr>
          <p:cNvSpPr txBox="1"/>
          <p:nvPr/>
        </p:nvSpPr>
        <p:spPr>
          <a:xfrm>
            <a:off x="436098" y="5022421"/>
            <a:ext cx="3518693" cy="1443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Não disponibilizar a transmissão carrega os sentidos de uma </a:t>
            </a:r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experiência única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relacionados aos shows ao vivo – esse sentido pode aparecer desde o ritual de preparo, enfatizando o caráter festivo e único da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" descr="Jorge e Mateus fazem live com mais de 4 horas de duração; foto com ...">
            <a:extLst>
              <a:ext uri="{FF2B5EF4-FFF2-40B4-BE49-F238E27FC236}">
                <a16:creationId xmlns:a16="http://schemas.microsoft.com/office/drawing/2014/main" id="{FFF399AC-2792-436D-BFB4-D20E0300B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7" y="3169039"/>
            <a:ext cx="3494379" cy="18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AD60046-0EF4-4EC9-91EC-F5CEFFE87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670" y="3154844"/>
            <a:ext cx="2019300" cy="184785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CE2449D-CC3F-4305-9484-3BF95ED51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579" y="3163394"/>
            <a:ext cx="3249637" cy="182385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EB5ADA-626F-42ED-AAA5-FA45EA6F72B5}"/>
              </a:ext>
            </a:extLst>
          </p:cNvPr>
          <p:cNvSpPr txBox="1"/>
          <p:nvPr/>
        </p:nvSpPr>
        <p:spPr>
          <a:xfrm>
            <a:off x="4395579" y="5022421"/>
            <a:ext cx="3518693" cy="1443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 presença da </a:t>
            </a:r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live completa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nos canais do Youtube permite recriar a experiência, porém com maior apropriação do consumidor – pode-se pausar, avançar ou retroceder, e pular as inserções de marca.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4DC7FF7-0B17-443A-95A5-013C6DA17626}"/>
              </a:ext>
            </a:extLst>
          </p:cNvPr>
          <p:cNvSpPr txBox="1"/>
          <p:nvPr/>
        </p:nvSpPr>
        <p:spPr>
          <a:xfrm>
            <a:off x="8527670" y="5022421"/>
            <a:ext cx="3518693" cy="1443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Fragmentar a performance em videoclipes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dá origem a um novo produto cultural, com potencialidades de explorar a relação da marca de forma estratégica dentro desse conteúdo.</a:t>
            </a:r>
          </a:p>
        </p:txBody>
      </p:sp>
    </p:spTree>
    <p:extLst>
      <p:ext uri="{BB962C8B-B14F-4D97-AF65-F5344CB8AC3E}">
        <p14:creationId xmlns:p14="http://schemas.microsoft.com/office/powerpoint/2010/main" val="10825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3CBF5F36-EAE9-4C7E-BB73-CB37496D47DA}"/>
              </a:ext>
            </a:extLst>
          </p:cNvPr>
          <p:cNvSpPr txBox="1"/>
          <p:nvPr/>
        </p:nvSpPr>
        <p:spPr>
          <a:xfrm>
            <a:off x="436098" y="2073362"/>
            <a:ext cx="4783016" cy="4550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Com o final da transmissão, seja a live divulgada em de maneira integral, fragmentada em videoclipes ou indisponibilizada, sua capacidade de </a:t>
            </a:r>
            <a:r>
              <a:rPr lang="pt-BR" sz="15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repercussão e propagação orgânica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não chega ao fim.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O signo</a:t>
            </a:r>
            <a:r>
              <a:rPr lang="pt-BR" sz="1500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continua a crescer, se transformar e ressignificar, se hibridizando em sua linguagem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e podendo gerar diversas ondas de alcance e engajamento: desde análises e comentários em mídias mais tradicionais, até produção de novos conteúdos em vídeos do Youtube. Favorecendo a circulação e a sobreposição de sentidos.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EFDB338-A19D-4B7C-8A58-FF1E585FCAC0}"/>
              </a:ext>
            </a:extLst>
          </p:cNvPr>
          <p:cNvSpPr txBox="1"/>
          <p:nvPr/>
        </p:nvSpPr>
        <p:spPr>
          <a:xfrm>
            <a:off x="548639" y="1471167"/>
            <a:ext cx="2013372" cy="369332"/>
          </a:xfrm>
          <a:prstGeom prst="rect">
            <a:avLst/>
          </a:prstGeom>
          <a:solidFill>
            <a:srgbClr val="4AC3C5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Black" panose="020B0A04020102020204" pitchFamily="34" charset="0"/>
              </a:rPr>
              <a:t>A repercussão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02F472-9886-4F2E-8293-363E728786A3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O pós-transmissão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833726F-16B7-4A76-A0C3-0B1135784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5" t="22733" r="15694" b="15643"/>
          <a:stretch/>
        </p:blipFill>
        <p:spPr>
          <a:xfrm>
            <a:off x="8101138" y="770454"/>
            <a:ext cx="3437579" cy="2354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4" descr="Teresa Cristina é a estrela das (três!) capas da Vogue de julho e agosto (Foto: Vogue Brasil)">
            <a:extLst>
              <a:ext uri="{FF2B5EF4-FFF2-40B4-BE49-F238E27FC236}">
                <a16:creationId xmlns:a16="http://schemas.microsoft.com/office/drawing/2014/main" id="{2F7BE8FC-F4E8-4253-90B4-6FCD7E92B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98" y="2002772"/>
            <a:ext cx="2956672" cy="391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MENTOS ICÔNICOS E ENGRAÇADOS DAS LIVES DOS FAMOSOS | Diva Depressão -  YouTube">
            <a:extLst>
              <a:ext uri="{FF2B5EF4-FFF2-40B4-BE49-F238E27FC236}">
                <a16:creationId xmlns:a16="http://schemas.microsoft.com/office/drawing/2014/main" id="{FDE6F624-A291-4D2A-9422-B39C2432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545" y="4357152"/>
            <a:ext cx="3654764" cy="20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95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15 Sensational Tips for Using Instagram Live">
            <a:extLst>
              <a:ext uri="{FF2B5EF4-FFF2-40B4-BE49-F238E27FC236}">
                <a16:creationId xmlns:a16="http://schemas.microsoft.com/office/drawing/2014/main" id="{4B5CF0CE-3D77-44E3-AC22-49843F642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31560" r="11043"/>
          <a:stretch/>
        </p:blipFill>
        <p:spPr bwMode="auto">
          <a:xfrm>
            <a:off x="3334043" y="0"/>
            <a:ext cx="88529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faca, mesa&#10;&#10;Descrição gerada automaticamente">
            <a:extLst>
              <a:ext uri="{FF2B5EF4-FFF2-40B4-BE49-F238E27FC236}">
                <a16:creationId xmlns:a16="http://schemas.microsoft.com/office/drawing/2014/main" id="{BDD991DF-7B01-43B8-BE0E-83368B5C8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430F948-CAC0-4233-92B6-40BCAF46A1F9}"/>
              </a:ext>
            </a:extLst>
          </p:cNvPr>
          <p:cNvSpPr txBox="1"/>
          <p:nvPr/>
        </p:nvSpPr>
        <p:spPr>
          <a:xfrm>
            <a:off x="797932" y="2766016"/>
            <a:ext cx="7960068" cy="193899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  <a:sym typeface="Calibri"/>
              </a:rPr>
              <a:t>Os sentidos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  <a:sym typeface="Calibri"/>
              </a:rPr>
              <a:t>das lives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4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0EEC2AF-643F-EE45-A50B-33BF633C061E}"/>
              </a:ext>
            </a:extLst>
          </p:cNvPr>
          <p:cNvSpPr txBox="1"/>
          <p:nvPr/>
        </p:nvSpPr>
        <p:spPr>
          <a:xfrm>
            <a:off x="436098" y="1956991"/>
            <a:ext cx="5166048" cy="4204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Como vimos, em tempos de pandemia, as </a:t>
            </a: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têm servido de “espaço” para outros tipos de conteúdo, que não musicais.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Aulas de ginástica e palestras são bons exemplos desse tipo de situação, nos permitindo entender como podem se dar as interações.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Quando trocamos artistas muito conhecidos por pessoas “comuns”, nota-se um aumento da importância da interação entre o autor da </a:t>
            </a: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e o público que a assiste e sobretudo entre os que fazem parte do público.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067CC51-C570-C344-97D2-794CB6647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2879683"/>
          </a:xfrm>
          <a:prstGeom prst="rect">
            <a:avLst/>
          </a:prstGeom>
        </p:spPr>
      </p:pic>
      <p:pic>
        <p:nvPicPr>
          <p:cNvPr id="4100" name="Picture 4" descr="augustocury num live do instagram - YouTube">
            <a:extLst>
              <a:ext uri="{FF2B5EF4-FFF2-40B4-BE49-F238E27FC236}">
                <a16:creationId xmlns:a16="http://schemas.microsoft.com/office/drawing/2014/main" id="{ECE007CE-CCE8-1B4F-8E24-FE868B4B1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3" r="34523"/>
          <a:stretch/>
        </p:blipFill>
        <p:spPr bwMode="auto">
          <a:xfrm>
            <a:off x="6096000" y="2902992"/>
            <a:ext cx="2211169" cy="39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🔴 AO VIVO: Rita Lobo cozinha sobremesa e responde comentários dos ...">
            <a:extLst>
              <a:ext uri="{FF2B5EF4-FFF2-40B4-BE49-F238E27FC236}">
                <a16:creationId xmlns:a16="http://schemas.microsoft.com/office/drawing/2014/main" id="{2F77EB81-B1D5-4E08-BF4D-C0870C22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1"/>
          <a:stretch/>
        </p:blipFill>
        <p:spPr bwMode="auto">
          <a:xfrm>
            <a:off x="8307169" y="2879683"/>
            <a:ext cx="3884831" cy="235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ita ao vivo! Programação de 23 a 27/3 - Panelinha">
            <a:extLst>
              <a:ext uri="{FF2B5EF4-FFF2-40B4-BE49-F238E27FC236}">
                <a16:creationId xmlns:a16="http://schemas.microsoft.com/office/drawing/2014/main" id="{3EE020DA-972C-4B5C-B0D8-8CA63231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62" y="4273826"/>
            <a:ext cx="3882215" cy="258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1D40E45-DD77-4673-8740-9317EF83F629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Nem toda live é música</a:t>
            </a:r>
          </a:p>
        </p:txBody>
      </p:sp>
    </p:spTree>
    <p:extLst>
      <p:ext uri="{BB962C8B-B14F-4D97-AF65-F5344CB8AC3E}">
        <p14:creationId xmlns:p14="http://schemas.microsoft.com/office/powerpoint/2010/main" val="205334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0EEC2AF-643F-EE45-A50B-33BF633C061E}"/>
              </a:ext>
            </a:extLst>
          </p:cNvPr>
          <p:cNvSpPr txBox="1"/>
          <p:nvPr/>
        </p:nvSpPr>
        <p:spPr>
          <a:xfrm>
            <a:off x="432094" y="1492098"/>
            <a:ext cx="6096000" cy="4897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Um dos aspectos que mais favorecem o aspecto massivo das </a:t>
            </a: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é a natureza do seu conteúdo.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musicais costumam reproduzir situações de shows, em que basicamente o artista se apresenta e o público assiste, reage: ouve, canta junto, dança etc.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Por conta disso, por já não pressupor grande interação artista-público e por prever uma interação pouco profunda entre os que assistem, a transposição para as plataformas digitais traz poucas alterações no que diz respeito à midiatização.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Mas traz outros efeitos, estes bastante importantes.</a:t>
            </a:r>
          </a:p>
        </p:txBody>
      </p:sp>
      <p:pic>
        <p:nvPicPr>
          <p:cNvPr id="1026" name="Picture 2" descr="Veja quais lives e estreias do streaming desta quinta-feira (16 ...">
            <a:extLst>
              <a:ext uri="{FF2B5EF4-FFF2-40B4-BE49-F238E27FC236}">
                <a16:creationId xmlns:a16="http://schemas.microsoft.com/office/drawing/2014/main" id="{AD499A34-5600-EA4F-8F67-296E618B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/>
          <a:stretch/>
        </p:blipFill>
        <p:spPr bwMode="auto">
          <a:xfrm>
            <a:off x="6766560" y="0"/>
            <a:ext cx="54254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ésar Menotti e Fabiano cantam sucessos das antigas em live">
            <a:extLst>
              <a:ext uri="{FF2B5EF4-FFF2-40B4-BE49-F238E27FC236}">
                <a16:creationId xmlns:a16="http://schemas.microsoft.com/office/drawing/2014/main" id="{7193E5B0-15A8-3147-9036-88FCD7F45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/>
          <a:stretch/>
        </p:blipFill>
        <p:spPr bwMode="auto">
          <a:xfrm>
            <a:off x="6766558" y="3433378"/>
            <a:ext cx="5425441" cy="34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E734FA8-BAD0-4FA5-A9D4-ED7855073153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A live é um show</a:t>
            </a:r>
          </a:p>
        </p:txBody>
      </p:sp>
    </p:spTree>
    <p:extLst>
      <p:ext uri="{BB962C8B-B14F-4D97-AF65-F5344CB8AC3E}">
        <p14:creationId xmlns:p14="http://schemas.microsoft.com/office/powerpoint/2010/main" val="24811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0EEC2AF-643F-EE45-A50B-33BF633C061E}"/>
              </a:ext>
            </a:extLst>
          </p:cNvPr>
          <p:cNvSpPr txBox="1"/>
          <p:nvPr/>
        </p:nvSpPr>
        <p:spPr>
          <a:xfrm>
            <a:off x="436098" y="1387520"/>
            <a:ext cx="6035040" cy="524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Mesmo tendo conteúdo predominantemente musical, algumas </a:t>
            </a: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fogem ao modelo do show e </a:t>
            </a: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acabam assumindo outras linguagens.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que emulam programas de televisão (apresentadores, convidados, blocos), por exemplo, trazem uma importante questão: descolamento entre a linguagem e o suporte técnico.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Ainda que </a:t>
            </a:r>
            <a:r>
              <a:rPr lang="pt-BR" sz="1500" b="1" dirty="0" err="1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lives</a:t>
            </a: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possam ser assistidas pela televisão (suporte), a transmissão em si é diferente (plataformas digitais), enquanto a linguagem se mantém a mesma.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Linguagens associadas a um determinado meio podem ser transpostas para outros - com todos os impactos que isso representa.</a:t>
            </a:r>
          </a:p>
        </p:txBody>
      </p:sp>
      <p:pic>
        <p:nvPicPr>
          <p:cNvPr id="2050" name="Picture 2" descr="Sambistas enaltecem live do Salgueiro com quase 6 horas de duração ...">
            <a:extLst>
              <a:ext uri="{FF2B5EF4-FFF2-40B4-BE49-F238E27FC236}">
                <a16:creationId xmlns:a16="http://schemas.microsoft.com/office/drawing/2014/main" id="{09E5AE60-4E94-2D41-BDC7-72F2465F3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/>
          <a:stretch/>
        </p:blipFill>
        <p:spPr bwMode="auto">
          <a:xfrm>
            <a:off x="6879102" y="0"/>
            <a:ext cx="5312898" cy="35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eca Pagodinho é homenageado no 'Altas Horas' e recebe convite ...">
            <a:extLst>
              <a:ext uri="{FF2B5EF4-FFF2-40B4-BE49-F238E27FC236}">
                <a16:creationId xmlns:a16="http://schemas.microsoft.com/office/drawing/2014/main" id="{B84457F0-6350-3D4B-AD09-7E6F6BB8E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7080" r="4615" b="8675"/>
          <a:stretch/>
        </p:blipFill>
        <p:spPr bwMode="auto">
          <a:xfrm>
            <a:off x="6879102" y="3429000"/>
            <a:ext cx="53128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740347E-6987-4287-9DD3-543EB2F749F1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Nem toda música é show</a:t>
            </a:r>
          </a:p>
        </p:txBody>
      </p:sp>
    </p:spTree>
    <p:extLst>
      <p:ext uri="{BB962C8B-B14F-4D97-AF65-F5344CB8AC3E}">
        <p14:creationId xmlns:p14="http://schemas.microsoft.com/office/powerpoint/2010/main" val="39437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0EEC2AF-643F-EE45-A50B-33BF633C061E}"/>
              </a:ext>
            </a:extLst>
          </p:cNvPr>
          <p:cNvSpPr txBox="1"/>
          <p:nvPr/>
        </p:nvSpPr>
        <p:spPr>
          <a:xfrm>
            <a:off x="436098" y="1766638"/>
            <a:ext cx="5153043" cy="4557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Há também as </a:t>
            </a: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que seguem o padrão dos videoclipes: a cada número, um novo cenário, novo figurino, nova coreografia, nova “coloração”...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Nesses casos, </a:t>
            </a: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mudança se dá na linguagem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- hibridização entre a linguagem dos shows e a linguagem dos clipes - e na relação gravado vs. ao vivo.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da quarentena têm provocado transformações nisso também: </a:t>
            </a: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transmissões ao vivo que reproduzem conteúdos gravados e a possibilidade de se ver depois (gravado) o que foi transmitido ao vivo.</a:t>
            </a:r>
          </a:p>
        </p:txBody>
      </p:sp>
      <p:pic>
        <p:nvPicPr>
          <p:cNvPr id="8" name="Picture 4" descr="Live da Anitta: sensualiza na piscina com maiô cavado e bumbum ...">
            <a:extLst>
              <a:ext uri="{FF2B5EF4-FFF2-40B4-BE49-F238E27FC236}">
                <a16:creationId xmlns:a16="http://schemas.microsoft.com/office/drawing/2014/main" id="{2042701F-199F-D54C-9723-39AC374E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804" y="3533738"/>
            <a:ext cx="2493196" cy="33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xclusivo: Anitta comemora recorde global com live no BeApp | POPline">
            <a:extLst>
              <a:ext uri="{FF2B5EF4-FFF2-40B4-BE49-F238E27FC236}">
                <a16:creationId xmlns:a16="http://schemas.microsoft.com/office/drawing/2014/main" id="{08868AE1-75A2-2846-8D8B-AA276E1C4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15660" b="908"/>
          <a:stretch/>
        </p:blipFill>
        <p:spPr bwMode="auto">
          <a:xfrm>
            <a:off x="6096000" y="3428539"/>
            <a:ext cx="3857012" cy="342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nitta: 'Medicina' é a mistura do Brasil com um tudo – até com ...">
            <a:extLst>
              <a:ext uri="{FF2B5EF4-FFF2-40B4-BE49-F238E27FC236}">
                <a16:creationId xmlns:a16="http://schemas.microsoft.com/office/drawing/2014/main" id="{0B7BEB61-9EEA-2C4B-8792-632868983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269"/>
          <a:stretch/>
        </p:blipFill>
        <p:spPr bwMode="auto">
          <a:xfrm>
            <a:off x="6096000" y="-461"/>
            <a:ext cx="6096000" cy="35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2AE207F-1F5C-4E29-8461-E9D2BC9EAF9D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Nem toda música é show</a:t>
            </a:r>
          </a:p>
        </p:txBody>
      </p:sp>
    </p:spTree>
    <p:extLst>
      <p:ext uri="{BB962C8B-B14F-4D97-AF65-F5344CB8AC3E}">
        <p14:creationId xmlns:p14="http://schemas.microsoft.com/office/powerpoint/2010/main" val="400036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0EEC2AF-643F-EE45-A50B-33BF633C061E}"/>
              </a:ext>
            </a:extLst>
          </p:cNvPr>
          <p:cNvSpPr txBox="1"/>
          <p:nvPr/>
        </p:nvSpPr>
        <p:spPr>
          <a:xfrm>
            <a:off x="436098" y="1660088"/>
            <a:ext cx="5389348" cy="4897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1500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 têm promovido profundas transformações nas lógicas interacionais estabelecidas nessas ocasiões.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Os produtores das </a:t>
            </a:r>
            <a:r>
              <a:rPr lang="pt-BR" sz="1500" b="1" dirty="0" err="1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lives</a:t>
            </a: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têm “aprendido” a interagir com o público simultaneamente à apresentação dos seus conteúdos (shows, palestras, aulas, tutoriais, </a:t>
            </a:r>
            <a:r>
              <a:rPr lang="pt-BR" sz="1500" b="1" dirty="0" err="1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reviews</a:t>
            </a:r>
            <a:r>
              <a:rPr lang="pt-BR" sz="1500" b="1" dirty="0">
                <a:solidFill>
                  <a:srgbClr val="1A444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)...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Ao mesmo tempo que o público (do qual o produtor acaba fazendo parte!) passa a interagir com o produtor e entre si...</a:t>
            </a:r>
          </a:p>
          <a:p>
            <a:pPr>
              <a:lnSpc>
                <a:spcPct val="150000"/>
              </a:lnSpc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Isso sem falar nas situações em que um “convidado” participa da transmissão, compartilhando da função de produtor.</a:t>
            </a:r>
          </a:p>
        </p:txBody>
      </p:sp>
      <p:pic>
        <p:nvPicPr>
          <p:cNvPr id="2056" name="Picture 8" descr="Ivete Sangalo em casa é a live da família brasileira que ...">
            <a:extLst>
              <a:ext uri="{FF2B5EF4-FFF2-40B4-BE49-F238E27FC236}">
                <a16:creationId xmlns:a16="http://schemas.microsoft.com/office/drawing/2014/main" id="{71D2600A-3C42-EE4E-A1C1-20E33062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7600"/>
            <a:ext cx="6096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VETE SANGALO AO VIVO, LIVE IVETE SANGALO ESPECIAL SÃO JOÃO ...">
            <a:extLst>
              <a:ext uri="{FF2B5EF4-FFF2-40B4-BE49-F238E27FC236}">
                <a16:creationId xmlns:a16="http://schemas.microsoft.com/office/drawing/2014/main" id="{C191D7A2-743F-D840-A837-1AE9A9681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/>
          <a:stretch/>
        </p:blipFill>
        <p:spPr bwMode="auto">
          <a:xfrm>
            <a:off x="6095998" y="0"/>
            <a:ext cx="60960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5CC6309-8FE0-4937-B0C4-64E3FA606C75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Do conteúdo à interação</a:t>
            </a:r>
          </a:p>
        </p:txBody>
      </p:sp>
    </p:spTree>
    <p:extLst>
      <p:ext uri="{BB962C8B-B14F-4D97-AF65-F5344CB8AC3E}">
        <p14:creationId xmlns:p14="http://schemas.microsoft.com/office/powerpoint/2010/main" val="35613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61D17F-E43C-4470-889D-6857E65184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30877" y="64596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4F0F8F-D93E-4D05-B0B8-1507ACF2AC9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481C54-19C8-40A4-8D6E-B1D733609D6C}"/>
              </a:ext>
            </a:extLst>
          </p:cNvPr>
          <p:cNvSpPr txBox="1"/>
          <p:nvPr/>
        </p:nvSpPr>
        <p:spPr>
          <a:xfrm>
            <a:off x="529143" y="1500982"/>
            <a:ext cx="5807529" cy="48553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 u="none" strike="noStrike" baseline="0">
                <a:solidFill>
                  <a:srgbClr val="000000"/>
                </a:solidFill>
                <a:latin typeface="Arial  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1600" dirty="0"/>
              <a:t>As recomendações de se manter o distanciamento social impõem também dificuldades acerca da produção dos conteúdos.</a:t>
            </a:r>
          </a:p>
          <a:p>
            <a:pPr>
              <a:lnSpc>
                <a:spcPct val="150000"/>
              </a:lnSpc>
            </a:pP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1A4445"/>
                </a:solidFill>
                <a:latin typeface="Arial Black" panose="020B0A04020102020204" pitchFamily="34" charset="0"/>
              </a:rPr>
              <a:t>Imagens com baixa resolução, falhas de conexão e falta de sincronia entre apresentadores são manifestações recorrentes nas lives. </a:t>
            </a:r>
          </a:p>
          <a:p>
            <a:pPr>
              <a:lnSpc>
                <a:spcPct val="150000"/>
              </a:lnSpc>
            </a:pP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dirty="0"/>
              <a:t>Elas não apenas indicam o contexto de produção, mas também estabelecem uma proximidade entre o artista e o público, que reconhece nessas transmissões </a:t>
            </a:r>
            <a:r>
              <a:rPr lang="pt-BR" sz="1600" b="1" dirty="0">
                <a:solidFill>
                  <a:srgbClr val="1A4445"/>
                </a:solidFill>
                <a:latin typeface="Arial Black" panose="020B0A04020102020204" pitchFamily="34" charset="0"/>
              </a:rPr>
              <a:t>algumas dificuldades que também enfrenta em seu cotidiano.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96C261B-B681-4FC5-8ADC-4C9D0C7FF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82" t="16804" r="36307" b="55284"/>
          <a:stretch/>
        </p:blipFill>
        <p:spPr>
          <a:xfrm>
            <a:off x="6639949" y="3374571"/>
            <a:ext cx="5552051" cy="3483430"/>
          </a:xfrm>
          <a:prstGeom prst="rect">
            <a:avLst/>
          </a:prstGeom>
        </p:spPr>
      </p:pic>
      <p:pic>
        <p:nvPicPr>
          <p:cNvPr id="4098" name="Picture 2" descr="Mateus Carrilho | Notícias, fotos, clipes, performances ...">
            <a:extLst>
              <a:ext uri="{FF2B5EF4-FFF2-40B4-BE49-F238E27FC236}">
                <a16:creationId xmlns:a16="http://schemas.microsoft.com/office/drawing/2014/main" id="{CB7E37B7-8091-4B5E-BF2B-B71BC4091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/>
          <a:stretch/>
        </p:blipFill>
        <p:spPr bwMode="auto">
          <a:xfrm>
            <a:off x="6639950" y="0"/>
            <a:ext cx="5552049" cy="337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2BE33EF-1583-49B9-9992-98226C8709DB}"/>
              </a:ext>
            </a:extLst>
          </p:cNvPr>
          <p:cNvSpPr txBox="1"/>
          <p:nvPr/>
        </p:nvSpPr>
        <p:spPr>
          <a:xfrm>
            <a:off x="436098" y="647114"/>
            <a:ext cx="565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 Black" panose="020B0A04020102020204" pitchFamily="34" charset="0"/>
              </a:rPr>
              <a:t>Do amador...</a:t>
            </a:r>
          </a:p>
        </p:txBody>
      </p:sp>
    </p:spTree>
    <p:extLst>
      <p:ext uri="{BB962C8B-B14F-4D97-AF65-F5344CB8AC3E}">
        <p14:creationId xmlns:p14="http://schemas.microsoft.com/office/powerpoint/2010/main" val="276185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Flat Gre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7D8B"/>
      </a:accent1>
      <a:accent2>
        <a:srgbClr val="37474F"/>
      </a:accent2>
      <a:accent3>
        <a:srgbClr val="455A64"/>
      </a:accent3>
      <a:accent4>
        <a:srgbClr val="546E7A"/>
      </a:accent4>
      <a:accent5>
        <a:srgbClr val="78909C"/>
      </a:accent5>
      <a:accent6>
        <a:srgbClr val="263238"/>
      </a:accent6>
      <a:hlink>
        <a:srgbClr val="0563C1"/>
      </a:hlink>
      <a:folHlink>
        <a:srgbClr val="954F72"/>
      </a:folHlink>
    </a:clrScheme>
    <a:fontScheme name="Custom 25">
      <a:majorFont>
        <a:latin typeface="Mul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3194</Words>
  <Application>Microsoft Office PowerPoint</Application>
  <PresentationFormat>Widescreen</PresentationFormat>
  <Paragraphs>253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7" baseType="lpstr">
      <vt:lpstr>Adobe Garamond Pro</vt:lpstr>
      <vt:lpstr>Arial</vt:lpstr>
      <vt:lpstr>Arial  </vt:lpstr>
      <vt:lpstr>Arial Black</vt:lpstr>
      <vt:lpstr>Calibri</vt:lpstr>
      <vt:lpstr>Muli</vt:lpstr>
      <vt:lpstr>Segoe UI</vt:lpstr>
      <vt:lpstr>3_Office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André Luiz Silva Peruzzo</dc:creator>
  <cp:lastModifiedBy>Pedro Bairon</cp:lastModifiedBy>
  <cp:revision>77</cp:revision>
  <dcterms:created xsi:type="dcterms:W3CDTF">2018-08-16T05:13:10Z</dcterms:created>
  <dcterms:modified xsi:type="dcterms:W3CDTF">2023-04-27T10:40:08Z</dcterms:modified>
</cp:coreProperties>
</file>