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49" r:id="rId1"/>
  </p:sldMasterIdLst>
  <p:notesMasterIdLst>
    <p:notesMasterId r:id="rId48"/>
  </p:notesMasterIdLst>
  <p:handoutMasterIdLst>
    <p:handoutMasterId r:id="rId49"/>
  </p:handoutMasterIdLst>
  <p:sldIdLst>
    <p:sldId id="440" r:id="rId2"/>
    <p:sldId id="455" r:id="rId3"/>
    <p:sldId id="439" r:id="rId4"/>
    <p:sldId id="456" r:id="rId5"/>
    <p:sldId id="488" r:id="rId6"/>
    <p:sldId id="504" r:id="rId7"/>
    <p:sldId id="458" r:id="rId8"/>
    <p:sldId id="460" r:id="rId9"/>
    <p:sldId id="461" r:id="rId10"/>
    <p:sldId id="502" r:id="rId11"/>
    <p:sldId id="462" r:id="rId12"/>
    <p:sldId id="463" r:id="rId13"/>
    <p:sldId id="464" r:id="rId14"/>
    <p:sldId id="443" r:id="rId15"/>
    <p:sldId id="505" r:id="rId16"/>
    <p:sldId id="494" r:id="rId17"/>
    <p:sldId id="497" r:id="rId18"/>
    <p:sldId id="466" r:id="rId19"/>
    <p:sldId id="467" r:id="rId20"/>
    <p:sldId id="469" r:id="rId21"/>
    <p:sldId id="470" r:id="rId22"/>
    <p:sldId id="471" r:id="rId23"/>
    <p:sldId id="473" r:id="rId24"/>
    <p:sldId id="495" r:id="rId25"/>
    <p:sldId id="474" r:id="rId26"/>
    <p:sldId id="475" r:id="rId27"/>
    <p:sldId id="476" r:id="rId28"/>
    <p:sldId id="477" r:id="rId29"/>
    <p:sldId id="503" r:id="rId30"/>
    <p:sldId id="493" r:id="rId31"/>
    <p:sldId id="498" r:id="rId32"/>
    <p:sldId id="499" r:id="rId33"/>
    <p:sldId id="500" r:id="rId34"/>
    <p:sldId id="501" r:id="rId35"/>
    <p:sldId id="492" r:id="rId36"/>
    <p:sldId id="487" r:id="rId37"/>
    <p:sldId id="478" r:id="rId38"/>
    <p:sldId id="479" r:id="rId39"/>
    <p:sldId id="480" r:id="rId40"/>
    <p:sldId id="491" r:id="rId41"/>
    <p:sldId id="490" r:id="rId42"/>
    <p:sldId id="489" r:id="rId43"/>
    <p:sldId id="482" r:id="rId44"/>
    <p:sldId id="483" r:id="rId45"/>
    <p:sldId id="485" r:id="rId46"/>
    <p:sldId id="486" r:id="rId47"/>
  </p:sldIdLst>
  <p:sldSz cx="9144000" cy="6858000" type="screen4x3"/>
  <p:notesSz cx="7023100" cy="93091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7C52"/>
    <a:srgbClr val="DDDDDD"/>
    <a:srgbClr val="C0C0C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34" autoAdjust="0"/>
  </p:normalViewPr>
  <p:slideViewPr>
    <p:cSldViewPr>
      <p:cViewPr varScale="1">
        <p:scale>
          <a:sx n="108" d="100"/>
          <a:sy n="108" d="100"/>
        </p:scale>
        <p:origin x="17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59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59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AC7FF78-DE52-4990-A474-5F4B1B4CE5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28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59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6913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6" y="4421785"/>
            <a:ext cx="5150273" cy="418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286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59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787C7B7-51FE-4E4C-956D-F0D76E5CAE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536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633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1502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2622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4829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966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4322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80394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86285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81650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4738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078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74889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74317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1597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022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0697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77415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2045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756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36681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6072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004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471927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22932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724113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90089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432530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579803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684914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798881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543715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22263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3496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129275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256785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620722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394837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3673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7075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37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5593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2919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751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02736"/>
            <a:ext cx="9144000" cy="114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cap="small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err="1"/>
              <a:t>Título</a:t>
            </a:r>
            <a:r>
              <a:rPr lang="en-US" dirty="0"/>
              <a:t> da </a:t>
            </a:r>
            <a:r>
              <a:rPr lang="en-US" dirty="0" err="1"/>
              <a:t>Apresentação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0" y="2417550"/>
            <a:ext cx="9144000" cy="914400"/>
          </a:xfrm>
          <a:prstGeom prst="rect">
            <a:avLst/>
          </a:prstGeom>
        </p:spPr>
        <p:txBody>
          <a:bodyPr tIns="72000"/>
          <a:lstStyle>
            <a:lvl1pPr marL="0" indent="0" algn="ctr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19609" y="3601054"/>
            <a:ext cx="7704782" cy="6200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defRPr>
            </a:lvl1pPr>
          </a:lstStyle>
          <a:p>
            <a:pPr lvl="0"/>
            <a:r>
              <a:rPr lang="en-US" dirty="0"/>
              <a:t>Aula [] – []/ []/ []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718666" y="4365030"/>
            <a:ext cx="7705725" cy="1800274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39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79263" y="1218373"/>
            <a:ext cx="8785225" cy="42473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t-BR" noProof="0" dirty="0"/>
              <a:t>Digite o Título</a:t>
            </a:r>
          </a:p>
        </p:txBody>
      </p:sp>
    </p:spTree>
    <p:extLst>
      <p:ext uri="{BB962C8B-B14F-4D97-AF65-F5344CB8AC3E}">
        <p14:creationId xmlns:p14="http://schemas.microsoft.com/office/powerpoint/2010/main" val="110668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87729" y="1222153"/>
            <a:ext cx="8785225" cy="424734"/>
          </a:xfrm>
          <a:prstGeom prst="rect">
            <a:avLst/>
          </a:prstGeom>
        </p:spPr>
        <p:txBody>
          <a:bodyPr anchor="ctr" anchorCtr="0"/>
          <a:lstStyle>
            <a:lvl1pPr marL="0" lvl="0" indent="0" defTabSz="91440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baseline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  <a:lvl2pPr marL="742950" indent="-28575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9pPr>
          </a:lstStyle>
          <a:p>
            <a:pPr lvl="0"/>
            <a:r>
              <a:rPr lang="pt-BR" dirty="0"/>
              <a:t>Aula 03 – Tributação das Pessoas Jurídicas</a:t>
            </a:r>
          </a:p>
        </p:txBody>
      </p:sp>
    </p:spTree>
    <p:extLst>
      <p:ext uri="{BB962C8B-B14F-4D97-AF65-F5344CB8AC3E}">
        <p14:creationId xmlns:p14="http://schemas.microsoft.com/office/powerpoint/2010/main" val="353483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79263" y="1218373"/>
            <a:ext cx="8785225" cy="42473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t-BR" noProof="0" dirty="0"/>
              <a:t>Digite o Título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79262" y="1806200"/>
            <a:ext cx="8785225" cy="4431112"/>
          </a:xfrm>
          <a:prstGeom prst="rect">
            <a:avLst/>
          </a:prstGeom>
        </p:spPr>
        <p:txBody>
          <a:bodyPr/>
          <a:lstStyle>
            <a:lvl1pPr marL="252000" indent="-25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09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1015386" y="3861048"/>
            <a:ext cx="7149737" cy="22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t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Monitores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leonardo.branco@usp.br</a:t>
            </a:r>
          </a:p>
          <a:p>
            <a:pPr algn="ctr">
              <a:lnSpc>
                <a:spcPct val="150000"/>
              </a:lnSpc>
              <a:spcAft>
                <a:spcPts val="1800"/>
              </a:spcAft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alexandre.pinto@usp.br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Observação: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 apresentação foi desenvolvida e atualizada sob a orientação do Prof. Titular Luís Eduardo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Schoueri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partir do material preparado pelos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ex-monitores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Fábio Piovesan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Bozza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Phelippe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Oliveira.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2490818"/>
            <a:ext cx="9144000" cy="115420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136671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fld id="{F2B7900D-0734-4F15-9F08-6F03FB6F6514}" type="datetimeFigureOut">
              <a:rPr lang="pt-BR" smtClean="0"/>
              <a:pPr/>
              <a:t>28/02/2020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9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+mn-ea"/>
                <a:cs typeface="+mn-cs"/>
              </a:rPr>
              <a:t>DEF-0537 – Tributação Direta das Pessoas Jurídicas</a:t>
            </a:r>
            <a:endParaRPr lang="pt-BR" dirty="0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fld id="{7FFE5E5C-C80A-4D8D-A711-3102A7BA925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938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1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-4535"/>
            <a:ext cx="9144000" cy="11393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10"/>
          <p:cNvSpPr txBox="1">
            <a:spLocks noChangeArrowheads="1"/>
          </p:cNvSpPr>
          <p:nvPr userDrawn="1"/>
        </p:nvSpPr>
        <p:spPr bwMode="auto">
          <a:xfrm>
            <a:off x="1346192" y="210347"/>
            <a:ext cx="295275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b="1" dirty="0">
                <a:solidFill>
                  <a:srgbClr val="C00000"/>
                </a:solidFill>
              </a:rPr>
              <a:t>Faculdade de Direito</a:t>
            </a:r>
          </a:p>
          <a:p>
            <a:pPr algn="ctr"/>
            <a:r>
              <a:rPr lang="pt-BR" altLang="pt-BR" sz="1900" b="1" dirty="0">
                <a:solidFill>
                  <a:srgbClr val="C00000"/>
                </a:solidFill>
              </a:rPr>
              <a:t>Universidade de São Paulo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9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60" y="142363"/>
            <a:ext cx="885949" cy="88594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457766" y="6376243"/>
            <a:ext cx="506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fld id="{59CF30BF-4775-471E-A8B3-A5C8E4086D41}" type="slidenum">
              <a:rPr lang="pt-BR" smtClean="0"/>
              <a:pPr lvl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432661" y="6376243"/>
            <a:ext cx="451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 algn="ctr"/>
            <a:r>
              <a:rPr lang="pt-BR" sz="900" kern="12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Tributação Direta das Pessoas Jurídicas (DEF-0537)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9906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 algn="l"/>
            <a:r>
              <a:rPr lang="pt-BR" sz="900" dirty="0"/>
              <a:t>Faculdade de Direito da USP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5384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3" r:id="rId2"/>
    <p:sldLayoutId id="2147483954" r:id="rId3"/>
    <p:sldLayoutId id="2147483951" r:id="rId4"/>
    <p:sldLayoutId id="2147483952" r:id="rId5"/>
    <p:sldLayoutId id="2147483955" r:id="rId6"/>
    <p:sldLayoutId id="2147483956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C0002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 bwMode="auto">
          <a:xfrm>
            <a:off x="0" y="1202736"/>
            <a:ext cx="9180513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BR" sz="28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Tributação Direta das Pessoas Jurídicas (DEF-0537)</a:t>
            </a:r>
          </a:p>
          <a:p>
            <a:pPr algn="ctr" eaLnBrk="1" hangingPunct="1">
              <a:defRPr/>
            </a:pPr>
            <a:endParaRPr lang="pt-BR" sz="2800" b="1" cap="small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Professor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Luís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Eduardo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Schoueri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Professor Roberto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Quiroga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Mosquera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052171" y="3601054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1200"/>
              </a:spcAft>
              <a:defRPr/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03</a:t>
            </a:r>
          </a:p>
          <a:p>
            <a:pPr algn="ctr" eaLnBrk="1" hangingPunct="1">
              <a:defRPr/>
            </a:pPr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Lucro Presumido e Lucro Arbitrado</a:t>
            </a:r>
          </a:p>
        </p:txBody>
      </p:sp>
    </p:spTree>
    <p:extLst>
      <p:ext uri="{BB962C8B-B14F-4D97-AF65-F5344CB8AC3E}">
        <p14:creationId xmlns:p14="http://schemas.microsoft.com/office/powerpoint/2010/main" val="884795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IRPJ/CSLL – Contribuintes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6231" y="1806200"/>
            <a:ext cx="8806181" cy="157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Fundos imobiliários equiparados 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Que apliquem recursos em empreendimento imobiliário que tenha como incorporador, construtor ou sócio, quotista que possua, isoladamente ou em conjunto com pessoa a ele ligada, mais de vinte e cinco por cento das quotas do fundo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5952" y="6021288"/>
            <a:ext cx="8374408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Base legal: artigo 2º da Lei nº 9.779, de 1999, artigo 831 do RIR/2018 e artigo 4º, §3º da Instrução Normativa RFB nº 1.700, de 2017.</a:t>
            </a:r>
          </a:p>
        </p:txBody>
      </p:sp>
    </p:spTree>
    <p:extLst>
      <p:ext uri="{BB962C8B-B14F-4D97-AF65-F5344CB8AC3E}">
        <p14:creationId xmlns:p14="http://schemas.microsoft.com/office/powerpoint/2010/main" val="4245162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IRPJ/CSLL – Contribuintes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6231" y="1806200"/>
            <a:ext cx="8806181" cy="1618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EIRELI – Empresa individual de responsabilidade limitada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(Art. 44, VI e 980-A, do Código Civil, adicionado pela Lei nº 12.441/2011)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Constituída por uma única pessoa titular da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totalidade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do capital social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Capital social mínimo integralizado de 100 vezes o salário mínimo vigente no país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94808" y="3717032"/>
            <a:ext cx="87090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Pessoa física só pode ter </a:t>
            </a:r>
            <a:r>
              <a:rPr lang="pt-BR" altLang="pt-BR" sz="1800" b="1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uma única EIRELI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, ainda que tenha outras sociedades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827584" y="4221088"/>
            <a:ext cx="324036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Rendimentos decorrentes de cessão de direitos, imagem, nome, marca ou voz podem ser atribuídos à EIRELI sem que sejam considerados como remuneração de seu titular pessoa física (Art. 980-A,§ 5º CC).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4932040" y="4221088"/>
            <a:ext cx="3240360" cy="152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6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Para fins fiscais</a:t>
            </a: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, a prestação de serviços intelectuais se sujeita tão-somente à legislação aplicável às </a:t>
            </a:r>
            <a:r>
              <a:rPr lang="pt-BR" altLang="pt-BR" sz="16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PJs</a:t>
            </a: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(</a:t>
            </a:r>
            <a:r>
              <a:rPr lang="pt-BR" altLang="pt-BR" sz="1600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Lei nº 11.196/05, Art. 129</a:t>
            </a: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89853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IRPJ/CSLL – Contribuintes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6231" y="1806200"/>
            <a:ext cx="8806181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Não são contribuintes do IRPJ: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231766" y="2492348"/>
            <a:ext cx="2520000" cy="36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xtLst/>
        </p:spPr>
        <p:txBody>
          <a:bodyPr lIns="95786" tIns="47893" rIns="95786" bIns="47893" anchor="ctr" anchorCtr="0"/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pt-BR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Condomínio edilício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2783869" y="2463537"/>
            <a:ext cx="6228184" cy="418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 anchor="ctr" anchorCtr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tributação do IR é realizada diretamente sobre cada condômino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231766" y="3172744"/>
            <a:ext cx="2520000" cy="36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xtLst/>
        </p:spPr>
        <p:txBody>
          <a:bodyPr lIns="95786" tIns="47893" rIns="95786" bIns="47893" anchor="ctr" anchorCtr="0"/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pt-BR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Consórcio de empresas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2785951" y="3149891"/>
            <a:ext cx="6260287" cy="40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 anchor="ctr" anchorCtr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tributação do IR é realizada diretamente sobre cada consorciada</a:t>
            </a:r>
          </a:p>
        </p:txBody>
      </p:sp>
      <p:sp>
        <p:nvSpPr>
          <p:cNvPr id="3" name="Rectangle 2"/>
          <p:cNvSpPr/>
          <p:nvPr/>
        </p:nvSpPr>
        <p:spPr>
          <a:xfrm>
            <a:off x="656992" y="3817709"/>
            <a:ext cx="8314289" cy="139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1" hangingPunct="1">
              <a:spcBef>
                <a:spcPct val="20000"/>
              </a:spcBef>
              <a:spcAft>
                <a:spcPts val="1200"/>
              </a:spcAft>
            </a:pPr>
            <a:r>
              <a:rPr lang="pt-BR" altLang="pt-BR" sz="1600" b="1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Atenção:</a:t>
            </a:r>
            <a:r>
              <a:rPr lang="pt-BR" altLang="pt-BR" sz="16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existem regras específicas que determinam os procedimentos que devem ser adotados por condomínios e consórcios em relação à obrigatoriedade de retenção de impostos federais nos pagamentos realizados a terceiros </a:t>
            </a:r>
          </a:p>
          <a:p>
            <a:pPr lvl="0" algn="just" eaLnBrk="1" hangingPunct="1">
              <a:spcBef>
                <a:spcPct val="20000"/>
              </a:spcBef>
            </a:pPr>
            <a:r>
              <a:rPr lang="pt-BR" altLang="pt-BR" sz="12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Ver: Instrução Normativa RFB nº 1.199/11, artigo 784 do RIR/2018, Solução de Consulta COSIT nº 17/17, Parecer Normativo CST nº 114/1972, Ato Declaratório Normativo CST nº 29/1986 e art. 1º, §1º, </a:t>
            </a:r>
            <a:r>
              <a:rPr lang="pt-BR" altLang="pt-BR" sz="120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IV da IN </a:t>
            </a:r>
            <a:r>
              <a:rPr lang="pt-BR" altLang="pt-BR" sz="12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SRF nº 459/2004.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952" y="3756154"/>
            <a:ext cx="356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solidFill>
                  <a:srgbClr val="C0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55962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IRPJ/CSLL – Contribuintes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6231" y="1806200"/>
            <a:ext cx="8806181" cy="318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Entidades imunes e isentas*¹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rgbClr val="595959"/>
                </a:solidFill>
              </a:rPr>
              <a:t>Instituições de educação sem fins lucrativos (</a:t>
            </a:r>
            <a:r>
              <a:rPr lang="pt-BR" sz="1800" b="1" dirty="0">
                <a:solidFill>
                  <a:srgbClr val="595959"/>
                </a:solidFill>
              </a:rPr>
              <a:t>imunidade</a:t>
            </a:r>
            <a:r>
              <a:rPr lang="pt-BR" sz="1800" dirty="0">
                <a:solidFill>
                  <a:srgbClr val="595959"/>
                </a:solidFill>
              </a:rPr>
              <a:t>)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rgbClr val="595959"/>
                </a:solidFill>
              </a:rPr>
              <a:t>Templos de qualquer culto (</a:t>
            </a:r>
            <a:r>
              <a:rPr lang="pt-BR" sz="1800" b="1" dirty="0">
                <a:solidFill>
                  <a:srgbClr val="595959"/>
                </a:solidFill>
              </a:rPr>
              <a:t>imunidade</a:t>
            </a:r>
            <a:r>
              <a:rPr lang="pt-BR" sz="1800" dirty="0">
                <a:solidFill>
                  <a:srgbClr val="595959"/>
                </a:solidFill>
              </a:rPr>
              <a:t>)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rgbClr val="595959"/>
                </a:solidFill>
              </a:rPr>
              <a:t>Entidades de assistência social sem fins lucrativos (</a:t>
            </a:r>
            <a:r>
              <a:rPr lang="pt-BR" sz="1800" b="1" dirty="0">
                <a:solidFill>
                  <a:srgbClr val="595959"/>
                </a:solidFill>
              </a:rPr>
              <a:t>imunidade</a:t>
            </a:r>
            <a:r>
              <a:rPr lang="pt-BR" sz="1800" dirty="0">
                <a:solidFill>
                  <a:srgbClr val="595959"/>
                </a:solidFill>
              </a:rPr>
              <a:t>)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rgbClr val="595959"/>
                </a:solidFill>
              </a:rPr>
              <a:t>Partidos políticos e entidades sindicais dos trabalhadores (</a:t>
            </a:r>
            <a:r>
              <a:rPr lang="pt-BR" sz="1800" b="1" dirty="0">
                <a:solidFill>
                  <a:srgbClr val="595959"/>
                </a:solidFill>
              </a:rPr>
              <a:t>imunidade</a:t>
            </a:r>
            <a:r>
              <a:rPr lang="pt-BR" sz="1800" dirty="0">
                <a:solidFill>
                  <a:srgbClr val="595959"/>
                </a:solidFill>
              </a:rPr>
              <a:t>)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rgbClr val="595959"/>
                </a:solidFill>
              </a:rPr>
              <a:t>Instituições de caráter filantrópico, recreativo, cultural e científico e as associações civis, sem fins lucrativos (</a:t>
            </a:r>
            <a:r>
              <a:rPr lang="pt-BR" sz="1800" b="1" dirty="0">
                <a:solidFill>
                  <a:srgbClr val="C00000"/>
                </a:solidFill>
              </a:rPr>
              <a:t>isenção</a:t>
            </a:r>
            <a:r>
              <a:rPr lang="pt-BR" sz="1800" dirty="0">
                <a:solidFill>
                  <a:srgbClr val="595959"/>
                </a:solidFill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952" y="6021288"/>
            <a:ext cx="7930376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*¹ Base legal: entre outras, artigo 8º a 22 da Instrução Normativa RFB nº 1.700, de 2017 e artigo 178 e seguintes do RIR/2018.</a:t>
            </a:r>
          </a:p>
        </p:txBody>
      </p:sp>
    </p:spTree>
    <p:extLst>
      <p:ext uri="{BB962C8B-B14F-4D97-AF65-F5344CB8AC3E}">
        <p14:creationId xmlns:p14="http://schemas.microsoft.com/office/powerpoint/2010/main" val="3700749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 bwMode="auto">
          <a:xfrm>
            <a:off x="330518" y="2134319"/>
            <a:ext cx="1511300" cy="7191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pt-BR"/>
            </a:defPPr>
            <a:lvl1pPr algn="ctr">
              <a:defRPr sz="1800">
                <a:solidFill>
                  <a:schemeClr val="l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t-BR" b="1" dirty="0">
                <a:latin typeface="Times New Roman" panose="02020603050405020304" pitchFamily="18" charset="0"/>
              </a:rPr>
              <a:t>Lucro </a:t>
            </a:r>
          </a:p>
          <a:p>
            <a:r>
              <a:rPr lang="pt-BR" b="1" dirty="0">
                <a:latin typeface="Times New Roman" panose="02020603050405020304" pitchFamily="18" charset="0"/>
              </a:rPr>
              <a:t>real</a:t>
            </a:r>
            <a:endParaRPr lang="en-US" b="1" dirty="0">
              <a:latin typeface="Times New Roman" panose="02020603050405020304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2535556" y="1916832"/>
            <a:ext cx="64357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 anchor="ctr" anchorCtr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Lucro líquido apurado pela escrituração comercial/ contabilidade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ajustado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por adições, exclusões e compensações admitidas e/ou impostas pela legislação tributária. Regime padrão.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330518" y="3294288"/>
            <a:ext cx="1511300" cy="7191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pt-BR"/>
            </a:defPPr>
            <a:lvl1pPr algn="ctr">
              <a:defRPr sz="1800">
                <a:solidFill>
                  <a:schemeClr val="lt1"/>
                </a:solidFill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t-BR" b="1" dirty="0">
                <a:latin typeface="Times New Roman" panose="02020603050405020304" pitchFamily="18" charset="0"/>
              </a:rPr>
              <a:t>Lucro presumido</a:t>
            </a:r>
            <a:endParaRPr lang="en-US" b="1" dirty="0">
              <a:latin typeface="Times New Roman" panose="02020603050405020304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330518" y="4471736"/>
            <a:ext cx="1511300" cy="7207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pt-BR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Lucro arbitrado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2562543" y="3078388"/>
            <a:ext cx="64341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 anchor="ctr" anchorCtr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Lucro presumido apurado por meio da aplicação de um percentual (“coeficiente”) previsto em lei sobre os valores globais da receita auferida pela PJ. Regime opcional se atendidas certas condições.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2562543" y="4363434"/>
            <a:ext cx="6434138" cy="1081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 anchor="ctr" anchorCtr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Valor determinado pela aplicação de um percentual sobre a receita da empresa no caso de descumprimento das normas tributárias que impossibilitem a apuração pelo lucro real ou presumido.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Regimes de tributação do IRPJ/CSLL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1959469" y="2313074"/>
            <a:ext cx="458436" cy="36004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ight Arrow 17"/>
          <p:cNvSpPr/>
          <p:nvPr/>
        </p:nvSpPr>
        <p:spPr>
          <a:xfrm>
            <a:off x="1959469" y="3473836"/>
            <a:ext cx="458436" cy="36004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ight Arrow 18"/>
          <p:cNvSpPr/>
          <p:nvPr/>
        </p:nvSpPr>
        <p:spPr>
          <a:xfrm>
            <a:off x="1959469" y="4652078"/>
            <a:ext cx="458436" cy="36004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95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Regimes de tributação do IRPJ/CSLL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6231" y="1806200"/>
            <a:ext cx="8806181" cy="467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O número de empresas optantes pelo regime do lucro presumido é significativamente maior do que o número de empresas optantes pelo lucro real.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Quando somadas às empresas optantes pelo Simples Nacional, o total de empresas que se beneficiam de regimes especiais de tributação chega a 95%. 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Porém, em relação ao total de IRPJ arrecadado pela RFB, o valor pago por empresas  no lucro presumido é muito inferior ao pago por empresas no lucro real – R$ 31,7 bilhões e R$ 92 bilhões, respectivamente*¹.</a:t>
            </a:r>
          </a:p>
          <a:p>
            <a:pPr marL="568800">
              <a:lnSpc>
                <a:spcPct val="121000"/>
              </a:lnSpc>
            </a:pPr>
            <a:r>
              <a:rPr lang="pt-BR" sz="1000" dirty="0">
                <a:solidFill>
                  <a:srgbClr val="595959"/>
                </a:solidFill>
                <a:cs typeface="Times New Roman" panose="02020603050405020304" pitchFamily="18" charset="0"/>
              </a:rPr>
              <a:t>*¹ </a:t>
            </a: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Relatório da Análise da Arrecadação das Receitas Federais / Dezembro 2018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211032"/>
              </p:ext>
            </p:extLst>
          </p:nvPr>
        </p:nvGraphicFramePr>
        <p:xfrm>
          <a:off x="899592" y="3501008"/>
          <a:ext cx="7704858" cy="129485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284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41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4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41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5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Regime de Tributação (2014)</a:t>
                      </a:r>
                      <a:endParaRPr lang="pt-BR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Geral</a:t>
                      </a:r>
                      <a:endParaRPr lang="pt-BR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Imune do IRPJ</a:t>
                      </a:r>
                      <a:endParaRPr lang="pt-BR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Isenta do IRPJ</a:t>
                      </a:r>
                      <a:endParaRPr lang="pt-BR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Lucro Presumido</a:t>
                      </a:r>
                      <a:endParaRPr lang="pt-BR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Lucro Real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SIMPLES</a:t>
                      </a:r>
                      <a:endParaRPr lang="pt-BR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2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23.046</a:t>
                      </a:r>
                      <a:endParaRPr lang="pt-BR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35.568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956.861</a:t>
                      </a:r>
                      <a:endParaRPr lang="pt-BR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136.279</a:t>
                      </a:r>
                      <a:endParaRPr lang="pt-BR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3.356.501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4.508.255</a:t>
                      </a:r>
                      <a:endParaRPr lang="pt-BR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5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0,51%</a:t>
                      </a:r>
                      <a:endParaRPr lang="pt-BR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0,79%</a:t>
                      </a:r>
                      <a:endParaRPr lang="pt-BR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21,22%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3,02%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74,45%</a:t>
                      </a:r>
                      <a:endParaRPr lang="pt-BR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pt-BR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406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Presumido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6231" y="1806200"/>
            <a:ext cx="8806181" cy="406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É o lucro determinado por meio da aplicação de um determinado percentual de presunção (</a:t>
            </a: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coeficiente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) sobre os valores globais da receita auferida pela PJ *¹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Coeficiente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é expressamente previsto em lei e </a:t>
            </a: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varia em razão da </a:t>
            </a:r>
            <a:r>
              <a:rPr lang="pt-BR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atividade</a:t>
            </a:r>
            <a:r>
              <a:rPr lang="pt-BR" sz="1800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da PJ</a:t>
            </a: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Regime do lucro presumido é indiferente ao lucro contábil efetivamente apurado:</a:t>
            </a:r>
          </a:p>
          <a:p>
            <a:pPr algn="ctr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pt-BR" sz="10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algn="ctr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Base de cálculo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apurada a partir da receita bruta, </a:t>
            </a:r>
            <a:r>
              <a:rPr lang="pt-BR" sz="1800" u="sng" dirty="0">
                <a:solidFill>
                  <a:srgbClr val="595959"/>
                </a:solidFill>
                <a:cs typeface="Times New Roman" panose="02020603050405020304" pitchFamily="18" charset="0"/>
              </a:rPr>
              <a:t>independente das despesas incorridas</a:t>
            </a:r>
          </a:p>
          <a:p>
            <a:pPr algn="ctr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(</a:t>
            </a:r>
            <a:r>
              <a:rPr lang="pt-BR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presunção</a:t>
            </a:r>
            <a:r>
              <a:rPr lang="pt-BR" sz="1800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de um lucro “tributável” a partir da receita bruta total)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pt-BR" sz="10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Podem ser deduzidas da receita bruta sobre a qual incide o coeficiente vendas canceladas, descontos incondicionais e impostos não cumulativos, incidentes sobre a venda e cobrados destacadamente (IPI e ICMS-ST)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5952" y="6021288"/>
            <a:ext cx="7830990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*¹ Regras atualmente consolidadas nos artigos 587 e seguintes do RIR/2018 e 214 e seguintes da IN RFB nº 1.700, de 2017.</a:t>
            </a:r>
          </a:p>
        </p:txBody>
      </p:sp>
    </p:spTree>
    <p:extLst>
      <p:ext uri="{BB962C8B-B14F-4D97-AF65-F5344CB8AC3E}">
        <p14:creationId xmlns:p14="http://schemas.microsoft.com/office/powerpoint/2010/main" val="3591631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Presumido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6231" y="1806200"/>
            <a:ext cx="8806181" cy="3593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Trata-se de </a:t>
            </a:r>
            <a:r>
              <a:rPr lang="pt-BR" sz="1800" i="1" dirty="0">
                <a:solidFill>
                  <a:srgbClr val="595959"/>
                </a:solidFill>
                <a:cs typeface="Times New Roman" panose="02020603050405020304" pitchFamily="18" charset="0"/>
              </a:rPr>
              <a:t>regime opcional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, que pode ser adotado por empresas </a:t>
            </a:r>
            <a:r>
              <a:rPr lang="pt-BR" sz="1800" u="sng" dirty="0">
                <a:solidFill>
                  <a:srgbClr val="595959"/>
                </a:solidFill>
                <a:cs typeface="Times New Roman" panose="02020603050405020304" pitchFamily="18" charset="0"/>
              </a:rPr>
              <a:t>não obrigadas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a apurar o IRPJ e CSLL pelo regime do lucro real</a:t>
            </a:r>
          </a:p>
          <a:p>
            <a:pPr marL="5701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800" u="sng" dirty="0">
                <a:solidFill>
                  <a:srgbClr val="595959"/>
                </a:solidFill>
                <a:cs typeface="Times New Roman" panose="02020603050405020304" pitchFamily="18" charset="0"/>
              </a:rPr>
              <a:t>Opção definitiva: aplicada a todo o ano-calendário</a:t>
            </a:r>
            <a:endParaRPr lang="pt-BR" sz="1400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lvl="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Períodos de apuração trimestrais</a:t>
            </a:r>
          </a:p>
          <a:p>
            <a:pPr marL="285750" lvl="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Pagamento em quota única, com vencimento no último dia útil do mês subsequente ao da apuração, ou em 3 (três) quotas mensais iguais e sucessivas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Momento da opção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: data do pagamento da primeira ou da única quota do IRPJ/CSLL devidos correspondente ao 1º período de apuração de cada ano-calendário (i.e. último dia útil do mês subsequente ao do término do trimestre de apuração correspondente) *¹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0ACFB1-87F6-4126-9E1D-120CA0EA8C9C}"/>
              </a:ext>
            </a:extLst>
          </p:cNvPr>
          <p:cNvSpPr txBox="1"/>
          <p:nvPr/>
        </p:nvSpPr>
        <p:spPr>
          <a:xfrm>
            <a:off x="255952" y="6021288"/>
            <a:ext cx="6477607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*¹ Artigo 587, caput e parágrafos, e artigo 588 do RIR/2018 e artigo 214 da IN RFB nº 1.700, de 2017</a:t>
            </a:r>
          </a:p>
        </p:txBody>
      </p:sp>
    </p:spTree>
    <p:extLst>
      <p:ext uri="{BB962C8B-B14F-4D97-AF65-F5344CB8AC3E}">
        <p14:creationId xmlns:p14="http://schemas.microsoft.com/office/powerpoint/2010/main" val="364268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Presumido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6231" y="1806200"/>
            <a:ext cx="8806181" cy="388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Podem optar pelo lucro presumido*¹ as </a:t>
            </a:r>
            <a:r>
              <a:rPr lang="pt-BR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PJs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que: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não estejam obrigadas à apuração pelo lucro real (listadas abaixo); e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auferirem receita total, no ano-calendário anterior, </a:t>
            </a:r>
            <a:r>
              <a:rPr lang="pt-BR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inferior a R$ 78 milhões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(“limite”)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Não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podem optar pelo lucro presumido as </a:t>
            </a:r>
            <a:r>
              <a:rPr lang="pt-BR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PJs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que: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sejam instituições financeiras, seguradoras, sociedades de crédito, corretoras de títulos, de securitização ou </a:t>
            </a:r>
            <a:r>
              <a:rPr lang="pt-BR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factoring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, e que realizem a compra de direitos creditórios;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tiverem lucros, rendimentos ou ganhos de capital oriundos do exterior; e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usufruam de benefícios fiscais relativos à isenção ou redução do imposto.</a:t>
            </a:r>
          </a:p>
          <a:p>
            <a:pPr lvl="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pt-BR" sz="12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lvl="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pt-BR" sz="12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952" y="6021288"/>
            <a:ext cx="5958234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*¹ Artigos 257, 587, caput e § 3º e 589 do RIR/2018 e artigo 59 da IN RFB nº 1.700, de 2017.</a:t>
            </a:r>
          </a:p>
        </p:txBody>
      </p:sp>
    </p:spTree>
    <p:extLst>
      <p:ext uri="{BB962C8B-B14F-4D97-AF65-F5344CB8AC3E}">
        <p14:creationId xmlns:p14="http://schemas.microsoft.com/office/powerpoint/2010/main" val="3614416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>
            <a:extLst>
              <a:ext uri="{FF2B5EF4-FFF2-40B4-BE49-F238E27FC236}">
                <a16:creationId xmlns:a16="http://schemas.microsoft.com/office/drawing/2014/main" id="{4ABDFCC9-3352-4743-BB21-0B4D9B79D447}"/>
              </a:ext>
            </a:extLst>
          </p:cNvPr>
          <p:cNvSpPr/>
          <p:nvPr/>
        </p:nvSpPr>
        <p:spPr>
          <a:xfrm>
            <a:off x="894074" y="2231498"/>
            <a:ext cx="7355852" cy="8087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F0EDA061-9107-4FD4-9B4B-C4FF104B1D61}"/>
              </a:ext>
            </a:extLst>
          </p:cNvPr>
          <p:cNvSpPr/>
          <p:nvPr/>
        </p:nvSpPr>
        <p:spPr>
          <a:xfrm>
            <a:off x="894074" y="3675036"/>
            <a:ext cx="7355852" cy="8087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D562193E-B823-4F08-9899-472161BD8DA0}"/>
              </a:ext>
            </a:extLst>
          </p:cNvPr>
          <p:cNvSpPr/>
          <p:nvPr/>
        </p:nvSpPr>
        <p:spPr>
          <a:xfrm>
            <a:off x="899592" y="5147592"/>
            <a:ext cx="7355852" cy="8087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Retângulo 9"/>
          <p:cNvSpPr/>
          <p:nvPr/>
        </p:nvSpPr>
        <p:spPr>
          <a:xfrm>
            <a:off x="1484337" y="5147592"/>
            <a:ext cx="6771107" cy="830997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marL="285750" indent="-285750" algn="just" eaLnBrk="1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Receitas financeiras em geral</a:t>
            </a:r>
          </a:p>
          <a:p>
            <a:pPr marL="285750" indent="-285750" algn="just" eaLnBrk="1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Ganhos de capital (preço de venda – custo de aquisição)</a:t>
            </a:r>
          </a:p>
          <a:p>
            <a:pPr marL="285750" indent="-285750" algn="just" eaLnBrk="1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Outras receitas (inclusive aquelas não compreendidas no objeto social da PJ)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Presumido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6231" y="1806200"/>
            <a:ext cx="8806181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Coeficientes de presunção aplicáveis sobre a receita bruta para o </a:t>
            </a: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IRPJ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: *¹</a:t>
            </a:r>
          </a:p>
        </p:txBody>
      </p:sp>
      <p:sp>
        <p:nvSpPr>
          <p:cNvPr id="16" name="Retângulo 6"/>
          <p:cNvSpPr/>
          <p:nvPr/>
        </p:nvSpPr>
        <p:spPr>
          <a:xfrm>
            <a:off x="1465384" y="2469336"/>
            <a:ext cx="7150100" cy="338554"/>
          </a:xfrm>
          <a:prstGeom prst="rect">
            <a:avLst/>
          </a:prstGeom>
        </p:spPr>
        <p:txBody>
          <a:bodyPr anchor="ctr" anchorCtr="0">
            <a:spAutoFit/>
          </a:bodyPr>
          <a:lstStyle/>
          <a:p>
            <a:pPr algn="just" eaLnBrk="1" hangingPunct="1"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Revenda de combustível para consumidor final</a:t>
            </a:r>
          </a:p>
        </p:txBody>
      </p:sp>
      <p:sp>
        <p:nvSpPr>
          <p:cNvPr id="17" name="Retângulo 7"/>
          <p:cNvSpPr/>
          <p:nvPr/>
        </p:nvSpPr>
        <p:spPr>
          <a:xfrm>
            <a:off x="1459458" y="3058395"/>
            <a:ext cx="6702670" cy="58477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just" eaLnBrk="1" hangingPunct="1"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Indústria, comércio, transporte de cargas, serviços hospitalares, construção civil (empreitada global)</a:t>
            </a:r>
          </a:p>
        </p:txBody>
      </p:sp>
      <p:sp>
        <p:nvSpPr>
          <p:cNvPr id="19" name="Retângulo 8"/>
          <p:cNvSpPr/>
          <p:nvPr/>
        </p:nvSpPr>
        <p:spPr>
          <a:xfrm>
            <a:off x="1459458" y="3927186"/>
            <a:ext cx="7150100" cy="338554"/>
          </a:xfrm>
          <a:prstGeom prst="rect">
            <a:avLst/>
          </a:prstGeom>
        </p:spPr>
        <p:txBody>
          <a:bodyPr anchor="ctr" anchorCtr="0">
            <a:spAutoFit/>
          </a:bodyPr>
          <a:lstStyle/>
          <a:p>
            <a:pPr algn="just" eaLnBrk="1" hangingPunct="1"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Serviços de transporte</a:t>
            </a:r>
          </a:p>
        </p:txBody>
      </p:sp>
      <p:sp>
        <p:nvSpPr>
          <p:cNvPr id="21" name="Retângulo 9"/>
          <p:cNvSpPr/>
          <p:nvPr/>
        </p:nvSpPr>
        <p:spPr>
          <a:xfrm>
            <a:off x="1459458" y="4508565"/>
            <a:ext cx="6702670" cy="58477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just" eaLnBrk="1" hangingPunct="1"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Prestação de serviços em geral, intermediação de negócio, administração e locação de bens e direitos, construção civil (empreitada de lavor)</a:t>
            </a:r>
          </a:p>
        </p:txBody>
      </p:sp>
      <p:sp>
        <p:nvSpPr>
          <p:cNvPr id="2" name="Rectangle 1"/>
          <p:cNvSpPr/>
          <p:nvPr/>
        </p:nvSpPr>
        <p:spPr>
          <a:xfrm>
            <a:off x="549099" y="2369629"/>
            <a:ext cx="792089" cy="5407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1,6%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39552" y="3088469"/>
            <a:ext cx="792089" cy="5407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8%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41300" y="3810136"/>
            <a:ext cx="792089" cy="5407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16%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49099" y="4533710"/>
            <a:ext cx="792089" cy="5407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32%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49099" y="5254158"/>
            <a:ext cx="792089" cy="5407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</a:p>
        </p:txBody>
      </p:sp>
      <p:sp>
        <p:nvSpPr>
          <p:cNvPr id="14" name="TextBox 3">
            <a:extLst>
              <a:ext uri="{FF2B5EF4-FFF2-40B4-BE49-F238E27FC236}">
                <a16:creationId xmlns:a16="http://schemas.microsoft.com/office/drawing/2014/main" id="{8B908CB5-8C6D-41D2-BF8B-1D07D16B99BD}"/>
              </a:ext>
            </a:extLst>
          </p:cNvPr>
          <p:cNvSpPr txBox="1"/>
          <p:nvPr/>
        </p:nvSpPr>
        <p:spPr>
          <a:xfrm>
            <a:off x="255952" y="6021288"/>
            <a:ext cx="5536644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*¹ Artigos 591, 592 e 595 do RIR/2018 e artigo 33 e 215 da IN RFB nº 1.700, de 2017.</a:t>
            </a:r>
          </a:p>
        </p:txBody>
      </p:sp>
    </p:spTree>
    <p:extLst>
      <p:ext uri="{BB962C8B-B14F-4D97-AF65-F5344CB8AC3E}">
        <p14:creationId xmlns:p14="http://schemas.microsoft.com/office/powerpoint/2010/main" val="3507926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1">
            <a:extLst>
              <a:ext uri="{FF2B5EF4-FFF2-40B4-BE49-F238E27FC236}">
                <a16:creationId xmlns:a16="http://schemas.microsoft.com/office/drawing/2014/main" id="{17F92E09-A3ED-41D1-A79A-757F7B08E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563080"/>
              </p:ext>
            </p:extLst>
          </p:nvPr>
        </p:nvGraphicFramePr>
        <p:xfrm>
          <a:off x="655105" y="1362210"/>
          <a:ext cx="7848872" cy="4134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83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pt-BR" sz="1600" b="1" kern="1200" cap="all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Imposto de renda e contribuição social sobre o lucro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224825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Noções introdutórias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03-05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995550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Contribuintes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06-13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705932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kern="1200" cap="all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Regimes de tributação DO IRPJ/CSLL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Regimes de tributação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14-15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Lucro presumido</a:t>
                      </a:r>
                      <a:endParaRPr lang="pt-BR" sz="1600" b="0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16-29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5472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Casos práticos 1 e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30-36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Lucro</a:t>
                      </a:r>
                      <a:r>
                        <a:rPr lang="pt-BR" sz="1600" b="0" cap="non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arbitrado</a:t>
                      </a:r>
                      <a:endParaRPr lang="pt-BR" sz="1600" b="0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37-41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all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Contribuições sociais sobre a receita bruta</a:t>
                      </a:r>
                      <a:endParaRPr lang="pt-BR" sz="1600" b="0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Regimes de tributação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42-43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PIS/COFINS no Regime Cumulativo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44-45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092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35904B34-E3FF-4D57-995D-3928D9EAE854}"/>
              </a:ext>
            </a:extLst>
          </p:cNvPr>
          <p:cNvSpPr/>
          <p:nvPr/>
        </p:nvSpPr>
        <p:spPr>
          <a:xfrm>
            <a:off x="894074" y="3672361"/>
            <a:ext cx="7355852" cy="8087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A208BCBA-6F59-47F0-9FF5-695CDBAFEF0D}"/>
              </a:ext>
            </a:extLst>
          </p:cNvPr>
          <p:cNvSpPr/>
          <p:nvPr/>
        </p:nvSpPr>
        <p:spPr>
          <a:xfrm>
            <a:off x="894074" y="2228823"/>
            <a:ext cx="7355852" cy="8087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Presumido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6231" y="1806200"/>
            <a:ext cx="8806181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Coeficientes de presunção aplicáveis sobre a receita bruta para a </a:t>
            </a: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CSLL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: *¹</a:t>
            </a:r>
          </a:p>
        </p:txBody>
      </p:sp>
      <p:sp>
        <p:nvSpPr>
          <p:cNvPr id="16" name="Retângulo 6"/>
          <p:cNvSpPr/>
          <p:nvPr/>
        </p:nvSpPr>
        <p:spPr>
          <a:xfrm>
            <a:off x="1465384" y="2466661"/>
            <a:ext cx="7150100" cy="338554"/>
          </a:xfrm>
          <a:prstGeom prst="rect">
            <a:avLst/>
          </a:prstGeom>
        </p:spPr>
        <p:txBody>
          <a:bodyPr anchor="ctr" anchorCtr="0">
            <a:spAutoFit/>
          </a:bodyPr>
          <a:lstStyle/>
          <a:p>
            <a:pPr algn="just" eaLnBrk="1" hangingPunct="1"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Regra geral</a:t>
            </a:r>
          </a:p>
        </p:txBody>
      </p:sp>
      <p:sp>
        <p:nvSpPr>
          <p:cNvPr id="17" name="Retângulo 7"/>
          <p:cNvSpPr/>
          <p:nvPr/>
        </p:nvSpPr>
        <p:spPr>
          <a:xfrm>
            <a:off x="1459458" y="3055720"/>
            <a:ext cx="6702670" cy="58477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just" eaLnBrk="1" hangingPunct="1"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Prestação de serviços em geral, intermediação de negócio, administração e locação de bens e direitos, construção civil</a:t>
            </a:r>
          </a:p>
        </p:txBody>
      </p:sp>
      <p:sp>
        <p:nvSpPr>
          <p:cNvPr id="19" name="Retângulo 8"/>
          <p:cNvSpPr/>
          <p:nvPr/>
        </p:nvSpPr>
        <p:spPr>
          <a:xfrm>
            <a:off x="1459458" y="3678123"/>
            <a:ext cx="7150100" cy="830997"/>
          </a:xfrm>
          <a:prstGeom prst="rect">
            <a:avLst/>
          </a:prstGeom>
        </p:spPr>
        <p:txBody>
          <a:bodyPr anchor="ctr" anchorCtr="0">
            <a:spAutoFit/>
          </a:bodyPr>
          <a:lstStyle/>
          <a:p>
            <a:pPr marL="285750" indent="-285750" algn="just" eaLnBrk="1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Receitas financeiras em geral</a:t>
            </a:r>
          </a:p>
          <a:p>
            <a:pPr marL="285750" indent="-285750" algn="just" eaLnBrk="1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Ganhos de capital (preço de venda – custo de aquisição)</a:t>
            </a:r>
          </a:p>
          <a:p>
            <a:pPr marL="285750" indent="-285750" algn="just" eaLnBrk="1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Outras receitas (inclusive aquelas não compreendidas no objeto social da PJ)</a:t>
            </a:r>
          </a:p>
        </p:txBody>
      </p:sp>
      <p:sp>
        <p:nvSpPr>
          <p:cNvPr id="2" name="Rectangle 1"/>
          <p:cNvSpPr/>
          <p:nvPr/>
        </p:nvSpPr>
        <p:spPr>
          <a:xfrm>
            <a:off x="549099" y="2366954"/>
            <a:ext cx="792089" cy="5407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12%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39552" y="3085794"/>
            <a:ext cx="792089" cy="5407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32%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41300" y="3807461"/>
            <a:ext cx="792089" cy="5407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1CDCD2FF-B411-4B17-A69E-99906FA74811}"/>
              </a:ext>
            </a:extLst>
          </p:cNvPr>
          <p:cNvSpPr txBox="1"/>
          <p:nvPr/>
        </p:nvSpPr>
        <p:spPr>
          <a:xfrm>
            <a:off x="255952" y="6021288"/>
            <a:ext cx="5839612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*¹ Artigo 20 da Lei nº. 9.249 e artigos 34, 39 e 215, § 1º e § 3º da IN RFB nº 1.700, de 2017.</a:t>
            </a:r>
          </a:p>
        </p:txBody>
      </p:sp>
    </p:spTree>
    <p:extLst>
      <p:ext uri="{BB962C8B-B14F-4D97-AF65-F5344CB8AC3E}">
        <p14:creationId xmlns:p14="http://schemas.microsoft.com/office/powerpoint/2010/main" val="4275896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Presumido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6231" y="1806200"/>
            <a:ext cx="8806181" cy="3261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Empresa com várias atividades diferentes </a:t>
            </a:r>
            <a:r>
              <a:rPr lang="pt-BR" sz="18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deve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aplicar para cada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atividade o coeficiente próprio para a respectiva receita </a:t>
            </a: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(artigo 592, § 2º do RIR/2018, e artigo 215, §1º da IN RFB nº 1.700/17)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.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Exemplo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: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PJ-Educacional vende R$ 1.000,00 em livros e recebe R$ 1.000,00 pela prestação de serviços educacionais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R$ 1.000,00 venda livros x 8% (IRPJ) = R$ 80,00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R$ 1.000,00 serviços x 32% (IRPJ) = R$ 320,00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Lucro presumido para fins do IRPJ = R$ 400,00 (R$ 80,00 + R$ 320,00)</a:t>
            </a:r>
          </a:p>
        </p:txBody>
      </p:sp>
    </p:spTree>
    <p:extLst>
      <p:ext uri="{BB962C8B-B14F-4D97-AF65-F5344CB8AC3E}">
        <p14:creationId xmlns:p14="http://schemas.microsoft.com/office/powerpoint/2010/main" val="3602694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Presumido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6231" y="1806200"/>
            <a:ext cx="8806181" cy="4002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Exemplos de “outras receitas” que devem ser adicionados à base de cálculo (100%) *¹: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Juros ativos, não decorrentes de aplicações financeiras e descontos financeiros obtidos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Aluguéis de bens do ativo permanente, caso a PJ não possua como objeto social a administração e locação de bens móveis e imóveis e direitos de qualquer natureza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Ganhos auferidos em operações de cobertura (hedge) realizadas em bolsa de valores, de mercadorias e de futuros ou no mercado de balcão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Juros de tributos a serem restituídos ou compensados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Variações monetárias ativas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Rendimentos e ganhos líquidos produzidos por aplicações financeiras renda fixa e variável (não descontado o IRRF)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75577E-7933-4FA4-8287-827094B5005A}"/>
              </a:ext>
            </a:extLst>
          </p:cNvPr>
          <p:cNvSpPr txBox="1"/>
          <p:nvPr/>
        </p:nvSpPr>
        <p:spPr>
          <a:xfrm>
            <a:off x="255952" y="6021288"/>
            <a:ext cx="4810484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*¹ Artigo 595 do RIR/2018 e artigo 215, § 3º da IN RFB nº 1.700, de 2017.</a:t>
            </a:r>
          </a:p>
        </p:txBody>
      </p:sp>
    </p:spTree>
    <p:extLst>
      <p:ext uri="{BB962C8B-B14F-4D97-AF65-F5344CB8AC3E}">
        <p14:creationId xmlns:p14="http://schemas.microsoft.com/office/powerpoint/2010/main" val="1563726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Presumido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6231" y="1806200"/>
            <a:ext cx="8806181" cy="4258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Exemplos de “outras receitas” que devem ser adicionados à base de cálculo (100%): </a:t>
            </a:r>
            <a:r>
              <a:rPr lang="pt-BR" sz="1000" b="1" dirty="0">
                <a:solidFill>
                  <a:srgbClr val="595959"/>
                </a:solidFill>
                <a:cs typeface="Times New Roman" panose="02020603050405020304" pitchFamily="18" charset="0"/>
              </a:rPr>
              <a:t>(cont.)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Multas ou qualquer outra vantagem paga ou creditada por pessoas jurídicas, ainda que a título de indenização, em virtude de rescisão de contrato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Valores recuperados, correspondentes a custos e despesas, salvo se a empresa comprovar não os tiver deduzido em período anterior (se no lucro real) ou que se refiram ao regime do lucro presumido ou arbitrado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Juros relativos à remuneração do capital próprio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No caso de mútuo com pessoa vinculada, o valor da diferença entre o valor dos juros efetivamente cobrados pela mutuante brasileira e o valor determinado de acordo com os procedimentos previstos na legislação de preços de transferência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BF0D92E5-3C19-4549-9075-DF130A1E5067}"/>
              </a:ext>
            </a:extLst>
          </p:cNvPr>
          <p:cNvSpPr txBox="1"/>
          <p:nvPr/>
        </p:nvSpPr>
        <p:spPr>
          <a:xfrm>
            <a:off x="255952" y="6021288"/>
            <a:ext cx="7490705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*¹ Artigo 595 do RIR/2018 e artigo 215, § 3º da IN RFB nº 1.700, de 2017, e artigo 38-A, § 4º da IN nº 1.312, de 2012.</a:t>
            </a:r>
          </a:p>
        </p:txBody>
      </p:sp>
    </p:spTree>
    <p:extLst>
      <p:ext uri="{BB962C8B-B14F-4D97-AF65-F5344CB8AC3E}">
        <p14:creationId xmlns:p14="http://schemas.microsoft.com/office/powerpoint/2010/main" val="39046595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Presumido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6231" y="1806200"/>
            <a:ext cx="8806181" cy="3573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Esquema gráfico da base de cálculo do lucro presumido e dos tributos devidos</a:t>
            </a:r>
          </a:p>
          <a:p>
            <a:pPr marL="284400" algn="just" eaLnBrk="1" hangingPunct="1">
              <a:spcBef>
                <a:spcPts val="120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( R$ ) </a:t>
            </a: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Receita bruta</a:t>
            </a:r>
          </a:p>
          <a:p>
            <a:pPr marL="284400" algn="just" eaLnBrk="1" hangingPunct="1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( x )   Coeficiente (por atividade) – %</a:t>
            </a:r>
          </a:p>
          <a:p>
            <a:pPr marL="284400" algn="just" eaLnBrk="1" hangingPunct="1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( + )   Rendimentos de aplicações financeiras, ganho de capital e demais receitas</a:t>
            </a:r>
          </a:p>
          <a:p>
            <a:pPr marL="284400" algn="just" eaLnBrk="1" hangingPunct="1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pt-BR" sz="1800" dirty="0">
                <a:solidFill>
                  <a:srgbClr val="C00000"/>
                </a:solidFill>
                <a:cs typeface="Times New Roman" panose="02020603050405020304" pitchFamily="18" charset="0"/>
              </a:rPr>
              <a:t> ( = )   </a:t>
            </a:r>
            <a:r>
              <a:rPr lang="pt-BR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Lucro presumido</a:t>
            </a:r>
          </a:p>
          <a:p>
            <a:pPr marL="284400" algn="just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( x )    Alíquota (%)</a:t>
            </a:r>
          </a:p>
          <a:p>
            <a:pPr marL="284400" algn="just" eaLnBrk="1" hangingPunct="1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pt-BR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 ( = )   Tributo devido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96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Presumido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6231" y="1806200"/>
            <a:ext cx="880618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Coeficiente vs. Alíquota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Cuidado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para não confundir os </a:t>
            </a: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coeficientes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utilizados para a apuração da base de cálculo do imposto com a </a:t>
            </a: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alíquota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do tributo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Alíquota do IRPJ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: </a:t>
            </a:r>
            <a:r>
              <a:rPr lang="pt-BR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15%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+ Adicional de </a:t>
            </a:r>
            <a:r>
              <a:rPr lang="pt-BR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10%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(s/ lucro que exceder R$ 60 mil/trimestre)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Alíquota da CSLL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: </a:t>
            </a:r>
            <a:r>
              <a:rPr lang="pt-BR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9%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*¹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828800" y="3284984"/>
            <a:ext cx="1660525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95786" tIns="47893" rIns="95786" bIns="47893" anchor="ctr"/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pt-BR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Coeficiente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817687" y="4081401"/>
            <a:ext cx="1662113" cy="4206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95786" tIns="47893" rIns="95786" bIns="47893" anchor="ctr"/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pt-BR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Alíquota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3096319" y="3302563"/>
            <a:ext cx="5674765" cy="420687"/>
          </a:xfrm>
          <a:prstGeom prst="rect">
            <a:avLst/>
          </a:prstGeom>
          <a:noFill/>
          <a:ln>
            <a:noFill/>
          </a:ln>
          <a:extLst/>
        </p:spPr>
        <p:txBody>
          <a:bodyPr lIns="95786" tIns="47893" rIns="95786" bIns="47893"/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pt-BR" sz="18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Aplicado </a:t>
            </a:r>
            <a:r>
              <a:rPr lang="pt-BR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sobre a receita </a:t>
            </a:r>
            <a:r>
              <a:rPr lang="pt-BR" sz="18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chegar à </a:t>
            </a:r>
            <a:r>
              <a:rPr lang="pt-BR" sz="1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 de cálculo</a:t>
            </a:r>
            <a:endParaRPr lang="en-US" sz="1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3096319" y="4077072"/>
            <a:ext cx="5652145" cy="420688"/>
          </a:xfrm>
          <a:prstGeom prst="rect">
            <a:avLst/>
          </a:prstGeom>
          <a:noFill/>
          <a:ln>
            <a:noFill/>
          </a:ln>
          <a:extLst/>
        </p:spPr>
        <p:txBody>
          <a:bodyPr lIns="95786" tIns="47893" rIns="95786" bIns="47893"/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pt-BR" sz="18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Aplicada </a:t>
            </a:r>
            <a:r>
              <a:rPr lang="pt-BR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sobre a base de cálculo </a:t>
            </a:r>
            <a:r>
              <a:rPr lang="pt-BR" sz="18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chegar ao tributo</a:t>
            </a:r>
            <a:endParaRPr lang="en-US" sz="1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594601" y="3333564"/>
            <a:ext cx="458436" cy="36004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lIns="95786" tIns="47893" rIns="95786" bIns="47893" anchor="ctr"/>
          <a:lstStyle/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pt-BR" sz="1800" b="1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594601" y="4111725"/>
            <a:ext cx="458436" cy="36004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lIns="95786" tIns="47893" rIns="95786" bIns="47893" anchor="ctr"/>
          <a:lstStyle/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pt-BR" sz="1800" b="1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6095" y="2236160"/>
            <a:ext cx="356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solidFill>
                  <a:srgbClr val="C00000"/>
                </a:solidFill>
              </a:rPr>
              <a:t>!</a:t>
            </a:r>
          </a:p>
        </p:txBody>
      </p:sp>
      <p:sp>
        <p:nvSpPr>
          <p:cNvPr id="13" name="TextBox 3">
            <a:extLst>
              <a:ext uri="{FF2B5EF4-FFF2-40B4-BE49-F238E27FC236}">
                <a16:creationId xmlns:a16="http://schemas.microsoft.com/office/drawing/2014/main" id="{1469C9E8-A5E4-4C87-9E84-B7DCCC7EEECE}"/>
              </a:ext>
            </a:extLst>
          </p:cNvPr>
          <p:cNvSpPr txBox="1"/>
          <p:nvPr/>
        </p:nvSpPr>
        <p:spPr>
          <a:xfrm>
            <a:off x="255952" y="6021288"/>
            <a:ext cx="5211235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*¹ Artigos 623 e 624 do RIR/2018 e artigos 29 e 30 da IN RFB nº 1.700, de 2017.</a:t>
            </a:r>
          </a:p>
        </p:txBody>
      </p:sp>
    </p:spTree>
    <p:extLst>
      <p:ext uri="{BB962C8B-B14F-4D97-AF65-F5344CB8AC3E}">
        <p14:creationId xmlns:p14="http://schemas.microsoft.com/office/powerpoint/2010/main" val="28070343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Presumido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6231" y="1806200"/>
            <a:ext cx="8806181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Exemplo de cálculo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 bwMode="auto">
          <a:xfrm>
            <a:off x="1187624" y="2420888"/>
            <a:ext cx="7073924" cy="3564621"/>
          </a:xfrm>
          <a:prstGeom prst="rect">
            <a:avLst/>
          </a:prstGeom>
          <a:noFill/>
          <a:ln>
            <a:noFill/>
          </a:ln>
          <a:extLst/>
        </p:spPr>
        <p:txBody>
          <a:bodyPr lIns="95786" tIns="47893" rIns="95786" bIns="47893"/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6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Empresa de </a:t>
            </a:r>
            <a:r>
              <a:rPr lang="pt-BR" sz="1600" b="1" u="sng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serviços</a:t>
            </a:r>
            <a:r>
              <a:rPr lang="pt-BR" sz="16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optante pelo Lucro Presumido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endParaRPr lang="en-US" sz="7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800"/>
              </a:spcAft>
              <a:buFont typeface="Arial" charset="0"/>
              <a:buNone/>
              <a:defRPr/>
            </a:pPr>
            <a:r>
              <a:rPr lang="pt-BR" sz="16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Receita bruta no trimestre		( = ) 		R$ 312.500,00</a:t>
            </a:r>
          </a:p>
          <a:p>
            <a:pPr algn="just" eaLnBrk="1" hangingPunct="1">
              <a:spcBef>
                <a:spcPts val="0"/>
              </a:spcBef>
              <a:spcAft>
                <a:spcPts val="800"/>
              </a:spcAft>
              <a:buFont typeface="Arial" charset="0"/>
              <a:buNone/>
              <a:defRPr/>
            </a:pPr>
            <a:r>
              <a:rPr lang="pt-BR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Aplicação do coeficiente		( x )		</a:t>
            </a:r>
            <a:r>
              <a:rPr lang="pt-BR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(32%, p/ serviços)</a:t>
            </a:r>
          </a:p>
          <a:p>
            <a:pPr algn="just" eaLnBrk="1" hangingPunct="1">
              <a:spcBef>
                <a:spcPts val="0"/>
              </a:spcBef>
              <a:spcAft>
                <a:spcPts val="800"/>
              </a:spcAft>
              <a:buFont typeface="Arial" charset="0"/>
              <a:buNone/>
              <a:defRPr/>
            </a:pPr>
            <a:r>
              <a:rPr lang="pt-BR" sz="16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Lucro presumido do trimestre		( = )		R$ 100.000,00</a:t>
            </a:r>
          </a:p>
          <a:p>
            <a:pPr algn="just" eaLnBrk="1" hangingPunct="1">
              <a:spcBef>
                <a:spcPts val="0"/>
              </a:spcBef>
              <a:spcAft>
                <a:spcPts val="800"/>
              </a:spcAft>
              <a:defRPr/>
            </a:pPr>
            <a:r>
              <a:rPr lang="pt-BR" sz="16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Cálculo do IRPJ: 15% x R$ 100.000,00 	( = )		</a:t>
            </a:r>
            <a:r>
              <a:rPr lang="pt-BR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R$ 15.000,00</a:t>
            </a:r>
          </a:p>
          <a:p>
            <a:pPr eaLnBrk="1" hangingPunct="1">
              <a:spcBef>
                <a:spcPts val="0"/>
              </a:spcBef>
              <a:spcAft>
                <a:spcPts val="800"/>
              </a:spcAft>
              <a:defRPr/>
            </a:pPr>
            <a:r>
              <a:rPr lang="pt-BR" sz="16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 para incidência do adicional de 10% (R$ 100.000 – R$ 60.000 = R$ 40.000)</a:t>
            </a:r>
          </a:p>
          <a:p>
            <a:pPr algn="just" eaLnBrk="1" hangingPunct="1">
              <a:spcBef>
                <a:spcPts val="0"/>
              </a:spcBef>
              <a:spcAft>
                <a:spcPts val="800"/>
              </a:spcAft>
              <a:defRPr/>
            </a:pPr>
            <a:r>
              <a:rPr lang="pt-BR" sz="16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Adicional de 10%: 10% x R$ 40.000,00	( = )		R$ 4.000,00</a:t>
            </a: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pt-BR" sz="16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Cálculo da CSLL: 9% x R$ 100.000,00	( = )		R$ 9.000,00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IRPJ/CSLL devidos no trimestre</a:t>
            </a:r>
            <a:r>
              <a:rPr lang="pt-BR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( = )		</a:t>
            </a:r>
            <a:r>
              <a:rPr lang="pt-BR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R$ 28.000,00</a:t>
            </a:r>
          </a:p>
        </p:txBody>
      </p:sp>
    </p:spTree>
    <p:extLst>
      <p:ext uri="{BB962C8B-B14F-4D97-AF65-F5344CB8AC3E}">
        <p14:creationId xmlns:p14="http://schemas.microsoft.com/office/powerpoint/2010/main" val="37714794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Presumido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6231" y="1806200"/>
            <a:ext cx="8806181" cy="3119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Possíveis deduções do IRPJ e CSLL devidos de acordo com o regime do lucro presumido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Valor do IR e da CSLL retidos na fonte que tenham incidido sobre receitas incluídas na base de cálculo</a:t>
            </a:r>
          </a:p>
          <a:p>
            <a:pPr marL="5688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400" dirty="0">
                <a:solidFill>
                  <a:srgbClr val="595959"/>
                </a:solidFill>
                <a:cs typeface="Times New Roman" panose="02020603050405020304" pitchFamily="18" charset="0"/>
              </a:rPr>
              <a:t>(artigo 599 do RIR/2018 e artigos 221 e 222, inciso II da IN RFB nº 1.700, de 2017)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Especificamente para a CSLL: bônus de adimplência fiscal </a:t>
            </a:r>
          </a:p>
          <a:p>
            <a:pPr marL="5688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(1% da base de cálculo da CSLL, calculado em relação aos 4 trimestres do ano-calendário e deduzido da CSLL devida no </a:t>
            </a:r>
            <a:r>
              <a:rPr lang="pt-BR" sz="1800" u="sng" dirty="0">
                <a:solidFill>
                  <a:srgbClr val="595959"/>
                </a:solidFill>
                <a:cs typeface="Times New Roman" panose="02020603050405020304" pitchFamily="18" charset="0"/>
              </a:rPr>
              <a:t>último trimestre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ou no </a:t>
            </a:r>
            <a:r>
              <a:rPr lang="pt-BR" sz="1800" u="sng" dirty="0">
                <a:solidFill>
                  <a:srgbClr val="595959"/>
                </a:solidFill>
                <a:cs typeface="Times New Roman" panose="02020603050405020304" pitchFamily="18" charset="0"/>
              </a:rPr>
              <a:t>ajuste anual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) </a:t>
            </a:r>
          </a:p>
          <a:p>
            <a:pPr marL="5688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400" dirty="0">
                <a:solidFill>
                  <a:srgbClr val="595959"/>
                </a:solidFill>
                <a:cs typeface="Times New Roman" panose="02020603050405020304" pitchFamily="18" charset="0"/>
              </a:rPr>
              <a:t>(artigo 38 da Lei nº 10.637, de 2002, e nos artigos 271 a 276 da Instrução Normativa RFB nº 1.700, de 2017)</a:t>
            </a:r>
          </a:p>
        </p:txBody>
      </p:sp>
    </p:spTree>
    <p:extLst>
      <p:ext uri="{BB962C8B-B14F-4D97-AF65-F5344CB8AC3E}">
        <p14:creationId xmlns:p14="http://schemas.microsoft.com/office/powerpoint/2010/main" val="33584506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Presumido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0623" y="1844824"/>
            <a:ext cx="8720657" cy="4079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Vantagens (em relação ao lucro real)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Opção pelo reconhecimento de receitas de acordo com o regime de caixa *¹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Simplicidade: dispensa de escrituração contábil (no regime de caixa)</a:t>
            </a:r>
          </a:p>
          <a:p>
            <a:pPr marL="5688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(mas necessidade se houver distribuição de lucros excedentes)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Margem de lucro presumida (coeficiente de 8%) reduzida para atividades industriais, comerciais e agropecuárias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Tributação pelo PIS/COFINS na sistemática cumulativa (alíquotas inferiores)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Desvantagens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Margem de lucro presumida (coeficiente de 32%) alta para serviços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C00000"/>
                </a:solidFill>
                <a:cs typeface="Times New Roman" panose="02020603050405020304" pitchFamily="18" charset="0"/>
              </a:rPr>
              <a:t>Tributação pelo IRPJ e CSLL mesmo se a PJ estiver com prejuízo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41" y="1700808"/>
            <a:ext cx="371527" cy="476316"/>
          </a:xfrm>
          <a:prstGeom prst="rect">
            <a:avLst/>
          </a:prstGeom>
        </p:spPr>
      </p:pic>
      <p:sp>
        <p:nvSpPr>
          <p:cNvPr id="5" name="TextBox 3">
            <a:extLst>
              <a:ext uri="{FF2B5EF4-FFF2-40B4-BE49-F238E27FC236}">
                <a16:creationId xmlns:a16="http://schemas.microsoft.com/office/drawing/2014/main" id="{D8A92D59-680D-4CF5-8E13-7FF0C2B7CA2D}"/>
              </a:ext>
            </a:extLst>
          </p:cNvPr>
          <p:cNvSpPr txBox="1"/>
          <p:nvPr/>
        </p:nvSpPr>
        <p:spPr>
          <a:xfrm>
            <a:off x="255952" y="6021288"/>
            <a:ext cx="3196260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*¹ Artigo 215, § 9º da IN RFB nº 1.700, de 2017.</a:t>
            </a:r>
          </a:p>
        </p:txBody>
      </p:sp>
    </p:spTree>
    <p:extLst>
      <p:ext uri="{BB962C8B-B14F-4D97-AF65-F5344CB8AC3E}">
        <p14:creationId xmlns:p14="http://schemas.microsoft.com/office/powerpoint/2010/main" val="41696823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Presumido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0623" y="1844824"/>
            <a:ext cx="8720657" cy="1469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Na prática, as </a:t>
            </a:r>
            <a:r>
              <a:rPr lang="pt-BR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PJs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fazem a opção no início do ano-calendário em função da lucratividade esperada para o período. A opção pelo lucro presumido é vantajosa quando se espera uma lucratividade superior aos coeficientes de presunção previstos na legislação.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720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 txBox="1">
            <a:spLocks/>
          </p:cNvSpPr>
          <p:nvPr/>
        </p:nvSpPr>
        <p:spPr bwMode="auto">
          <a:xfrm>
            <a:off x="1075127" y="4403061"/>
            <a:ext cx="6948388" cy="39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CTN – Art. 44.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base de cálculo do imposto [IR] é o montante</a:t>
            </a:r>
            <a:endParaRPr lang="en-US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1" name="Retângulo 16"/>
          <p:cNvSpPr>
            <a:spLocks noChangeArrowheads="1"/>
          </p:cNvSpPr>
          <p:nvPr/>
        </p:nvSpPr>
        <p:spPr bwMode="auto">
          <a:xfrm>
            <a:off x="1619672" y="4895253"/>
            <a:ext cx="1620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pt-BR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</a:p>
        </p:txBody>
      </p:sp>
      <p:sp>
        <p:nvSpPr>
          <p:cNvPr id="12" name="Retângulo 17"/>
          <p:cNvSpPr>
            <a:spLocks noChangeArrowheads="1"/>
          </p:cNvSpPr>
          <p:nvPr/>
        </p:nvSpPr>
        <p:spPr bwMode="auto">
          <a:xfrm>
            <a:off x="3604918" y="4895253"/>
            <a:ext cx="1620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pt-BR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arbitrado</a:t>
            </a:r>
          </a:p>
        </p:txBody>
      </p:sp>
      <p:sp>
        <p:nvSpPr>
          <p:cNvPr id="13" name="Retângulo 18"/>
          <p:cNvSpPr>
            <a:spLocks noChangeArrowheads="1"/>
          </p:cNvSpPr>
          <p:nvPr/>
        </p:nvSpPr>
        <p:spPr bwMode="auto">
          <a:xfrm>
            <a:off x="5868144" y="4878951"/>
            <a:ext cx="1620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pt-BR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presumido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 bwMode="auto">
          <a:xfrm>
            <a:off x="5224918" y="4901571"/>
            <a:ext cx="593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ou</a:t>
            </a:r>
            <a:endParaRPr lang="en-US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 bwMode="auto">
          <a:xfrm>
            <a:off x="2587295" y="5504808"/>
            <a:ext cx="3924052" cy="432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/>
          <a:lstStyle>
            <a:defPPr>
              <a:defRPr lang="pt-BR"/>
            </a:defPPr>
            <a:lvl1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 sz="1800" b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pt-BR" altLang="pt-BR" b="0" dirty="0"/>
              <a:t>da </a:t>
            </a:r>
            <a:r>
              <a:rPr lang="pt-BR" altLang="pt-BR" dirty="0"/>
              <a:t>renda</a:t>
            </a:r>
            <a:r>
              <a:rPr lang="pt-BR" altLang="pt-BR" b="0" dirty="0"/>
              <a:t> ou dos </a:t>
            </a:r>
            <a:r>
              <a:rPr lang="pt-BR" altLang="pt-BR" dirty="0"/>
              <a:t>proventos</a:t>
            </a:r>
            <a:r>
              <a:rPr lang="pt-BR" altLang="pt-BR" b="0" dirty="0"/>
              <a:t> tributáveis.</a:t>
            </a:r>
            <a:endParaRPr lang="en-US" altLang="pt-BR" b="0" dirty="0"/>
          </a:p>
        </p:txBody>
      </p:sp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IRPJ/CSLL – Noções introdutórias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6231" y="1806200"/>
            <a:ext cx="8806181" cy="1137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Imposto de renda da pessoa jurídica (“IRPJ”): tem por base o “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lucro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” estabelecido pela legislação tributária (artigo 44 do Código Tributário Nacional, “CTN”)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8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Não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incide sobre o </a:t>
            </a:r>
            <a:r>
              <a:rPr lang="pt-BR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lucro contábil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da PJ (aulas 3 e 4 desta disciplina)</a:t>
            </a:r>
          </a:p>
        </p:txBody>
      </p:sp>
      <p:pic>
        <p:nvPicPr>
          <p:cNvPr id="21" name="Imagem 2"/>
          <p:cNvPicPr>
            <a:picLocks noChangeAspect="1"/>
          </p:cNvPicPr>
          <p:nvPr/>
        </p:nvPicPr>
        <p:blipFill>
          <a:blip r:embed="rId3">
            <a:clrChange>
              <a:clrFrom>
                <a:srgbClr val="E9E9E9"/>
              </a:clrFrom>
              <a:clrTo>
                <a:srgbClr val="E9E9E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421" y="3284984"/>
            <a:ext cx="37338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65649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Presumido (Caso prático 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6231" y="1806200"/>
            <a:ext cx="8806181" cy="421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Tributação de receitas auferidas no lucro presumido vs. lucro real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O posto de combustível “AUTO POSTO SÃO PAULO LTDA.” apura o IRPJ e CSLL pelo regime do </a:t>
            </a: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presumido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. No primeiro trimestre de 2018, o Auto Posto São Paulo:</a:t>
            </a:r>
          </a:p>
          <a:p>
            <a:pPr marL="5701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Vendeu R$ 1,2 milhão em combustível. </a:t>
            </a:r>
          </a:p>
          <a:p>
            <a:pPr marL="5701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Comercializou R$ 500 mil em mercadorias em sua loja de conveniência.</a:t>
            </a:r>
          </a:p>
          <a:p>
            <a:pPr marL="5701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Prestou R$ 20 mil em serviços em sua borracharia.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Além destas receitas, o Auto Posto São Paulo vendou ativos (já plenamente depreciados) que não eram mais utilizados em suas atividades pelo valor de R$ 20 mil e auferiu receitas financeiras com investimentos em renda fixa no valor de R$ 1 mil.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Com base nas informações constantes do Demonstrativo de resultado (</a:t>
            </a: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DRE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) indicado no próximo slide, calcule o IRPJ e a CSLL devidos no trimestre.</a:t>
            </a:r>
          </a:p>
        </p:txBody>
      </p:sp>
    </p:spTree>
    <p:extLst>
      <p:ext uri="{BB962C8B-B14F-4D97-AF65-F5344CB8AC3E}">
        <p14:creationId xmlns:p14="http://schemas.microsoft.com/office/powerpoint/2010/main" val="39404248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20335"/>
              </p:ext>
            </p:extLst>
          </p:nvPr>
        </p:nvGraphicFramePr>
        <p:xfrm>
          <a:off x="2123728" y="1340768"/>
          <a:ext cx="5040560" cy="4824544"/>
        </p:xfrm>
        <a:graphic>
          <a:graphicData uri="http://schemas.openxmlformats.org/drawingml/2006/table">
            <a:tbl>
              <a:tblPr/>
              <a:tblGrid>
                <a:gridCol w="4149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1534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(+) Receita da venda de combustíveis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1.200.000,00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534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(+) Receita da venda de mercadorias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500.000,00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534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(+) Receita da prestação de serviços de borracharia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20.000,00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534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RECEITA BRUTA TOTAL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1.720.000,00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534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(-) PIS *¹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-11.180,00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534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(-) COFINS *¹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-51.600,00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534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RECEITA LÍQUIDA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1.657.220,00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534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(-) Custo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-185.220,00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534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LUCRO BRUTO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1.472.000,00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534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(-) Despesas operacionais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-870.800,00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534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LUCRO OPERACIONAL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601.200,00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1534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(+) RECEITAS NÃO OPERACIONAIS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98" marR="7298" marT="7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534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Ganho de capital alienação de ativos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20.000,00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1534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(+) RESULTADOS FINANCEIROS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98" marR="7298" marT="7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1534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Rendimento de aplicação de renda fixa (bruto)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1.000,00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1534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(=) RESULTADO NO PERÍODO (antes do IR/CS)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622.200,00</a:t>
                      </a:r>
                    </a:p>
                  </a:txBody>
                  <a:tcPr marL="7298" marR="7298" marT="7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 rot="16200000">
            <a:off x="-41679" y="3042578"/>
            <a:ext cx="3743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cap="small" dirty="0">
                <a:solidFill>
                  <a:schemeClr val="bg1">
                    <a:lumMod val="50000"/>
                  </a:schemeClr>
                </a:solidFill>
              </a:rPr>
              <a:t>Demonstração de Resultado do Exercício (DRE)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6282776" y="4351456"/>
            <a:ext cx="93610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3">
            <a:extLst>
              <a:ext uri="{FF2B5EF4-FFF2-40B4-BE49-F238E27FC236}">
                <a16:creationId xmlns:a16="http://schemas.microsoft.com/office/drawing/2014/main" id="{925F3ACF-7621-4E43-9A71-B524B62314E2}"/>
              </a:ext>
            </a:extLst>
          </p:cNvPr>
          <p:cNvSpPr txBox="1"/>
          <p:nvPr/>
        </p:nvSpPr>
        <p:spPr>
          <a:xfrm>
            <a:off x="1691680" y="6187276"/>
            <a:ext cx="5235729" cy="227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800" dirty="0">
                <a:solidFill>
                  <a:srgbClr val="595959"/>
                </a:solidFill>
                <a:cs typeface="Times New Roman" panose="02020603050405020304" pitchFamily="18" charset="0"/>
              </a:rPr>
              <a:t>*¹ Cálculo ilustrativo sobre a Receita Bruta Total, desconsiderando quaisquer deduções autorizadas pela legislação tributária</a:t>
            </a:r>
          </a:p>
        </p:txBody>
      </p:sp>
    </p:spTree>
    <p:extLst>
      <p:ext uri="{BB962C8B-B14F-4D97-AF65-F5344CB8AC3E}">
        <p14:creationId xmlns:p14="http://schemas.microsoft.com/office/powerpoint/2010/main" val="17874765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987584"/>
              </p:ext>
            </p:extLst>
          </p:nvPr>
        </p:nvGraphicFramePr>
        <p:xfrm>
          <a:off x="971600" y="1340768"/>
          <a:ext cx="7101535" cy="4752527"/>
        </p:xfrm>
        <a:graphic>
          <a:graphicData uri="http://schemas.openxmlformats.org/drawingml/2006/table">
            <a:tbl>
              <a:tblPr/>
              <a:tblGrid>
                <a:gridCol w="2874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5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67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5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Receita Bruta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Valor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Coeficiente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Base de Cálculo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Venda de combustíveis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1.200.000,00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1,6%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19.200,00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Venda de mercadorias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500.000,00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8%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40.000,00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Serviços de borracharia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20.000,00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32%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6.400,00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SUBTOTAL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kern="1200" dirty="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65.600,00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(+) ganho na alienação de ativos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20.000,00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57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(+) resultado positivo de op. financeiras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1.000,00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57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6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Lucro presumido (base de cálculo do IRPJ)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1" kern="1200" dirty="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86.600,00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15% (IRPJ) x R$ 86.600,00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12.990,00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7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10% (Adicional IRPJ) x (R$ 86.600 - R$ 60.000)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2.660,00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IRPJ Apurado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15.650,00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(-) Deduções (IRRF s/ renda fixa)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-200,00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kern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IRPJ Devido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1" kern="12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1" kern="12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kern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15.450,00 </a:t>
                      </a:r>
                    </a:p>
                  </a:txBody>
                  <a:tcPr marL="8982" marR="8982" marT="8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7096087" y="2794576"/>
            <a:ext cx="10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1807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095009"/>
              </p:ext>
            </p:extLst>
          </p:nvPr>
        </p:nvGraphicFramePr>
        <p:xfrm>
          <a:off x="971600" y="1340768"/>
          <a:ext cx="7128791" cy="3672410"/>
        </p:xfrm>
        <a:graphic>
          <a:graphicData uri="http://schemas.openxmlformats.org/drawingml/2006/table">
            <a:tbl>
              <a:tblPr/>
              <a:tblGrid>
                <a:gridCol w="2885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0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0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2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724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Receita Bruta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Valor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Coeficiente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Base de Cálculo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24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Venda de combustíveis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1.200.000,00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144.000,00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24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Venda de mercadorias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500.000,00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60.000,00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24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Serviços de borracharia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20.000,00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6.400,00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24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SUBTOTAL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210.400,00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24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(+) ganho na alienação de ativos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20.000,00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24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(+) resultado positivo de op. financeiras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1.000,00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24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6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Lucro presumido (base de cálculo do CSLL)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1" kern="1200" dirty="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231.400,00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24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9% (CSLL) x R$ 231.400,00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20.826,00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24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kern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CSLL Devida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1" kern="12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1" kern="12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kern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20.826,00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7096087" y="2794576"/>
            <a:ext cx="10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6526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Presumido (Caso prático 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6231" y="1806200"/>
            <a:ext cx="8806181" cy="305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Tributação de receitas auferidas no lucro presumido vs. lucro real </a:t>
            </a:r>
            <a:r>
              <a:rPr lang="pt-BR" sz="1000" b="1" dirty="0">
                <a:solidFill>
                  <a:srgbClr val="595959"/>
                </a:solidFill>
                <a:cs typeface="Times New Roman" panose="02020603050405020304" pitchFamily="18" charset="0"/>
              </a:rPr>
              <a:t>(cont.)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Nesse exemplo, o IRPJ e a CSLL devidos pelo Auto Posto São Paulo apurados através da sistemática do lucro presumido são, respectivamente, de R$ 15.450,00 e de R$ 20.826,00.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É interessante ressaltar que, apesar de o lucro contábil do período de apuração (1º trim.) ter sido </a:t>
            </a:r>
            <a:r>
              <a:rPr lang="pt-BR" altLang="pt-BR" sz="1800" b="1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R$ 622.200,00, a base de cálculo do IRPJ e da CSLL no lucro presumido foi de R$ 86.600,00 e R$ 231.400,00, respectivamente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.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Assumindo o resultado contábil como uma aproximação do lucro real, a opção pelo lucro presumido foi bastante vantajosa para a PJ.</a:t>
            </a:r>
          </a:p>
        </p:txBody>
      </p:sp>
    </p:spTree>
    <p:extLst>
      <p:ext uri="{BB962C8B-B14F-4D97-AF65-F5344CB8AC3E}">
        <p14:creationId xmlns:p14="http://schemas.microsoft.com/office/powerpoint/2010/main" val="12426469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Presumido (Caso prático 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6231" y="1806200"/>
            <a:ext cx="880618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Tributação da receita de aluguéis por </a:t>
            </a:r>
            <a:r>
              <a:rPr lang="pt-BR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PFs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ou </a:t>
            </a:r>
            <a:r>
              <a:rPr lang="pt-BR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PJs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no lucro presumido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João, José e Pedro (em conjunto, “</a:t>
            </a:r>
            <a:r>
              <a:rPr lang="pt-BR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PFs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”) são proprietários em condomínio de um imóvel que rende receitas mensais de aluguel da ordem de R$ 30.000,00 (“</a:t>
            </a: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Cenário 1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”).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As </a:t>
            </a:r>
            <a:r>
              <a:rPr lang="pt-BR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PFs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também são sócias de uma PJ que detém outro imóvel objeto de locação cujo aluguel é o mesmo do anterior. Tal PJ é optante pelo lucro presumido (“</a:t>
            </a: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Cenário 2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”)</a:t>
            </a:r>
          </a:p>
        </p:txBody>
      </p:sp>
      <p:sp>
        <p:nvSpPr>
          <p:cNvPr id="2" name="Oval 1"/>
          <p:cNvSpPr/>
          <p:nvPr/>
        </p:nvSpPr>
        <p:spPr>
          <a:xfrm>
            <a:off x="2024066" y="4526493"/>
            <a:ext cx="410344" cy="41034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Oval 6"/>
          <p:cNvSpPr/>
          <p:nvPr/>
        </p:nvSpPr>
        <p:spPr>
          <a:xfrm>
            <a:off x="2744146" y="4526493"/>
            <a:ext cx="410344" cy="41034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Oval 7"/>
          <p:cNvSpPr/>
          <p:nvPr/>
        </p:nvSpPr>
        <p:spPr>
          <a:xfrm>
            <a:off x="3464226" y="4526493"/>
            <a:ext cx="410344" cy="41034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185" y="5318581"/>
            <a:ext cx="596265" cy="596265"/>
          </a:xfrm>
          <a:prstGeom prst="rect">
            <a:avLst/>
          </a:prstGeom>
        </p:spPr>
      </p:pic>
      <p:cxnSp>
        <p:nvCxnSpPr>
          <p:cNvPr id="10" name="Elbow Connector 9"/>
          <p:cNvCxnSpPr>
            <a:stCxn id="2" idx="4"/>
            <a:endCxn id="3" idx="0"/>
          </p:cNvCxnSpPr>
          <p:nvPr/>
        </p:nvCxnSpPr>
        <p:spPr>
          <a:xfrm rot="16200000" flipH="1">
            <a:off x="2398406" y="4767669"/>
            <a:ext cx="381744" cy="720080"/>
          </a:xfrm>
          <a:prstGeom prst="bentConnector3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4"/>
            <a:endCxn id="3" idx="0"/>
          </p:cNvCxnSpPr>
          <p:nvPr/>
        </p:nvCxnSpPr>
        <p:spPr>
          <a:xfrm>
            <a:off x="2949318" y="4936837"/>
            <a:ext cx="0" cy="381744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8" idx="4"/>
            <a:endCxn id="3" idx="0"/>
          </p:cNvCxnSpPr>
          <p:nvPr/>
        </p:nvCxnSpPr>
        <p:spPr>
          <a:xfrm rot="5400000">
            <a:off x="3118486" y="4767669"/>
            <a:ext cx="381744" cy="720080"/>
          </a:xfrm>
          <a:prstGeom prst="bentConnector3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284330" y="4509120"/>
            <a:ext cx="410344" cy="41034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Oval 19"/>
          <p:cNvSpPr/>
          <p:nvPr/>
        </p:nvSpPr>
        <p:spPr>
          <a:xfrm>
            <a:off x="6004410" y="4509120"/>
            <a:ext cx="410344" cy="41034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Oval 20"/>
          <p:cNvSpPr/>
          <p:nvPr/>
        </p:nvSpPr>
        <p:spPr>
          <a:xfrm>
            <a:off x="6724490" y="4509120"/>
            <a:ext cx="410344" cy="41034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3" name="Elbow Connector 22"/>
          <p:cNvCxnSpPr>
            <a:stCxn id="19" idx="4"/>
          </p:cNvCxnSpPr>
          <p:nvPr/>
        </p:nvCxnSpPr>
        <p:spPr>
          <a:xfrm rot="16200000" flipH="1">
            <a:off x="5658670" y="4750296"/>
            <a:ext cx="381744" cy="720080"/>
          </a:xfrm>
          <a:prstGeom prst="bentConnector3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4"/>
          </p:cNvCxnSpPr>
          <p:nvPr/>
        </p:nvCxnSpPr>
        <p:spPr>
          <a:xfrm>
            <a:off x="6209582" y="4919464"/>
            <a:ext cx="0" cy="381744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21" idx="4"/>
          </p:cNvCxnSpPr>
          <p:nvPr/>
        </p:nvCxnSpPr>
        <p:spPr>
          <a:xfrm rot="5400000">
            <a:off x="6378750" y="4750296"/>
            <a:ext cx="381744" cy="720080"/>
          </a:xfrm>
          <a:prstGeom prst="bentConnector3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669522" y="5311727"/>
            <a:ext cx="1080120" cy="5760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746" y="5520119"/>
            <a:ext cx="367672" cy="367672"/>
          </a:xfrm>
          <a:prstGeom prst="rect">
            <a:avLst/>
          </a:prstGeom>
        </p:spPr>
      </p:pic>
      <p:sp>
        <p:nvSpPr>
          <p:cNvPr id="30" name="Left Brace 29"/>
          <p:cNvSpPr/>
          <p:nvPr/>
        </p:nvSpPr>
        <p:spPr>
          <a:xfrm>
            <a:off x="1699548" y="4526493"/>
            <a:ext cx="209729" cy="410344"/>
          </a:xfrm>
          <a:prstGeom prst="leftBrac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Left Brace 30"/>
          <p:cNvSpPr/>
          <p:nvPr/>
        </p:nvSpPr>
        <p:spPr>
          <a:xfrm rot="10800000">
            <a:off x="6929662" y="5283510"/>
            <a:ext cx="209729" cy="604281"/>
          </a:xfrm>
          <a:prstGeom prst="leftBrac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TextBox 32"/>
          <p:cNvSpPr txBox="1"/>
          <p:nvPr/>
        </p:nvSpPr>
        <p:spPr>
          <a:xfrm>
            <a:off x="1131587" y="4512298"/>
            <a:ext cx="52895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PFs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39391" y="5373285"/>
            <a:ext cx="528953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PJ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363253" y="4005064"/>
            <a:ext cx="117212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1800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 marL="0" indent="0">
              <a:buNone/>
            </a:pPr>
            <a:r>
              <a:rPr lang="pt-BR" b="1" u="sng" dirty="0"/>
              <a:t>Cenário 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623518" y="4005064"/>
            <a:ext cx="1172128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1800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 marL="0" indent="0">
              <a:buNone/>
            </a:pPr>
            <a:r>
              <a:rPr lang="pt-BR" b="1" u="sng" dirty="0"/>
              <a:t>Cenário 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04267" y="5216318"/>
            <a:ext cx="11283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1800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pt-BR" sz="1400" dirty="0"/>
              <a:t>Optante pelo </a:t>
            </a:r>
            <a:r>
              <a:rPr lang="pt-BR" sz="1400" b="1" dirty="0"/>
              <a:t>lucro presumido</a:t>
            </a:r>
          </a:p>
        </p:txBody>
      </p:sp>
    </p:spTree>
    <p:extLst>
      <p:ext uri="{BB962C8B-B14F-4D97-AF65-F5344CB8AC3E}">
        <p14:creationId xmlns:p14="http://schemas.microsoft.com/office/powerpoint/2010/main" val="6924341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037098"/>
              </p:ext>
            </p:extLst>
          </p:nvPr>
        </p:nvGraphicFramePr>
        <p:xfrm>
          <a:off x="899592" y="1556792"/>
          <a:ext cx="7150740" cy="4390505"/>
        </p:xfrm>
        <a:graphic>
          <a:graphicData uri="http://schemas.openxmlformats.org/drawingml/2006/table">
            <a:tbl>
              <a:tblPr/>
              <a:tblGrid>
                <a:gridCol w="698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1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9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9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83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01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83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343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Tributação </a:t>
                      </a:r>
                      <a:r>
                        <a:rPr lang="pt-BR" sz="1200" kern="1200" dirty="0" err="1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PFs</a:t>
                      </a:r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(Cenário 1)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00" kern="1200" dirty="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Tributação PJ (Cenário 2)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3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Receita de aluguel mensal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30.000,00 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00" b="1" kern="1200" dirty="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Receita de aluguel mensal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30.000,00 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400" kern="1200" dirty="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3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BC do IRPF de João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00" kern="1200" dirty="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Base de cálculo do IR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43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Receita de aluguel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10.000,00 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Receita de aluguel (coeficiente de 32%)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9.600,00 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4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IRPF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Tabela progressiva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1.880,64 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IRPJ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Alíquota de 15%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1.440,00 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43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BC do IRPF de José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Adicional de 10%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43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Receita de aluguel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10.000,00 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Base de cálculo da CSLL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4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IRPF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Tabela progressiva</a:t>
                      </a:r>
                    </a:p>
                  </a:txBody>
                  <a:tcPr marL="8545" marR="8545" marT="854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1.880,64 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Receita de aluguel (coeficiente de 32%)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9.600,00 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43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BC do IRPF de Pedro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CSLL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Alíquota de 9%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864,00 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43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Receita de aluguel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10.000,00 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BC do PIS/COFINS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4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IRPF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Tabela progressiva</a:t>
                      </a:r>
                    </a:p>
                  </a:txBody>
                  <a:tcPr marL="8545" marR="8545" marT="854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1.880,64 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Receita de aluguel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30.000,00 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3433">
                <a:tc>
                  <a:txBody>
                    <a:bodyPr/>
                    <a:lstStyle/>
                    <a:p>
                      <a:pPr algn="l" fontAlgn="ctr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00" kern="1200" dirty="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1200" kern="1200" dirty="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PIS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Alíquota de 0,65%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195,00 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433">
                <a:tc>
                  <a:txBody>
                    <a:bodyPr/>
                    <a:lstStyle/>
                    <a:p>
                      <a:pPr algn="l" fontAlgn="ctr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00" kern="1200" dirty="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1200" kern="1200" dirty="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00" kern="120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COFINS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Alíquota de 3%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900,00 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400" kern="1200" dirty="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343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Custo tributário aproximado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5.641,92 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00" kern="1200" dirty="0">
                        <a:solidFill>
                          <a:srgbClr val="59595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Custo tributário aproximado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kern="1200" dirty="0">
                          <a:solidFill>
                            <a:srgbClr val="5959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3.399,00 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343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b="1" kern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sobre a receita mensal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kern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18,80%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kern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00" b="1" kern="12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b="1" kern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sobre a receita mensal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kern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11,33%</a:t>
                      </a: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5394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149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 lucro arbitrado *¹ é uma consequência, e </a:t>
            </a:r>
            <a:r>
              <a:rPr lang="pt-BR" alt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não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uma opção como o regime de apuração do lucro presumido – aplica-se em situações determinadas taxativamente em lei</a:t>
            </a:r>
            <a:endParaRPr lang="en-US" altLang="pt-BR" sz="18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Casos de </a:t>
            </a:r>
            <a:r>
              <a:rPr lang="pt-BR" sz="1800" b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descumprimento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das normas da legislação tributária que </a:t>
            </a:r>
            <a:r>
              <a:rPr lang="pt-BR" sz="18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impossibilitem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a apuração da base de cálculo pelo método do </a:t>
            </a: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real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ou do </a:t>
            </a: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presumido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Arbitrado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3EE74363-8E5F-4271-8311-A566FE08F24F}"/>
              </a:ext>
            </a:extLst>
          </p:cNvPr>
          <p:cNvSpPr txBox="1"/>
          <p:nvPr/>
        </p:nvSpPr>
        <p:spPr>
          <a:xfrm>
            <a:off x="255952" y="6021288"/>
            <a:ext cx="7830990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*¹ Regras atualmente consolidadas nos artigos 602 e seguintes do RIR/2018 e 226 e seguintes da IN RFB nº 1.700, de 2017.</a:t>
            </a:r>
          </a:p>
        </p:txBody>
      </p:sp>
    </p:spTree>
    <p:extLst>
      <p:ext uri="{BB962C8B-B14F-4D97-AF65-F5344CB8AC3E}">
        <p14:creationId xmlns:p14="http://schemas.microsoft.com/office/powerpoint/2010/main" val="10962018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5952" y="6021288"/>
            <a:ext cx="4454617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*¹ Artigo 603 do RIR/2018 e artigo 226 da IN RFB nº 1.700, de 2017.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6231" y="1806200"/>
            <a:ext cx="8806181" cy="374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Hipóteses de arbitramento (entre outras *¹):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Contribuinte obrigado à tributação pelo lucro real que não mantiver escrituração nas formas das leis comerciais ou fiscais ou deixar de elaborar demonstrações financeiras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Escrituração com indícios de fraude ou contiver vícios, erros ou deficiências que a tornem imprestável para determinar o lucro real e a efetiva movimentação financeira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Contribuinte não mantiver, em boa ordem e segundo as normas contábeis recomendadas, Livro Razão ou fichas e documentos suporte para o Livro Diário</a:t>
            </a:r>
            <a:endParaRPr lang="pt-BR" altLang="pt-BR" sz="18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Contribuinte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optar indevidamente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pela tributação com base no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lucro presumido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pt-BR" altLang="pt-BR" sz="12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Arbitrado</a:t>
            </a:r>
          </a:p>
        </p:txBody>
      </p:sp>
    </p:spTree>
    <p:extLst>
      <p:ext uri="{BB962C8B-B14F-4D97-AF65-F5344CB8AC3E}">
        <p14:creationId xmlns:p14="http://schemas.microsoft.com/office/powerpoint/2010/main" val="23666836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Arbitrado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6231" y="1806200"/>
            <a:ext cx="8806181" cy="4419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Metodologia para cálculo/aplicação do lucro arbitrado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Quando é possível determinar </a:t>
            </a:r>
            <a:r>
              <a:rPr lang="pt-BR" sz="1800" u="sng" dirty="0">
                <a:solidFill>
                  <a:srgbClr val="595959"/>
                </a:solidFill>
                <a:cs typeface="Times New Roman" panose="02020603050405020304" pitchFamily="18" charset="0"/>
              </a:rPr>
              <a:t>a receita bruta da pessoa jurídica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</a:t>
            </a:r>
            <a:r>
              <a:rPr lang="pt-BR" sz="1400" dirty="0">
                <a:solidFill>
                  <a:srgbClr val="595959"/>
                </a:solidFill>
                <a:cs typeface="Times New Roman" panose="02020603050405020304" pitchFamily="18" charset="0"/>
              </a:rPr>
              <a:t>(artigo 605 do RIR/2018)</a:t>
            </a:r>
            <a:endParaRPr lang="pt-BR" altLang="pt-BR" sz="14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Aplicação sobre a receita bruta conhecida dos coeficientes/percentuais de presunção do lucro normalmente adotados no lucro presumido, </a:t>
            </a:r>
            <a:r>
              <a:rPr lang="pt-BR" altLang="pt-BR" sz="1800" b="1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acrescidos de 20%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altLang="pt-BR" sz="18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Coeficiente aplicado por atividade, de acordo com a mesma qualificação indicada para o lucro presumido (inclusive se PJ tiver mais que uma atividade)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b="1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Não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há o acréscimo de 20% para a CSLL calculada com base no lucro arbitrado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altLang="pt-BR" sz="1400" b="1" dirty="0">
              <a:solidFill>
                <a:srgbClr val="FF0000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16596" y="3804254"/>
            <a:ext cx="792089" cy="5407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1,92%</a:t>
            </a:r>
          </a:p>
        </p:txBody>
      </p:sp>
      <p:sp>
        <p:nvSpPr>
          <p:cNvPr id="6" name="Rectangle 5"/>
          <p:cNvSpPr/>
          <p:nvPr/>
        </p:nvSpPr>
        <p:spPr>
          <a:xfrm>
            <a:off x="3312495" y="3804254"/>
            <a:ext cx="792089" cy="5407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9,6%</a:t>
            </a:r>
          </a:p>
        </p:txBody>
      </p:sp>
      <p:sp>
        <p:nvSpPr>
          <p:cNvPr id="7" name="Rectangle 6"/>
          <p:cNvSpPr/>
          <p:nvPr/>
        </p:nvSpPr>
        <p:spPr>
          <a:xfrm>
            <a:off x="4308394" y="3804254"/>
            <a:ext cx="792089" cy="5407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19,2%</a:t>
            </a:r>
          </a:p>
        </p:txBody>
      </p:sp>
      <p:sp>
        <p:nvSpPr>
          <p:cNvPr id="8" name="Rectangle 7"/>
          <p:cNvSpPr/>
          <p:nvPr/>
        </p:nvSpPr>
        <p:spPr>
          <a:xfrm>
            <a:off x="5304293" y="3804254"/>
            <a:ext cx="792089" cy="5407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38,4%</a:t>
            </a:r>
          </a:p>
        </p:txBody>
      </p:sp>
      <p:sp>
        <p:nvSpPr>
          <p:cNvPr id="9" name="Rectangle 8"/>
          <p:cNvSpPr/>
          <p:nvPr/>
        </p:nvSpPr>
        <p:spPr>
          <a:xfrm>
            <a:off x="6300192" y="3789040"/>
            <a:ext cx="792089" cy="5407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</a:p>
        </p:txBody>
      </p:sp>
      <p:sp>
        <p:nvSpPr>
          <p:cNvPr id="3" name="Left Brace 2"/>
          <p:cNvSpPr/>
          <p:nvPr/>
        </p:nvSpPr>
        <p:spPr>
          <a:xfrm>
            <a:off x="7332060" y="3260550"/>
            <a:ext cx="293679" cy="1224135"/>
          </a:xfrm>
          <a:prstGeom prst="leftBrace">
            <a:avLst>
              <a:gd name="adj1" fmla="val 8333"/>
              <a:gd name="adj2" fmla="val 64251"/>
            </a:avLst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Box 3"/>
          <p:cNvSpPr txBox="1"/>
          <p:nvPr/>
        </p:nvSpPr>
        <p:spPr>
          <a:xfrm>
            <a:off x="7478900" y="3180121"/>
            <a:ext cx="15508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180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</a:lstStyle>
          <a:p>
            <a:pPr marL="0" indent="0" algn="ctr">
              <a:buNone/>
            </a:pPr>
            <a:r>
              <a:rPr lang="pt-BR" sz="1400" dirty="0"/>
              <a:t>Acrescido das outras/demais receitas, incluídas integralmente (100%) na BC</a:t>
            </a:r>
          </a:p>
        </p:txBody>
      </p:sp>
    </p:spTree>
    <p:extLst>
      <p:ext uri="{BB962C8B-B14F-4D97-AF65-F5344CB8AC3E}">
        <p14:creationId xmlns:p14="http://schemas.microsoft.com/office/powerpoint/2010/main" val="1120138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352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Rubens Gomes de Sousa (RGS)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:</a:t>
            </a:r>
          </a:p>
          <a:p>
            <a:pPr algn="ctr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Dentro de um dado conceito econômico, é renda o fenômeno descrito na lei.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Horácio </a:t>
            </a:r>
            <a:r>
              <a:rPr lang="pt-BR" altLang="pt-BR" sz="1800" u="sng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Belsunce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vê RGS como partidário da corrente legalista da renda;</a:t>
            </a:r>
            <a:endParaRPr lang="en-US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4400" algn="just" eaLnBrk="1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Luís Eduardo </a:t>
            </a:r>
            <a:r>
              <a:rPr lang="pt-BR" altLang="pt-BR" sz="1800" u="sng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Schoueri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Na verdade, para RGS, a lei é somente o </a:t>
            </a:r>
            <a:r>
              <a:rPr lang="pt-BR" altLang="pt-BR" sz="1800" b="1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último passo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para se alcançar a definição de renda – “</a:t>
            </a:r>
            <a:r>
              <a:rPr lang="pt-BR" alt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merecem repulsa as teorias legalistas da renda</a:t>
            </a:r>
            <a:r>
              <a:rPr lang="en-US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”.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Ricardo </a:t>
            </a:r>
            <a:r>
              <a:rPr lang="en-US" altLang="pt-BR" sz="1800" b="1" dirty="0" err="1">
                <a:solidFill>
                  <a:srgbClr val="595959"/>
                </a:solidFill>
                <a:cs typeface="Times New Roman" panose="02020603050405020304" pitchFamily="18" charset="0"/>
              </a:rPr>
              <a:t>Mariz</a:t>
            </a:r>
            <a:r>
              <a:rPr lang="en-US" alt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 de Oliveira:</a:t>
            </a:r>
          </a:p>
          <a:p>
            <a:pPr algn="ctr" eaLnBrk="1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Até o Constituinte está limitado a um </a:t>
            </a:r>
            <a:r>
              <a:rPr lang="pt-BR" altLang="pt-BR" sz="1800" b="1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mínimo de sentido</a:t>
            </a:r>
            <a:r>
              <a:rPr lang="pt-BR" alt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, a tributar sinais de capacidade contributiva que possuam </a:t>
            </a:r>
            <a:r>
              <a:rPr lang="pt-BR" altLang="pt-BR" sz="1800" b="1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densidade econômica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IRPJ/CSLL – Noções introdutórias</a:t>
            </a:r>
          </a:p>
        </p:txBody>
      </p:sp>
    </p:spTree>
    <p:extLst>
      <p:ext uri="{BB962C8B-B14F-4D97-AF65-F5344CB8AC3E}">
        <p14:creationId xmlns:p14="http://schemas.microsoft.com/office/powerpoint/2010/main" val="33222732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Arbitrado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6231" y="1806200"/>
            <a:ext cx="8806181" cy="3313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Metodologia para cálculo/aplicação do lucro arbitrado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Quando </a:t>
            </a:r>
            <a:r>
              <a:rPr lang="pt-BR" altLang="pt-BR" sz="1800" b="1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não</a:t>
            </a: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é possível determinar </a:t>
            </a:r>
            <a:r>
              <a:rPr lang="pt-BR" sz="1800" u="sng" dirty="0">
                <a:solidFill>
                  <a:srgbClr val="595959"/>
                </a:solidFill>
                <a:cs typeface="Times New Roman" panose="02020603050405020304" pitchFamily="18" charset="0"/>
              </a:rPr>
              <a:t>a receita bruta da pessoa jurídica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</a:t>
            </a:r>
            <a:r>
              <a:rPr lang="pt-BR" sz="1400" dirty="0">
                <a:solidFill>
                  <a:srgbClr val="595959"/>
                </a:solidFill>
                <a:cs typeface="Times New Roman" panose="02020603050405020304" pitchFamily="18" charset="0"/>
              </a:rPr>
              <a:t>(artigo 608 do RIR/2018)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Aplicação de procedimentos de ofício mediante a utilização de uma entre 8 alternativas:</a:t>
            </a:r>
          </a:p>
          <a:p>
            <a:pPr marL="2830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1)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1,5x do lucro real referente à última escrituração apresentada pela entidade</a:t>
            </a:r>
          </a:p>
          <a:p>
            <a:pPr marL="2830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2)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0,04x da soma dos ativos existentes no último balanço patrimonial conhecido</a:t>
            </a:r>
          </a:p>
          <a:p>
            <a:pPr marL="2830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3)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0,07x do valor do capital constante do último balanço patrimonial</a:t>
            </a:r>
          </a:p>
          <a:p>
            <a:pPr marL="2830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4)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0,05x do valor do patrimônio líquido do último balanço patrimonial conhecido</a:t>
            </a:r>
          </a:p>
        </p:txBody>
      </p:sp>
    </p:spTree>
    <p:extLst>
      <p:ext uri="{BB962C8B-B14F-4D97-AF65-F5344CB8AC3E}">
        <p14:creationId xmlns:p14="http://schemas.microsoft.com/office/powerpoint/2010/main" val="6161761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Lucro Arbitrado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6231" y="1806200"/>
            <a:ext cx="8806181" cy="367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Metodologia para cálculo/aplicação do lucro arbitrado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Quando </a:t>
            </a:r>
            <a:r>
              <a:rPr lang="pt-BR" altLang="pt-BR" sz="1800" b="1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não</a:t>
            </a: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é possível determinar </a:t>
            </a:r>
            <a:r>
              <a:rPr lang="pt-BR" sz="1800" u="sng" dirty="0">
                <a:solidFill>
                  <a:srgbClr val="595959"/>
                </a:solidFill>
                <a:cs typeface="Times New Roman" panose="02020603050405020304" pitchFamily="18" charset="0"/>
              </a:rPr>
              <a:t>a receita bruta da pessoa jurídica</a:t>
            </a:r>
            <a:r>
              <a:rPr lang="pt-BR" sz="1000" dirty="0">
                <a:solidFill>
                  <a:srgbClr val="595959"/>
                </a:solidFill>
                <a:cs typeface="Times New Roman" panose="02020603050405020304" pitchFamily="18" charset="0"/>
              </a:rPr>
              <a:t> </a:t>
            </a:r>
            <a:r>
              <a:rPr lang="pt-BR" sz="1000" b="1" dirty="0">
                <a:solidFill>
                  <a:srgbClr val="595959"/>
                </a:solidFill>
                <a:cs typeface="Times New Roman" panose="02020603050405020304" pitchFamily="18" charset="0"/>
              </a:rPr>
              <a:t>(cont.)</a:t>
            </a:r>
            <a:endParaRPr lang="pt-BR" altLang="pt-BR" sz="10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Aplicação de procedimentos de ofício mediante a utilização de uma entre 8 alternativas:</a:t>
            </a:r>
          </a:p>
          <a:p>
            <a:pPr marL="2830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5)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0,04x do valor das compras de mercadorias efetuadas no mês</a:t>
            </a:r>
          </a:p>
          <a:p>
            <a:pPr marL="2830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6)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0,04x da soma, em cada mês, dos valores apresentados na folha de pagamento e das compras de matérias-primas, produtos intermediários e materiais de embalagem</a:t>
            </a:r>
          </a:p>
          <a:p>
            <a:pPr marL="2830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7)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0,8x da soma dos valores devidos no mês aos empregados</a:t>
            </a:r>
          </a:p>
          <a:p>
            <a:pPr marL="2830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8)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0,9x do valor mensal do aluguel devido</a:t>
            </a:r>
          </a:p>
        </p:txBody>
      </p:sp>
    </p:spTree>
    <p:extLst>
      <p:ext uri="{BB962C8B-B14F-4D97-AF65-F5344CB8AC3E}">
        <p14:creationId xmlns:p14="http://schemas.microsoft.com/office/powerpoint/2010/main" val="21942320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4373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Dois regimes de tributação: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Regime não cumulativo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: </a:t>
            </a:r>
            <a:r>
              <a:rPr lang="pt-BR" sz="1800" u="sng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regime geral de incidência do PIS/COFINS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, por meio do qual as contribuições incidem sobre a receita bruta e quaisquer outras receitas da PJ, permitido o desconto de créditos sobre certas despesas e custos expressamente listados pela legislação.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Alíquotas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: em regra, 1,65% para PIS e 7,60% para COFINS (PIS+COFINS = </a:t>
            </a: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9,25%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)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Regime cumulativo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: </a:t>
            </a:r>
            <a:r>
              <a:rPr lang="pt-BR" sz="1800" u="sng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aplicável para </a:t>
            </a:r>
            <a:r>
              <a:rPr lang="pt-BR" sz="1800" u="sng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PJs</a:t>
            </a:r>
            <a:r>
              <a:rPr lang="pt-BR" sz="1800" u="sng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que optem pela apuração pelo lucro presumido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ou que aufiram determinadas receitas *¹, incide sobre o </a:t>
            </a: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faturamento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(receita bruta), vedado o aproveitamento de quaisquer créditos para abatimento do valor devido.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Alíquotas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: em regra, 0,65% para PIS e 3,00% *² para COFINS (PIS+COFINS = </a:t>
            </a: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3,65%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)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*¹ Expressamente listadas no artigo 10º da Lei nº 10.833, de 2003 (discutidas no próximo slide)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*² Alíquota de </a:t>
            </a:r>
            <a:r>
              <a:rPr lang="pt-BR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4,00% para COFINS para instituições financeiras, entre outras</a:t>
            </a: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(Lei nº 10.684, de 2003, artigo 18)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PIS/COFINS: Regimes de tributação</a:t>
            </a:r>
          </a:p>
        </p:txBody>
      </p:sp>
    </p:spTree>
    <p:extLst>
      <p:ext uri="{BB962C8B-B14F-4D97-AF65-F5344CB8AC3E}">
        <p14:creationId xmlns:p14="http://schemas.microsoft.com/office/powerpoint/2010/main" val="31425335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Apesar de o regime não-cumulativo ser a regra geral de incidência do PIS/COFINS (desde aprox. 2003), permanecem sujeitas ao regime cumulativo certas </a:t>
            </a:r>
            <a: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atividades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e </a:t>
            </a:r>
            <a: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receitas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.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Critério subjetivo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(de acordo com a qualificação da PJ)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Exemplo:	Instituições financeiras / </a:t>
            </a:r>
            <a:r>
              <a:rPr lang="pt-BR" sz="1800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Pessoas jurídicas tributadas pelo lucro presumido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Critério objetivo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(de acordo com a qualificação da receita)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Exemplo:	Receitas auferidas por empresas de serviços de informática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PJs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que estejam no regime não-cumulativo (por não estarem enquadradas nas exceções  do </a:t>
            </a:r>
            <a: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critério subjetivo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) mas que aufiram receitas sujeitas ao regime cumulativo (</a:t>
            </a:r>
            <a: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critério objetivo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) devem tributar tais receitas pelo regime cumulativo e as demais pelo regime não-cumulativo.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PIS/COFINS no Regime Cumulativo</a:t>
            </a:r>
          </a:p>
        </p:txBody>
      </p:sp>
    </p:spTree>
    <p:extLst>
      <p:ext uri="{BB962C8B-B14F-4D97-AF65-F5344CB8AC3E}">
        <p14:creationId xmlns:p14="http://schemas.microsoft.com/office/powerpoint/2010/main" val="10819909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m 2"/>
          <p:cNvPicPr>
            <a:picLocks noChangeAspect="1"/>
          </p:cNvPicPr>
          <p:nvPr/>
        </p:nvPicPr>
        <p:blipFill>
          <a:blip r:embed="rId3">
            <a:clrChange>
              <a:clrFrom>
                <a:srgbClr val="E9E9E9"/>
              </a:clrFrom>
              <a:clrTo>
                <a:srgbClr val="E9E9E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52" y="1340768"/>
            <a:ext cx="2276269" cy="632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Subtitle 2"/>
          <p:cNvSpPr txBox="1">
            <a:spLocks/>
          </p:cNvSpPr>
          <p:nvPr/>
        </p:nvSpPr>
        <p:spPr bwMode="auto">
          <a:xfrm>
            <a:off x="255952" y="2132856"/>
            <a:ext cx="8564520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lnSpc>
                <a:spcPct val="121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pt-BR" sz="18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2º </a:t>
            </a:r>
            <a:r>
              <a:rPr lang="pt-BR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contribuições para o PIS/PASEP e a COFINS, devidas pelas pessoas jurídicas de direito privado, serão calculadas com base no seu </a:t>
            </a:r>
            <a:r>
              <a:rPr lang="pt-BR" sz="18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faturamento</a:t>
            </a:r>
            <a:r>
              <a:rPr lang="pt-BR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(...).</a:t>
            </a:r>
          </a:p>
          <a:p>
            <a:pPr algn="just" eaLnBrk="1" hangingPunct="1">
              <a:lnSpc>
                <a:spcPct val="121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pt-BR" sz="18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3º </a:t>
            </a:r>
            <a:r>
              <a:rPr lang="pt-BR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faturamento a que se refere o art. 2º compreende a receita bruta de que trata o art. 12 do Decreto-Lei no 1.598, de 26 de dezembro de 1977. (</a:t>
            </a:r>
            <a:r>
              <a:rPr lang="pt-BR" sz="1800" u="sng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Redação da Lei nº 12.973/14</a:t>
            </a:r>
            <a:r>
              <a:rPr lang="pt-BR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lnSpc>
                <a:spcPct val="121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/>
            </a:pPr>
            <a:endParaRPr lang="pt-BR" sz="1800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1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pt-BR" sz="18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Artigo 12 do DL nº 1.598/77</a:t>
            </a:r>
            <a:r>
              <a:rPr lang="pt-BR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 receita bruta compreende: (i) o produto da venda de bens nas operações de conta própria; (</a:t>
            </a:r>
            <a:r>
              <a:rPr lang="pt-BR" sz="1800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pt-BR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 preço da prestação de serviços em geral; (</a:t>
            </a:r>
            <a:r>
              <a:rPr lang="pt-BR" sz="1800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pt-BR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 resultado auferido nas operações de conta alheia; e (</a:t>
            </a:r>
            <a:r>
              <a:rPr lang="pt-BR" sz="1800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pt-BR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as receitas da atividade ou objeto principal da pessoa jurídica não compreendidas nos itens (i) a (</a:t>
            </a:r>
            <a:r>
              <a:rPr lang="pt-BR" sz="1800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pt-BR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 eaLnBrk="1" hangingPunct="1">
              <a:lnSpc>
                <a:spcPct val="121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pt-BR" sz="1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Nota</a:t>
            </a:r>
            <a:r>
              <a:rPr lang="pt-BR" sz="1800" i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assim, receitas financeiras não estão sujeitas ao PIS/COFINS no regime cumulativo (desde que não façam parte da atividade ou objeto principal da PJ).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71800" y="1278674"/>
            <a:ext cx="619268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PIS/COFINS no Regime Cumulativo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Base de cálculo</a:t>
            </a:r>
            <a:r>
              <a:rPr lang="pt-BR" sz="1800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(Lei nº 9.718, de 1998)</a:t>
            </a: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27960" y="3861048"/>
            <a:ext cx="3163920" cy="0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7646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m 2"/>
          <p:cNvPicPr>
            <a:picLocks noChangeAspect="1"/>
          </p:cNvPicPr>
          <p:nvPr/>
        </p:nvPicPr>
        <p:blipFill>
          <a:blip r:embed="rId3">
            <a:clrChange>
              <a:clrFrom>
                <a:srgbClr val="E9E9E9"/>
              </a:clrFrom>
              <a:clrTo>
                <a:srgbClr val="E9E9E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52" y="1340768"/>
            <a:ext cx="2276269" cy="632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Subtitle 2"/>
          <p:cNvSpPr txBox="1">
            <a:spLocks/>
          </p:cNvSpPr>
          <p:nvPr/>
        </p:nvSpPr>
        <p:spPr bwMode="auto">
          <a:xfrm>
            <a:off x="255952" y="2132856"/>
            <a:ext cx="8564520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0" algn="just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b="1" dirty="0">
                <a:solidFill>
                  <a:srgbClr val="59595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Art. 3º§2º. </a:t>
            </a:r>
            <a:r>
              <a:rPr lang="pt-BR" altLang="pt-BR" sz="1800" dirty="0">
                <a:solidFill>
                  <a:srgbClr val="59595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Para determinação da BC das contribuições, excluem-se da receita bruta:</a:t>
            </a:r>
          </a:p>
          <a:p>
            <a:pPr lvl="0" algn="just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- as vendas canceladas e os descontos incondicionais concedidos;</a:t>
            </a:r>
          </a:p>
          <a:p>
            <a:pPr lvl="0" algn="just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- as reversões de provisões e recuperações de créditos baixados como perda, que não representem ingresso de novas receitas, o resultado positivo da avaliação de investimento pelo valor do patrimônio líquido [</a:t>
            </a:r>
            <a:r>
              <a:rPr lang="pt-BR" altLang="pt-BR" sz="18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MEP</a:t>
            </a:r>
            <a:r>
              <a:rPr lang="pt-BR" altLang="pt-BR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e os lucros e </a:t>
            </a:r>
            <a:r>
              <a:rPr lang="pt-BR" altLang="pt-BR" sz="18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dividendos</a:t>
            </a:r>
            <a:r>
              <a:rPr lang="pt-BR" altLang="pt-BR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(...)</a:t>
            </a:r>
          </a:p>
          <a:p>
            <a:pPr lvl="0" algn="just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- as receitas de que trata o inciso IV do caput do art. 187 da Lei no 6.404, de 15 de dezembro de 1976 [outras receitas / </a:t>
            </a:r>
            <a:r>
              <a:rPr lang="pt-BR" altLang="pt-BR" sz="18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ganho de capital</a:t>
            </a:r>
            <a:r>
              <a:rPr lang="pt-BR" altLang="pt-BR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], decorrentes da venda de bens do ativo não circulante, classificado como investimento, imobilizado ou intangível; e</a:t>
            </a:r>
          </a:p>
          <a:p>
            <a:pPr lvl="0" algn="just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- a receita reconhecida pela construção, recuperação, ampliação ou melhoramento da infraestrutura, cuja contrapartida seja ativo intangível representativo de direito de exploração, no caso de contratos de concessão de serviços públicos. 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71800" y="1278674"/>
            <a:ext cx="619268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PIS/COFINS no Regime Cumulativo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Deduções da receita bruta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(Lei nº 9.718, de 1998)</a:t>
            </a: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5330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1052171" y="2495065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1200"/>
              </a:spcAft>
              <a:defRPr/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Obrigado!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015386" y="3561807"/>
            <a:ext cx="7149737" cy="22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t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Monitores Pós-Graduação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Gustavo Lian Haddad / glhaddad@usp.br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Diego </a:t>
            </a:r>
            <a:r>
              <a:rPr lang="pt-B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Aubin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Miguita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dmiguita@vbso.com.br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 Graduação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Vitor Manuel F. de L. Castro / vitor.manuel.castro@usp.br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atualizada pelos monitores em Fevereiro de 2019</a:t>
            </a:r>
          </a:p>
        </p:txBody>
      </p:sp>
    </p:spTree>
    <p:extLst>
      <p:ext uri="{BB962C8B-B14F-4D97-AF65-F5344CB8AC3E}">
        <p14:creationId xmlns:p14="http://schemas.microsoft.com/office/powerpoint/2010/main" val="233949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302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Contribuição social sobre o lucro líquido (“</a:t>
            </a: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CSLL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”): assim como o IRPJ, a CSLL também t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em por base de cálculo o </a:t>
            </a: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lucro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das empresas tal como estabelecido pela legislação (com destinação diferente da arrecadação)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800" u="sng" dirty="0">
                <a:solidFill>
                  <a:srgbClr val="595959"/>
                </a:solidFill>
                <a:cs typeface="Times New Roman" panose="02020603050405020304" pitchFamily="18" charset="0"/>
              </a:rPr>
              <a:t>A legislação determina que sejam aplicadas à CSLL as mesmas normas de apuração do IR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(Lei nº 7.689, de 1988, art. 6º , Lei nº 8.981, de 1995, art. 57, e IN nº 1.700, de 2017, art. 3º)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Por consequência, a CSLL é apurada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segundo a mesma sistemática de apuração utilizada para o IRPJ (lucro real, presumido ou arbitrado, discutidos nos próximos slides e aulas), mas com algumas diferenças específicas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IRPJ/CSLL – Noções introdutórias</a:t>
            </a:r>
          </a:p>
        </p:txBody>
      </p:sp>
    </p:spTree>
    <p:extLst>
      <p:ext uri="{BB962C8B-B14F-4D97-AF65-F5344CB8AC3E}">
        <p14:creationId xmlns:p14="http://schemas.microsoft.com/office/powerpoint/2010/main" val="2727185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IRPJ/CSLL – Contribuintes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6231" y="1806200"/>
            <a:ext cx="8806181" cy="330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Pessoas jurídicas de direito privado 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rgbClr val="595959"/>
                </a:solidFill>
              </a:rPr>
              <a:t>Sociedade empresária e suas espécies (art. 983 e art. 1.039 a 1.092, CC)</a:t>
            </a:r>
          </a:p>
          <a:p>
            <a:pPr marL="5688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1600" dirty="0">
                <a:solidFill>
                  <a:srgbClr val="595959"/>
                </a:solidFill>
              </a:rPr>
              <a:t>(em nome coletivo, em comandita simples e por ações, </a:t>
            </a:r>
            <a:r>
              <a:rPr lang="pt-BR" sz="1600" b="1" dirty="0">
                <a:solidFill>
                  <a:srgbClr val="595959"/>
                </a:solidFill>
              </a:rPr>
              <a:t>sociedade limitada e anônima</a:t>
            </a:r>
            <a:r>
              <a:rPr lang="pt-BR" sz="1600" dirty="0">
                <a:solidFill>
                  <a:srgbClr val="595959"/>
                </a:solidFill>
              </a:rPr>
              <a:t>)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rgbClr val="595959"/>
                </a:solidFill>
              </a:rPr>
              <a:t>Sociedades cooperativas (art. 1.093, CC)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rgbClr val="595959"/>
                </a:solidFill>
              </a:rPr>
              <a:t>Sociedades em conta de participação (“SCP”) (art. 991, CC)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rgbClr val="595959"/>
                </a:solidFill>
              </a:rPr>
              <a:t>Sociedades em comum ou “de fato” (art. 981, caput, e 986 e seguintes, CC)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rgbClr val="595959"/>
                </a:solidFill>
              </a:rPr>
              <a:t>Sociedades de propósito específico (art. 981, parágrafo único, CC)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952" y="6021288"/>
            <a:ext cx="7463903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Base legal: artigo 158 e seguintes do RIR/2018 e artigo 4º e seguintes da Instrução Normativa RFB nº 1.700, de 2017.</a:t>
            </a:r>
          </a:p>
        </p:txBody>
      </p:sp>
    </p:spTree>
    <p:extLst>
      <p:ext uri="{BB962C8B-B14F-4D97-AF65-F5344CB8AC3E}">
        <p14:creationId xmlns:p14="http://schemas.microsoft.com/office/powerpoint/2010/main" val="4194318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IRPJ/CSLL – Contribuintes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6231" y="1806200"/>
            <a:ext cx="8806181" cy="188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Pessoas jurídicas de direito privado </a:t>
            </a:r>
            <a:r>
              <a:rPr lang="pt-BR" sz="1000" b="1" dirty="0">
                <a:solidFill>
                  <a:srgbClr val="595959"/>
                </a:solidFill>
                <a:cs typeface="Times New Roman" panose="02020603050405020304" pitchFamily="18" charset="0"/>
              </a:rPr>
              <a:t>(cont.)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rgbClr val="595959"/>
                </a:solidFill>
              </a:rPr>
              <a:t>Empresas públicas e sociedades de economia mista (art. 173 § 1º e 2º, CF)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rgbClr val="595959"/>
                </a:solidFill>
              </a:rPr>
              <a:t>Entidades em regime de liquidação ou falência (art. 60, Lei 9.430/96)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rgbClr val="595959"/>
                </a:solidFill>
              </a:rPr>
              <a:t>EIRELI (empresas individuais de responsabilidade limitada).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952" y="6021288"/>
            <a:ext cx="7463903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Base legal: artigo 158 e seguintes do RIR/2018 e artigo 4º e seguintes da Instrução Normativa RFB nº 1.700, de 2017.</a:t>
            </a:r>
          </a:p>
        </p:txBody>
      </p:sp>
    </p:spTree>
    <p:extLst>
      <p:ext uri="{BB962C8B-B14F-4D97-AF65-F5344CB8AC3E}">
        <p14:creationId xmlns:p14="http://schemas.microsoft.com/office/powerpoint/2010/main" val="3749099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IRPJ/CSLL – Contribuintes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6231" y="1806200"/>
            <a:ext cx="8806181" cy="172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Filiais, sucursais, agências ou representações no País de </a:t>
            </a:r>
            <a:r>
              <a:rPr lang="pt-BR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PJs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com sede no exterior 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Comitentes domiciliados no exterior, quanto aos resultados das operações realizadas por seus mandatários ou comissários no País 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952" y="6021288"/>
            <a:ext cx="8275022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Base legal: artigos 159, II e III, 468, 469 e 612 do RIR/2018 e artigo 4º e seguintes da Instrução Normativa RFB nº 1.700, de 2017.</a:t>
            </a:r>
          </a:p>
        </p:txBody>
      </p:sp>
    </p:spTree>
    <p:extLst>
      <p:ext uri="{BB962C8B-B14F-4D97-AF65-F5344CB8AC3E}">
        <p14:creationId xmlns:p14="http://schemas.microsoft.com/office/powerpoint/2010/main" val="3622078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IRPJ/CSLL – Contribuintes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6231" y="1806200"/>
            <a:ext cx="8806181" cy="362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Empresas individuais e empresas individuais equiparadas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1800" b="1" dirty="0">
                <a:solidFill>
                  <a:srgbClr val="595959"/>
                </a:solidFill>
              </a:rPr>
              <a:t>Firma individual</a:t>
            </a:r>
            <a:r>
              <a:rPr lang="pt-BR" sz="1800" dirty="0">
                <a:solidFill>
                  <a:srgbClr val="595959"/>
                </a:solidFill>
              </a:rPr>
              <a:t>: e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mpresário pessoa física que efetua inscrição no Registro Público de Empresas Mercantis (responsabilidade ilimitada e sem separação patrimonial)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Pessoas físicas que promoverem a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incorporação de prédios em condomínio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ou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loteamento de terrenos</a:t>
            </a:r>
          </a:p>
          <a:p>
            <a:pPr marL="568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Pessoas físicas que explorem, habitual e profissionalmente,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atividade econômica de natureza civil ou comercial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, com o fim especulativo de </a:t>
            </a:r>
            <a:r>
              <a:rPr lang="pt-BR" altLang="pt-BR" sz="1800" b="1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lucro</a:t>
            </a: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688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(equiparação </a:t>
            </a:r>
            <a:r>
              <a:rPr lang="pt-BR" altLang="pt-BR" sz="1800" b="1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não se aplica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às pessoas físicas que exerçam profissões regulamentadas e não comerciais – </a:t>
            </a:r>
            <a:r>
              <a:rPr lang="pt-BR" alt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e.g.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médico, engenheiro, advogado, dentista, veterinário </a:t>
            </a:r>
            <a:r>
              <a:rPr lang="pt-BR" alt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etc.)</a:t>
            </a:r>
          </a:p>
        </p:txBody>
      </p:sp>
      <p:sp>
        <p:nvSpPr>
          <p:cNvPr id="3" name="Left Bracket 2"/>
          <p:cNvSpPr/>
          <p:nvPr/>
        </p:nvSpPr>
        <p:spPr>
          <a:xfrm>
            <a:off x="395536" y="3068960"/>
            <a:ext cx="144016" cy="2160240"/>
          </a:xfrm>
          <a:prstGeom prst="leftBracke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Box 3"/>
          <p:cNvSpPr txBox="1"/>
          <p:nvPr/>
        </p:nvSpPr>
        <p:spPr>
          <a:xfrm rot="16200000">
            <a:off x="-402407" y="3500767"/>
            <a:ext cx="1288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cap="small" dirty="0">
                <a:solidFill>
                  <a:srgbClr val="C00000"/>
                </a:solidFill>
              </a:rPr>
              <a:t>Equiparação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5952" y="6021288"/>
            <a:ext cx="6024406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200" dirty="0">
                <a:solidFill>
                  <a:srgbClr val="595959"/>
                </a:solidFill>
                <a:cs typeface="Times New Roman" panose="02020603050405020304" pitchFamily="18" charset="0"/>
              </a:rPr>
              <a:t>Base legal: artigo 162 do RIR/2018 e artigo 7º da Instrução Normativa RFB nº 1.700, de 2017.</a:t>
            </a:r>
          </a:p>
        </p:txBody>
      </p:sp>
    </p:spTree>
    <p:extLst>
      <p:ext uri="{BB962C8B-B14F-4D97-AF65-F5344CB8AC3E}">
        <p14:creationId xmlns:p14="http://schemas.microsoft.com/office/powerpoint/2010/main" val="3046452564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A5A5A5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9251</TotalTime>
  <Words>5083</Words>
  <Application>Microsoft Office PowerPoint</Application>
  <PresentationFormat>Apresentação na tela (4:3)</PresentationFormat>
  <Paragraphs>598</Paragraphs>
  <Slides>46</Slides>
  <Notes>43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46</vt:i4>
      </vt:variant>
    </vt:vector>
  </HeadingPairs>
  <TitlesOfParts>
    <vt:vector size="54" baseType="lpstr">
      <vt:lpstr>ＭＳ Ｐゴシック</vt:lpstr>
      <vt:lpstr>Arial</vt:lpstr>
      <vt:lpstr>Calibri</vt:lpstr>
      <vt:lpstr>Symbol</vt:lpstr>
      <vt:lpstr>Times New Roman</vt:lpstr>
      <vt:lpstr>Verdana</vt:lpstr>
      <vt:lpstr>Wingdings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Perdido Brother 's Corporation©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IMPOSTO DE RENDA - PESSOAS FÍSICAS</dc:title>
  <dc:creator>Evandro</dc:creator>
  <cp:lastModifiedBy>Lucas Adam Martinez Faria</cp:lastModifiedBy>
  <cp:revision>630</cp:revision>
  <cp:lastPrinted>2018-03-09T21:39:25Z</cp:lastPrinted>
  <dcterms:created xsi:type="dcterms:W3CDTF">2000-08-13T15:03:49Z</dcterms:created>
  <dcterms:modified xsi:type="dcterms:W3CDTF">2020-02-28T17:05:23Z</dcterms:modified>
</cp:coreProperties>
</file>