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74" r:id="rId9"/>
    <p:sldId id="258" r:id="rId10"/>
    <p:sldId id="259" r:id="rId11"/>
    <p:sldId id="261" r:id="rId12"/>
    <p:sldId id="262" r:id="rId13"/>
    <p:sldId id="263" r:id="rId14"/>
    <p:sldId id="264" r:id="rId15"/>
    <p:sldId id="265" r:id="rId16"/>
    <p:sldId id="267" r:id="rId17"/>
    <p:sldId id="273" r:id="rId18"/>
    <p:sldId id="268" r:id="rId19"/>
    <p:sldId id="269" r:id="rId20"/>
    <p:sldId id="271" r:id="rId21"/>
    <p:sldId id="272" r:id="rId22"/>
    <p:sldId id="282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72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127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703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571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31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441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352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04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4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277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66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6AAAB9-6CCD-49FA-BE6A-0A366280EE8A}" type="datetimeFigureOut">
              <a:rPr lang="pt-BR" smtClean="0"/>
              <a:t>10/05/2023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8E69A7-CA47-480F-8265-F2A703829D93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7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ea.gov.br/portal/index.php?option=com_content&amp;view=article&amp;id=56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Pensamento Econômico de Celso Furtado (continuação)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4050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pensamento econômico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II  – O Princípio das vantagens comparativas não é adequado para explicar o fenômeno do desenvolvimento econômico.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074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Principio das vantagens comparativas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Foi originalmente apresentado por David Ricardo, em seus Princípios de Economia e Tributação (1817)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Ainda hoje é utilizada como referência para as discussões em torno das políticas comerciais adotada pelos países membros da Organização Mundial do Comércio.</a:t>
            </a:r>
          </a:p>
        </p:txBody>
      </p:sp>
    </p:spTree>
    <p:extLst>
      <p:ext uri="{BB962C8B-B14F-4D97-AF65-F5344CB8AC3E}">
        <p14:creationId xmlns:p14="http://schemas.microsoft.com/office/powerpoint/2010/main" val="3967574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princípio das vantagens comparativas: um exemplo numérico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Suponha: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Uma economia hipotética que possua apenas </a:t>
            </a:r>
            <a:r>
              <a:rPr lang="pt-BR" u="sng" dirty="0"/>
              <a:t>100 trabalhadores para produzir soja e computadores</a:t>
            </a:r>
            <a:r>
              <a:rPr lang="pt-BR" dirty="0"/>
              <a:t>.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Cada trabalhador produz 20 sacos de soja </a:t>
            </a:r>
            <a:r>
              <a:rPr lang="pt-BR" u="sng" dirty="0"/>
              <a:t>ou</a:t>
            </a:r>
            <a:r>
              <a:rPr lang="pt-BR" dirty="0"/>
              <a:t> 5 computadores por período.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O país necessita de 250 computadores.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Logo, o país pode destinar 50 trabalhadores para a produção de computadores e os outros 50 na produção de sacos de soja. Produção total: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250 computadores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1000 sacos de soja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Observação: neste exemplo temos 3 conceitos: 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/>
              <a:t>custo de oportunidade</a:t>
            </a:r>
            <a:r>
              <a:rPr lang="pt-BR" dirty="0"/>
              <a:t>: produção de soja x produção de computadores;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/>
              <a:t>disponibilidade relativa de fatores de produção</a:t>
            </a:r>
            <a:r>
              <a:rPr lang="pt-BR" dirty="0"/>
              <a:t>: neste exemplo a mão de obra mas os modelos mais modernos consideram os demais fatores de produção. Fatores de produção: mão de obra, capital físico, capital financeiro, terra e capacidade empresarial. Importa considerar a escassez ou abundância relativa;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/>
              <a:t>produtividade dos fatores de produção</a:t>
            </a:r>
            <a:r>
              <a:rPr lang="pt-BR" dirty="0"/>
              <a:t>: de uma forma mais geral, representa a tecnologia de produção.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6189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 produtividade da economia: cada trabalhador produz 20 sacos de soja ou 5 computadores por período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Alocação dos fatores numa </a:t>
            </a:r>
            <a:r>
              <a:rPr lang="pt-BR" b="1" dirty="0"/>
              <a:t>economia fechada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50 trabalhadores produziriam os 250 computadores e os outros 50 estariam disponíveis para produzir 1000 sacos de soja.</a:t>
            </a:r>
          </a:p>
          <a:p>
            <a:r>
              <a:rPr lang="pt-BR" dirty="0"/>
              <a:t>Neste caso, a produção total seria: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250 computadores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1000 sacos de soja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Alocação dos fatores </a:t>
            </a:r>
            <a:r>
              <a:rPr lang="pt-BR" b="1" dirty="0"/>
              <a:t>numa economia aberta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u="sng" dirty="0"/>
              <a:t>Hipótese: no mercado internacional, cada saco de soja pode ser trocado por um computador</a:t>
            </a:r>
            <a:r>
              <a:rPr lang="pt-BR" dirty="0"/>
              <a:t>. Neste caso, a melhor alocação seria:</a:t>
            </a:r>
          </a:p>
          <a:p>
            <a:pPr lvl="1"/>
            <a:r>
              <a:rPr lang="pt-BR" dirty="0"/>
              <a:t>Alocar todos os trabalhadores na produção de soja: 2000 sacos de soja;</a:t>
            </a:r>
          </a:p>
          <a:p>
            <a:pPr lvl="1"/>
            <a:r>
              <a:rPr lang="pt-BR" dirty="0"/>
              <a:t>Trocar 250 sacos de soja por 250 computadores. </a:t>
            </a:r>
          </a:p>
          <a:p>
            <a:r>
              <a:rPr lang="pt-BR" dirty="0"/>
              <a:t>Neste caso, a disponibilidade total interna seria:</a:t>
            </a:r>
          </a:p>
          <a:p>
            <a:pPr lvl="1"/>
            <a:r>
              <a:rPr lang="pt-BR" b="1" dirty="0">
                <a:solidFill>
                  <a:srgbClr val="FF0000"/>
                </a:solidFill>
              </a:rPr>
              <a:t>250 computadores</a:t>
            </a:r>
          </a:p>
          <a:p>
            <a:pPr lvl="1"/>
            <a:r>
              <a:rPr lang="pt-BR" b="1" dirty="0">
                <a:solidFill>
                  <a:srgbClr val="FF0000"/>
                </a:solidFill>
              </a:rPr>
              <a:t>1750 sacos de soja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5514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 comércio internacional e a especialização é a melhor situação para o país, não importando se:</a:t>
            </a:r>
          </a:p>
          <a:p>
            <a:pPr marL="457200" lvl="1" indent="0">
              <a:buNone/>
            </a:pPr>
            <a:r>
              <a:rPr lang="pt-BR" dirty="0"/>
              <a:t>o país produz bens com baixo valor agregado;</a:t>
            </a:r>
          </a:p>
          <a:p>
            <a:pPr marL="457200" lvl="1" indent="0">
              <a:buNone/>
            </a:pPr>
            <a:r>
              <a:rPr lang="pt-BR" dirty="0"/>
              <a:t>o país se especializa na produção primária;</a:t>
            </a:r>
          </a:p>
          <a:p>
            <a:pPr marL="457200" lvl="1" indent="0">
              <a:buNone/>
            </a:pPr>
            <a:r>
              <a:rPr lang="pt-BR" dirty="0"/>
              <a:t>se o país somente exporta bens primários.</a:t>
            </a:r>
          </a:p>
          <a:p>
            <a:pPr marL="0" lvl="1" indent="0">
              <a:buNone/>
            </a:pPr>
            <a:endParaRPr lang="pt-BR" dirty="0"/>
          </a:p>
          <a:p>
            <a:pPr marL="0" lvl="1" indent="0">
              <a:buNone/>
            </a:pPr>
            <a:r>
              <a:rPr lang="pt-BR" dirty="0"/>
              <a:t>Sob o ponto de vista do desenvolvimento econômico, o livre comércio é a melhor estratégia. Não há mal nenhum na especialização primária.</a:t>
            </a:r>
          </a:p>
          <a:p>
            <a:pPr marL="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8248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pensamento econômico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Para Furtado, o princípio das vantagens comparativas explica apenas uma “situação” ou “equilíbrio” estático. Para o autor, o desenvolvimento econômico implica em mudanças nas estruturas econômicas, possíveis apenas com as ações coordenadoras do Estado =&gt; o Estado deve ser “desenvolvimentista”. O que significa ser desenvolvimentista?</a:t>
            </a:r>
          </a:p>
        </p:txBody>
      </p:sp>
    </p:spTree>
    <p:extLst>
      <p:ext uri="{BB962C8B-B14F-4D97-AF65-F5344CB8AC3E}">
        <p14:creationId xmlns:p14="http://schemas.microsoft.com/office/powerpoint/2010/main" val="1397523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pensamento econômico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III – O desenvolvimento econômico é uma construção histórica. </a:t>
            </a:r>
          </a:p>
          <a:p>
            <a:pPr marL="0" indent="0">
              <a:buNone/>
            </a:pPr>
            <a:r>
              <a:rPr lang="pt-BR" dirty="0"/>
              <a:t>No Formação Econômica do Brasil é possível encontrar:</a:t>
            </a:r>
          </a:p>
          <a:p>
            <a:pPr marL="571500" indent="-571500">
              <a:buAutoNum type="romanLcParenR"/>
            </a:pPr>
            <a:r>
              <a:rPr lang="pt-BR" dirty="0"/>
              <a:t>A comparação de dois processos históricos distintos: EUA e Brasil como “periferia do capitalismo europeu”.</a:t>
            </a:r>
          </a:p>
          <a:p>
            <a:pPr marL="571500" indent="-571500">
              <a:buAutoNum type="romanLcParenR"/>
            </a:pPr>
            <a:r>
              <a:rPr lang="pt-BR" dirty="0"/>
              <a:t>Analisa os “obstáculos” à expansão da renda, à formação de um mercado interno e à diversificação produtiva ao longo dos diversos períodos da histórica brasileira =&gt; análise de inclinação keynesiana.</a:t>
            </a:r>
          </a:p>
        </p:txBody>
      </p:sp>
    </p:spTree>
    <p:extLst>
      <p:ext uri="{BB962C8B-B14F-4D97-AF65-F5344CB8AC3E}">
        <p14:creationId xmlns:p14="http://schemas.microsoft.com/office/powerpoint/2010/main" val="2659612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pensamento econômico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IV – Considera a ideia da CEPAL de que o Brasil encontra-se na periferia do sistema de relações econômicas internacionais (modelo centro-periferia).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4025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contribuições de Celso Furtado: entre a história e a teoria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u="sng" dirty="0"/>
              <a:t>Livros sobre a </a:t>
            </a:r>
            <a:r>
              <a:rPr lang="pt-BR" b="1" u="sng" dirty="0"/>
              <a:t>História Econômica </a:t>
            </a:r>
            <a:r>
              <a:rPr lang="pt-BR" u="sng" dirty="0"/>
              <a:t>do Brasil e América Latina</a:t>
            </a:r>
            <a:r>
              <a:rPr lang="pt-BR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Formação Econômica do Brasil (1959)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Análise do Modelo Brasileiro (1972)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O Brasil Pós - “Milagre” (1981)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A Economias da América Latina (1976)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t-BR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Estes livros contemplam: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571500" indent="-571500" algn="just">
              <a:lnSpc>
                <a:spcPct val="120000"/>
              </a:lnSpc>
              <a:spcBef>
                <a:spcPts val="0"/>
              </a:spcBef>
              <a:buAutoNum type="romanLcParenR"/>
            </a:pPr>
            <a:r>
              <a:rPr lang="pt-BR" dirty="0"/>
              <a:t>a formulação de uma </a:t>
            </a:r>
            <a:r>
              <a:rPr lang="pt-BR" b="1" dirty="0"/>
              <a:t>síntese</a:t>
            </a:r>
            <a:r>
              <a:rPr lang="pt-BR" dirty="0"/>
              <a:t> acerca dos processos de formação econômica do Brasil e da América Latina: contribuições para a História</a:t>
            </a:r>
          </a:p>
          <a:p>
            <a:pPr marL="571500" lvl="0" indent="-5715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romanLcParenR"/>
            </a:pPr>
            <a:r>
              <a:rPr lang="pt-BR" dirty="0"/>
              <a:t>“</a:t>
            </a:r>
            <a:r>
              <a:rPr lang="pt-BR" b="1" dirty="0"/>
              <a:t>método de interpretação das estruturas econômicas latino-americana</a:t>
            </a:r>
            <a:r>
              <a:rPr lang="pt-BR" dirty="0"/>
              <a:t>” =&gt; a análise do fluxo de renda gerada nos setores dinâmicos e sua distribuição entre os vários grupos da sociedade. </a:t>
            </a:r>
          </a:p>
        </p:txBody>
      </p:sp>
    </p:spTree>
    <p:extLst>
      <p:ext uri="{BB962C8B-B14F-4D97-AF65-F5344CB8AC3E}">
        <p14:creationId xmlns:p14="http://schemas.microsoft.com/office/powerpoint/2010/main" val="2997125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contribuições de Celso Furtado: entre a história e a teoria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Para Furtado, a formação econômica do Brasil resultou em uma estrutura econômica subdesenvolvida caracterizada pela existência de um setor dinâmico capitalista voltado para o mercado internacional e um setor pré-capitalista voltado para um incipiente mercado interno. Neste quadro, o setor dinâmico não consegue “exportar” seus benefícios para os outros setores da economia. Esta situação pode ser caracterizada pelo denominado modelo “centro-periferia”.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72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82388"/>
            <a:ext cx="9144000" cy="2827575"/>
          </a:xfrm>
        </p:spPr>
        <p:txBody>
          <a:bodyPr>
            <a:noAutofit/>
          </a:bodyPr>
          <a:lstStyle/>
          <a:p>
            <a:r>
              <a:rPr lang="pt-BR" sz="4800" dirty="0"/>
              <a:t>Algumas considerações sobre as contribuições de Celso Furtado a Teoria do Desenvolvimento Econômico</a:t>
            </a:r>
          </a:p>
        </p:txBody>
      </p:sp>
    </p:spTree>
    <p:extLst>
      <p:ext uri="{BB962C8B-B14F-4D97-AF65-F5344CB8AC3E}">
        <p14:creationId xmlns:p14="http://schemas.microsoft.com/office/powerpoint/2010/main" val="3074243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modelo centro-periferia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O Centro: Europa (e depois os EUA, no séc. </a:t>
            </a:r>
            <a:r>
              <a:rPr lang="pt-BR" dirty="0" err="1"/>
              <a:t>xx</a:t>
            </a:r>
            <a:r>
              <a:rPr lang="pt-BR" dirty="0"/>
              <a:t>) </a:t>
            </a:r>
          </a:p>
          <a:p>
            <a:pPr marL="0" indent="0">
              <a:buNone/>
            </a:pPr>
            <a:r>
              <a:rPr lang="pt-BR" dirty="0"/>
              <a:t>Para Furtado, nos países do centro, o fluxo de renda gerado pela produção industrial se traduzia na diversificação da produção voltada para o mercado interno, fazendo com que aquele fluxo fosse totalmente funcional ao desenvolvimento econômico.</a:t>
            </a:r>
          </a:p>
          <a:p>
            <a:pPr marL="0" indent="0">
              <a:buNone/>
            </a:pPr>
            <a:r>
              <a:rPr lang="pt-BR" dirty="0"/>
              <a:t>A Periferia: América Latina</a:t>
            </a:r>
          </a:p>
          <a:p>
            <a:pPr marL="0" indent="0">
              <a:buNone/>
            </a:pPr>
            <a:r>
              <a:rPr lang="pt-BR" dirty="0"/>
              <a:t>Na periferia, a renda gerada pelo setor dinâmico não fluía com a mesma intensidade para os demais setores da economia. O resultado seria o estabelecimento de uma estrutura dual pouco funcional ao desenvolvimento econômico, marcada por essa convivência entre um setor dinâmico e outro atrasado.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799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modelo centro-periferia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 resultado seria o estabelecimento de uma estrutura dual pouco funcional ao desenvolvimento econômico, marcada por essa convivência entre um setor dinâmico e outro atrasado.</a:t>
            </a:r>
          </a:p>
          <a:p>
            <a:pPr marL="0" indent="0">
              <a:buNone/>
            </a:pPr>
            <a:r>
              <a:rPr lang="pt-BR" dirty="0"/>
              <a:t>Além disso, as estruturas primárias não favoreciam o surgimento de organizações sociais que permitissem uma luta política por melhor distribuição da renda, como os sindicatos nos países industrializados centrais. </a:t>
            </a:r>
          </a:p>
          <a:p>
            <a:pPr marL="0" indent="0">
              <a:buNone/>
            </a:pPr>
            <a:r>
              <a:rPr lang="pt-BR" dirty="0"/>
              <a:t>A superação do subdesenvolvimento viria apenas como uma ruptura com o modelo primário exportador, possível apenas com a industrialização substitutiva de importações.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23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Próxima aula: continuação...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Bibliografia: </a:t>
            </a:r>
          </a:p>
          <a:p>
            <a:pPr marL="0" indent="0">
              <a:buNone/>
            </a:pPr>
            <a:r>
              <a:rPr lang="pt-BR" dirty="0"/>
              <a:t>Além da bibliografia básica (o Pensamento Econômico Brasileiro, de Ricardo </a:t>
            </a:r>
            <a:r>
              <a:rPr lang="pt-BR" dirty="0" err="1"/>
              <a:t>Bielschowsky</a:t>
            </a:r>
            <a:r>
              <a:rPr lang="pt-BR" dirty="0"/>
              <a:t>), ver capítulo 2 do livro 50 anos de Formação Econômica do Brasil: ensaios sobre a obra clássica de Celso Furtado. Disponível em: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https://www.ipea.gov.br/portal/index.php?option=com_content&amp;view=article&amp;id=5614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26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contribuições de Celso Furtado: entre a história e a teoria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u="sng" dirty="0"/>
              <a:t>Livros sobre a </a:t>
            </a:r>
            <a:r>
              <a:rPr lang="pt-BR" b="1" u="sng" dirty="0"/>
              <a:t>História Econômica </a:t>
            </a:r>
            <a:r>
              <a:rPr lang="pt-BR" u="sng" dirty="0"/>
              <a:t>do Brasil e América Latina</a:t>
            </a:r>
            <a:r>
              <a:rPr lang="pt-BR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Formação Econômica do Brasil (1959)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Análise do Modelo Brasileiro (1972)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O Brasil Pós - “Milagre” (1981)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A Economias da América Latina (1976)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t-BR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Estes livros contemplam: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  <a:p>
            <a:pPr marL="571500" indent="-571500" algn="just">
              <a:lnSpc>
                <a:spcPct val="120000"/>
              </a:lnSpc>
              <a:spcBef>
                <a:spcPts val="0"/>
              </a:spcBef>
              <a:buAutoNum type="romanLcParenR"/>
            </a:pPr>
            <a:r>
              <a:rPr lang="pt-BR" dirty="0"/>
              <a:t>a formulação de uma </a:t>
            </a:r>
            <a:r>
              <a:rPr lang="pt-BR" b="1" dirty="0"/>
              <a:t>síntese</a:t>
            </a:r>
            <a:r>
              <a:rPr lang="pt-BR" dirty="0"/>
              <a:t> acerca dos processos de formação econômica - Brasil e América Latina: contribuições para a História;</a:t>
            </a:r>
          </a:p>
          <a:p>
            <a:pPr marL="571500" lvl="0" indent="-5715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romanLcParenR"/>
            </a:pPr>
            <a:r>
              <a:rPr lang="pt-BR" dirty="0"/>
              <a:t>“</a:t>
            </a:r>
            <a:r>
              <a:rPr lang="pt-BR" b="1" dirty="0"/>
              <a:t>método de interpretação das estruturas econômicas latino-americana</a:t>
            </a:r>
            <a:r>
              <a:rPr lang="pt-BR" dirty="0"/>
              <a:t>” =&gt; a análise do fluxo de renda gerada nos setores dinâmicos e sua distribuição entre os vários grupos da sociedade. </a:t>
            </a:r>
          </a:p>
        </p:txBody>
      </p:sp>
    </p:spTree>
    <p:extLst>
      <p:ext uri="{BB962C8B-B14F-4D97-AF65-F5344CB8AC3E}">
        <p14:creationId xmlns:p14="http://schemas.microsoft.com/office/powerpoint/2010/main" val="169095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contribuições de Celso Furtado: entre a história e a teoria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/>
              <a:t>Livros destinadas à elaboração de uma Teoria do Desenvolvimento Econômico</a:t>
            </a:r>
            <a:r>
              <a:rPr lang="pt-BR" b="1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i="1" dirty="0"/>
              <a:t>Desenvolvimento e Subdesenvolvimento </a:t>
            </a:r>
            <a:r>
              <a:rPr lang="pt-BR" dirty="0"/>
              <a:t>(1961) =&gt; primeiros esforço teórico.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i="1" dirty="0"/>
              <a:t>Teoria Política do Desenvolvimento Econômico </a:t>
            </a:r>
            <a:r>
              <a:rPr lang="pt-BR" dirty="0"/>
              <a:t>(1967) =&gt; análise do desenvolvimento econômico nas diversas escolas do pensamento econômico.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Prefácio a Nova Economia Política </a:t>
            </a:r>
            <a:r>
              <a:rPr lang="pt-BR" dirty="0"/>
              <a:t>(1976) =&gt; sugestões para a elaboração de disciplina destinada ao desenvolvimento econômico.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/>
              <a:t>Pequena Introdução ao Desenvolvimento Econômico: enfoque interdisciplinar </a:t>
            </a:r>
            <a:r>
              <a:rPr lang="pt-BR" dirty="0"/>
              <a:t>(1980) =&gt; a importância da Ciência Política e da Sociologia (além da História e do Direito) na formulação de um plano de desenvolvimento econômico.</a:t>
            </a:r>
          </a:p>
        </p:txBody>
      </p:sp>
    </p:spTree>
    <p:extLst>
      <p:ext uri="{BB962C8B-B14F-4D97-AF65-F5344CB8AC3E}">
        <p14:creationId xmlns:p14="http://schemas.microsoft.com/office/powerpoint/2010/main" val="65327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072"/>
          </a:xfrm>
        </p:spPr>
        <p:txBody>
          <a:bodyPr>
            <a:normAutofit fontScale="90000"/>
          </a:bodyPr>
          <a:lstStyle/>
          <a:p>
            <a:pPr lvl="0"/>
            <a:r>
              <a:rPr lang="pt-BR" dirty="0"/>
              <a:t>Celso Furtado: entre a história e a teoria econômica </a:t>
            </a:r>
            <a:r>
              <a:rPr lang="pt-BR" sz="2700" dirty="0"/>
              <a:t>(</a:t>
            </a:r>
            <a:r>
              <a:rPr lang="es-ES" altLang="pt-BR" sz="2700" dirty="0">
                <a:solidFill>
                  <a:srgbClr val="202124"/>
                </a:solidFill>
                <a:latin typeface="inherit"/>
              </a:rPr>
              <a:t>Para entender Celso </a:t>
            </a:r>
            <a:r>
              <a:rPr lang="es-ES" altLang="pt-BR" sz="2700" dirty="0" err="1">
                <a:solidFill>
                  <a:srgbClr val="202124"/>
                </a:solidFill>
                <a:latin typeface="inherit"/>
              </a:rPr>
              <a:t>Furtado</a:t>
            </a:r>
            <a:r>
              <a:rPr lang="es-ES" altLang="pt-BR" sz="2700" dirty="0"/>
              <a:t>)</a:t>
            </a:r>
            <a:br>
              <a:rPr lang="es-ES" altLang="pt-BR" sz="2700" dirty="0">
                <a:latin typeface="Arial" panose="020B0604020202020204" pitchFamily="34" charset="0"/>
              </a:rPr>
            </a:b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54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dirty="0"/>
              <a:t>Algumas influências encontradas no </a:t>
            </a:r>
            <a:r>
              <a:rPr lang="pt-BR" sz="2000" b="1" dirty="0"/>
              <a:t>método estruturalista concebido por Celso Furtado</a:t>
            </a:r>
            <a:r>
              <a:rPr lang="pt-BR" sz="20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0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dirty="0"/>
              <a:t>Raul Prebisch =&gt; o método estruturalista e as recomendações de política econômica (defesa da industrialização, dentre outras) =&gt; aula passada.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dirty="0"/>
              <a:t>Karl Marx =&gt; o método histórico adotado pelo autor =&gt; o desenvolvimento econômico é uma construção histórica =&gt; aula futura.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dirty="0"/>
              <a:t>John Maynard Keynes =&gt; o Estado como coordenador das decisões econômicas no mundo capitalista.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dirty="0"/>
              <a:t>Outros: François </a:t>
            </a:r>
            <a:r>
              <a:rPr lang="pt-BR" sz="2000" dirty="0" err="1"/>
              <a:t>Perroux</a:t>
            </a:r>
            <a:r>
              <a:rPr lang="pt-BR" sz="2000" dirty="0"/>
              <a:t> , Joan Robinson, Nicholas </a:t>
            </a:r>
            <a:r>
              <a:rPr lang="pt-BR" sz="2000" dirty="0" err="1"/>
              <a:t>Kaldor</a:t>
            </a:r>
            <a:r>
              <a:rPr lang="pt-BR" sz="2000" dirty="0"/>
              <a:t>, Ragnar </a:t>
            </a:r>
            <a:r>
              <a:rPr lang="pt-BR" sz="2000" dirty="0" err="1"/>
              <a:t>Nurkse</a:t>
            </a:r>
            <a:r>
              <a:rPr lang="pt-BR" sz="2000" dirty="0"/>
              <a:t>, Gunnar Myrdal,</a:t>
            </a:r>
            <a:r>
              <a:rPr lang="pt-BR" b="1" dirty="0"/>
              <a:t> </a:t>
            </a:r>
            <a:r>
              <a:rPr lang="pt-BR" sz="2000" dirty="0"/>
              <a:t>somente para citar alguns.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621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“militância”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Como economista, Celso Furtado buscou:</a:t>
            </a:r>
          </a:p>
          <a:p>
            <a:pPr marL="0" indent="0">
              <a:buNone/>
            </a:pPr>
            <a:r>
              <a:rPr lang="pt-BR" dirty="0"/>
              <a:t>i) compreender as </a:t>
            </a:r>
            <a:r>
              <a:rPr lang="pt-BR" b="1" dirty="0"/>
              <a:t>estruturas econômicas subdesenvolvidas </a:t>
            </a:r>
            <a:r>
              <a:rPr lang="pt-BR" dirty="0"/>
              <a:t>como resultado de um processo histórico;</a:t>
            </a:r>
          </a:p>
          <a:p>
            <a:pPr marL="0" indent="0">
              <a:buNone/>
            </a:pPr>
            <a:r>
              <a:rPr lang="pt-BR" dirty="0" err="1"/>
              <a:t>ii</a:t>
            </a:r>
            <a:r>
              <a:rPr lang="pt-BR" dirty="0"/>
              <a:t>) desenvolver uma </a:t>
            </a:r>
            <a:r>
              <a:rPr lang="pt-BR" b="1" dirty="0"/>
              <a:t>teoria do desenvolvimento econômico </a:t>
            </a:r>
            <a:r>
              <a:rPr lang="pt-BR" dirty="0"/>
              <a:t>aplicado à </a:t>
            </a:r>
            <a:r>
              <a:rPr lang="pt-BR" b="1" dirty="0"/>
              <a:t>América Latina </a:t>
            </a:r>
            <a:r>
              <a:rPr lang="pt-BR" dirty="0"/>
              <a:t>(o Brasil faz parte da América Latina);</a:t>
            </a:r>
          </a:p>
          <a:p>
            <a:pPr marL="0" indent="0">
              <a:buNone/>
            </a:pPr>
            <a:r>
              <a:rPr lang="pt-BR" dirty="0" err="1"/>
              <a:t>iii</a:t>
            </a:r>
            <a:r>
              <a:rPr lang="pt-BR" dirty="0"/>
              <a:t>) demonstrar o </a:t>
            </a:r>
            <a:r>
              <a:rPr lang="pt-BR" b="1" dirty="0"/>
              <a:t>caráter  interdisciplinar da análise do desenvolvimento </a:t>
            </a:r>
            <a:r>
              <a:rPr lang="pt-BR" dirty="0"/>
              <a:t>econômico, principalmente nas relações entre a Economia, a História, a Sociologia e a Ciência Política;</a:t>
            </a:r>
          </a:p>
          <a:p>
            <a:pPr marL="0" indent="0">
              <a:buNone/>
            </a:pPr>
            <a:r>
              <a:rPr lang="pt-BR" dirty="0" err="1"/>
              <a:t>iv</a:t>
            </a:r>
            <a:r>
              <a:rPr lang="pt-BR" dirty="0"/>
              <a:t>) contribuir para a formulação de </a:t>
            </a:r>
            <a:r>
              <a:rPr lang="pt-BR" b="1" dirty="0"/>
              <a:t>técnicas de planejamento </a:t>
            </a:r>
            <a:r>
              <a:rPr lang="pt-BR" dirty="0"/>
              <a:t>econômico destinados à pesquisadores e técnicos latino-americanos;</a:t>
            </a:r>
          </a:p>
          <a:p>
            <a:pPr marL="0" indent="0">
              <a:buNone/>
            </a:pPr>
            <a:r>
              <a:rPr lang="pt-BR" dirty="0"/>
              <a:t>v) “entender” o Brasil.</a:t>
            </a:r>
          </a:p>
        </p:txBody>
      </p:sp>
    </p:spTree>
    <p:extLst>
      <p:ext uri="{BB962C8B-B14F-4D97-AF65-F5344CB8AC3E}">
        <p14:creationId xmlns:p14="http://schemas.microsoft.com/office/powerpoint/2010/main" val="251922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Celso Furtado: o desenvolvimento econômico e a </a:t>
            </a:r>
            <a:r>
              <a:rPr lang="pt-BR" b="1" u="sng" dirty="0"/>
              <a:t>estrutura social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“A concepção de </a:t>
            </a:r>
            <a:r>
              <a:rPr lang="pt-BR" b="1" dirty="0"/>
              <a:t>desenvolvimento</a:t>
            </a:r>
            <a:r>
              <a:rPr lang="pt-BR" dirty="0"/>
              <a:t> de uma sociedade não é alheia a sua </a:t>
            </a:r>
            <a:r>
              <a:rPr lang="pt-BR" b="1" dirty="0"/>
              <a:t>estrutura social</a:t>
            </a:r>
            <a:r>
              <a:rPr lang="pt-BR" dirty="0"/>
              <a:t>” </a:t>
            </a:r>
            <a:r>
              <a:rPr lang="pt-BR" sz="2000" dirty="0"/>
              <a:t>(Furtado, Celso. </a:t>
            </a:r>
            <a:r>
              <a:rPr lang="pt-BR" sz="2000" i="1" dirty="0"/>
              <a:t>Pequena Introdução ao Desenvolvimento Econômico: enfoque interdisciplinar. </a:t>
            </a:r>
            <a:r>
              <a:rPr lang="pt-BR" sz="2000" dirty="0"/>
              <a:t>São Paulo: Companhia Editora Nacional, 1980)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50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Alguns aspectos do pensamento de Celso Furtado (aula de hoje)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 – O desenvolvimento econômico é um fenômeno que não pode ser explicado pelos modelos neoclássicos de equilíbrio estático.</a:t>
            </a:r>
          </a:p>
          <a:p>
            <a:pPr marL="0" indent="0">
              <a:buNone/>
            </a:pPr>
            <a:r>
              <a:rPr lang="pt-BR" dirty="0"/>
              <a:t>II  – O Princípio das vantagens comparativas não é adequado para explicar o fenômeno do desenvolvimento econômico.</a:t>
            </a:r>
          </a:p>
          <a:p>
            <a:pPr marL="0" indent="0">
              <a:buNone/>
            </a:pPr>
            <a:r>
              <a:rPr lang="pt-BR" dirty="0"/>
              <a:t>III – O desenvolvimento econômico é uma construção histórica. </a:t>
            </a:r>
          </a:p>
          <a:p>
            <a:pPr marL="0" indent="0">
              <a:buNone/>
            </a:pPr>
            <a:r>
              <a:rPr lang="pt-BR" dirty="0"/>
              <a:t>IV – Considera a ideia da CEPAL de que o Brasil encontra-se na periferia do sistema de relações econômicas internacionais (modelo centro-periferia).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14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pensamento econômico de Celso Furtado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I – O desenvolvimento econômico é um fenômeno que não pode ser e</a:t>
            </a:r>
          </a:p>
          <a:p>
            <a:pPr marL="0" indent="0">
              <a:buNone/>
            </a:pPr>
            <a:r>
              <a:rPr lang="pt-BR" dirty="0"/>
              <a:t>Explicado pelos modelos neoclássicos de equilíbrio estático.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Observações: </a:t>
            </a:r>
          </a:p>
          <a:p>
            <a:pPr marL="0" indent="0">
              <a:buNone/>
            </a:pPr>
            <a:r>
              <a:rPr lang="pt-BR" dirty="0"/>
              <a:t>i) Sob o ponto de vista microeconômico, os modelos de equilíbrio estático são instrumentos utilizados pela economia neoclássica para demonstrar que o equilíbrio de mercado é a melhor situação possível para a Economia. </a:t>
            </a:r>
          </a:p>
          <a:p>
            <a:pPr marL="0" indent="0">
              <a:buNone/>
            </a:pPr>
            <a:r>
              <a:rPr lang="pt-BR" dirty="0" err="1"/>
              <a:t>ii</a:t>
            </a:r>
            <a:r>
              <a:rPr lang="pt-BR" dirty="0"/>
              <a:t>) Sob o ponto de vista macroeconômico, mostra que o equilíbrio no mercado de trabalho resulta no pleno emprego (capítulo 2 da Teoria Geral de Keynes). O que significa ser keynesiano?</a:t>
            </a:r>
          </a:p>
        </p:txBody>
      </p:sp>
    </p:spTree>
    <p:extLst>
      <p:ext uri="{BB962C8B-B14F-4D97-AF65-F5344CB8AC3E}">
        <p14:creationId xmlns:p14="http://schemas.microsoft.com/office/powerpoint/2010/main" val="70661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1760</Words>
  <Application>Microsoft Office PowerPoint</Application>
  <PresentationFormat>Widescreen</PresentationFormat>
  <Paragraphs>132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inherit</vt:lpstr>
      <vt:lpstr>Retrospectiva</vt:lpstr>
      <vt:lpstr>O Pensamento Econômico de Celso Furtado (continuação)</vt:lpstr>
      <vt:lpstr>Algumas considerações sobre as contribuições de Celso Furtado a Teoria do Desenvolvimento Econômico</vt:lpstr>
      <vt:lpstr>As contribuições de Celso Furtado: entre a história e a teoria</vt:lpstr>
      <vt:lpstr>As contribuições de Celso Furtado: entre a história e a teoria</vt:lpstr>
      <vt:lpstr>Celso Furtado: entre a história e a teoria econômica (Para entender Celso Furtado) </vt:lpstr>
      <vt:lpstr>A “militância” de Celso Furtado</vt:lpstr>
      <vt:lpstr>Celso Furtado: o desenvolvimento econômico e a estrutura social</vt:lpstr>
      <vt:lpstr>Alguns aspectos do pensamento de Celso Furtado (aula de hoje)</vt:lpstr>
      <vt:lpstr>O pensamento econômico de Celso Furtado</vt:lpstr>
      <vt:lpstr>O pensamento econômico de Celso Furtado</vt:lpstr>
      <vt:lpstr>O Principio das vantagens comparativas</vt:lpstr>
      <vt:lpstr>O princípio das vantagens comparativas: um exemplo numérico</vt:lpstr>
      <vt:lpstr>A produtividade da economia: cada trabalhador produz 20 sacos de soja ou 5 computadores por período</vt:lpstr>
      <vt:lpstr>Conclusão:</vt:lpstr>
      <vt:lpstr>O pensamento econômico de Celso Furtado</vt:lpstr>
      <vt:lpstr>O pensamento econômico de Celso Furtado</vt:lpstr>
      <vt:lpstr>O pensamento econômico de Celso Furtado</vt:lpstr>
      <vt:lpstr>As contribuições de Celso Furtado: entre a história e a teoria</vt:lpstr>
      <vt:lpstr>As contribuições de Celso Furtado: entre a história e a teoria</vt:lpstr>
      <vt:lpstr>O modelo centro-periferia</vt:lpstr>
      <vt:lpstr>O modelo centro-periferia</vt:lpstr>
      <vt:lpstr>Próxima aula: continuação...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Pensamento Econômico de Celso Furtado</dc:title>
  <dc:creator>user</dc:creator>
  <cp:lastModifiedBy>Bobik</cp:lastModifiedBy>
  <cp:revision>13</cp:revision>
  <dcterms:created xsi:type="dcterms:W3CDTF">2021-06-17T10:32:53Z</dcterms:created>
  <dcterms:modified xsi:type="dcterms:W3CDTF">2023-05-10T17:54:08Z</dcterms:modified>
</cp:coreProperties>
</file>