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84" r:id="rId3"/>
    <p:sldId id="286" r:id="rId4"/>
    <p:sldId id="288" r:id="rId5"/>
    <p:sldId id="307" r:id="rId6"/>
    <p:sldId id="308" r:id="rId7"/>
    <p:sldId id="309" r:id="rId8"/>
    <p:sldId id="310" r:id="rId9"/>
    <p:sldId id="285" r:id="rId10"/>
    <p:sldId id="257" r:id="rId11"/>
    <p:sldId id="258" r:id="rId12"/>
    <p:sldId id="259" r:id="rId13"/>
    <p:sldId id="260" r:id="rId14"/>
    <p:sldId id="263" r:id="rId15"/>
    <p:sldId id="266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11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1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29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88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806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611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400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066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013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8171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306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61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49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06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68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32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27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02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84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0BD1-7F05-438D-954E-805872EFCE90}" type="datetimeFigureOut">
              <a:rPr lang="pt-BR" smtClean="0"/>
              <a:t>11/11/2021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C2199-C5D6-4C6D-9D14-48EEE0181B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539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40EB3-6C45-4612-9ACB-1CBA33F74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>
                <a:latin typeface="Arial Black" panose="020B0A04020102020204" pitchFamily="34" charset="0"/>
              </a:rPr>
              <a:t>PEF 6004- Estabilidade </a:t>
            </a:r>
            <a:r>
              <a:rPr lang="pt-BR" sz="3600">
                <a:latin typeface="Arial Black" panose="020B0A04020102020204" pitchFamily="34" charset="0"/>
              </a:rPr>
              <a:t>e Bifurcações</a:t>
            </a:r>
            <a:br>
              <a:rPr lang="pt-BR" sz="3600" dirty="0">
                <a:latin typeface="Arial Black" panose="020B0A04020102020204" pitchFamily="34" charset="0"/>
              </a:rPr>
            </a:br>
            <a:r>
              <a:rPr lang="pt-BR" sz="3600" dirty="0">
                <a:latin typeface="Arial Black" panose="020B0A04020102020204" pitchFamily="34" charset="0"/>
              </a:rPr>
              <a:t>Aula </a:t>
            </a:r>
            <a:r>
              <a:rPr lang="pt-BR" sz="3600">
                <a:latin typeface="Arial Black" panose="020B0A04020102020204" pitchFamily="34" charset="0"/>
              </a:rPr>
              <a:t>de 11/11/2021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B2D143-E542-486C-8132-887342E08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/>
              <a:t>José Roberto Castilho Piqueira</a:t>
            </a:r>
          </a:p>
          <a:p>
            <a:r>
              <a:rPr lang="pt-BR" dirty="0"/>
              <a:t>(piqueira@lac.usp.br)</a:t>
            </a:r>
          </a:p>
        </p:txBody>
      </p:sp>
    </p:spTree>
    <p:extLst>
      <p:ext uri="{BB962C8B-B14F-4D97-AF65-F5344CB8AC3E}">
        <p14:creationId xmlns:p14="http://schemas.microsoft.com/office/powerpoint/2010/main" val="2124131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Figuras ilustrativas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2E9BE978-5350-418D-BF75-49CBE4F8DA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99344"/>
            <a:ext cx="5236029" cy="332924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B1192C0-11E5-4E79-9E56-B1AD30E08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030" y="1999344"/>
            <a:ext cx="5597640" cy="332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25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606AE-80EA-4E1C-9AF0-60CCD9B4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Cálculo da variedade central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47F66BB-FE96-49CD-9F91-646380735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25987"/>
            <a:ext cx="9613861" cy="3599316"/>
          </a:xfrm>
        </p:spPr>
        <p:txBody>
          <a:bodyPr/>
          <a:lstStyle/>
          <a:p>
            <a:r>
              <a:rPr lang="pt-BR" dirty="0"/>
              <a:t>Como y = h(x), 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Retomando as equações dinâmicas:</a:t>
            </a:r>
          </a:p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0EE4C85-B706-45C2-87F7-BDE25377E3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410" y="2913816"/>
            <a:ext cx="1505921" cy="51518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D87AB66-E890-478B-A4CF-652B378E39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410" y="4383591"/>
            <a:ext cx="7754315" cy="133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777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24FED-FD0A-4232-9623-596BF70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Equação a ser resolvida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BF29572B-79EA-4641-8DA5-0EAF65ABD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 forma de equação diferencial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Na forma de núcleo de uma transformação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8D33B59-79AB-47A5-9FBC-5FDCE1A76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354" y="4352219"/>
            <a:ext cx="7049926" cy="57901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762F741-44F6-459B-A15F-5CFBA03F4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353" y="2846835"/>
            <a:ext cx="7003777" cy="74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859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DA225-E596-41DE-A921-9D1924F1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Problema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870892-C341-4D75-9643-00C27677D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Transformamos uma equação diferencial ordinária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Em uma equação a derivadas parciais, com condições de contorno:</a:t>
            </a:r>
          </a:p>
          <a:p>
            <a:pPr marL="0" indent="0">
              <a:buNone/>
            </a:pPr>
            <a:r>
              <a:rPr lang="pt-BR" dirty="0"/>
              <a:t>h(0) = 0 e </a:t>
            </a:r>
            <a:r>
              <a:rPr lang="pt-BR" dirty="0" err="1"/>
              <a:t>Dh</a:t>
            </a:r>
            <a:r>
              <a:rPr lang="pt-BR" dirty="0"/>
              <a:t>(0)=0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4A659E9-F0FA-478C-9A7B-0BF7CF208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096" y="2761620"/>
            <a:ext cx="7754315" cy="133475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E770774-BA78-41AD-8F92-7A1005437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10" y="5120782"/>
            <a:ext cx="7003777" cy="74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749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Consequência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732" y="2081439"/>
            <a:ext cx="9393011" cy="4145189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Teorema de Henry-</a:t>
            </a:r>
            <a:r>
              <a:rPr lang="pt-BR" dirty="0" err="1"/>
              <a:t>Carr</a:t>
            </a:r>
            <a:r>
              <a:rPr lang="pt-BR" dirty="0"/>
              <a:t> II (necessário para simplificar o problema)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8788921-F72D-41C5-A8FB-565316ED3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264" y="2384248"/>
            <a:ext cx="8079129" cy="154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97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5C2D0-6941-4E1A-88FE-A4BF7FB5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Henry-</a:t>
            </a:r>
            <a:r>
              <a:rPr lang="pt-BR" dirty="0" err="1"/>
              <a:t>Carr</a:t>
            </a:r>
            <a:r>
              <a:rPr lang="pt-BR" dirty="0"/>
              <a:t> II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A98004-E36F-4749-B053-00233F9E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8C07446-726F-481E-803A-E319E47DC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728" y="2549324"/>
            <a:ext cx="8032830" cy="175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6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Ponto de equilíbrio: (0,0)</a:t>
            </a:r>
          </a:p>
          <a:p>
            <a:r>
              <a:rPr lang="pt-BR" dirty="0"/>
              <a:t>Autovalores da matriz Jacobiana no ponto de equilíbrio: 0 e -1</a:t>
            </a:r>
          </a:p>
          <a:p>
            <a:r>
              <a:rPr lang="pt-BR" dirty="0"/>
              <a:t>Subespaço estável e subespaço central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CE6BC70-182E-4FE1-8CBD-45B15AD08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0" y="2463478"/>
            <a:ext cx="4988489" cy="143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890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Transformação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Forma de acordo com o teorema da variedade central: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3A14106-1F39-46BA-B2DA-E01E6B66F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88" y="2161020"/>
            <a:ext cx="6900441" cy="129383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C2FCD5D-50EC-4158-87FF-9DEF28FA1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576" y="4402560"/>
            <a:ext cx="7215616" cy="114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518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Escrito como EDO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Como Es e </a:t>
            </a:r>
            <a:r>
              <a:rPr lang="pt-BR" dirty="0" err="1"/>
              <a:t>Ec</a:t>
            </a:r>
            <a:r>
              <a:rPr lang="pt-BR" dirty="0"/>
              <a:t> são unidimensionais, h é uma função real de variável real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723B827-D5FE-4DAE-96E0-5A2FEDDD1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01" y="2016125"/>
            <a:ext cx="7810570" cy="172914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3990524-968A-4C7B-9DDC-ABEE13295C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0" y="4321491"/>
            <a:ext cx="9508709" cy="99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28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h(x) expressa em série de Taylor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A4E6F32-67BF-4DA4-A076-185436C2D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747" y="2427513"/>
            <a:ext cx="9578525" cy="132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98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da Variedade Central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/>
              <a:t>Enunciado do Teorema da Variedade Central</a:t>
            </a:r>
          </a:p>
          <a:p>
            <a:pPr>
              <a:buFontTx/>
              <a:buChar char="-"/>
            </a:pPr>
            <a:r>
              <a:rPr lang="pt-BR" dirty="0"/>
              <a:t>Algoritmo</a:t>
            </a:r>
          </a:p>
          <a:p>
            <a:pPr>
              <a:buFontTx/>
              <a:buChar char="-"/>
            </a:pPr>
            <a:r>
              <a:rPr lang="pt-BR" dirty="0"/>
              <a:t>Teorema de Henry-</a:t>
            </a:r>
            <a:r>
              <a:rPr lang="pt-BR" dirty="0" err="1"/>
              <a:t>Carr</a:t>
            </a:r>
            <a:endParaRPr lang="pt-BR" dirty="0"/>
          </a:p>
          <a:p>
            <a:pPr>
              <a:buFontTx/>
              <a:buChar char="-"/>
            </a:pPr>
            <a:r>
              <a:rPr lang="pt-BR" dirty="0"/>
              <a:t>Cálculo da Variedade Central </a:t>
            </a:r>
          </a:p>
        </p:txBody>
      </p:sp>
    </p:spTree>
    <p:extLst>
      <p:ext uri="{BB962C8B-B14F-4D97-AF65-F5344CB8AC3E}">
        <p14:creationId xmlns:p14="http://schemas.microsoft.com/office/powerpoint/2010/main" val="141812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Expressão da dinâmica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6597B00-7FDF-4B30-8D70-6D68D2AF1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86" y="2016125"/>
            <a:ext cx="8009681" cy="175554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7F490A9-5D99-49AF-95EF-035FF5F6D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86" y="3853264"/>
            <a:ext cx="8009681" cy="99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203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Retrato de fase (</a:t>
            </a:r>
            <a:r>
              <a:rPr lang="el-GR" dirty="0"/>
              <a:t>α</a:t>
            </a:r>
            <a:r>
              <a:rPr lang="pt-BR" dirty="0"/>
              <a:t>&gt;0)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27818A5-3419-4087-BAD5-8E63F16E9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467" y="2096119"/>
            <a:ext cx="4083503" cy="353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12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F5AD8B5C-3426-4B50-AF1A-A7F868842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555" y="2379424"/>
            <a:ext cx="4144702" cy="189274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1FBC92A-5391-4EFE-A302-20E6E7728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555" y="4635469"/>
            <a:ext cx="4215935" cy="64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282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Expressão da dinâmica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E896633-AE5E-46DC-AC93-C8F673BAA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405" y="2301157"/>
            <a:ext cx="7215024" cy="254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029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6661-D8EC-4A17-93EA-540D53DA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Retrato de fase (</a:t>
            </a:r>
            <a:r>
              <a:rPr lang="el-GR" dirty="0"/>
              <a:t>α</a:t>
            </a:r>
            <a:r>
              <a:rPr lang="pt-BR" dirty="0"/>
              <a:t>&lt;0)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590181-F927-49AC-A21D-D02CCCDF9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932" y="20161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5B8D67D-23D6-4138-81E2-148423EE8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34" y="2182378"/>
            <a:ext cx="4228480" cy="365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62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D2F4B-A7EF-4A2E-9856-4EF1AF2E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3: Equação de </a:t>
            </a:r>
            <a:r>
              <a:rPr lang="pt-BR" dirty="0" err="1"/>
              <a:t>Duffing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6E3DF-0321-45E4-A288-FBFC2B3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Variedade central dependente de parâmetro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δ &gt; 0  e  </a:t>
            </a:r>
            <a:r>
              <a:rPr lang="el-GR" dirty="0"/>
              <a:t>β</a:t>
            </a:r>
            <a:r>
              <a:rPr lang="pt-BR" dirty="0"/>
              <a:t>: variável.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CD0B221-E05B-45FB-BB76-C30F76B89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776" y="3061504"/>
            <a:ext cx="3607597" cy="120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24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D2F4B-A7EF-4A2E-9856-4EF1AF2E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Transformação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6E3DF-0321-45E4-A288-FBFC2B3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Em </a:t>
            </a:r>
            <a:r>
              <a:rPr lang="el-GR" dirty="0"/>
              <a:t>β </a:t>
            </a:r>
            <a:r>
              <a:rPr lang="pt-BR" dirty="0"/>
              <a:t>= 0, o sistema tem autovalores –δ e 0, para (0,0).</a:t>
            </a:r>
          </a:p>
          <a:p>
            <a:r>
              <a:rPr lang="pt-BR" dirty="0"/>
              <a:t>Usando a transformação: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Resulta: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DBC2B50-7DDB-448C-A0F3-F45EC04FD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789" y="3313999"/>
            <a:ext cx="6465839" cy="114834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C828A05-1F0C-4172-8B50-2FD3DAFED3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321" y="5178046"/>
            <a:ext cx="8970129" cy="92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D2F4B-A7EF-4A2E-9856-4EF1AF2E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Escrevendo como EDO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6E3DF-0321-45E4-A288-FBFC2B3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F267733-C9FA-4D16-841D-374A63A3C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650" y="2340614"/>
            <a:ext cx="5537094" cy="244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0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D2F4B-A7EF-4A2E-9856-4EF1AF2E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Procurando a variedade central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6E3DF-0321-45E4-A288-FBFC2B3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F6C3E58-A469-4FCF-8F6E-6A6D5D5B6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209" y="2215174"/>
            <a:ext cx="7326361" cy="129368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79A4B17-8605-415D-97EF-3AF2A3A62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77" y="3889870"/>
            <a:ext cx="9579017" cy="92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716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D2F4B-A7EF-4A2E-9856-4EF1AF2E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Escrevendo a equação do núcleo com y=h(x)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86E3DF-0321-45E4-A288-FBFC2B3D0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883D544-1A6C-444F-ACD0-92668B10A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648" y="2139898"/>
            <a:ext cx="7176304" cy="199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13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Revendo o enunciado do teorema 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477BD1AB-D712-4ECF-9D0E-EE16144CE2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6831" y="2336800"/>
            <a:ext cx="7982313" cy="359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1176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443CB5-BEC5-44A3-AA58-1140307C8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Calculando...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32CB4C97-8A59-49CD-AAA4-D5D00DC9F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3821" y="2214420"/>
            <a:ext cx="7082054" cy="267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848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AE37B-A08F-4157-86F7-BBD65E23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Dinâmica do sistema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740D8D87-C150-4D0A-BA44-2A3442B252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1635" y="2439364"/>
            <a:ext cx="8521737" cy="235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0873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84EF9A-AEB5-492A-90AB-485492136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Diagrama de bifurcações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CE70B64A-6BC9-4477-88F6-5BD37C6B0D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944" y="2349875"/>
            <a:ext cx="6226838" cy="313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8197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FD747-0B75-4804-94C8-EDB496C9C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Famílias de variedades centrais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86C23C01-CBB1-4993-B97E-97AA2A5E1A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035" y="2330719"/>
            <a:ext cx="5557815" cy="312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0330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08AF4-9CD8-41AB-9B6C-F7D3E7481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Tarefa 7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A1BCA4-953A-4DFF-842A-7D38A97D3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Estude a estabilidade próximo à origem para os campos de vetores dados. Calcule as variedades centrais e descreva os comportamentos dinâmicos sobre elas.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551967A-7F2E-4873-8231-6CABC0575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504" y="3545711"/>
            <a:ext cx="4799796" cy="32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62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Ilustração</a:t>
            </a:r>
          </a:p>
        </p:txBody>
      </p:sp>
      <p:pic>
        <p:nvPicPr>
          <p:cNvPr id="6" name="Espaço Reservado para Conteúdo 6">
            <a:extLst>
              <a:ext uri="{FF2B5EF4-FFF2-40B4-BE49-F238E27FC236}">
                <a16:creationId xmlns:a16="http://schemas.microsoft.com/office/drawing/2014/main" id="{57152B4B-82BB-462E-87AE-A42A555E0E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5207" y="2336800"/>
            <a:ext cx="4665561" cy="359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0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29E67-B627-4F10-9A27-864CCC753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Resumo</a:t>
            </a:r>
          </a:p>
        </p:txBody>
      </p:sp>
      <p:pic>
        <p:nvPicPr>
          <p:cNvPr id="9" name="Espaço Reservado para Conteúdo 8">
            <a:extLst>
              <a:ext uri="{FF2B5EF4-FFF2-40B4-BE49-F238E27FC236}">
                <a16:creationId xmlns:a16="http://schemas.microsoft.com/office/drawing/2014/main" id="{9AEA5485-280F-45B3-8DD2-3C2C8C9737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0186" y="2427552"/>
            <a:ext cx="6546935" cy="178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0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Algoritmo prático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50DBAC9-2EAB-4057-83ED-77EC2D281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216" y="2461886"/>
            <a:ext cx="7754315" cy="133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32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Equacionando a variedade central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13D31D5-216F-4949-B882-DE370804F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986" y="2360663"/>
            <a:ext cx="9880654" cy="242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046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ABF59-4CB0-4D7D-8CFF-CD3A3D5E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Projetando o sistema sobre a variedade central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AE28555-6380-49D4-9684-0BE7DF32D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292" y="2470843"/>
            <a:ext cx="7719459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9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FFEB63-3F08-47A0-A7C8-BAC79F4D7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Teorema de Henry-</a:t>
            </a:r>
            <a:r>
              <a:rPr lang="pt-BR" dirty="0" err="1"/>
              <a:t>Carr</a:t>
            </a:r>
            <a:r>
              <a:rPr lang="pt-BR" dirty="0"/>
              <a:t> (I)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C33DC4-0175-4A4C-BE0D-35E5C97D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 dinâmica do sistema descrito por: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Restrita à variedade central y=h(x), é descrita por: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7B73ECD-6365-4C5C-8CF0-1CB3144FF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096" y="2761620"/>
            <a:ext cx="7754315" cy="133475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B65CBD98-8F0D-4A5D-82FA-7D256BC171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442" y="4610627"/>
            <a:ext cx="7327388" cy="125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8457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411</TotalTime>
  <Words>358</Words>
  <Application>Microsoft Office PowerPoint</Application>
  <PresentationFormat>Widescreen</PresentationFormat>
  <Paragraphs>115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8" baseType="lpstr">
      <vt:lpstr>Arial</vt:lpstr>
      <vt:lpstr>Arial Black</vt:lpstr>
      <vt:lpstr>Trebuchet MS</vt:lpstr>
      <vt:lpstr>Berlim</vt:lpstr>
      <vt:lpstr>PEF 6004- Estabilidade e Bifurcações Aula de 11/11/2021</vt:lpstr>
      <vt:lpstr>Teorema da Variedade Central</vt:lpstr>
      <vt:lpstr>Revendo o enunciado do teorema </vt:lpstr>
      <vt:lpstr>Ilustração</vt:lpstr>
      <vt:lpstr>Resumo</vt:lpstr>
      <vt:lpstr>Algoritmo prático</vt:lpstr>
      <vt:lpstr>Equacionando a variedade central</vt:lpstr>
      <vt:lpstr>Projetando o sistema sobre a variedade central</vt:lpstr>
      <vt:lpstr>Teorema de Henry-Carr (I)</vt:lpstr>
      <vt:lpstr>Figuras ilustrativas</vt:lpstr>
      <vt:lpstr>Cálculo da variedade central</vt:lpstr>
      <vt:lpstr>Equação a ser resolvida</vt:lpstr>
      <vt:lpstr>Problema </vt:lpstr>
      <vt:lpstr>Consequência</vt:lpstr>
      <vt:lpstr>Teorema de Henry-Carr II</vt:lpstr>
      <vt:lpstr>Exemplo 1</vt:lpstr>
      <vt:lpstr>Transformação</vt:lpstr>
      <vt:lpstr>Escrito como EDO </vt:lpstr>
      <vt:lpstr>h(x) expressa em série de Taylor</vt:lpstr>
      <vt:lpstr>Expressão da dinâmica</vt:lpstr>
      <vt:lpstr>Retrato de fase (α&gt;0)</vt:lpstr>
      <vt:lpstr>Exemplo 2</vt:lpstr>
      <vt:lpstr>Expressão da dinâmica</vt:lpstr>
      <vt:lpstr>Retrato de fase (α&lt;0)</vt:lpstr>
      <vt:lpstr>Exemplo 3: Equação de Duffing</vt:lpstr>
      <vt:lpstr>Transformação</vt:lpstr>
      <vt:lpstr>Escrevendo como EDO</vt:lpstr>
      <vt:lpstr>Procurando a variedade central</vt:lpstr>
      <vt:lpstr>Escrevendo a equação do núcleo com y=h(x)</vt:lpstr>
      <vt:lpstr>Calculando...</vt:lpstr>
      <vt:lpstr>Dinâmica do sistema</vt:lpstr>
      <vt:lpstr>Diagrama de bifurcações</vt:lpstr>
      <vt:lpstr>Famílias de variedades centrais</vt:lpstr>
      <vt:lpstr>Tarefa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quântica da informação: impossibilidade de copia, entrelaçamento e teletransporte</dc:title>
  <dc:creator>José Roberto Piqueira</dc:creator>
  <cp:lastModifiedBy>Lenovo</cp:lastModifiedBy>
  <cp:revision>52</cp:revision>
  <dcterms:created xsi:type="dcterms:W3CDTF">2019-06-28T19:51:26Z</dcterms:created>
  <dcterms:modified xsi:type="dcterms:W3CDTF">2021-11-11T11:40:15Z</dcterms:modified>
</cp:coreProperties>
</file>