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6" r:id="rId5"/>
    <p:sldId id="259" r:id="rId6"/>
    <p:sldId id="331" r:id="rId7"/>
    <p:sldId id="332" r:id="rId8"/>
    <p:sldId id="260" r:id="rId9"/>
    <p:sldId id="333" r:id="rId10"/>
    <p:sldId id="261" r:id="rId11"/>
    <p:sldId id="268" r:id="rId12"/>
    <p:sldId id="262" r:id="rId13"/>
    <p:sldId id="263" r:id="rId14"/>
    <p:sldId id="264" r:id="rId15"/>
    <p:sldId id="265" r:id="rId16"/>
    <p:sldId id="267" r:id="rId17"/>
  </p:sldIdLst>
  <p:sldSz cx="14630400" cy="8229600"/>
  <p:notesSz cx="8229600" cy="14630400"/>
  <p:embeddedFontLst>
    <p:embeddedFont>
      <p:font typeface="Arimo" panose="020B0604020202020204" pitchFamily="34" charset="0"/>
      <p:regular r:id="rId19"/>
    </p:embeddedFont>
    <p:embeddedFont>
      <p:font typeface="Outfit Extra Bold" pitchFamily="2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4136CB-E6C8-420B-BAEB-82A8358F25A6}" v="7" dt="2025-04-23T00:25:03.8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6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349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8408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Respiração</a:t>
            </a: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</a:t>
            </a:r>
            <a:r>
              <a:rPr lang="en-US" sz="4450" b="1" dirty="0" err="1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Celular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6280190" y="5665470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3"/>
          <p:cNvSpPr/>
          <p:nvPr/>
        </p:nvSpPr>
        <p:spPr>
          <a:xfrm>
            <a:off x="6461641" y="5629501"/>
            <a:ext cx="2457093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pt-BR" sz="2200" b="1" dirty="0">
                <a:solidFill>
                  <a:srgbClr val="2A2742"/>
                </a:solidFill>
                <a:latin typeface="Arimo Bold" pitchFamily="34" charset="0"/>
                <a:ea typeface="Arimo Bold" pitchFamily="34" charset="-122"/>
              </a:rPr>
              <a:t>P</a:t>
            </a:r>
            <a:r>
              <a:rPr lang="en-US" sz="2200" b="1" dirty="0" err="1">
                <a:solidFill>
                  <a:srgbClr val="2A2742"/>
                </a:solidFill>
                <a:latin typeface="Arimo Bold" pitchFamily="34" charset="0"/>
                <a:ea typeface="Arimo Bold" pitchFamily="34" charset="-122"/>
              </a:rPr>
              <a:t>rof</a:t>
            </a:r>
            <a:r>
              <a:rPr lang="en-US" sz="2200" b="1" dirty="0">
                <a:solidFill>
                  <a:srgbClr val="2A2742"/>
                </a:solidFill>
                <a:latin typeface="Arimo Bold" pitchFamily="34" charset="0"/>
                <a:ea typeface="Arimo Bold" pitchFamily="34" charset="-122"/>
              </a:rPr>
              <a:t>. Dr. Maurício Lamano Ferreira</a:t>
            </a:r>
            <a:endParaRPr lang="en-US" sz="22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9DA0566-4E0C-B4AB-6003-28127AC1C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4980" y="7662441"/>
            <a:ext cx="1931408" cy="5671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9783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5333" y="3464838"/>
            <a:ext cx="13119735" cy="1348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Fosforilação Oxidativa: A Cadeia de Transporte de Elétrons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55333" y="5380315"/>
            <a:ext cx="485537" cy="485537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836235" y="5420797"/>
            <a:ext cx="323731" cy="4045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500" dirty="0"/>
          </a:p>
        </p:txBody>
      </p:sp>
      <p:sp>
        <p:nvSpPr>
          <p:cNvPr id="6" name="Text 3"/>
          <p:cNvSpPr/>
          <p:nvPr/>
        </p:nvSpPr>
        <p:spPr>
          <a:xfrm>
            <a:off x="1456611" y="5380315"/>
            <a:ext cx="2697837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Doação de Elétrons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1456611" y="5846921"/>
            <a:ext cx="5750719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NADH e FADH2 doam elétrons para a CTE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7423071" y="5380315"/>
            <a:ext cx="485537" cy="485537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7503974" y="5420797"/>
            <a:ext cx="323731" cy="4045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7"/>
          <p:cNvSpPr/>
          <p:nvPr/>
        </p:nvSpPr>
        <p:spPr>
          <a:xfrm>
            <a:off x="8124349" y="5380315"/>
            <a:ext cx="2697837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Liberação de Energia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8124349" y="5846921"/>
            <a:ext cx="5750719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Os elétrons passam pela cadeia, liberando energia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755333" y="6650712"/>
            <a:ext cx="485537" cy="485537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836235" y="6691193"/>
            <a:ext cx="323731" cy="4045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500" dirty="0"/>
          </a:p>
        </p:txBody>
      </p:sp>
      <p:sp>
        <p:nvSpPr>
          <p:cNvPr id="14" name="Text 11"/>
          <p:cNvSpPr/>
          <p:nvPr/>
        </p:nvSpPr>
        <p:spPr>
          <a:xfrm>
            <a:off x="1456611" y="6650712"/>
            <a:ext cx="3254216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Bombeamento de Prótons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1456611" y="7117318"/>
            <a:ext cx="5750719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energia bombeia prótons através da membrana interna</a:t>
            </a:r>
            <a:endParaRPr lang="en-US" sz="1650" dirty="0"/>
          </a:p>
        </p:txBody>
      </p:sp>
      <p:sp>
        <p:nvSpPr>
          <p:cNvPr id="16" name="Shape 13"/>
          <p:cNvSpPr/>
          <p:nvPr/>
        </p:nvSpPr>
        <p:spPr>
          <a:xfrm>
            <a:off x="7423071" y="6650712"/>
            <a:ext cx="485537" cy="485537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7503974" y="6691193"/>
            <a:ext cx="323731" cy="4045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4</a:t>
            </a:r>
            <a:endParaRPr lang="en-US" sz="2500" dirty="0"/>
          </a:p>
        </p:txBody>
      </p:sp>
      <p:sp>
        <p:nvSpPr>
          <p:cNvPr id="18" name="Text 15"/>
          <p:cNvSpPr/>
          <p:nvPr/>
        </p:nvSpPr>
        <p:spPr>
          <a:xfrm>
            <a:off x="8124349" y="6650712"/>
            <a:ext cx="2984302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Formação de Gradiente</a:t>
            </a:r>
            <a:endParaRPr lang="en-US" sz="2100" dirty="0"/>
          </a:p>
        </p:txBody>
      </p:sp>
      <p:sp>
        <p:nvSpPr>
          <p:cNvPr id="19" name="Text 16"/>
          <p:cNvSpPr/>
          <p:nvPr/>
        </p:nvSpPr>
        <p:spPr>
          <a:xfrm>
            <a:off x="8124349" y="7117318"/>
            <a:ext cx="5750719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Cria um gradiente eletroquímico de prótons</a:t>
            </a:r>
            <a:endParaRPr lang="en-US" sz="1650" dirty="0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63F20C2A-8BBD-8473-DC32-DF732751F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4980" y="7662441"/>
            <a:ext cx="1931408" cy="56715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6EE84B6-64AC-C01C-F249-CF688734D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566" y="3191874"/>
            <a:ext cx="9851320" cy="491542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C2AB9D3-6FCA-80CB-4C7F-F8571DE3F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4980" y="7662441"/>
            <a:ext cx="1931408" cy="567159"/>
          </a:xfrm>
          <a:prstGeom prst="rect">
            <a:avLst/>
          </a:prstGeom>
        </p:spPr>
      </p:pic>
      <p:sp>
        <p:nvSpPr>
          <p:cNvPr id="10" name="Texto Explicativo 1 21">
            <a:extLst>
              <a:ext uri="{FF2B5EF4-FFF2-40B4-BE49-F238E27FC236}">
                <a16:creationId xmlns:a16="http://schemas.microsoft.com/office/drawing/2014/main" id="{2FF62A09-D897-22CD-85B3-21A984683BDB}"/>
              </a:ext>
            </a:extLst>
          </p:cNvPr>
          <p:cNvSpPr/>
          <p:nvPr/>
        </p:nvSpPr>
        <p:spPr>
          <a:xfrm>
            <a:off x="11774379" y="1603154"/>
            <a:ext cx="2661293" cy="2386592"/>
          </a:xfrm>
          <a:prstGeom prst="borderCallout1">
            <a:avLst>
              <a:gd name="adj1" fmla="val 103635"/>
              <a:gd name="adj2" fmla="val 40080"/>
              <a:gd name="adj3" fmla="val 196520"/>
              <a:gd name="adj4" fmla="val -28770"/>
            </a:avLst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270169D-BF16-1C87-7D38-D4541D4238DD}"/>
              </a:ext>
            </a:extLst>
          </p:cNvPr>
          <p:cNvSpPr txBox="1"/>
          <p:nvPr/>
        </p:nvSpPr>
        <p:spPr>
          <a:xfrm>
            <a:off x="11792683" y="1535913"/>
            <a:ext cx="2661293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80" dirty="0"/>
              <a:t>O bombeamento de hidrogênio cria um gradiente (concentração maior de H+ no espaço </a:t>
            </a:r>
            <a:r>
              <a:rPr lang="pt-BR" sz="1680" dirty="0" err="1"/>
              <a:t>inter</a:t>
            </a:r>
            <a:r>
              <a:rPr lang="pt-BR" sz="1680" dirty="0"/>
              <a:t> membranas que na matriz mitocondrial), cuja energia potencial é usada pela ATP </a:t>
            </a:r>
            <a:r>
              <a:rPr lang="pt-BR" sz="1680" dirty="0" err="1"/>
              <a:t>sintase</a:t>
            </a:r>
            <a:r>
              <a:rPr lang="pt-BR" sz="1680" dirty="0"/>
              <a:t> para formar ATP do ADP + </a:t>
            </a:r>
            <a:r>
              <a:rPr lang="pt-BR" sz="1680" dirty="0" err="1"/>
              <a:t>Pi</a:t>
            </a:r>
            <a:endParaRPr lang="pt-BR" sz="1680" baseline="-25000" dirty="0"/>
          </a:p>
        </p:txBody>
      </p:sp>
      <p:sp>
        <p:nvSpPr>
          <p:cNvPr id="9" name="Texto Explicativo 1 21">
            <a:extLst>
              <a:ext uri="{FF2B5EF4-FFF2-40B4-BE49-F238E27FC236}">
                <a16:creationId xmlns:a16="http://schemas.microsoft.com/office/drawing/2014/main" id="{B5502D18-F260-A55C-7045-1A9818F4E2F5}"/>
              </a:ext>
            </a:extLst>
          </p:cNvPr>
          <p:cNvSpPr/>
          <p:nvPr/>
        </p:nvSpPr>
        <p:spPr>
          <a:xfrm>
            <a:off x="7864634" y="497711"/>
            <a:ext cx="2510669" cy="1503506"/>
          </a:xfrm>
          <a:prstGeom prst="borderCallout1">
            <a:avLst>
              <a:gd name="adj1" fmla="val 103635"/>
              <a:gd name="adj2" fmla="val 40080"/>
              <a:gd name="adj3" fmla="val 378958"/>
              <a:gd name="adj4" fmla="val 63459"/>
            </a:avLst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FD8B7E2-415C-1B54-119E-1D3625B57FC5}"/>
              </a:ext>
            </a:extLst>
          </p:cNvPr>
          <p:cNvSpPr txBox="1"/>
          <p:nvPr/>
        </p:nvSpPr>
        <p:spPr>
          <a:xfrm>
            <a:off x="7848586" y="548261"/>
            <a:ext cx="25267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80" dirty="0"/>
              <a:t>Os elétrons interagem com o oxigênio e hidrogênio, formando H</a:t>
            </a:r>
            <a:r>
              <a:rPr lang="pt-BR" sz="1680" baseline="-25000" dirty="0"/>
              <a:t>2</a:t>
            </a:r>
            <a:r>
              <a:rPr lang="pt-BR" sz="1680" dirty="0"/>
              <a:t>O, e mais elétrons são bombeados através da membrana</a:t>
            </a:r>
          </a:p>
        </p:txBody>
      </p:sp>
      <p:sp>
        <p:nvSpPr>
          <p:cNvPr id="8" name="Texto Explicativo 1 19">
            <a:extLst>
              <a:ext uri="{FF2B5EF4-FFF2-40B4-BE49-F238E27FC236}">
                <a16:creationId xmlns:a16="http://schemas.microsoft.com/office/drawing/2014/main" id="{47AE1215-F3B9-8709-5C20-1DE132C6BBAB}"/>
              </a:ext>
            </a:extLst>
          </p:cNvPr>
          <p:cNvSpPr/>
          <p:nvPr/>
        </p:nvSpPr>
        <p:spPr>
          <a:xfrm>
            <a:off x="4970101" y="1198489"/>
            <a:ext cx="2301026" cy="1654607"/>
          </a:xfrm>
          <a:prstGeom prst="borderCallout1">
            <a:avLst>
              <a:gd name="adj1" fmla="val 103635"/>
              <a:gd name="adj2" fmla="val 40080"/>
              <a:gd name="adj3" fmla="val 211935"/>
              <a:gd name="adj4" fmla="val 151599"/>
            </a:avLst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9A46E3A-299D-7404-2ED6-3767BFB3A13B}"/>
              </a:ext>
            </a:extLst>
          </p:cNvPr>
          <p:cNvSpPr txBox="1"/>
          <p:nvPr/>
        </p:nvSpPr>
        <p:spPr>
          <a:xfrm>
            <a:off x="4971819" y="1198489"/>
            <a:ext cx="2146853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80" dirty="0"/>
              <a:t>Os elétrons vão sendo transportados com a oxidação do complexo anterior (o atual  fica reduzido, impedindo a passagem de H</a:t>
            </a:r>
            <a:r>
              <a:rPr lang="pt-BR" sz="1680" baseline="30000" dirty="0"/>
              <a:t>+</a:t>
            </a:r>
            <a:r>
              <a:rPr lang="pt-BR" sz="1680" dirty="0"/>
              <a:t>)</a:t>
            </a:r>
          </a:p>
        </p:txBody>
      </p:sp>
      <p:sp>
        <p:nvSpPr>
          <p:cNvPr id="7" name="Texto Explicativo 1 20">
            <a:extLst>
              <a:ext uri="{FF2B5EF4-FFF2-40B4-BE49-F238E27FC236}">
                <a16:creationId xmlns:a16="http://schemas.microsoft.com/office/drawing/2014/main" id="{503D1752-4E76-C08B-53EF-81C36714055E}"/>
              </a:ext>
            </a:extLst>
          </p:cNvPr>
          <p:cNvSpPr/>
          <p:nvPr/>
        </p:nvSpPr>
        <p:spPr>
          <a:xfrm>
            <a:off x="1937880" y="123559"/>
            <a:ext cx="2970899" cy="1829227"/>
          </a:xfrm>
          <a:prstGeom prst="borderCallout1">
            <a:avLst>
              <a:gd name="adj1" fmla="val 103635"/>
              <a:gd name="adj2" fmla="val 40080"/>
              <a:gd name="adj3" fmla="val 335631"/>
              <a:gd name="adj4" fmla="val 81097"/>
            </a:avLst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5A30C26-063C-34A0-FCE7-4954296B70B0}"/>
              </a:ext>
            </a:extLst>
          </p:cNvPr>
          <p:cNvSpPr txBox="1"/>
          <p:nvPr/>
        </p:nvSpPr>
        <p:spPr>
          <a:xfrm>
            <a:off x="1968955" y="150565"/>
            <a:ext cx="297090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80" dirty="0"/>
              <a:t>2 elétrons saem do </a:t>
            </a:r>
            <a:r>
              <a:rPr lang="pt-BR" sz="1680" dirty="0">
                <a:solidFill>
                  <a:srgbClr val="FF0066"/>
                </a:solidFill>
              </a:rPr>
              <a:t>NADH</a:t>
            </a:r>
            <a:r>
              <a:rPr lang="pt-BR" sz="1680" dirty="0"/>
              <a:t>, permitindo a passagem de 3 pares de H</a:t>
            </a:r>
            <a:r>
              <a:rPr lang="pt-BR" sz="1680" baseline="30000" dirty="0"/>
              <a:t>+</a:t>
            </a:r>
            <a:r>
              <a:rPr lang="pt-BR" sz="1680" dirty="0"/>
              <a:t> pelo espaço </a:t>
            </a:r>
            <a:r>
              <a:rPr lang="pt-BR" sz="1680" dirty="0" err="1"/>
              <a:t>inter</a:t>
            </a:r>
            <a:r>
              <a:rPr lang="pt-BR" sz="1680" dirty="0"/>
              <a:t> membranas (por diferença de concentração). Os elétrons são” atraídos” pelo O</a:t>
            </a:r>
            <a:r>
              <a:rPr lang="pt-BR" sz="1680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7292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776763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Síntese</a:t>
            </a: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de ATP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3042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Fluxo de prótons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533418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Íons H+ fluem de volta via ATP sintase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26731" y="3176588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9937790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Produção de ATP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937790" y="3351967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ATP sintase sintetiza ATP usando o gradiente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452604" y="3565088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7"/>
          <p:cNvSpPr/>
          <p:nvPr/>
        </p:nvSpPr>
        <p:spPr>
          <a:xfrm>
            <a:off x="9937790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Papel do oxigênio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 oxigênio aceita elétrons formando água</a:t>
            </a:r>
            <a:endParaRPr lang="en-US" sz="17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064103" y="5790962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lang="en-US" sz="2650" dirty="0"/>
          </a:p>
        </p:txBody>
      </p:sp>
      <p:sp>
        <p:nvSpPr>
          <p:cNvPr id="15" name="Text 10"/>
          <p:cNvSpPr/>
          <p:nvPr/>
        </p:nvSpPr>
        <p:spPr>
          <a:xfrm>
            <a:off x="1857256" y="53141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Rendimento de ATP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93790" y="5804535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Fonte principal de ATP, 26-28 por glicose</a:t>
            </a:r>
            <a:endParaRPr lang="en-US" sz="175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5838230" y="5402461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4</a:t>
            </a:r>
            <a:endParaRPr lang="en-US" sz="2650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C50AA6F6-2420-B168-4DF7-39FF2D440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4980" y="7662441"/>
            <a:ext cx="1931408" cy="56715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360949" y="507680"/>
            <a:ext cx="11579547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Rendimento de ATP da Respiração Celular</a:t>
            </a:r>
            <a:endParaRPr lang="en-US" sz="4450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98A9949B-A0C6-F32D-D7FD-4F78886E7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4980" y="7662441"/>
            <a:ext cx="1931408" cy="567159"/>
          </a:xfrm>
          <a:prstGeom prst="rect">
            <a:avLst/>
          </a:prstGeom>
        </p:spPr>
      </p:pic>
      <p:pic>
        <p:nvPicPr>
          <p:cNvPr id="21" name="Imagem 20" descr="Diagrama&#10;&#10;O conteúdo gerado por IA pode estar incorreto.">
            <a:extLst>
              <a:ext uri="{FF2B5EF4-FFF2-40B4-BE49-F238E27FC236}">
                <a16:creationId xmlns:a16="http://schemas.microsoft.com/office/drawing/2014/main" id="{1FADF717-5F9D-0C6D-C334-388CFE1BD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903" y="1693155"/>
            <a:ext cx="7435956" cy="65364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165402"/>
            <a:ext cx="866227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Regulação da Respiração Celular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214342"/>
            <a:ext cx="4196358" cy="1685092"/>
          </a:xfrm>
          <a:prstGeom prst="roundRect">
            <a:avLst>
              <a:gd name="adj" fmla="val 565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028224" y="5448776"/>
            <a:ext cx="29164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Inibição por Feedback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5939195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ATP e citrato inibem a glicólise e o ciclo de Krebs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5214342"/>
            <a:ext cx="4196358" cy="1685092"/>
          </a:xfrm>
          <a:prstGeom prst="roundRect">
            <a:avLst>
              <a:gd name="adj" fmla="val 565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5451396" y="54487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Ativação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51396" y="5939195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ADP e AMP estimulam essas vias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5214342"/>
            <a:ext cx="4196358" cy="1685092"/>
          </a:xfrm>
          <a:prstGeom prst="roundRect">
            <a:avLst>
              <a:gd name="adj" fmla="val 5654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9874568" y="54487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Enzima-Chave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74568" y="5939195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fosfofrutoquinase-1 controla a taxa de glicólise</a:t>
            </a:r>
            <a:endParaRPr lang="en-US" sz="175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89433EF-5F25-8EA1-47A6-5C4EB8473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4980" y="7662441"/>
            <a:ext cx="1931408" cy="56715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07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0334" y="605195"/>
            <a:ext cx="7603331" cy="1375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 Importância da Respiração Celular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770334" y="2558415"/>
            <a:ext cx="495181" cy="495181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485543" y="2558415"/>
            <a:ext cx="2924532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Suprimento de Energia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485543" y="3034308"/>
            <a:ext cx="6888123" cy="7043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Impulsiona processos como contração muscular e síntese de proteínas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770334" y="4206240"/>
            <a:ext cx="495181" cy="495181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485543" y="4206240"/>
            <a:ext cx="2751177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Conexão Metabólica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1485543" y="4682133"/>
            <a:ext cx="6888123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Conecta a quebra e a construção de moléculas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70334" y="5501878"/>
            <a:ext cx="495181" cy="495181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485543" y="5501878"/>
            <a:ext cx="2751177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Impacto na Saúde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1485543" y="5977771"/>
            <a:ext cx="6888123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Disfunções estão ligadas a doenças como câncer e diabetes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770334" y="6797516"/>
            <a:ext cx="495181" cy="495181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1485543" y="6797516"/>
            <a:ext cx="2751177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Papel Vital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1485543" y="7273409"/>
            <a:ext cx="6888123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Essencial para sustentar todas as formas de vida conhecidas</a:t>
            </a:r>
            <a:endParaRPr lang="en-US" sz="17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148DF55-1261-88E1-9A15-CECF8BE60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4980" y="7662441"/>
            <a:ext cx="1931408" cy="567159"/>
          </a:xfrm>
          <a:prstGeom prst="rect">
            <a:avLst/>
          </a:prstGeom>
        </p:spPr>
      </p:pic>
      <p:pic>
        <p:nvPicPr>
          <p:cNvPr id="8" name="Imagem 7" descr="Mapa&#10;&#10;O conteúdo gerado por IA pode estar incorreto.">
            <a:extLst>
              <a:ext uri="{FF2B5EF4-FFF2-40B4-BE49-F238E27FC236}">
                <a16:creationId xmlns:a16="http://schemas.microsoft.com/office/drawing/2014/main" id="{ED6FF216-D3B1-E734-F7BC-3A587499EF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rcRect r="6402"/>
          <a:stretch/>
        </p:blipFill>
        <p:spPr>
          <a:xfrm>
            <a:off x="-34886" y="-137259"/>
            <a:ext cx="14722998" cy="884812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525E692-5337-22CF-2C5E-7AAD717DFEF0}"/>
              </a:ext>
            </a:extLst>
          </p:cNvPr>
          <p:cNvSpPr txBox="1"/>
          <p:nvPr/>
        </p:nvSpPr>
        <p:spPr>
          <a:xfrm>
            <a:off x="885463" y="950784"/>
            <a:ext cx="128594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Outfit Extra Bold" panose="020B0604020202020204" charset="0"/>
              </a:rPr>
              <a:t>https://www.youtube.com/watch?v=7_fcQbiG4Ho</a:t>
            </a:r>
          </a:p>
        </p:txBody>
      </p:sp>
    </p:spTree>
    <p:extLst>
      <p:ext uri="{BB962C8B-B14F-4D97-AF65-F5344CB8AC3E}">
        <p14:creationId xmlns:p14="http://schemas.microsoft.com/office/powerpoint/2010/main" val="5874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01954"/>
            <a:ext cx="900422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Visão Geral da Respiração Celular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77709"/>
            <a:ext cx="307038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Estágios da Respiração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15885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Glicólise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60105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Oxidação do Piruvato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04324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Ciclo</a:t>
            </a: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de Krebs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4854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Fosforilação Oxidativa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35777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Fatos Importantes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599521" y="415885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glicose é gradualmente quebrada, liberando energia.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472582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Reação geral: C6H12O6 + 6O2 → 6CO2 + 6H2O + ATP</a:t>
            </a:r>
            <a:endParaRPr lang="en-US" sz="175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C9F46F0-1C7A-C099-C86F-3928E98F4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4980" y="7662441"/>
            <a:ext cx="1931408" cy="5671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0218" y="622340"/>
            <a:ext cx="7358182" cy="705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Glicólise: Quebra da Glicose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790218" y="1666518"/>
            <a:ext cx="7563564" cy="1315879"/>
          </a:xfrm>
          <a:prstGeom prst="roundRect">
            <a:avLst>
              <a:gd name="adj" fmla="val 7206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023580" y="1899880"/>
            <a:ext cx="2822258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Localização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3580" y="2387918"/>
            <a:ext cx="7096839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Ocorre no citoplasma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0218" y="3208139"/>
            <a:ext cx="7563564" cy="1315879"/>
          </a:xfrm>
          <a:prstGeom prst="roundRect">
            <a:avLst>
              <a:gd name="adj" fmla="val 7206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023580" y="3441502"/>
            <a:ext cx="2822258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Processo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23580" y="3929539"/>
            <a:ext cx="7096839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A glicose se divide em duas moléculas de piruvato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0218" y="4749760"/>
            <a:ext cx="7563564" cy="1315879"/>
          </a:xfrm>
          <a:prstGeom prst="roundRect">
            <a:avLst>
              <a:gd name="adj" fmla="val 7206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023580" y="4983123"/>
            <a:ext cx="2822258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Saídas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3580" y="5471160"/>
            <a:ext cx="7096839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Produz 2 moléculas de ATP e 2 moléculas de NADH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90218" y="6291381"/>
            <a:ext cx="7563564" cy="1315879"/>
          </a:xfrm>
          <a:prstGeom prst="roundRect">
            <a:avLst>
              <a:gd name="adj" fmla="val 7206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1023580" y="6524744"/>
            <a:ext cx="2822258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 err="1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Condição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23580" y="7012781"/>
            <a:ext cx="7096839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Processo anaeróbico, não requer oxigênio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49FDD29-D559-217B-37BF-0E52CFC93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" r="10780"/>
          <a:stretch/>
        </p:blipFill>
        <p:spPr>
          <a:xfrm rot="5400000">
            <a:off x="3205136" y="2274835"/>
            <a:ext cx="8200494" cy="367723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C67AC17-9A96-13EF-4774-50D1753AB3DB}"/>
              </a:ext>
            </a:extLst>
          </p:cNvPr>
          <p:cNvSpPr txBox="1"/>
          <p:nvPr/>
        </p:nvSpPr>
        <p:spPr>
          <a:xfrm>
            <a:off x="9314470" y="564979"/>
            <a:ext cx="2208331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80" dirty="0"/>
              <a:t>ATP </a:t>
            </a:r>
            <a:r>
              <a:rPr lang="pt-BR" sz="1680" dirty="0" err="1"/>
              <a:t>fosforila</a:t>
            </a:r>
            <a:r>
              <a:rPr lang="pt-BR" sz="1680" dirty="0"/>
              <a:t> a glicose para glicose 6-fosfato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A88E2B1-AF4B-8F0E-1F0C-D3ECF13D4D62}"/>
              </a:ext>
            </a:extLst>
          </p:cNvPr>
          <p:cNvSpPr txBox="1"/>
          <p:nvPr/>
        </p:nvSpPr>
        <p:spPr>
          <a:xfrm>
            <a:off x="9425787" y="1755094"/>
            <a:ext cx="248730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80" dirty="0"/>
              <a:t>A frutose 6-P, ganha mais 1 P e se transforma em frutose 1,6-dipfosfato, sob a ação da enzima PFK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9D93EE4-BC62-4871-D67A-4291EFD2B8F6}"/>
              </a:ext>
            </a:extLst>
          </p:cNvPr>
          <p:cNvSpPr txBox="1"/>
          <p:nvPr/>
        </p:nvSpPr>
        <p:spPr>
          <a:xfrm>
            <a:off x="2979465" y="2900023"/>
            <a:ext cx="24873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80" dirty="0"/>
              <a:t>Frutose 1,6-difosfato se divide em 2 moléculas que sofrem decomposição adicional para </a:t>
            </a:r>
            <a:r>
              <a:rPr lang="pt-BR" sz="1680" dirty="0" err="1"/>
              <a:t>piruvato</a:t>
            </a:r>
            <a:r>
              <a:rPr lang="pt-BR" sz="1680" dirty="0"/>
              <a:t> em 5 reações sucessivas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A0FF2EC-316D-56A5-473A-E8C803B36AD1}"/>
              </a:ext>
            </a:extLst>
          </p:cNvPr>
          <p:cNvSpPr txBox="1"/>
          <p:nvPr/>
        </p:nvSpPr>
        <p:spPr>
          <a:xfrm>
            <a:off x="2804538" y="5786841"/>
            <a:ext cx="24873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80" dirty="0"/>
              <a:t>Sob a ação da enzima </a:t>
            </a:r>
            <a:r>
              <a:rPr lang="pt-BR" sz="1680" dirty="0" err="1"/>
              <a:t>desidrogenase</a:t>
            </a:r>
            <a:r>
              <a:rPr lang="pt-BR" sz="1680" dirty="0"/>
              <a:t> lática, os 2 </a:t>
            </a:r>
            <a:r>
              <a:rPr lang="pt-BR" sz="1680" dirty="0" err="1"/>
              <a:t>piruvatos</a:t>
            </a:r>
            <a:r>
              <a:rPr lang="pt-BR" sz="1680" dirty="0"/>
              <a:t> formados transformam-se em ácido lático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A1A0C33-E3F6-3FDC-B4E3-BE0C7C84D370}"/>
              </a:ext>
            </a:extLst>
          </p:cNvPr>
          <p:cNvSpPr txBox="1"/>
          <p:nvPr/>
        </p:nvSpPr>
        <p:spPr>
          <a:xfrm>
            <a:off x="10409617" y="7094588"/>
            <a:ext cx="2208331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80" dirty="0"/>
              <a:t>Ganho efetivo de 2 ATP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8ED14F9-67F8-EACE-5541-F4611FF45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4980" y="7662441"/>
            <a:ext cx="1931408" cy="567159"/>
          </a:xfrm>
          <a:prstGeom prst="rect">
            <a:avLst/>
          </a:prstGeom>
        </p:spPr>
      </p:pic>
      <p:sp>
        <p:nvSpPr>
          <p:cNvPr id="9" name="Balão de Fala: Retângulo 8">
            <a:extLst>
              <a:ext uri="{FF2B5EF4-FFF2-40B4-BE49-F238E27FC236}">
                <a16:creationId xmlns:a16="http://schemas.microsoft.com/office/drawing/2014/main" id="{4193B003-ADD2-806D-1AAD-82542121FF61}"/>
              </a:ext>
            </a:extLst>
          </p:cNvPr>
          <p:cNvSpPr/>
          <p:nvPr/>
        </p:nvSpPr>
        <p:spPr>
          <a:xfrm>
            <a:off x="2958612" y="2900023"/>
            <a:ext cx="2247218" cy="1661994"/>
          </a:xfrm>
          <a:prstGeom prst="wedgeRectCallout">
            <a:avLst>
              <a:gd name="adj1" fmla="val 139881"/>
              <a:gd name="adj2" fmla="val -5625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  <p:sp>
        <p:nvSpPr>
          <p:cNvPr id="10" name="Balão de Fala: Retângulo 9">
            <a:extLst>
              <a:ext uri="{FF2B5EF4-FFF2-40B4-BE49-F238E27FC236}">
                <a16:creationId xmlns:a16="http://schemas.microsoft.com/office/drawing/2014/main" id="{0641ACB7-3668-2028-1133-5B38B37DAE2C}"/>
              </a:ext>
            </a:extLst>
          </p:cNvPr>
          <p:cNvSpPr/>
          <p:nvPr/>
        </p:nvSpPr>
        <p:spPr>
          <a:xfrm>
            <a:off x="2804537" y="5721184"/>
            <a:ext cx="2401294" cy="1532729"/>
          </a:xfrm>
          <a:prstGeom prst="wedgeRectCallout">
            <a:avLst>
              <a:gd name="adj1" fmla="val 105444"/>
              <a:gd name="adj2" fmla="val 879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  <p:sp>
        <p:nvSpPr>
          <p:cNvPr id="11" name="Balão de Fala: Retângulo 10">
            <a:extLst>
              <a:ext uri="{FF2B5EF4-FFF2-40B4-BE49-F238E27FC236}">
                <a16:creationId xmlns:a16="http://schemas.microsoft.com/office/drawing/2014/main" id="{14B5B4B0-049B-5EAE-3911-C91B40486F0A}"/>
              </a:ext>
            </a:extLst>
          </p:cNvPr>
          <p:cNvSpPr/>
          <p:nvPr/>
        </p:nvSpPr>
        <p:spPr>
          <a:xfrm>
            <a:off x="9296435" y="370028"/>
            <a:ext cx="2226366" cy="1017767"/>
          </a:xfrm>
          <a:prstGeom prst="wedgeRectCallout">
            <a:avLst>
              <a:gd name="adj1" fmla="val -111547"/>
              <a:gd name="adj2" fmla="val 937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  <p:sp>
        <p:nvSpPr>
          <p:cNvPr id="12" name="Balão de Fala: Retângulo 11">
            <a:extLst>
              <a:ext uri="{FF2B5EF4-FFF2-40B4-BE49-F238E27FC236}">
                <a16:creationId xmlns:a16="http://schemas.microsoft.com/office/drawing/2014/main" id="{A0E4C06D-0903-7B12-0C56-5BAF3F43B6F1}"/>
              </a:ext>
            </a:extLst>
          </p:cNvPr>
          <p:cNvSpPr/>
          <p:nvPr/>
        </p:nvSpPr>
        <p:spPr>
          <a:xfrm>
            <a:off x="9404934" y="1755094"/>
            <a:ext cx="2444544" cy="1144928"/>
          </a:xfrm>
          <a:prstGeom prst="wedgeRectCallout">
            <a:avLst>
              <a:gd name="adj1" fmla="val -110833"/>
              <a:gd name="adj2" fmla="val 260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45FE8FCE-516D-9B9F-B186-D97225E7D72A}"/>
              </a:ext>
            </a:extLst>
          </p:cNvPr>
          <p:cNvSpPr/>
          <p:nvPr/>
        </p:nvSpPr>
        <p:spPr>
          <a:xfrm>
            <a:off x="10418635" y="7012073"/>
            <a:ext cx="2176345" cy="5671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</p:spTree>
    <p:extLst>
      <p:ext uri="{BB962C8B-B14F-4D97-AF65-F5344CB8AC3E}">
        <p14:creationId xmlns:p14="http://schemas.microsoft.com/office/powerpoint/2010/main" val="1048657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78161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Oxidação do Piruvato: Preparando-se para o </a:t>
            </a:r>
            <a:r>
              <a:rPr lang="en-US" sz="4450" b="1" dirty="0" err="1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Ciclo</a:t>
            </a: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de Krebs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19981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530906" y="41998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Transporte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30906" y="469022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 piruvato viaja para as mitocôndrias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419981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5422583" y="41998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Conversão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22583" y="469022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Convertido em acetil-CoA por um complexo enzimático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89799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530906" y="5897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Saída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530906" y="6388417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Produz 1 NADH e libera 1 CO2 por piruvato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A553735-D95F-D154-D468-1DD36E130CC0}"/>
              </a:ext>
            </a:extLst>
          </p:cNvPr>
          <p:cNvSpPr txBox="1"/>
          <p:nvPr/>
        </p:nvSpPr>
        <p:spPr>
          <a:xfrm>
            <a:off x="10111869" y="148785"/>
            <a:ext cx="176680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40" dirty="0" err="1"/>
              <a:t>Piruvato</a:t>
            </a:r>
            <a:r>
              <a:rPr lang="pt-BR" sz="1440" dirty="0"/>
              <a:t> associa-se à coenzima A e forma </a:t>
            </a:r>
            <a:r>
              <a:rPr lang="pt-BR" sz="1440" dirty="0" err="1"/>
              <a:t>Acetil-CoA</a:t>
            </a:r>
            <a:endParaRPr lang="pt-BR" sz="144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C004AFC-3EA5-9201-CAF8-7199BA0F8BF0}"/>
              </a:ext>
            </a:extLst>
          </p:cNvPr>
          <p:cNvSpPr txBox="1"/>
          <p:nvPr/>
        </p:nvSpPr>
        <p:spPr>
          <a:xfrm>
            <a:off x="10123495" y="1167056"/>
            <a:ext cx="176680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40" dirty="0"/>
              <a:t>A porção </a:t>
            </a:r>
            <a:r>
              <a:rPr lang="pt-BR" sz="1440" dirty="0" err="1"/>
              <a:t>Acetil</a:t>
            </a:r>
            <a:r>
              <a:rPr lang="pt-BR" sz="1440" dirty="0"/>
              <a:t> se combina com </a:t>
            </a:r>
            <a:r>
              <a:rPr lang="pt-BR" sz="1440" dirty="0" err="1"/>
              <a:t>oxaloacetato</a:t>
            </a:r>
            <a:r>
              <a:rPr lang="pt-BR" sz="1440" dirty="0"/>
              <a:t> para formar </a:t>
            </a:r>
            <a:r>
              <a:rPr lang="pt-BR" sz="1440" dirty="0" err="1"/>
              <a:t>citrato</a:t>
            </a:r>
            <a:endParaRPr lang="pt-BR" sz="144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B2D435A-1032-4374-58AC-FD32869CF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74"/>
          <a:stretch/>
        </p:blipFill>
        <p:spPr>
          <a:xfrm>
            <a:off x="4530158" y="-119"/>
            <a:ext cx="5643709" cy="822361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CE5DDE1-32A2-85ED-2CF9-60EDAFEFE9B3}"/>
              </a:ext>
            </a:extLst>
          </p:cNvPr>
          <p:cNvSpPr txBox="1"/>
          <p:nvPr/>
        </p:nvSpPr>
        <p:spPr>
          <a:xfrm>
            <a:off x="10100243" y="2258140"/>
            <a:ext cx="1766807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40" dirty="0"/>
              <a:t>As reações continuam, retendo a molécula de </a:t>
            </a:r>
            <a:r>
              <a:rPr lang="pt-BR" sz="1440" dirty="0" err="1"/>
              <a:t>oxaloacetato</a:t>
            </a:r>
            <a:r>
              <a:rPr lang="pt-BR" sz="1440" dirty="0"/>
              <a:t> original para combinar-se com um novo fragmento de </a:t>
            </a:r>
            <a:r>
              <a:rPr lang="pt-BR" sz="1440" dirty="0" err="1"/>
              <a:t>acetil</a:t>
            </a:r>
            <a:r>
              <a:rPr lang="pt-BR" sz="1440" dirty="0"/>
              <a:t> que entrará no ciclo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99C6602-871D-7C4B-6D0B-65A0DE3F29C3}"/>
              </a:ext>
            </a:extLst>
          </p:cNvPr>
          <p:cNvSpPr txBox="1"/>
          <p:nvPr/>
        </p:nvSpPr>
        <p:spPr>
          <a:xfrm>
            <a:off x="10123494" y="4659083"/>
            <a:ext cx="213846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40" dirty="0"/>
              <a:t>Redução de piruvato </a:t>
            </a:r>
          </a:p>
          <a:p>
            <a:r>
              <a:rPr lang="pt-BR" sz="1440" dirty="0"/>
              <a:t>(</a:t>
            </a:r>
            <a:r>
              <a:rPr lang="pt-BR" sz="1440" dirty="0">
                <a:sym typeface="Wingdings" panose="05000000000000000000" pitchFamily="2" charset="2"/>
              </a:rPr>
              <a:t> </a:t>
            </a:r>
            <a:r>
              <a:rPr lang="pt-BR" sz="1440" dirty="0"/>
              <a:t>metabolismo da glicose) acarreta redução de </a:t>
            </a:r>
            <a:r>
              <a:rPr lang="pt-BR" sz="1440" dirty="0" err="1"/>
              <a:t>oxaloacetato</a:t>
            </a:r>
            <a:r>
              <a:rPr lang="pt-BR" sz="1440" dirty="0"/>
              <a:t> e consequentemente da atividade do CK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06AB83A-51A0-BA43-B7B6-4EF1BF59F579}"/>
              </a:ext>
            </a:extLst>
          </p:cNvPr>
          <p:cNvSpPr txBox="1"/>
          <p:nvPr/>
        </p:nvSpPr>
        <p:spPr>
          <a:xfrm>
            <a:off x="10123494" y="6369949"/>
            <a:ext cx="228236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40" dirty="0"/>
              <a:t>A degradação de AG depende de quantidade suficiente de </a:t>
            </a:r>
            <a:r>
              <a:rPr lang="pt-BR" sz="1440" dirty="0" err="1"/>
              <a:t>oxaloacetato</a:t>
            </a:r>
            <a:r>
              <a:rPr lang="pt-BR" sz="1440" dirty="0"/>
              <a:t> se combinando com </a:t>
            </a:r>
            <a:r>
              <a:rPr lang="pt-BR" sz="1440" dirty="0" err="1"/>
              <a:t>Acetil-CoA</a:t>
            </a:r>
            <a:r>
              <a:rPr lang="pt-BR" sz="1440" dirty="0"/>
              <a:t> (</a:t>
            </a:r>
            <a:r>
              <a:rPr lang="pt-BR" sz="1440" dirty="0" err="1"/>
              <a:t>CoA</a:t>
            </a:r>
            <a:r>
              <a:rPr lang="pt-BR" sz="1440" dirty="0"/>
              <a:t> proveniente da </a:t>
            </a:r>
            <a:r>
              <a:rPr lang="el-GR" sz="1440" dirty="0"/>
              <a:t>β</a:t>
            </a:r>
            <a:r>
              <a:rPr lang="pt-BR" sz="1440" dirty="0"/>
              <a:t>-oxidação)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23A9406-7D5F-8E05-CCCD-2240CA34E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4980" y="7662441"/>
            <a:ext cx="1931408" cy="567159"/>
          </a:xfrm>
          <a:prstGeom prst="rect">
            <a:avLst/>
          </a:prstGeom>
        </p:spPr>
      </p:pic>
      <p:sp>
        <p:nvSpPr>
          <p:cNvPr id="9" name="Texto Explicativo: Linha 8">
            <a:extLst>
              <a:ext uri="{FF2B5EF4-FFF2-40B4-BE49-F238E27FC236}">
                <a16:creationId xmlns:a16="http://schemas.microsoft.com/office/drawing/2014/main" id="{7FFBB62F-429B-77A1-36F2-7193719E1A34}"/>
              </a:ext>
            </a:extLst>
          </p:cNvPr>
          <p:cNvSpPr/>
          <p:nvPr/>
        </p:nvSpPr>
        <p:spPr>
          <a:xfrm>
            <a:off x="10111869" y="151324"/>
            <a:ext cx="1766807" cy="775597"/>
          </a:xfrm>
          <a:prstGeom prst="borderCallout1">
            <a:avLst>
              <a:gd name="adj1" fmla="val 18750"/>
              <a:gd name="adj2" fmla="val -8333"/>
              <a:gd name="adj3" fmla="val 224220"/>
              <a:gd name="adj4" fmla="val -14214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  <p:sp>
        <p:nvSpPr>
          <p:cNvPr id="12" name="Texto Explicativo: Linha 11">
            <a:extLst>
              <a:ext uri="{FF2B5EF4-FFF2-40B4-BE49-F238E27FC236}">
                <a16:creationId xmlns:a16="http://schemas.microsoft.com/office/drawing/2014/main" id="{D9A38BD6-EA69-9620-F0B9-73477EEC1D4E}"/>
              </a:ext>
            </a:extLst>
          </p:cNvPr>
          <p:cNvSpPr/>
          <p:nvPr/>
        </p:nvSpPr>
        <p:spPr>
          <a:xfrm>
            <a:off x="10123493" y="1167056"/>
            <a:ext cx="1565326" cy="997196"/>
          </a:xfrm>
          <a:prstGeom prst="borderCallout1">
            <a:avLst>
              <a:gd name="adj1" fmla="val 18750"/>
              <a:gd name="adj2" fmla="val -8333"/>
              <a:gd name="adj3" fmla="val 129818"/>
              <a:gd name="adj4" fmla="val -15659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  <p:sp>
        <p:nvSpPr>
          <p:cNvPr id="13" name="Texto Explicativo: Linha 12">
            <a:extLst>
              <a:ext uri="{FF2B5EF4-FFF2-40B4-BE49-F238E27FC236}">
                <a16:creationId xmlns:a16="http://schemas.microsoft.com/office/drawing/2014/main" id="{31FF71A0-A40B-C533-9221-A73B222F62BD}"/>
              </a:ext>
            </a:extLst>
          </p:cNvPr>
          <p:cNvSpPr/>
          <p:nvPr/>
        </p:nvSpPr>
        <p:spPr>
          <a:xfrm>
            <a:off x="10100242" y="2301683"/>
            <a:ext cx="1766807" cy="2116792"/>
          </a:xfrm>
          <a:prstGeom prst="borderCallout1">
            <a:avLst>
              <a:gd name="adj1" fmla="val 18750"/>
              <a:gd name="adj2" fmla="val -8333"/>
              <a:gd name="adj3" fmla="val 31362"/>
              <a:gd name="adj4" fmla="val -21061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</p:spTree>
    <p:extLst>
      <p:ext uri="{BB962C8B-B14F-4D97-AF65-F5344CB8AC3E}">
        <p14:creationId xmlns:p14="http://schemas.microsoft.com/office/powerpoint/2010/main" val="1077225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D4627ED-0CBD-3E57-92EE-4643DA75A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353" y="717631"/>
            <a:ext cx="12346055" cy="6732970"/>
          </a:xfrm>
          <a:prstGeom prst="rect">
            <a:avLst/>
          </a:prstGeom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3023F64E-942F-F729-530B-7C4AB7741ED3}"/>
              </a:ext>
            </a:extLst>
          </p:cNvPr>
          <p:cNvCxnSpPr>
            <a:cxnSpLocks/>
          </p:cNvCxnSpPr>
          <p:nvPr/>
        </p:nvCxnSpPr>
        <p:spPr>
          <a:xfrm>
            <a:off x="5729469" y="3616668"/>
            <a:ext cx="299784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B060DCE6-3D93-08DF-A0D8-560469D9C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4980" y="7662441"/>
            <a:ext cx="1931408" cy="56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48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85511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Ciclo</a:t>
            </a:r>
            <a:r>
              <a:rPr lang="en-US" sz="44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Krebs: Colhendo Energia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1700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Localização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751189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Ocorre na matriz mitocondrial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4200406" y="41700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Processo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4200406" y="4751189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O acetil-CoA se une ao oxaloacetato para formar o citrato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607022" y="41700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Saídas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07022" y="4751189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2 ATP, 6 NADH, 2 FADH2 e CO2 liberados por glicose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11013638" y="41700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Adicional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1013638" y="4751189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Gera GTP, convertível em ATP</a:t>
            </a:r>
            <a:endParaRPr lang="en-US" sz="1750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14BDCD4-1F60-9117-5AB8-BDC0CB140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4980" y="7662441"/>
            <a:ext cx="1931408" cy="56715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85446A-9728-45C2-903C-F026D7284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4980" y="7662441"/>
            <a:ext cx="1931408" cy="56715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E006FB4-6BB9-BE0A-3B4A-FA49D9668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481" y="988755"/>
            <a:ext cx="10439437" cy="662923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C7DAC40-098F-E862-B3D6-8655EA2F49D2}"/>
              </a:ext>
            </a:extLst>
          </p:cNvPr>
          <p:cNvSpPr txBox="1"/>
          <p:nvPr/>
        </p:nvSpPr>
        <p:spPr>
          <a:xfrm>
            <a:off x="2095480" y="988756"/>
            <a:ext cx="2268952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20" dirty="0"/>
              <a:t>Degradação do </a:t>
            </a:r>
            <a:r>
              <a:rPr lang="pt-BR" sz="1920" dirty="0" err="1"/>
              <a:t>Acetil-CoA</a:t>
            </a:r>
            <a:r>
              <a:rPr lang="pt-BR" sz="1920" dirty="0"/>
              <a:t> para CO</a:t>
            </a:r>
            <a:r>
              <a:rPr lang="pt-BR" sz="1920" baseline="-25000" dirty="0"/>
              <a:t>2</a:t>
            </a:r>
            <a:r>
              <a:rPr lang="pt-BR" sz="1920" dirty="0"/>
              <a:t> e H</a:t>
            </a:r>
            <a:r>
              <a:rPr lang="pt-BR" sz="1920" baseline="30000" dirty="0"/>
              <a:t>+ </a:t>
            </a:r>
            <a:r>
              <a:rPr lang="pt-BR" sz="1920" dirty="0"/>
              <a:t>dentro da mitocôndria</a:t>
            </a:r>
            <a:endParaRPr lang="pt-BR" sz="1920" baseline="30000" dirty="0"/>
          </a:p>
        </p:txBody>
      </p:sp>
      <p:sp>
        <p:nvSpPr>
          <p:cNvPr id="5" name="Texto Explicativo: Linha 4">
            <a:extLst>
              <a:ext uri="{FF2B5EF4-FFF2-40B4-BE49-F238E27FC236}">
                <a16:creationId xmlns:a16="http://schemas.microsoft.com/office/drawing/2014/main" id="{779E884F-B720-5235-EEFA-A05C42AEB69B}"/>
              </a:ext>
            </a:extLst>
          </p:cNvPr>
          <p:cNvSpPr/>
          <p:nvPr/>
        </p:nvSpPr>
        <p:spPr>
          <a:xfrm>
            <a:off x="10114082" y="398863"/>
            <a:ext cx="2420836" cy="1592080"/>
          </a:xfrm>
          <a:prstGeom prst="borderCallout1">
            <a:avLst>
              <a:gd name="adj1" fmla="val 105074"/>
              <a:gd name="adj2" fmla="val 64474"/>
              <a:gd name="adj3" fmla="val 253324"/>
              <a:gd name="adj4" fmla="val 4645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1804EE8-23F1-857A-8EC3-043EE81D8021}"/>
              </a:ext>
            </a:extLst>
          </p:cNvPr>
          <p:cNvSpPr txBox="1"/>
          <p:nvPr/>
        </p:nvSpPr>
        <p:spPr>
          <a:xfrm>
            <a:off x="10114083" y="344528"/>
            <a:ext cx="24952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20" dirty="0"/>
              <a:t>ATP é formado quando os átomos de H são oxidados da cadeia de transporte de elétrons - fosforilação </a:t>
            </a:r>
            <a:r>
              <a:rPr lang="pt-BR" sz="1920" dirty="0" err="1"/>
              <a:t>oxidativa</a:t>
            </a:r>
            <a:endParaRPr lang="pt-BR" sz="1920" baseline="30000" dirty="0"/>
          </a:p>
        </p:txBody>
      </p:sp>
      <p:sp>
        <p:nvSpPr>
          <p:cNvPr id="7" name="Texto Explicativo: Linha 6">
            <a:extLst>
              <a:ext uri="{FF2B5EF4-FFF2-40B4-BE49-F238E27FC236}">
                <a16:creationId xmlns:a16="http://schemas.microsoft.com/office/drawing/2014/main" id="{196FAF76-6C62-0DDC-80BD-67C80C5AEF71}"/>
              </a:ext>
            </a:extLst>
          </p:cNvPr>
          <p:cNvSpPr/>
          <p:nvPr/>
        </p:nvSpPr>
        <p:spPr>
          <a:xfrm>
            <a:off x="2095482" y="1011481"/>
            <a:ext cx="2120168" cy="1292662"/>
          </a:xfrm>
          <a:prstGeom prst="borderCallout1">
            <a:avLst>
              <a:gd name="adj1" fmla="val 105074"/>
              <a:gd name="adj2" fmla="val 64474"/>
              <a:gd name="adj3" fmla="val 265006"/>
              <a:gd name="adj4" fmla="val 13096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/>
          </a:p>
        </p:txBody>
      </p:sp>
    </p:spTree>
    <p:extLst>
      <p:ext uri="{BB962C8B-B14F-4D97-AF65-F5344CB8AC3E}">
        <p14:creationId xmlns:p14="http://schemas.microsoft.com/office/powerpoint/2010/main" val="828604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672</Words>
  <Application>Microsoft Macintosh PowerPoint</Application>
  <PresentationFormat>Personalizar</PresentationFormat>
  <Paragraphs>107</Paragraphs>
  <Slides>16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2" baseType="lpstr">
      <vt:lpstr>Outfit Extra Bold</vt:lpstr>
      <vt:lpstr>Arial</vt:lpstr>
      <vt:lpstr>Wingdings</vt:lpstr>
      <vt:lpstr>Arimo Bold</vt:lpstr>
      <vt:lpstr>Arimo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Mauricio Lamano Ferreira</cp:lastModifiedBy>
  <cp:revision>3</cp:revision>
  <dcterms:created xsi:type="dcterms:W3CDTF">2025-04-22T16:51:28Z</dcterms:created>
  <dcterms:modified xsi:type="dcterms:W3CDTF">2025-04-23T00:57:16Z</dcterms:modified>
</cp:coreProperties>
</file>