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0" r:id="rId3"/>
    <p:sldId id="442" r:id="rId4"/>
    <p:sldId id="444" r:id="rId5"/>
    <p:sldId id="443" r:id="rId6"/>
    <p:sldId id="447" r:id="rId7"/>
    <p:sldId id="445" r:id="rId8"/>
    <p:sldId id="448" r:id="rId9"/>
    <p:sldId id="450" r:id="rId10"/>
    <p:sldId id="451" r:id="rId11"/>
    <p:sldId id="452" r:id="rId12"/>
    <p:sldId id="455" r:id="rId13"/>
    <p:sldId id="462" r:id="rId14"/>
    <p:sldId id="454" r:id="rId15"/>
    <p:sldId id="458" r:id="rId16"/>
    <p:sldId id="463" r:id="rId17"/>
    <p:sldId id="457" r:id="rId18"/>
    <p:sldId id="453" r:id="rId19"/>
    <p:sldId id="461" r:id="rId2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0" autoAdjust="0"/>
    <p:restoredTop sz="95749" autoAdjust="0"/>
  </p:normalViewPr>
  <p:slideViewPr>
    <p:cSldViewPr>
      <p:cViewPr varScale="1">
        <p:scale>
          <a:sx n="81" d="100"/>
          <a:sy n="81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0B5B-37E5-4F54-A974-F1C696483029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D2955-375C-4D5B-A026-FC79E8636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42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CF5F-C245-416E-BEE3-7E900FD3989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8B3D-B93E-4911-8214-C327127DA78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9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3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76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0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6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7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07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6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23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9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6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0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1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1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5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72B4-8836-4474-9272-73087381078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Teorias sobre a inflação</a:t>
            </a:r>
            <a:endParaRPr lang="en-US" sz="48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0271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1587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0675 - Economia Monetária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Lista de Exercícios</a:t>
            </a:r>
          </a:p>
          <a:p>
            <a:r>
              <a:rPr lang="pt-BR" dirty="0"/>
              <a:t>e</a:t>
            </a:r>
            <a:r>
              <a:rPr lang="pt-BR" dirty="0" smtClean="0"/>
              <a:t> NAIRU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09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 smtClean="0">
                <a:ea typeface="Times New Roman" panose="02020603050405020304" pitchFamily="18" charset="0"/>
              </a:rPr>
              <a:t>Considerando </a:t>
            </a:r>
            <a:r>
              <a:rPr lang="pt-BR" altLang="pt-BR" sz="2000" dirty="0">
                <a:ea typeface="Times New Roman" panose="02020603050405020304" pitchFamily="18" charset="0"/>
              </a:rPr>
              <a:t>a espiral preço-salário no curto prazo (expressões abaixo), o que ocorre com a inflação se a correção dos salários for pela totalidade da inflação passada, ou seja, se α = 1?</a:t>
            </a:r>
            <a:endParaRPr lang="pt-BR" sz="2000" dirty="0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567739"/>
              </p:ext>
            </p:extLst>
          </p:nvPr>
        </p:nvGraphicFramePr>
        <p:xfrm>
          <a:off x="2197366" y="1844824"/>
          <a:ext cx="4822906" cy="112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4" name="Equação" r:id="rId4" imgW="1746095" imgH="407161" progId="Equation.3">
                  <p:embed/>
                </p:oleObj>
              </mc:Choice>
              <mc:Fallback>
                <p:oleObj name="Equação" r:id="rId4" imgW="1746095" imgH="40716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366" y="1844824"/>
                        <a:ext cx="4822906" cy="1124624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6" y="3637565"/>
            <a:ext cx="2910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Tem-se que a inclinação é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202580"/>
              </p:ext>
            </p:extLst>
          </p:nvPr>
        </p:nvGraphicFramePr>
        <p:xfrm>
          <a:off x="3779912" y="3454152"/>
          <a:ext cx="1917340" cy="76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5" name="Equação" r:id="rId6" imgW="800204" imgH="320082" progId="Equation.3">
                  <p:embed/>
                </p:oleObj>
              </mc:Choice>
              <mc:Fallback>
                <p:oleObj name="Equação" r:id="rId6" imgW="800204" imgH="32008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454152"/>
                        <a:ext cx="1917340" cy="766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55576" y="4655547"/>
            <a:ext cx="777686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kumimoji="0" lang="pt-BR" altLang="pt-B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(taxa de crescimento médio do trabalho) for constante ao longo do tempo, a curva de Philips original no curto prazo será igual à curva de Philips no Longo prazo, neste caso é vertical.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70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Os preços se alteram devido aos deslocamentos das curvas de oferta e demanda agregadas.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2755032"/>
            <a:ext cx="254096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Deslocamentos da curva de demanda agregada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5157192"/>
            <a:ext cx="246896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Deslocamentos da curva de oferta agregada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07904" y="2776685"/>
            <a:ext cx="1728192" cy="1228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Resultado de medidas econômicas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51920" y="5298317"/>
            <a:ext cx="1440160" cy="5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Choques de oferta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23520" y="2708920"/>
            <a:ext cx="268498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↑ Gastos Governo</a:t>
            </a:r>
          </a:p>
          <a:p>
            <a:pPr marL="0" indent="0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↓ Tributos</a:t>
            </a:r>
          </a:p>
          <a:p>
            <a:pPr marL="0" indent="0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↑ Oferta Monetária</a:t>
            </a:r>
          </a:p>
        </p:txBody>
      </p:sp>
      <p:sp>
        <p:nvSpPr>
          <p:cNvPr id="11" name="Chave esquerda 10"/>
          <p:cNvSpPr/>
          <p:nvPr/>
        </p:nvSpPr>
        <p:spPr>
          <a:xfrm>
            <a:off x="6248872" y="2708920"/>
            <a:ext cx="195336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580112" y="3238872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3059832" y="3238872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351512" y="4653136"/>
            <a:ext cx="2684984" cy="1492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↑ Preços matéria primas</a:t>
            </a:r>
          </a:p>
          <a:p>
            <a:pPr marL="358775" indent="-358775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↑ </a:t>
            </a:r>
            <a:r>
              <a:rPr lang="pt-BR" sz="2400" dirty="0" err="1" smtClean="0">
                <a:ea typeface="Times New Roman" panose="02020603050405020304" pitchFamily="18" charset="0"/>
              </a:rPr>
              <a:t>mark</a:t>
            </a:r>
            <a:r>
              <a:rPr lang="pt-BR" sz="2400" dirty="0" smtClean="0">
                <a:ea typeface="Times New Roman" panose="02020603050405020304" pitchFamily="18" charset="0"/>
              </a:rPr>
              <a:t> </a:t>
            </a:r>
            <a:r>
              <a:rPr lang="pt-BR" sz="2400" dirty="0" err="1" smtClean="0">
                <a:ea typeface="Times New Roman" panose="02020603050405020304" pitchFamily="18" charset="0"/>
              </a:rPr>
              <a:t>up</a:t>
            </a:r>
            <a:endParaRPr lang="pt-BR" sz="2400" dirty="0" smtClean="0">
              <a:ea typeface="Times New Roman" panose="02020603050405020304" pitchFamily="18" charset="0"/>
            </a:endParaRPr>
          </a:p>
          <a:p>
            <a:pPr marL="358775" indent="-358775">
              <a:buNone/>
            </a:pPr>
            <a:r>
              <a:rPr lang="pt-BR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↑ </a:t>
            </a:r>
            <a:r>
              <a:rPr lang="pt-BR" sz="24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Salários acima da produtividade</a:t>
            </a:r>
          </a:p>
        </p:txBody>
      </p:sp>
      <p:sp>
        <p:nvSpPr>
          <p:cNvPr id="16" name="Chave esquerda 15"/>
          <p:cNvSpPr/>
          <p:nvPr/>
        </p:nvSpPr>
        <p:spPr>
          <a:xfrm>
            <a:off x="6248872" y="4705029"/>
            <a:ext cx="195336" cy="201622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5580112" y="5543128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3059832" y="5543128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81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1" grpId="0" animBg="1"/>
      <p:bldP spid="12" grpId="0" animBg="1"/>
      <p:bldP spid="13" grpId="0" animBg="1"/>
      <p:bldP spid="14" grpId="0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14800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Preocupação dos assalariados: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23320" y="1196752"/>
            <a:ext cx="376510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ea typeface="Times New Roman" panose="02020603050405020304" pitchFamily="18" charset="0"/>
              </a:rPr>
              <a:t>Manutenção do emprego</a:t>
            </a:r>
          </a:p>
          <a:p>
            <a:r>
              <a:rPr lang="pt-BR" sz="2400" dirty="0" smtClean="0">
                <a:ea typeface="Times New Roman" panose="02020603050405020304" pitchFamily="18" charset="0"/>
              </a:rPr>
              <a:t>Manutenção do poder de compra</a:t>
            </a:r>
          </a:p>
        </p:txBody>
      </p:sp>
      <p:sp>
        <p:nvSpPr>
          <p:cNvPr id="20" name="Chave esquerda 19"/>
          <p:cNvSpPr/>
          <p:nvPr/>
        </p:nvSpPr>
        <p:spPr>
          <a:xfrm>
            <a:off x="4499992" y="1268760"/>
            <a:ext cx="123328" cy="10801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347864" y="3068960"/>
            <a:ext cx="24482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p = </a:t>
            </a:r>
            <a:r>
              <a:rPr lang="pt-BR" sz="2400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p</a:t>
            </a:r>
            <a:r>
              <a:rPr lang="pt-BR" sz="2400" baseline="30000" dirty="0" err="1" smtClean="0">
                <a:ea typeface="Times New Roman" panose="02020603050405020304" pitchFamily="18" charset="0"/>
              </a:rPr>
              <a:t>e</a:t>
            </a:r>
            <a:r>
              <a:rPr lang="pt-BR" sz="2400" dirty="0" smtClean="0">
                <a:ea typeface="Times New Roman" panose="02020603050405020304" pitchFamily="18" charset="0"/>
              </a:rPr>
              <a:t> – </a:t>
            </a:r>
            <a:r>
              <a:rPr lang="pt-BR" sz="240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b(m - </a:t>
            </a:r>
            <a:r>
              <a:rPr lang="pt-BR" sz="2400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pt-BR" sz="2400" baseline="-25000" dirty="0" err="1" smtClean="0">
                <a:ea typeface="Times New Roman" panose="02020603050405020304" pitchFamily="18" charset="0"/>
              </a:rPr>
              <a:t>n</a:t>
            </a:r>
            <a:r>
              <a:rPr lang="pt-BR" sz="2400" dirty="0" smtClean="0"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88024" y="4079354"/>
            <a:ext cx="4114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Pode haver inflação simplesmente porque os agentes acreditam que haverá</a:t>
            </a:r>
          </a:p>
        </p:txBody>
      </p:sp>
      <p:sp>
        <p:nvSpPr>
          <p:cNvPr id="4" name="Forma livre 3"/>
          <p:cNvSpPr/>
          <p:nvPr/>
        </p:nvSpPr>
        <p:spPr>
          <a:xfrm>
            <a:off x="4083964" y="3623310"/>
            <a:ext cx="693776" cy="697230"/>
          </a:xfrm>
          <a:custGeom>
            <a:avLst/>
            <a:gdLst>
              <a:gd name="connsiteX0" fmla="*/ 30836 w 693776"/>
              <a:gd name="connsiteY0" fmla="*/ 0 h 697230"/>
              <a:gd name="connsiteX1" fmla="*/ 76556 w 693776"/>
              <a:gd name="connsiteY1" fmla="*/ 502920 h 697230"/>
              <a:gd name="connsiteX2" fmla="*/ 693776 w 693776"/>
              <a:gd name="connsiteY2" fmla="*/ 697230 h 6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776" h="697230">
                <a:moveTo>
                  <a:pt x="30836" y="0"/>
                </a:moveTo>
                <a:cubicBezTo>
                  <a:pt x="-1549" y="193357"/>
                  <a:pt x="-33934" y="386715"/>
                  <a:pt x="76556" y="502920"/>
                </a:cubicBezTo>
                <a:cubicBezTo>
                  <a:pt x="187046" y="619125"/>
                  <a:pt x="440411" y="658177"/>
                  <a:pt x="693776" y="69723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364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2" grpId="0"/>
      <p:bldP spid="2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4114800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Preocupação dos assalariados: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23320" y="1196752"/>
            <a:ext cx="376510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ea typeface="Times New Roman" panose="02020603050405020304" pitchFamily="18" charset="0"/>
              </a:rPr>
              <a:t>Manutenção do emprego</a:t>
            </a:r>
          </a:p>
          <a:p>
            <a:r>
              <a:rPr lang="pt-BR" sz="2400" dirty="0" smtClean="0">
                <a:ea typeface="Times New Roman" panose="02020603050405020304" pitchFamily="18" charset="0"/>
              </a:rPr>
              <a:t>Manutenção do poder de compra</a:t>
            </a:r>
          </a:p>
        </p:txBody>
      </p:sp>
      <p:sp>
        <p:nvSpPr>
          <p:cNvPr id="20" name="Chave esquerda 19"/>
          <p:cNvSpPr/>
          <p:nvPr/>
        </p:nvSpPr>
        <p:spPr>
          <a:xfrm>
            <a:off x="4499992" y="1268760"/>
            <a:ext cx="123328" cy="10801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347864" y="3068960"/>
            <a:ext cx="24482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p = </a:t>
            </a:r>
            <a:r>
              <a:rPr lang="pt-BR" sz="2400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p</a:t>
            </a:r>
            <a:r>
              <a:rPr lang="pt-BR" sz="2400" baseline="30000" dirty="0" err="1" smtClean="0">
                <a:ea typeface="Times New Roman" panose="02020603050405020304" pitchFamily="18" charset="0"/>
              </a:rPr>
              <a:t>e</a:t>
            </a:r>
            <a:r>
              <a:rPr lang="pt-BR" sz="2400" dirty="0" smtClean="0">
                <a:ea typeface="Times New Roman" panose="02020603050405020304" pitchFamily="18" charset="0"/>
              </a:rPr>
              <a:t> – </a:t>
            </a:r>
            <a:r>
              <a:rPr lang="pt-BR" sz="2400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b(m - </a:t>
            </a:r>
            <a:r>
              <a:rPr lang="pt-BR" sz="2400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pt-BR" sz="2400" baseline="-25000" dirty="0" err="1" smtClean="0">
                <a:ea typeface="Times New Roman" panose="02020603050405020304" pitchFamily="18" charset="0"/>
              </a:rPr>
              <a:t>n</a:t>
            </a:r>
            <a:r>
              <a:rPr lang="pt-BR" sz="2400" dirty="0" smtClean="0"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4" name="Forma livre 3"/>
          <p:cNvSpPr/>
          <p:nvPr/>
        </p:nvSpPr>
        <p:spPr>
          <a:xfrm>
            <a:off x="4083964" y="3623310"/>
            <a:ext cx="693776" cy="697230"/>
          </a:xfrm>
          <a:custGeom>
            <a:avLst/>
            <a:gdLst>
              <a:gd name="connsiteX0" fmla="*/ 30836 w 693776"/>
              <a:gd name="connsiteY0" fmla="*/ 0 h 697230"/>
              <a:gd name="connsiteX1" fmla="*/ 76556 w 693776"/>
              <a:gd name="connsiteY1" fmla="*/ 502920 h 697230"/>
              <a:gd name="connsiteX2" fmla="*/ 693776 w 693776"/>
              <a:gd name="connsiteY2" fmla="*/ 697230 h 6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776" h="697230">
                <a:moveTo>
                  <a:pt x="30836" y="0"/>
                </a:moveTo>
                <a:cubicBezTo>
                  <a:pt x="-1549" y="193357"/>
                  <a:pt x="-33934" y="386715"/>
                  <a:pt x="76556" y="502920"/>
                </a:cubicBezTo>
                <a:cubicBezTo>
                  <a:pt x="187046" y="619125"/>
                  <a:pt x="440411" y="658177"/>
                  <a:pt x="693776" y="69723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88024" y="4079354"/>
            <a:ext cx="4114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ea typeface="Times New Roman" panose="02020603050405020304" pitchFamily="18" charset="0"/>
              </a:rPr>
              <a:t>Expectativas adaptadas ou adaptativas (média ponderada das inflações passadas)</a:t>
            </a:r>
          </a:p>
          <a:p>
            <a:r>
              <a:rPr lang="pt-BR" sz="2400" dirty="0" smtClean="0">
                <a:ea typeface="Times New Roman" panose="02020603050405020304" pitchFamily="18" charset="0"/>
              </a:rPr>
              <a:t>Expectativas racionais, incorporando informações disponíveis</a:t>
            </a:r>
          </a:p>
        </p:txBody>
      </p:sp>
    </p:spTree>
    <p:extLst>
      <p:ext uri="{BB962C8B-B14F-4D97-AF65-F5344CB8AC3E}">
        <p14:creationId xmlns:p14="http://schemas.microsoft.com/office/powerpoint/2010/main" val="25822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728192"/>
          </a:xfrm>
        </p:spPr>
        <p:txBody>
          <a:bodyPr>
            <a:noAutofit/>
          </a:bodyPr>
          <a:lstStyle/>
          <a:p>
            <a:pPr marL="1349375" indent="-1349375"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Friedman: trade-off ente inflação e desemprego só ocorre no curto prazo</a:t>
            </a:r>
          </a:p>
          <a:p>
            <a:pPr marL="2171700" lvl="5" indent="0"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Devido à defasagem de ajustes de salários em relação à mudança de preços</a:t>
            </a:r>
          </a:p>
          <a:p>
            <a:pPr marL="0" indent="0">
              <a:buNone/>
            </a:pP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4" name="Seta dobrada para cima 3"/>
          <p:cNvSpPr/>
          <p:nvPr/>
        </p:nvSpPr>
        <p:spPr>
          <a:xfrm rot="5400000">
            <a:off x="2231740" y="2096852"/>
            <a:ext cx="288032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3140968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Política para reduzir o desemprego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771800" y="3573016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91880" y="3140968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Eleva demanda agregada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5436096" y="3573016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84168" y="3068960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2400" dirty="0" smtClean="0">
              <a:ea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Inflação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 rot="5400000">
            <a:off x="6696236" y="4198032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12160" y="4725144"/>
            <a:ext cx="187220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Expectativas inflacionárias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6696236" y="5638192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36096" y="6237312"/>
            <a:ext cx="30243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Retorno do salário real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52600" y="6021288"/>
            <a:ext cx="362345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400" dirty="0" smtClean="0">
                <a:ea typeface="Times New Roman" panose="02020603050405020304" pitchFamily="18" charset="0"/>
              </a:rPr>
              <a:t>Retorno ao nível de emprego inicial</a:t>
            </a:r>
            <a:endParaRPr lang="pt-BR" sz="2400" dirty="0">
              <a:ea typeface="Times New Roman" panose="02020603050405020304" pitchFamily="18" charset="0"/>
            </a:endParaRPr>
          </a:p>
        </p:txBody>
      </p:sp>
      <p:sp>
        <p:nvSpPr>
          <p:cNvPr id="15" name="Seta para a direita 14"/>
          <p:cNvSpPr/>
          <p:nvPr/>
        </p:nvSpPr>
        <p:spPr>
          <a:xfrm rot="10800000">
            <a:off x="4860032" y="6335215"/>
            <a:ext cx="504056" cy="33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8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464219" y="2386956"/>
            <a:ext cx="0" cy="3195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64219" y="4533256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1403648" y="2496419"/>
            <a:ext cx="2654300" cy="2543175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21" name="Freeform 11"/>
          <p:cNvSpPr>
            <a:spLocks/>
          </p:cNvSpPr>
          <p:nvPr/>
        </p:nvSpPr>
        <p:spPr bwMode="auto">
          <a:xfrm>
            <a:off x="1067469" y="2693343"/>
            <a:ext cx="2900363" cy="2668588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19672" y="4552306"/>
            <a:ext cx="4651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>
                <a:latin typeface="Symbol" pitchFamily="18" charset="2"/>
              </a:rPr>
              <a:t>m</a:t>
            </a:r>
            <a:r>
              <a:rPr lang="pt-BR" sz="2000" b="0" baseline="-25000" dirty="0">
                <a:latin typeface="Arial" charset="0"/>
              </a:rPr>
              <a:t>1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2710525" y="4320531"/>
            <a:ext cx="0" cy="201612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1863420" y="3254151"/>
            <a:ext cx="21410" cy="127275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542507" y="4495156"/>
            <a:ext cx="3746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2000" b="0">
                <a:latin typeface="Symbol" pitchFamily="18" charset="2"/>
              </a:rPr>
              <a:t>m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2419" y="2385368"/>
            <a:ext cx="433388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>
                <a:latin typeface="Arial" charset="0"/>
                <a:sym typeface="Symbol" pitchFamily="18" charset="2"/>
              </a:rPr>
              <a:t></a:t>
            </a:r>
            <a:r>
              <a:rPr lang="pt-BR" sz="2000" b="0" dirty="0">
                <a:latin typeface="Arial" charset="0"/>
              </a:rPr>
              <a:t> </a:t>
            </a:r>
          </a:p>
          <a:p>
            <a:pPr algn="ctr" eaLnBrk="1" hangingPunct="1"/>
            <a:r>
              <a:rPr lang="pt-BR" sz="2000" b="0" dirty="0" smtClean="0">
                <a:latin typeface="Arial" charset="0"/>
              </a:rPr>
              <a:t>P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707904" y="5346477"/>
            <a:ext cx="2341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4139952" y="4770413"/>
            <a:ext cx="24749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277045" y="2324250"/>
            <a:ext cx="23669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curva de longo prazo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102463" y="4539606"/>
            <a:ext cx="5032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 err="1" smtClean="0">
                <a:latin typeface="Symbol" pitchFamily="18" charset="2"/>
              </a:rPr>
              <a:t>m</a:t>
            </a:r>
            <a:r>
              <a:rPr lang="pt-BR" sz="2000" b="0" baseline="-25000" dirty="0" err="1">
                <a:latin typeface="Arial" charset="0"/>
              </a:rPr>
              <a:t>n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 flipV="1">
            <a:off x="2267744" y="2492896"/>
            <a:ext cx="31649" cy="202269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1763688" y="2394149"/>
            <a:ext cx="2654300" cy="2543175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753271" y="4986437"/>
            <a:ext cx="24749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1763688" y="3573016"/>
            <a:ext cx="2101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1763688" y="2924944"/>
            <a:ext cx="2101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915816" y="6093296"/>
            <a:ext cx="2341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 smtClean="0">
                <a:latin typeface="Arial" charset="0"/>
              </a:rPr>
              <a:t>Taxa natural</a:t>
            </a:r>
            <a:endParaRPr lang="pt-BR" sz="1800" b="0" dirty="0">
              <a:latin typeface="Arial" charset="0"/>
            </a:endParaRPr>
          </a:p>
        </p:txBody>
      </p:sp>
      <p:sp>
        <p:nvSpPr>
          <p:cNvPr id="42" name="Forma livre 41"/>
          <p:cNvSpPr/>
          <p:nvPr/>
        </p:nvSpPr>
        <p:spPr>
          <a:xfrm>
            <a:off x="2403777" y="4986436"/>
            <a:ext cx="1016095" cy="1258193"/>
          </a:xfrm>
          <a:custGeom>
            <a:avLst/>
            <a:gdLst>
              <a:gd name="connsiteX0" fmla="*/ 0 w 1051560"/>
              <a:gd name="connsiteY0" fmla="*/ 0 h 1062990"/>
              <a:gd name="connsiteX1" fmla="*/ 434340 w 1051560"/>
              <a:gd name="connsiteY1" fmla="*/ 720090 h 1062990"/>
              <a:gd name="connsiteX2" fmla="*/ 1051560 w 1051560"/>
              <a:gd name="connsiteY2" fmla="*/ 1062990 h 106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1560" h="1062990">
                <a:moveTo>
                  <a:pt x="0" y="0"/>
                </a:moveTo>
                <a:cubicBezTo>
                  <a:pt x="129540" y="271462"/>
                  <a:pt x="259080" y="542925"/>
                  <a:pt x="434340" y="720090"/>
                </a:cubicBezTo>
                <a:cubicBezTo>
                  <a:pt x="609600" y="897255"/>
                  <a:pt x="830580" y="980122"/>
                  <a:pt x="1051560" y="106299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5111407" y="783857"/>
            <a:ext cx="39250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O preço de </a:t>
            </a:r>
            <a:r>
              <a:rPr lang="pt-BR" sz="2400" dirty="0"/>
              <a:t>se reduzir o nível de desemprego abaixo da “taxa natural” </a:t>
            </a:r>
            <a:r>
              <a:rPr lang="pt-BR" sz="2400" dirty="0" smtClean="0"/>
              <a:t>é uma </a:t>
            </a:r>
            <a:r>
              <a:rPr lang="pt-BR" sz="2400" dirty="0"/>
              <a:t>inflação em permanente aceleração, dado que, a </a:t>
            </a:r>
            <a:r>
              <a:rPr lang="pt-BR" sz="2400" dirty="0" smtClean="0"/>
              <a:t>cada “</a:t>
            </a:r>
            <a:r>
              <a:rPr lang="pt-BR" sz="2400" dirty="0"/>
              <a:t>rodada”, os trabalhadores, na expectativa de mais e </a:t>
            </a:r>
            <a:r>
              <a:rPr lang="pt-BR" sz="2400" dirty="0" smtClean="0"/>
              <a:t>mais inflação</a:t>
            </a:r>
            <a:r>
              <a:rPr lang="pt-BR" sz="2400" dirty="0"/>
              <a:t>, revisarão para cima suas exigências salariais</a:t>
            </a:r>
            <a:r>
              <a:rPr lang="pt-BR" sz="2400" dirty="0" smtClean="0"/>
              <a:t>, prosseguindo-se </a:t>
            </a:r>
            <a:r>
              <a:rPr lang="pt-BR" sz="2400" dirty="0"/>
              <a:t>o processo indefinidamente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464219" y="3861048"/>
            <a:ext cx="183517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H="1">
            <a:off x="467544" y="3284984"/>
            <a:ext cx="183184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123728" y="4077072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A</a:t>
            </a:r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 flipH="1">
            <a:off x="464219" y="4365104"/>
            <a:ext cx="18400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1647032" y="3573016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B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079080" y="3573016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1647032" y="2954908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D</a:t>
            </a: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079080" y="2954908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E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 flipV="1">
            <a:off x="2277044" y="3194374"/>
            <a:ext cx="22347" cy="132451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3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4" grpId="0" animBg="1"/>
      <p:bldP spid="28" grpId="0"/>
      <p:bldP spid="29" grpId="0"/>
      <p:bldP spid="34" grpId="0" animBg="1"/>
      <p:bldP spid="35" grpId="0" animBg="1"/>
      <p:bldP spid="36" grpId="0"/>
      <p:bldP spid="43" grpId="0"/>
      <p:bldP spid="44" grpId="0" animBg="1"/>
      <p:bldP spid="45" grpId="0" animBg="1"/>
      <p:bldP spid="49" grpId="0"/>
      <p:bldP spid="50" grpId="0"/>
      <p:bldP spid="51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464219" y="2386956"/>
            <a:ext cx="0" cy="3195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64219" y="4533256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1403648" y="2496419"/>
            <a:ext cx="2654300" cy="2543175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21" name="Freeform 11"/>
          <p:cNvSpPr>
            <a:spLocks/>
          </p:cNvSpPr>
          <p:nvPr/>
        </p:nvSpPr>
        <p:spPr bwMode="auto">
          <a:xfrm>
            <a:off x="1067469" y="2693343"/>
            <a:ext cx="2900363" cy="2668588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19672" y="4552306"/>
            <a:ext cx="4651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>
                <a:latin typeface="Symbol" pitchFamily="18" charset="2"/>
              </a:rPr>
              <a:t>m</a:t>
            </a:r>
            <a:r>
              <a:rPr lang="pt-BR" sz="2000" b="0" baseline="-25000" dirty="0">
                <a:latin typeface="Arial" charset="0"/>
              </a:rPr>
              <a:t>1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2710525" y="4320531"/>
            <a:ext cx="0" cy="201612"/>
          </a:xfrm>
          <a:prstGeom prst="line">
            <a:avLst/>
          </a:prstGeom>
          <a:noFill/>
          <a:ln w="9525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1863420" y="3254151"/>
            <a:ext cx="21410" cy="127275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542507" y="4495156"/>
            <a:ext cx="3746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2000" b="0">
                <a:latin typeface="Symbol" pitchFamily="18" charset="2"/>
              </a:rPr>
              <a:t>m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2419" y="2385368"/>
            <a:ext cx="433388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>
                <a:latin typeface="Arial" charset="0"/>
                <a:sym typeface="Symbol" pitchFamily="18" charset="2"/>
              </a:rPr>
              <a:t></a:t>
            </a:r>
            <a:r>
              <a:rPr lang="pt-BR" sz="2000" b="0" dirty="0">
                <a:latin typeface="Arial" charset="0"/>
              </a:rPr>
              <a:t> </a:t>
            </a:r>
          </a:p>
          <a:p>
            <a:pPr algn="ctr" eaLnBrk="1" hangingPunct="1"/>
            <a:r>
              <a:rPr lang="pt-BR" sz="2000" b="0" dirty="0" smtClean="0">
                <a:latin typeface="Arial" charset="0"/>
              </a:rPr>
              <a:t>P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707904" y="5346477"/>
            <a:ext cx="2341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4139952" y="4770413"/>
            <a:ext cx="24749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277045" y="2324250"/>
            <a:ext cx="23669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curva de longo prazo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102463" y="4539606"/>
            <a:ext cx="5032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0" dirty="0" err="1" smtClean="0">
                <a:latin typeface="Symbol" pitchFamily="18" charset="2"/>
              </a:rPr>
              <a:t>m</a:t>
            </a:r>
            <a:r>
              <a:rPr lang="pt-BR" sz="2000" b="0" baseline="-25000" dirty="0" err="1">
                <a:latin typeface="Arial" charset="0"/>
              </a:rPr>
              <a:t>n</a:t>
            </a:r>
            <a:endParaRPr lang="pt-BR" sz="2000" b="0" dirty="0">
              <a:latin typeface="Arial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 flipV="1">
            <a:off x="2267744" y="2492896"/>
            <a:ext cx="31649" cy="202269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1763688" y="2394149"/>
            <a:ext cx="2654300" cy="2543175"/>
          </a:xfrm>
          <a:custGeom>
            <a:avLst/>
            <a:gdLst>
              <a:gd name="T0" fmla="*/ 0 w 4054"/>
              <a:gd name="T1" fmla="*/ 0 h 2689"/>
              <a:gd name="T2" fmla="*/ 2147483647 w 4054"/>
              <a:gd name="T3" fmla="*/ 2147483647 h 2689"/>
              <a:gd name="T4" fmla="*/ 2147483647 w 4054"/>
              <a:gd name="T5" fmla="*/ 2147483647 h 26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54" h="2689">
                <a:moveTo>
                  <a:pt x="0" y="0"/>
                </a:moveTo>
                <a:cubicBezTo>
                  <a:pt x="474" y="579"/>
                  <a:pt x="948" y="1158"/>
                  <a:pt x="1624" y="1606"/>
                </a:cubicBezTo>
                <a:cubicBezTo>
                  <a:pt x="2300" y="2054"/>
                  <a:pt x="3177" y="2371"/>
                  <a:pt x="4054" y="2689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dirty="0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753271" y="4986437"/>
            <a:ext cx="24749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pt-BR" sz="1800" b="0" dirty="0">
                <a:latin typeface="Arial" charset="0"/>
              </a:rPr>
              <a:t>curva de curto prazo</a:t>
            </a: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1763688" y="3573016"/>
            <a:ext cx="2101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1763688" y="2924944"/>
            <a:ext cx="2101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915816" y="6093296"/>
            <a:ext cx="2341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 smtClean="0">
                <a:latin typeface="Arial" charset="0"/>
              </a:rPr>
              <a:t>Taxa natural</a:t>
            </a:r>
            <a:endParaRPr lang="pt-BR" sz="1800" b="0" dirty="0">
              <a:latin typeface="Arial" charset="0"/>
            </a:endParaRPr>
          </a:p>
        </p:txBody>
      </p:sp>
      <p:sp>
        <p:nvSpPr>
          <p:cNvPr id="42" name="Forma livre 41"/>
          <p:cNvSpPr/>
          <p:nvPr/>
        </p:nvSpPr>
        <p:spPr>
          <a:xfrm>
            <a:off x="2403777" y="4986436"/>
            <a:ext cx="1016095" cy="1258193"/>
          </a:xfrm>
          <a:custGeom>
            <a:avLst/>
            <a:gdLst>
              <a:gd name="connsiteX0" fmla="*/ 0 w 1051560"/>
              <a:gd name="connsiteY0" fmla="*/ 0 h 1062990"/>
              <a:gd name="connsiteX1" fmla="*/ 434340 w 1051560"/>
              <a:gd name="connsiteY1" fmla="*/ 720090 h 1062990"/>
              <a:gd name="connsiteX2" fmla="*/ 1051560 w 1051560"/>
              <a:gd name="connsiteY2" fmla="*/ 1062990 h 106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1560" h="1062990">
                <a:moveTo>
                  <a:pt x="0" y="0"/>
                </a:moveTo>
                <a:cubicBezTo>
                  <a:pt x="129540" y="271462"/>
                  <a:pt x="259080" y="542925"/>
                  <a:pt x="434340" y="720090"/>
                </a:cubicBezTo>
                <a:cubicBezTo>
                  <a:pt x="609600" y="897255"/>
                  <a:pt x="830580" y="980122"/>
                  <a:pt x="1051560" y="106299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464219" y="3861048"/>
            <a:ext cx="183517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H="1">
            <a:off x="467544" y="3284984"/>
            <a:ext cx="183184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123728" y="4077072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A</a:t>
            </a:r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 flipH="1">
            <a:off x="464219" y="4365104"/>
            <a:ext cx="18400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1647032" y="3573016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B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079080" y="3573016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C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1647032" y="2954908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D</a:t>
            </a: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079080" y="2954908"/>
            <a:ext cx="6207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800" b="0" dirty="0">
                <a:latin typeface="Arial" charset="0"/>
              </a:rPr>
              <a:t>E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 flipV="1">
            <a:off x="2277044" y="3194374"/>
            <a:ext cx="22347" cy="132451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5111407" y="1543432"/>
            <a:ext cx="39250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Os </a:t>
            </a:r>
            <a:r>
              <a:rPr lang="pt-BR" sz="2400" dirty="0"/>
              <a:t>defensores da tese </a:t>
            </a:r>
            <a:r>
              <a:rPr lang="pt-BR" sz="2400" dirty="0" err="1" smtClean="0"/>
              <a:t>aceleracionista</a:t>
            </a:r>
            <a:r>
              <a:rPr lang="pt-BR" sz="2400" dirty="0" smtClean="0"/>
              <a:t> concluem que a escolha </a:t>
            </a:r>
            <a:r>
              <a:rPr lang="pt-BR" sz="2400" dirty="0"/>
              <a:t>não é entre inflação e desemprego, mas entre </a:t>
            </a:r>
            <a:r>
              <a:rPr lang="pt-BR" sz="2400" dirty="0" smtClean="0"/>
              <a:t>desemprego abaixo </a:t>
            </a:r>
            <a:r>
              <a:rPr lang="pt-BR" sz="2400" dirty="0"/>
              <a:t>da “taxa natural” e uma inflação em </a:t>
            </a:r>
            <a:r>
              <a:rPr lang="pt-BR" sz="2400" dirty="0" smtClean="0"/>
              <a:t>permanente aceleração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8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0070C0"/>
                </a:solidFill>
                <a:ea typeface="Times New Roman" panose="02020603050405020304" pitchFamily="18" charset="0"/>
              </a:rPr>
              <a:t>curva de Philips </a:t>
            </a:r>
            <a:r>
              <a:rPr lang="pt-BR" sz="32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aceleracionista</a:t>
            </a:r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9512"/>
            <a:ext cx="8229600" cy="4681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/>
              <a:t>“</a:t>
            </a:r>
            <a:r>
              <a:rPr lang="pt-BR" sz="2800" i="1" dirty="0" smtClean="0"/>
              <a:t>A NAIRU </a:t>
            </a:r>
            <a:r>
              <a:rPr lang="pt-BR" sz="2800" i="1" dirty="0"/>
              <a:t>(</a:t>
            </a:r>
            <a:r>
              <a:rPr lang="pt-BR" sz="2800" i="1" dirty="0" err="1"/>
              <a:t>Nonaccelerating</a:t>
            </a:r>
            <a:r>
              <a:rPr lang="pt-BR" sz="2800" i="1" dirty="0"/>
              <a:t> </a:t>
            </a:r>
            <a:r>
              <a:rPr lang="pt-BR" sz="2800" i="1" dirty="0" err="1"/>
              <a:t>Inflation</a:t>
            </a:r>
            <a:r>
              <a:rPr lang="pt-BR" sz="2800" i="1" dirty="0"/>
              <a:t> Rate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Unemployment</a:t>
            </a:r>
            <a:r>
              <a:rPr lang="pt-BR" sz="2800" i="1" dirty="0" smtClean="0"/>
              <a:t>) em </a:t>
            </a:r>
            <a:r>
              <a:rPr lang="pt-BR" sz="2800" i="1" dirty="0"/>
              <a:t>alguns casos também é usada no sentido de taxa natural de desemprego. É a taxa de desemprego necessária para manter a taxa de inflação </a:t>
            </a:r>
            <a:r>
              <a:rPr lang="pt-BR" sz="2800" i="1" dirty="0" smtClean="0"/>
              <a:t>constante. </a:t>
            </a:r>
            <a:r>
              <a:rPr lang="pt-BR" sz="2800" i="1" dirty="0"/>
              <a:t>Para </a:t>
            </a:r>
            <a:r>
              <a:rPr lang="pt-BR" sz="2800" i="1" dirty="0" err="1"/>
              <a:t>Phelps</a:t>
            </a:r>
            <a:r>
              <a:rPr lang="pt-BR" sz="2800" i="1" dirty="0"/>
              <a:t> e Friedman a NAIRU é a taxa de desemprego natural, para a qual a economia converge. A NAIRU é associada a um produto potencial máximo, o nível mais alto de produção que pode ser sustentado no longo prazo. Desta forma, a Curva de Phillips assume a forma de uma reta vertical. </a:t>
            </a:r>
            <a:endParaRPr lang="pt-BR" sz="2800" i="1" dirty="0" smtClean="0"/>
          </a:p>
          <a:p>
            <a:pPr marL="0" indent="0" algn="just">
              <a:buNone/>
            </a:pPr>
            <a:r>
              <a:rPr lang="pt-BR" sz="2800" i="1" dirty="0" smtClean="0"/>
              <a:t>A </a:t>
            </a:r>
            <a:r>
              <a:rPr lang="pt-BR" sz="2800" i="1" dirty="0"/>
              <a:t>Curva de Phillips, sob o prisma da NAIRU, tem um viés chamado de </a:t>
            </a:r>
            <a:r>
              <a:rPr lang="pt-BR" sz="2800" i="1" dirty="0" err="1"/>
              <a:t>aceleracionista</a:t>
            </a:r>
            <a:r>
              <a:rPr lang="pt-BR" sz="2800" i="1" dirty="0"/>
              <a:t>, pois a inflação se acelera quanto mais distante da NAIRU for o </a:t>
            </a:r>
            <a:r>
              <a:rPr lang="pt-BR" sz="2800" i="1" dirty="0" smtClean="0"/>
              <a:t>desemprego”. </a:t>
            </a:r>
            <a:endParaRPr lang="pt-BR" sz="2800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Taxa de sacrifício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1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i="1" dirty="0" smtClean="0"/>
              <a:t>Taxa </a:t>
            </a:r>
            <a:r>
              <a:rPr lang="pt-BR" sz="2800" b="1" i="1" dirty="0"/>
              <a:t>de sacrifício</a:t>
            </a:r>
            <a:r>
              <a:rPr lang="pt-BR" sz="2800" i="1" dirty="0"/>
              <a:t> normalmente é dada pela variação (negativa) necessária da taxa de desemprego para gerar uma queda permanente de 1% na inflação. </a:t>
            </a:r>
            <a:endParaRPr lang="pt-BR" sz="2800" dirty="0"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72008" y="3356992"/>
                <a:ext cx="9036496" cy="897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𝐸𝑥𝑐𝑒𝑠𝑠𝑜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𝑑𝑒𝑠𝑒𝑚𝑝𝑟𝑒𝑔𝑜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𝑝𝑜𝑛𝑡𝑜𝑠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𝑝𝑒𝑟𝑐𝑒𝑛𝑡𝑢𝑎𝑖𝑠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𝑎𝑛𝑜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𝐷𝑖𝑚𝑖𝑛𝑢𝑖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çã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𝑖𝑛𝑓𝑙𝑎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çã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𝑝𝑜𝑛𝑡𝑜𝑠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𝑝𝑒𝑟𝑐𝑒𝑛𝑡𝑢𝑎𝑖𝑠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𝑎𝑛𝑜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" y="3356992"/>
                <a:ext cx="9036496" cy="8971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97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7" y="44624"/>
            <a:ext cx="4791075" cy="67341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787996"/>
            <a:ext cx="4241435" cy="31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4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Compare </a:t>
            </a:r>
            <a:r>
              <a:rPr lang="pt-BR" dirty="0"/>
              <a:t>as teorias da inflação de demanda, da inflação de custo, monetarista e </a:t>
            </a:r>
            <a:r>
              <a:rPr lang="pt-BR" dirty="0" err="1"/>
              <a:t>keynesiana</a:t>
            </a:r>
            <a:r>
              <a:rPr lang="pt-BR" dirty="0"/>
              <a:t> quanto:</a:t>
            </a:r>
          </a:p>
          <a:p>
            <a:pPr marL="514350" indent="-514350">
              <a:buAutoNum type="alphaLcParenR"/>
            </a:pPr>
            <a:r>
              <a:rPr lang="pt-BR" dirty="0" smtClean="0"/>
              <a:t>O </a:t>
            </a:r>
            <a:r>
              <a:rPr lang="pt-BR" dirty="0"/>
              <a:t>papel atribuído ao déficit como causa da </a:t>
            </a:r>
            <a:r>
              <a:rPr lang="pt-BR" dirty="0" smtClean="0"/>
              <a:t>inflação.</a:t>
            </a:r>
          </a:p>
          <a:p>
            <a:pPr marL="514350" indent="-514350">
              <a:buAutoNum type="alphaLcParenR"/>
            </a:pPr>
            <a:r>
              <a:rPr lang="pt-BR" dirty="0" smtClean="0"/>
              <a:t>O </a:t>
            </a:r>
            <a:r>
              <a:rPr lang="pt-BR" dirty="0"/>
              <a:t>impacto do aumento do preço internacional de uma matéria-prima essencial (como o petróleo) sobre a taxa de </a:t>
            </a:r>
            <a:r>
              <a:rPr lang="pt-BR" dirty="0" smtClean="0"/>
              <a:t>inflação.</a:t>
            </a:r>
          </a:p>
          <a:p>
            <a:pPr marL="514350" indent="-514350">
              <a:buAutoNum type="alphaLcParenR"/>
            </a:pPr>
            <a:r>
              <a:rPr lang="pt-BR" dirty="0" smtClean="0"/>
              <a:t>O </a:t>
            </a:r>
            <a:r>
              <a:rPr lang="pt-BR" dirty="0"/>
              <a:t>efeito de uma ancoragem cambial, ou seja, a redução da taxa de câmbio nominal, sobre a taxa de inflação (utilizar também o modelo de determinação de inflação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Compare </a:t>
            </a:r>
            <a:r>
              <a:rPr lang="pt-BR" sz="2000" dirty="0"/>
              <a:t>as teorias da inflação de demanda, da inflação de custo, monetarista e </a:t>
            </a:r>
            <a:r>
              <a:rPr lang="pt-BR" sz="2000" dirty="0" err="1"/>
              <a:t>keynesiana</a:t>
            </a:r>
            <a:r>
              <a:rPr lang="pt-BR" sz="2000" dirty="0"/>
              <a:t> quanto:</a:t>
            </a:r>
          </a:p>
          <a:p>
            <a:pPr marL="514350" indent="-514350">
              <a:buAutoNum type="alphaLcParenR"/>
            </a:pPr>
            <a:r>
              <a:rPr lang="pt-BR" sz="2000" dirty="0" smtClean="0"/>
              <a:t>O </a:t>
            </a:r>
            <a:r>
              <a:rPr lang="pt-BR" sz="2000" dirty="0"/>
              <a:t>papel atribuído ao déficit como causa da </a:t>
            </a:r>
            <a:r>
              <a:rPr lang="pt-BR" sz="2000" dirty="0" smtClean="0"/>
              <a:t>inflação.</a:t>
            </a:r>
          </a:p>
        </p:txBody>
      </p:sp>
      <p:pic>
        <p:nvPicPr>
          <p:cNvPr id="138242" name="Picture 6" descr="Digitalizar0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3998912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3" name="Picture 7" descr="Digitalizar00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729" y="4060081"/>
            <a:ext cx="33051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5496" y="1631201"/>
            <a:ext cx="554461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Aumento do déficit público na teoria de inflação de  Demanda causa pressão sobre os gastos do governo (↑G), deslocando IS de I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S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 para I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S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 e DA para direita (D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D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), e esse excesso de demanda, aumenta P e causando inflação, ocasionando deslocamento inicial para G. </a:t>
            </a:r>
            <a:endParaRPr lang="pt-BR" sz="2000" dirty="0" smtClean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ea typeface="Times New Roman" panose="02020603050405020304" pitchFamily="18" charset="0"/>
              </a:rPr>
              <a:t>Nesse </a:t>
            </a:r>
            <a:r>
              <a:rPr lang="pt-BR" sz="2000" dirty="0">
                <a:ea typeface="Times New Roman" panose="02020603050405020304" pitchFamily="18" charset="0"/>
              </a:rPr>
              <a:t>nível de preços diminui o valor dos saldos monetários reais (deslocando a LM para esquerda, de L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M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 para L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M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) e diminui o valor real dos ativos líquidos (deslocando a curva IS de I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S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 para I</a:t>
            </a:r>
            <a:r>
              <a:rPr lang="pt-BR" sz="2000" baseline="-25000" dirty="0">
                <a:ea typeface="Times New Roman" panose="02020603050405020304" pitchFamily="18" charset="0"/>
              </a:rPr>
              <a:t>2</a:t>
            </a:r>
            <a:r>
              <a:rPr lang="pt-BR" sz="2000" dirty="0">
                <a:ea typeface="Times New Roman" panose="02020603050405020304" pitchFamily="18" charset="0"/>
              </a:rPr>
              <a:t>S</a:t>
            </a:r>
            <a:r>
              <a:rPr lang="pt-BR" sz="2000" baseline="-25000" dirty="0">
                <a:ea typeface="Times New Roman" panose="02020603050405020304" pitchFamily="18" charset="0"/>
              </a:rPr>
              <a:t>2</a:t>
            </a:r>
            <a:r>
              <a:rPr lang="pt-BR" sz="2000" dirty="0">
                <a:ea typeface="Times New Roman" panose="02020603050405020304" pitchFamily="18" charset="0"/>
              </a:rPr>
              <a:t>), ocasionando o </a:t>
            </a:r>
            <a:r>
              <a:rPr lang="pt-BR" sz="2000" dirty="0" smtClean="0">
                <a:ea typeface="Times New Roman" panose="02020603050405020304" pitchFamily="18" charset="0"/>
              </a:rPr>
              <a:t>deslocamento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24128" y="5805264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ea typeface="Times New Roman" panose="02020603050405020304" pitchFamily="18" charset="0"/>
              </a:rPr>
              <a:t>ao </a:t>
            </a:r>
            <a:r>
              <a:rPr lang="pt-BR" sz="2000" dirty="0">
                <a:ea typeface="Times New Roman" panose="02020603050405020304" pitchFamily="18" charset="0"/>
              </a:rPr>
              <a:t>longo da curva de demanda agregada do ponto F ao G.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Compare </a:t>
            </a:r>
            <a:r>
              <a:rPr lang="pt-BR" sz="2000" dirty="0"/>
              <a:t>as teorias da inflação de demanda, da inflação de custo, monetarista e </a:t>
            </a:r>
            <a:r>
              <a:rPr lang="pt-BR" sz="2000" dirty="0" err="1"/>
              <a:t>keynesiana</a:t>
            </a:r>
            <a:r>
              <a:rPr lang="pt-BR" sz="2000" dirty="0"/>
              <a:t> quanto:</a:t>
            </a:r>
          </a:p>
          <a:p>
            <a:pPr marL="514350" indent="-514350">
              <a:buAutoNum type="alphaLcParenR"/>
            </a:pPr>
            <a:r>
              <a:rPr lang="pt-BR" sz="2000" dirty="0" smtClean="0"/>
              <a:t>O </a:t>
            </a:r>
            <a:r>
              <a:rPr lang="pt-BR" sz="2000" dirty="0"/>
              <a:t>papel atribuído ao déficit como causa da </a:t>
            </a:r>
            <a:r>
              <a:rPr lang="pt-BR" sz="2000" dirty="0" smtClean="0"/>
              <a:t>inflação.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9552" y="2132856"/>
            <a:ext cx="76328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Para a Teoria Monetarista o déficit público financiado através de emissão de moeda é a única causa da inflação (dado que               ).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004742"/>
              </p:ext>
            </p:extLst>
          </p:nvPr>
        </p:nvGraphicFramePr>
        <p:xfrm>
          <a:off x="6876256" y="2315443"/>
          <a:ext cx="792088" cy="45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7" name="Equação" r:id="rId4" imgW="368123" imgH="208935" progId="Equation.3">
                  <p:embed/>
                </p:oleObj>
              </mc:Choice>
              <mc:Fallback>
                <p:oleObj name="Equação" r:id="rId4" imgW="368123" imgH="2089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315443"/>
                        <a:ext cx="792088" cy="459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5536" y="2780928"/>
            <a:ext cx="78530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Como efeito direto, para a Teoria de Custo, o déficit não vai causar efeitos, pois esta ressalta os efeitos em termos de deslocamento da oferta.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35404" y="4221088"/>
            <a:ext cx="78530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No caso da Teoria de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o raciocínio é análogo, onde o déficit público irá impactar somente se incorrer um aumento dos custos de produção (por exemplo, se houver como consequência aumentos nos salários).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2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Compare </a:t>
            </a:r>
            <a:r>
              <a:rPr lang="pt-BR" sz="2000" dirty="0"/>
              <a:t>as teorias da inflação de demanda, da inflação de custo, monetarista e </a:t>
            </a:r>
            <a:r>
              <a:rPr lang="pt-BR" sz="2000" dirty="0" err="1"/>
              <a:t>keynesiana</a:t>
            </a:r>
            <a:r>
              <a:rPr lang="pt-BR" sz="2000" dirty="0"/>
              <a:t> quanto: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pt-BR" sz="2000" dirty="0" smtClean="0"/>
              <a:t>O </a:t>
            </a:r>
            <a:r>
              <a:rPr lang="pt-BR" sz="2000" dirty="0"/>
              <a:t>impacto do aumento do preço internacional de uma matéria-prima essencial (como o petróleo) sobre a taxa de </a:t>
            </a:r>
            <a:r>
              <a:rPr lang="pt-BR" sz="2000" dirty="0" smtClean="0"/>
              <a:t>inflação.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83568" y="198884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Aumento da preço da matéria-prima internacional não ocasiona impactos sob o ponto de vista das Teorias de Demanda e Monetarista.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Se o governo absorver, subsidiando o impacto deste aumento de preços internacionais e não repassar aos preços finais, causa déficit público. E este déficit for financiado com emissão moeda terá impacto no nível de preços no caso da Teoria Monetarista. 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Compare </a:t>
            </a:r>
            <a:r>
              <a:rPr lang="pt-BR" sz="2000" dirty="0"/>
              <a:t>as teorias da inflação de demanda, da inflação de custo, monetarista e </a:t>
            </a:r>
            <a:r>
              <a:rPr lang="pt-BR" sz="2000" dirty="0" err="1"/>
              <a:t>keynesiana</a:t>
            </a:r>
            <a:r>
              <a:rPr lang="pt-BR" sz="2000" dirty="0"/>
              <a:t> quanto: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pt-BR" sz="2000" dirty="0" smtClean="0"/>
              <a:t>O </a:t>
            </a:r>
            <a:r>
              <a:rPr lang="pt-BR" sz="2000" dirty="0"/>
              <a:t>impacto do aumento do preço internacional de uma matéria-prima essencial (como o petróleo) sobre a taxa de </a:t>
            </a:r>
            <a:r>
              <a:rPr lang="pt-BR" sz="2000" dirty="0" smtClean="0"/>
              <a:t>inflação.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83568" y="2132856"/>
            <a:ext cx="4248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Já para a Teoria de Custo o aumento do preço da </a:t>
            </a:r>
            <a:r>
              <a:rPr lang="pt-BR" sz="2000" dirty="0" smtClean="0">
                <a:ea typeface="Times New Roman" panose="02020603050405020304" pitchFamily="18" charset="0"/>
              </a:rPr>
              <a:t>matéria-prima </a:t>
            </a:r>
            <a:r>
              <a:rPr lang="pt-BR" sz="2000" dirty="0">
                <a:ea typeface="Times New Roman" panose="02020603050405020304" pitchFamily="18" charset="0"/>
              </a:rPr>
              <a:t>internacional é uma das causas da inflação, pois há elevação de P</a:t>
            </a:r>
            <a:r>
              <a:rPr lang="pt-BR" sz="2000" baseline="-25000" dirty="0">
                <a:ea typeface="Times New Roman" panose="02020603050405020304" pitchFamily="18" charset="0"/>
              </a:rPr>
              <a:t>E</a:t>
            </a:r>
            <a:r>
              <a:rPr lang="pt-BR" sz="2000" dirty="0">
                <a:ea typeface="Times New Roman" panose="02020603050405020304" pitchFamily="18" charset="0"/>
              </a:rPr>
              <a:t>, reduzindo os salário (W), e o nível de emprego (N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 até N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) provocando a redução do produto na função de produção (y</a:t>
            </a:r>
            <a:r>
              <a:rPr lang="pt-BR" sz="2000" baseline="-25000" dirty="0">
                <a:ea typeface="Times New Roman" panose="02020603050405020304" pitchFamily="18" charset="0"/>
              </a:rPr>
              <a:t>0</a:t>
            </a:r>
            <a:r>
              <a:rPr lang="pt-BR" sz="2000" dirty="0">
                <a:ea typeface="Times New Roman" panose="02020603050405020304" pitchFamily="18" charset="0"/>
              </a:rPr>
              <a:t> até y</a:t>
            </a:r>
            <a:r>
              <a:rPr lang="pt-BR" sz="2000" baseline="-25000" dirty="0">
                <a:ea typeface="Times New Roman" panose="02020603050405020304" pitchFamily="18" charset="0"/>
              </a:rPr>
              <a:t>1</a:t>
            </a:r>
            <a:r>
              <a:rPr lang="pt-BR" sz="2000" dirty="0">
                <a:ea typeface="Times New Roman" panose="02020603050405020304" pitchFamily="18" charset="0"/>
              </a:rPr>
              <a:t>), deslocando a curva de oferta agregada para esquerda, aumentando os preços.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40290" name="Picture 9" descr="Digitalizar00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607" y="2060848"/>
            <a:ext cx="42957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10" descr="Digitalizar0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36801"/>
            <a:ext cx="39004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2" name="Picture 11" descr="Digitalizar00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730" y="5013176"/>
            <a:ext cx="31623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42855"/>
              </p:ext>
            </p:extLst>
          </p:nvPr>
        </p:nvGraphicFramePr>
        <p:xfrm>
          <a:off x="1543079" y="5229200"/>
          <a:ext cx="2740889" cy="582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7" name="Equação" r:id="rId7" imgW="2032000" imgH="431800" progId="Equation.3">
                  <p:embed/>
                </p:oleObj>
              </mc:Choice>
              <mc:Fallback>
                <p:oleObj name="Equação" r:id="rId7" imgW="2032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79" y="5229200"/>
                        <a:ext cx="2740889" cy="582439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11560" y="610549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Para Teoria </a:t>
            </a:r>
            <a:r>
              <a:rPr lang="pt-BR" sz="2000" dirty="0" err="1">
                <a:ea typeface="Times New Roman" panose="02020603050405020304" pitchFamily="18" charset="0"/>
              </a:rPr>
              <a:t>Keynesiana</a:t>
            </a:r>
            <a:r>
              <a:rPr lang="pt-BR" sz="2000" dirty="0">
                <a:ea typeface="Times New Roman" panose="02020603050405020304" pitchFamily="18" charset="0"/>
              </a:rPr>
              <a:t> o raciocínio é análogo à Teoria de Custo.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148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Compare </a:t>
            </a:r>
            <a:r>
              <a:rPr lang="pt-BR" sz="2000" dirty="0"/>
              <a:t>as teorias da inflação de demanda, da inflação de custo, monetarista e </a:t>
            </a:r>
            <a:r>
              <a:rPr lang="pt-BR" sz="2000" dirty="0" err="1"/>
              <a:t>keynesiana</a:t>
            </a:r>
            <a:r>
              <a:rPr lang="pt-BR" sz="2000" dirty="0"/>
              <a:t> quanto: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pt-BR" sz="2000" dirty="0" smtClean="0"/>
              <a:t>O </a:t>
            </a:r>
            <a:r>
              <a:rPr lang="pt-BR" sz="2000" dirty="0"/>
              <a:t>efeito de uma ancoragem cambial, ou seja, a redução da taxa de câmbio nominal, sobre a taxa de inflação (utilizar também o modelo de determinação de inflação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539552" y="2348880"/>
            <a:ext cx="814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Para a Teoria Monetarista não há impactos decorrentes da redução da taxa de câmbio nominal</a:t>
            </a:r>
            <a:r>
              <a:rPr lang="pt-BR" sz="2000" dirty="0" smtClean="0">
                <a:ea typeface="Times New Roman" panose="02020603050405020304" pitchFamily="18" charset="0"/>
              </a:rPr>
              <a:t>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9551" y="3084563"/>
            <a:ext cx="51125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ea typeface="Times New Roman" panose="02020603050405020304" pitchFamily="18" charset="0"/>
              </a:rPr>
              <a:t>Para </a:t>
            </a:r>
            <a:r>
              <a:rPr lang="pt-BR" sz="2000" dirty="0">
                <a:ea typeface="Times New Roman" panose="02020603050405020304" pitchFamily="18" charset="0"/>
              </a:rPr>
              <a:t>a Teoria de Custo, a redução da taxa câmbio nominal, reduz o preço da matéria-prima estrangeira a preços nacionais P</a:t>
            </a:r>
            <a:r>
              <a:rPr lang="pt-BR" sz="2000" baseline="-25000" dirty="0">
                <a:ea typeface="Times New Roman" panose="02020603050405020304" pitchFamily="18" charset="0"/>
              </a:rPr>
              <a:t>E</a:t>
            </a:r>
            <a:r>
              <a:rPr lang="pt-BR" sz="2000" dirty="0">
                <a:ea typeface="Times New Roman" panose="02020603050405020304" pitchFamily="18" charset="0"/>
              </a:rPr>
              <a:t>, aumenta demanda de trabalho e consequente aumento de W, e a oferta agregada se desloca para direita (do ponto A ao B), ocasionando queda no nível de preços e aumento do produto. 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5652120" y="3206080"/>
            <a:ext cx="2971800" cy="2743200"/>
            <a:chOff x="3501" y="2497"/>
            <a:chExt cx="4680" cy="4320"/>
          </a:xfrm>
        </p:grpSpPr>
        <p:sp>
          <p:nvSpPr>
            <p:cNvPr id="7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501" y="2497"/>
              <a:ext cx="4680" cy="432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4401" y="2677"/>
              <a:ext cx="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4401" y="5917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4581" y="3397"/>
              <a:ext cx="288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rot="5400000">
              <a:off x="4311" y="3307"/>
              <a:ext cx="288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rot="5400000">
              <a:off x="5031" y="3307"/>
              <a:ext cx="288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111" y="393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481" y="3577"/>
              <a:ext cx="3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561" y="4297"/>
              <a:ext cx="3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4446" y="4237"/>
              <a:ext cx="126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811" y="4252"/>
              <a:ext cx="1" cy="16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4401" y="4567"/>
              <a:ext cx="180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6306" y="4597"/>
              <a:ext cx="1" cy="12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3681" y="3937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</a:t>
              </a:r>
              <a:r>
                <a:rPr kumimoji="0" lang="pt-BR" altLang="pt-BR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681" y="4297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</a:t>
              </a:r>
              <a:r>
                <a:rPr kumimoji="0" lang="pt-BR" altLang="pt-BR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6201" y="6082"/>
              <a:ext cx="540" cy="5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y1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5481" y="6097"/>
              <a:ext cx="540" cy="5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y0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037950"/>
              </p:ext>
            </p:extLst>
          </p:nvPr>
        </p:nvGraphicFramePr>
        <p:xfrm>
          <a:off x="2771800" y="5589240"/>
          <a:ext cx="2823070" cy="59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10" name="Equação" r:id="rId4" imgW="2032000" imgH="431800" progId="Equation.3">
                  <p:embed/>
                </p:oleObj>
              </mc:Choice>
              <mc:Fallback>
                <p:oleObj name="Equação" r:id="rId4" imgW="2032000" imgH="431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589240"/>
                        <a:ext cx="2823070" cy="599902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861048" y="2878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7282"/>
              </p:ext>
            </p:extLst>
          </p:nvPr>
        </p:nvGraphicFramePr>
        <p:xfrm>
          <a:off x="1400200" y="5721723"/>
          <a:ext cx="867544" cy="31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11" name="Equação" r:id="rId6" imgW="622300" imgH="228600" progId="Equation.3">
                  <p:embed/>
                </p:oleObj>
              </mc:Choice>
              <mc:Fallback>
                <p:oleObj name="Equação" r:id="rId6" imgW="6223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200" y="5721723"/>
                        <a:ext cx="867544" cy="318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ângulo 28"/>
          <p:cNvSpPr/>
          <p:nvPr/>
        </p:nvSpPr>
        <p:spPr>
          <a:xfrm>
            <a:off x="529208" y="6381328"/>
            <a:ext cx="8003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O raciocínio análogo à Teoria de Custo se aplica à Teoria </a:t>
            </a:r>
            <a:r>
              <a:rPr lang="pt-BR" sz="2000" dirty="0" err="1">
                <a:ea typeface="Times New Roman" panose="02020603050405020304" pitchFamily="18" charset="0"/>
              </a:rPr>
              <a:t>Keynesiana</a:t>
            </a:r>
            <a:r>
              <a:rPr lang="pt-BR" sz="2000" dirty="0">
                <a:ea typeface="Times New Roman" panose="02020603050405020304" pitchFamily="18" charset="0"/>
              </a:rPr>
              <a:t>.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dirty="0" smtClean="0">
                <a:ea typeface="Times New Roman" panose="02020603050405020304" pitchFamily="18" charset="0"/>
              </a:rPr>
              <a:t>Considerando </a:t>
            </a:r>
            <a:r>
              <a:rPr lang="pt-BR" altLang="pt-BR" dirty="0">
                <a:ea typeface="Times New Roman" panose="02020603050405020304" pitchFamily="18" charset="0"/>
              </a:rPr>
              <a:t>a espiral preço-salário no curto prazo (expressões abaixo), o que ocorre com a inflação se a correção dos salários for pela totalidade da inflação passada, ou seja, se α = 1?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655819"/>
              </p:ext>
            </p:extLst>
          </p:nvPr>
        </p:nvGraphicFramePr>
        <p:xfrm>
          <a:off x="3566256" y="3009719"/>
          <a:ext cx="2013856" cy="63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7" name="Equação" r:id="rId4" imgW="679313" imgH="218051" progId="Equation.3">
                  <p:embed/>
                </p:oleObj>
              </mc:Choice>
              <mc:Fallback>
                <p:oleObj name="Equação" r:id="rId4" imgW="679313" imgH="21805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256" y="3009719"/>
                        <a:ext cx="2013856" cy="635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505079"/>
              </p:ext>
            </p:extLst>
          </p:nvPr>
        </p:nvGraphicFramePr>
        <p:xfrm>
          <a:off x="3053483" y="4005064"/>
          <a:ext cx="3102693" cy="13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8" name="Equação" r:id="rId6" imgW="1111170" imgH="469763" progId="Equation.3">
                  <p:embed/>
                </p:oleObj>
              </mc:Choice>
              <mc:Fallback>
                <p:oleObj name="Equação" r:id="rId6" imgW="1111170" imgH="4697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3483" y="4005064"/>
                        <a:ext cx="3102693" cy="131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56946" y="4525090"/>
            <a:ext cx="877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</a:t>
            </a:r>
            <a:endParaRPr kumimoji="0" lang="pt-BR" alt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13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09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 smtClean="0">
                <a:ea typeface="Times New Roman" panose="02020603050405020304" pitchFamily="18" charset="0"/>
              </a:rPr>
              <a:t>Considerando </a:t>
            </a:r>
            <a:r>
              <a:rPr lang="pt-BR" altLang="pt-BR" sz="2000" dirty="0">
                <a:ea typeface="Times New Roman" panose="02020603050405020304" pitchFamily="18" charset="0"/>
              </a:rPr>
              <a:t>a espiral preço-salário no curto prazo (expressões abaixo), o que ocorre com a inflação se a correção dos salários for pela totalidade da inflação passada, ou seja, se α = 1?</a:t>
            </a:r>
            <a:endParaRPr lang="pt-BR" sz="20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844852"/>
              </p:ext>
            </p:extLst>
          </p:nvPr>
        </p:nvGraphicFramePr>
        <p:xfrm>
          <a:off x="1043608" y="2132856"/>
          <a:ext cx="2209623" cy="933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8" name="Equação" r:id="rId4" imgW="1111170" imgH="469763" progId="Equation.3">
                  <p:embed/>
                </p:oleObj>
              </mc:Choice>
              <mc:Fallback>
                <p:oleObj name="Equação" r:id="rId4" imgW="1111170" imgH="46976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132856"/>
                        <a:ext cx="2209623" cy="933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028978"/>
              </p:ext>
            </p:extLst>
          </p:nvPr>
        </p:nvGraphicFramePr>
        <p:xfrm>
          <a:off x="1070971" y="3153901"/>
          <a:ext cx="1556813" cy="491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9" name="Equação" r:id="rId6" imgW="679313" imgH="218051" progId="Equation.3">
                  <p:embed/>
                </p:oleObj>
              </mc:Choice>
              <mc:Fallback>
                <p:oleObj name="Equação" r:id="rId6" imgW="679313" imgH="21805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971" y="3153901"/>
                        <a:ext cx="1556813" cy="491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28211"/>
              </p:ext>
            </p:extLst>
          </p:nvPr>
        </p:nvGraphicFramePr>
        <p:xfrm>
          <a:off x="467544" y="3645024"/>
          <a:ext cx="3651855" cy="58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0" name="Equação" r:id="rId8" imgW="1530361" imgH="242798" progId="Equation.3">
                  <p:embed/>
                </p:oleObj>
              </mc:Choice>
              <mc:Fallback>
                <p:oleObj name="Equação" r:id="rId8" imgW="1530361" imgH="24279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645024"/>
                        <a:ext cx="3651855" cy="589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66069"/>
              </p:ext>
            </p:extLst>
          </p:nvPr>
        </p:nvGraphicFramePr>
        <p:xfrm>
          <a:off x="1040259" y="4149080"/>
          <a:ext cx="2307605" cy="51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1" name="Equação" r:id="rId10" imgW="901528" imgH="202067" progId="Equation.3">
                  <p:embed/>
                </p:oleObj>
              </mc:Choice>
              <mc:Fallback>
                <p:oleObj name="Equação" r:id="rId10" imgW="901528" imgH="20206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259" y="4149080"/>
                        <a:ext cx="2307605" cy="513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291141"/>
              </p:ext>
            </p:extLst>
          </p:nvPr>
        </p:nvGraphicFramePr>
        <p:xfrm>
          <a:off x="1024314" y="4797152"/>
          <a:ext cx="304363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2" name="Equação" r:id="rId12" imgW="1333104" imgH="438743" progId="Equation.3">
                  <p:embed/>
                </p:oleObj>
              </mc:Choice>
              <mc:Fallback>
                <p:oleObj name="Equação" r:id="rId12" imgW="1333104" imgH="43874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314" y="4797152"/>
                        <a:ext cx="3043630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11665"/>
              </p:ext>
            </p:extLst>
          </p:nvPr>
        </p:nvGraphicFramePr>
        <p:xfrm>
          <a:off x="5013923" y="2060848"/>
          <a:ext cx="3203271" cy="942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3" name="Equação" r:id="rId14" imgW="1454004" imgH="427165" progId="Equation.3">
                  <p:embed/>
                </p:oleObj>
              </mc:Choice>
              <mc:Fallback>
                <p:oleObj name="Equação" r:id="rId14" imgW="1454004" imgH="42716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923" y="2060848"/>
                        <a:ext cx="3203271" cy="942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024056"/>
              </p:ext>
            </p:extLst>
          </p:nvPr>
        </p:nvGraphicFramePr>
        <p:xfrm>
          <a:off x="5025829" y="3231723"/>
          <a:ext cx="3434603" cy="91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4" name="Equação" r:id="rId16" imgW="1568405" imgH="418241" progId="Equation.3">
                  <p:embed/>
                </p:oleObj>
              </mc:Choice>
              <mc:Fallback>
                <p:oleObj name="Equação" r:id="rId16" imgW="1568405" imgH="41824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829" y="3231723"/>
                        <a:ext cx="3434603" cy="917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90885"/>
              </p:ext>
            </p:extLst>
          </p:nvPr>
        </p:nvGraphicFramePr>
        <p:xfrm>
          <a:off x="5116671" y="4787695"/>
          <a:ext cx="3919825" cy="91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5" name="Equação" r:id="rId18" imgW="1746095" imgH="407161" progId="Equation.3">
                  <p:embed/>
                </p:oleObj>
              </mc:Choice>
              <mc:Fallback>
                <p:oleObj name="Equação" r:id="rId18" imgW="1746095" imgH="40716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671" y="4787695"/>
                        <a:ext cx="3919825" cy="91404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27305" y="1731323"/>
            <a:ext cx="29645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Espiral preço-salário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464496" y="4005064"/>
            <a:ext cx="34918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Substituindo: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5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29940</TotalTime>
  <Words>1434</Words>
  <Application>Microsoft Office PowerPoint</Application>
  <PresentationFormat>Apresentação na tela (4:3)</PresentationFormat>
  <Paragraphs>149</Paragraphs>
  <Slides>19</Slides>
  <Notes>18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Times New Roman</vt:lpstr>
      <vt:lpstr>Office Theme</vt:lpstr>
      <vt:lpstr>Equação</vt:lpstr>
      <vt:lpstr>Teorias sobre a inflação</vt:lpstr>
      <vt:lpstr>Questão 1</vt:lpstr>
      <vt:lpstr>Questão 1</vt:lpstr>
      <vt:lpstr>Questão 1</vt:lpstr>
      <vt:lpstr>Questão 1</vt:lpstr>
      <vt:lpstr>Questão 1</vt:lpstr>
      <vt:lpstr>Questão 1</vt:lpstr>
      <vt:lpstr>Questão 2</vt:lpstr>
      <vt:lpstr>Questão 2</vt:lpstr>
      <vt:lpstr>Questão 2</vt:lpstr>
      <vt:lpstr>A curva de Philips aceleracionista.</vt:lpstr>
      <vt:lpstr>A curva de Philips aceleracionista.</vt:lpstr>
      <vt:lpstr>A curva de Philips aceleracionista.</vt:lpstr>
      <vt:lpstr>A curva de Philips aceleracionista.</vt:lpstr>
      <vt:lpstr>A curva de Philips aceleracionista.</vt:lpstr>
      <vt:lpstr>A curva de Philips aceleracionista.</vt:lpstr>
      <vt:lpstr>A curva de Philips aceleracionista.</vt:lpstr>
      <vt:lpstr>Taxa de sacrifício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geral de preços e taxa de inflação</dc:title>
  <dc:creator>Daniela</dc:creator>
  <cp:lastModifiedBy>USP</cp:lastModifiedBy>
  <cp:revision>152</cp:revision>
  <cp:lastPrinted>2015-09-02T14:26:19Z</cp:lastPrinted>
  <dcterms:created xsi:type="dcterms:W3CDTF">2011-08-02T01:04:11Z</dcterms:created>
  <dcterms:modified xsi:type="dcterms:W3CDTF">2018-09-24T03:03:51Z</dcterms:modified>
</cp:coreProperties>
</file>