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89" r:id="rId5"/>
    <p:sldId id="290" r:id="rId6"/>
    <p:sldId id="276" r:id="rId7"/>
    <p:sldId id="269" r:id="rId8"/>
    <p:sldId id="263" r:id="rId9"/>
    <p:sldId id="274" r:id="rId10"/>
    <p:sldId id="261" r:id="rId11"/>
    <p:sldId id="260" r:id="rId12"/>
    <p:sldId id="275" r:id="rId13"/>
    <p:sldId id="265" r:id="rId14"/>
    <p:sldId id="266" r:id="rId15"/>
    <p:sldId id="273" r:id="rId16"/>
    <p:sldId id="258" r:id="rId17"/>
    <p:sldId id="277" r:id="rId18"/>
    <p:sldId id="280" r:id="rId19"/>
    <p:sldId id="278" r:id="rId20"/>
    <p:sldId id="279" r:id="rId21"/>
    <p:sldId id="281" r:id="rId22"/>
    <p:sldId id="282" r:id="rId23"/>
    <p:sldId id="283" r:id="rId24"/>
    <p:sldId id="284" r:id="rId25"/>
    <p:sldId id="285" r:id="rId26"/>
    <p:sldId id="286" r:id="rId27"/>
    <p:sldId id="288" r:id="rId28"/>
    <p:sldId id="287" r:id="rId29"/>
    <p:sldId id="291" r:id="rId30"/>
    <p:sldId id="292" r:id="rId31"/>
    <p:sldId id="293" r:id="rId32"/>
    <p:sldId id="294" r:id="rId33"/>
    <p:sldId id="295"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205197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62DCE42-A69F-4074-9F3F-653E8F7D5726}" type="datetimeFigureOut">
              <a:rPr lang="pt-BR" smtClean="0"/>
              <a:t>14/09/2015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340749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10946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smtClean="0"/>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73577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3332103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103936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4158467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3673431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414122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259032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322021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62DCE42-A69F-4074-9F3F-653E8F7D5726}" type="datetimeFigureOut">
              <a:rPr lang="pt-BR" smtClean="0"/>
              <a:t>14/09/2015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42602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62DCE42-A69F-4074-9F3F-653E8F7D5726}" type="datetimeFigureOut">
              <a:rPr lang="pt-BR" smtClean="0"/>
              <a:t>14/09/2015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416881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193161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9945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Date Placeholder 4"/>
          <p:cNvSpPr>
            <a:spLocks noGrp="1"/>
          </p:cNvSpPr>
          <p:nvPr>
            <p:ph type="dt" sz="half" idx="10"/>
          </p:nvPr>
        </p:nvSpPr>
        <p:spPr/>
        <p:txBody>
          <a:bodyPr/>
          <a:lstStyle/>
          <a:p>
            <a:fld id="{E62DCE42-A69F-4074-9F3F-653E8F7D5726}" type="datetimeFigureOut">
              <a:rPr lang="pt-BR" smtClean="0"/>
              <a:t>14/09/2015</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169321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62DCE42-A69F-4074-9F3F-653E8F7D5726}" type="datetimeFigureOut">
              <a:rPr lang="pt-BR" smtClean="0"/>
              <a:t>14/09/2015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94E31D2-5C04-44B8-B6E7-65F9167843B3}" type="slidenum">
              <a:rPr lang="pt-BR" smtClean="0"/>
              <a:t>‹nº›</a:t>
            </a:fld>
            <a:endParaRPr lang="pt-BR"/>
          </a:p>
        </p:txBody>
      </p:sp>
    </p:spTree>
    <p:extLst>
      <p:ext uri="{BB962C8B-B14F-4D97-AF65-F5344CB8AC3E}">
        <p14:creationId xmlns:p14="http://schemas.microsoft.com/office/powerpoint/2010/main" val="285612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62DCE42-A69F-4074-9F3F-653E8F7D5726}" type="datetimeFigureOut">
              <a:rPr lang="pt-BR" smtClean="0"/>
              <a:t>14/09/2015</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4E31D2-5C04-44B8-B6E7-65F9167843B3}" type="slidenum">
              <a:rPr lang="pt-BR" smtClean="0"/>
              <a:t>‹nº›</a:t>
            </a:fld>
            <a:endParaRPr lang="pt-BR"/>
          </a:p>
        </p:txBody>
      </p:sp>
    </p:spTree>
    <p:extLst>
      <p:ext uri="{BB962C8B-B14F-4D97-AF65-F5344CB8AC3E}">
        <p14:creationId xmlns:p14="http://schemas.microsoft.com/office/powerpoint/2010/main" val="37065749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eriodicos.puc-campinas.edu.br/seer/index.php/transinfo/article/view/695/67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32983" y="778099"/>
            <a:ext cx="8825658" cy="3329581"/>
          </a:xfrm>
        </p:spPr>
        <p:txBody>
          <a:bodyPr/>
          <a:lstStyle/>
          <a:p>
            <a:r>
              <a:rPr lang="pt-BR" sz="5400" dirty="0" smtClean="0"/>
              <a:t>Indexação: aspectos conceituais</a:t>
            </a:r>
            <a:endParaRPr lang="pt-BR" sz="5400" dirty="0"/>
          </a:p>
        </p:txBody>
      </p:sp>
      <p:sp>
        <p:nvSpPr>
          <p:cNvPr id="3" name="Subtítulo 2"/>
          <p:cNvSpPr>
            <a:spLocks noGrp="1"/>
          </p:cNvSpPr>
          <p:nvPr>
            <p:ph type="subTitle" idx="1"/>
          </p:nvPr>
        </p:nvSpPr>
        <p:spPr>
          <a:xfrm>
            <a:off x="5834130" y="5125109"/>
            <a:ext cx="5395734" cy="861420"/>
          </a:xfrm>
        </p:spPr>
        <p:txBody>
          <a:bodyPr>
            <a:normAutofit fontScale="92500" lnSpcReduction="20000"/>
          </a:bodyPr>
          <a:lstStyle/>
          <a:p>
            <a:pPr>
              <a:lnSpc>
                <a:spcPct val="80000"/>
              </a:lnSpc>
            </a:pPr>
            <a:r>
              <a:rPr lang="pt-BR" altLang="pt-BR" dirty="0"/>
              <a:t>Profa. </a:t>
            </a:r>
            <a:r>
              <a:rPr lang="pt-BR" altLang="pt-BR" dirty="0" err="1"/>
              <a:t>Dra</a:t>
            </a:r>
            <a:r>
              <a:rPr lang="pt-BR" altLang="pt-BR" dirty="0"/>
              <a:t> Vânia Mara Alves Lima</a:t>
            </a:r>
          </a:p>
          <a:p>
            <a:pPr>
              <a:lnSpc>
                <a:spcPct val="80000"/>
              </a:lnSpc>
            </a:pPr>
            <a:r>
              <a:rPr lang="pt-BR" altLang="pt-BR" sz="1800" dirty="0" smtClean="0"/>
              <a:t>CBD/ECA/USP </a:t>
            </a:r>
          </a:p>
          <a:p>
            <a:pPr>
              <a:lnSpc>
                <a:spcPct val="80000"/>
              </a:lnSpc>
            </a:pPr>
            <a:r>
              <a:rPr lang="pt-BR" altLang="pt-BR" sz="1800" dirty="0" smtClean="0"/>
              <a:t>2015</a:t>
            </a:r>
            <a:endParaRPr lang="pt-BR" altLang="pt-BR" sz="1800" dirty="0"/>
          </a:p>
          <a:p>
            <a:endParaRPr lang="pt-BR" dirty="0"/>
          </a:p>
        </p:txBody>
      </p:sp>
    </p:spTree>
    <p:extLst>
      <p:ext uri="{BB962C8B-B14F-4D97-AF65-F5344CB8AC3E}">
        <p14:creationId xmlns:p14="http://schemas.microsoft.com/office/powerpoint/2010/main" val="3644004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fld id="{04E7EBE0-1AE2-45DA-82A4-7744833D1D00}" type="slidenum">
              <a:rPr lang="pt-BR" altLang="pt-BR"/>
              <a:pPr/>
              <a:t>10</a:t>
            </a:fld>
            <a:endParaRPr lang="pt-BR" altLang="pt-BR"/>
          </a:p>
        </p:txBody>
      </p:sp>
      <p:sp>
        <p:nvSpPr>
          <p:cNvPr id="76802" name="Rectangle 2"/>
          <p:cNvSpPr>
            <a:spLocks noGrp="1" noChangeArrowheads="1"/>
          </p:cNvSpPr>
          <p:nvPr>
            <p:ph type="title"/>
          </p:nvPr>
        </p:nvSpPr>
        <p:spPr>
          <a:xfrm>
            <a:off x="458272" y="331578"/>
            <a:ext cx="9701012" cy="990654"/>
          </a:xfrm>
        </p:spPr>
        <p:txBody>
          <a:bodyPr/>
          <a:lstStyle/>
          <a:p>
            <a:pPr algn="l"/>
            <a:r>
              <a:rPr lang="pt-BR" altLang="pt-BR" sz="2800" b="1" dirty="0" smtClean="0"/>
              <a:t>Organização do conhecimento e representação da informação</a:t>
            </a:r>
            <a:endParaRPr lang="pt-BR" altLang="pt-BR" sz="2800" b="1" dirty="0"/>
          </a:p>
        </p:txBody>
      </p:sp>
      <p:sp>
        <p:nvSpPr>
          <p:cNvPr id="76803" name="Rectangle 3"/>
          <p:cNvSpPr>
            <a:spLocks noGrp="1" noChangeArrowheads="1"/>
          </p:cNvSpPr>
          <p:nvPr>
            <p:ph type="body" idx="1"/>
          </p:nvPr>
        </p:nvSpPr>
        <p:spPr>
          <a:xfrm>
            <a:off x="206061" y="1322956"/>
            <a:ext cx="11462197" cy="5335421"/>
          </a:xfrm>
        </p:spPr>
        <p:txBody>
          <a:bodyPr>
            <a:normAutofit/>
          </a:bodyPr>
          <a:lstStyle/>
          <a:p>
            <a:endParaRPr lang="pt-BR" altLang="pt-BR" dirty="0" smtClean="0">
              <a:cs typeface="Arial" panose="020B0604020202020204" pitchFamily="34" charset="0"/>
            </a:endParaRPr>
          </a:p>
          <a:p>
            <a:endParaRPr lang="pt-BR" altLang="pt-BR" dirty="0">
              <a:cs typeface="Arial" panose="020B0604020202020204" pitchFamily="34" charset="0"/>
            </a:endParaRPr>
          </a:p>
          <a:p>
            <a:endParaRPr lang="pt-BR" altLang="pt-BR" dirty="0" smtClean="0">
              <a:cs typeface="Arial" panose="020B0604020202020204" pitchFamily="34" charset="0"/>
            </a:endParaRPr>
          </a:p>
          <a:p>
            <a:endParaRPr lang="pt-BR" altLang="pt-BR" dirty="0" smtClean="0">
              <a:cs typeface="Arial" panose="020B0604020202020204" pitchFamily="34" charset="0"/>
            </a:endParaRPr>
          </a:p>
          <a:p>
            <a:endParaRPr lang="pt-BR" altLang="pt-BR" dirty="0">
              <a:cs typeface="Arial" panose="020B0604020202020204" pitchFamily="34" charset="0"/>
            </a:endParaRPr>
          </a:p>
          <a:p>
            <a:endParaRPr lang="pt-BR" altLang="pt-BR" dirty="0">
              <a:solidFill>
                <a:srgbClr val="000000"/>
              </a:solidFill>
              <a:cs typeface="Arial" panose="020B0604020202020204" pitchFamily="34" charset="0"/>
            </a:endParaRPr>
          </a:p>
          <a:p>
            <a:pPr>
              <a:buFontTx/>
              <a:buNone/>
            </a:pPr>
            <a:endParaRPr lang="pt-BR" altLang="pt-BR" dirty="0">
              <a:solidFill>
                <a:srgbClr val="000000"/>
              </a:solidFill>
              <a:cs typeface="Arial" panose="020B0604020202020204" pitchFamily="34" charset="0"/>
            </a:endParaRPr>
          </a:p>
        </p:txBody>
      </p:sp>
      <p:sp>
        <p:nvSpPr>
          <p:cNvPr id="2" name="Retângulo 1"/>
          <p:cNvSpPr/>
          <p:nvPr/>
        </p:nvSpPr>
        <p:spPr>
          <a:xfrm>
            <a:off x="4165240" y="2827706"/>
            <a:ext cx="2029497" cy="1057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t>Linguagem Documentária</a:t>
            </a:r>
            <a:endParaRPr lang="pt-BR" sz="1600" dirty="0"/>
          </a:p>
        </p:txBody>
      </p:sp>
      <p:sp>
        <p:nvSpPr>
          <p:cNvPr id="3" name="Elipse 2"/>
          <p:cNvSpPr/>
          <p:nvPr/>
        </p:nvSpPr>
        <p:spPr>
          <a:xfrm>
            <a:off x="457482" y="5561331"/>
            <a:ext cx="2184976" cy="8546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Representação do conteúdo</a:t>
            </a:r>
          </a:p>
          <a:p>
            <a:pPr algn="ctr"/>
            <a:r>
              <a:rPr lang="pt-BR" sz="1400" dirty="0" smtClean="0"/>
              <a:t>Indexação</a:t>
            </a:r>
            <a:endParaRPr lang="pt-BR" sz="1400" dirty="0"/>
          </a:p>
        </p:txBody>
      </p:sp>
      <p:sp>
        <p:nvSpPr>
          <p:cNvPr id="4" name="Elipse 3"/>
          <p:cNvSpPr/>
          <p:nvPr/>
        </p:nvSpPr>
        <p:spPr>
          <a:xfrm>
            <a:off x="7955014" y="3550110"/>
            <a:ext cx="2936383" cy="978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Equação de busca</a:t>
            </a:r>
            <a:endParaRPr lang="pt-BR" dirty="0"/>
          </a:p>
        </p:txBody>
      </p:sp>
      <p:sp>
        <p:nvSpPr>
          <p:cNvPr id="6" name="Triângulo isósceles 5"/>
          <p:cNvSpPr/>
          <p:nvPr/>
        </p:nvSpPr>
        <p:spPr>
          <a:xfrm>
            <a:off x="4389470" y="4912804"/>
            <a:ext cx="3301024" cy="1046346"/>
          </a:xfrm>
          <a:prstGeom prst="triangle">
            <a:avLst>
              <a:gd name="adj" fmla="val 480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t>Informação documentária</a:t>
            </a:r>
            <a:endParaRPr lang="pt-BR" sz="1600" dirty="0"/>
          </a:p>
        </p:txBody>
      </p:sp>
      <p:sp>
        <p:nvSpPr>
          <p:cNvPr id="7" name="Retângulo 6"/>
          <p:cNvSpPr/>
          <p:nvPr/>
        </p:nvSpPr>
        <p:spPr>
          <a:xfrm>
            <a:off x="457482" y="1318022"/>
            <a:ext cx="1933368" cy="972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Documentos físicos ou virtuais</a:t>
            </a:r>
            <a:endParaRPr lang="pt-BR" dirty="0"/>
          </a:p>
        </p:txBody>
      </p:sp>
      <p:sp>
        <p:nvSpPr>
          <p:cNvPr id="10" name="Elipse 9"/>
          <p:cNvSpPr/>
          <p:nvPr/>
        </p:nvSpPr>
        <p:spPr>
          <a:xfrm>
            <a:off x="470360" y="4338119"/>
            <a:ext cx="1920490" cy="5406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Síntese</a:t>
            </a:r>
            <a:endParaRPr lang="pt-BR" sz="1400" dirty="0"/>
          </a:p>
        </p:txBody>
      </p:sp>
      <p:sp>
        <p:nvSpPr>
          <p:cNvPr id="8" name="Elipse 7"/>
          <p:cNvSpPr/>
          <p:nvPr/>
        </p:nvSpPr>
        <p:spPr>
          <a:xfrm>
            <a:off x="576985" y="3196107"/>
            <a:ext cx="1707240" cy="6249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Análise</a:t>
            </a:r>
            <a:endParaRPr lang="pt-BR" sz="1400" dirty="0"/>
          </a:p>
        </p:txBody>
      </p:sp>
      <p:cxnSp>
        <p:nvCxnSpPr>
          <p:cNvPr id="13" name="Conector de seta reta 12"/>
          <p:cNvCxnSpPr>
            <a:endCxn id="8" idx="0"/>
          </p:cNvCxnSpPr>
          <p:nvPr/>
        </p:nvCxnSpPr>
        <p:spPr>
          <a:xfrm>
            <a:off x="1430605" y="2369713"/>
            <a:ext cx="0" cy="82639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1430605" y="3915177"/>
            <a:ext cx="0" cy="42294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flipH="1">
            <a:off x="1412291" y="4971245"/>
            <a:ext cx="11875" cy="59008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a:stCxn id="3" idx="7"/>
          </p:cNvCxnSpPr>
          <p:nvPr/>
        </p:nvCxnSpPr>
        <p:spPr>
          <a:xfrm flipV="1">
            <a:off x="2322476" y="3925477"/>
            <a:ext cx="2149282" cy="176102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Retângulo de cantos arredondados 24"/>
          <p:cNvSpPr/>
          <p:nvPr/>
        </p:nvSpPr>
        <p:spPr>
          <a:xfrm>
            <a:off x="7690493" y="1197735"/>
            <a:ext cx="1904268" cy="90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Usuário</a:t>
            </a:r>
          </a:p>
          <a:p>
            <a:pPr algn="ctr"/>
            <a:r>
              <a:rPr lang="pt-BR" sz="1400" dirty="0" smtClean="0"/>
              <a:t>Indexação da pergunta</a:t>
            </a:r>
            <a:endParaRPr lang="pt-BR" sz="1400" dirty="0"/>
          </a:p>
        </p:txBody>
      </p:sp>
      <p:cxnSp>
        <p:nvCxnSpPr>
          <p:cNvPr id="27" name="Conector de seta reta 26"/>
          <p:cNvCxnSpPr>
            <a:endCxn id="2" idx="3"/>
          </p:cNvCxnSpPr>
          <p:nvPr/>
        </p:nvCxnSpPr>
        <p:spPr>
          <a:xfrm flipH="1">
            <a:off x="6194737" y="2137893"/>
            <a:ext cx="1790164" cy="121873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p:nvPr/>
        </p:nvCxnSpPr>
        <p:spPr>
          <a:xfrm>
            <a:off x="6219130" y="3573091"/>
            <a:ext cx="1784056" cy="312458"/>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6805" name="Conector de seta reta 76804"/>
          <p:cNvCxnSpPr/>
          <p:nvPr/>
        </p:nvCxnSpPr>
        <p:spPr>
          <a:xfrm>
            <a:off x="4913661" y="3898184"/>
            <a:ext cx="1096930" cy="98057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6809" name="Conector de seta reta 76808"/>
          <p:cNvCxnSpPr/>
          <p:nvPr/>
        </p:nvCxnSpPr>
        <p:spPr>
          <a:xfrm flipV="1">
            <a:off x="7083380" y="4430332"/>
            <a:ext cx="1584102" cy="1130999"/>
          </a:xfrm>
          <a:prstGeom prst="straightConnector1">
            <a:avLst/>
          </a:prstGeom>
          <a:ln w="762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874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fld id="{86EFAB58-F133-491F-A421-29E30E519400}" type="slidenum">
              <a:rPr lang="pt-BR" altLang="pt-BR"/>
              <a:pPr/>
              <a:t>11</a:t>
            </a:fld>
            <a:endParaRPr lang="pt-BR" altLang="pt-BR"/>
          </a:p>
        </p:txBody>
      </p:sp>
      <p:sp>
        <p:nvSpPr>
          <p:cNvPr id="86018" name="Rectangle 2"/>
          <p:cNvSpPr>
            <a:spLocks noGrp="1" noChangeArrowheads="1"/>
          </p:cNvSpPr>
          <p:nvPr>
            <p:ph type="title"/>
          </p:nvPr>
        </p:nvSpPr>
        <p:spPr>
          <a:xfrm>
            <a:off x="2209800" y="609600"/>
            <a:ext cx="7772400" cy="731838"/>
          </a:xfrm>
        </p:spPr>
        <p:txBody>
          <a:bodyPr/>
          <a:lstStyle/>
          <a:p>
            <a:pPr algn="l"/>
            <a:r>
              <a:rPr lang="pt-BR" altLang="pt-BR" sz="3200" b="1"/>
              <a:t>A indexação prevê:</a:t>
            </a:r>
          </a:p>
        </p:txBody>
      </p:sp>
      <p:sp>
        <p:nvSpPr>
          <p:cNvPr id="86019" name="Rectangle 3"/>
          <p:cNvSpPr>
            <a:spLocks noGrp="1" noChangeArrowheads="1"/>
          </p:cNvSpPr>
          <p:nvPr>
            <p:ph type="body" idx="1"/>
          </p:nvPr>
        </p:nvSpPr>
        <p:spPr>
          <a:xfrm>
            <a:off x="2209801" y="1484314"/>
            <a:ext cx="8062913" cy="4611687"/>
          </a:xfrm>
        </p:spPr>
        <p:txBody>
          <a:bodyPr/>
          <a:lstStyle/>
          <a:p>
            <a:r>
              <a:rPr lang="pt-BR" altLang="pt-BR" dirty="0"/>
              <a:t>conhecimento do conteúdo do documento;</a:t>
            </a:r>
          </a:p>
          <a:p>
            <a:r>
              <a:rPr lang="pt-BR" altLang="pt-BR" dirty="0"/>
              <a:t>escolha dos conceitos a serem representados;</a:t>
            </a:r>
          </a:p>
          <a:p>
            <a:r>
              <a:rPr lang="pt-BR" altLang="pt-BR" dirty="0"/>
              <a:t>tradução dos conceitos selecionados;</a:t>
            </a:r>
          </a:p>
          <a:p>
            <a:r>
              <a:rPr lang="pt-BR" altLang="pt-BR" dirty="0"/>
              <a:t>incorporação dos elementos sintáticos eventuais.</a:t>
            </a:r>
          </a:p>
          <a:p>
            <a:pPr algn="r">
              <a:buFontTx/>
              <a:buNone/>
            </a:pPr>
            <a:r>
              <a:rPr lang="pt-BR" altLang="pt-BR" sz="2400" dirty="0"/>
              <a:t>(CHAUMIER, 1973)</a:t>
            </a:r>
          </a:p>
          <a:p>
            <a:endParaRPr lang="pt-BR" altLang="pt-BR" sz="2400" dirty="0"/>
          </a:p>
        </p:txBody>
      </p:sp>
    </p:spTree>
    <p:extLst>
      <p:ext uri="{BB962C8B-B14F-4D97-AF65-F5344CB8AC3E}">
        <p14:creationId xmlns:p14="http://schemas.microsoft.com/office/powerpoint/2010/main" val="3757652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989716"/>
          </a:xfrm>
        </p:spPr>
        <p:txBody>
          <a:bodyPr/>
          <a:lstStyle/>
          <a:p>
            <a:r>
              <a:rPr lang="pt-BR" dirty="0" smtClean="0"/>
              <a:t>Funções da indexação</a:t>
            </a:r>
            <a:endParaRPr lang="pt-BR" dirty="0"/>
          </a:p>
        </p:txBody>
      </p:sp>
      <p:sp>
        <p:nvSpPr>
          <p:cNvPr id="3" name="Espaço Reservado para Conteúdo 2"/>
          <p:cNvSpPr>
            <a:spLocks noGrp="1"/>
          </p:cNvSpPr>
          <p:nvPr>
            <p:ph idx="1"/>
          </p:nvPr>
        </p:nvSpPr>
        <p:spPr>
          <a:xfrm>
            <a:off x="1103312" y="1635618"/>
            <a:ext cx="8946541" cy="4612782"/>
          </a:xfrm>
        </p:spPr>
        <p:txBody>
          <a:bodyPr/>
          <a:lstStyle/>
          <a:p>
            <a:r>
              <a:rPr lang="pt-BR" altLang="pt-BR" dirty="0">
                <a:cs typeface="Arial" panose="020B0604020202020204" pitchFamily="34" charset="0"/>
              </a:rPr>
              <a:t>Organizar os conceitos nas linguagens documentárias </a:t>
            </a:r>
          </a:p>
          <a:p>
            <a:r>
              <a:rPr lang="pt-BR" altLang="pt-BR" dirty="0" smtClean="0">
                <a:cs typeface="Arial" panose="020B0604020202020204" pitchFamily="34" charset="0"/>
              </a:rPr>
              <a:t>Elaborar a informação documentária</a:t>
            </a:r>
          </a:p>
          <a:p>
            <a:r>
              <a:rPr lang="pt-BR" altLang="pt-BR" dirty="0" smtClean="0">
                <a:cs typeface="Arial" panose="020B0604020202020204" pitchFamily="34" charset="0"/>
              </a:rPr>
              <a:t>Analisar </a:t>
            </a:r>
            <a:r>
              <a:rPr lang="pt-BR" altLang="pt-BR" dirty="0">
                <a:cs typeface="Arial" panose="020B0604020202020204" pitchFamily="34" charset="0"/>
              </a:rPr>
              <a:t>e organizar as perguntas em conceitos representados como </a:t>
            </a:r>
            <a:r>
              <a:rPr lang="pt-BR" altLang="pt-BR" dirty="0" smtClean="0">
                <a:cs typeface="Arial" panose="020B0604020202020204" pitchFamily="34" charset="0"/>
              </a:rPr>
              <a:t>descritores.</a:t>
            </a:r>
            <a:endParaRPr lang="pt-BR" altLang="pt-BR" dirty="0">
              <a:cs typeface="Arial" panose="020B0604020202020204" pitchFamily="34" charset="0"/>
            </a:endParaRPr>
          </a:p>
          <a:p>
            <a:pPr marL="0" indent="0">
              <a:buNone/>
            </a:pPr>
            <a:endParaRPr lang="pt-BR" dirty="0"/>
          </a:p>
          <a:p>
            <a:endParaRPr lang="pt-BR" dirty="0" smtClean="0"/>
          </a:p>
          <a:p>
            <a:r>
              <a:rPr lang="pt-BR" sz="2800" b="1" dirty="0" smtClean="0">
                <a:solidFill>
                  <a:srgbClr val="FF0000"/>
                </a:solidFill>
              </a:rPr>
              <a:t>Importante</a:t>
            </a:r>
            <a:r>
              <a:rPr lang="pt-BR" b="1" dirty="0" smtClean="0">
                <a:solidFill>
                  <a:srgbClr val="FF0000"/>
                </a:solidFill>
              </a:rPr>
              <a:t>: </a:t>
            </a:r>
            <a:r>
              <a:rPr lang="pt-BR" altLang="pt-BR" dirty="0">
                <a:cs typeface="Arial" panose="020B0604020202020204" pitchFamily="34" charset="0"/>
              </a:rPr>
              <a:t>Devem ser indexadas as ideias do autor e não as palavras do texto  (Lancaster, 1993)</a:t>
            </a:r>
          </a:p>
          <a:p>
            <a:endParaRPr lang="pt-BR" dirty="0"/>
          </a:p>
          <a:p>
            <a:endParaRPr lang="pt-BR" dirty="0"/>
          </a:p>
        </p:txBody>
      </p:sp>
    </p:spTree>
    <p:extLst>
      <p:ext uri="{BB962C8B-B14F-4D97-AF65-F5344CB8AC3E}">
        <p14:creationId xmlns:p14="http://schemas.microsoft.com/office/powerpoint/2010/main" val="4214635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fld id="{BC673D38-35A8-4F76-ACFC-82E880DD2655}" type="slidenum">
              <a:rPr lang="pt-BR" altLang="pt-BR"/>
              <a:pPr/>
              <a:t>13</a:t>
            </a:fld>
            <a:endParaRPr lang="pt-BR" altLang="pt-BR"/>
          </a:p>
        </p:txBody>
      </p:sp>
      <p:sp>
        <p:nvSpPr>
          <p:cNvPr id="87042" name="Rectangle 2"/>
          <p:cNvSpPr>
            <a:spLocks noGrp="1" noChangeArrowheads="1"/>
          </p:cNvSpPr>
          <p:nvPr>
            <p:ph type="title"/>
          </p:nvPr>
        </p:nvSpPr>
        <p:spPr>
          <a:xfrm>
            <a:off x="353901" y="331578"/>
            <a:ext cx="7772400" cy="731838"/>
          </a:xfrm>
        </p:spPr>
        <p:txBody>
          <a:bodyPr/>
          <a:lstStyle/>
          <a:p>
            <a:pPr algn="l"/>
            <a:r>
              <a:rPr lang="pt-BR" altLang="pt-BR" sz="3200" b="1" dirty="0" smtClean="0"/>
              <a:t>Identificação </a:t>
            </a:r>
            <a:r>
              <a:rPr lang="pt-BR" altLang="pt-BR" sz="3200" b="1" dirty="0"/>
              <a:t>de conceitos</a:t>
            </a:r>
            <a:r>
              <a:rPr lang="pt-BR" altLang="pt-BR" sz="3600" b="1" dirty="0"/>
              <a:t/>
            </a:r>
            <a:br>
              <a:rPr lang="pt-BR" altLang="pt-BR" sz="3600" b="1" dirty="0"/>
            </a:br>
            <a:endParaRPr lang="pt-BR" altLang="pt-BR" sz="3600" b="1" dirty="0"/>
          </a:p>
        </p:txBody>
      </p:sp>
      <p:sp>
        <p:nvSpPr>
          <p:cNvPr id="87043" name="Rectangle 3"/>
          <p:cNvSpPr>
            <a:spLocks noGrp="1" noChangeArrowheads="1"/>
          </p:cNvSpPr>
          <p:nvPr>
            <p:ph type="body" idx="1"/>
          </p:nvPr>
        </p:nvSpPr>
        <p:spPr>
          <a:xfrm>
            <a:off x="923368" y="1470473"/>
            <a:ext cx="9946401" cy="5114925"/>
          </a:xfrm>
        </p:spPr>
        <p:txBody>
          <a:bodyPr/>
          <a:lstStyle/>
          <a:p>
            <a:r>
              <a:rPr lang="pt-BR" altLang="pt-BR" sz="2800" dirty="0"/>
              <a:t>Podemos abordar o texto de uma forma mais lógica a fim de selecionar os conceitos que melhor representem seu conteúdo, identificando as categorias as quais pertencem.</a:t>
            </a:r>
          </a:p>
          <a:p>
            <a:pPr lvl="1"/>
            <a:r>
              <a:rPr lang="pt-BR" altLang="pt-BR" dirty="0"/>
              <a:t>o fenômeno (Ex. enchentes)</a:t>
            </a:r>
          </a:p>
          <a:p>
            <a:pPr lvl="1"/>
            <a:r>
              <a:rPr lang="pt-BR" altLang="pt-BR" dirty="0"/>
              <a:t>o processo (Ex. corrosão)</a:t>
            </a:r>
          </a:p>
          <a:p>
            <a:pPr lvl="1"/>
            <a:r>
              <a:rPr lang="pt-BR" altLang="pt-BR" dirty="0"/>
              <a:t>as propriedades (Ex. elasticidade)</a:t>
            </a:r>
          </a:p>
          <a:p>
            <a:pPr lvl="1"/>
            <a:r>
              <a:rPr lang="pt-BR" altLang="pt-BR" dirty="0"/>
              <a:t>as operações (Ex. aplicação financeira)</a:t>
            </a:r>
          </a:p>
          <a:p>
            <a:pPr lvl="1"/>
            <a:r>
              <a:rPr lang="pt-BR" altLang="pt-BR" dirty="0"/>
              <a:t>o material (Ex. concreto)</a:t>
            </a:r>
          </a:p>
          <a:p>
            <a:pPr lvl="1"/>
            <a:r>
              <a:rPr lang="pt-BR" altLang="pt-BR" dirty="0"/>
              <a:t>o equipamento (Ex. tomógrafo)</a:t>
            </a:r>
          </a:p>
          <a:p>
            <a:pPr lvl="1"/>
            <a:endParaRPr lang="pt-BR" altLang="pt-BR" dirty="0"/>
          </a:p>
        </p:txBody>
      </p:sp>
    </p:spTree>
    <p:extLst>
      <p:ext uri="{BB962C8B-B14F-4D97-AF65-F5344CB8AC3E}">
        <p14:creationId xmlns:p14="http://schemas.microsoft.com/office/powerpoint/2010/main" val="2465447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5"/>
          <p:cNvSpPr>
            <a:spLocks noGrp="1"/>
          </p:cNvSpPr>
          <p:nvPr>
            <p:ph type="sldNum" sz="quarter" idx="12"/>
          </p:nvPr>
        </p:nvSpPr>
        <p:spPr/>
        <p:txBody>
          <a:bodyPr/>
          <a:lstStyle/>
          <a:p>
            <a:fld id="{949D6CA9-A22B-4EDF-A72E-D87FCE68BEA0}" type="slidenum">
              <a:rPr lang="pt-BR" altLang="pt-BR"/>
              <a:pPr/>
              <a:t>14</a:t>
            </a:fld>
            <a:endParaRPr lang="pt-BR" altLang="pt-BR"/>
          </a:p>
        </p:txBody>
      </p:sp>
      <p:sp>
        <p:nvSpPr>
          <p:cNvPr id="24578" name="Rectangle 2"/>
          <p:cNvSpPr>
            <a:spLocks noGrp="1" noChangeArrowheads="1"/>
          </p:cNvSpPr>
          <p:nvPr>
            <p:ph type="title"/>
          </p:nvPr>
        </p:nvSpPr>
        <p:spPr>
          <a:xfrm>
            <a:off x="384219" y="412871"/>
            <a:ext cx="7772400" cy="759105"/>
          </a:xfrm>
          <a:noFill/>
          <a:ln/>
        </p:spPr>
        <p:txBody>
          <a:bodyPr/>
          <a:lstStyle/>
          <a:p>
            <a:pPr algn="l">
              <a:lnSpc>
                <a:spcPct val="80000"/>
              </a:lnSpc>
            </a:pPr>
            <a:r>
              <a:rPr lang="pt-BR" altLang="pt-BR" sz="3200" b="1" dirty="0"/>
              <a:t>Seleção de Conceitos</a:t>
            </a:r>
          </a:p>
        </p:txBody>
      </p:sp>
      <p:sp>
        <p:nvSpPr>
          <p:cNvPr id="24579" name="Rectangle 3"/>
          <p:cNvSpPr>
            <a:spLocks noGrp="1" noChangeArrowheads="1"/>
          </p:cNvSpPr>
          <p:nvPr>
            <p:ph type="body" idx="1"/>
          </p:nvPr>
        </p:nvSpPr>
        <p:spPr>
          <a:xfrm>
            <a:off x="759854" y="1484313"/>
            <a:ext cx="9223934" cy="4392612"/>
          </a:xfrm>
          <a:noFill/>
          <a:ln/>
        </p:spPr>
        <p:txBody>
          <a:bodyPr/>
          <a:lstStyle/>
          <a:p>
            <a:pPr marL="193675" indent="-193675">
              <a:buClr>
                <a:schemeClr val="tx1"/>
              </a:buClr>
              <a:buSzPct val="50000"/>
              <a:buNone/>
            </a:pPr>
            <a:endParaRPr lang="pt-BR" altLang="pt-BR" dirty="0"/>
          </a:p>
          <a:p>
            <a:pPr marL="193675" indent="-193675">
              <a:buClr>
                <a:schemeClr val="tx1"/>
              </a:buClr>
            </a:pPr>
            <a:r>
              <a:rPr lang="pt-BR" altLang="pt-BR" sz="2800" dirty="0"/>
              <a:t>Nem todos os conceitos identificados serão necessariamente selecionados.</a:t>
            </a:r>
          </a:p>
          <a:p>
            <a:pPr marL="193675" indent="-193675">
              <a:buClr>
                <a:schemeClr val="tx1"/>
              </a:buClr>
            </a:pPr>
            <a:r>
              <a:rPr lang="pt-BR" altLang="pt-BR" sz="2800" dirty="0"/>
              <a:t>A escolha depende do objetivo para o qual as informações são indexadas (índices impressos, base de dados, etc.).</a:t>
            </a:r>
          </a:p>
          <a:p>
            <a:pPr marL="193675" indent="-193675">
              <a:buClr>
                <a:schemeClr val="tx1"/>
              </a:buClr>
            </a:pPr>
            <a:r>
              <a:rPr lang="pt-BR" altLang="pt-BR" sz="2800" dirty="0"/>
              <a:t>Selecionam-se aqueles que melhor representam o documento.</a:t>
            </a:r>
          </a:p>
          <a:p>
            <a:pPr marL="193675" indent="-193675">
              <a:buClr>
                <a:schemeClr val="tx1"/>
              </a:buClr>
              <a:buNone/>
            </a:pPr>
            <a:endParaRPr lang="pt-BR" altLang="pt-BR" sz="2800" dirty="0"/>
          </a:p>
        </p:txBody>
      </p:sp>
    </p:spTree>
    <p:extLst>
      <p:ext uri="{BB962C8B-B14F-4D97-AF65-F5344CB8AC3E}">
        <p14:creationId xmlns:p14="http://schemas.microsoft.com/office/powerpoint/2010/main" val="4279805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0050" y="156504"/>
            <a:ext cx="9404723" cy="822290"/>
          </a:xfrm>
        </p:spPr>
        <p:txBody>
          <a:bodyPr/>
          <a:lstStyle/>
          <a:p>
            <a:r>
              <a:rPr lang="pt-BR" sz="3600" b="1" dirty="0"/>
              <a:t>P</a:t>
            </a:r>
            <a:r>
              <a:rPr lang="pt-BR" sz="3600" b="1" dirty="0" smtClean="0"/>
              <a:t>aradigma </a:t>
            </a:r>
            <a:r>
              <a:rPr lang="pt-BR" sz="3600" b="1" dirty="0"/>
              <a:t>de </a:t>
            </a:r>
            <a:r>
              <a:rPr lang="pt-BR" sz="3600" b="1" dirty="0" err="1"/>
              <a:t>Lasswell</a:t>
            </a:r>
            <a:endParaRPr lang="pt-BR" sz="3600" b="1" dirty="0"/>
          </a:p>
        </p:txBody>
      </p:sp>
      <p:sp>
        <p:nvSpPr>
          <p:cNvPr id="3" name="Espaço Reservado para Conteúdo 2"/>
          <p:cNvSpPr>
            <a:spLocks noGrp="1"/>
          </p:cNvSpPr>
          <p:nvPr>
            <p:ph idx="1"/>
          </p:nvPr>
        </p:nvSpPr>
        <p:spPr>
          <a:xfrm>
            <a:off x="781341" y="978794"/>
            <a:ext cx="10603584" cy="5331854"/>
          </a:xfrm>
        </p:spPr>
        <p:txBody>
          <a:bodyPr>
            <a:normAutofit fontScale="92500" lnSpcReduction="20000"/>
          </a:bodyPr>
          <a:lstStyle/>
          <a:p>
            <a:r>
              <a:rPr lang="pt-BR" dirty="0"/>
              <a:t>O que → Assunto, ação, objeto → descritor </a:t>
            </a:r>
            <a:r>
              <a:rPr lang="pt-BR" dirty="0" smtClean="0"/>
              <a:t>temático</a:t>
            </a:r>
          </a:p>
          <a:p>
            <a:pPr marL="0" indent="0">
              <a:buNone/>
            </a:pPr>
            <a:r>
              <a:rPr lang="pt-BR" dirty="0"/>
              <a:t>	</a:t>
            </a:r>
            <a:r>
              <a:rPr lang="pt-BR" dirty="0" smtClean="0"/>
              <a:t>								→ </a:t>
            </a:r>
            <a:r>
              <a:rPr lang="pt-BR" dirty="0"/>
              <a:t>embasamento de assunto</a:t>
            </a:r>
          </a:p>
          <a:p>
            <a:pPr marL="0" indent="0">
              <a:buNone/>
            </a:pPr>
            <a:r>
              <a:rPr lang="pt-BR" dirty="0" smtClean="0"/>
              <a:t>									→ </a:t>
            </a:r>
            <a:r>
              <a:rPr lang="pt-BR" dirty="0" err="1"/>
              <a:t>subcabeçalho</a:t>
            </a:r>
            <a:r>
              <a:rPr lang="pt-BR" dirty="0"/>
              <a:t> de assunto</a:t>
            </a:r>
          </a:p>
          <a:p>
            <a:r>
              <a:rPr lang="pt-BR" dirty="0"/>
              <a:t>Como → instrumento, técnica, método → descritor temático</a:t>
            </a:r>
          </a:p>
          <a:p>
            <a:pPr marL="0" indent="0">
              <a:buNone/>
            </a:pPr>
            <a:r>
              <a:rPr lang="pt-BR" dirty="0" smtClean="0"/>
              <a:t>											→ </a:t>
            </a:r>
            <a:r>
              <a:rPr lang="pt-BR" dirty="0"/>
              <a:t>embasamento de assunto</a:t>
            </a:r>
          </a:p>
          <a:p>
            <a:pPr marL="0" indent="0">
              <a:buNone/>
            </a:pPr>
            <a:r>
              <a:rPr lang="pt-BR" dirty="0" smtClean="0"/>
              <a:t>											→ </a:t>
            </a:r>
            <a:r>
              <a:rPr lang="pt-BR" dirty="0" err="1"/>
              <a:t>subcabeçalho</a:t>
            </a:r>
            <a:r>
              <a:rPr lang="pt-BR" dirty="0"/>
              <a:t> de assunto</a:t>
            </a:r>
          </a:p>
          <a:p>
            <a:r>
              <a:rPr lang="pt-BR" dirty="0"/>
              <a:t>Quem → nome próprio da pessoa → Descritor onomástico</a:t>
            </a:r>
          </a:p>
          <a:p>
            <a:pPr marL="0" indent="0">
              <a:buNone/>
            </a:pPr>
            <a:r>
              <a:rPr lang="pt-BR" dirty="0" smtClean="0"/>
              <a:t>									    → </a:t>
            </a:r>
            <a:r>
              <a:rPr lang="pt-BR" dirty="0"/>
              <a:t>embasamento de assunto</a:t>
            </a:r>
          </a:p>
          <a:p>
            <a:pPr marL="0" indent="0">
              <a:buNone/>
            </a:pPr>
            <a:r>
              <a:rPr lang="pt-BR" dirty="0" smtClean="0"/>
              <a:t>									    → </a:t>
            </a:r>
            <a:r>
              <a:rPr lang="pt-BR" dirty="0"/>
              <a:t>nome próprio do </a:t>
            </a:r>
            <a:r>
              <a:rPr lang="pt-BR" dirty="0" smtClean="0"/>
              <a:t>objeto </a:t>
            </a:r>
            <a:r>
              <a:rPr lang="pt-BR" dirty="0"/>
              <a:t>→ identificador</a:t>
            </a:r>
          </a:p>
          <a:p>
            <a:pPr marL="0" indent="0">
              <a:buNone/>
            </a:pPr>
            <a:r>
              <a:rPr lang="pt-BR" dirty="0" smtClean="0"/>
              <a:t>									     → </a:t>
            </a:r>
            <a:r>
              <a:rPr lang="pt-BR" dirty="0"/>
              <a:t>embasamento de assunto</a:t>
            </a:r>
          </a:p>
          <a:p>
            <a:r>
              <a:rPr lang="pt-BR" dirty="0"/>
              <a:t>Quando → tempo → Descritor cronológico</a:t>
            </a:r>
          </a:p>
          <a:p>
            <a:pPr marL="0" indent="0">
              <a:buNone/>
            </a:pPr>
            <a:r>
              <a:rPr lang="pt-BR" dirty="0" smtClean="0"/>
              <a:t>					     → </a:t>
            </a:r>
            <a:r>
              <a:rPr lang="pt-BR" dirty="0" err="1"/>
              <a:t>subcabeçalho</a:t>
            </a:r>
            <a:r>
              <a:rPr lang="pt-BR" dirty="0"/>
              <a:t> de tempo</a:t>
            </a:r>
          </a:p>
          <a:p>
            <a:r>
              <a:rPr lang="pt-BR" dirty="0"/>
              <a:t>Onde → lugar → Descritor topográfico</a:t>
            </a:r>
          </a:p>
          <a:p>
            <a:pPr marL="0" indent="0">
              <a:buNone/>
            </a:pPr>
            <a:r>
              <a:rPr lang="pt-BR" dirty="0" smtClean="0"/>
              <a:t>				   → </a:t>
            </a:r>
            <a:r>
              <a:rPr lang="pt-BR" dirty="0" err="1"/>
              <a:t>subcabeçalho</a:t>
            </a:r>
            <a:r>
              <a:rPr lang="pt-BR" dirty="0"/>
              <a:t> de lugar</a:t>
            </a:r>
          </a:p>
        </p:txBody>
      </p:sp>
    </p:spTree>
    <p:extLst>
      <p:ext uri="{BB962C8B-B14F-4D97-AF65-F5344CB8AC3E}">
        <p14:creationId xmlns:p14="http://schemas.microsoft.com/office/powerpoint/2010/main" val="179677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b="1" dirty="0" smtClean="0"/>
              <a:t>Processo </a:t>
            </a:r>
            <a:r>
              <a:rPr lang="pt-BR" sz="3600" b="1" dirty="0"/>
              <a:t>cognitivo na </a:t>
            </a:r>
            <a:r>
              <a:rPr lang="pt-BR" sz="3600" b="1" dirty="0" smtClean="0"/>
              <a:t>indexação</a:t>
            </a:r>
            <a:r>
              <a:rPr lang="pt-BR" dirty="0" smtClean="0"/>
              <a:t/>
            </a:r>
            <a:br>
              <a:rPr lang="pt-BR" dirty="0" smtClean="0"/>
            </a:br>
            <a:r>
              <a:rPr lang="pt-BR" dirty="0" smtClean="0"/>
              <a:t>															</a:t>
            </a:r>
            <a:r>
              <a:rPr lang="pt-BR" sz="2000" dirty="0" smtClean="0"/>
              <a:t>(GIL </a:t>
            </a:r>
            <a:r>
              <a:rPr lang="pt-BR" sz="2000" dirty="0"/>
              <a:t>LEIVA, </a:t>
            </a:r>
            <a:r>
              <a:rPr lang="pt-BR" sz="2000" dirty="0" smtClean="0"/>
              <a:t>2008)</a:t>
            </a:r>
            <a:endParaRPr lang="pt-BR" sz="2000" dirty="0"/>
          </a:p>
        </p:txBody>
      </p:sp>
      <p:pic>
        <p:nvPicPr>
          <p:cNvPr id="4" name="Espaço Reservado para Conteúdo 3"/>
          <p:cNvPicPr>
            <a:picLocks noGrp="1" noChangeAspect="1"/>
          </p:cNvPicPr>
          <p:nvPr>
            <p:ph idx="1"/>
          </p:nvPr>
        </p:nvPicPr>
        <p:blipFill>
          <a:blip r:embed="rId2"/>
          <a:stretch>
            <a:fillRect/>
          </a:stretch>
        </p:blipFill>
        <p:spPr>
          <a:xfrm>
            <a:off x="3090930" y="2053525"/>
            <a:ext cx="4958366" cy="2153205"/>
          </a:xfrm>
          <a:prstGeom prst="rect">
            <a:avLst/>
          </a:prstGeom>
        </p:spPr>
      </p:pic>
      <p:pic>
        <p:nvPicPr>
          <p:cNvPr id="5" name="Imagem 4"/>
          <p:cNvPicPr>
            <a:picLocks noChangeAspect="1"/>
          </p:cNvPicPr>
          <p:nvPr/>
        </p:nvPicPr>
        <p:blipFill>
          <a:blip r:embed="rId3"/>
          <a:stretch>
            <a:fillRect/>
          </a:stretch>
        </p:blipFill>
        <p:spPr>
          <a:xfrm>
            <a:off x="3090929" y="4206730"/>
            <a:ext cx="4958367" cy="2277127"/>
          </a:xfrm>
          <a:prstGeom prst="rect">
            <a:avLst/>
          </a:prstGeom>
        </p:spPr>
      </p:pic>
    </p:spTree>
    <p:extLst>
      <p:ext uri="{BB962C8B-B14F-4D97-AF65-F5344CB8AC3E}">
        <p14:creationId xmlns:p14="http://schemas.microsoft.com/office/powerpoint/2010/main" val="3617894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7018" y="195141"/>
            <a:ext cx="9404723" cy="822290"/>
          </a:xfrm>
        </p:spPr>
        <p:txBody>
          <a:bodyPr/>
          <a:lstStyle/>
          <a:p>
            <a:r>
              <a:rPr lang="pt-BR" sz="3600" b="1" dirty="0" smtClean="0"/>
              <a:t>Estruturas da Memória</a:t>
            </a:r>
            <a:endParaRPr lang="pt-BR" sz="3600" b="1" dirty="0"/>
          </a:p>
        </p:txBody>
      </p:sp>
      <p:sp>
        <p:nvSpPr>
          <p:cNvPr id="3" name="Espaço Reservado para Conteúdo 2"/>
          <p:cNvSpPr>
            <a:spLocks noGrp="1"/>
          </p:cNvSpPr>
          <p:nvPr>
            <p:ph idx="1"/>
          </p:nvPr>
        </p:nvSpPr>
        <p:spPr>
          <a:xfrm>
            <a:off x="337018" y="888642"/>
            <a:ext cx="9712835" cy="5525037"/>
          </a:xfrm>
        </p:spPr>
        <p:txBody>
          <a:bodyPr>
            <a:noAutofit/>
          </a:bodyPr>
          <a:lstStyle/>
          <a:p>
            <a:r>
              <a:rPr lang="pt-BR" sz="2400" dirty="0" smtClean="0"/>
              <a:t>Memória sensorial </a:t>
            </a:r>
          </a:p>
          <a:p>
            <a:pPr lvl="1"/>
            <a:r>
              <a:rPr lang="pt-BR" sz="2400" dirty="0"/>
              <a:t>registra dados de duração escassa</a:t>
            </a:r>
            <a:endParaRPr lang="pt-BR" sz="2200" dirty="0" smtClean="0"/>
          </a:p>
          <a:p>
            <a:r>
              <a:rPr lang="pt-BR" sz="2400" dirty="0"/>
              <a:t>M</a:t>
            </a:r>
            <a:r>
              <a:rPr lang="pt-BR" sz="2400" dirty="0" smtClean="0"/>
              <a:t>emória </a:t>
            </a:r>
            <a:r>
              <a:rPr lang="pt-BR" sz="2400" dirty="0"/>
              <a:t>de curto </a:t>
            </a:r>
            <a:r>
              <a:rPr lang="pt-BR" sz="2400" dirty="0" smtClean="0"/>
              <a:t>prazo </a:t>
            </a:r>
          </a:p>
          <a:p>
            <a:pPr lvl="1"/>
            <a:r>
              <a:rPr lang="pt-BR" i="1" dirty="0"/>
              <a:t>Persistência </a:t>
            </a:r>
            <a:r>
              <a:rPr lang="pt-BR" i="1" dirty="0" smtClean="0"/>
              <a:t>limitada</a:t>
            </a:r>
          </a:p>
          <a:p>
            <a:pPr lvl="1"/>
            <a:r>
              <a:rPr lang="pt-BR" i="1" dirty="0"/>
              <a:t>Capacidade </a:t>
            </a:r>
            <a:r>
              <a:rPr lang="pt-BR" i="1" dirty="0" smtClean="0"/>
              <a:t>limitada</a:t>
            </a:r>
          </a:p>
          <a:p>
            <a:pPr lvl="1"/>
            <a:r>
              <a:rPr lang="pt-BR" i="1" dirty="0" smtClean="0"/>
              <a:t>Ativação </a:t>
            </a:r>
            <a:r>
              <a:rPr lang="pt-BR" dirty="0"/>
              <a:t>p</a:t>
            </a:r>
            <a:r>
              <a:rPr lang="pt-BR" dirty="0" smtClean="0"/>
              <a:t>or </a:t>
            </a:r>
            <a:r>
              <a:rPr lang="pt-BR" dirty="0"/>
              <a:t>meio de </a:t>
            </a:r>
            <a:r>
              <a:rPr lang="pt-BR" i="1" dirty="0"/>
              <a:t>inputs </a:t>
            </a:r>
            <a:r>
              <a:rPr lang="pt-BR" dirty="0"/>
              <a:t>sensoriais</a:t>
            </a:r>
            <a:endParaRPr lang="pt-BR" i="1" dirty="0" smtClean="0"/>
          </a:p>
          <a:p>
            <a:pPr lvl="1"/>
            <a:r>
              <a:rPr lang="pt-BR" dirty="0" smtClean="0"/>
              <a:t> </a:t>
            </a:r>
            <a:r>
              <a:rPr lang="pt-BR" i="1" dirty="0"/>
              <a:t>Busca ou recuperação da </a:t>
            </a:r>
            <a:r>
              <a:rPr lang="pt-BR" i="1" dirty="0" smtClean="0"/>
              <a:t>informação (acesso instantâneo)</a:t>
            </a:r>
            <a:endParaRPr lang="pt-BR" dirty="0" smtClean="0"/>
          </a:p>
          <a:p>
            <a:r>
              <a:rPr lang="pt-BR" sz="2400" dirty="0" smtClean="0"/>
              <a:t>Memória </a:t>
            </a:r>
            <a:r>
              <a:rPr lang="pt-BR" sz="2400" dirty="0"/>
              <a:t>de longo </a:t>
            </a:r>
            <a:r>
              <a:rPr lang="pt-BR" sz="2400" dirty="0" smtClean="0"/>
              <a:t>prazo</a:t>
            </a:r>
          </a:p>
          <a:p>
            <a:pPr lvl="1"/>
            <a:r>
              <a:rPr lang="pt-BR" i="1" dirty="0"/>
              <a:t>Persistência </a:t>
            </a:r>
            <a:r>
              <a:rPr lang="pt-BR" i="1" dirty="0" smtClean="0"/>
              <a:t>ilimitada</a:t>
            </a:r>
          </a:p>
          <a:p>
            <a:pPr lvl="1"/>
            <a:r>
              <a:rPr lang="pt-BR" i="1" dirty="0"/>
              <a:t>Capacidade ilimitada:</a:t>
            </a:r>
            <a:endParaRPr lang="pt-BR" dirty="0" smtClean="0"/>
          </a:p>
          <a:p>
            <a:pPr lvl="1"/>
            <a:r>
              <a:rPr lang="pt-BR" dirty="0" smtClean="0"/>
              <a:t>Ativação por inputs externos e internos</a:t>
            </a:r>
          </a:p>
          <a:p>
            <a:pPr lvl="1"/>
            <a:r>
              <a:rPr lang="pt-BR" i="1" dirty="0"/>
              <a:t>Busca ou recuperação da informação </a:t>
            </a:r>
            <a:r>
              <a:rPr lang="pt-BR" i="1" dirty="0" smtClean="0"/>
              <a:t>(</a:t>
            </a:r>
            <a:r>
              <a:rPr lang="pt-BR" dirty="0" smtClean="0"/>
              <a:t>Requer processos </a:t>
            </a:r>
            <a:r>
              <a:rPr lang="pt-BR" dirty="0"/>
              <a:t>sistemáticos de busca e de </a:t>
            </a:r>
            <a:r>
              <a:rPr lang="pt-BR" dirty="0" smtClean="0"/>
              <a:t>inferência)</a:t>
            </a:r>
            <a:endParaRPr lang="pt-BR" dirty="0"/>
          </a:p>
        </p:txBody>
      </p:sp>
    </p:spTree>
    <p:extLst>
      <p:ext uri="{BB962C8B-B14F-4D97-AF65-F5344CB8AC3E}">
        <p14:creationId xmlns:p14="http://schemas.microsoft.com/office/powerpoint/2010/main" val="1640472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388324"/>
            <a:ext cx="9404723" cy="873806"/>
          </a:xfrm>
        </p:spPr>
        <p:txBody>
          <a:bodyPr/>
          <a:lstStyle/>
          <a:p>
            <a:r>
              <a:rPr lang="pt-BR" sz="3600" dirty="0" smtClean="0"/>
              <a:t>Estruturas de Memória </a:t>
            </a:r>
            <a:endParaRPr lang="pt-BR" sz="3600" dirty="0"/>
          </a:p>
        </p:txBody>
      </p:sp>
      <p:sp>
        <p:nvSpPr>
          <p:cNvPr id="3" name="Espaço Reservado para Conteúdo 2"/>
          <p:cNvSpPr>
            <a:spLocks noGrp="1"/>
          </p:cNvSpPr>
          <p:nvPr>
            <p:ph idx="1"/>
          </p:nvPr>
        </p:nvSpPr>
        <p:spPr>
          <a:xfrm>
            <a:off x="1000281" y="1653673"/>
            <a:ext cx="8946541" cy="4195481"/>
          </a:xfrm>
        </p:spPr>
        <p:txBody>
          <a:bodyPr/>
          <a:lstStyle/>
          <a:p>
            <a:r>
              <a:rPr lang="pt-BR" sz="2400" dirty="0"/>
              <a:t>Interferem</a:t>
            </a:r>
          </a:p>
          <a:p>
            <a:pPr lvl="1"/>
            <a:r>
              <a:rPr lang="pt-BR" sz="2400" dirty="0"/>
              <a:t>tipo de informação que armazena, </a:t>
            </a:r>
          </a:p>
          <a:p>
            <a:pPr lvl="1"/>
            <a:r>
              <a:rPr lang="pt-BR" sz="2400" dirty="0"/>
              <a:t>a capacidade de armazenamento, </a:t>
            </a:r>
          </a:p>
          <a:p>
            <a:pPr lvl="1"/>
            <a:r>
              <a:rPr lang="pt-BR" sz="2400" dirty="0"/>
              <a:t>a persistência temporal da informação </a:t>
            </a:r>
          </a:p>
          <a:p>
            <a:pPr lvl="1"/>
            <a:r>
              <a:rPr lang="pt-BR" sz="2400" dirty="0"/>
              <a:t>formato simbólico da informação.</a:t>
            </a:r>
          </a:p>
          <a:p>
            <a:endParaRPr lang="pt-BR" dirty="0"/>
          </a:p>
        </p:txBody>
      </p:sp>
    </p:spTree>
    <p:extLst>
      <p:ext uri="{BB962C8B-B14F-4D97-AF65-F5344CB8AC3E}">
        <p14:creationId xmlns:p14="http://schemas.microsoft.com/office/powerpoint/2010/main" val="1418576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48048"/>
          </a:xfrm>
        </p:spPr>
        <p:txBody>
          <a:bodyPr/>
          <a:lstStyle/>
          <a:p>
            <a:r>
              <a:rPr lang="pt-BR" dirty="0" smtClean="0"/>
              <a:t>Processos da memória</a:t>
            </a:r>
            <a:endParaRPr lang="pt-BR" dirty="0"/>
          </a:p>
        </p:txBody>
      </p:sp>
      <p:sp>
        <p:nvSpPr>
          <p:cNvPr id="3" name="Espaço Reservado para Conteúdo 2"/>
          <p:cNvSpPr>
            <a:spLocks noGrp="1"/>
          </p:cNvSpPr>
          <p:nvPr>
            <p:ph idx="1"/>
          </p:nvPr>
        </p:nvSpPr>
        <p:spPr/>
        <p:txBody>
          <a:bodyPr>
            <a:normAutofit/>
          </a:bodyPr>
          <a:lstStyle/>
          <a:p>
            <a:r>
              <a:rPr lang="pt-BR" sz="2800" dirty="0" smtClean="0"/>
              <a:t>Codificação</a:t>
            </a:r>
          </a:p>
          <a:p>
            <a:r>
              <a:rPr lang="pt-BR" sz="2800" dirty="0"/>
              <a:t>Armazenamento</a:t>
            </a:r>
            <a:r>
              <a:rPr lang="pt-BR" sz="2800" dirty="0" smtClean="0"/>
              <a:t>:</a:t>
            </a:r>
          </a:p>
          <a:p>
            <a:r>
              <a:rPr lang="pt-BR" sz="2800" dirty="0" smtClean="0"/>
              <a:t>Retenção</a:t>
            </a:r>
          </a:p>
          <a:p>
            <a:r>
              <a:rPr lang="pt-BR" sz="2800" dirty="0"/>
              <a:t>Recuperação de informação</a:t>
            </a:r>
          </a:p>
        </p:txBody>
      </p:sp>
    </p:spTree>
    <p:extLst>
      <p:ext uri="{BB962C8B-B14F-4D97-AF65-F5344CB8AC3E}">
        <p14:creationId xmlns:p14="http://schemas.microsoft.com/office/powerpoint/2010/main" val="4268070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987" y="208019"/>
            <a:ext cx="9404723" cy="1028352"/>
          </a:xfrm>
        </p:spPr>
        <p:txBody>
          <a:bodyPr/>
          <a:lstStyle/>
          <a:p>
            <a:r>
              <a:rPr lang="pt-BR" dirty="0" smtClean="0"/>
              <a:t>Indexação </a:t>
            </a:r>
            <a:endParaRPr lang="pt-BR" dirty="0"/>
          </a:p>
        </p:txBody>
      </p:sp>
      <p:sp>
        <p:nvSpPr>
          <p:cNvPr id="3" name="Espaço Reservado para Conteúdo 2"/>
          <p:cNvSpPr>
            <a:spLocks noGrp="1"/>
          </p:cNvSpPr>
          <p:nvPr>
            <p:ph idx="1"/>
          </p:nvPr>
        </p:nvSpPr>
        <p:spPr>
          <a:xfrm>
            <a:off x="1103312" y="1043190"/>
            <a:ext cx="10165702" cy="5205210"/>
          </a:xfrm>
        </p:spPr>
        <p:txBody>
          <a:bodyPr>
            <a:normAutofit/>
          </a:bodyPr>
          <a:lstStyle/>
          <a:p>
            <a:r>
              <a:rPr lang="pt-BR" sz="2800" dirty="0"/>
              <a:t>Estados Unidos e Inglaterra </a:t>
            </a:r>
          </a:p>
          <a:p>
            <a:pPr lvl="1"/>
            <a:r>
              <a:rPr lang="pt-BR" sz="2600" dirty="0"/>
              <a:t>Indexação = Análise documentária </a:t>
            </a:r>
          </a:p>
          <a:p>
            <a:pPr lvl="2"/>
            <a:r>
              <a:rPr lang="pt-BR" sz="2400" b="1" dirty="0"/>
              <a:t>Objetivo</a:t>
            </a:r>
            <a:r>
              <a:rPr lang="pt-BR" sz="2400" dirty="0"/>
              <a:t>:  elaboração de índices</a:t>
            </a:r>
          </a:p>
          <a:p>
            <a:endParaRPr lang="pt-BR" sz="2800" dirty="0" smtClean="0"/>
          </a:p>
          <a:p>
            <a:r>
              <a:rPr lang="pt-BR" sz="2800" dirty="0" smtClean="0"/>
              <a:t>Na França</a:t>
            </a:r>
          </a:p>
          <a:p>
            <a:pPr lvl="1"/>
            <a:r>
              <a:rPr lang="pt-BR" sz="2600" dirty="0" smtClean="0"/>
              <a:t>Indexação = Representação documentária (etapa da AD)</a:t>
            </a:r>
          </a:p>
          <a:p>
            <a:pPr lvl="2"/>
            <a:r>
              <a:rPr lang="pt-BR" sz="2400" b="1" dirty="0" smtClean="0"/>
              <a:t>Objetivo: </a:t>
            </a:r>
            <a:r>
              <a:rPr lang="pt-BR" sz="2400" dirty="0" smtClean="0"/>
              <a:t>recuperação da informação</a:t>
            </a:r>
          </a:p>
          <a:p>
            <a:pPr lvl="2"/>
            <a:r>
              <a:rPr lang="pt-BR" sz="2400" b="1" dirty="0" smtClean="0"/>
              <a:t>Instrumento: </a:t>
            </a:r>
            <a:r>
              <a:rPr lang="pt-BR" sz="2400" dirty="0" smtClean="0"/>
              <a:t>linguagens documentárias</a:t>
            </a:r>
            <a:endParaRPr lang="pt-BR" sz="2400" dirty="0"/>
          </a:p>
          <a:p>
            <a:pPr marL="0" indent="0">
              <a:buNone/>
            </a:pPr>
            <a:endParaRPr lang="pt-BR" sz="2800" dirty="0"/>
          </a:p>
        </p:txBody>
      </p:sp>
    </p:spTree>
    <p:extLst>
      <p:ext uri="{BB962C8B-B14F-4D97-AF65-F5344CB8AC3E}">
        <p14:creationId xmlns:p14="http://schemas.microsoft.com/office/powerpoint/2010/main" val="911044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233777"/>
            <a:ext cx="9404723" cy="835169"/>
          </a:xfrm>
        </p:spPr>
        <p:txBody>
          <a:bodyPr/>
          <a:lstStyle/>
          <a:p>
            <a:r>
              <a:rPr lang="pt-BR" sz="3600" b="1" dirty="0"/>
              <a:t>Representações da memória</a:t>
            </a:r>
          </a:p>
        </p:txBody>
      </p:sp>
      <p:sp>
        <p:nvSpPr>
          <p:cNvPr id="3" name="Espaço Reservado para Conteúdo 2"/>
          <p:cNvSpPr>
            <a:spLocks noGrp="1"/>
          </p:cNvSpPr>
          <p:nvPr>
            <p:ph idx="1"/>
          </p:nvPr>
        </p:nvSpPr>
        <p:spPr>
          <a:xfrm>
            <a:off x="334851" y="1287888"/>
            <a:ext cx="10934163" cy="4960512"/>
          </a:xfrm>
        </p:spPr>
        <p:txBody>
          <a:bodyPr>
            <a:normAutofit/>
          </a:bodyPr>
          <a:lstStyle/>
          <a:p>
            <a:r>
              <a:rPr lang="pt-BR" sz="2800" dirty="0" smtClean="0"/>
              <a:t>a </a:t>
            </a:r>
            <a:r>
              <a:rPr lang="pt-BR" sz="2800" dirty="0"/>
              <a:t>forma simbólica da informação que se armazena, trata ou recupera </a:t>
            </a:r>
            <a:r>
              <a:rPr lang="pt-BR" sz="2800" dirty="0" smtClean="0"/>
              <a:t>é:</a:t>
            </a:r>
          </a:p>
          <a:p>
            <a:pPr lvl="1"/>
            <a:r>
              <a:rPr lang="pt-BR" sz="2400" dirty="0" smtClean="0"/>
              <a:t>uma linguagem </a:t>
            </a:r>
            <a:r>
              <a:rPr lang="pt-BR" sz="2400" dirty="0"/>
              <a:t>interna, </a:t>
            </a:r>
          </a:p>
          <a:p>
            <a:pPr lvl="1"/>
            <a:r>
              <a:rPr lang="pt-BR" sz="2400" dirty="0" smtClean="0"/>
              <a:t>um </a:t>
            </a:r>
            <a:r>
              <a:rPr lang="pt-BR" sz="2400" dirty="0"/>
              <a:t>código abstrato, verbal </a:t>
            </a:r>
            <a:endParaRPr lang="pt-BR" sz="2400" dirty="0" smtClean="0"/>
          </a:p>
          <a:p>
            <a:pPr lvl="1"/>
            <a:r>
              <a:rPr lang="pt-BR" sz="2400" dirty="0" smtClean="0"/>
              <a:t>Um código de </a:t>
            </a:r>
            <a:r>
              <a:rPr lang="pt-BR" sz="2400" dirty="0"/>
              <a:t>imagens mentais</a:t>
            </a:r>
          </a:p>
        </p:txBody>
      </p:sp>
    </p:spTree>
    <p:extLst>
      <p:ext uri="{BB962C8B-B14F-4D97-AF65-F5344CB8AC3E}">
        <p14:creationId xmlns:p14="http://schemas.microsoft.com/office/powerpoint/2010/main" val="2838590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669" y="452718"/>
            <a:ext cx="9909166" cy="925321"/>
          </a:xfrm>
        </p:spPr>
        <p:txBody>
          <a:bodyPr/>
          <a:lstStyle/>
          <a:p>
            <a:r>
              <a:rPr lang="pt-BR" sz="3600" b="1" dirty="0" smtClean="0"/>
              <a:t>Compreensão</a:t>
            </a:r>
            <a:endParaRPr lang="pt-BR" sz="3600" b="1" dirty="0"/>
          </a:p>
        </p:txBody>
      </p:sp>
      <p:sp>
        <p:nvSpPr>
          <p:cNvPr id="3" name="Espaço Reservado para Conteúdo 2"/>
          <p:cNvSpPr>
            <a:spLocks noGrp="1"/>
          </p:cNvSpPr>
          <p:nvPr>
            <p:ph idx="1"/>
          </p:nvPr>
        </p:nvSpPr>
        <p:spPr>
          <a:xfrm>
            <a:off x="1103312" y="1275008"/>
            <a:ext cx="9792215" cy="4973391"/>
          </a:xfrm>
        </p:spPr>
        <p:txBody>
          <a:bodyPr>
            <a:normAutofit/>
          </a:bodyPr>
          <a:lstStyle/>
          <a:p>
            <a:r>
              <a:rPr lang="pt-BR" sz="2400" dirty="0" smtClean="0"/>
              <a:t>1. Desvendar </a:t>
            </a:r>
            <a:r>
              <a:rPr lang="pt-BR" sz="2400" dirty="0"/>
              <a:t>as ideias que contêm as palavras do texto; ou em outras palavras</a:t>
            </a:r>
            <a:r>
              <a:rPr lang="pt-BR" sz="2400" dirty="0" smtClean="0"/>
              <a:t>, construir </a:t>
            </a:r>
            <a:r>
              <a:rPr lang="pt-BR" sz="2400" dirty="0"/>
              <a:t>ideias com as palavras do texto.</a:t>
            </a:r>
          </a:p>
          <a:p>
            <a:r>
              <a:rPr lang="pt-BR" sz="2400" dirty="0"/>
              <a:t>2. Ligar as ideias entre si, isto é, compor, em ordem, o fim condutor entre elas.</a:t>
            </a:r>
          </a:p>
          <a:p>
            <a:r>
              <a:rPr lang="pt-BR" sz="2400" dirty="0"/>
              <a:t>3. Assumir e/ou construir a hierarquia que tem ou que podemos </a:t>
            </a:r>
            <a:r>
              <a:rPr lang="pt-BR" sz="2400" dirty="0" smtClean="0"/>
              <a:t>conceber entre </a:t>
            </a:r>
            <a:r>
              <a:rPr lang="pt-BR" sz="2400" dirty="0"/>
              <a:t>essas ideias, isto é, a macroestrutura ou tema global.</a:t>
            </a:r>
          </a:p>
          <a:p>
            <a:r>
              <a:rPr lang="pt-BR" sz="2400" dirty="0"/>
              <a:t>4. Reconhecer o padrão das relações que ligam as ideias globais e que </a:t>
            </a:r>
            <a:r>
              <a:rPr lang="pt-BR" sz="2400" dirty="0" smtClean="0"/>
              <a:t>produz uma </a:t>
            </a:r>
            <a:r>
              <a:rPr lang="pt-BR" sz="2400" dirty="0"/>
              <a:t>estrutura textual ou tipologia textual determinada.</a:t>
            </a:r>
          </a:p>
        </p:txBody>
      </p:sp>
    </p:spTree>
    <p:extLst>
      <p:ext uri="{BB962C8B-B14F-4D97-AF65-F5344CB8AC3E}">
        <p14:creationId xmlns:p14="http://schemas.microsoft.com/office/powerpoint/2010/main" val="3500088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73806"/>
          </a:xfrm>
        </p:spPr>
        <p:txBody>
          <a:bodyPr/>
          <a:lstStyle/>
          <a:p>
            <a:r>
              <a:rPr lang="pt-BR" sz="3600" b="1" dirty="0" smtClean="0"/>
              <a:t>Elementos para compreensão</a:t>
            </a:r>
            <a:endParaRPr lang="pt-BR" sz="3600" b="1" dirty="0"/>
          </a:p>
        </p:txBody>
      </p:sp>
      <p:sp>
        <p:nvSpPr>
          <p:cNvPr id="3" name="Espaço Reservado para Conteúdo 2"/>
          <p:cNvSpPr>
            <a:spLocks noGrp="1"/>
          </p:cNvSpPr>
          <p:nvPr>
            <p:ph idx="1"/>
          </p:nvPr>
        </p:nvSpPr>
        <p:spPr>
          <a:xfrm>
            <a:off x="1103312" y="1519708"/>
            <a:ext cx="8946541" cy="4728692"/>
          </a:xfrm>
        </p:spPr>
        <p:txBody>
          <a:bodyPr/>
          <a:lstStyle/>
          <a:p>
            <a:r>
              <a:rPr lang="pt-BR" b="1" dirty="0" smtClean="0"/>
              <a:t>Coesão discursiva</a:t>
            </a:r>
          </a:p>
          <a:p>
            <a:r>
              <a:rPr lang="pt-BR" dirty="0" smtClean="0">
                <a:sym typeface="Wingdings" panose="05000000000000000000" pitchFamily="2" charset="2"/>
              </a:rPr>
              <a:t> </a:t>
            </a:r>
            <a:r>
              <a:rPr lang="pt-BR" i="1" dirty="0"/>
              <a:t>marcadores textuais </a:t>
            </a:r>
            <a:r>
              <a:rPr lang="pt-BR" dirty="0"/>
              <a:t>(também chamados de </a:t>
            </a:r>
            <a:r>
              <a:rPr lang="pt-BR" i="1" dirty="0"/>
              <a:t>conectores </a:t>
            </a:r>
            <a:r>
              <a:rPr lang="pt-BR" dirty="0"/>
              <a:t>ou </a:t>
            </a:r>
            <a:r>
              <a:rPr lang="pt-BR" i="1" dirty="0"/>
              <a:t>conectivos</a:t>
            </a:r>
            <a:r>
              <a:rPr lang="pt-BR" dirty="0"/>
              <a:t>). </a:t>
            </a:r>
            <a:endParaRPr lang="pt-BR" dirty="0" smtClean="0"/>
          </a:p>
          <a:p>
            <a:pPr lvl="1"/>
            <a:r>
              <a:rPr lang="pt-BR" dirty="0" smtClean="0"/>
              <a:t>São unidades superficiais </a:t>
            </a:r>
            <a:r>
              <a:rPr lang="pt-BR" dirty="0"/>
              <a:t>que norteiam as relações entre as proposições como um todo, ou seja</a:t>
            </a:r>
            <a:r>
              <a:rPr lang="pt-BR" dirty="0" smtClean="0"/>
              <a:t>, a </a:t>
            </a:r>
            <a:r>
              <a:rPr lang="pt-BR" dirty="0"/>
              <a:t>comunicação</a:t>
            </a:r>
            <a:r>
              <a:rPr lang="pt-BR" dirty="0" smtClean="0"/>
              <a:t>.</a:t>
            </a:r>
          </a:p>
          <a:p>
            <a:r>
              <a:rPr lang="pt-BR" dirty="0" smtClean="0"/>
              <a:t>Exemplos: </a:t>
            </a:r>
          </a:p>
          <a:p>
            <a:pPr lvl="1"/>
            <a:r>
              <a:rPr lang="pt-BR" dirty="0" smtClean="0"/>
              <a:t>Pois</a:t>
            </a:r>
            <a:r>
              <a:rPr lang="pt-BR" dirty="0"/>
              <a:t>, pois bem, assim </a:t>
            </a:r>
            <a:r>
              <a:rPr lang="pt-BR" dirty="0" smtClean="0"/>
              <a:t>; </a:t>
            </a:r>
          </a:p>
          <a:p>
            <a:pPr lvl="1"/>
            <a:r>
              <a:rPr lang="pt-BR" dirty="0" smtClean="0"/>
              <a:t>Em </a:t>
            </a:r>
            <a:r>
              <a:rPr lang="pt-BR" dirty="0"/>
              <a:t>primeiro lugar, </a:t>
            </a:r>
            <a:r>
              <a:rPr lang="pt-BR" dirty="0" smtClean="0"/>
              <a:t>em segundo </a:t>
            </a:r>
            <a:r>
              <a:rPr lang="pt-BR" dirty="0"/>
              <a:t>lugar; por um </a:t>
            </a:r>
            <a:r>
              <a:rPr lang="pt-BR" dirty="0" smtClean="0"/>
              <a:t>lado/por </a:t>
            </a:r>
            <a:r>
              <a:rPr lang="pt-BR" dirty="0"/>
              <a:t>outro </a:t>
            </a:r>
            <a:r>
              <a:rPr lang="pt-BR" dirty="0" smtClean="0"/>
              <a:t>lado; </a:t>
            </a:r>
          </a:p>
          <a:p>
            <a:pPr lvl="1"/>
            <a:r>
              <a:rPr lang="pt-BR" dirty="0"/>
              <a:t>Na verdade, a </a:t>
            </a:r>
            <a:r>
              <a:rPr lang="pt-BR" dirty="0" smtClean="0"/>
              <a:t>propósito;</a:t>
            </a:r>
          </a:p>
          <a:p>
            <a:pPr lvl="1"/>
            <a:r>
              <a:rPr lang="pt-BR" dirty="0"/>
              <a:t>Portanto, </a:t>
            </a:r>
            <a:r>
              <a:rPr lang="pt-BR" dirty="0" smtClean="0"/>
              <a:t>consequentemente, daí</a:t>
            </a:r>
            <a:r>
              <a:rPr lang="pt-BR" dirty="0"/>
              <a:t>, então, pois, </a:t>
            </a:r>
            <a:r>
              <a:rPr lang="pt-BR" dirty="0" smtClean="0"/>
              <a:t>assim....</a:t>
            </a:r>
          </a:p>
          <a:p>
            <a:pPr lvl="1"/>
            <a:endParaRPr lang="pt-BR" dirty="0" smtClean="0"/>
          </a:p>
        </p:txBody>
      </p:sp>
    </p:spTree>
    <p:extLst>
      <p:ext uri="{BB962C8B-B14F-4D97-AF65-F5344CB8AC3E}">
        <p14:creationId xmlns:p14="http://schemas.microsoft.com/office/powerpoint/2010/main" val="234812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86685"/>
          </a:xfrm>
        </p:spPr>
        <p:txBody>
          <a:bodyPr/>
          <a:lstStyle/>
          <a:p>
            <a:r>
              <a:rPr lang="pt-BR" sz="3600" b="1" dirty="0"/>
              <a:t>Elementos para compreensão</a:t>
            </a:r>
            <a:endParaRPr lang="pt-BR" sz="3600" dirty="0"/>
          </a:p>
        </p:txBody>
      </p:sp>
      <p:sp>
        <p:nvSpPr>
          <p:cNvPr id="3" name="Espaço Reservado para Conteúdo 2"/>
          <p:cNvSpPr>
            <a:spLocks noGrp="1"/>
          </p:cNvSpPr>
          <p:nvPr>
            <p:ph idx="1"/>
          </p:nvPr>
        </p:nvSpPr>
        <p:spPr>
          <a:xfrm>
            <a:off x="1103312" y="1506828"/>
            <a:ext cx="8946541" cy="4741571"/>
          </a:xfrm>
        </p:spPr>
        <p:txBody>
          <a:bodyPr/>
          <a:lstStyle/>
          <a:p>
            <a:r>
              <a:rPr lang="pt-BR" sz="2400" b="1" dirty="0" smtClean="0"/>
              <a:t>Coerência textual</a:t>
            </a:r>
          </a:p>
          <a:p>
            <a:pPr lvl="1"/>
            <a:r>
              <a:rPr lang="pt-BR" sz="2400" dirty="0" smtClean="0"/>
              <a:t>regra da recorrência (continuidade de sentido);</a:t>
            </a:r>
          </a:p>
          <a:p>
            <a:pPr lvl="1"/>
            <a:r>
              <a:rPr lang="pt-BR" sz="2400" dirty="0" smtClean="0"/>
              <a:t>regra da progressão temática;</a:t>
            </a:r>
          </a:p>
          <a:p>
            <a:pPr lvl="1"/>
            <a:r>
              <a:rPr lang="pt-BR" sz="2400" dirty="0" smtClean="0"/>
              <a:t>regra da contradizem entre si; </a:t>
            </a:r>
          </a:p>
          <a:p>
            <a:pPr lvl="1"/>
            <a:r>
              <a:rPr lang="pt-BR" sz="2400" dirty="0" smtClean="0"/>
              <a:t>regra de relação ou da conexão (marca a coerência pelas relações semânticas e os marcadores).</a:t>
            </a:r>
          </a:p>
          <a:p>
            <a:pPr marL="457200" lvl="1" indent="0">
              <a:buNone/>
            </a:pPr>
            <a:r>
              <a:rPr lang="pt-BR" sz="2400" b="1" dirty="0"/>
              <a:t>	</a:t>
            </a:r>
            <a:r>
              <a:rPr lang="pt-BR" sz="2400" b="1" dirty="0" smtClean="0"/>
              <a:t>							</a:t>
            </a:r>
            <a:r>
              <a:rPr lang="pt-BR" sz="2400" dirty="0" err="1"/>
              <a:t>Charolles</a:t>
            </a:r>
            <a:r>
              <a:rPr lang="pt-BR" sz="2400" dirty="0"/>
              <a:t> (1978)</a:t>
            </a:r>
            <a:endParaRPr lang="pt-BR" sz="2400" b="1" dirty="0"/>
          </a:p>
        </p:txBody>
      </p:sp>
    </p:spTree>
    <p:extLst>
      <p:ext uri="{BB962C8B-B14F-4D97-AF65-F5344CB8AC3E}">
        <p14:creationId xmlns:p14="http://schemas.microsoft.com/office/powerpoint/2010/main" val="3886100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195778"/>
          </a:xfrm>
        </p:spPr>
        <p:txBody>
          <a:bodyPr/>
          <a:lstStyle/>
          <a:p>
            <a:r>
              <a:rPr lang="pt-BR" sz="3200" dirty="0" smtClean="0"/>
              <a:t>Diferenças na indexação a partir do instrumento utilizado</a:t>
            </a:r>
            <a:endParaRPr lang="pt-BR" sz="3200" dirty="0"/>
          </a:p>
        </p:txBody>
      </p:sp>
      <p:sp>
        <p:nvSpPr>
          <p:cNvPr id="3" name="Espaço Reservado para Conteúdo 2"/>
          <p:cNvSpPr>
            <a:spLocks noGrp="1"/>
          </p:cNvSpPr>
          <p:nvPr>
            <p:ph idx="1"/>
          </p:nvPr>
        </p:nvSpPr>
        <p:spPr/>
        <p:txBody>
          <a:bodyPr>
            <a:normAutofit/>
          </a:bodyPr>
          <a:lstStyle/>
          <a:p>
            <a:r>
              <a:rPr lang="pt-BR" dirty="0"/>
              <a:t>U</a:t>
            </a:r>
            <a:r>
              <a:rPr lang="pt-BR" dirty="0" smtClean="0"/>
              <a:t>sando </a:t>
            </a:r>
            <a:r>
              <a:rPr lang="pt-BR" dirty="0"/>
              <a:t>uma lista de assunto (indexação de assuntos</a:t>
            </a:r>
            <a:r>
              <a:rPr lang="pt-BR" dirty="0" smtClean="0"/>
              <a:t>)</a:t>
            </a:r>
          </a:p>
          <a:p>
            <a:pPr lvl="1"/>
            <a:r>
              <a:rPr lang="pt-BR" sz="2200" dirty="0" smtClean="0"/>
              <a:t>Espanha – História - Século XX  </a:t>
            </a:r>
            <a:r>
              <a:rPr lang="pt-BR" dirty="0" smtClean="0">
                <a:sym typeface="Wingdings" panose="05000000000000000000" pitchFamily="2" charset="2"/>
              </a:rPr>
              <a:t>    </a:t>
            </a:r>
            <a:r>
              <a:rPr lang="pt-BR" dirty="0" smtClean="0"/>
              <a:t>cabeçalho </a:t>
            </a:r>
            <a:r>
              <a:rPr lang="pt-BR" dirty="0"/>
              <a:t>de assunto </a:t>
            </a:r>
            <a:endParaRPr lang="pt-BR" dirty="0" smtClean="0"/>
          </a:p>
          <a:p>
            <a:endParaRPr lang="pt-BR" dirty="0" smtClean="0"/>
          </a:p>
          <a:p>
            <a:pPr lvl="1"/>
            <a:r>
              <a:rPr lang="pt-BR" dirty="0" smtClean="0"/>
              <a:t> </a:t>
            </a:r>
            <a:r>
              <a:rPr lang="pt-BR" dirty="0" err="1"/>
              <a:t>subcabeçalho</a:t>
            </a:r>
            <a:r>
              <a:rPr lang="pt-BR" dirty="0"/>
              <a:t> </a:t>
            </a:r>
            <a:r>
              <a:rPr lang="pt-BR" dirty="0" smtClean="0"/>
              <a:t>de lugar             </a:t>
            </a:r>
            <a:r>
              <a:rPr lang="pt-BR" dirty="0" err="1" smtClean="0"/>
              <a:t>subcabeçalho</a:t>
            </a:r>
            <a:r>
              <a:rPr lang="pt-BR" dirty="0" smtClean="0"/>
              <a:t> </a:t>
            </a:r>
            <a:r>
              <a:rPr lang="pt-BR" dirty="0"/>
              <a:t>cronológico</a:t>
            </a:r>
          </a:p>
          <a:p>
            <a:endParaRPr lang="pt-BR" dirty="0"/>
          </a:p>
          <a:p>
            <a:r>
              <a:rPr lang="pt-BR" dirty="0" smtClean="0"/>
              <a:t>Usando um tesauro (</a:t>
            </a:r>
            <a:r>
              <a:rPr lang="pt-BR" dirty="0"/>
              <a:t>indexação com descritores):</a:t>
            </a:r>
          </a:p>
          <a:p>
            <a:pPr lvl="1"/>
            <a:r>
              <a:rPr lang="pt-BR" sz="2000" dirty="0" smtClean="0"/>
              <a:t>História </a:t>
            </a:r>
            <a:r>
              <a:rPr lang="pt-BR" sz="2000" dirty="0"/>
              <a:t>Política, Políticos</a:t>
            </a:r>
            <a:r>
              <a:rPr lang="pt-BR" dirty="0"/>
              <a:t> </a:t>
            </a:r>
            <a:r>
              <a:rPr lang="pt-BR" dirty="0" smtClean="0">
                <a:sym typeface="Wingdings" panose="05000000000000000000" pitchFamily="2" charset="2"/>
              </a:rPr>
              <a:t></a:t>
            </a:r>
            <a:r>
              <a:rPr lang="pt-BR" dirty="0" smtClean="0"/>
              <a:t> </a:t>
            </a:r>
            <a:r>
              <a:rPr lang="pt-BR" dirty="0"/>
              <a:t>Descritores temáticos</a:t>
            </a:r>
          </a:p>
          <a:p>
            <a:pPr lvl="1"/>
            <a:r>
              <a:rPr lang="pt-BR" sz="2000" dirty="0"/>
              <a:t>Espanha</a:t>
            </a:r>
            <a:r>
              <a:rPr lang="pt-BR" dirty="0"/>
              <a:t> </a:t>
            </a:r>
            <a:r>
              <a:rPr lang="pt-BR" dirty="0" smtClean="0">
                <a:sym typeface="Wingdings" panose="05000000000000000000" pitchFamily="2" charset="2"/>
              </a:rPr>
              <a:t></a:t>
            </a:r>
            <a:r>
              <a:rPr lang="pt-BR" dirty="0" smtClean="0"/>
              <a:t> Descritor topográfico</a:t>
            </a:r>
          </a:p>
          <a:p>
            <a:pPr lvl="1"/>
            <a:r>
              <a:rPr lang="pt-BR" dirty="0" smtClean="0"/>
              <a:t>Século XX </a:t>
            </a:r>
            <a:r>
              <a:rPr lang="pt-BR" dirty="0" smtClean="0">
                <a:sym typeface="Wingdings" panose="05000000000000000000" pitchFamily="2" charset="2"/>
              </a:rPr>
              <a:t> Descritor cronológico</a:t>
            </a:r>
            <a:endParaRPr lang="pt-BR" dirty="0"/>
          </a:p>
        </p:txBody>
      </p:sp>
      <p:cxnSp>
        <p:nvCxnSpPr>
          <p:cNvPr id="5" name="Conector angulado 4"/>
          <p:cNvCxnSpPr/>
          <p:nvPr/>
        </p:nvCxnSpPr>
        <p:spPr>
          <a:xfrm rot="16200000" flipH="1">
            <a:off x="2356834" y="2962139"/>
            <a:ext cx="386366" cy="334850"/>
          </a:xfrm>
          <a:prstGeom prst="bentConnector3">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Conector angulado 9"/>
          <p:cNvCxnSpPr/>
          <p:nvPr/>
        </p:nvCxnSpPr>
        <p:spPr>
          <a:xfrm rot="16200000" flipH="1">
            <a:off x="5383399" y="2962141"/>
            <a:ext cx="386366" cy="334850"/>
          </a:xfrm>
          <a:prstGeom prst="bentConnector3">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600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1108" y="222208"/>
            <a:ext cx="9404723" cy="1400530"/>
          </a:xfrm>
        </p:spPr>
        <p:txBody>
          <a:bodyPr/>
          <a:lstStyle/>
          <a:p>
            <a:r>
              <a:rPr lang="pt-BR" sz="3200" b="1" dirty="0" smtClean="0"/>
              <a:t>4 regras para identificação da macroestrutura do texto = Tema</a:t>
            </a:r>
            <a:endParaRPr lang="pt-BR" sz="3200" b="1" dirty="0"/>
          </a:p>
        </p:txBody>
      </p:sp>
      <p:sp>
        <p:nvSpPr>
          <p:cNvPr id="3" name="Espaço Reservado para Conteúdo 2"/>
          <p:cNvSpPr>
            <a:spLocks noGrp="1"/>
          </p:cNvSpPr>
          <p:nvPr>
            <p:ph idx="1"/>
          </p:nvPr>
        </p:nvSpPr>
        <p:spPr>
          <a:xfrm>
            <a:off x="502276" y="1622738"/>
            <a:ext cx="9547577" cy="4625661"/>
          </a:xfrm>
        </p:spPr>
        <p:txBody>
          <a:bodyPr>
            <a:normAutofit lnSpcReduction="10000"/>
          </a:bodyPr>
          <a:lstStyle/>
          <a:p>
            <a:r>
              <a:rPr lang="pt-BR" dirty="0" smtClean="0"/>
              <a:t>Omissão</a:t>
            </a:r>
          </a:p>
          <a:p>
            <a:pPr lvl="1"/>
            <a:r>
              <a:rPr lang="pt-BR" dirty="0"/>
              <a:t>T</a:t>
            </a:r>
            <a:r>
              <a:rPr lang="pt-BR" dirty="0" smtClean="0"/>
              <a:t>oda </a:t>
            </a:r>
            <a:r>
              <a:rPr lang="pt-BR" dirty="0"/>
              <a:t>a informação de pouca importância e que não </a:t>
            </a:r>
            <a:r>
              <a:rPr lang="pt-BR" dirty="0" smtClean="0"/>
              <a:t>seja essencial </a:t>
            </a:r>
            <a:r>
              <a:rPr lang="pt-BR" dirty="0"/>
              <a:t>pode ser omitida</a:t>
            </a:r>
          </a:p>
          <a:p>
            <a:r>
              <a:rPr lang="pt-BR" dirty="0" smtClean="0"/>
              <a:t> Seleção</a:t>
            </a:r>
          </a:p>
          <a:p>
            <a:pPr lvl="1"/>
            <a:r>
              <a:rPr lang="pt-BR" dirty="0" smtClean="0"/>
              <a:t>Exige que a proposição </a:t>
            </a:r>
            <a:r>
              <a:rPr lang="pt-BR" dirty="0"/>
              <a:t>selecionada contenha, de </a:t>
            </a:r>
            <a:r>
              <a:rPr lang="pt-BR" dirty="0" smtClean="0"/>
              <a:t>alguma forma</a:t>
            </a:r>
            <a:r>
              <a:rPr lang="pt-BR" dirty="0"/>
              <a:t>, a informação das proposições omitidas</a:t>
            </a:r>
            <a:endParaRPr lang="pt-BR" dirty="0" smtClean="0"/>
          </a:p>
          <a:p>
            <a:r>
              <a:rPr lang="pt-BR" dirty="0"/>
              <a:t>G</a:t>
            </a:r>
            <a:r>
              <a:rPr lang="pt-BR" dirty="0" smtClean="0"/>
              <a:t>eneralização </a:t>
            </a:r>
          </a:p>
          <a:p>
            <a:pPr lvl="1"/>
            <a:r>
              <a:rPr lang="pt-BR" dirty="0"/>
              <a:t>São omitidos elementos essenciais de um conceito </a:t>
            </a:r>
            <a:r>
              <a:rPr lang="pt-BR" dirty="0" smtClean="0"/>
              <a:t>ao substituir </a:t>
            </a:r>
            <a:r>
              <a:rPr lang="pt-BR" dirty="0"/>
              <a:t>uma proposição por outra nova mais </a:t>
            </a:r>
            <a:r>
              <a:rPr lang="pt-BR" dirty="0" smtClean="0"/>
              <a:t>geral </a:t>
            </a:r>
          </a:p>
          <a:p>
            <a:r>
              <a:rPr lang="pt-BR" dirty="0" smtClean="0"/>
              <a:t>Construção ou integração</a:t>
            </a:r>
          </a:p>
          <a:p>
            <a:pPr lvl="1"/>
            <a:r>
              <a:rPr lang="pt-BR" dirty="0"/>
              <a:t>a informação passa a ser </a:t>
            </a:r>
            <a:r>
              <a:rPr lang="pt-BR" dirty="0" smtClean="0"/>
              <a:t>substituída por </a:t>
            </a:r>
            <a:r>
              <a:rPr lang="pt-BR" dirty="0"/>
              <a:t>uma nova e não é omitida nem </a:t>
            </a:r>
            <a:r>
              <a:rPr lang="pt-BR" dirty="0" smtClean="0"/>
              <a:t>selecionada    </a:t>
            </a:r>
            <a:endParaRPr lang="pt-BR" dirty="0" smtClean="0"/>
          </a:p>
          <a:p>
            <a:pPr marL="457200" lvl="1" indent="0">
              <a:buNone/>
            </a:pPr>
            <a:r>
              <a:rPr lang="pt-BR" b="1" dirty="0" smtClean="0"/>
              <a:t>Quadro </a:t>
            </a:r>
            <a:r>
              <a:rPr lang="pt-BR" b="1" dirty="0" smtClean="0"/>
              <a:t>p.61</a:t>
            </a:r>
            <a:endParaRPr lang="pt-BR" b="1" dirty="0"/>
          </a:p>
        </p:txBody>
      </p:sp>
    </p:spTree>
    <p:extLst>
      <p:ext uri="{BB962C8B-B14F-4D97-AF65-F5344CB8AC3E}">
        <p14:creationId xmlns:p14="http://schemas.microsoft.com/office/powerpoint/2010/main" val="1990780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48048"/>
          </a:xfrm>
        </p:spPr>
        <p:txBody>
          <a:bodyPr/>
          <a:lstStyle/>
          <a:p>
            <a:r>
              <a:rPr lang="pt-BR" sz="3600" b="1" dirty="0" smtClean="0"/>
              <a:t>Possibilidades de indexação</a:t>
            </a:r>
            <a:endParaRPr lang="pt-BR" sz="3600" b="1" dirty="0"/>
          </a:p>
        </p:txBody>
      </p:sp>
      <p:sp>
        <p:nvSpPr>
          <p:cNvPr id="3" name="Espaço Reservado para Conteúdo 2"/>
          <p:cNvSpPr>
            <a:spLocks noGrp="1"/>
          </p:cNvSpPr>
          <p:nvPr>
            <p:ph idx="1"/>
          </p:nvPr>
        </p:nvSpPr>
        <p:spPr>
          <a:xfrm>
            <a:off x="1103312" y="1300766"/>
            <a:ext cx="8946541" cy="4947633"/>
          </a:xfrm>
        </p:spPr>
        <p:txBody>
          <a:bodyPr/>
          <a:lstStyle/>
          <a:p>
            <a:r>
              <a:rPr lang="pt-BR" b="1" dirty="0"/>
              <a:t>Indexação centrada no documento</a:t>
            </a:r>
            <a:endParaRPr lang="pt-BR" dirty="0" smtClean="0"/>
          </a:p>
          <a:p>
            <a:pPr lvl="1"/>
            <a:r>
              <a:rPr lang="pt-BR" dirty="0" smtClean="0"/>
              <a:t>Os indexadores realizam uma descrição precisa e fiel do documento sem considerar o contexto ou as necessidades de informação dos usuários que se utilizam dela</a:t>
            </a:r>
          </a:p>
          <a:p>
            <a:r>
              <a:rPr lang="pt-BR" b="1" dirty="0" smtClean="0"/>
              <a:t>Indexação centrada no usuário</a:t>
            </a:r>
          </a:p>
          <a:p>
            <a:pPr lvl="1"/>
            <a:r>
              <a:rPr lang="pt-BR" dirty="0"/>
              <a:t>Os </a:t>
            </a:r>
            <a:r>
              <a:rPr lang="pt-BR" dirty="0" smtClean="0"/>
              <a:t>indexadores selecionam os conceitos e os convertem em </a:t>
            </a:r>
            <a:r>
              <a:rPr lang="pt-BR" dirty="0" err="1" smtClean="0"/>
              <a:t>temros</a:t>
            </a:r>
            <a:r>
              <a:rPr lang="pt-BR" dirty="0" smtClean="0"/>
              <a:t> controlados por uma linguagem de indexação levando em conta o conhecimento que tem de seus usuários e suas possíveis necessidades de informação.</a:t>
            </a:r>
          </a:p>
          <a:p>
            <a:r>
              <a:rPr lang="pt-BR" b="1" dirty="0" smtClean="0"/>
              <a:t>Indexação centrada no domínio</a:t>
            </a:r>
          </a:p>
          <a:p>
            <a:pPr lvl="1"/>
            <a:r>
              <a:rPr lang="pt-BR" dirty="0" smtClean="0"/>
              <a:t>Baseada no conhecimento profundo da organização ( histórico , objetivos, metas, pessoas e relacionamentos)</a:t>
            </a:r>
            <a:endParaRPr lang="pt-BR" dirty="0"/>
          </a:p>
        </p:txBody>
      </p:sp>
    </p:spTree>
    <p:extLst>
      <p:ext uri="{BB962C8B-B14F-4D97-AF65-F5344CB8AC3E}">
        <p14:creationId xmlns:p14="http://schemas.microsoft.com/office/powerpoint/2010/main" val="2829352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028352"/>
          </a:xfrm>
        </p:spPr>
        <p:txBody>
          <a:bodyPr/>
          <a:lstStyle/>
          <a:p>
            <a:r>
              <a:rPr lang="pt-BR" sz="3600" b="1" dirty="0"/>
              <a:t>Indexação centrada no domínio</a:t>
            </a:r>
            <a:endParaRPr lang="pt-BR" sz="3600" dirty="0"/>
          </a:p>
        </p:txBody>
      </p:sp>
      <p:sp>
        <p:nvSpPr>
          <p:cNvPr id="3" name="Espaço Reservado para Conteúdo 2"/>
          <p:cNvSpPr>
            <a:spLocks noGrp="1"/>
          </p:cNvSpPr>
          <p:nvPr>
            <p:ph idx="1"/>
          </p:nvPr>
        </p:nvSpPr>
        <p:spPr/>
        <p:txBody>
          <a:bodyPr>
            <a:normAutofit/>
          </a:bodyPr>
          <a:lstStyle/>
          <a:p>
            <a:r>
              <a:rPr lang="pt-BR" sz="2800" dirty="0"/>
              <a:t>Análise do domínio</a:t>
            </a:r>
          </a:p>
          <a:p>
            <a:r>
              <a:rPr lang="pt-BR" sz="2800" dirty="0"/>
              <a:t>Análise das necessidades dos usuários</a:t>
            </a:r>
          </a:p>
          <a:p>
            <a:r>
              <a:rPr lang="pt-BR" sz="2800" dirty="0"/>
              <a:t>Papeis desempenhados pelos indexadores</a:t>
            </a:r>
          </a:p>
          <a:p>
            <a:r>
              <a:rPr lang="pt-BR" sz="2800" dirty="0"/>
              <a:t>Análise do documento levando em conta os elementos anteriores </a:t>
            </a:r>
          </a:p>
          <a:p>
            <a:endParaRPr lang="pt-BR" sz="2800" dirty="0"/>
          </a:p>
        </p:txBody>
      </p:sp>
    </p:spTree>
    <p:extLst>
      <p:ext uri="{BB962C8B-B14F-4D97-AF65-F5344CB8AC3E}">
        <p14:creationId xmlns:p14="http://schemas.microsoft.com/office/powerpoint/2010/main" val="198655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973" y="175823"/>
            <a:ext cx="9404723" cy="699941"/>
          </a:xfrm>
        </p:spPr>
        <p:txBody>
          <a:bodyPr/>
          <a:lstStyle/>
          <a:p>
            <a:r>
              <a:rPr lang="pt-BR" sz="2000" dirty="0" smtClean="0"/>
              <a:t>Indexação centrada no domínio x Indexação centrada no documento</a:t>
            </a:r>
            <a:endParaRPr lang="pt-BR" sz="2000" dirty="0"/>
          </a:p>
        </p:txBody>
      </p:sp>
      <p:sp>
        <p:nvSpPr>
          <p:cNvPr id="3" name="Espaço Reservado para Conteúdo 2"/>
          <p:cNvSpPr>
            <a:spLocks noGrp="1"/>
          </p:cNvSpPr>
          <p:nvPr>
            <p:ph idx="1"/>
          </p:nvPr>
        </p:nvSpPr>
        <p:spPr>
          <a:xfrm>
            <a:off x="0" y="875763"/>
            <a:ext cx="10049853" cy="5859887"/>
          </a:xfrm>
        </p:spPr>
        <p:txBody>
          <a:bodyPr/>
          <a:lstStyle/>
          <a:p>
            <a:endParaRPr lang="pt-BR" dirty="0"/>
          </a:p>
          <a:p>
            <a:endParaRPr lang="pt-BR" dirty="0" smtClean="0"/>
          </a:p>
          <a:p>
            <a:pPr marL="0" indent="0">
              <a:buNone/>
            </a:pPr>
            <a:r>
              <a:rPr lang="pt-BR" dirty="0" smtClean="0"/>
              <a:t>Análise																Análise</a:t>
            </a:r>
          </a:p>
          <a:p>
            <a:pPr marL="0" indent="0">
              <a:buNone/>
            </a:pPr>
            <a:r>
              <a:rPr lang="pt-BR" dirty="0"/>
              <a:t>c</a:t>
            </a:r>
            <a:r>
              <a:rPr lang="pt-BR" dirty="0" smtClean="0"/>
              <a:t>entrada 															 centrada</a:t>
            </a:r>
          </a:p>
          <a:p>
            <a:pPr marL="0" indent="0">
              <a:buNone/>
            </a:pPr>
            <a:r>
              <a:rPr lang="pt-BR" dirty="0"/>
              <a:t>n</a:t>
            </a:r>
            <a:r>
              <a:rPr lang="pt-BR" dirty="0" smtClean="0"/>
              <a:t>o documento													   no domínio</a:t>
            </a:r>
            <a:endParaRPr lang="pt-BR" dirty="0"/>
          </a:p>
        </p:txBody>
      </p:sp>
      <p:sp>
        <p:nvSpPr>
          <p:cNvPr id="4" name="Elipse 3"/>
          <p:cNvSpPr/>
          <p:nvPr/>
        </p:nvSpPr>
        <p:spPr>
          <a:xfrm>
            <a:off x="2046657" y="1745087"/>
            <a:ext cx="5617354" cy="4121238"/>
          </a:xfrm>
          <a:prstGeom prst="ellipse">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Di</a:t>
            </a:r>
            <a:endParaRPr lang="pt-BR" dirty="0"/>
          </a:p>
        </p:txBody>
      </p:sp>
      <p:sp>
        <p:nvSpPr>
          <p:cNvPr id="5" name="Elipse 4"/>
          <p:cNvSpPr/>
          <p:nvPr/>
        </p:nvSpPr>
        <p:spPr>
          <a:xfrm>
            <a:off x="2672365" y="2748077"/>
            <a:ext cx="4365938" cy="235683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dirty="0">
              <a:solidFill>
                <a:schemeClr val="bg1"/>
              </a:solidFill>
            </a:endParaRPr>
          </a:p>
        </p:txBody>
      </p:sp>
      <p:sp>
        <p:nvSpPr>
          <p:cNvPr id="6" name="Elipse 5"/>
          <p:cNvSpPr/>
          <p:nvPr/>
        </p:nvSpPr>
        <p:spPr>
          <a:xfrm>
            <a:off x="3646823" y="3538360"/>
            <a:ext cx="2975020" cy="1236372"/>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bg1"/>
              </a:solidFill>
            </a:endParaRPr>
          </a:p>
        </p:txBody>
      </p:sp>
      <p:sp>
        <p:nvSpPr>
          <p:cNvPr id="8" name="CaixaDeTexto 7"/>
          <p:cNvSpPr txBox="1"/>
          <p:nvPr/>
        </p:nvSpPr>
        <p:spPr>
          <a:xfrm>
            <a:off x="2861100" y="2404401"/>
            <a:ext cx="1107996" cy="369332"/>
          </a:xfrm>
          <a:prstGeom prst="rect">
            <a:avLst/>
          </a:prstGeom>
          <a:noFill/>
        </p:spPr>
        <p:txBody>
          <a:bodyPr wrap="none" rtlCol="0">
            <a:spAutoFit/>
          </a:bodyPr>
          <a:lstStyle/>
          <a:p>
            <a:r>
              <a:rPr lang="pt-BR" dirty="0" smtClean="0">
                <a:solidFill>
                  <a:srgbClr val="0070C0"/>
                </a:solidFill>
              </a:rPr>
              <a:t>Domínio</a:t>
            </a:r>
            <a:endParaRPr lang="pt-BR" dirty="0">
              <a:solidFill>
                <a:srgbClr val="0070C0"/>
              </a:solidFill>
            </a:endParaRPr>
          </a:p>
        </p:txBody>
      </p:sp>
      <p:sp>
        <p:nvSpPr>
          <p:cNvPr id="9" name="CaixaDeTexto 8"/>
          <p:cNvSpPr txBox="1"/>
          <p:nvPr/>
        </p:nvSpPr>
        <p:spPr>
          <a:xfrm>
            <a:off x="3211178" y="3143064"/>
            <a:ext cx="989373" cy="369332"/>
          </a:xfrm>
          <a:prstGeom prst="rect">
            <a:avLst/>
          </a:prstGeom>
          <a:noFill/>
        </p:spPr>
        <p:txBody>
          <a:bodyPr wrap="none" rtlCol="0">
            <a:spAutoFit/>
          </a:bodyPr>
          <a:lstStyle/>
          <a:p>
            <a:r>
              <a:rPr lang="pt-BR" dirty="0" smtClean="0">
                <a:solidFill>
                  <a:schemeClr val="bg1"/>
                </a:solidFill>
              </a:rPr>
              <a:t>Usuário</a:t>
            </a:r>
            <a:endParaRPr lang="pt-BR" dirty="0">
              <a:solidFill>
                <a:schemeClr val="bg1"/>
              </a:solidFill>
            </a:endParaRPr>
          </a:p>
        </p:txBody>
      </p:sp>
      <p:sp>
        <p:nvSpPr>
          <p:cNvPr id="10" name="CaixaDeTexto 9"/>
          <p:cNvSpPr txBox="1"/>
          <p:nvPr/>
        </p:nvSpPr>
        <p:spPr>
          <a:xfrm>
            <a:off x="4340154" y="3672762"/>
            <a:ext cx="1574470" cy="369332"/>
          </a:xfrm>
          <a:prstGeom prst="rect">
            <a:avLst/>
          </a:prstGeom>
          <a:noFill/>
        </p:spPr>
        <p:txBody>
          <a:bodyPr wrap="none" rtlCol="0">
            <a:spAutoFit/>
          </a:bodyPr>
          <a:lstStyle/>
          <a:p>
            <a:r>
              <a:rPr lang="pt-BR" dirty="0" smtClean="0">
                <a:solidFill>
                  <a:schemeClr val="bg1"/>
                </a:solidFill>
              </a:rPr>
              <a:t>Indexadores</a:t>
            </a:r>
            <a:endParaRPr lang="pt-BR" dirty="0">
              <a:solidFill>
                <a:schemeClr val="bg1"/>
              </a:solidFill>
            </a:endParaRPr>
          </a:p>
        </p:txBody>
      </p:sp>
      <p:sp>
        <p:nvSpPr>
          <p:cNvPr id="11" name="Retângulo 10"/>
          <p:cNvSpPr/>
          <p:nvPr/>
        </p:nvSpPr>
        <p:spPr>
          <a:xfrm>
            <a:off x="4417949" y="4128098"/>
            <a:ext cx="1700011" cy="489397"/>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70C0"/>
                </a:solidFill>
              </a:rPr>
              <a:t>Documento</a:t>
            </a:r>
            <a:endParaRPr lang="pt-BR" dirty="0">
              <a:solidFill>
                <a:srgbClr val="0070C0"/>
              </a:solidFill>
            </a:endParaRPr>
          </a:p>
        </p:txBody>
      </p:sp>
      <p:cxnSp>
        <p:nvCxnSpPr>
          <p:cNvPr id="16" name="Conector de seta reta 15"/>
          <p:cNvCxnSpPr/>
          <p:nvPr/>
        </p:nvCxnSpPr>
        <p:spPr>
          <a:xfrm flipH="1">
            <a:off x="5996990" y="2711722"/>
            <a:ext cx="806737" cy="17641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flipH="1" flipV="1">
            <a:off x="2751441" y="3043886"/>
            <a:ext cx="1853566" cy="14319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901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1109" y="143625"/>
            <a:ext cx="9404723" cy="925321"/>
          </a:xfrm>
        </p:spPr>
        <p:txBody>
          <a:bodyPr/>
          <a:lstStyle/>
          <a:p>
            <a:r>
              <a:rPr lang="pt-BR" sz="3600" b="1" dirty="0" smtClean="0"/>
              <a:t>Qualidade da indexação</a:t>
            </a:r>
            <a:endParaRPr lang="pt-BR" sz="3600" b="1" dirty="0"/>
          </a:p>
        </p:txBody>
      </p:sp>
      <p:sp>
        <p:nvSpPr>
          <p:cNvPr id="3" name="Espaço Reservado para Conteúdo 2"/>
          <p:cNvSpPr>
            <a:spLocks noGrp="1"/>
          </p:cNvSpPr>
          <p:nvPr>
            <p:ph idx="1"/>
          </p:nvPr>
        </p:nvSpPr>
        <p:spPr>
          <a:xfrm>
            <a:off x="1103312" y="1210614"/>
            <a:ext cx="10745251" cy="5037785"/>
          </a:xfrm>
        </p:spPr>
        <p:txBody>
          <a:bodyPr/>
          <a:lstStyle/>
          <a:p>
            <a:r>
              <a:rPr lang="pt-BR" dirty="0" smtClean="0"/>
              <a:t>Exaustividade: relacionada ao número de conceitos que caracterizam todo o conteúdo do documento.</a:t>
            </a:r>
          </a:p>
          <a:p>
            <a:endParaRPr lang="pt-BR" dirty="0"/>
          </a:p>
          <a:p>
            <a:r>
              <a:rPr lang="pt-BR" dirty="0" smtClean="0"/>
              <a:t>Cuidado! Nem sempre muitos termos indicam exaustividade . Alguns ampliam o número de termos pela generalidade, ou especialização da informação, pela exigência dos usuários, para aumentar o índice de recuperação)</a:t>
            </a:r>
          </a:p>
          <a:p>
            <a:endParaRPr lang="pt-BR" dirty="0"/>
          </a:p>
          <a:p>
            <a:r>
              <a:rPr lang="pt-BR" dirty="0" smtClean="0"/>
              <a:t>Exemplo: </a:t>
            </a:r>
          </a:p>
          <a:p>
            <a:r>
              <a:rPr lang="pt-BR" dirty="0" smtClean="0"/>
              <a:t>Sistema A ( ISO 15489, Normalização, Gestão documentos privados, Gestão documentos públicos)</a:t>
            </a:r>
          </a:p>
          <a:p>
            <a:r>
              <a:rPr lang="pt-BR" dirty="0" smtClean="0"/>
              <a:t>Sistema B  (</a:t>
            </a:r>
            <a:r>
              <a:rPr lang="pt-BR" dirty="0"/>
              <a:t>ISO 15489, Normalização, </a:t>
            </a:r>
            <a:r>
              <a:rPr lang="pt-BR" dirty="0" smtClean="0"/>
              <a:t>Normas ISO,  Gestão de documentos,  Gestão de documentos </a:t>
            </a:r>
            <a:r>
              <a:rPr lang="pt-BR" dirty="0"/>
              <a:t>privados, Gestão </a:t>
            </a:r>
            <a:r>
              <a:rPr lang="pt-BR" dirty="0" smtClean="0"/>
              <a:t>de documentos públicos, Arquivos universitários)</a:t>
            </a:r>
          </a:p>
          <a:p>
            <a:endParaRPr lang="pt-BR" dirty="0"/>
          </a:p>
        </p:txBody>
      </p:sp>
    </p:spTree>
    <p:extLst>
      <p:ext uri="{BB962C8B-B14F-4D97-AF65-F5344CB8AC3E}">
        <p14:creationId xmlns:p14="http://schemas.microsoft.com/office/powerpoint/2010/main" val="16877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2624" y="220898"/>
            <a:ext cx="9404723" cy="770775"/>
          </a:xfrm>
        </p:spPr>
        <p:txBody>
          <a:bodyPr/>
          <a:lstStyle/>
          <a:p>
            <a:r>
              <a:rPr lang="pt-BR" dirty="0" smtClean="0"/>
              <a:t>Indexação</a:t>
            </a:r>
            <a:endParaRPr lang="pt-BR" dirty="0"/>
          </a:p>
        </p:txBody>
      </p:sp>
      <p:sp>
        <p:nvSpPr>
          <p:cNvPr id="3" name="Espaço Reservado para Conteúdo 2"/>
          <p:cNvSpPr>
            <a:spLocks noGrp="1"/>
          </p:cNvSpPr>
          <p:nvPr>
            <p:ph idx="1"/>
          </p:nvPr>
        </p:nvSpPr>
        <p:spPr>
          <a:xfrm>
            <a:off x="1103312" y="991673"/>
            <a:ext cx="8946541" cy="5256727"/>
          </a:xfrm>
        </p:spPr>
        <p:txBody>
          <a:bodyPr>
            <a:normAutofit/>
          </a:bodyPr>
          <a:lstStyle/>
          <a:p>
            <a:r>
              <a:rPr lang="pt-BR" b="1" dirty="0" smtClean="0"/>
              <a:t>Antes:  </a:t>
            </a:r>
            <a:r>
              <a:rPr lang="pt-BR" dirty="0" smtClean="0"/>
              <a:t>elaboração de índices (obra isolada) lista em ordem alfabética</a:t>
            </a:r>
          </a:p>
          <a:p>
            <a:endParaRPr lang="pt-BR" dirty="0"/>
          </a:p>
          <a:p>
            <a:r>
              <a:rPr lang="pt-BR" b="1" dirty="0" smtClean="0"/>
              <a:t>Depois: </a:t>
            </a:r>
            <a:r>
              <a:rPr lang="pt-BR" dirty="0" smtClean="0"/>
              <a:t>representação do conteúdo dos documentos (índices cooperativos) conjunto ordenado de códigos representativos de assuntos, tópicos ou conceitos os quais podem servir como critérios de busca relacionado com alguma chave de acesso que permita localizar os documentos ou suas partes ou suas representações , relativos a cada assunto.</a:t>
            </a:r>
          </a:p>
          <a:p>
            <a:endParaRPr lang="pt-BR" dirty="0"/>
          </a:p>
          <a:p>
            <a:r>
              <a:rPr lang="pt-BR" dirty="0" smtClean="0"/>
              <a:t>Deve ser vista sob dois pontos de vistas distintos, enquanto</a:t>
            </a:r>
          </a:p>
          <a:p>
            <a:pPr lvl="1"/>
            <a:r>
              <a:rPr lang="pt-BR" dirty="0" smtClean="0"/>
              <a:t>processo que consiste em descrever e identificar um documento com a ajuda de representações dos conceitos nele contidos</a:t>
            </a:r>
          </a:p>
          <a:p>
            <a:pPr lvl="1"/>
            <a:r>
              <a:rPr lang="pt-BR" dirty="0"/>
              <a:t>f</a:t>
            </a:r>
            <a:r>
              <a:rPr lang="pt-BR" dirty="0" smtClean="0"/>
              <a:t>inalidade permitindo busca e acesso a informação armazenada</a:t>
            </a:r>
            <a:endParaRPr lang="pt-BR" dirty="0"/>
          </a:p>
        </p:txBody>
      </p:sp>
    </p:spTree>
    <p:extLst>
      <p:ext uri="{BB962C8B-B14F-4D97-AF65-F5344CB8AC3E}">
        <p14:creationId xmlns:p14="http://schemas.microsoft.com/office/powerpoint/2010/main" val="961501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988" y="246656"/>
            <a:ext cx="9404723" cy="745017"/>
          </a:xfrm>
        </p:spPr>
        <p:txBody>
          <a:bodyPr/>
          <a:lstStyle/>
          <a:p>
            <a:r>
              <a:rPr lang="pt-BR" sz="3600" b="1" dirty="0" smtClean="0"/>
              <a:t>Consistência da indexação</a:t>
            </a:r>
            <a:endParaRPr lang="pt-BR" sz="3600" b="1" dirty="0"/>
          </a:p>
        </p:txBody>
      </p:sp>
      <p:sp>
        <p:nvSpPr>
          <p:cNvPr id="3" name="Espaço Reservado para Conteúdo 2"/>
          <p:cNvSpPr>
            <a:spLocks noGrp="1"/>
          </p:cNvSpPr>
          <p:nvPr>
            <p:ph idx="1"/>
          </p:nvPr>
        </p:nvSpPr>
        <p:spPr>
          <a:xfrm>
            <a:off x="1103312" y="1210614"/>
            <a:ext cx="8946541" cy="5037785"/>
          </a:xfrm>
        </p:spPr>
        <p:txBody>
          <a:bodyPr/>
          <a:lstStyle/>
          <a:p>
            <a:r>
              <a:rPr lang="pt-BR" dirty="0" smtClean="0"/>
              <a:t>Indexador: formação e experiência ; conhecimento do assunto ; domínio das ferramentas de indexação ;profissionalismo</a:t>
            </a:r>
          </a:p>
          <a:p>
            <a:r>
              <a:rPr lang="pt-BR" dirty="0" smtClean="0"/>
              <a:t>Contexto: política de indexação ; objetivo da indexação (temas principais x especificidade) ; tipos e necessidades dos usuários; carga de trabalho e tempo dedicado</a:t>
            </a:r>
          </a:p>
          <a:p>
            <a:r>
              <a:rPr lang="pt-BR" dirty="0" smtClean="0"/>
              <a:t>Objeto: complexidade (livro infantil x patentes) ; características e propriedades do objeto indexado (texto x material gráfico ou audiovisual)</a:t>
            </a:r>
          </a:p>
          <a:p>
            <a:r>
              <a:rPr lang="pt-BR" dirty="0" smtClean="0"/>
              <a:t>Momento: comparação executada com as palavras-chave tiradas diretamente do texto e convertidas em descritores</a:t>
            </a:r>
          </a:p>
          <a:p>
            <a:r>
              <a:rPr lang="pt-BR" dirty="0" smtClean="0"/>
              <a:t>Fórmulas matemáticas para conseguir índices de </a:t>
            </a:r>
            <a:r>
              <a:rPr lang="pt-BR" dirty="0" err="1" smtClean="0"/>
              <a:t>consitência</a:t>
            </a:r>
            <a:endParaRPr lang="pt-BR" dirty="0"/>
          </a:p>
        </p:txBody>
      </p:sp>
    </p:spTree>
    <p:extLst>
      <p:ext uri="{BB962C8B-B14F-4D97-AF65-F5344CB8AC3E}">
        <p14:creationId xmlns:p14="http://schemas.microsoft.com/office/powerpoint/2010/main" val="2822416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951079"/>
          </a:xfrm>
        </p:spPr>
        <p:txBody>
          <a:bodyPr/>
          <a:lstStyle/>
          <a:p>
            <a:r>
              <a:rPr lang="pt-BR" sz="3600" b="1" dirty="0" smtClean="0"/>
              <a:t>Classes de indexação</a:t>
            </a:r>
            <a:endParaRPr lang="pt-BR" sz="3600" b="1" dirty="0"/>
          </a:p>
        </p:txBody>
      </p:sp>
      <p:sp>
        <p:nvSpPr>
          <p:cNvPr id="3" name="Espaço Reservado para Conteúdo 2"/>
          <p:cNvSpPr>
            <a:spLocks noGrp="1"/>
          </p:cNvSpPr>
          <p:nvPr>
            <p:ph idx="1"/>
          </p:nvPr>
        </p:nvSpPr>
        <p:spPr>
          <a:xfrm>
            <a:off x="1103312" y="1622738"/>
            <a:ext cx="8946541" cy="4625661"/>
          </a:xfrm>
        </p:spPr>
        <p:txBody>
          <a:bodyPr>
            <a:normAutofit fontScale="77500" lnSpcReduction="20000"/>
          </a:bodyPr>
          <a:lstStyle/>
          <a:p>
            <a:r>
              <a:rPr lang="pt-BR" dirty="0" smtClean="0"/>
              <a:t>Indexação temática = palavras-chave, descritores temáticos, cabeçalhos de assuntos</a:t>
            </a:r>
          </a:p>
          <a:p>
            <a:r>
              <a:rPr lang="pt-BR" dirty="0" smtClean="0"/>
              <a:t>Indexação de lugar = Topônimos, descritores topográficos; cabeçalhos de lugar ou </a:t>
            </a:r>
            <a:r>
              <a:rPr lang="pt-BR" dirty="0" err="1" smtClean="0"/>
              <a:t>sub-cabeçalhos</a:t>
            </a:r>
            <a:r>
              <a:rPr lang="pt-BR" dirty="0" smtClean="0"/>
              <a:t> de lugar</a:t>
            </a:r>
          </a:p>
          <a:p>
            <a:r>
              <a:rPr lang="pt-BR" dirty="0" smtClean="0"/>
              <a:t>Indexação de tempo = Datas; descritores cronológicos; </a:t>
            </a:r>
            <a:r>
              <a:rPr lang="pt-BR" dirty="0" err="1" smtClean="0"/>
              <a:t>sub-cabeçalho</a:t>
            </a:r>
            <a:r>
              <a:rPr lang="pt-BR" dirty="0" smtClean="0"/>
              <a:t> de tempo</a:t>
            </a:r>
          </a:p>
          <a:p>
            <a:r>
              <a:rPr lang="pt-BR" dirty="0" smtClean="0"/>
              <a:t>Indexação de nomes próprios = nomes de pessoas e nomes de objetos (identificadores) </a:t>
            </a:r>
          </a:p>
          <a:p>
            <a:r>
              <a:rPr lang="pt-BR" dirty="0" smtClean="0"/>
              <a:t>Indexação de compostos químicos = fórmulas, símbolos</a:t>
            </a:r>
          </a:p>
          <a:p>
            <a:r>
              <a:rPr lang="pt-BR" dirty="0" smtClean="0"/>
              <a:t>Indexação de tratamento = forma como foi tratado o tema (bibliográfico, revisão, aplicação)</a:t>
            </a:r>
          </a:p>
          <a:p>
            <a:r>
              <a:rPr lang="pt-BR" dirty="0" smtClean="0"/>
              <a:t>Indexação de dados numéricos </a:t>
            </a:r>
            <a:r>
              <a:rPr lang="pt-BR" dirty="0"/>
              <a:t>=</a:t>
            </a:r>
            <a:r>
              <a:rPr lang="pt-BR" dirty="0" smtClean="0"/>
              <a:t> temperatura, frequência, longitude</a:t>
            </a:r>
          </a:p>
          <a:p>
            <a:r>
              <a:rPr lang="pt-BR" dirty="0" smtClean="0"/>
              <a:t>Indexação objetos astronômicos = lugares no espaço</a:t>
            </a:r>
          </a:p>
          <a:p>
            <a:endParaRPr lang="pt-BR" dirty="0"/>
          </a:p>
          <a:p>
            <a:r>
              <a:rPr lang="pt-BR" dirty="0" err="1" smtClean="0"/>
              <a:t>Obs</a:t>
            </a:r>
            <a:r>
              <a:rPr lang="pt-BR" dirty="0" smtClean="0"/>
              <a:t>: cada sistema de informação cria suas listas de identificadores</a:t>
            </a:r>
          </a:p>
          <a:p>
            <a:pPr marL="0" indent="0">
              <a:buNone/>
            </a:pPr>
            <a:r>
              <a:rPr lang="pt-BR" dirty="0" smtClean="0"/>
              <a:t>(nomes de famílias; personagens; guerras; tratados; nomes científicos) </a:t>
            </a:r>
          </a:p>
          <a:p>
            <a:endParaRPr lang="pt-BR" dirty="0"/>
          </a:p>
        </p:txBody>
      </p:sp>
    </p:spTree>
    <p:extLst>
      <p:ext uri="{BB962C8B-B14F-4D97-AF65-F5344CB8AC3E}">
        <p14:creationId xmlns:p14="http://schemas.microsoft.com/office/powerpoint/2010/main" val="12346516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956" y="108303"/>
            <a:ext cx="10249416" cy="629107"/>
          </a:xfrm>
        </p:spPr>
        <p:txBody>
          <a:bodyPr/>
          <a:lstStyle/>
          <a:p>
            <a:r>
              <a:rPr lang="pt-BR" sz="3600" b="1" dirty="0" smtClean="0"/>
              <a:t>Recuperação da informação  (Lancaster)</a:t>
            </a:r>
            <a:endParaRPr lang="pt-BR" sz="3600" b="1" dirty="0"/>
          </a:p>
        </p:txBody>
      </p:sp>
      <p:sp>
        <p:nvSpPr>
          <p:cNvPr id="3" name="Espaço Reservado para Conteúdo 2"/>
          <p:cNvSpPr>
            <a:spLocks noGrp="1"/>
          </p:cNvSpPr>
          <p:nvPr>
            <p:ph idx="1"/>
          </p:nvPr>
        </p:nvSpPr>
        <p:spPr>
          <a:xfrm>
            <a:off x="231820" y="862885"/>
            <a:ext cx="11410681" cy="5731097"/>
          </a:xfrm>
          <a:ln>
            <a:solidFill>
              <a:schemeClr val="accent1"/>
            </a:solidFill>
          </a:ln>
        </p:spPr>
        <p:txBody>
          <a:bodyPr>
            <a:normAutofit fontScale="70000" lnSpcReduction="20000"/>
          </a:bodyPr>
          <a:lstStyle/>
          <a:p>
            <a:r>
              <a:rPr lang="pt-BR" sz="2300" dirty="0" smtClean="0"/>
              <a:t>Em uma base de dados a coleção de documentos armazenados se divide em dois grupos: </a:t>
            </a:r>
            <a:r>
              <a:rPr lang="pt-BR" sz="2300" dirty="0" smtClean="0">
                <a:solidFill>
                  <a:srgbClr val="92D050"/>
                </a:solidFill>
              </a:rPr>
              <a:t>os </a:t>
            </a:r>
            <a:r>
              <a:rPr lang="pt-BR" sz="2300" b="1" dirty="0" smtClean="0">
                <a:solidFill>
                  <a:srgbClr val="92D050"/>
                </a:solidFill>
              </a:rPr>
              <a:t>documentos recuperados </a:t>
            </a:r>
            <a:r>
              <a:rPr lang="pt-BR" sz="2300" dirty="0" smtClean="0"/>
              <a:t>e os </a:t>
            </a:r>
            <a:r>
              <a:rPr lang="pt-BR" sz="2300" b="1" dirty="0" smtClean="0">
                <a:solidFill>
                  <a:srgbClr val="00B0F0"/>
                </a:solidFill>
              </a:rPr>
              <a:t>não recuperados</a:t>
            </a:r>
          </a:p>
          <a:p>
            <a:endParaRPr lang="pt-BR" b="1" dirty="0">
              <a:solidFill>
                <a:srgbClr val="00B0F0"/>
              </a:solidFill>
            </a:endParaRPr>
          </a:p>
          <a:p>
            <a:endParaRPr lang="pt-BR" b="1" dirty="0" smtClean="0">
              <a:solidFill>
                <a:srgbClr val="00B0F0"/>
              </a:solidFill>
            </a:endParaRPr>
          </a:p>
          <a:p>
            <a:endParaRPr lang="pt-BR" b="1" dirty="0" smtClean="0">
              <a:solidFill>
                <a:srgbClr val="00B0F0"/>
              </a:solidFill>
            </a:endParaRPr>
          </a:p>
          <a:p>
            <a:endParaRPr lang="pt-BR" b="1" dirty="0">
              <a:solidFill>
                <a:srgbClr val="00B0F0"/>
              </a:solidFill>
            </a:endParaRPr>
          </a:p>
          <a:p>
            <a:endParaRPr lang="pt-BR" b="1" dirty="0" smtClean="0">
              <a:solidFill>
                <a:srgbClr val="00B0F0"/>
              </a:solidFill>
            </a:endParaRPr>
          </a:p>
          <a:p>
            <a:endParaRPr lang="pt-BR" dirty="0" smtClean="0"/>
          </a:p>
          <a:p>
            <a:endParaRPr lang="pt-BR" dirty="0"/>
          </a:p>
          <a:p>
            <a:r>
              <a:rPr lang="pt-BR" dirty="0" smtClean="0"/>
              <a:t>Busca perfeita quando o usuário considera que foram recuperados todos os documentos relevantes (</a:t>
            </a:r>
            <a:r>
              <a:rPr lang="pt-BR" dirty="0" err="1" smtClean="0"/>
              <a:t>a+c</a:t>
            </a:r>
            <a:r>
              <a:rPr lang="pt-BR" dirty="0" smtClean="0"/>
              <a:t>) e omitidos os que considera irrelevantes </a:t>
            </a:r>
            <a:r>
              <a:rPr lang="pt-BR" dirty="0"/>
              <a:t>(</a:t>
            </a:r>
            <a:r>
              <a:rPr lang="pt-BR" dirty="0" err="1"/>
              <a:t>b+d</a:t>
            </a:r>
            <a:r>
              <a:rPr lang="pt-BR" dirty="0"/>
              <a:t>) </a:t>
            </a:r>
            <a:endParaRPr lang="pt-BR" dirty="0" smtClean="0"/>
          </a:p>
          <a:p>
            <a:r>
              <a:rPr lang="pt-BR" dirty="0" smtClean="0"/>
              <a:t>Recuperação perfeita = Resposta exaustiva e precisa</a:t>
            </a:r>
          </a:p>
          <a:p>
            <a:pPr marL="0" indent="0">
              <a:buNone/>
            </a:pPr>
            <a:r>
              <a:rPr lang="pt-BR" dirty="0" smtClean="0"/>
              <a:t>					</a:t>
            </a:r>
            <a:r>
              <a:rPr lang="pt-BR" sz="1600" dirty="0" smtClean="0"/>
              <a:t>número total de documentos relevantes recuperados						a</a:t>
            </a:r>
            <a:endParaRPr lang="pt-BR" sz="1600" dirty="0"/>
          </a:p>
          <a:p>
            <a:r>
              <a:rPr lang="pt-BR" dirty="0" smtClean="0"/>
              <a:t>Exaustividade =		</a:t>
            </a:r>
            <a:r>
              <a:rPr lang="pt-BR" dirty="0"/>
              <a:t> </a:t>
            </a:r>
            <a:r>
              <a:rPr lang="pt-BR" sz="1600" dirty="0"/>
              <a:t>número total de documentos </a:t>
            </a:r>
            <a:r>
              <a:rPr lang="pt-BR" sz="1600" dirty="0" smtClean="0"/>
              <a:t>relevantes na coleção</a:t>
            </a:r>
            <a:r>
              <a:rPr lang="pt-BR" dirty="0" smtClean="0"/>
              <a:t> 					</a:t>
            </a:r>
            <a:r>
              <a:rPr lang="pt-BR" dirty="0" err="1" smtClean="0"/>
              <a:t>a+c</a:t>
            </a:r>
            <a:endParaRPr lang="pt-BR" dirty="0" smtClean="0"/>
          </a:p>
          <a:p>
            <a:pPr marL="0" indent="0">
              <a:buNone/>
            </a:pPr>
            <a:r>
              <a:rPr lang="pt-BR" dirty="0" smtClean="0"/>
              <a:t>						</a:t>
            </a:r>
          </a:p>
          <a:p>
            <a:pPr marL="0" indent="0">
              <a:buNone/>
            </a:pPr>
            <a:r>
              <a:rPr lang="pt-BR" dirty="0"/>
              <a:t>	</a:t>
            </a:r>
            <a:r>
              <a:rPr lang="pt-BR" dirty="0" smtClean="0"/>
              <a:t>					</a:t>
            </a:r>
            <a:r>
              <a:rPr lang="pt-BR" sz="1400" dirty="0"/>
              <a:t> </a:t>
            </a:r>
            <a:r>
              <a:rPr lang="pt-BR" sz="1600" dirty="0"/>
              <a:t>número total de documentos relevantes recuperados</a:t>
            </a:r>
            <a:r>
              <a:rPr lang="pt-BR" sz="1400" dirty="0"/>
              <a:t> </a:t>
            </a:r>
            <a:r>
              <a:rPr lang="pt-BR" sz="1400" dirty="0" smtClean="0"/>
              <a:t>				a</a:t>
            </a:r>
            <a:r>
              <a:rPr lang="pt-BR" dirty="0" smtClean="0"/>
              <a:t>		</a:t>
            </a:r>
            <a:endParaRPr lang="pt-BR" dirty="0"/>
          </a:p>
          <a:p>
            <a:r>
              <a:rPr lang="pt-BR" dirty="0" smtClean="0"/>
              <a:t>Precisão = 				</a:t>
            </a:r>
            <a:r>
              <a:rPr lang="pt-BR" dirty="0"/>
              <a:t> </a:t>
            </a:r>
            <a:r>
              <a:rPr lang="pt-BR" sz="1700" dirty="0"/>
              <a:t>número total de documentos relevantes </a:t>
            </a:r>
            <a:r>
              <a:rPr lang="pt-BR" sz="1700" dirty="0" smtClean="0"/>
              <a:t>na coleção				</a:t>
            </a:r>
            <a:r>
              <a:rPr lang="pt-BR" sz="1700" dirty="0" err="1" smtClean="0"/>
              <a:t>a+b</a:t>
            </a:r>
            <a:endParaRPr lang="pt-BR" sz="1700" dirty="0" smtClean="0"/>
          </a:p>
          <a:p>
            <a:pPr marL="0" indent="0">
              <a:buNone/>
            </a:pPr>
            <a:r>
              <a:rPr lang="pt-BR" dirty="0"/>
              <a:t>	</a:t>
            </a:r>
            <a:r>
              <a:rPr lang="pt-BR" dirty="0" smtClean="0"/>
              <a:t>								</a:t>
            </a:r>
          </a:p>
          <a:p>
            <a:pPr marL="0" indent="0">
              <a:buNone/>
            </a:pPr>
            <a:endParaRPr lang="pt-BR" dirty="0" smtClean="0"/>
          </a:p>
          <a:p>
            <a:pPr marL="0" indent="0">
              <a:buNone/>
            </a:pPr>
            <a:r>
              <a:rPr lang="pt-BR" dirty="0"/>
              <a:t>	</a:t>
            </a:r>
            <a:r>
              <a:rPr lang="pt-BR" dirty="0" smtClean="0"/>
              <a:t>					</a:t>
            </a:r>
            <a:endParaRPr lang="pt-BR" dirty="0"/>
          </a:p>
        </p:txBody>
      </p:sp>
      <p:cxnSp>
        <p:nvCxnSpPr>
          <p:cNvPr id="5" name="Conector reto 4"/>
          <p:cNvCxnSpPr/>
          <p:nvPr/>
        </p:nvCxnSpPr>
        <p:spPr>
          <a:xfrm flipV="1">
            <a:off x="2678805" y="4507605"/>
            <a:ext cx="3773510" cy="128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flipV="1">
            <a:off x="8406221" y="4494725"/>
            <a:ext cx="651509" cy="1288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8" name="Tabela 7"/>
          <p:cNvGraphicFramePr>
            <a:graphicFrameLocks noGrp="1"/>
          </p:cNvGraphicFramePr>
          <p:nvPr>
            <p:extLst>
              <p:ext uri="{D42A27DB-BD31-4B8C-83A1-F6EECF244321}">
                <p14:modId xmlns:p14="http://schemas.microsoft.com/office/powerpoint/2010/main" val="2679060755"/>
              </p:ext>
            </p:extLst>
          </p:nvPr>
        </p:nvGraphicFramePr>
        <p:xfrm>
          <a:off x="988811" y="1512123"/>
          <a:ext cx="8128000" cy="14833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pt-BR" dirty="0" smtClean="0"/>
                        <a:t>Documento</a:t>
                      </a:r>
                      <a:endParaRPr lang="pt-BR" dirty="0"/>
                    </a:p>
                  </a:txBody>
                  <a:tcPr/>
                </a:tc>
                <a:tc>
                  <a:txBody>
                    <a:bodyPr/>
                    <a:lstStyle/>
                    <a:p>
                      <a:pPr algn="ctr"/>
                      <a:r>
                        <a:rPr lang="pt-BR" dirty="0" smtClean="0"/>
                        <a:t>Relevante</a:t>
                      </a:r>
                      <a:endParaRPr lang="pt-BR" dirty="0"/>
                    </a:p>
                  </a:txBody>
                  <a:tcPr/>
                </a:tc>
                <a:tc>
                  <a:txBody>
                    <a:bodyPr/>
                    <a:lstStyle/>
                    <a:p>
                      <a:pPr algn="ctr"/>
                      <a:r>
                        <a:rPr lang="pt-BR" dirty="0" smtClean="0"/>
                        <a:t>Irrelevante</a:t>
                      </a:r>
                      <a:endParaRPr lang="pt-BR" dirty="0"/>
                    </a:p>
                  </a:txBody>
                  <a:tcPr/>
                </a:tc>
                <a:tc>
                  <a:txBody>
                    <a:bodyPr/>
                    <a:lstStyle/>
                    <a:p>
                      <a:pPr algn="ctr"/>
                      <a:r>
                        <a:rPr lang="pt-BR" dirty="0" smtClean="0"/>
                        <a:t>Total</a:t>
                      </a:r>
                      <a:endParaRPr lang="pt-BR" dirty="0"/>
                    </a:p>
                  </a:txBody>
                  <a:tcPr/>
                </a:tc>
              </a:tr>
              <a:tr h="370840">
                <a:tc>
                  <a:txBody>
                    <a:bodyPr/>
                    <a:lstStyle/>
                    <a:p>
                      <a:r>
                        <a:rPr lang="pt-BR" sz="1600" dirty="0" smtClean="0"/>
                        <a:t>Recuperado</a:t>
                      </a:r>
                      <a:endParaRPr lang="pt-BR" sz="1600" dirty="0"/>
                    </a:p>
                  </a:txBody>
                  <a:tcPr/>
                </a:tc>
                <a:tc>
                  <a:txBody>
                    <a:bodyPr/>
                    <a:lstStyle/>
                    <a:p>
                      <a:pPr algn="ctr"/>
                      <a:r>
                        <a:rPr lang="pt-BR" dirty="0" smtClean="0"/>
                        <a:t>a</a:t>
                      </a:r>
                      <a:endParaRPr lang="pt-BR" dirty="0"/>
                    </a:p>
                  </a:txBody>
                  <a:tcPr/>
                </a:tc>
                <a:tc>
                  <a:txBody>
                    <a:bodyPr/>
                    <a:lstStyle/>
                    <a:p>
                      <a:pPr algn="ctr"/>
                      <a:r>
                        <a:rPr lang="pt-BR" dirty="0" smtClean="0"/>
                        <a:t>b</a:t>
                      </a:r>
                      <a:endParaRPr lang="pt-BR" dirty="0"/>
                    </a:p>
                  </a:txBody>
                  <a:tcPr/>
                </a:tc>
                <a:tc>
                  <a:txBody>
                    <a:bodyPr/>
                    <a:lstStyle/>
                    <a:p>
                      <a:pPr algn="ctr"/>
                      <a:r>
                        <a:rPr lang="pt-BR" dirty="0" smtClean="0"/>
                        <a:t>a +</a:t>
                      </a:r>
                      <a:r>
                        <a:rPr lang="pt-BR" baseline="0" dirty="0" smtClean="0"/>
                        <a:t> b</a:t>
                      </a:r>
                      <a:endParaRPr lang="pt-BR" dirty="0"/>
                    </a:p>
                  </a:txBody>
                  <a:tcPr/>
                </a:tc>
              </a:tr>
              <a:tr h="370840">
                <a:tc>
                  <a:txBody>
                    <a:bodyPr/>
                    <a:lstStyle/>
                    <a:p>
                      <a:r>
                        <a:rPr lang="pt-BR" sz="1600" dirty="0" smtClean="0"/>
                        <a:t>Não recuperado</a:t>
                      </a:r>
                      <a:endParaRPr lang="pt-BR" sz="1600" dirty="0"/>
                    </a:p>
                  </a:txBody>
                  <a:tcPr/>
                </a:tc>
                <a:tc>
                  <a:txBody>
                    <a:bodyPr/>
                    <a:lstStyle/>
                    <a:p>
                      <a:pPr algn="ctr"/>
                      <a:r>
                        <a:rPr lang="pt-BR" dirty="0" smtClean="0"/>
                        <a:t>c</a:t>
                      </a:r>
                      <a:endParaRPr lang="pt-BR" dirty="0"/>
                    </a:p>
                  </a:txBody>
                  <a:tcPr/>
                </a:tc>
                <a:tc>
                  <a:txBody>
                    <a:bodyPr/>
                    <a:lstStyle/>
                    <a:p>
                      <a:pPr algn="ctr"/>
                      <a:r>
                        <a:rPr lang="pt-BR" dirty="0" smtClean="0"/>
                        <a:t>d</a:t>
                      </a:r>
                      <a:endParaRPr lang="pt-BR" dirty="0"/>
                    </a:p>
                  </a:txBody>
                  <a:tcPr/>
                </a:tc>
                <a:tc>
                  <a:txBody>
                    <a:bodyPr/>
                    <a:lstStyle/>
                    <a:p>
                      <a:pPr algn="ctr"/>
                      <a:r>
                        <a:rPr lang="pt-BR" dirty="0" smtClean="0"/>
                        <a:t>c+ d</a:t>
                      </a:r>
                      <a:endParaRPr lang="pt-BR" dirty="0"/>
                    </a:p>
                  </a:txBody>
                  <a:tcPr/>
                </a:tc>
              </a:tr>
              <a:tr h="370840">
                <a:tc>
                  <a:txBody>
                    <a:bodyPr/>
                    <a:lstStyle/>
                    <a:p>
                      <a:r>
                        <a:rPr lang="pt-BR" dirty="0" smtClean="0"/>
                        <a:t>Total</a:t>
                      </a:r>
                      <a:endParaRPr lang="pt-BR" dirty="0"/>
                    </a:p>
                  </a:txBody>
                  <a:tcPr/>
                </a:tc>
                <a:tc>
                  <a:txBody>
                    <a:bodyPr/>
                    <a:lstStyle/>
                    <a:p>
                      <a:pPr algn="ctr"/>
                      <a:r>
                        <a:rPr lang="pt-BR" dirty="0" err="1" smtClean="0"/>
                        <a:t>a+c</a:t>
                      </a:r>
                      <a:endParaRPr lang="pt-BR" dirty="0"/>
                    </a:p>
                  </a:txBody>
                  <a:tcPr/>
                </a:tc>
                <a:tc>
                  <a:txBody>
                    <a:bodyPr/>
                    <a:lstStyle/>
                    <a:p>
                      <a:pPr algn="ctr"/>
                      <a:r>
                        <a:rPr lang="pt-BR" dirty="0" err="1" smtClean="0"/>
                        <a:t>b+d</a:t>
                      </a:r>
                      <a:endParaRPr lang="pt-BR" dirty="0"/>
                    </a:p>
                  </a:txBody>
                  <a:tcPr/>
                </a:tc>
                <a:tc>
                  <a:txBody>
                    <a:bodyPr/>
                    <a:lstStyle/>
                    <a:p>
                      <a:pPr algn="ctr"/>
                      <a:r>
                        <a:rPr lang="pt-BR" dirty="0" err="1" smtClean="0"/>
                        <a:t>a+b+c+d</a:t>
                      </a:r>
                      <a:endParaRPr lang="pt-BR" dirty="0"/>
                    </a:p>
                  </a:txBody>
                  <a:tcPr/>
                </a:tc>
              </a:tr>
            </a:tbl>
          </a:graphicData>
        </a:graphic>
      </p:graphicFrame>
      <p:cxnSp>
        <p:nvCxnSpPr>
          <p:cNvPr id="12" name="Conector reto 11"/>
          <p:cNvCxnSpPr/>
          <p:nvPr/>
        </p:nvCxnSpPr>
        <p:spPr>
          <a:xfrm flipV="1">
            <a:off x="3116687" y="5409127"/>
            <a:ext cx="3709116" cy="2575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flipV="1">
            <a:off x="8384345" y="5396247"/>
            <a:ext cx="651509" cy="1288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425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a:t>
            </a:r>
            <a:endParaRPr lang="pt-BR" dirty="0"/>
          </a:p>
        </p:txBody>
      </p:sp>
      <p:sp>
        <p:nvSpPr>
          <p:cNvPr id="3" name="Espaço Reservado para Conteúdo 2"/>
          <p:cNvSpPr>
            <a:spLocks noGrp="1"/>
          </p:cNvSpPr>
          <p:nvPr>
            <p:ph idx="1"/>
          </p:nvPr>
        </p:nvSpPr>
        <p:spPr/>
        <p:txBody>
          <a:bodyPr/>
          <a:lstStyle/>
          <a:p>
            <a:r>
              <a:rPr lang="pt-BR" dirty="0" smtClean="0"/>
              <a:t>A partir do texto “Informação e conhecimento na era digital” no link:</a:t>
            </a:r>
          </a:p>
          <a:p>
            <a:r>
              <a:rPr lang="pt-BR" dirty="0">
                <a:hlinkClick r:id="rId2"/>
              </a:rPr>
              <a:t>http://</a:t>
            </a:r>
            <a:r>
              <a:rPr lang="pt-BR" dirty="0" smtClean="0">
                <a:hlinkClick r:id="rId2"/>
              </a:rPr>
              <a:t>periodicos.puc-campinas.edu.br/seer/index.php/transinfo/article/view/695/675</a:t>
            </a:r>
            <a:endParaRPr lang="pt-BR" dirty="0" smtClean="0"/>
          </a:p>
          <a:p>
            <a:endParaRPr lang="pt-BR" dirty="0"/>
          </a:p>
          <a:p>
            <a:r>
              <a:rPr lang="pt-BR" dirty="0"/>
              <a:t>a</a:t>
            </a:r>
            <a:r>
              <a:rPr lang="pt-BR" dirty="0" smtClean="0"/>
              <a:t>) Elaborar um índice remissivo  </a:t>
            </a:r>
          </a:p>
          <a:p>
            <a:r>
              <a:rPr lang="pt-BR" dirty="0" smtClean="0"/>
              <a:t>b) Elaborar a informação documentária a partir dos processos de análise, síntese e representação utilizando o Vocabulário Controlado USP</a:t>
            </a:r>
            <a:endParaRPr lang="pt-BR" dirty="0"/>
          </a:p>
        </p:txBody>
      </p:sp>
    </p:spTree>
    <p:extLst>
      <p:ext uri="{BB962C8B-B14F-4D97-AF65-F5344CB8AC3E}">
        <p14:creationId xmlns:p14="http://schemas.microsoft.com/office/powerpoint/2010/main" val="138871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502" y="195140"/>
            <a:ext cx="9404723" cy="822290"/>
          </a:xfrm>
        </p:spPr>
        <p:txBody>
          <a:bodyPr/>
          <a:lstStyle/>
          <a:p>
            <a:r>
              <a:rPr lang="pt-BR" sz="3600" b="1" dirty="0" smtClean="0"/>
              <a:t>Índices</a:t>
            </a:r>
            <a:endParaRPr lang="pt-BR" sz="3600" b="1" dirty="0"/>
          </a:p>
        </p:txBody>
      </p:sp>
      <p:sp>
        <p:nvSpPr>
          <p:cNvPr id="3" name="Espaço Reservado para Conteúdo 2"/>
          <p:cNvSpPr>
            <a:spLocks noGrp="1"/>
          </p:cNvSpPr>
          <p:nvPr>
            <p:ph idx="1"/>
          </p:nvPr>
        </p:nvSpPr>
        <p:spPr>
          <a:xfrm>
            <a:off x="1094704" y="888642"/>
            <a:ext cx="8955149" cy="5359757"/>
          </a:xfrm>
        </p:spPr>
        <p:txBody>
          <a:bodyPr/>
          <a:lstStyle/>
          <a:p>
            <a:r>
              <a:rPr lang="pt-BR" sz="2400" dirty="0" smtClean="0"/>
              <a:t>Serve para ligar um objeto a sua localização.</a:t>
            </a:r>
          </a:p>
          <a:p>
            <a:r>
              <a:rPr lang="pt-BR" sz="2400" dirty="0" smtClean="0"/>
              <a:t>Nos documentos serve para indicar exatamente onde se encontra a palavra extraída do contexto.  Exemplos</a:t>
            </a:r>
          </a:p>
          <a:p>
            <a:pPr lvl="1"/>
            <a:r>
              <a:rPr lang="pt-BR" sz="2200" dirty="0"/>
              <a:t>Índice </a:t>
            </a:r>
            <a:r>
              <a:rPr lang="pt-BR" sz="2200" dirty="0" smtClean="0"/>
              <a:t>onomástico</a:t>
            </a:r>
          </a:p>
          <a:p>
            <a:pPr lvl="1"/>
            <a:r>
              <a:rPr lang="pt-BR" sz="2200" dirty="0" smtClean="0"/>
              <a:t>Índice remissivo</a:t>
            </a:r>
          </a:p>
          <a:p>
            <a:pPr lvl="1"/>
            <a:r>
              <a:rPr lang="pt-BR" sz="2200" dirty="0" smtClean="0"/>
              <a:t>Índice de assuntos</a:t>
            </a:r>
          </a:p>
          <a:p>
            <a:pPr marL="457200" lvl="1" indent="0">
              <a:buNone/>
            </a:pPr>
            <a:r>
              <a:rPr lang="pt-BR" sz="2200" dirty="0"/>
              <a:t/>
            </a:r>
            <a:br>
              <a:rPr lang="pt-BR" sz="2200" dirty="0"/>
            </a:br>
            <a:endParaRPr lang="pt-BR" sz="2200" dirty="0" smtClean="0"/>
          </a:p>
          <a:p>
            <a:pPr marL="457200" lvl="1" indent="0">
              <a:buNone/>
            </a:pPr>
            <a:endParaRPr lang="pt-BR" sz="2400" dirty="0"/>
          </a:p>
          <a:p>
            <a:pPr marL="457200" lvl="1" indent="0">
              <a:buNone/>
            </a:pPr>
            <a:endParaRPr lang="pt-BR" dirty="0"/>
          </a:p>
        </p:txBody>
      </p:sp>
    </p:spTree>
    <p:extLst>
      <p:ext uri="{BB962C8B-B14F-4D97-AF65-F5344CB8AC3E}">
        <p14:creationId xmlns:p14="http://schemas.microsoft.com/office/powerpoint/2010/main" val="3809500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dirty="0"/>
              <a:t>Índice onomástico</a:t>
            </a:r>
            <a:br>
              <a:rPr lang="pt-BR" sz="4400" dirty="0"/>
            </a:br>
            <a:endParaRPr lang="pt-BR" dirty="0"/>
          </a:p>
        </p:txBody>
      </p:sp>
      <p:sp>
        <p:nvSpPr>
          <p:cNvPr id="3" name="Espaço Reservado para Conteúdo 2"/>
          <p:cNvSpPr>
            <a:spLocks noGrp="1"/>
          </p:cNvSpPr>
          <p:nvPr>
            <p:ph idx="1"/>
          </p:nvPr>
        </p:nvSpPr>
        <p:spPr/>
        <p:txBody>
          <a:bodyPr/>
          <a:lstStyle/>
          <a:p>
            <a:pPr lvl="1"/>
            <a:r>
              <a:rPr lang="pt-BR" sz="2400" dirty="0" smtClean="0"/>
              <a:t>Alves</a:t>
            </a:r>
            <a:r>
              <a:rPr lang="pt-BR" sz="2400" dirty="0"/>
              <a:t>, João,  10, 11</a:t>
            </a:r>
          </a:p>
          <a:p>
            <a:pPr lvl="1"/>
            <a:r>
              <a:rPr lang="pt-BR" sz="2400" dirty="0"/>
              <a:t>Barbosa, Lúcia,  63, 78, 110</a:t>
            </a:r>
          </a:p>
          <a:p>
            <a:pPr lvl="1"/>
            <a:r>
              <a:rPr lang="pt-BR" sz="2400" dirty="0"/>
              <a:t>Correa, Antônio, 11, 17, 120</a:t>
            </a:r>
          </a:p>
          <a:p>
            <a:endParaRPr lang="pt-BR" dirty="0"/>
          </a:p>
        </p:txBody>
      </p:sp>
    </p:spTree>
    <p:extLst>
      <p:ext uri="{BB962C8B-B14F-4D97-AF65-F5344CB8AC3E}">
        <p14:creationId xmlns:p14="http://schemas.microsoft.com/office/powerpoint/2010/main" val="100458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86685"/>
          </a:xfrm>
        </p:spPr>
        <p:txBody>
          <a:bodyPr/>
          <a:lstStyle/>
          <a:p>
            <a:r>
              <a:rPr lang="pt-BR" dirty="0" smtClean="0"/>
              <a:t>Índice remissivo</a:t>
            </a:r>
            <a:endParaRPr lang="pt-BR" dirty="0"/>
          </a:p>
        </p:txBody>
      </p:sp>
      <p:pic>
        <p:nvPicPr>
          <p:cNvPr id="8" name="Espaço Reservado para Conteúd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9357" y="1223493"/>
            <a:ext cx="7418230" cy="5409127"/>
          </a:xfrm>
        </p:spPr>
      </p:pic>
    </p:spTree>
    <p:extLst>
      <p:ext uri="{BB962C8B-B14F-4D97-AF65-F5344CB8AC3E}">
        <p14:creationId xmlns:p14="http://schemas.microsoft.com/office/powerpoint/2010/main" val="3457660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5"/>
          <p:cNvSpPr>
            <a:spLocks noGrp="1"/>
          </p:cNvSpPr>
          <p:nvPr>
            <p:ph type="sldNum" sz="quarter" idx="12"/>
          </p:nvPr>
        </p:nvSpPr>
        <p:spPr/>
        <p:txBody>
          <a:bodyPr/>
          <a:lstStyle/>
          <a:p>
            <a:fld id="{AB1139FC-A956-4098-B8FD-36A1FC152954}" type="slidenum">
              <a:rPr lang="pt-BR" altLang="pt-BR"/>
              <a:pPr/>
              <a:t>7</a:t>
            </a:fld>
            <a:endParaRPr lang="pt-BR" altLang="pt-BR"/>
          </a:p>
        </p:txBody>
      </p:sp>
      <p:sp>
        <p:nvSpPr>
          <p:cNvPr id="111619" name="Rectangle 3"/>
          <p:cNvSpPr>
            <a:spLocks noGrp="1" noChangeArrowheads="1"/>
          </p:cNvSpPr>
          <p:nvPr>
            <p:ph type="body" idx="1"/>
          </p:nvPr>
        </p:nvSpPr>
        <p:spPr>
          <a:xfrm>
            <a:off x="1159100" y="839274"/>
            <a:ext cx="9800822" cy="5257800"/>
          </a:xfrm>
        </p:spPr>
        <p:txBody>
          <a:bodyPr>
            <a:normAutofit/>
          </a:bodyPr>
          <a:lstStyle/>
          <a:p>
            <a:r>
              <a:rPr lang="pt-BR" altLang="pt-BR" sz="2800" b="1" dirty="0"/>
              <a:t>Índice de assuntos:</a:t>
            </a:r>
            <a:r>
              <a:rPr lang="pt-BR" altLang="pt-BR" sz="2800" dirty="0"/>
              <a:t> listagem alfabética ou sistemática de assuntos que indica a posição de cada assunto num documento ou numa coleção de documentos. Ex.</a:t>
            </a:r>
          </a:p>
          <a:p>
            <a:pPr lvl="1"/>
            <a:r>
              <a:rPr lang="pt-BR" altLang="pt-BR" b="1" dirty="0"/>
              <a:t>Alfabético</a:t>
            </a:r>
            <a:r>
              <a:rPr lang="pt-BR" altLang="pt-BR" dirty="0"/>
              <a:t>		   </a:t>
            </a:r>
            <a:r>
              <a:rPr lang="pt-BR" altLang="pt-BR" dirty="0" smtClean="0"/>
              <a:t>					 </a:t>
            </a:r>
            <a:r>
              <a:rPr lang="pt-BR" altLang="pt-BR" b="1" dirty="0"/>
              <a:t>- Sistemático</a:t>
            </a:r>
          </a:p>
          <a:p>
            <a:pPr lvl="2"/>
            <a:r>
              <a:rPr lang="pt-BR" altLang="pt-BR" sz="2800" dirty="0"/>
              <a:t>Escola </a:t>
            </a:r>
            <a:r>
              <a:rPr lang="pt-BR" altLang="pt-BR" sz="2800" dirty="0" smtClean="0"/>
              <a:t>militar		 </a:t>
            </a:r>
            <a:r>
              <a:rPr lang="pt-BR" altLang="pt-BR" sz="2800" dirty="0" smtClean="0"/>
              <a:t>		Escolas</a:t>
            </a:r>
            <a:endParaRPr lang="pt-BR" altLang="pt-BR" sz="2800" dirty="0"/>
          </a:p>
          <a:p>
            <a:pPr lvl="2"/>
            <a:r>
              <a:rPr lang="pt-BR" altLang="pt-BR" sz="2800" dirty="0"/>
              <a:t>Escola particular		    </a:t>
            </a:r>
            <a:r>
              <a:rPr lang="pt-BR" altLang="pt-BR" sz="2800" dirty="0" smtClean="0"/>
              <a:t>		</a:t>
            </a:r>
            <a:r>
              <a:rPr lang="pt-BR" altLang="pt-BR" sz="2800" dirty="0" smtClean="0"/>
              <a:t>	Escola </a:t>
            </a:r>
            <a:r>
              <a:rPr lang="pt-BR" altLang="pt-BR" sz="2800" dirty="0"/>
              <a:t>militar</a:t>
            </a:r>
          </a:p>
          <a:p>
            <a:pPr lvl="2"/>
            <a:r>
              <a:rPr lang="pt-BR" altLang="pt-BR" sz="2800" dirty="0"/>
              <a:t>Escola pública		    </a:t>
            </a:r>
            <a:r>
              <a:rPr lang="pt-BR" altLang="pt-BR" sz="2800" dirty="0" smtClean="0"/>
              <a:t>		</a:t>
            </a:r>
            <a:r>
              <a:rPr lang="pt-BR" altLang="pt-BR" sz="2800" dirty="0" smtClean="0"/>
              <a:t>	Escola </a:t>
            </a:r>
            <a:r>
              <a:rPr lang="pt-BR" altLang="pt-BR" sz="2800" dirty="0"/>
              <a:t>particular </a:t>
            </a:r>
          </a:p>
          <a:p>
            <a:pPr lvl="2"/>
            <a:r>
              <a:rPr lang="pt-BR" altLang="pt-BR" sz="2800" dirty="0"/>
              <a:t>Escola religiosa		   </a:t>
            </a:r>
            <a:r>
              <a:rPr lang="pt-BR" altLang="pt-BR" sz="2800" dirty="0" smtClean="0"/>
              <a:t>		</a:t>
            </a:r>
            <a:r>
              <a:rPr lang="pt-BR" altLang="pt-BR" sz="2800" dirty="0" smtClean="0"/>
              <a:t>	Escola </a:t>
            </a:r>
            <a:r>
              <a:rPr lang="pt-BR" altLang="pt-BR" sz="2800" dirty="0"/>
              <a:t>pública</a:t>
            </a:r>
          </a:p>
          <a:p>
            <a:pPr lvl="2"/>
            <a:r>
              <a:rPr lang="pt-BR" altLang="pt-BR" sz="2800" dirty="0"/>
              <a:t>Escolas			    </a:t>
            </a:r>
            <a:r>
              <a:rPr lang="pt-BR" altLang="pt-BR" sz="2800" dirty="0" smtClean="0"/>
              <a:t>		    		</a:t>
            </a:r>
            <a:r>
              <a:rPr lang="pt-BR" altLang="pt-BR" sz="2800" dirty="0" smtClean="0"/>
              <a:t>	Escola </a:t>
            </a:r>
            <a:r>
              <a:rPr lang="pt-BR" altLang="pt-BR" sz="2800" dirty="0"/>
              <a:t>religiosa</a:t>
            </a:r>
          </a:p>
          <a:p>
            <a:pPr lvl="2"/>
            <a:endParaRPr lang="pt-BR" altLang="pt-BR" sz="2800" dirty="0"/>
          </a:p>
        </p:txBody>
      </p:sp>
    </p:spTree>
    <p:extLst>
      <p:ext uri="{BB962C8B-B14F-4D97-AF65-F5344CB8AC3E}">
        <p14:creationId xmlns:p14="http://schemas.microsoft.com/office/powerpoint/2010/main" val="1783378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9"/>
            <a:ext cx="9404723" cy="931808"/>
          </a:xfrm>
        </p:spPr>
        <p:txBody>
          <a:bodyPr/>
          <a:lstStyle/>
          <a:p>
            <a:r>
              <a:rPr lang="pt-BR" dirty="0" smtClean="0"/>
              <a:t>Lista </a:t>
            </a:r>
            <a:r>
              <a:rPr lang="pt-BR" dirty="0"/>
              <a:t>de cabeçalhos de assuntos</a:t>
            </a:r>
            <a:br>
              <a:rPr lang="pt-BR" dirty="0"/>
            </a:br>
            <a:endParaRPr lang="pt-BR" dirty="0"/>
          </a:p>
        </p:txBody>
      </p:sp>
      <p:sp>
        <p:nvSpPr>
          <p:cNvPr id="3" name="Espaço Reservado para Conteúdo 2"/>
          <p:cNvSpPr>
            <a:spLocks noGrp="1"/>
          </p:cNvSpPr>
          <p:nvPr>
            <p:ph idx="1"/>
          </p:nvPr>
        </p:nvSpPr>
        <p:spPr>
          <a:xfrm>
            <a:off x="1103312" y="1493950"/>
            <a:ext cx="8946541" cy="4754450"/>
          </a:xfrm>
        </p:spPr>
        <p:txBody>
          <a:bodyPr/>
          <a:lstStyle/>
          <a:p>
            <a:endParaRPr lang="pt-BR" dirty="0" smtClean="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96" y="1384526"/>
            <a:ext cx="9267171" cy="5376881"/>
          </a:xfrm>
          <a:prstGeom prst="rect">
            <a:avLst/>
          </a:prstGeom>
        </p:spPr>
      </p:pic>
    </p:spTree>
    <p:extLst>
      <p:ext uri="{BB962C8B-B14F-4D97-AF65-F5344CB8AC3E}">
        <p14:creationId xmlns:p14="http://schemas.microsoft.com/office/powerpoint/2010/main" val="3431681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45017"/>
          </a:xfrm>
        </p:spPr>
        <p:txBody>
          <a:bodyPr/>
          <a:lstStyle/>
          <a:p>
            <a:r>
              <a:rPr lang="pt-BR" sz="3600" b="1" dirty="0" smtClean="0"/>
              <a:t>Textos</a:t>
            </a:r>
            <a:endParaRPr lang="pt-BR" sz="3600" b="1" dirty="0"/>
          </a:p>
        </p:txBody>
      </p:sp>
      <p:sp>
        <p:nvSpPr>
          <p:cNvPr id="3" name="Espaço Reservado para Conteúdo 2"/>
          <p:cNvSpPr>
            <a:spLocks noGrp="1"/>
          </p:cNvSpPr>
          <p:nvPr>
            <p:ph idx="1"/>
          </p:nvPr>
        </p:nvSpPr>
        <p:spPr>
          <a:xfrm>
            <a:off x="646111" y="1197735"/>
            <a:ext cx="9888807" cy="5254580"/>
          </a:xfrm>
        </p:spPr>
        <p:txBody>
          <a:bodyPr>
            <a:normAutofit/>
          </a:bodyPr>
          <a:lstStyle/>
          <a:p>
            <a:r>
              <a:rPr lang="pt-BR" sz="2400" dirty="0" smtClean="0"/>
              <a:t>Estrutura</a:t>
            </a:r>
          </a:p>
          <a:p>
            <a:pPr lvl="1"/>
            <a:r>
              <a:rPr lang="pt-BR" dirty="0" smtClean="0"/>
              <a:t>Proposições </a:t>
            </a:r>
            <a:r>
              <a:rPr lang="pt-BR" dirty="0" smtClean="0">
                <a:sym typeface="Wingdings" panose="05000000000000000000" pitchFamily="2" charset="2"/>
              </a:rPr>
              <a:t> Macroestrutura </a:t>
            </a:r>
            <a:r>
              <a:rPr lang="pt-BR" dirty="0">
                <a:sym typeface="Wingdings" panose="05000000000000000000" pitchFamily="2" charset="2"/>
              </a:rPr>
              <a:t>do </a:t>
            </a:r>
            <a:r>
              <a:rPr lang="pt-BR" dirty="0" smtClean="0">
                <a:sym typeface="Wingdings" panose="05000000000000000000" pitchFamily="2" charset="2"/>
              </a:rPr>
              <a:t>texto (</a:t>
            </a:r>
            <a:r>
              <a:rPr lang="pt-BR" dirty="0"/>
              <a:t>representam a estrutura global de significado do texto </a:t>
            </a:r>
            <a:r>
              <a:rPr lang="pt-BR" dirty="0">
                <a:sym typeface="Wingdings" panose="05000000000000000000" pitchFamily="2" charset="2"/>
              </a:rPr>
              <a:t> Tema do </a:t>
            </a:r>
            <a:r>
              <a:rPr lang="pt-BR" dirty="0" smtClean="0">
                <a:sym typeface="Wingdings" panose="05000000000000000000" pitchFamily="2" charset="2"/>
              </a:rPr>
              <a:t>texto)</a:t>
            </a:r>
            <a:endParaRPr lang="pt-BR" dirty="0"/>
          </a:p>
          <a:p>
            <a:r>
              <a:rPr lang="pt-BR" sz="2400" dirty="0" smtClean="0"/>
              <a:t>Tipologia  (estrutura </a:t>
            </a:r>
            <a:r>
              <a:rPr lang="pt-BR" sz="2400" dirty="0" smtClean="0">
                <a:sym typeface="Wingdings" panose="05000000000000000000" pitchFamily="2" charset="2"/>
              </a:rPr>
              <a:t></a:t>
            </a:r>
            <a:r>
              <a:rPr lang="pt-BR" sz="2400" dirty="0" smtClean="0"/>
              <a:t>compreensão </a:t>
            </a:r>
            <a:r>
              <a:rPr lang="pt-BR" sz="2400" dirty="0" smtClean="0">
                <a:sym typeface="Wingdings" panose="05000000000000000000" pitchFamily="2" charset="2"/>
              </a:rPr>
              <a:t> indexação)</a:t>
            </a:r>
            <a:endParaRPr lang="pt-BR" sz="2400" dirty="0" smtClean="0"/>
          </a:p>
          <a:p>
            <a:pPr lvl="1"/>
            <a:r>
              <a:rPr lang="pt-BR" b="1" dirty="0" smtClean="0"/>
              <a:t>Argumentativo  (</a:t>
            </a:r>
            <a:r>
              <a:rPr lang="pt-BR" dirty="0"/>
              <a:t>artigo </a:t>
            </a:r>
            <a:r>
              <a:rPr lang="pt-BR" dirty="0" smtClean="0"/>
              <a:t>científico, resenha)</a:t>
            </a:r>
            <a:endParaRPr lang="pt-BR" b="1" dirty="0"/>
          </a:p>
          <a:p>
            <a:pPr lvl="1"/>
            <a:r>
              <a:rPr lang="pt-BR" b="1" dirty="0"/>
              <a:t>Narrativo </a:t>
            </a:r>
            <a:r>
              <a:rPr lang="pt-BR" b="1" dirty="0" smtClean="0"/>
              <a:t> </a:t>
            </a:r>
            <a:r>
              <a:rPr lang="pt-BR" dirty="0" smtClean="0"/>
              <a:t>(novela, conto)</a:t>
            </a:r>
          </a:p>
          <a:p>
            <a:pPr lvl="1"/>
            <a:r>
              <a:rPr lang="pt-BR" b="1" dirty="0" smtClean="0"/>
              <a:t>Descritivo  </a:t>
            </a:r>
            <a:r>
              <a:rPr lang="pt-BR" dirty="0" smtClean="0"/>
              <a:t>(dicionários)</a:t>
            </a:r>
            <a:endParaRPr lang="pt-BR" dirty="0"/>
          </a:p>
          <a:p>
            <a:pPr lvl="1"/>
            <a:r>
              <a:rPr lang="pt-BR" b="1" dirty="0"/>
              <a:t>Expositivo </a:t>
            </a:r>
            <a:r>
              <a:rPr lang="pt-BR" b="1" dirty="0" smtClean="0"/>
              <a:t> </a:t>
            </a:r>
            <a:r>
              <a:rPr lang="pt-BR" dirty="0" smtClean="0"/>
              <a:t>(artigos científicos, manuais didáticos, teses)</a:t>
            </a:r>
            <a:endParaRPr lang="pt-BR" dirty="0"/>
          </a:p>
          <a:p>
            <a:pPr lvl="1"/>
            <a:r>
              <a:rPr lang="pt-BR" b="1" dirty="0" smtClean="0"/>
              <a:t>Instrutivo    </a:t>
            </a:r>
            <a:r>
              <a:rPr lang="pt-BR" dirty="0" smtClean="0"/>
              <a:t>(normas, manuais de procedimento)</a:t>
            </a:r>
          </a:p>
          <a:p>
            <a:pPr lvl="1"/>
            <a:r>
              <a:rPr lang="pt-BR" b="1" dirty="0" smtClean="0"/>
              <a:t>Dialogado  </a:t>
            </a:r>
            <a:r>
              <a:rPr lang="pt-BR" dirty="0" smtClean="0"/>
              <a:t>(entrevistas)</a:t>
            </a:r>
          </a:p>
          <a:p>
            <a:pPr lvl="1"/>
            <a:r>
              <a:rPr lang="pt-BR" b="1" dirty="0" smtClean="0"/>
              <a:t>Jornalístico  </a:t>
            </a:r>
            <a:r>
              <a:rPr lang="pt-BR" dirty="0" smtClean="0"/>
              <a:t>(artigo informativo, artigo de opinião)</a:t>
            </a:r>
          </a:p>
        </p:txBody>
      </p:sp>
    </p:spTree>
    <p:extLst>
      <p:ext uri="{BB962C8B-B14F-4D97-AF65-F5344CB8AC3E}">
        <p14:creationId xmlns:p14="http://schemas.microsoft.com/office/powerpoint/2010/main" val="4247755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565</TotalTime>
  <Words>1625</Words>
  <Application>Microsoft Office PowerPoint</Application>
  <PresentationFormat>Widescreen</PresentationFormat>
  <Paragraphs>275</Paragraphs>
  <Slides>33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33</vt:i4>
      </vt:variant>
    </vt:vector>
  </HeadingPairs>
  <TitlesOfParts>
    <vt:vector size="38" baseType="lpstr">
      <vt:lpstr>Arial</vt:lpstr>
      <vt:lpstr>Century Gothic</vt:lpstr>
      <vt:lpstr>Wingdings</vt:lpstr>
      <vt:lpstr>Wingdings 3</vt:lpstr>
      <vt:lpstr>Íon</vt:lpstr>
      <vt:lpstr>Indexação: aspectos conceituais</vt:lpstr>
      <vt:lpstr>Indexação </vt:lpstr>
      <vt:lpstr>Indexação</vt:lpstr>
      <vt:lpstr>Índices</vt:lpstr>
      <vt:lpstr>Índice onomástico </vt:lpstr>
      <vt:lpstr>Índice remissivo</vt:lpstr>
      <vt:lpstr>Apresentação do PowerPoint</vt:lpstr>
      <vt:lpstr>Lista de cabeçalhos de assuntos </vt:lpstr>
      <vt:lpstr>Textos</vt:lpstr>
      <vt:lpstr>Organização do conhecimento e representação da informação</vt:lpstr>
      <vt:lpstr>A indexação prevê:</vt:lpstr>
      <vt:lpstr>Funções da indexação</vt:lpstr>
      <vt:lpstr>Identificação de conceitos </vt:lpstr>
      <vt:lpstr>Seleção de Conceitos</vt:lpstr>
      <vt:lpstr>Paradigma de Lasswell</vt:lpstr>
      <vt:lpstr>Processo cognitivo na indexação                (GIL LEIVA, 2008)</vt:lpstr>
      <vt:lpstr>Estruturas da Memória</vt:lpstr>
      <vt:lpstr>Estruturas de Memória </vt:lpstr>
      <vt:lpstr>Processos da memória</vt:lpstr>
      <vt:lpstr>Representações da memória</vt:lpstr>
      <vt:lpstr>Compreensão</vt:lpstr>
      <vt:lpstr>Elementos para compreensão</vt:lpstr>
      <vt:lpstr>Elementos para compreensão</vt:lpstr>
      <vt:lpstr>Diferenças na indexação a partir do instrumento utilizado</vt:lpstr>
      <vt:lpstr>4 regras para identificação da macroestrutura do texto = Tema</vt:lpstr>
      <vt:lpstr>Possibilidades de indexação</vt:lpstr>
      <vt:lpstr>Indexação centrada no domínio</vt:lpstr>
      <vt:lpstr>Indexação centrada no domínio x Indexação centrada no documento</vt:lpstr>
      <vt:lpstr>Qualidade da indexação</vt:lpstr>
      <vt:lpstr>Consistência da indexação</vt:lpstr>
      <vt:lpstr>Classes de indexação</vt:lpstr>
      <vt:lpstr>Recuperação da informação  (Lancaster)</vt:lpstr>
      <vt:lpstr>Exercício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Indexação: aspectos conceituais</dc:title>
  <dc:creator>BIBLIOTECA</dc:creator>
  <cp:lastModifiedBy>BIBLIOTECA</cp:lastModifiedBy>
  <cp:revision>73</cp:revision>
  <dcterms:created xsi:type="dcterms:W3CDTF">2015-09-06T03:19:27Z</dcterms:created>
  <dcterms:modified xsi:type="dcterms:W3CDTF">2015-09-15T00:37:19Z</dcterms:modified>
</cp:coreProperties>
</file>