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6"/>
  </p:notesMasterIdLst>
  <p:sldIdLst>
    <p:sldId id="391" r:id="rId2"/>
    <p:sldId id="392" r:id="rId3"/>
    <p:sldId id="402" r:id="rId4"/>
    <p:sldId id="321" r:id="rId5"/>
    <p:sldId id="413" r:id="rId6"/>
    <p:sldId id="414" r:id="rId7"/>
    <p:sldId id="403" r:id="rId8"/>
    <p:sldId id="415" r:id="rId9"/>
    <p:sldId id="274" r:id="rId10"/>
    <p:sldId id="416" r:id="rId11"/>
    <p:sldId id="405" r:id="rId12"/>
    <p:sldId id="406" r:id="rId13"/>
    <p:sldId id="419" r:id="rId14"/>
    <p:sldId id="417" r:id="rId15"/>
    <p:sldId id="407" r:id="rId16"/>
    <p:sldId id="420" r:id="rId17"/>
    <p:sldId id="421" r:id="rId18"/>
    <p:sldId id="410" r:id="rId19"/>
    <p:sldId id="422" r:id="rId20"/>
    <p:sldId id="423" r:id="rId21"/>
    <p:sldId id="424" r:id="rId22"/>
    <p:sldId id="427" r:id="rId23"/>
    <p:sldId id="425" r:id="rId24"/>
    <p:sldId id="408" r:id="rId25"/>
    <p:sldId id="426" r:id="rId26"/>
    <p:sldId id="428" r:id="rId27"/>
    <p:sldId id="429" r:id="rId28"/>
    <p:sldId id="430" r:id="rId29"/>
    <p:sldId id="431" r:id="rId30"/>
    <p:sldId id="443" r:id="rId31"/>
    <p:sldId id="404" r:id="rId32"/>
    <p:sldId id="432" r:id="rId33"/>
    <p:sldId id="433" r:id="rId34"/>
    <p:sldId id="434" r:id="rId35"/>
    <p:sldId id="435" r:id="rId36"/>
    <p:sldId id="436" r:id="rId37"/>
    <p:sldId id="437" r:id="rId38"/>
    <p:sldId id="438" r:id="rId39"/>
    <p:sldId id="439" r:id="rId40"/>
    <p:sldId id="440" r:id="rId41"/>
    <p:sldId id="441" r:id="rId42"/>
    <p:sldId id="442" r:id="rId43"/>
    <p:sldId id="444" r:id="rId44"/>
    <p:sldId id="445" r:id="rId45"/>
    <p:sldId id="446" r:id="rId46"/>
    <p:sldId id="447" r:id="rId47"/>
    <p:sldId id="373" r:id="rId48"/>
    <p:sldId id="394" r:id="rId49"/>
    <p:sldId id="395" r:id="rId50"/>
    <p:sldId id="412" r:id="rId51"/>
    <p:sldId id="400" r:id="rId52"/>
    <p:sldId id="328" r:id="rId53"/>
    <p:sldId id="332" r:id="rId54"/>
    <p:sldId id="333" r:id="rId55"/>
    <p:sldId id="340" r:id="rId56"/>
    <p:sldId id="375" r:id="rId57"/>
    <p:sldId id="341" r:id="rId58"/>
    <p:sldId id="450" r:id="rId59"/>
    <p:sldId id="448" r:id="rId60"/>
    <p:sldId id="449" r:id="rId61"/>
    <p:sldId id="334" r:id="rId62"/>
    <p:sldId id="337" r:id="rId63"/>
    <p:sldId id="338" r:id="rId64"/>
    <p:sldId id="262" r:id="rId65"/>
    <p:sldId id="455" r:id="rId66"/>
    <p:sldId id="456" r:id="rId67"/>
    <p:sldId id="451" r:id="rId68"/>
    <p:sldId id="386" r:id="rId69"/>
    <p:sldId id="382" r:id="rId70"/>
    <p:sldId id="383" r:id="rId71"/>
    <p:sldId id="384" r:id="rId72"/>
    <p:sldId id="401" r:id="rId73"/>
    <p:sldId id="454" r:id="rId74"/>
    <p:sldId id="453" r:id="rId7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4" autoAdjust="0"/>
    <p:restoredTop sz="94660"/>
  </p:normalViewPr>
  <p:slideViewPr>
    <p:cSldViewPr>
      <p:cViewPr>
        <p:scale>
          <a:sx n="77" d="100"/>
          <a:sy n="77" d="100"/>
        </p:scale>
        <p:origin x="11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os estilos do texto mestre</a:t>
            </a:r>
          </a:p>
          <a:p>
            <a:pPr lvl="1"/>
            <a:r>
              <a:rPr lang="en-GB"/>
              <a:t>Segundo nível</a:t>
            </a:r>
          </a:p>
          <a:p>
            <a:pPr lvl="2"/>
            <a:r>
              <a:rPr lang="en-GB"/>
              <a:t>Terceiro nível</a:t>
            </a:r>
          </a:p>
          <a:p>
            <a:pPr lvl="3"/>
            <a:r>
              <a:rPr lang="en-GB"/>
              <a:t>Quarto nível</a:t>
            </a:r>
          </a:p>
          <a:p>
            <a:pPr lvl="4"/>
            <a:r>
              <a:rPr lang="en-GB"/>
              <a:t>Quinto nível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53EC12-5C65-40CF-B01E-8B9CA7DC7B24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5E427-FC1A-46A4-B8CD-4AD475C89F03}" type="slidenum">
              <a:rPr lang="en-GB"/>
              <a:pPr/>
              <a:t>53</a:t>
            </a:fld>
            <a:endParaRPr lang="en-GB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Bacteria have evolved numerous mechanisms to evade antimicrobial drugs.</a:t>
            </a:r>
          </a:p>
          <a:p>
            <a:pPr>
              <a:buFontTx/>
              <a:buChar char="•"/>
            </a:pPr>
            <a:r>
              <a:rPr lang="en-US"/>
              <a:t>Chromosomal mutations are an important source of resistance to some antimicrobials.</a:t>
            </a:r>
          </a:p>
          <a:p>
            <a:pPr>
              <a:buFontTx/>
              <a:buChar char="•"/>
            </a:pPr>
            <a:r>
              <a:rPr lang="en-US"/>
              <a:t>Acquisition of resistance genes or gene clusters, via conjugation, transposition, or transformation, accounts for most antimicrobial resistance among bacterial pathogens. </a:t>
            </a:r>
          </a:p>
          <a:p>
            <a:pPr>
              <a:buFontTx/>
              <a:buChar char="•"/>
            </a:pPr>
            <a:r>
              <a:rPr lang="en-US"/>
              <a:t>These mechanisms also enhance the possibility of multi-drug resistance.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ADDED-A3AC-4328-9EF5-9305DD787233}" type="slidenum">
              <a:rPr lang="en-GB"/>
              <a:pPr/>
              <a:t>54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Once resistant strains of bacteria are present in a population, exposure to antimicrobial drugs favors their survival. </a:t>
            </a:r>
          </a:p>
          <a:p>
            <a:pPr>
              <a:buFontTx/>
              <a:buChar char="•"/>
            </a:pPr>
            <a:r>
              <a:rPr lang="en-US"/>
              <a:t>Reducing antimicrobial selection pressure is one key to preventing antimicrobial resistance and preserving the utility of available drugs for as long as possible.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C8C2F-228C-4E45-9CC7-9DFA04A6738F}" type="slidenum">
              <a:rPr lang="en-GB"/>
              <a:pPr/>
              <a:t>61</a:t>
            </a:fld>
            <a:endParaRPr lang="en-GB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Once a pathogen produces infection, antimicrobial treatment may be essential. </a:t>
            </a:r>
          </a:p>
          <a:p>
            <a:pPr>
              <a:buFontTx/>
              <a:buChar char="•"/>
            </a:pPr>
            <a:r>
              <a:rPr lang="en-US"/>
              <a:t>However, antimicrobial use promotes selection of antimicrobial-resistant strains of pathogens.</a:t>
            </a:r>
          </a:p>
          <a:p>
            <a:pPr>
              <a:buFontTx/>
              <a:buChar char="•"/>
            </a:pPr>
            <a:r>
              <a:rPr lang="en-US"/>
              <a:t>As the prevalence of resistant strains increases in a population, subsequent infections are increasingly likely to be caused by these resistant strains.</a:t>
            </a:r>
          </a:p>
          <a:p>
            <a:pPr>
              <a:buFontTx/>
              <a:buChar char="•"/>
            </a:pPr>
            <a:r>
              <a:rPr lang="en-US"/>
              <a:t>Fortunately, this cycle of emerging antimicrobial resistance / multi-drug resistance can be interrupted.</a:t>
            </a:r>
          </a:p>
          <a:p>
            <a:pPr>
              <a:buFontTx/>
              <a:buChar char="•"/>
            </a:pPr>
            <a:r>
              <a:rPr lang="en-US" b="1"/>
              <a:t>Preventing infections</a:t>
            </a:r>
            <a:r>
              <a:rPr lang="en-US"/>
              <a:t> in the first place will certainly reduce the need for antimicrobial exposure and the emergence and selection of resistant strains.</a:t>
            </a:r>
          </a:p>
          <a:p>
            <a:pPr>
              <a:buFontTx/>
              <a:buChar char="•"/>
            </a:pPr>
            <a:r>
              <a:rPr lang="en-US" b="1"/>
              <a:t>Effective diagnosis and treatment</a:t>
            </a:r>
            <a:r>
              <a:rPr lang="en-US"/>
              <a:t> will benefit the patient and decrease the opportunity for development and selection of resistant microbes; this requires rapid accurate diagnosis, identification of the causative pathogen, and determination of its antimicrobial susceptibility. </a:t>
            </a:r>
          </a:p>
          <a:p>
            <a:pPr>
              <a:buFontTx/>
              <a:buChar char="•"/>
            </a:pPr>
            <a:r>
              <a:rPr lang="en-US" b="1"/>
              <a:t>Optimizing antimicrobial use</a:t>
            </a:r>
            <a:r>
              <a:rPr lang="en-US"/>
              <a:t> is another key strategy; optimal use will ensure proper patient care and at the same time avoid overuse of broad-spectrum antimicrobials and unnecessary treatment. </a:t>
            </a:r>
          </a:p>
          <a:p>
            <a:pPr>
              <a:buFontTx/>
              <a:buChar char="•"/>
            </a:pPr>
            <a:r>
              <a:rPr lang="en-US"/>
              <a:t>Finally, </a:t>
            </a:r>
            <a:r>
              <a:rPr lang="en-US" b="1"/>
              <a:t>preventing transmission</a:t>
            </a:r>
            <a:r>
              <a:rPr lang="en-US"/>
              <a:t> of resistant organisms from one person to another is critical to successful prevention efforts.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52D97-C346-4FDE-9F15-60946EC6F476}" type="slidenum">
              <a:rPr lang="en-GB"/>
              <a:pPr/>
              <a:t>62</a:t>
            </a:fld>
            <a:endParaRPr lang="en-GB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Os 12 passos para a contencao da resistencia. Material desenvolvido pelo CDC.</a:t>
            </a:r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885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885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85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885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885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885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7885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885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85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86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86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86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86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7886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Clique para editar o estilo do título mestre</a:t>
            </a:r>
          </a:p>
        </p:txBody>
      </p:sp>
      <p:sp>
        <p:nvSpPr>
          <p:cNvPr id="7886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Clique para editar o estilo do subtítulo mestre</a:t>
            </a:r>
          </a:p>
        </p:txBody>
      </p:sp>
      <p:sp>
        <p:nvSpPr>
          <p:cNvPr id="7886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886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886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955A85-EAD4-4FD1-B2D6-D724C8BA91F0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863C6-02FC-441D-96ED-25BF482E07DF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A71A0-7DC3-4735-8663-ACDF123ACABC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756CDE-596C-49DA-B542-B01CAF45EB50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A3B48-E524-41C0-9994-E78FEB06F1B1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224E5-8AE8-497F-9D30-540DE06330AA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72CE6-3230-466E-B95E-CD6AFCC32A4C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46A73-0422-4019-AE42-9666C5F1152D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65DAE-DBDE-4C55-B99A-A5E4027F558E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766DB-3357-4037-97FA-F54C3ED585AB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8FC53-965A-4736-A465-4625B1387110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44ABC-92A6-4F56-8A7B-BB73E0ACEC3E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782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7782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783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83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83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83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83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83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83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83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83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778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estilo do título mestre</a:t>
            </a:r>
          </a:p>
        </p:txBody>
      </p:sp>
      <p:sp>
        <p:nvSpPr>
          <p:cNvPr id="778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os estilos do texto mestre</a:t>
            </a:r>
          </a:p>
          <a:p>
            <a:pPr lvl="1"/>
            <a:r>
              <a:rPr lang="en-GB"/>
              <a:t>Segundo nível</a:t>
            </a:r>
          </a:p>
          <a:p>
            <a:pPr lvl="2"/>
            <a:r>
              <a:rPr lang="en-GB"/>
              <a:t>Terceiro nível</a:t>
            </a:r>
          </a:p>
          <a:p>
            <a:pPr lvl="3"/>
            <a:r>
              <a:rPr lang="en-GB"/>
              <a:t>Quarto nível</a:t>
            </a:r>
          </a:p>
          <a:p>
            <a:pPr lvl="4"/>
            <a:r>
              <a:rPr lang="en-GB"/>
              <a:t>Quinto nível</a:t>
            </a:r>
          </a:p>
        </p:txBody>
      </p:sp>
      <p:sp>
        <p:nvSpPr>
          <p:cNvPr id="778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778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778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009C05D-70C4-433B-95B9-15E0F23AD862}" type="slidenum">
              <a:rPr lang="en-GB"/>
              <a:pPr/>
              <a:t>‹nº›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3433192" cy="1431925"/>
          </a:xfrm>
        </p:spPr>
        <p:txBody>
          <a:bodyPr/>
          <a:lstStyle/>
          <a:p>
            <a:r>
              <a:rPr lang="en-US" sz="2800" dirty="0"/>
              <a:t>ANTIBIÓTICOS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60432" y="6021288"/>
            <a:ext cx="150168" cy="7471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2" descr="Resultado de imagem para imagem de antibiotic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4664"/>
            <a:ext cx="2808312" cy="2808312"/>
          </a:xfrm>
          <a:prstGeom prst="rect">
            <a:avLst/>
          </a:prstGeom>
          <a:noFill/>
        </p:spPr>
      </p:pic>
      <p:pic>
        <p:nvPicPr>
          <p:cNvPr id="5" name="Picture 4" descr="Resultado de imagem para imagem de antibiotic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003" y="2420888"/>
            <a:ext cx="3280513" cy="2175124"/>
          </a:xfrm>
          <a:prstGeom prst="rect">
            <a:avLst/>
          </a:prstGeom>
          <a:noFill/>
        </p:spPr>
      </p:pic>
      <p:pic>
        <p:nvPicPr>
          <p:cNvPr id="6" name="Picture 6" descr="Resultado de imagem para imagem de antibiotic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93096"/>
            <a:ext cx="4468831" cy="2448272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6084168" y="328498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J.M.Marin</a:t>
            </a:r>
            <a:endParaRPr lang="en-US" dirty="0"/>
          </a:p>
          <a:p>
            <a:pPr algn="ctr"/>
            <a:r>
              <a:rPr lang="en-US" dirty="0" err="1"/>
              <a:t>Genética</a:t>
            </a:r>
            <a:endParaRPr lang="en-US" dirty="0"/>
          </a:p>
          <a:p>
            <a:pPr algn="ctr"/>
            <a:r>
              <a:rPr lang="en-US" dirty="0"/>
              <a:t>FORP/USP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/>
              <a:t>Antibióticos</a:t>
            </a:r>
            <a:r>
              <a:rPr lang="en-US" sz="3200" dirty="0"/>
              <a:t> - </a:t>
            </a:r>
            <a:r>
              <a:rPr lang="en-US" sz="3200" dirty="0" err="1"/>
              <a:t>mecanismo</a:t>
            </a:r>
            <a:r>
              <a:rPr lang="en-US" sz="3200" dirty="0"/>
              <a:t> de </a:t>
            </a:r>
            <a:r>
              <a:rPr lang="en-US" sz="3200" dirty="0" err="1"/>
              <a:t>ação</a:t>
            </a:r>
            <a:r>
              <a:rPr lang="en-US" sz="3200" dirty="0"/>
              <a:t>.</a:t>
            </a:r>
            <a:endParaRPr lang="pt-BR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15055"/>
            <a:ext cx="6768752" cy="509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520824"/>
            <a:ext cx="7543800" cy="1107976"/>
          </a:xfrm>
        </p:spPr>
        <p:txBody>
          <a:bodyPr/>
          <a:lstStyle/>
          <a:p>
            <a:r>
              <a:rPr lang="pt-BR" sz="2400" dirty="0">
                <a:solidFill>
                  <a:schemeClr val="tx2">
                    <a:satMod val="130000"/>
                  </a:schemeClr>
                </a:solidFill>
              </a:rPr>
              <a:t>INIBIDORES DA SÍNTESE DA PAREDE CELULAR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400" dirty="0"/>
              <a:t>Célula humana não possui parede celular</a:t>
            </a:r>
          </a:p>
          <a:p>
            <a:pPr eaLnBrk="1" hangingPunct="1"/>
            <a:r>
              <a:rPr lang="pt-BR" sz="2400" dirty="0"/>
              <a:t>Ação bactericida</a:t>
            </a:r>
          </a:p>
          <a:p>
            <a:pPr eaLnBrk="1" hangingPunct="1"/>
            <a:endParaRPr lang="pt-BR" sz="2400" dirty="0"/>
          </a:p>
          <a:p>
            <a:pPr eaLnBrk="1" hangingPunct="1"/>
            <a:r>
              <a:rPr lang="el-GR" sz="2400" dirty="0"/>
              <a:t>β</a:t>
            </a:r>
            <a:r>
              <a:rPr lang="pt-BR" sz="2400" dirty="0"/>
              <a:t> – </a:t>
            </a:r>
            <a:r>
              <a:rPr lang="pt-BR" sz="2400" dirty="0" err="1"/>
              <a:t>lactâmicos</a:t>
            </a:r>
            <a:endParaRPr lang="pt-BR" sz="2400" dirty="0"/>
          </a:p>
          <a:p>
            <a:pPr lvl="1" eaLnBrk="1" hangingPunct="1"/>
            <a:endParaRPr lang="pt-BR" sz="2000" dirty="0"/>
          </a:p>
          <a:p>
            <a:pPr lvl="1" eaLnBrk="1" hangingPunct="1"/>
            <a:r>
              <a:rPr lang="pt-BR" sz="2000" dirty="0"/>
              <a:t>Possuem em sua estrutura um anel </a:t>
            </a:r>
            <a:r>
              <a:rPr lang="el-GR" sz="2000" dirty="0"/>
              <a:t>β</a:t>
            </a:r>
            <a:r>
              <a:rPr lang="pt-BR" sz="2000" dirty="0"/>
              <a:t>-</a:t>
            </a:r>
            <a:r>
              <a:rPr lang="pt-BR" sz="2000" dirty="0" err="1"/>
              <a:t>lactâmico</a:t>
            </a:r>
            <a:endParaRPr lang="pt-BR" sz="2000" dirty="0"/>
          </a:p>
          <a:p>
            <a:pPr lvl="1" eaLnBrk="1" hangingPunct="1"/>
            <a:r>
              <a:rPr lang="pt-BR" sz="2000" dirty="0"/>
              <a:t>Penicilina</a:t>
            </a:r>
          </a:p>
          <a:p>
            <a:pPr lvl="1" eaLnBrk="1" hangingPunct="1"/>
            <a:r>
              <a:rPr lang="pt-BR" sz="2000" dirty="0" err="1"/>
              <a:t>Cefalosporina</a:t>
            </a:r>
            <a:endParaRPr lang="pt-BR" sz="2000" dirty="0"/>
          </a:p>
          <a:p>
            <a:pPr lvl="1" eaLnBrk="1" hangingPunct="1"/>
            <a:r>
              <a:rPr lang="pt-BR" sz="2000" dirty="0" err="1"/>
              <a:t>Carbapenemas</a:t>
            </a:r>
            <a:endParaRPr lang="pt-BR" sz="2000" dirty="0"/>
          </a:p>
          <a:p>
            <a:pPr lvl="1" eaLnBrk="1" hangingPunct="1"/>
            <a:r>
              <a:rPr lang="pt-BR" sz="2000" dirty="0" err="1"/>
              <a:t>Monobactâmicos</a:t>
            </a:r>
            <a:r>
              <a:rPr lang="pt-BR" sz="2000" dirty="0"/>
              <a:t> </a:t>
            </a:r>
          </a:p>
          <a:p>
            <a:pPr lvl="1" eaLnBrk="1" hangingPunct="1"/>
            <a:r>
              <a:rPr lang="pt-BR" sz="2000" dirty="0" err="1"/>
              <a:t>Ác</a:t>
            </a:r>
            <a:r>
              <a:rPr lang="pt-BR" sz="2000" dirty="0"/>
              <a:t>. </a:t>
            </a:r>
            <a:r>
              <a:rPr lang="pt-BR" sz="2000" dirty="0" err="1"/>
              <a:t>clavulânico</a:t>
            </a:r>
            <a:r>
              <a:rPr lang="pt-BR" sz="2000" dirty="0"/>
              <a:t>, </a:t>
            </a:r>
            <a:r>
              <a:rPr lang="pt-BR" sz="2000" dirty="0" err="1"/>
              <a:t>Sulbactam</a:t>
            </a:r>
            <a:r>
              <a:rPr lang="pt-BR" sz="2000" dirty="0"/>
              <a:t>, </a:t>
            </a:r>
            <a:r>
              <a:rPr lang="pt-BR" sz="2000" dirty="0" err="1"/>
              <a:t>Tazobactam</a:t>
            </a:r>
            <a:endParaRPr lang="pt-B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2984" y="484907"/>
            <a:ext cx="4153272" cy="1215901"/>
          </a:xfrm>
        </p:spPr>
        <p:txBody>
          <a:bodyPr/>
          <a:lstStyle/>
          <a:p>
            <a:pPr algn="ctr"/>
            <a:r>
              <a:rPr lang="el-GR" sz="3600" dirty="0">
                <a:solidFill>
                  <a:schemeClr val="tx2">
                    <a:satMod val="130000"/>
                  </a:schemeClr>
                </a:solidFill>
              </a:rPr>
              <a:t>β</a:t>
            </a:r>
            <a:r>
              <a:rPr lang="pt-BR" sz="3600" dirty="0">
                <a:solidFill>
                  <a:schemeClr val="tx2">
                    <a:satMod val="130000"/>
                  </a:schemeClr>
                </a:solidFill>
              </a:rPr>
              <a:t>-</a:t>
            </a:r>
            <a:r>
              <a:rPr lang="pt-BR" sz="3600" dirty="0" err="1">
                <a:solidFill>
                  <a:schemeClr val="tx2">
                    <a:satMod val="130000"/>
                  </a:schemeClr>
                </a:solidFill>
              </a:rPr>
              <a:t>lactâmicos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400" dirty="0"/>
              <a:t>Mecanismo de ação</a:t>
            </a:r>
          </a:p>
          <a:p>
            <a:pPr eaLnBrk="1" hangingPunct="1"/>
            <a:endParaRPr lang="pt-BR" sz="2400" dirty="0"/>
          </a:p>
          <a:p>
            <a:pPr lvl="1" eaLnBrk="1" hangingPunct="1"/>
            <a:r>
              <a:rPr lang="pt-BR" sz="2000" dirty="0"/>
              <a:t>Ligam-se à proteínas de ligação de penicilina (</a:t>
            </a:r>
            <a:r>
              <a:rPr lang="pt-BR" sz="2000" dirty="0" err="1"/>
              <a:t>PBPs</a:t>
            </a:r>
            <a:r>
              <a:rPr lang="pt-BR" sz="2000" dirty="0"/>
              <a:t>), interferindo com a síntese da parede celular</a:t>
            </a:r>
          </a:p>
          <a:p>
            <a:pPr lvl="1" eaLnBrk="1" hangingPunct="1"/>
            <a:r>
              <a:rPr lang="pt-BR" sz="2000" dirty="0"/>
              <a:t>Agem ao penetrar na parede celular e atingir seu alvo as </a:t>
            </a:r>
            <a:r>
              <a:rPr lang="pt-BR" sz="2000" dirty="0" err="1"/>
              <a:t>PBPs</a:t>
            </a:r>
            <a:endParaRPr lang="pt-BR" sz="2000" dirty="0"/>
          </a:p>
          <a:p>
            <a:pPr lvl="1" eaLnBrk="1" hangingPunct="1"/>
            <a:r>
              <a:rPr lang="pt-BR" sz="2000" dirty="0" err="1"/>
              <a:t>Gram</a:t>
            </a:r>
            <a:r>
              <a:rPr lang="pt-BR" sz="2000" dirty="0"/>
              <a:t> + essa penetração é fácil</a:t>
            </a:r>
          </a:p>
          <a:p>
            <a:pPr lvl="1" eaLnBrk="1" hangingPunct="1"/>
            <a:r>
              <a:rPr lang="pt-BR" sz="2000" dirty="0" err="1"/>
              <a:t>Gram</a:t>
            </a:r>
            <a:r>
              <a:rPr lang="pt-BR" sz="2000" dirty="0"/>
              <a:t> – possuem na parede celular canalículos formados por proteínas chamadas </a:t>
            </a:r>
            <a:r>
              <a:rPr lang="pt-BR" sz="2000" dirty="0" err="1"/>
              <a:t>porinas</a:t>
            </a:r>
            <a:r>
              <a:rPr lang="pt-BR" sz="2000" dirty="0"/>
              <a:t>, que bloqueiam a passagem do antibiótico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592832"/>
            <a:ext cx="7543800" cy="1107976"/>
          </a:xfrm>
        </p:spPr>
        <p:txBody>
          <a:bodyPr/>
          <a:lstStyle/>
          <a:p>
            <a:pPr algn="ctr"/>
            <a:r>
              <a:rPr lang="pt-BR" sz="2800" dirty="0">
                <a:solidFill>
                  <a:schemeClr val="tx2">
                    <a:satMod val="130000"/>
                  </a:schemeClr>
                </a:solidFill>
              </a:rPr>
              <a:t>INIBIDORES DA SÍNTESE DA PAREDE CELULAR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400" dirty="0"/>
              <a:t>Bacitracina</a:t>
            </a:r>
          </a:p>
          <a:p>
            <a:pPr lvl="1" eaLnBrk="1" hangingPunct="1"/>
            <a:r>
              <a:rPr lang="pt-BR" sz="2000" dirty="0" err="1"/>
              <a:t>Bact</a:t>
            </a:r>
            <a:r>
              <a:rPr lang="pt-BR" sz="2000" dirty="0"/>
              <a:t> </a:t>
            </a:r>
            <a:r>
              <a:rPr lang="pt-BR" sz="2000" dirty="0" err="1"/>
              <a:t>gram</a:t>
            </a:r>
            <a:r>
              <a:rPr lang="pt-BR" sz="2000" dirty="0"/>
              <a:t> +</a:t>
            </a:r>
          </a:p>
          <a:p>
            <a:pPr lvl="1" eaLnBrk="1" hangingPunct="1"/>
            <a:r>
              <a:rPr lang="pt-BR" sz="2000" dirty="0"/>
              <a:t>Muito nefrotóxica, apenas para uso tópico</a:t>
            </a:r>
          </a:p>
          <a:p>
            <a:pPr lvl="1" eaLnBrk="1" hangingPunct="1"/>
            <a:endParaRPr lang="pt-BR" sz="2000" dirty="0"/>
          </a:p>
          <a:p>
            <a:pPr eaLnBrk="1" hangingPunct="1"/>
            <a:endParaRPr lang="pt-BR" sz="2400" dirty="0"/>
          </a:p>
          <a:p>
            <a:pPr eaLnBrk="1" hangingPunct="1"/>
            <a:r>
              <a:rPr lang="pt-BR" sz="2400" dirty="0"/>
              <a:t>Vancomicina</a:t>
            </a:r>
          </a:p>
          <a:p>
            <a:pPr lvl="1" eaLnBrk="1" hangingPunct="1"/>
            <a:r>
              <a:rPr lang="pt-BR" sz="2000" dirty="0" err="1"/>
              <a:t>Bact</a:t>
            </a:r>
            <a:r>
              <a:rPr lang="pt-BR" sz="2000" dirty="0"/>
              <a:t> </a:t>
            </a:r>
            <a:r>
              <a:rPr lang="pt-BR" sz="2000" dirty="0" err="1"/>
              <a:t>gram</a:t>
            </a:r>
            <a:r>
              <a:rPr lang="pt-BR" sz="2000" dirty="0"/>
              <a:t> +, cocos e bacilos, aeróbios e anaeróbios</a:t>
            </a:r>
          </a:p>
          <a:p>
            <a:pPr lvl="1" eaLnBrk="1" hangingPunct="1"/>
            <a:r>
              <a:rPr lang="pt-BR" sz="2000" dirty="0"/>
              <a:t>Exceção é atuarem sobre </a:t>
            </a:r>
            <a:r>
              <a:rPr lang="pt-BR" sz="2000" i="1" dirty="0"/>
              <a:t>N. </a:t>
            </a:r>
            <a:r>
              <a:rPr lang="pt-BR" sz="2000" i="1" dirty="0" err="1"/>
              <a:t>gonorrhoeae</a:t>
            </a:r>
            <a:endParaRPr lang="pt-BR" sz="2000" i="1" dirty="0"/>
          </a:p>
          <a:p>
            <a:pPr lvl="1" eaLnBrk="1" hangingPunct="1"/>
            <a:r>
              <a:rPr lang="pt-BR" sz="2000" dirty="0"/>
              <a:t>Escolha para o tratamento oral  de inflamação intestinal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2656" y="736848"/>
            <a:ext cx="7543800" cy="963960"/>
          </a:xfrm>
        </p:spPr>
        <p:txBody>
          <a:bodyPr/>
          <a:lstStyle/>
          <a:p>
            <a:r>
              <a:rPr lang="pt-BR" sz="2800" dirty="0">
                <a:solidFill>
                  <a:schemeClr val="tx2">
                    <a:satMod val="130000"/>
                  </a:schemeClr>
                </a:solidFill>
              </a:rPr>
              <a:t>INIBIDORES DA SÍNTESE DE PROTEÍNA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400" dirty="0"/>
              <a:t>Tetraciclinas</a:t>
            </a:r>
          </a:p>
          <a:p>
            <a:pPr lvl="1" eaLnBrk="1" hangingPunct="1"/>
            <a:r>
              <a:rPr lang="pt-BR" sz="2000" dirty="0"/>
              <a:t>Ação bacteriostática</a:t>
            </a:r>
          </a:p>
          <a:p>
            <a:pPr lvl="1" eaLnBrk="1" hangingPunct="1"/>
            <a:r>
              <a:rPr lang="pt-BR" sz="2000" dirty="0"/>
              <a:t>Agentes de largo espectro, mas resistência esta crescendo</a:t>
            </a:r>
          </a:p>
          <a:p>
            <a:pPr lvl="1" eaLnBrk="1" hangingPunct="1"/>
            <a:r>
              <a:rPr lang="pt-BR" sz="2000" dirty="0"/>
              <a:t>Afinidade com Ca+ faz depósito no dentes e ossos em crescimento</a:t>
            </a:r>
          </a:p>
          <a:p>
            <a:pPr lvl="1" eaLnBrk="1" hangingPunct="1"/>
            <a:r>
              <a:rPr lang="pt-BR" sz="2000" dirty="0"/>
              <a:t>Exemplos: tetraciclina, </a:t>
            </a:r>
            <a:r>
              <a:rPr lang="pt-BR" sz="2000" dirty="0" err="1"/>
              <a:t>doxiciclina</a:t>
            </a:r>
            <a:endParaRPr lang="pt-BR" sz="2000" dirty="0"/>
          </a:p>
          <a:p>
            <a:pPr eaLnBrk="1" hangingPunct="1"/>
            <a:r>
              <a:rPr lang="pt-BR" sz="2400" dirty="0" err="1"/>
              <a:t>Cloranfenicol</a:t>
            </a:r>
            <a:endParaRPr lang="pt-BR" sz="2400" dirty="0"/>
          </a:p>
          <a:p>
            <a:pPr lvl="1" eaLnBrk="1" hangingPunct="1"/>
            <a:r>
              <a:rPr lang="pt-BR" sz="2000" dirty="0"/>
              <a:t>Agente de largo espectro</a:t>
            </a:r>
          </a:p>
          <a:p>
            <a:pPr lvl="1" eaLnBrk="1" hangingPunct="1"/>
            <a:r>
              <a:rPr lang="pt-BR" sz="2000" dirty="0"/>
              <a:t>Ultrapassa facilmente barreiras  de difusão como sangue- cérebro</a:t>
            </a:r>
          </a:p>
          <a:p>
            <a:pPr lvl="1" eaLnBrk="1" hangingPunct="1"/>
            <a:r>
              <a:rPr lang="pt-BR" sz="2000" dirty="0"/>
              <a:t>Perigo de dano à medula óssea</a:t>
            </a:r>
          </a:p>
          <a:p>
            <a:pPr lvl="1" eaLnBrk="1" hangingPunct="1">
              <a:buNone/>
            </a:pPr>
            <a:endParaRPr lang="pt-BR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831" y="0"/>
            <a:ext cx="92188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1016" y="592832"/>
            <a:ext cx="3937248" cy="1107976"/>
          </a:xfrm>
        </p:spPr>
        <p:txBody>
          <a:bodyPr/>
          <a:lstStyle/>
          <a:p>
            <a:r>
              <a:rPr lang="en-US" sz="2800" dirty="0"/>
              <a:t>ANTIBIÓTICOS</a:t>
            </a:r>
            <a:endParaRPr lang="pt-BR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1199"/>
            <a:ext cx="6198183" cy="468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6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8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8848" y="520824"/>
            <a:ext cx="6313512" cy="1107976"/>
          </a:xfrm>
        </p:spPr>
        <p:txBody>
          <a:bodyPr/>
          <a:lstStyle/>
          <a:p>
            <a:pPr algn="ctr"/>
            <a:r>
              <a:rPr lang="pt-BR" sz="2800" dirty="0">
                <a:solidFill>
                  <a:schemeClr val="tx2">
                    <a:satMod val="130000"/>
                  </a:schemeClr>
                </a:solidFill>
              </a:rPr>
              <a:t>INIBIÇÃO DA FUNÇÃO DO DNA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400" dirty="0" err="1"/>
              <a:t>Quinolonas</a:t>
            </a:r>
            <a:endParaRPr lang="pt-BR" sz="2400" dirty="0"/>
          </a:p>
          <a:p>
            <a:pPr eaLnBrk="1" hangingPunct="1"/>
            <a:endParaRPr lang="pt-BR" sz="2400" dirty="0"/>
          </a:p>
          <a:p>
            <a:pPr lvl="1" eaLnBrk="1" hangingPunct="1"/>
            <a:r>
              <a:rPr lang="pt-BR" sz="2000" dirty="0"/>
              <a:t>1ª geração</a:t>
            </a:r>
          </a:p>
          <a:p>
            <a:pPr lvl="2" eaLnBrk="1" hangingPunct="1"/>
            <a:r>
              <a:rPr lang="pt-BR" sz="1600" dirty="0"/>
              <a:t>Ácido </a:t>
            </a:r>
            <a:r>
              <a:rPr lang="pt-BR" sz="1600" dirty="0" err="1"/>
              <a:t>nalidixico</a:t>
            </a:r>
            <a:endParaRPr lang="pt-BR" sz="1600" dirty="0"/>
          </a:p>
          <a:p>
            <a:pPr lvl="2" eaLnBrk="1" hangingPunct="1"/>
            <a:endParaRPr lang="pt-BR" sz="1600" dirty="0"/>
          </a:p>
          <a:p>
            <a:pPr lvl="1" eaLnBrk="1" hangingPunct="1"/>
            <a:r>
              <a:rPr lang="pt-BR" sz="2000" dirty="0"/>
              <a:t>2ª geração</a:t>
            </a:r>
          </a:p>
          <a:p>
            <a:pPr lvl="2" eaLnBrk="1" hangingPunct="1"/>
            <a:r>
              <a:rPr lang="pt-BR" sz="1600" dirty="0"/>
              <a:t>Ácido </a:t>
            </a:r>
            <a:r>
              <a:rPr lang="pt-BR" sz="1600" dirty="0" err="1"/>
              <a:t>pipemídico</a:t>
            </a:r>
            <a:endParaRPr lang="pt-BR" sz="1600" dirty="0"/>
          </a:p>
          <a:p>
            <a:pPr lvl="2" eaLnBrk="1" hangingPunct="1"/>
            <a:endParaRPr lang="pt-BR" sz="1600" dirty="0"/>
          </a:p>
          <a:p>
            <a:pPr lvl="1" eaLnBrk="1" hangingPunct="1"/>
            <a:r>
              <a:rPr lang="pt-BR" sz="2000" dirty="0"/>
              <a:t>3ª geração</a:t>
            </a:r>
          </a:p>
          <a:p>
            <a:pPr lvl="2" eaLnBrk="1" hangingPunct="1"/>
            <a:r>
              <a:rPr lang="pt-BR" sz="1600" dirty="0" err="1"/>
              <a:t>Flourquinolonas</a:t>
            </a:r>
            <a:endParaRPr lang="pt-BR" sz="1600" dirty="0"/>
          </a:p>
          <a:p>
            <a:pPr lvl="2" eaLnBrk="1" hangingPunct="1"/>
            <a:endParaRPr lang="pt-BR" sz="1600" dirty="0"/>
          </a:p>
          <a:p>
            <a:pPr lvl="1" eaLnBrk="1" hangingPunct="1"/>
            <a:r>
              <a:rPr lang="pt-BR" sz="2000" dirty="0"/>
              <a:t>4ª geração</a:t>
            </a:r>
          </a:p>
          <a:p>
            <a:pPr lvl="2" eaLnBrk="1" hangingPunct="1"/>
            <a:r>
              <a:rPr lang="pt-BR" sz="1600" dirty="0" err="1"/>
              <a:t>Levofloxacina</a:t>
            </a:r>
            <a:r>
              <a:rPr lang="pt-BR" sz="1600" dirty="0"/>
              <a:t>, </a:t>
            </a:r>
            <a:r>
              <a:rPr lang="pt-BR" sz="1600" dirty="0" err="1"/>
              <a:t>esparfloxacina</a:t>
            </a:r>
            <a:r>
              <a:rPr lang="pt-BR" sz="1600" dirty="0"/>
              <a:t>, </a:t>
            </a:r>
            <a:r>
              <a:rPr lang="pt-BR" sz="1600" dirty="0" err="1"/>
              <a:t>trovafloxacina</a:t>
            </a:r>
            <a:endParaRPr lang="pt-BR" sz="1600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0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664840"/>
            <a:ext cx="4297288" cy="1107976"/>
          </a:xfrm>
        </p:spPr>
        <p:txBody>
          <a:bodyPr/>
          <a:lstStyle/>
          <a:p>
            <a:pPr algn="ctr"/>
            <a:r>
              <a:rPr lang="pt-BR" sz="3200" dirty="0">
                <a:solidFill>
                  <a:schemeClr val="tx2">
                    <a:satMod val="130000"/>
                  </a:schemeClr>
                </a:solidFill>
              </a:rPr>
              <a:t>HISTÓRIA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800" dirty="0"/>
              <a:t>1929</a:t>
            </a:r>
          </a:p>
          <a:p>
            <a:pPr lvl="1" eaLnBrk="1" hangingPunct="1"/>
            <a:r>
              <a:rPr lang="pt-BR" sz="2400" dirty="0"/>
              <a:t>Fleming: descoberta do </a:t>
            </a:r>
            <a:r>
              <a:rPr lang="pt-BR" sz="2400" i="1" dirty="0"/>
              <a:t>P. </a:t>
            </a:r>
            <a:r>
              <a:rPr lang="pt-BR" sz="2400" i="1" dirty="0" err="1"/>
              <a:t>notatum</a:t>
            </a:r>
            <a:r>
              <a:rPr lang="pt-BR" sz="2400" dirty="0"/>
              <a:t>, fungo produtor de uma substância difusível </a:t>
            </a:r>
            <a:r>
              <a:rPr lang="pt-BR" sz="2400" dirty="0" err="1"/>
              <a:t>anti-estafilococica</a:t>
            </a:r>
            <a:r>
              <a:rPr lang="pt-BR" sz="2400" dirty="0"/>
              <a:t>, a que chamou de penicilina</a:t>
            </a:r>
          </a:p>
          <a:p>
            <a:pPr eaLnBrk="1" hangingPunct="1"/>
            <a:r>
              <a:rPr lang="pt-BR" sz="2800" dirty="0"/>
              <a:t>1938</a:t>
            </a:r>
          </a:p>
          <a:p>
            <a:pPr lvl="1" eaLnBrk="1" hangingPunct="1"/>
            <a:r>
              <a:rPr lang="pt-BR" sz="2400" dirty="0" err="1"/>
              <a:t>Sulfapiridina</a:t>
            </a:r>
            <a:r>
              <a:rPr lang="pt-BR" sz="2400" dirty="0"/>
              <a:t>: 1ª sulfa a ser comercializada</a:t>
            </a:r>
          </a:p>
          <a:p>
            <a:pPr eaLnBrk="1" hangingPunct="1"/>
            <a:r>
              <a:rPr lang="pt-BR" sz="2800" dirty="0"/>
              <a:t>1941</a:t>
            </a:r>
          </a:p>
          <a:p>
            <a:pPr lvl="1" eaLnBrk="1" hangingPunct="1"/>
            <a:r>
              <a:rPr lang="pt-BR" sz="2400" dirty="0"/>
              <a:t>Howard </a:t>
            </a:r>
            <a:r>
              <a:rPr lang="pt-BR" sz="2400" dirty="0" err="1"/>
              <a:t>Fleorey</a:t>
            </a:r>
            <a:r>
              <a:rPr lang="pt-BR" sz="2400" dirty="0"/>
              <a:t> e Ernst </a:t>
            </a:r>
            <a:r>
              <a:rPr lang="pt-BR" sz="2400" dirty="0" err="1"/>
              <a:t>Chain</a:t>
            </a:r>
            <a:r>
              <a:rPr lang="pt-BR" sz="2400" dirty="0"/>
              <a:t>: uso clínico da penicilina</a:t>
            </a:r>
          </a:p>
          <a:p>
            <a:pPr eaLnBrk="1" hangingPunct="1"/>
            <a:endParaRPr lang="pt-BR" sz="2400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10" y="0"/>
            <a:ext cx="9148310" cy="686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4832" y="664840"/>
            <a:ext cx="6385520" cy="1035968"/>
          </a:xfrm>
        </p:spPr>
        <p:txBody>
          <a:bodyPr/>
          <a:lstStyle/>
          <a:p>
            <a:pPr algn="ctr"/>
            <a:r>
              <a:rPr lang="pt-BR" sz="2800" dirty="0">
                <a:solidFill>
                  <a:schemeClr val="tx2">
                    <a:satMod val="130000"/>
                  </a:schemeClr>
                </a:solidFill>
              </a:rPr>
              <a:t>RESISTÊNCIA ANTIMICROBIANA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400" dirty="0"/>
              <a:t>Apresenta diversos  mecanismo</a:t>
            </a:r>
          </a:p>
          <a:p>
            <a:pPr eaLnBrk="1" hangingPunct="1"/>
            <a:endParaRPr lang="pt-BR" sz="2400" dirty="0"/>
          </a:p>
          <a:p>
            <a:pPr lvl="1" eaLnBrk="1" hangingPunct="1"/>
            <a:r>
              <a:rPr lang="pt-BR" sz="2000" dirty="0"/>
              <a:t>Alteração do sítio de ligação</a:t>
            </a:r>
          </a:p>
          <a:p>
            <a:pPr lvl="1" eaLnBrk="1" hangingPunct="1"/>
            <a:r>
              <a:rPr lang="pt-BR" sz="2000" dirty="0"/>
              <a:t>Diminuição da permeabilidade da membrana externa</a:t>
            </a:r>
          </a:p>
          <a:p>
            <a:pPr lvl="2" eaLnBrk="1" hangingPunct="1"/>
            <a:r>
              <a:rPr lang="pt-BR" sz="1600" dirty="0"/>
              <a:t>Mecanismo comum de resistência de gram-negativos</a:t>
            </a:r>
          </a:p>
          <a:p>
            <a:pPr lvl="2" eaLnBrk="1" hangingPunct="1"/>
            <a:r>
              <a:rPr lang="pt-BR" sz="1600" dirty="0"/>
              <a:t>Alteração </a:t>
            </a:r>
            <a:r>
              <a:rPr lang="pt-BR" sz="1600" dirty="0" err="1"/>
              <a:t>mutacional</a:t>
            </a:r>
            <a:r>
              <a:rPr lang="pt-BR" sz="1600" dirty="0"/>
              <a:t> causou a resistência à </a:t>
            </a:r>
            <a:r>
              <a:rPr lang="pt-BR" sz="1600" i="1" dirty="0"/>
              <a:t>P. </a:t>
            </a:r>
            <a:r>
              <a:rPr lang="pt-BR" sz="1600" i="1" dirty="0" err="1"/>
              <a:t>aeruginosa</a:t>
            </a:r>
            <a:endParaRPr lang="pt-BR" sz="1600" i="1" dirty="0"/>
          </a:p>
          <a:p>
            <a:pPr lvl="1" eaLnBrk="1" hangingPunct="1"/>
            <a:r>
              <a:rPr lang="pt-BR" sz="2000" dirty="0"/>
              <a:t>Inativação enzimática da droga</a:t>
            </a:r>
          </a:p>
          <a:p>
            <a:pPr lvl="2" eaLnBrk="1" hangingPunct="1"/>
            <a:r>
              <a:rPr lang="pt-BR" sz="1600" dirty="0"/>
              <a:t>Inativação enzimática do anel </a:t>
            </a:r>
            <a:r>
              <a:rPr lang="pt-BR" sz="1600" dirty="0" err="1"/>
              <a:t>betalactâmico</a:t>
            </a:r>
            <a:r>
              <a:rPr lang="pt-BR" sz="1600" dirty="0"/>
              <a:t> por </a:t>
            </a:r>
            <a:r>
              <a:rPr lang="pt-BR" sz="1600" dirty="0" err="1"/>
              <a:t>betalactamase</a:t>
            </a:r>
            <a:r>
              <a:rPr lang="pt-BR" sz="1600" dirty="0"/>
              <a:t> é o motivo da </a:t>
            </a:r>
            <a:r>
              <a:rPr lang="pt-BR" sz="1600" dirty="0" err="1"/>
              <a:t>resistencia</a:t>
            </a:r>
            <a:r>
              <a:rPr lang="pt-BR" sz="1600" dirty="0"/>
              <a:t> a penicilina</a:t>
            </a:r>
          </a:p>
          <a:p>
            <a:pPr lvl="2" eaLnBrk="1" hangingPunct="1"/>
            <a:endParaRPr lang="pt-BR" sz="1600" dirty="0"/>
          </a:p>
          <a:p>
            <a:pPr lvl="2" eaLnBrk="1" hangingPunct="1"/>
            <a:endParaRPr lang="pt-BR" sz="1600" dirty="0"/>
          </a:p>
          <a:p>
            <a:pPr eaLnBrk="1" hangingPunct="1"/>
            <a:r>
              <a:rPr lang="pt-BR" sz="2400" dirty="0"/>
              <a:t>Mutações de DNA ou aquisição de novo DNA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6" y="0"/>
            <a:ext cx="911594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3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99" t="2550" r="899" b="1276"/>
          <a:stretch>
            <a:fillRect/>
          </a:stretch>
        </p:blipFill>
        <p:spPr bwMode="auto">
          <a:xfrm>
            <a:off x="-6564" y="0"/>
            <a:ext cx="91505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88" y="0"/>
            <a:ext cx="915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Penicilina</a:t>
            </a:r>
            <a:r>
              <a:rPr lang="en-US" dirty="0"/>
              <a:t>, 1940, </a:t>
            </a:r>
            <a:r>
              <a:rPr lang="en-US" dirty="0" err="1"/>
              <a:t>Segunda</a:t>
            </a:r>
            <a:r>
              <a:rPr lang="en-US" dirty="0"/>
              <a:t> Guerra Mundial</a:t>
            </a:r>
            <a:endParaRPr lang="en-GB" dirty="0"/>
          </a:p>
        </p:txBody>
      </p:sp>
      <p:pic>
        <p:nvPicPr>
          <p:cNvPr id="80901" name="Picture 5" descr="dfx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8" y="2219325"/>
            <a:ext cx="8494712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62" y="0"/>
            <a:ext cx="9077438" cy="68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0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8" y="1"/>
            <a:ext cx="9103822" cy="688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0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1916113"/>
            <a:ext cx="7693025" cy="4306887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>
                <a:solidFill>
                  <a:srgbClr val="FF0066"/>
                </a:solidFill>
              </a:rPr>
              <a:t>Resistência Natural ou Intrínseca</a:t>
            </a:r>
          </a:p>
          <a:p>
            <a:pPr algn="just">
              <a:lnSpc>
                <a:spcPct val="80000"/>
              </a:lnSpc>
            </a:pPr>
            <a:r>
              <a:rPr lang="pt-BR" sz="2000" b="1" dirty="0"/>
              <a:t>Caracteriza uma determinada espécie bacteriana</a:t>
            </a:r>
            <a:r>
              <a:rPr lang="pt-BR" sz="2000" dirty="0"/>
              <a:t> e compõe a herança genética cromossômica do </a:t>
            </a:r>
            <a:r>
              <a:rPr lang="pt-BR" sz="2000" dirty="0" err="1"/>
              <a:t>microorganismo</a:t>
            </a:r>
            <a:r>
              <a:rPr lang="pt-BR" sz="2000" dirty="0"/>
              <a:t>. É um caráter hereditário, transmitido verticalmente as células filhas.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1600" dirty="0"/>
              <a:t> Ex.: Ausência do receptor para a ação do antibiótico.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pt-BR" sz="16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>
                <a:solidFill>
                  <a:srgbClr val="FF0066"/>
                </a:solidFill>
              </a:rPr>
              <a:t>Resistência Adquirida</a:t>
            </a:r>
          </a:p>
          <a:p>
            <a:pPr algn="just">
              <a:lnSpc>
                <a:spcPct val="80000"/>
              </a:lnSpc>
            </a:pPr>
            <a:r>
              <a:rPr lang="pt-BR" sz="2000" dirty="0"/>
              <a:t>Surgimento do </a:t>
            </a:r>
            <a:r>
              <a:rPr lang="pt-BR" sz="2000" b="1" dirty="0"/>
              <a:t>fenômeno de resistência</a:t>
            </a:r>
            <a:r>
              <a:rPr lang="pt-BR" sz="2000" dirty="0"/>
              <a:t> a um ou vários antibióticos numa </a:t>
            </a:r>
            <a:r>
              <a:rPr lang="pt-BR" sz="2000" b="1" dirty="0"/>
              <a:t>população bacteriana originalmente sensível</a:t>
            </a:r>
            <a:r>
              <a:rPr lang="pt-BR" sz="2000" dirty="0"/>
              <a:t>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1600" dirty="0"/>
              <a:t>             Mutação / Transferência (Cromossoma, </a:t>
            </a:r>
            <a:r>
              <a:rPr lang="pt-BR" sz="1600" dirty="0" err="1"/>
              <a:t>plasmídeo</a:t>
            </a:r>
            <a:r>
              <a:rPr lang="pt-BR" sz="1600" dirty="0"/>
              <a:t>, bacteriófago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1600" dirty="0"/>
              <a:t>                                                      ou </a:t>
            </a:r>
            <a:r>
              <a:rPr lang="pt-BR" sz="1600" dirty="0" err="1"/>
              <a:t>transposons</a:t>
            </a:r>
            <a:r>
              <a:rPr lang="pt-BR" sz="1600" dirty="0"/>
              <a:t>)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pt-BR" sz="16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>
                <a:solidFill>
                  <a:srgbClr val="FF0066"/>
                </a:solidFill>
              </a:rPr>
              <a:t>Resistência Induzida</a:t>
            </a:r>
          </a:p>
          <a:p>
            <a:pPr algn="just">
              <a:lnSpc>
                <a:spcPct val="80000"/>
              </a:lnSpc>
            </a:pPr>
            <a:r>
              <a:rPr lang="pt-BR" sz="2000" dirty="0" err="1"/>
              <a:t>Desrepressão</a:t>
            </a:r>
            <a:r>
              <a:rPr lang="pt-BR" sz="2000" dirty="0"/>
              <a:t> de genes responsáveis por uma determinada característica</a:t>
            </a:r>
            <a:endParaRPr lang="en-US" sz="20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043360" y="520824"/>
            <a:ext cx="7417072" cy="1107976"/>
          </a:xfrm>
          <a:noFill/>
          <a:ln/>
        </p:spPr>
        <p:txBody>
          <a:bodyPr/>
          <a:lstStyle/>
          <a:p>
            <a:pPr algn="ctr"/>
            <a:r>
              <a:rPr lang="pt-BR" sz="2800" dirty="0"/>
              <a:t>RESISTÊNCIA BACTERIANA -Definição</a:t>
            </a:r>
            <a:endParaRPr lang="en-US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2824" y="592832"/>
            <a:ext cx="6601544" cy="1107976"/>
          </a:xfrm>
        </p:spPr>
        <p:txBody>
          <a:bodyPr/>
          <a:lstStyle/>
          <a:p>
            <a:pPr algn="ctr"/>
            <a:r>
              <a:rPr lang="pt-BR" sz="2800" dirty="0">
                <a:solidFill>
                  <a:schemeClr val="tx2">
                    <a:satMod val="130000"/>
                  </a:schemeClr>
                </a:solidFill>
              </a:rPr>
              <a:t>RESISTÊNCIA ANTIMICROBIANA</a:t>
            </a:r>
            <a:endParaRPr lang="pt-BR" sz="2800" dirty="0"/>
          </a:p>
        </p:txBody>
      </p:sp>
      <p:pic>
        <p:nvPicPr>
          <p:cNvPr id="4" name="Picture 4" descr="quadro01 R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275806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6840" y="448816"/>
            <a:ext cx="6097488" cy="1251992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chemeClr val="hlink"/>
                </a:solidFill>
                <a:latin typeface="Verdana" pitchFamily="34" charset="0"/>
              </a:rPr>
              <a:t>PRINCIPAIS MECANISMOS DE RESISTÊNCIA BACTERIANA</a:t>
            </a:r>
            <a:endParaRPr lang="pt-BR" sz="2400" dirty="0"/>
          </a:p>
        </p:txBody>
      </p:sp>
      <p:grpSp>
        <p:nvGrpSpPr>
          <p:cNvPr id="4" name="Group 4"/>
          <p:cNvGrpSpPr>
            <a:grpSpLocks noGrp="1"/>
          </p:cNvGrpSpPr>
          <p:nvPr/>
        </p:nvGrpSpPr>
        <p:grpSpPr bwMode="auto">
          <a:xfrm>
            <a:off x="1115616" y="1988840"/>
            <a:ext cx="7543800" cy="4114800"/>
            <a:chOff x="612" y="117"/>
            <a:chExt cx="4853" cy="4124"/>
          </a:xfrm>
        </p:grpSpPr>
        <p:pic>
          <p:nvPicPr>
            <p:cNvPr id="5" name="Picture 5" descr="05-0471_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" y="117"/>
              <a:ext cx="4853" cy="4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925" y="527"/>
              <a:ext cx="953" cy="284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800">
                  <a:latin typeface="Arial" pitchFamily="34" charset="0"/>
                </a:rPr>
                <a:t>ENZIMA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839" y="2750"/>
              <a:ext cx="952" cy="497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800">
                  <a:latin typeface="Arial" pitchFamily="34" charset="0"/>
                </a:rPr>
                <a:t>BOMBA DE EFLUXO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833" y="2251"/>
              <a:ext cx="1542" cy="496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800">
                  <a:latin typeface="Arial" pitchFamily="34" charset="0"/>
                </a:rPr>
                <a:t>PERMEABILIDADE DIMINUIDA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475" y="1116"/>
              <a:ext cx="1087" cy="496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800">
                  <a:latin typeface="Arial" pitchFamily="34" charset="0"/>
                </a:rPr>
                <a:t>ALTERAÇÃO DO ALVO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6880" y="304801"/>
            <a:ext cx="5521424" cy="963959"/>
          </a:xfrm>
        </p:spPr>
        <p:txBody>
          <a:bodyPr/>
          <a:lstStyle/>
          <a:p>
            <a:pPr algn="ctr"/>
            <a:r>
              <a:rPr lang="en-US" sz="3200" dirty="0" err="1"/>
              <a:t>Origem</a:t>
            </a:r>
            <a:r>
              <a:rPr lang="en-US" sz="3200" dirty="0"/>
              <a:t> dos </a:t>
            </a:r>
            <a:r>
              <a:rPr lang="en-US" sz="3200" dirty="0" err="1"/>
              <a:t>antibióticos</a:t>
            </a:r>
            <a:endParaRPr lang="pt-BR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54299"/>
            <a:ext cx="7056784" cy="52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4952" y="664840"/>
            <a:ext cx="5017368" cy="1179984"/>
          </a:xfrm>
        </p:spPr>
        <p:txBody>
          <a:bodyPr/>
          <a:lstStyle/>
          <a:p>
            <a:r>
              <a:rPr lang="en-US" sz="3600" dirty="0" err="1"/>
              <a:t>Anel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dirty="0"/>
              <a:t> </a:t>
            </a:r>
            <a:r>
              <a:rPr lang="en-US" sz="3600" dirty="0" err="1"/>
              <a:t>lactamico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8424" y="5877272"/>
            <a:ext cx="222176" cy="218728"/>
          </a:xfrm>
        </p:spPr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63490" name="Picture 2" descr="http://www.quimicaviva.qb.fcen.uba.ar/v5n2/sanchez_archivos/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744" y="2132856"/>
            <a:ext cx="5546576" cy="3986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6880" y="664840"/>
            <a:ext cx="6169496" cy="1179984"/>
          </a:xfrm>
        </p:spPr>
        <p:txBody>
          <a:bodyPr/>
          <a:lstStyle/>
          <a:p>
            <a:pPr eaLnBrk="0" hangingPunct="0"/>
            <a:r>
              <a:rPr lang="pt-BR" sz="2800" dirty="0">
                <a:solidFill>
                  <a:srgbClr val="FFFF66"/>
                </a:solidFill>
                <a:latin typeface="Arial" pitchFamily="34" charset="0"/>
                <a:sym typeface="Symbol" pitchFamily="18" charset="2"/>
              </a:rPr>
              <a:t>Classe A: - </a:t>
            </a:r>
            <a:r>
              <a:rPr lang="pt-BR" sz="2800" dirty="0" err="1">
                <a:solidFill>
                  <a:srgbClr val="FFFF66"/>
                </a:solidFill>
                <a:latin typeface="Arial" pitchFamily="34" charset="0"/>
                <a:sym typeface="Symbol" pitchFamily="18" charset="2"/>
              </a:rPr>
              <a:t>lactamases</a:t>
            </a:r>
            <a:r>
              <a:rPr lang="pt-BR" sz="2800" dirty="0">
                <a:solidFill>
                  <a:srgbClr val="FFFF66"/>
                </a:solidFill>
                <a:latin typeface="Arial" pitchFamily="34" charset="0"/>
                <a:sym typeface="Symbol" pitchFamily="18" charset="2"/>
              </a:rPr>
              <a:t> clássicas</a:t>
            </a:r>
            <a:br>
              <a:rPr lang="pt-BR" sz="2800" dirty="0">
                <a:solidFill>
                  <a:srgbClr val="FFFF66"/>
                </a:solidFill>
                <a:latin typeface="Arial" pitchFamily="34" charset="0"/>
                <a:sym typeface="Symbol" pitchFamily="18" charset="2"/>
              </a:rPr>
            </a:br>
            <a:r>
              <a:rPr lang="pt-BR" sz="2800" dirty="0">
                <a:solidFill>
                  <a:srgbClr val="FFFF66"/>
                </a:solidFill>
                <a:latin typeface="Arial" pitchFamily="34" charset="0"/>
                <a:sym typeface="Symbol" pitchFamily="18" charset="2"/>
              </a:rPr>
              <a:t>(Ex. TEM1, SHV1)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 algn="just" eaLnBrk="0" hangingPunct="0">
              <a:spcBef>
                <a:spcPct val="50000"/>
              </a:spcBef>
              <a:buFontTx/>
              <a:buChar char="•"/>
            </a:pPr>
            <a:r>
              <a:rPr lang="pt-BR" sz="1800" b="1" dirty="0">
                <a:latin typeface="Arial" pitchFamily="34" charset="0"/>
              </a:rPr>
              <a:t>Atualmente, são produzidas pela maioria dos bacilos Gram-negativos hospitalares</a:t>
            </a:r>
          </a:p>
          <a:p>
            <a:pPr marL="177800" indent="-177800" algn="just" eaLnBrk="0" hangingPunct="0">
              <a:spcBef>
                <a:spcPct val="50000"/>
              </a:spcBef>
              <a:buFontTx/>
              <a:buChar char="•"/>
            </a:pPr>
            <a:r>
              <a:rPr lang="pt-BR" sz="1800" b="1" dirty="0">
                <a:latin typeface="Arial" pitchFamily="34" charset="0"/>
              </a:rPr>
              <a:t>Os genes são </a:t>
            </a:r>
            <a:r>
              <a:rPr lang="pt-BR" sz="1800" b="1" dirty="0" err="1">
                <a:solidFill>
                  <a:srgbClr val="FFFF66"/>
                </a:solidFill>
                <a:latin typeface="Arial" pitchFamily="34" charset="0"/>
              </a:rPr>
              <a:t>plasmidiais</a:t>
            </a:r>
            <a:r>
              <a:rPr lang="pt-BR" sz="1800" b="1" dirty="0">
                <a:latin typeface="Arial" pitchFamily="34" charset="0"/>
              </a:rPr>
              <a:t> (alta </a:t>
            </a:r>
            <a:r>
              <a:rPr lang="pt-BR" sz="1800" b="1" dirty="0" err="1">
                <a:latin typeface="Arial" pitchFamily="34" charset="0"/>
              </a:rPr>
              <a:t>freqüência</a:t>
            </a:r>
            <a:r>
              <a:rPr lang="pt-BR" sz="1800" b="1" dirty="0">
                <a:latin typeface="Arial" pitchFamily="34" charset="0"/>
              </a:rPr>
              <a:t> de transmissão para bactérias da mesma espécie e gêneros diferentes)</a:t>
            </a:r>
          </a:p>
          <a:p>
            <a:pPr marL="177800" indent="-177800" algn="just" eaLnBrk="0" hangingPunct="0">
              <a:spcBef>
                <a:spcPct val="50000"/>
              </a:spcBef>
              <a:buFontTx/>
              <a:buChar char="•"/>
            </a:pPr>
            <a:r>
              <a:rPr lang="pt-BR" sz="1800" b="1" dirty="0">
                <a:latin typeface="Arial" pitchFamily="34" charset="0"/>
              </a:rPr>
              <a:t>As bactérias produtoras são resistentes às </a:t>
            </a:r>
            <a:r>
              <a:rPr lang="pt-BR" sz="1800" b="1" u="sng" dirty="0">
                <a:latin typeface="Arial" pitchFamily="34" charset="0"/>
              </a:rPr>
              <a:t>penicilinas de amplo espectro</a:t>
            </a:r>
            <a:r>
              <a:rPr lang="pt-BR" sz="1800" b="1" dirty="0">
                <a:latin typeface="Arial" pitchFamily="34" charset="0"/>
              </a:rPr>
              <a:t> e às </a:t>
            </a:r>
            <a:r>
              <a:rPr lang="pt-BR" sz="1800" b="1" u="sng" dirty="0" err="1">
                <a:latin typeface="Arial" pitchFamily="34" charset="0"/>
              </a:rPr>
              <a:t>cefalosporinas</a:t>
            </a:r>
            <a:r>
              <a:rPr lang="pt-BR" sz="1800" b="1" u="sng" dirty="0">
                <a:latin typeface="Arial" pitchFamily="34" charset="0"/>
              </a:rPr>
              <a:t> de primeira geração</a:t>
            </a:r>
          </a:p>
          <a:p>
            <a:pPr marL="177800" indent="-177800" algn="just" eaLnBrk="0" hangingPunct="0">
              <a:spcBef>
                <a:spcPct val="50000"/>
              </a:spcBef>
              <a:buFontTx/>
              <a:buChar char="•"/>
            </a:pPr>
            <a:r>
              <a:rPr lang="pt-BR" sz="1800" b="1" dirty="0">
                <a:latin typeface="Arial" pitchFamily="34" charset="0"/>
              </a:rPr>
              <a:t>As bactérias são sensíveis às associações com inibidores de </a:t>
            </a:r>
            <a:r>
              <a:rPr lang="pt-BR" sz="1800" b="1" dirty="0">
                <a:latin typeface="Arial" pitchFamily="34" charset="0"/>
                <a:sym typeface="Symbol" pitchFamily="18" charset="2"/>
              </a:rPr>
              <a:t>-</a:t>
            </a:r>
            <a:r>
              <a:rPr lang="pt-BR" sz="1800" b="1" dirty="0" err="1">
                <a:latin typeface="Arial" pitchFamily="34" charset="0"/>
                <a:sym typeface="Symbol" pitchFamily="18" charset="2"/>
              </a:rPr>
              <a:t>lactamases</a:t>
            </a:r>
            <a:r>
              <a:rPr lang="pt-BR" sz="1800" b="1" dirty="0">
                <a:latin typeface="Arial" pitchFamily="34" charset="0"/>
                <a:sym typeface="Symbol" pitchFamily="18" charset="2"/>
              </a:rPr>
              <a:t> (</a:t>
            </a:r>
            <a:r>
              <a:rPr lang="pt-BR" sz="1800" b="1" dirty="0" err="1">
                <a:latin typeface="Arial" pitchFamily="34" charset="0"/>
                <a:sym typeface="Symbol" pitchFamily="18" charset="2"/>
              </a:rPr>
              <a:t>clavulanato</a:t>
            </a:r>
            <a:r>
              <a:rPr lang="pt-BR" sz="1800" b="1" dirty="0">
                <a:latin typeface="Arial" pitchFamily="34" charset="0"/>
                <a:sym typeface="Symbol" pitchFamily="18" charset="2"/>
              </a:rPr>
              <a:t>, </a:t>
            </a:r>
            <a:r>
              <a:rPr lang="pt-BR" sz="1800" b="1" dirty="0" err="1">
                <a:latin typeface="Arial" pitchFamily="34" charset="0"/>
                <a:sym typeface="Symbol" pitchFamily="18" charset="2"/>
              </a:rPr>
              <a:t>sulbactam</a:t>
            </a:r>
            <a:r>
              <a:rPr lang="pt-BR" sz="1800" b="1" dirty="0">
                <a:latin typeface="Arial" pitchFamily="34" charset="0"/>
                <a:sym typeface="Symbol" pitchFamily="18" charset="2"/>
              </a:rPr>
              <a:t> e </a:t>
            </a:r>
            <a:r>
              <a:rPr lang="pt-BR" sz="1800" b="1" dirty="0" err="1">
                <a:latin typeface="Arial" pitchFamily="34" charset="0"/>
                <a:sym typeface="Symbol" pitchFamily="18" charset="2"/>
              </a:rPr>
              <a:t>tazobactam</a:t>
            </a:r>
            <a:r>
              <a:rPr lang="pt-BR" sz="1800" b="1" dirty="0">
                <a:latin typeface="Arial" pitchFamily="34" charset="0"/>
                <a:sym typeface="Symbol" pitchFamily="18" charset="2"/>
              </a:rPr>
              <a:t>) e às </a:t>
            </a:r>
            <a:r>
              <a:rPr lang="pt-BR" sz="1800" b="1" dirty="0" err="1">
                <a:latin typeface="Arial" pitchFamily="34" charset="0"/>
                <a:sym typeface="Symbol" pitchFamily="18" charset="2"/>
              </a:rPr>
              <a:t>cefalosporinas</a:t>
            </a:r>
            <a:r>
              <a:rPr lang="pt-BR" sz="1800" b="1" dirty="0">
                <a:latin typeface="Arial" pitchFamily="34" charset="0"/>
                <a:sym typeface="Symbol" pitchFamily="18" charset="2"/>
              </a:rPr>
              <a:t> de 3ª e 4ª gerações</a:t>
            </a:r>
          </a:p>
          <a:p>
            <a:endParaRPr lang="pt-BR" sz="1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64840"/>
            <a:ext cx="6961584" cy="1179984"/>
          </a:xfrm>
        </p:spPr>
        <p:txBody>
          <a:bodyPr/>
          <a:lstStyle/>
          <a:p>
            <a:pPr algn="ctr"/>
            <a:r>
              <a:rPr lang="en-US" sz="3200" dirty="0" err="1"/>
              <a:t>Cenário</a:t>
            </a:r>
            <a:r>
              <a:rPr lang="en-US" sz="3200" dirty="0"/>
              <a:t> </a:t>
            </a:r>
            <a:r>
              <a:rPr lang="en-US" sz="3200" dirty="0" err="1"/>
              <a:t>atual</a:t>
            </a:r>
            <a:r>
              <a:rPr lang="en-US" sz="3200" dirty="0"/>
              <a:t> - </a:t>
            </a:r>
            <a:r>
              <a:rPr lang="en-US" sz="3200" dirty="0" err="1"/>
              <a:t>Resistência</a:t>
            </a:r>
            <a:endParaRPr lang="en-GB" sz="3200" dirty="0"/>
          </a:p>
        </p:txBody>
      </p:sp>
      <p:pic>
        <p:nvPicPr>
          <p:cNvPr id="88069" name="Picture 5" descr="sdfewafefew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773238"/>
            <a:ext cx="5645150" cy="453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Oval 2"/>
          <p:cNvSpPr>
            <a:spLocks noChangeArrowheads="1"/>
          </p:cNvSpPr>
          <p:nvPr/>
        </p:nvSpPr>
        <p:spPr bwMode="auto">
          <a:xfrm>
            <a:off x="6100763" y="2209800"/>
            <a:ext cx="1219200" cy="762000"/>
          </a:xfrm>
          <a:prstGeom prst="ellipse">
            <a:avLst/>
          </a:prstGeom>
          <a:solidFill>
            <a:srgbClr val="6666FF"/>
          </a:solidFill>
          <a:ln w="12700">
            <a:solidFill>
              <a:srgbClr val="3399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92163" name="Group 3"/>
          <p:cNvGrpSpPr>
            <a:grpSpLocks/>
          </p:cNvGrpSpPr>
          <p:nvPr/>
        </p:nvGrpSpPr>
        <p:grpSpPr bwMode="auto">
          <a:xfrm>
            <a:off x="2771775" y="2565400"/>
            <a:ext cx="5865813" cy="3670300"/>
            <a:chOff x="1973" y="1633"/>
            <a:chExt cx="4158" cy="2312"/>
          </a:xfrm>
        </p:grpSpPr>
        <p:sp>
          <p:nvSpPr>
            <p:cNvPr id="92164" name="Oval 4"/>
            <p:cNvSpPr>
              <a:spLocks noChangeArrowheads="1"/>
            </p:cNvSpPr>
            <p:nvPr/>
          </p:nvSpPr>
          <p:spPr bwMode="auto">
            <a:xfrm>
              <a:off x="4608" y="2928"/>
              <a:ext cx="864" cy="480"/>
            </a:xfrm>
            <a:prstGeom prst="ellipse">
              <a:avLst/>
            </a:prstGeom>
            <a:solidFill>
              <a:srgbClr val="6666FF"/>
            </a:solidFill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endParaRPr lang="pt-BR" sz="2400">
                <a:solidFill>
                  <a:srgbClr val="FFFF66"/>
                </a:solidFill>
              </a:endParaRPr>
            </a:p>
          </p:txBody>
        </p:sp>
        <p:sp>
          <p:nvSpPr>
            <p:cNvPr id="92165" name="Oval 5"/>
            <p:cNvSpPr>
              <a:spLocks noChangeArrowheads="1"/>
            </p:cNvSpPr>
            <p:nvPr/>
          </p:nvSpPr>
          <p:spPr bwMode="auto">
            <a:xfrm rot="1282237">
              <a:off x="4889" y="3058"/>
              <a:ext cx="441" cy="20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166" name="AutoShape 6"/>
            <p:cNvSpPr>
              <a:spLocks noChangeArrowheads="1"/>
            </p:cNvSpPr>
            <p:nvPr/>
          </p:nvSpPr>
          <p:spPr bwMode="auto">
            <a:xfrm rot="-364585">
              <a:off x="1973" y="1633"/>
              <a:ext cx="2404" cy="2088"/>
            </a:xfrm>
            <a:prstGeom prst="curvedRightArrow">
              <a:avLst>
                <a:gd name="adj1" fmla="val 10264"/>
                <a:gd name="adj2" fmla="val 34301"/>
                <a:gd name="adj3" fmla="val 37275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92167" name="Text Box 7"/>
            <p:cNvSpPr txBox="1">
              <a:spLocks noChangeArrowheads="1"/>
            </p:cNvSpPr>
            <p:nvPr/>
          </p:nvSpPr>
          <p:spPr bwMode="auto">
            <a:xfrm>
              <a:off x="2928" y="3685"/>
              <a:ext cx="320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75000"/>
                </a:lnSpc>
              </a:pPr>
              <a:r>
                <a:rPr lang="en-US" sz="2800" b="1">
                  <a:solidFill>
                    <a:srgbClr val="FF0000"/>
                  </a:solidFill>
                </a:rPr>
                <a:t>Microrganismo resistente</a:t>
              </a:r>
            </a:p>
          </p:txBody>
        </p:sp>
        <p:sp>
          <p:nvSpPr>
            <p:cNvPr id="92168" name="Line 8"/>
            <p:cNvSpPr>
              <a:spLocks noChangeShapeType="1"/>
            </p:cNvSpPr>
            <p:nvPr/>
          </p:nvSpPr>
          <p:spPr bwMode="auto">
            <a:xfrm flipV="1">
              <a:off x="4330" y="3379"/>
              <a:ext cx="384" cy="3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grpSp>
          <p:nvGrpSpPr>
            <p:cNvPr id="92169" name="Group 9"/>
            <p:cNvGrpSpPr>
              <a:grpSpLocks/>
            </p:cNvGrpSpPr>
            <p:nvPr/>
          </p:nvGrpSpPr>
          <p:grpSpPr bwMode="auto">
            <a:xfrm>
              <a:off x="2678" y="2176"/>
              <a:ext cx="2660" cy="1023"/>
              <a:chOff x="2678" y="2176"/>
              <a:chExt cx="2660" cy="1023"/>
            </a:xfrm>
          </p:grpSpPr>
          <p:sp>
            <p:nvSpPr>
              <p:cNvPr id="92170" name="Text Box 10"/>
              <p:cNvSpPr txBox="1">
                <a:spLocks noChangeArrowheads="1"/>
              </p:cNvSpPr>
              <p:nvPr/>
            </p:nvSpPr>
            <p:spPr bwMode="auto">
              <a:xfrm rot="1427">
                <a:off x="2678" y="2176"/>
                <a:ext cx="86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2000" b="1">
                    <a:solidFill>
                      <a:srgbClr val="FF0000"/>
                    </a:solidFill>
                  </a:rPr>
                  <a:t>Mutação</a:t>
                </a:r>
                <a:endParaRPr 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92171" name="Text Box 11"/>
              <p:cNvSpPr txBox="1">
                <a:spLocks noChangeArrowheads="1"/>
              </p:cNvSpPr>
              <p:nvPr/>
            </p:nvSpPr>
            <p:spPr bwMode="auto">
              <a:xfrm rot="1120117">
                <a:off x="4919" y="2968"/>
                <a:ext cx="41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2400"/>
                  <a:t>XX</a:t>
                </a:r>
              </a:p>
            </p:txBody>
          </p:sp>
        </p:grpSp>
      </p:grpSp>
      <p:sp>
        <p:nvSpPr>
          <p:cNvPr id="92172" name="Rectangle 12"/>
          <p:cNvSpPr>
            <a:spLocks noGrp="1" noChangeArrowheads="1"/>
          </p:cNvSpPr>
          <p:nvPr>
            <p:ph type="title"/>
          </p:nvPr>
        </p:nvSpPr>
        <p:spPr>
          <a:xfrm>
            <a:off x="755650" y="703263"/>
            <a:ext cx="7854950" cy="1011237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Emergência de resistência microbiana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4643438" y="1557338"/>
            <a:ext cx="42402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2800" b="1">
                <a:solidFill>
                  <a:srgbClr val="FF0000"/>
                </a:solidFill>
              </a:rPr>
              <a:t>Microrganismo sensível</a:t>
            </a:r>
          </a:p>
        </p:txBody>
      </p:sp>
      <p:sp>
        <p:nvSpPr>
          <p:cNvPr id="92174" name="Oval 14"/>
          <p:cNvSpPr>
            <a:spLocks noChangeArrowheads="1"/>
          </p:cNvSpPr>
          <p:nvPr/>
        </p:nvSpPr>
        <p:spPr bwMode="auto">
          <a:xfrm rot="1282237">
            <a:off x="6502400" y="2438400"/>
            <a:ext cx="622300" cy="320675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 flipH="1">
            <a:off x="7367588" y="2100263"/>
            <a:ext cx="323850" cy="39687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0" y="230188"/>
            <a:ext cx="9144000" cy="274637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chemeClr val="tx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882650" y="182563"/>
            <a:ext cx="6034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1400" b="1">
                <a:solidFill>
                  <a:srgbClr val="0099CC"/>
                </a:solidFill>
              </a:rPr>
              <a:t>Campaign to Prevent Antimicrobial Resistance in Healthcare Settings</a:t>
            </a:r>
          </a:p>
        </p:txBody>
      </p:sp>
      <p:pic>
        <p:nvPicPr>
          <p:cNvPr id="92178" name="Picture 18" descr="AR main_only_1i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0"/>
            <a:ext cx="661987" cy="736600"/>
          </a:xfrm>
          <a:prstGeom prst="rect">
            <a:avLst/>
          </a:prstGeom>
          <a:noFill/>
        </p:spPr>
      </p:pic>
      <p:grpSp>
        <p:nvGrpSpPr>
          <p:cNvPr id="92179" name="Group 19"/>
          <p:cNvGrpSpPr>
            <a:grpSpLocks/>
          </p:cNvGrpSpPr>
          <p:nvPr/>
        </p:nvGrpSpPr>
        <p:grpSpPr bwMode="auto">
          <a:xfrm>
            <a:off x="0" y="2781300"/>
            <a:ext cx="6967538" cy="3049588"/>
            <a:chOff x="230" y="1719"/>
            <a:chExt cx="4936" cy="1921"/>
          </a:xfrm>
        </p:grpSpPr>
        <p:sp>
          <p:nvSpPr>
            <p:cNvPr id="92180" name="Text Box 20"/>
            <p:cNvSpPr txBox="1">
              <a:spLocks noChangeArrowheads="1"/>
            </p:cNvSpPr>
            <p:nvPr/>
          </p:nvSpPr>
          <p:spPr bwMode="auto">
            <a:xfrm>
              <a:off x="230" y="1719"/>
              <a:ext cx="28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75000"/>
                </a:lnSpc>
              </a:pPr>
              <a:r>
                <a:rPr lang="en-US" sz="2400" b="1">
                  <a:solidFill>
                    <a:srgbClr val="FF0000"/>
                  </a:solidFill>
                </a:rPr>
                <a:t>MIcrorganismo resistente</a:t>
              </a:r>
              <a:r>
                <a:rPr lang="en-US" sz="2400" b="1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92181" name="Oval 21"/>
            <p:cNvSpPr>
              <a:spLocks noChangeArrowheads="1"/>
            </p:cNvSpPr>
            <p:nvPr/>
          </p:nvSpPr>
          <p:spPr bwMode="auto">
            <a:xfrm rot="-2415230">
              <a:off x="576" y="2592"/>
              <a:ext cx="417" cy="507"/>
            </a:xfrm>
            <a:prstGeom prst="ellipse">
              <a:avLst/>
            </a:prstGeom>
            <a:solidFill>
              <a:srgbClr val="6666FF"/>
            </a:solidFill>
            <a:ln w="9525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92182" name="Oval 22"/>
            <p:cNvSpPr>
              <a:spLocks noChangeArrowheads="1"/>
            </p:cNvSpPr>
            <p:nvPr/>
          </p:nvSpPr>
          <p:spPr bwMode="auto">
            <a:xfrm>
              <a:off x="720" y="2784"/>
              <a:ext cx="228" cy="187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183" name="AutoShape 23"/>
            <p:cNvSpPr>
              <a:spLocks noChangeArrowheads="1"/>
            </p:cNvSpPr>
            <p:nvPr/>
          </p:nvSpPr>
          <p:spPr bwMode="auto">
            <a:xfrm rot="-969771">
              <a:off x="576" y="2160"/>
              <a:ext cx="917" cy="304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92184" name="Oval 24"/>
            <p:cNvSpPr>
              <a:spLocks noChangeArrowheads="1"/>
            </p:cNvSpPr>
            <p:nvPr/>
          </p:nvSpPr>
          <p:spPr bwMode="auto">
            <a:xfrm>
              <a:off x="1008" y="2160"/>
              <a:ext cx="401" cy="17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185" name="Oval 25"/>
            <p:cNvSpPr>
              <a:spLocks noChangeArrowheads="1"/>
            </p:cNvSpPr>
            <p:nvPr/>
          </p:nvSpPr>
          <p:spPr bwMode="auto">
            <a:xfrm rot="-1970368">
              <a:off x="629" y="2638"/>
              <a:ext cx="176" cy="144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186" name="Rectangle 26"/>
            <p:cNvSpPr>
              <a:spLocks noChangeArrowheads="1"/>
            </p:cNvSpPr>
            <p:nvPr/>
          </p:nvSpPr>
          <p:spPr bwMode="auto">
            <a:xfrm>
              <a:off x="1056" y="2304"/>
              <a:ext cx="192" cy="48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92187" name="Line 27"/>
            <p:cNvSpPr>
              <a:spLocks noChangeShapeType="1"/>
            </p:cNvSpPr>
            <p:nvPr/>
          </p:nvSpPr>
          <p:spPr bwMode="auto">
            <a:xfrm>
              <a:off x="363" y="1912"/>
              <a:ext cx="338" cy="33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92188" name="Line 28"/>
            <p:cNvSpPr>
              <a:spLocks noChangeShapeType="1"/>
            </p:cNvSpPr>
            <p:nvPr/>
          </p:nvSpPr>
          <p:spPr bwMode="auto">
            <a:xfrm>
              <a:off x="355" y="1901"/>
              <a:ext cx="250" cy="749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92189" name="Oval 29"/>
            <p:cNvSpPr>
              <a:spLocks noChangeArrowheads="1"/>
            </p:cNvSpPr>
            <p:nvPr/>
          </p:nvSpPr>
          <p:spPr bwMode="auto">
            <a:xfrm rot="1282237">
              <a:off x="4753" y="3186"/>
              <a:ext cx="176" cy="121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190" name="Rectangle 30"/>
            <p:cNvSpPr>
              <a:spLocks noChangeArrowheads="1"/>
            </p:cNvSpPr>
            <p:nvPr/>
          </p:nvSpPr>
          <p:spPr bwMode="auto">
            <a:xfrm rot="1033650">
              <a:off x="4974" y="3217"/>
              <a:ext cx="192" cy="48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92191" name="Text Box 31"/>
            <p:cNvSpPr txBox="1">
              <a:spLocks noChangeArrowheads="1"/>
            </p:cNvSpPr>
            <p:nvPr/>
          </p:nvSpPr>
          <p:spPr bwMode="auto">
            <a:xfrm>
              <a:off x="318" y="3409"/>
              <a:ext cx="38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75000"/>
                </a:lnSpc>
              </a:pPr>
              <a:r>
                <a:rPr lang="en-US" sz="2400" b="1">
                  <a:solidFill>
                    <a:srgbClr val="FF0000"/>
                  </a:solidFill>
                </a:rPr>
                <a:t>Gene de transferência de resistência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92192" name="Oval 32"/>
            <p:cNvSpPr>
              <a:spLocks noChangeArrowheads="1"/>
            </p:cNvSpPr>
            <p:nvPr/>
          </p:nvSpPr>
          <p:spPr bwMode="auto">
            <a:xfrm rot="1282237">
              <a:off x="1866" y="2973"/>
              <a:ext cx="176" cy="121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193" name="Rectangle 33"/>
            <p:cNvSpPr>
              <a:spLocks noChangeArrowheads="1"/>
            </p:cNvSpPr>
            <p:nvPr/>
          </p:nvSpPr>
          <p:spPr bwMode="auto">
            <a:xfrm>
              <a:off x="2008" y="3135"/>
              <a:ext cx="192" cy="48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92194" name="Line 34"/>
            <p:cNvSpPr>
              <a:spLocks noChangeShapeType="1"/>
            </p:cNvSpPr>
            <p:nvPr/>
          </p:nvSpPr>
          <p:spPr bwMode="auto">
            <a:xfrm flipV="1">
              <a:off x="798" y="3092"/>
              <a:ext cx="499" cy="3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92195" name="AutoShape 35"/>
            <p:cNvSpPr>
              <a:spLocks noChangeArrowheads="1"/>
            </p:cNvSpPr>
            <p:nvPr/>
          </p:nvSpPr>
          <p:spPr bwMode="auto">
            <a:xfrm rot="-389107">
              <a:off x="1059" y="2453"/>
              <a:ext cx="776" cy="742"/>
            </a:xfrm>
            <a:prstGeom prst="curvedRightArrow">
              <a:avLst>
                <a:gd name="adj1" fmla="val 20000"/>
                <a:gd name="adj2" fmla="val 40000"/>
                <a:gd name="adj3" fmla="val 34861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0" y="2133600"/>
            <a:ext cx="3844925" cy="4325938"/>
            <a:chOff x="126" y="1379"/>
            <a:chExt cx="2725" cy="2725"/>
          </a:xfrm>
        </p:grpSpPr>
        <p:sp>
          <p:nvSpPr>
            <p:cNvPr id="94211" name="Oval 3"/>
            <p:cNvSpPr>
              <a:spLocks noChangeArrowheads="1"/>
            </p:cNvSpPr>
            <p:nvPr/>
          </p:nvSpPr>
          <p:spPr bwMode="auto">
            <a:xfrm>
              <a:off x="126" y="1379"/>
              <a:ext cx="2725" cy="2725"/>
            </a:xfrm>
            <a:prstGeom prst="ellipse">
              <a:avLst/>
            </a:prstGeom>
            <a:gradFill rotWithShape="0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94212" name="Text Box 4"/>
            <p:cNvSpPr txBox="1">
              <a:spLocks noChangeArrowheads="1"/>
            </p:cNvSpPr>
            <p:nvPr/>
          </p:nvSpPr>
          <p:spPr bwMode="auto">
            <a:xfrm>
              <a:off x="349" y="1608"/>
              <a:ext cx="2293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800" b="1">
                  <a:solidFill>
                    <a:srgbClr val="FF0000"/>
                  </a:solidFill>
                </a:rPr>
                <a:t>Cepas resistentes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800" b="1">
                  <a:solidFill>
                    <a:srgbClr val="FF0000"/>
                  </a:solidFill>
                </a:rPr>
                <a:t>raras</a:t>
              </a:r>
            </a:p>
          </p:txBody>
        </p:sp>
        <p:grpSp>
          <p:nvGrpSpPr>
            <p:cNvPr id="94213" name="Group 5"/>
            <p:cNvGrpSpPr>
              <a:grpSpLocks noChangeAspect="1"/>
            </p:cNvGrpSpPr>
            <p:nvPr/>
          </p:nvGrpSpPr>
          <p:grpSpPr bwMode="auto">
            <a:xfrm rot="1032233">
              <a:off x="480" y="2112"/>
              <a:ext cx="662" cy="369"/>
              <a:chOff x="4323" y="1392"/>
              <a:chExt cx="864" cy="480"/>
            </a:xfrm>
          </p:grpSpPr>
          <p:sp>
            <p:nvSpPr>
              <p:cNvPr id="94214" name="Oval 6"/>
              <p:cNvSpPr>
                <a:spLocks noChangeAspect="1" noChangeArrowheads="1"/>
              </p:cNvSpPr>
              <p:nvPr/>
            </p:nvSpPr>
            <p:spPr bwMode="auto">
              <a:xfrm>
                <a:off x="4323" y="1392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15" name="Oval 7"/>
              <p:cNvSpPr>
                <a:spLocks noChangeAspect="1" noChangeArrowheads="1"/>
              </p:cNvSpPr>
              <p:nvPr/>
            </p:nvSpPr>
            <p:spPr bwMode="auto">
              <a:xfrm rot="1282237">
                <a:off x="4608" y="1536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4216" name="Group 8"/>
            <p:cNvGrpSpPr>
              <a:grpSpLocks noChangeAspect="1"/>
            </p:cNvGrpSpPr>
            <p:nvPr/>
          </p:nvGrpSpPr>
          <p:grpSpPr bwMode="auto">
            <a:xfrm rot="-762515">
              <a:off x="2034" y="2727"/>
              <a:ext cx="662" cy="369"/>
              <a:chOff x="4323" y="1392"/>
              <a:chExt cx="864" cy="480"/>
            </a:xfrm>
          </p:grpSpPr>
          <p:sp>
            <p:nvSpPr>
              <p:cNvPr id="94217" name="Oval 9"/>
              <p:cNvSpPr>
                <a:spLocks noChangeAspect="1" noChangeArrowheads="1"/>
              </p:cNvSpPr>
              <p:nvPr/>
            </p:nvSpPr>
            <p:spPr bwMode="auto">
              <a:xfrm>
                <a:off x="4323" y="1392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18" name="Oval 10"/>
              <p:cNvSpPr>
                <a:spLocks noChangeAspect="1" noChangeArrowheads="1"/>
              </p:cNvSpPr>
              <p:nvPr/>
            </p:nvSpPr>
            <p:spPr bwMode="auto">
              <a:xfrm rot="1282237">
                <a:off x="4608" y="1536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4219" name="Group 11"/>
            <p:cNvGrpSpPr>
              <a:grpSpLocks noChangeAspect="1"/>
            </p:cNvGrpSpPr>
            <p:nvPr/>
          </p:nvGrpSpPr>
          <p:grpSpPr bwMode="auto">
            <a:xfrm rot="861489">
              <a:off x="768" y="3312"/>
              <a:ext cx="662" cy="369"/>
              <a:chOff x="4323" y="1392"/>
              <a:chExt cx="864" cy="480"/>
            </a:xfrm>
          </p:grpSpPr>
          <p:sp>
            <p:nvSpPr>
              <p:cNvPr id="94220" name="Oval 12"/>
              <p:cNvSpPr>
                <a:spLocks noChangeAspect="1" noChangeArrowheads="1"/>
              </p:cNvSpPr>
              <p:nvPr/>
            </p:nvSpPr>
            <p:spPr bwMode="auto">
              <a:xfrm>
                <a:off x="4323" y="1392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21" name="Oval 13"/>
              <p:cNvSpPr>
                <a:spLocks noChangeAspect="1" noChangeArrowheads="1"/>
              </p:cNvSpPr>
              <p:nvPr/>
            </p:nvSpPr>
            <p:spPr bwMode="auto">
              <a:xfrm rot="1282237">
                <a:off x="4608" y="1536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4222" name="Group 14"/>
            <p:cNvGrpSpPr>
              <a:grpSpLocks noChangeAspect="1"/>
            </p:cNvGrpSpPr>
            <p:nvPr/>
          </p:nvGrpSpPr>
          <p:grpSpPr bwMode="auto">
            <a:xfrm rot="-1678425">
              <a:off x="432" y="2736"/>
              <a:ext cx="662" cy="369"/>
              <a:chOff x="4323" y="1392"/>
              <a:chExt cx="864" cy="480"/>
            </a:xfrm>
          </p:grpSpPr>
          <p:sp>
            <p:nvSpPr>
              <p:cNvPr id="94223" name="Oval 15"/>
              <p:cNvSpPr>
                <a:spLocks noChangeAspect="1" noChangeArrowheads="1"/>
              </p:cNvSpPr>
              <p:nvPr/>
            </p:nvSpPr>
            <p:spPr bwMode="auto">
              <a:xfrm>
                <a:off x="4323" y="1392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24" name="Oval 16"/>
              <p:cNvSpPr>
                <a:spLocks noChangeAspect="1" noChangeArrowheads="1"/>
              </p:cNvSpPr>
              <p:nvPr/>
            </p:nvSpPr>
            <p:spPr bwMode="auto">
              <a:xfrm rot="1282237">
                <a:off x="4608" y="1536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4225" name="Group 17"/>
            <p:cNvGrpSpPr>
              <a:grpSpLocks noChangeAspect="1"/>
            </p:cNvGrpSpPr>
            <p:nvPr/>
          </p:nvGrpSpPr>
          <p:grpSpPr bwMode="auto">
            <a:xfrm rot="-762515">
              <a:off x="1344" y="2976"/>
              <a:ext cx="662" cy="369"/>
              <a:chOff x="4323" y="1392"/>
              <a:chExt cx="864" cy="480"/>
            </a:xfrm>
          </p:grpSpPr>
          <p:sp>
            <p:nvSpPr>
              <p:cNvPr id="94226" name="Oval 18"/>
              <p:cNvSpPr>
                <a:spLocks noChangeAspect="1" noChangeArrowheads="1"/>
              </p:cNvSpPr>
              <p:nvPr/>
            </p:nvSpPr>
            <p:spPr bwMode="auto">
              <a:xfrm>
                <a:off x="4323" y="1392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27" name="Oval 19"/>
              <p:cNvSpPr>
                <a:spLocks noChangeAspect="1" noChangeArrowheads="1"/>
              </p:cNvSpPr>
              <p:nvPr/>
            </p:nvSpPr>
            <p:spPr bwMode="auto">
              <a:xfrm rot="1282237">
                <a:off x="4608" y="1536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4228" name="Group 20"/>
            <p:cNvGrpSpPr>
              <a:grpSpLocks/>
            </p:cNvGrpSpPr>
            <p:nvPr/>
          </p:nvGrpSpPr>
          <p:grpSpPr bwMode="auto">
            <a:xfrm rot="1654600">
              <a:off x="1158" y="2272"/>
              <a:ext cx="864" cy="482"/>
              <a:chOff x="4608" y="2926"/>
              <a:chExt cx="864" cy="482"/>
            </a:xfrm>
          </p:grpSpPr>
          <p:sp>
            <p:nvSpPr>
              <p:cNvPr id="94229" name="Oval 21"/>
              <p:cNvSpPr>
                <a:spLocks noChangeArrowheads="1"/>
              </p:cNvSpPr>
              <p:nvPr/>
            </p:nvSpPr>
            <p:spPr bwMode="auto">
              <a:xfrm>
                <a:off x="4608" y="2928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30" name="Oval 22"/>
              <p:cNvSpPr>
                <a:spLocks noChangeArrowheads="1"/>
              </p:cNvSpPr>
              <p:nvPr/>
            </p:nvSpPr>
            <p:spPr bwMode="auto">
              <a:xfrm rot="1282237">
                <a:off x="4889" y="3058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31" name="Oval 23"/>
              <p:cNvSpPr>
                <a:spLocks noChangeArrowheads="1"/>
              </p:cNvSpPr>
              <p:nvPr/>
            </p:nvSpPr>
            <p:spPr bwMode="auto">
              <a:xfrm rot="1282237">
                <a:off x="4771" y="3185"/>
                <a:ext cx="176" cy="121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32" name="Text Box 24"/>
              <p:cNvSpPr txBox="1">
                <a:spLocks noChangeArrowheads="1"/>
              </p:cNvSpPr>
              <p:nvPr/>
            </p:nvSpPr>
            <p:spPr bwMode="auto">
              <a:xfrm>
                <a:off x="4991" y="2926"/>
                <a:ext cx="25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2400" b="1"/>
                  <a:t>x</a:t>
                </a:r>
              </a:p>
            </p:txBody>
          </p:sp>
          <p:sp>
            <p:nvSpPr>
              <p:cNvPr id="94233" name="Text Box 25"/>
              <p:cNvSpPr txBox="1">
                <a:spLocks noChangeArrowheads="1"/>
              </p:cNvSpPr>
              <p:nvPr/>
            </p:nvSpPr>
            <p:spPr bwMode="auto">
              <a:xfrm>
                <a:off x="5088" y="2973"/>
                <a:ext cx="25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2400" b="1"/>
                  <a:t>x</a:t>
                </a:r>
              </a:p>
            </p:txBody>
          </p:sp>
          <p:sp>
            <p:nvSpPr>
              <p:cNvPr id="94234" name="Rectangle 26"/>
              <p:cNvSpPr>
                <a:spLocks noChangeArrowheads="1"/>
              </p:cNvSpPr>
              <p:nvPr/>
            </p:nvSpPr>
            <p:spPr bwMode="auto">
              <a:xfrm rot="1033650">
                <a:off x="4992" y="3216"/>
                <a:ext cx="192" cy="48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</p:grpSp>
        <p:grpSp>
          <p:nvGrpSpPr>
            <p:cNvPr id="94235" name="Group 27"/>
            <p:cNvGrpSpPr>
              <a:grpSpLocks noChangeAspect="1"/>
            </p:cNvGrpSpPr>
            <p:nvPr/>
          </p:nvGrpSpPr>
          <p:grpSpPr bwMode="auto">
            <a:xfrm rot="-762515">
              <a:off x="1776" y="3312"/>
              <a:ext cx="662" cy="369"/>
              <a:chOff x="4323" y="1392"/>
              <a:chExt cx="864" cy="480"/>
            </a:xfrm>
          </p:grpSpPr>
          <p:sp>
            <p:nvSpPr>
              <p:cNvPr id="94236" name="Oval 28"/>
              <p:cNvSpPr>
                <a:spLocks noChangeAspect="1" noChangeArrowheads="1"/>
              </p:cNvSpPr>
              <p:nvPr/>
            </p:nvSpPr>
            <p:spPr bwMode="auto">
              <a:xfrm>
                <a:off x="4323" y="1392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37" name="Oval 29"/>
              <p:cNvSpPr>
                <a:spLocks noChangeAspect="1" noChangeArrowheads="1"/>
              </p:cNvSpPr>
              <p:nvPr/>
            </p:nvSpPr>
            <p:spPr bwMode="auto">
              <a:xfrm rot="1282237">
                <a:off x="4608" y="1536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94238" name="Group 30"/>
          <p:cNvGrpSpPr>
            <a:grpSpLocks/>
          </p:cNvGrpSpPr>
          <p:nvPr/>
        </p:nvGrpSpPr>
        <p:grpSpPr bwMode="auto">
          <a:xfrm>
            <a:off x="3181350" y="1412875"/>
            <a:ext cx="5962650" cy="4325938"/>
            <a:chOff x="2210" y="853"/>
            <a:chExt cx="4225" cy="2725"/>
          </a:xfrm>
        </p:grpSpPr>
        <p:sp>
          <p:nvSpPr>
            <p:cNvPr id="94239" name="Oval 31"/>
            <p:cNvSpPr>
              <a:spLocks noChangeArrowheads="1"/>
            </p:cNvSpPr>
            <p:nvPr/>
          </p:nvSpPr>
          <p:spPr bwMode="auto">
            <a:xfrm>
              <a:off x="3710" y="853"/>
              <a:ext cx="2725" cy="2725"/>
            </a:xfrm>
            <a:prstGeom prst="ellipse">
              <a:avLst/>
            </a:prstGeom>
            <a:gradFill rotWithShape="0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94240" name="Text Box 32"/>
            <p:cNvSpPr txBox="1">
              <a:spLocks noChangeArrowheads="1"/>
            </p:cNvSpPr>
            <p:nvPr/>
          </p:nvSpPr>
          <p:spPr bwMode="auto">
            <a:xfrm>
              <a:off x="3896" y="2911"/>
              <a:ext cx="2362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800" b="1">
                  <a:solidFill>
                    <a:srgbClr val="FF0000"/>
                  </a:solidFill>
                </a:rPr>
                <a:t>Cepas resistentes 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800" b="1">
                  <a:solidFill>
                    <a:srgbClr val="FF0000"/>
                  </a:solidFill>
                </a:rPr>
                <a:t>Dominantes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grpSp>
          <p:nvGrpSpPr>
            <p:cNvPr id="94241" name="Group 33"/>
            <p:cNvGrpSpPr>
              <a:grpSpLocks/>
            </p:cNvGrpSpPr>
            <p:nvPr/>
          </p:nvGrpSpPr>
          <p:grpSpPr bwMode="auto">
            <a:xfrm>
              <a:off x="2210" y="1803"/>
              <a:ext cx="1757" cy="819"/>
              <a:chOff x="2210" y="1803"/>
              <a:chExt cx="1757" cy="819"/>
            </a:xfrm>
          </p:grpSpPr>
          <p:sp>
            <p:nvSpPr>
              <p:cNvPr id="94242" name="Text Box 34"/>
              <p:cNvSpPr txBox="1">
                <a:spLocks noChangeArrowheads="1"/>
              </p:cNvSpPr>
              <p:nvPr/>
            </p:nvSpPr>
            <p:spPr bwMode="auto">
              <a:xfrm>
                <a:off x="2210" y="2160"/>
                <a:ext cx="1757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2800" b="1">
                    <a:solidFill>
                      <a:srgbClr val="FF0000"/>
                    </a:solidFill>
                  </a:rPr>
                  <a:t>Exposição ao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en-US" sz="2800" b="1">
                    <a:solidFill>
                      <a:srgbClr val="FF0000"/>
                    </a:solidFill>
                  </a:rPr>
                  <a:t>antibiótico</a:t>
                </a:r>
                <a:r>
                  <a:rPr lang="en-US" sz="2400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94243" name="AutoShape 35"/>
              <p:cNvSpPr>
                <a:spLocks noChangeArrowheads="1"/>
              </p:cNvSpPr>
              <p:nvPr/>
            </p:nvSpPr>
            <p:spPr bwMode="auto">
              <a:xfrm>
                <a:off x="2921" y="1803"/>
                <a:ext cx="130" cy="405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endParaRPr lang="pt-BR">
                  <a:latin typeface="Tahoma" pitchFamily="34" charset="0"/>
                </a:endParaRPr>
              </a:p>
            </p:txBody>
          </p:sp>
        </p:grpSp>
        <p:grpSp>
          <p:nvGrpSpPr>
            <p:cNvPr id="94244" name="Group 36"/>
            <p:cNvGrpSpPr>
              <a:grpSpLocks/>
            </p:cNvGrpSpPr>
            <p:nvPr/>
          </p:nvGrpSpPr>
          <p:grpSpPr bwMode="auto">
            <a:xfrm rot="2429523">
              <a:off x="5349" y="1430"/>
              <a:ext cx="864" cy="490"/>
              <a:chOff x="4611" y="2919"/>
              <a:chExt cx="864" cy="490"/>
            </a:xfrm>
          </p:grpSpPr>
          <p:sp>
            <p:nvSpPr>
              <p:cNvPr id="94245" name="Oval 37"/>
              <p:cNvSpPr>
                <a:spLocks noChangeArrowheads="1"/>
              </p:cNvSpPr>
              <p:nvPr/>
            </p:nvSpPr>
            <p:spPr bwMode="auto">
              <a:xfrm>
                <a:off x="4611" y="2929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46" name="Oval 38"/>
              <p:cNvSpPr>
                <a:spLocks noChangeArrowheads="1"/>
              </p:cNvSpPr>
              <p:nvPr/>
            </p:nvSpPr>
            <p:spPr bwMode="auto">
              <a:xfrm rot="1282237">
                <a:off x="4892" y="3059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47" name="Oval 39"/>
              <p:cNvSpPr>
                <a:spLocks noChangeArrowheads="1"/>
              </p:cNvSpPr>
              <p:nvPr/>
            </p:nvSpPr>
            <p:spPr bwMode="auto">
              <a:xfrm rot="1282237">
                <a:off x="4774" y="3186"/>
                <a:ext cx="176" cy="121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48" name="Text Box 40"/>
              <p:cNvSpPr txBox="1">
                <a:spLocks noChangeArrowheads="1"/>
              </p:cNvSpPr>
              <p:nvPr/>
            </p:nvSpPr>
            <p:spPr bwMode="auto">
              <a:xfrm>
                <a:off x="5003" y="2919"/>
                <a:ext cx="25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2400" b="1"/>
                  <a:t>x</a:t>
                </a:r>
              </a:p>
            </p:txBody>
          </p:sp>
          <p:sp>
            <p:nvSpPr>
              <p:cNvPr id="94249" name="Text Box 41"/>
              <p:cNvSpPr txBox="1">
                <a:spLocks noChangeArrowheads="1"/>
              </p:cNvSpPr>
              <p:nvPr/>
            </p:nvSpPr>
            <p:spPr bwMode="auto">
              <a:xfrm>
                <a:off x="5094" y="2962"/>
                <a:ext cx="25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2400" b="1"/>
                  <a:t>x</a:t>
                </a:r>
              </a:p>
            </p:txBody>
          </p:sp>
          <p:sp>
            <p:nvSpPr>
              <p:cNvPr id="94250" name="Rectangle 42"/>
              <p:cNvSpPr>
                <a:spLocks noChangeArrowheads="1"/>
              </p:cNvSpPr>
              <p:nvPr/>
            </p:nvSpPr>
            <p:spPr bwMode="auto">
              <a:xfrm rot="1033650">
                <a:off x="4995" y="3217"/>
                <a:ext cx="192" cy="48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</p:grpSp>
        <p:grpSp>
          <p:nvGrpSpPr>
            <p:cNvPr id="94251" name="Group 43"/>
            <p:cNvGrpSpPr>
              <a:grpSpLocks/>
            </p:cNvGrpSpPr>
            <p:nvPr/>
          </p:nvGrpSpPr>
          <p:grpSpPr bwMode="auto">
            <a:xfrm rot="6781580">
              <a:off x="3946" y="1364"/>
              <a:ext cx="864" cy="486"/>
              <a:chOff x="4610" y="2923"/>
              <a:chExt cx="864" cy="486"/>
            </a:xfrm>
          </p:grpSpPr>
          <p:sp>
            <p:nvSpPr>
              <p:cNvPr id="94252" name="Oval 44"/>
              <p:cNvSpPr>
                <a:spLocks noChangeArrowheads="1"/>
              </p:cNvSpPr>
              <p:nvPr/>
            </p:nvSpPr>
            <p:spPr bwMode="auto">
              <a:xfrm>
                <a:off x="4610" y="2929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53" name="Oval 45"/>
              <p:cNvSpPr>
                <a:spLocks noChangeArrowheads="1"/>
              </p:cNvSpPr>
              <p:nvPr/>
            </p:nvSpPr>
            <p:spPr bwMode="auto">
              <a:xfrm rot="1282237">
                <a:off x="4891" y="3059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54" name="Oval 46"/>
              <p:cNvSpPr>
                <a:spLocks noChangeArrowheads="1"/>
              </p:cNvSpPr>
              <p:nvPr/>
            </p:nvSpPr>
            <p:spPr bwMode="auto">
              <a:xfrm rot="1282237">
                <a:off x="4773" y="3186"/>
                <a:ext cx="176" cy="121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55" name="Text Box 47"/>
              <p:cNvSpPr txBox="1">
                <a:spLocks noChangeArrowheads="1"/>
              </p:cNvSpPr>
              <p:nvPr/>
            </p:nvSpPr>
            <p:spPr bwMode="auto">
              <a:xfrm>
                <a:off x="5000" y="2923"/>
                <a:ext cx="223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2400" b="1"/>
                  <a:t>x</a:t>
                </a:r>
              </a:p>
            </p:txBody>
          </p:sp>
          <p:sp>
            <p:nvSpPr>
              <p:cNvPr id="94256" name="Text Box 48"/>
              <p:cNvSpPr txBox="1">
                <a:spLocks noChangeArrowheads="1"/>
              </p:cNvSpPr>
              <p:nvPr/>
            </p:nvSpPr>
            <p:spPr bwMode="auto">
              <a:xfrm>
                <a:off x="5095" y="2967"/>
                <a:ext cx="223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2400" b="1"/>
                  <a:t>x</a:t>
                </a:r>
              </a:p>
            </p:txBody>
          </p:sp>
          <p:sp>
            <p:nvSpPr>
              <p:cNvPr id="94257" name="Rectangle 49"/>
              <p:cNvSpPr>
                <a:spLocks noChangeArrowheads="1"/>
              </p:cNvSpPr>
              <p:nvPr/>
            </p:nvSpPr>
            <p:spPr bwMode="auto">
              <a:xfrm rot="1033650">
                <a:off x="4994" y="3217"/>
                <a:ext cx="192" cy="48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</p:grpSp>
        <p:grpSp>
          <p:nvGrpSpPr>
            <p:cNvPr id="94258" name="Group 50"/>
            <p:cNvGrpSpPr>
              <a:grpSpLocks/>
            </p:cNvGrpSpPr>
            <p:nvPr/>
          </p:nvGrpSpPr>
          <p:grpSpPr bwMode="auto">
            <a:xfrm rot="75190">
              <a:off x="5247" y="2379"/>
              <a:ext cx="864" cy="482"/>
              <a:chOff x="4608" y="2926"/>
              <a:chExt cx="864" cy="482"/>
            </a:xfrm>
          </p:grpSpPr>
          <p:sp>
            <p:nvSpPr>
              <p:cNvPr id="94259" name="Oval 51"/>
              <p:cNvSpPr>
                <a:spLocks noChangeArrowheads="1"/>
              </p:cNvSpPr>
              <p:nvPr/>
            </p:nvSpPr>
            <p:spPr bwMode="auto">
              <a:xfrm>
                <a:off x="4608" y="2928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60" name="Oval 52"/>
              <p:cNvSpPr>
                <a:spLocks noChangeArrowheads="1"/>
              </p:cNvSpPr>
              <p:nvPr/>
            </p:nvSpPr>
            <p:spPr bwMode="auto">
              <a:xfrm rot="1282237">
                <a:off x="4889" y="3058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61" name="Oval 53"/>
              <p:cNvSpPr>
                <a:spLocks noChangeArrowheads="1"/>
              </p:cNvSpPr>
              <p:nvPr/>
            </p:nvSpPr>
            <p:spPr bwMode="auto">
              <a:xfrm rot="1282237">
                <a:off x="4771" y="3185"/>
                <a:ext cx="176" cy="121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62" name="Text Box 54"/>
              <p:cNvSpPr txBox="1">
                <a:spLocks noChangeArrowheads="1"/>
              </p:cNvSpPr>
              <p:nvPr/>
            </p:nvSpPr>
            <p:spPr bwMode="auto">
              <a:xfrm>
                <a:off x="4989" y="2926"/>
                <a:ext cx="25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2400" b="1"/>
                  <a:t>x</a:t>
                </a:r>
              </a:p>
            </p:txBody>
          </p:sp>
          <p:sp>
            <p:nvSpPr>
              <p:cNvPr id="94263" name="Text Box 55"/>
              <p:cNvSpPr txBox="1">
                <a:spLocks noChangeArrowheads="1"/>
              </p:cNvSpPr>
              <p:nvPr/>
            </p:nvSpPr>
            <p:spPr bwMode="auto">
              <a:xfrm>
                <a:off x="5086" y="2973"/>
                <a:ext cx="25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2400" b="1"/>
                  <a:t>x</a:t>
                </a:r>
              </a:p>
            </p:txBody>
          </p:sp>
          <p:sp>
            <p:nvSpPr>
              <p:cNvPr id="94264" name="Rectangle 56"/>
              <p:cNvSpPr>
                <a:spLocks noChangeArrowheads="1"/>
              </p:cNvSpPr>
              <p:nvPr/>
            </p:nvSpPr>
            <p:spPr bwMode="auto">
              <a:xfrm rot="1033650">
                <a:off x="4992" y="3216"/>
                <a:ext cx="192" cy="48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</p:grpSp>
        <p:grpSp>
          <p:nvGrpSpPr>
            <p:cNvPr id="94265" name="Group 57"/>
            <p:cNvGrpSpPr>
              <a:grpSpLocks/>
            </p:cNvGrpSpPr>
            <p:nvPr/>
          </p:nvGrpSpPr>
          <p:grpSpPr bwMode="auto">
            <a:xfrm rot="-6967826">
              <a:off x="4582" y="1184"/>
              <a:ext cx="864" cy="480"/>
              <a:chOff x="4608" y="2928"/>
              <a:chExt cx="864" cy="480"/>
            </a:xfrm>
          </p:grpSpPr>
          <p:sp>
            <p:nvSpPr>
              <p:cNvPr id="94266" name="Oval 58"/>
              <p:cNvSpPr>
                <a:spLocks noChangeArrowheads="1"/>
              </p:cNvSpPr>
              <p:nvPr/>
            </p:nvSpPr>
            <p:spPr bwMode="auto">
              <a:xfrm>
                <a:off x="4608" y="2928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67" name="Oval 59"/>
              <p:cNvSpPr>
                <a:spLocks noChangeArrowheads="1"/>
              </p:cNvSpPr>
              <p:nvPr/>
            </p:nvSpPr>
            <p:spPr bwMode="auto">
              <a:xfrm rot="1282237">
                <a:off x="4889" y="3058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68" name="Oval 60"/>
              <p:cNvSpPr>
                <a:spLocks noChangeArrowheads="1"/>
              </p:cNvSpPr>
              <p:nvPr/>
            </p:nvSpPr>
            <p:spPr bwMode="auto">
              <a:xfrm rot="1282237">
                <a:off x="4771" y="3185"/>
                <a:ext cx="176" cy="121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69" name="Text Box 61"/>
              <p:cNvSpPr txBox="1">
                <a:spLocks noChangeArrowheads="1"/>
              </p:cNvSpPr>
              <p:nvPr/>
            </p:nvSpPr>
            <p:spPr bwMode="auto">
              <a:xfrm>
                <a:off x="4980" y="2932"/>
                <a:ext cx="223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2400" b="1"/>
                  <a:t>x</a:t>
                </a:r>
              </a:p>
            </p:txBody>
          </p:sp>
          <p:sp>
            <p:nvSpPr>
              <p:cNvPr id="94270" name="Text Box 62"/>
              <p:cNvSpPr txBox="1">
                <a:spLocks noChangeArrowheads="1"/>
              </p:cNvSpPr>
              <p:nvPr/>
            </p:nvSpPr>
            <p:spPr bwMode="auto">
              <a:xfrm>
                <a:off x="5081" y="2989"/>
                <a:ext cx="223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2400" b="1"/>
                  <a:t>x</a:t>
                </a:r>
              </a:p>
            </p:txBody>
          </p:sp>
          <p:sp>
            <p:nvSpPr>
              <p:cNvPr id="94271" name="Rectangle 63"/>
              <p:cNvSpPr>
                <a:spLocks noChangeArrowheads="1"/>
              </p:cNvSpPr>
              <p:nvPr/>
            </p:nvSpPr>
            <p:spPr bwMode="auto">
              <a:xfrm rot="1033650">
                <a:off x="4992" y="3216"/>
                <a:ext cx="192" cy="48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</p:grpSp>
        <p:grpSp>
          <p:nvGrpSpPr>
            <p:cNvPr id="94272" name="Group 64"/>
            <p:cNvGrpSpPr>
              <a:grpSpLocks/>
            </p:cNvGrpSpPr>
            <p:nvPr/>
          </p:nvGrpSpPr>
          <p:grpSpPr bwMode="auto">
            <a:xfrm rot="-507838">
              <a:off x="4034" y="2224"/>
              <a:ext cx="864" cy="480"/>
              <a:chOff x="4608" y="2928"/>
              <a:chExt cx="864" cy="480"/>
            </a:xfrm>
          </p:grpSpPr>
          <p:sp>
            <p:nvSpPr>
              <p:cNvPr id="94273" name="Oval 65"/>
              <p:cNvSpPr>
                <a:spLocks noChangeArrowheads="1"/>
              </p:cNvSpPr>
              <p:nvPr/>
            </p:nvSpPr>
            <p:spPr bwMode="auto">
              <a:xfrm>
                <a:off x="4608" y="2928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74" name="Oval 66"/>
              <p:cNvSpPr>
                <a:spLocks noChangeArrowheads="1"/>
              </p:cNvSpPr>
              <p:nvPr/>
            </p:nvSpPr>
            <p:spPr bwMode="auto">
              <a:xfrm rot="1282237">
                <a:off x="4889" y="3058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75" name="Oval 67"/>
              <p:cNvSpPr>
                <a:spLocks noChangeArrowheads="1"/>
              </p:cNvSpPr>
              <p:nvPr/>
            </p:nvSpPr>
            <p:spPr bwMode="auto">
              <a:xfrm rot="1282237">
                <a:off x="4771" y="3185"/>
                <a:ext cx="176" cy="121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76" name="Text Box 68"/>
              <p:cNvSpPr txBox="1">
                <a:spLocks noChangeArrowheads="1"/>
              </p:cNvSpPr>
              <p:nvPr/>
            </p:nvSpPr>
            <p:spPr bwMode="auto">
              <a:xfrm>
                <a:off x="4988" y="2930"/>
                <a:ext cx="25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2400" b="1"/>
                  <a:t>x</a:t>
                </a:r>
              </a:p>
            </p:txBody>
          </p:sp>
          <p:sp>
            <p:nvSpPr>
              <p:cNvPr id="94277" name="Text Box 69"/>
              <p:cNvSpPr txBox="1">
                <a:spLocks noChangeArrowheads="1"/>
              </p:cNvSpPr>
              <p:nvPr/>
            </p:nvSpPr>
            <p:spPr bwMode="auto">
              <a:xfrm>
                <a:off x="5086" y="2978"/>
                <a:ext cx="25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2400" b="1"/>
                  <a:t>x</a:t>
                </a:r>
              </a:p>
            </p:txBody>
          </p:sp>
          <p:sp>
            <p:nvSpPr>
              <p:cNvPr id="94278" name="Rectangle 70"/>
              <p:cNvSpPr>
                <a:spLocks noChangeArrowheads="1"/>
              </p:cNvSpPr>
              <p:nvPr/>
            </p:nvSpPr>
            <p:spPr bwMode="auto">
              <a:xfrm rot="1033650">
                <a:off x="4992" y="3216"/>
                <a:ext cx="192" cy="48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</p:grpSp>
        <p:grpSp>
          <p:nvGrpSpPr>
            <p:cNvPr id="94279" name="Group 71"/>
            <p:cNvGrpSpPr>
              <a:grpSpLocks noChangeAspect="1"/>
            </p:cNvGrpSpPr>
            <p:nvPr/>
          </p:nvGrpSpPr>
          <p:grpSpPr bwMode="auto">
            <a:xfrm rot="-762515">
              <a:off x="4866" y="1928"/>
              <a:ext cx="662" cy="369"/>
              <a:chOff x="4323" y="1392"/>
              <a:chExt cx="864" cy="480"/>
            </a:xfrm>
          </p:grpSpPr>
          <p:sp>
            <p:nvSpPr>
              <p:cNvPr id="94280" name="Oval 72"/>
              <p:cNvSpPr>
                <a:spLocks noChangeAspect="1" noChangeArrowheads="1"/>
              </p:cNvSpPr>
              <p:nvPr/>
            </p:nvSpPr>
            <p:spPr bwMode="auto">
              <a:xfrm>
                <a:off x="4323" y="1392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4281" name="Oval 73"/>
              <p:cNvSpPr>
                <a:spLocks noChangeAspect="1" noChangeArrowheads="1"/>
              </p:cNvSpPr>
              <p:nvPr/>
            </p:nvSpPr>
            <p:spPr bwMode="auto">
              <a:xfrm rot="1282237">
                <a:off x="4608" y="1536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94282" name="Rectangle 74"/>
          <p:cNvSpPr>
            <a:spLocks noGrp="1" noChangeArrowheads="1"/>
          </p:cNvSpPr>
          <p:nvPr>
            <p:ph type="title"/>
          </p:nvPr>
        </p:nvSpPr>
        <p:spPr>
          <a:xfrm>
            <a:off x="465138" y="752475"/>
            <a:ext cx="8678862" cy="746125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Seleção</a:t>
            </a:r>
            <a:r>
              <a:rPr lang="en-US">
                <a:solidFill>
                  <a:srgbClr val="FFFF99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de cepas resistentes</a:t>
            </a:r>
          </a:p>
        </p:txBody>
      </p:sp>
      <p:grpSp>
        <p:nvGrpSpPr>
          <p:cNvPr id="94283" name="Group 75"/>
          <p:cNvGrpSpPr>
            <a:grpSpLocks/>
          </p:cNvGrpSpPr>
          <p:nvPr/>
        </p:nvGrpSpPr>
        <p:grpSpPr bwMode="auto">
          <a:xfrm>
            <a:off x="0" y="0"/>
            <a:ext cx="9144000" cy="736600"/>
            <a:chOff x="0" y="0"/>
            <a:chExt cx="6480" cy="464"/>
          </a:xfrm>
        </p:grpSpPr>
        <p:sp>
          <p:nvSpPr>
            <p:cNvPr id="94284" name="Rectangle 76"/>
            <p:cNvSpPr>
              <a:spLocks noChangeArrowheads="1"/>
            </p:cNvSpPr>
            <p:nvPr/>
          </p:nvSpPr>
          <p:spPr bwMode="auto">
            <a:xfrm>
              <a:off x="0" y="145"/>
              <a:ext cx="6480" cy="173"/>
            </a:xfrm>
            <a:prstGeom prst="rect">
              <a:avLst/>
            </a:prstGeom>
            <a:gradFill rotWithShape="0">
              <a:gsLst>
                <a:gs pos="0">
                  <a:srgbClr val="003399"/>
                </a:gs>
                <a:gs pos="100000">
                  <a:schemeClr val="tx2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94285" name="Text Box 77"/>
            <p:cNvSpPr txBox="1">
              <a:spLocks noChangeArrowheads="1"/>
            </p:cNvSpPr>
            <p:nvPr/>
          </p:nvSpPr>
          <p:spPr bwMode="auto">
            <a:xfrm>
              <a:off x="626" y="115"/>
              <a:ext cx="42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15000"/>
                </a:lnSpc>
              </a:pPr>
              <a:r>
                <a:rPr lang="en-US" sz="1400" b="1">
                  <a:solidFill>
                    <a:srgbClr val="0099CC"/>
                  </a:solidFill>
                </a:rPr>
                <a:t>Campaign to Prevent Antimicrobial Resistance in Healthcare Settings</a:t>
              </a:r>
            </a:p>
          </p:txBody>
        </p:sp>
        <p:pic>
          <p:nvPicPr>
            <p:cNvPr id="94286" name="Picture 78" descr="AR main_only_1inc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" y="0"/>
              <a:ext cx="469" cy="4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dsfdsafdffd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 descr="sdfsdaferer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114300"/>
            <a:ext cx="90297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figur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827088"/>
            <a:ext cx="6842125" cy="5886450"/>
          </a:xfrm>
          <a:prstGeom prst="rect">
            <a:avLst/>
          </a:prstGeom>
          <a:noFill/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187450" y="188913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/>
              <a:t>Fatores envolvidos na disseminação da resistência microbiana</a:t>
            </a:r>
            <a:endParaRPr lang="en-US" sz="2000" b="1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9" y="0"/>
            <a:ext cx="9127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39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440" y="304800"/>
            <a:ext cx="78160" cy="143192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1" y="0"/>
            <a:ext cx="924674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90563"/>
            <a:ext cx="8196263" cy="1143000"/>
          </a:xfrm>
        </p:spPr>
        <p:txBody>
          <a:bodyPr/>
          <a:lstStyle/>
          <a:p>
            <a:r>
              <a:rPr lang="en-US" i="1">
                <a:solidFill>
                  <a:srgbClr val="0000FF"/>
                </a:solidFill>
              </a:rPr>
              <a:t>Resistência antimicrobiana:</a:t>
            </a:r>
            <a:r>
              <a:rPr lang="en-US">
                <a:solidFill>
                  <a:srgbClr val="0000FF"/>
                </a:solidFill>
              </a:rPr>
              <a:t> </a:t>
            </a:r>
            <a:br>
              <a:rPr lang="en-US">
                <a:solidFill>
                  <a:srgbClr val="0000FF"/>
                </a:solidFill>
              </a:rPr>
            </a:br>
            <a:r>
              <a:rPr lang="en-US">
                <a:solidFill>
                  <a:srgbClr val="0000FF"/>
                </a:solidFill>
              </a:rPr>
              <a:t>estratégias para prevenção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946525" y="3836988"/>
            <a:ext cx="2587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-66675" y="5043488"/>
            <a:ext cx="3281363" cy="915987"/>
            <a:chOff x="-47" y="3177"/>
            <a:chExt cx="2325" cy="577"/>
          </a:xfrm>
        </p:grpSpPr>
        <p:sp>
          <p:nvSpPr>
            <p:cNvPr id="96261" name="Text Box 5"/>
            <p:cNvSpPr txBox="1">
              <a:spLocks noChangeArrowheads="1"/>
            </p:cNvSpPr>
            <p:nvPr/>
          </p:nvSpPr>
          <p:spPr bwMode="auto">
            <a:xfrm>
              <a:off x="-47" y="3177"/>
              <a:ext cx="134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75000"/>
                </a:lnSpc>
              </a:pPr>
              <a:r>
                <a:rPr lang="en-US" sz="2400" i="1">
                  <a:solidFill>
                    <a:srgbClr val="00CC99"/>
                  </a:solidFill>
                  <a:latin typeface="Arial Black" pitchFamily="34" charset="0"/>
                </a:rPr>
                <a:t>Saber utilizar</a:t>
              </a:r>
            </a:p>
            <a:p>
              <a:pPr algn="r" eaLnBrk="0" hangingPunct="0">
                <a:lnSpc>
                  <a:spcPct val="75000"/>
                </a:lnSpc>
              </a:pPr>
              <a:r>
                <a:rPr lang="en-US" sz="2400" i="1">
                  <a:solidFill>
                    <a:srgbClr val="00CC99"/>
                  </a:solidFill>
                  <a:latin typeface="Arial Black" pitchFamily="34" charset="0"/>
                </a:rPr>
                <a:t>ATB</a:t>
              </a:r>
            </a:p>
          </p:txBody>
        </p:sp>
        <p:sp>
          <p:nvSpPr>
            <p:cNvPr id="96262" name="AutoShape 6"/>
            <p:cNvSpPr>
              <a:spLocks noChangeArrowheads="1"/>
            </p:cNvSpPr>
            <p:nvPr/>
          </p:nvSpPr>
          <p:spPr bwMode="auto">
            <a:xfrm>
              <a:off x="1345" y="3194"/>
              <a:ext cx="933" cy="36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96263" name="Group 7"/>
          <p:cNvGrpSpPr>
            <a:grpSpLocks/>
          </p:cNvGrpSpPr>
          <p:nvPr/>
        </p:nvGrpSpPr>
        <p:grpSpPr bwMode="auto">
          <a:xfrm>
            <a:off x="-17463" y="2860675"/>
            <a:ext cx="3375026" cy="660400"/>
            <a:chOff x="-13" y="1802"/>
            <a:chExt cx="2392" cy="416"/>
          </a:xfrm>
        </p:grpSpPr>
        <p:sp>
          <p:nvSpPr>
            <p:cNvPr id="96264" name="AutoShape 8"/>
            <p:cNvSpPr>
              <a:spLocks noChangeArrowheads="1"/>
            </p:cNvSpPr>
            <p:nvPr/>
          </p:nvSpPr>
          <p:spPr bwMode="auto">
            <a:xfrm>
              <a:off x="1537" y="1813"/>
              <a:ext cx="842" cy="40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 eaLnBrk="0" hangingPunct="0">
                <a:lnSpc>
                  <a:spcPct val="75000"/>
                </a:lnSpc>
              </a:pPr>
              <a:endParaRPr lang="pt-BR" sz="2400">
                <a:solidFill>
                  <a:srgbClr val="FFFF66"/>
                </a:solidFill>
              </a:endParaRPr>
            </a:p>
          </p:txBody>
        </p:sp>
        <p:sp>
          <p:nvSpPr>
            <p:cNvPr id="96265" name="Text Box 9"/>
            <p:cNvSpPr txBox="1">
              <a:spLocks noChangeArrowheads="1"/>
            </p:cNvSpPr>
            <p:nvPr/>
          </p:nvSpPr>
          <p:spPr bwMode="auto">
            <a:xfrm>
              <a:off x="-13" y="1802"/>
              <a:ext cx="158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>
                <a:lnSpc>
                  <a:spcPct val="75000"/>
                </a:lnSpc>
              </a:pPr>
              <a:r>
                <a:rPr lang="en-US" sz="2400" i="1">
                  <a:solidFill>
                    <a:srgbClr val="99CCFF"/>
                  </a:solidFill>
                  <a:latin typeface="Arial Black" pitchFamily="34" charset="0"/>
                </a:rPr>
                <a:t>Prevenir a</a:t>
              </a:r>
            </a:p>
            <a:p>
              <a:pPr algn="r" eaLnBrk="0" hangingPunct="0">
                <a:lnSpc>
                  <a:spcPct val="75000"/>
                </a:lnSpc>
              </a:pPr>
              <a:r>
                <a:rPr lang="en-US" sz="2400" i="1">
                  <a:solidFill>
                    <a:srgbClr val="99CCFF"/>
                  </a:solidFill>
                  <a:latin typeface="Arial Black" pitchFamily="34" charset="0"/>
                </a:rPr>
                <a:t>transmissão</a:t>
              </a:r>
            </a:p>
          </p:txBody>
        </p:sp>
      </p:grpSp>
      <p:grpSp>
        <p:nvGrpSpPr>
          <p:cNvPr id="96266" name="Group 10"/>
          <p:cNvGrpSpPr>
            <a:grpSpLocks/>
          </p:cNvGrpSpPr>
          <p:nvPr/>
        </p:nvGrpSpPr>
        <p:grpSpPr bwMode="auto">
          <a:xfrm>
            <a:off x="5254625" y="2828925"/>
            <a:ext cx="3038475" cy="646113"/>
            <a:chOff x="3724" y="1782"/>
            <a:chExt cx="2154" cy="407"/>
          </a:xfrm>
        </p:grpSpPr>
        <p:sp>
          <p:nvSpPr>
            <p:cNvPr id="96267" name="AutoShape 11"/>
            <p:cNvSpPr>
              <a:spLocks noChangeArrowheads="1"/>
            </p:cNvSpPr>
            <p:nvPr/>
          </p:nvSpPr>
          <p:spPr bwMode="auto">
            <a:xfrm flipH="1">
              <a:off x="3724" y="1782"/>
              <a:ext cx="932" cy="40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endParaRPr lang="pt-BR" sz="2400">
                <a:solidFill>
                  <a:srgbClr val="FFFF66"/>
                </a:solidFill>
              </a:endParaRPr>
            </a:p>
          </p:txBody>
        </p:sp>
        <p:sp>
          <p:nvSpPr>
            <p:cNvPr id="96268" name="Text Box 12"/>
            <p:cNvSpPr txBox="1">
              <a:spLocks noChangeArrowheads="1"/>
            </p:cNvSpPr>
            <p:nvPr/>
          </p:nvSpPr>
          <p:spPr bwMode="auto">
            <a:xfrm>
              <a:off x="4714" y="1785"/>
              <a:ext cx="11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75000"/>
                </a:lnSpc>
              </a:pPr>
              <a:r>
                <a:rPr lang="en-US" sz="2400" i="1">
                  <a:solidFill>
                    <a:srgbClr val="FFCC00"/>
                  </a:solidFill>
                  <a:latin typeface="Arial Black" pitchFamily="34" charset="0"/>
                </a:rPr>
                <a:t>Prevenir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2400" i="1">
                  <a:solidFill>
                    <a:srgbClr val="FFCC00"/>
                  </a:solidFill>
                  <a:latin typeface="Arial Black" pitchFamily="34" charset="0"/>
                </a:rPr>
                <a:t>Infecção</a:t>
              </a:r>
            </a:p>
          </p:txBody>
        </p:sp>
      </p:grpSp>
      <p:grpSp>
        <p:nvGrpSpPr>
          <p:cNvPr id="96269" name="Group 13"/>
          <p:cNvGrpSpPr>
            <a:grpSpLocks/>
          </p:cNvGrpSpPr>
          <p:nvPr/>
        </p:nvGrpSpPr>
        <p:grpSpPr bwMode="auto">
          <a:xfrm>
            <a:off x="5410200" y="4806950"/>
            <a:ext cx="3443288" cy="915988"/>
            <a:chOff x="3834" y="3028"/>
            <a:chExt cx="2441" cy="577"/>
          </a:xfrm>
        </p:grpSpPr>
        <p:sp>
          <p:nvSpPr>
            <p:cNvPr id="96270" name="Text Box 14"/>
            <p:cNvSpPr txBox="1">
              <a:spLocks noChangeArrowheads="1"/>
            </p:cNvSpPr>
            <p:nvPr/>
          </p:nvSpPr>
          <p:spPr bwMode="auto">
            <a:xfrm>
              <a:off x="4741" y="3028"/>
              <a:ext cx="153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75000"/>
                </a:lnSpc>
              </a:pPr>
              <a:r>
                <a:rPr lang="en-US" sz="2400" i="1">
                  <a:solidFill>
                    <a:srgbClr val="FF7C80"/>
                  </a:solidFill>
                  <a:latin typeface="Arial Black" pitchFamily="34" charset="0"/>
                </a:rPr>
                <a:t>Diagnóstico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2400" i="1">
                  <a:solidFill>
                    <a:srgbClr val="FF7C80"/>
                  </a:solidFill>
                  <a:latin typeface="Arial Black" pitchFamily="34" charset="0"/>
                </a:rPr>
                <a:t>Tratamento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2400" i="1">
                  <a:solidFill>
                    <a:srgbClr val="FF7C80"/>
                  </a:solidFill>
                  <a:latin typeface="Arial Black" pitchFamily="34" charset="0"/>
                </a:rPr>
                <a:t>efetivos</a:t>
              </a:r>
            </a:p>
          </p:txBody>
        </p:sp>
        <p:sp>
          <p:nvSpPr>
            <p:cNvPr id="96271" name="AutoShape 15"/>
            <p:cNvSpPr>
              <a:spLocks noChangeArrowheads="1"/>
            </p:cNvSpPr>
            <p:nvPr/>
          </p:nvSpPr>
          <p:spPr bwMode="auto">
            <a:xfrm flipH="1">
              <a:off x="3834" y="3174"/>
              <a:ext cx="932" cy="40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7C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endParaRPr lang="pt-BR" sz="2400">
                <a:solidFill>
                  <a:srgbClr val="FF7C80"/>
                </a:solidFill>
              </a:endParaRPr>
            </a:p>
          </p:txBody>
        </p:sp>
      </p:grp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2843213" y="2159000"/>
            <a:ext cx="3017837" cy="447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2800" b="1"/>
              <a:t>Patógeno</a:t>
            </a:r>
          </a:p>
        </p:txBody>
      </p:sp>
      <p:grpSp>
        <p:nvGrpSpPr>
          <p:cNvPr id="96273" name="Group 17"/>
          <p:cNvGrpSpPr>
            <a:grpSpLocks/>
          </p:cNvGrpSpPr>
          <p:nvPr/>
        </p:nvGrpSpPr>
        <p:grpSpPr bwMode="auto">
          <a:xfrm>
            <a:off x="1116013" y="2133600"/>
            <a:ext cx="6134100" cy="2879725"/>
            <a:chOff x="862" y="1318"/>
            <a:chExt cx="4347" cy="1814"/>
          </a:xfrm>
        </p:grpSpPr>
        <p:sp>
          <p:nvSpPr>
            <p:cNvPr id="96274" name="Freeform 18"/>
            <p:cNvSpPr>
              <a:spLocks/>
            </p:cNvSpPr>
            <p:nvPr/>
          </p:nvSpPr>
          <p:spPr bwMode="auto">
            <a:xfrm>
              <a:off x="2170" y="1723"/>
              <a:ext cx="777" cy="775"/>
            </a:xfrm>
            <a:custGeom>
              <a:avLst/>
              <a:gdLst/>
              <a:ahLst/>
              <a:cxnLst>
                <a:cxn ang="0">
                  <a:pos x="0" y="614"/>
                </a:cxn>
                <a:cxn ang="0">
                  <a:pos x="8" y="598"/>
                </a:cxn>
                <a:cxn ang="0">
                  <a:pos x="15" y="585"/>
                </a:cxn>
                <a:cxn ang="0">
                  <a:pos x="22" y="571"/>
                </a:cxn>
                <a:cxn ang="0">
                  <a:pos x="29" y="558"/>
                </a:cxn>
                <a:cxn ang="0">
                  <a:pos x="37" y="544"/>
                </a:cxn>
                <a:cxn ang="0">
                  <a:pos x="46" y="530"/>
                </a:cxn>
                <a:cxn ang="0">
                  <a:pos x="54" y="517"/>
                </a:cxn>
                <a:cxn ang="0">
                  <a:pos x="62" y="503"/>
                </a:cxn>
                <a:cxn ang="0">
                  <a:pos x="73" y="487"/>
                </a:cxn>
                <a:cxn ang="0">
                  <a:pos x="85" y="471"/>
                </a:cxn>
                <a:cxn ang="0">
                  <a:pos x="94" y="458"/>
                </a:cxn>
                <a:cxn ang="0">
                  <a:pos x="105" y="445"/>
                </a:cxn>
                <a:cxn ang="0">
                  <a:pos x="116" y="430"/>
                </a:cxn>
                <a:cxn ang="0">
                  <a:pos x="128" y="414"/>
                </a:cxn>
                <a:cxn ang="0">
                  <a:pos x="140" y="400"/>
                </a:cxn>
                <a:cxn ang="0">
                  <a:pos x="153" y="385"/>
                </a:cxn>
                <a:cxn ang="0">
                  <a:pos x="165" y="373"/>
                </a:cxn>
                <a:cxn ang="0">
                  <a:pos x="180" y="356"/>
                </a:cxn>
                <a:cxn ang="0">
                  <a:pos x="193" y="342"/>
                </a:cxn>
                <a:cxn ang="0">
                  <a:pos x="206" y="330"/>
                </a:cxn>
                <a:cxn ang="0">
                  <a:pos x="221" y="316"/>
                </a:cxn>
                <a:cxn ang="0">
                  <a:pos x="232" y="306"/>
                </a:cxn>
                <a:cxn ang="0">
                  <a:pos x="246" y="294"/>
                </a:cxn>
                <a:cxn ang="0">
                  <a:pos x="260" y="282"/>
                </a:cxn>
                <a:cxn ang="0">
                  <a:pos x="277" y="269"/>
                </a:cxn>
                <a:cxn ang="0">
                  <a:pos x="291" y="258"/>
                </a:cxn>
                <a:cxn ang="0">
                  <a:pos x="307" y="245"/>
                </a:cxn>
                <a:cxn ang="0">
                  <a:pos x="326" y="232"/>
                </a:cxn>
                <a:cxn ang="0">
                  <a:pos x="343" y="219"/>
                </a:cxn>
                <a:cxn ang="0">
                  <a:pos x="362" y="206"/>
                </a:cxn>
                <a:cxn ang="0">
                  <a:pos x="381" y="194"/>
                </a:cxn>
                <a:cxn ang="0">
                  <a:pos x="401" y="183"/>
                </a:cxn>
                <a:cxn ang="0">
                  <a:pos x="422" y="171"/>
                </a:cxn>
                <a:cxn ang="0">
                  <a:pos x="440" y="163"/>
                </a:cxn>
                <a:cxn ang="0">
                  <a:pos x="457" y="153"/>
                </a:cxn>
                <a:cxn ang="0">
                  <a:pos x="477" y="145"/>
                </a:cxn>
                <a:cxn ang="0">
                  <a:pos x="491" y="139"/>
                </a:cxn>
                <a:cxn ang="0">
                  <a:pos x="431" y="0"/>
                </a:cxn>
                <a:cxn ang="0">
                  <a:pos x="777" y="198"/>
                </a:cxn>
                <a:cxn ang="0">
                  <a:pos x="687" y="609"/>
                </a:cxn>
                <a:cxn ang="0">
                  <a:pos x="631" y="487"/>
                </a:cxn>
                <a:cxn ang="0">
                  <a:pos x="608" y="498"/>
                </a:cxn>
                <a:cxn ang="0">
                  <a:pos x="586" y="510"/>
                </a:cxn>
                <a:cxn ang="0">
                  <a:pos x="562" y="525"/>
                </a:cxn>
                <a:cxn ang="0">
                  <a:pos x="536" y="542"/>
                </a:cxn>
                <a:cxn ang="0">
                  <a:pos x="516" y="557"/>
                </a:cxn>
                <a:cxn ang="0">
                  <a:pos x="496" y="574"/>
                </a:cxn>
                <a:cxn ang="0">
                  <a:pos x="476" y="590"/>
                </a:cxn>
                <a:cxn ang="0">
                  <a:pos x="459" y="607"/>
                </a:cxn>
                <a:cxn ang="0">
                  <a:pos x="443" y="625"/>
                </a:cxn>
                <a:cxn ang="0">
                  <a:pos x="425" y="644"/>
                </a:cxn>
                <a:cxn ang="0">
                  <a:pos x="410" y="663"/>
                </a:cxn>
                <a:cxn ang="0">
                  <a:pos x="395" y="682"/>
                </a:cxn>
                <a:cxn ang="0">
                  <a:pos x="382" y="699"/>
                </a:cxn>
                <a:cxn ang="0">
                  <a:pos x="368" y="722"/>
                </a:cxn>
                <a:cxn ang="0">
                  <a:pos x="355" y="743"/>
                </a:cxn>
                <a:cxn ang="0">
                  <a:pos x="348" y="759"/>
                </a:cxn>
                <a:cxn ang="0">
                  <a:pos x="339" y="775"/>
                </a:cxn>
                <a:cxn ang="0">
                  <a:pos x="0" y="614"/>
                </a:cxn>
              </a:cxnLst>
              <a:rect l="0" t="0" r="r" b="b"/>
              <a:pathLst>
                <a:path w="777" h="775">
                  <a:moveTo>
                    <a:pt x="0" y="614"/>
                  </a:moveTo>
                  <a:lnTo>
                    <a:pt x="8" y="598"/>
                  </a:lnTo>
                  <a:lnTo>
                    <a:pt x="15" y="585"/>
                  </a:lnTo>
                  <a:lnTo>
                    <a:pt x="22" y="571"/>
                  </a:lnTo>
                  <a:lnTo>
                    <a:pt x="29" y="558"/>
                  </a:lnTo>
                  <a:lnTo>
                    <a:pt x="37" y="544"/>
                  </a:lnTo>
                  <a:lnTo>
                    <a:pt x="46" y="530"/>
                  </a:lnTo>
                  <a:lnTo>
                    <a:pt x="54" y="517"/>
                  </a:lnTo>
                  <a:lnTo>
                    <a:pt x="62" y="503"/>
                  </a:lnTo>
                  <a:lnTo>
                    <a:pt x="73" y="487"/>
                  </a:lnTo>
                  <a:lnTo>
                    <a:pt x="85" y="471"/>
                  </a:lnTo>
                  <a:lnTo>
                    <a:pt x="94" y="458"/>
                  </a:lnTo>
                  <a:lnTo>
                    <a:pt x="105" y="445"/>
                  </a:lnTo>
                  <a:lnTo>
                    <a:pt x="116" y="430"/>
                  </a:lnTo>
                  <a:lnTo>
                    <a:pt x="128" y="414"/>
                  </a:lnTo>
                  <a:lnTo>
                    <a:pt x="140" y="400"/>
                  </a:lnTo>
                  <a:lnTo>
                    <a:pt x="153" y="385"/>
                  </a:lnTo>
                  <a:lnTo>
                    <a:pt x="165" y="373"/>
                  </a:lnTo>
                  <a:lnTo>
                    <a:pt x="180" y="356"/>
                  </a:lnTo>
                  <a:lnTo>
                    <a:pt x="193" y="342"/>
                  </a:lnTo>
                  <a:lnTo>
                    <a:pt x="206" y="330"/>
                  </a:lnTo>
                  <a:lnTo>
                    <a:pt x="221" y="316"/>
                  </a:lnTo>
                  <a:lnTo>
                    <a:pt x="232" y="306"/>
                  </a:lnTo>
                  <a:lnTo>
                    <a:pt x="246" y="294"/>
                  </a:lnTo>
                  <a:lnTo>
                    <a:pt x="260" y="282"/>
                  </a:lnTo>
                  <a:lnTo>
                    <a:pt x="277" y="269"/>
                  </a:lnTo>
                  <a:lnTo>
                    <a:pt x="291" y="258"/>
                  </a:lnTo>
                  <a:lnTo>
                    <a:pt x="307" y="245"/>
                  </a:lnTo>
                  <a:lnTo>
                    <a:pt x="326" y="232"/>
                  </a:lnTo>
                  <a:lnTo>
                    <a:pt x="343" y="219"/>
                  </a:lnTo>
                  <a:lnTo>
                    <a:pt x="362" y="206"/>
                  </a:lnTo>
                  <a:lnTo>
                    <a:pt x="381" y="194"/>
                  </a:lnTo>
                  <a:lnTo>
                    <a:pt x="401" y="183"/>
                  </a:lnTo>
                  <a:lnTo>
                    <a:pt x="422" y="171"/>
                  </a:lnTo>
                  <a:lnTo>
                    <a:pt x="440" y="163"/>
                  </a:lnTo>
                  <a:lnTo>
                    <a:pt x="457" y="153"/>
                  </a:lnTo>
                  <a:lnTo>
                    <a:pt x="477" y="145"/>
                  </a:lnTo>
                  <a:lnTo>
                    <a:pt x="491" y="139"/>
                  </a:lnTo>
                  <a:lnTo>
                    <a:pt x="431" y="0"/>
                  </a:lnTo>
                  <a:lnTo>
                    <a:pt x="777" y="198"/>
                  </a:lnTo>
                  <a:lnTo>
                    <a:pt x="687" y="609"/>
                  </a:lnTo>
                  <a:lnTo>
                    <a:pt x="631" y="487"/>
                  </a:lnTo>
                  <a:lnTo>
                    <a:pt x="608" y="498"/>
                  </a:lnTo>
                  <a:lnTo>
                    <a:pt x="586" y="510"/>
                  </a:lnTo>
                  <a:lnTo>
                    <a:pt x="562" y="525"/>
                  </a:lnTo>
                  <a:lnTo>
                    <a:pt x="536" y="542"/>
                  </a:lnTo>
                  <a:lnTo>
                    <a:pt x="516" y="557"/>
                  </a:lnTo>
                  <a:lnTo>
                    <a:pt x="496" y="574"/>
                  </a:lnTo>
                  <a:lnTo>
                    <a:pt x="476" y="590"/>
                  </a:lnTo>
                  <a:lnTo>
                    <a:pt x="459" y="607"/>
                  </a:lnTo>
                  <a:lnTo>
                    <a:pt x="443" y="625"/>
                  </a:lnTo>
                  <a:lnTo>
                    <a:pt x="425" y="644"/>
                  </a:lnTo>
                  <a:lnTo>
                    <a:pt x="410" y="663"/>
                  </a:lnTo>
                  <a:lnTo>
                    <a:pt x="395" y="682"/>
                  </a:lnTo>
                  <a:lnTo>
                    <a:pt x="382" y="699"/>
                  </a:lnTo>
                  <a:lnTo>
                    <a:pt x="368" y="722"/>
                  </a:lnTo>
                  <a:lnTo>
                    <a:pt x="355" y="743"/>
                  </a:lnTo>
                  <a:lnTo>
                    <a:pt x="348" y="759"/>
                  </a:lnTo>
                  <a:lnTo>
                    <a:pt x="339" y="775"/>
                  </a:lnTo>
                  <a:lnTo>
                    <a:pt x="0" y="614"/>
                  </a:lnTo>
                  <a:close/>
                </a:path>
              </a:pathLst>
            </a:custGeom>
            <a:solidFill>
              <a:srgbClr val="99CCFF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1978" y="2269"/>
              <a:ext cx="684" cy="863"/>
            </a:xfrm>
            <a:custGeom>
              <a:avLst/>
              <a:gdLst/>
              <a:ahLst/>
              <a:cxnLst>
                <a:cxn ang="0">
                  <a:pos x="684" y="357"/>
                </a:cxn>
                <a:cxn ang="0">
                  <a:pos x="510" y="286"/>
                </a:cxn>
                <a:cxn ang="0">
                  <a:pos x="503" y="302"/>
                </a:cxn>
                <a:cxn ang="0">
                  <a:pos x="499" y="318"/>
                </a:cxn>
                <a:cxn ang="0">
                  <a:pos x="494" y="335"/>
                </a:cxn>
                <a:cxn ang="0">
                  <a:pos x="490" y="353"/>
                </a:cxn>
                <a:cxn ang="0">
                  <a:pos x="485" y="376"/>
                </a:cxn>
                <a:cxn ang="0">
                  <a:pos x="482" y="395"/>
                </a:cxn>
                <a:cxn ang="0">
                  <a:pos x="479" y="416"/>
                </a:cxn>
                <a:cxn ang="0">
                  <a:pos x="477" y="439"/>
                </a:cxn>
                <a:cxn ang="0">
                  <a:pos x="475" y="463"/>
                </a:cxn>
                <a:cxn ang="0">
                  <a:pos x="475" y="506"/>
                </a:cxn>
                <a:cxn ang="0">
                  <a:pos x="476" y="528"/>
                </a:cxn>
                <a:cxn ang="0">
                  <a:pos x="477" y="549"/>
                </a:cxn>
                <a:cxn ang="0">
                  <a:pos x="480" y="570"/>
                </a:cxn>
                <a:cxn ang="0">
                  <a:pos x="484" y="591"/>
                </a:cxn>
                <a:cxn ang="0">
                  <a:pos x="488" y="611"/>
                </a:cxn>
                <a:cxn ang="0">
                  <a:pos x="493" y="635"/>
                </a:cxn>
                <a:cxn ang="0">
                  <a:pos x="500" y="657"/>
                </a:cxn>
                <a:cxn ang="0">
                  <a:pos x="173" y="863"/>
                </a:cxn>
                <a:cxn ang="0">
                  <a:pos x="166" y="842"/>
                </a:cxn>
                <a:cxn ang="0">
                  <a:pos x="159" y="824"/>
                </a:cxn>
                <a:cxn ang="0">
                  <a:pos x="153" y="807"/>
                </a:cxn>
                <a:cxn ang="0">
                  <a:pos x="147" y="788"/>
                </a:cxn>
                <a:cxn ang="0">
                  <a:pos x="142" y="772"/>
                </a:cxn>
                <a:cxn ang="0">
                  <a:pos x="136" y="754"/>
                </a:cxn>
                <a:cxn ang="0">
                  <a:pos x="132" y="737"/>
                </a:cxn>
                <a:cxn ang="0">
                  <a:pos x="128" y="721"/>
                </a:cxn>
                <a:cxn ang="0">
                  <a:pos x="124" y="704"/>
                </a:cxn>
                <a:cxn ang="0">
                  <a:pos x="119" y="684"/>
                </a:cxn>
                <a:cxn ang="0">
                  <a:pos x="116" y="663"/>
                </a:cxn>
                <a:cxn ang="0">
                  <a:pos x="112" y="644"/>
                </a:cxn>
                <a:cxn ang="0">
                  <a:pos x="108" y="625"/>
                </a:cxn>
                <a:cxn ang="0">
                  <a:pos x="106" y="603"/>
                </a:cxn>
                <a:cxn ang="0">
                  <a:pos x="104" y="582"/>
                </a:cxn>
                <a:cxn ang="0">
                  <a:pos x="102" y="558"/>
                </a:cxn>
                <a:cxn ang="0">
                  <a:pos x="100" y="535"/>
                </a:cxn>
                <a:cxn ang="0">
                  <a:pos x="100" y="512"/>
                </a:cxn>
                <a:cxn ang="0">
                  <a:pos x="100" y="488"/>
                </a:cxn>
                <a:cxn ang="0">
                  <a:pos x="100" y="458"/>
                </a:cxn>
                <a:cxn ang="0">
                  <a:pos x="101" y="431"/>
                </a:cxn>
                <a:cxn ang="0">
                  <a:pos x="102" y="413"/>
                </a:cxn>
                <a:cxn ang="0">
                  <a:pos x="104" y="391"/>
                </a:cxn>
                <a:cxn ang="0">
                  <a:pos x="106" y="370"/>
                </a:cxn>
                <a:cxn ang="0">
                  <a:pos x="109" y="345"/>
                </a:cxn>
                <a:cxn ang="0">
                  <a:pos x="113" y="323"/>
                </a:cxn>
                <a:cxn ang="0">
                  <a:pos x="117" y="303"/>
                </a:cxn>
                <a:cxn ang="0">
                  <a:pos x="122" y="278"/>
                </a:cxn>
                <a:cxn ang="0">
                  <a:pos x="127" y="258"/>
                </a:cxn>
                <a:cxn ang="0">
                  <a:pos x="132" y="234"/>
                </a:cxn>
                <a:cxn ang="0">
                  <a:pos x="138" y="214"/>
                </a:cxn>
                <a:cxn ang="0">
                  <a:pos x="145" y="192"/>
                </a:cxn>
                <a:cxn ang="0">
                  <a:pos x="152" y="170"/>
                </a:cxn>
                <a:cxn ang="0">
                  <a:pos x="162" y="143"/>
                </a:cxn>
                <a:cxn ang="0">
                  <a:pos x="0" y="75"/>
                </a:cxn>
                <a:cxn ang="0">
                  <a:pos x="426" y="0"/>
                </a:cxn>
                <a:cxn ang="0">
                  <a:pos x="684" y="357"/>
                </a:cxn>
              </a:cxnLst>
              <a:rect l="0" t="0" r="r" b="b"/>
              <a:pathLst>
                <a:path w="684" h="863">
                  <a:moveTo>
                    <a:pt x="684" y="357"/>
                  </a:moveTo>
                  <a:lnTo>
                    <a:pt x="510" y="286"/>
                  </a:lnTo>
                  <a:lnTo>
                    <a:pt x="503" y="302"/>
                  </a:lnTo>
                  <a:lnTo>
                    <a:pt x="499" y="318"/>
                  </a:lnTo>
                  <a:lnTo>
                    <a:pt x="494" y="335"/>
                  </a:lnTo>
                  <a:lnTo>
                    <a:pt x="490" y="353"/>
                  </a:lnTo>
                  <a:lnTo>
                    <a:pt x="485" y="376"/>
                  </a:lnTo>
                  <a:lnTo>
                    <a:pt x="482" y="395"/>
                  </a:lnTo>
                  <a:lnTo>
                    <a:pt x="479" y="416"/>
                  </a:lnTo>
                  <a:lnTo>
                    <a:pt x="477" y="439"/>
                  </a:lnTo>
                  <a:lnTo>
                    <a:pt x="475" y="463"/>
                  </a:lnTo>
                  <a:lnTo>
                    <a:pt x="475" y="506"/>
                  </a:lnTo>
                  <a:lnTo>
                    <a:pt x="476" y="528"/>
                  </a:lnTo>
                  <a:lnTo>
                    <a:pt x="477" y="549"/>
                  </a:lnTo>
                  <a:lnTo>
                    <a:pt x="480" y="570"/>
                  </a:lnTo>
                  <a:lnTo>
                    <a:pt x="484" y="591"/>
                  </a:lnTo>
                  <a:lnTo>
                    <a:pt x="488" y="611"/>
                  </a:lnTo>
                  <a:lnTo>
                    <a:pt x="493" y="635"/>
                  </a:lnTo>
                  <a:lnTo>
                    <a:pt x="500" y="657"/>
                  </a:lnTo>
                  <a:lnTo>
                    <a:pt x="173" y="863"/>
                  </a:lnTo>
                  <a:lnTo>
                    <a:pt x="166" y="842"/>
                  </a:lnTo>
                  <a:lnTo>
                    <a:pt x="159" y="824"/>
                  </a:lnTo>
                  <a:lnTo>
                    <a:pt x="153" y="807"/>
                  </a:lnTo>
                  <a:lnTo>
                    <a:pt x="147" y="788"/>
                  </a:lnTo>
                  <a:lnTo>
                    <a:pt x="142" y="772"/>
                  </a:lnTo>
                  <a:lnTo>
                    <a:pt x="136" y="754"/>
                  </a:lnTo>
                  <a:lnTo>
                    <a:pt x="132" y="737"/>
                  </a:lnTo>
                  <a:lnTo>
                    <a:pt x="128" y="721"/>
                  </a:lnTo>
                  <a:lnTo>
                    <a:pt x="124" y="704"/>
                  </a:lnTo>
                  <a:lnTo>
                    <a:pt x="119" y="684"/>
                  </a:lnTo>
                  <a:lnTo>
                    <a:pt x="116" y="663"/>
                  </a:lnTo>
                  <a:lnTo>
                    <a:pt x="112" y="644"/>
                  </a:lnTo>
                  <a:lnTo>
                    <a:pt x="108" y="625"/>
                  </a:lnTo>
                  <a:lnTo>
                    <a:pt x="106" y="603"/>
                  </a:lnTo>
                  <a:lnTo>
                    <a:pt x="104" y="582"/>
                  </a:lnTo>
                  <a:lnTo>
                    <a:pt x="102" y="558"/>
                  </a:lnTo>
                  <a:lnTo>
                    <a:pt x="100" y="535"/>
                  </a:lnTo>
                  <a:lnTo>
                    <a:pt x="100" y="512"/>
                  </a:lnTo>
                  <a:lnTo>
                    <a:pt x="100" y="488"/>
                  </a:lnTo>
                  <a:lnTo>
                    <a:pt x="100" y="458"/>
                  </a:lnTo>
                  <a:lnTo>
                    <a:pt x="101" y="431"/>
                  </a:lnTo>
                  <a:lnTo>
                    <a:pt x="102" y="413"/>
                  </a:lnTo>
                  <a:lnTo>
                    <a:pt x="104" y="391"/>
                  </a:lnTo>
                  <a:lnTo>
                    <a:pt x="106" y="370"/>
                  </a:lnTo>
                  <a:lnTo>
                    <a:pt x="109" y="345"/>
                  </a:lnTo>
                  <a:lnTo>
                    <a:pt x="113" y="323"/>
                  </a:lnTo>
                  <a:lnTo>
                    <a:pt x="117" y="303"/>
                  </a:lnTo>
                  <a:lnTo>
                    <a:pt x="122" y="278"/>
                  </a:lnTo>
                  <a:lnTo>
                    <a:pt x="127" y="258"/>
                  </a:lnTo>
                  <a:lnTo>
                    <a:pt x="132" y="234"/>
                  </a:lnTo>
                  <a:lnTo>
                    <a:pt x="138" y="214"/>
                  </a:lnTo>
                  <a:lnTo>
                    <a:pt x="145" y="192"/>
                  </a:lnTo>
                  <a:lnTo>
                    <a:pt x="152" y="170"/>
                  </a:lnTo>
                  <a:lnTo>
                    <a:pt x="162" y="143"/>
                  </a:lnTo>
                  <a:lnTo>
                    <a:pt x="0" y="75"/>
                  </a:lnTo>
                  <a:lnTo>
                    <a:pt x="426" y="0"/>
                  </a:lnTo>
                  <a:lnTo>
                    <a:pt x="684" y="357"/>
                  </a:lnTo>
                  <a:close/>
                </a:path>
              </a:pathLst>
            </a:custGeom>
            <a:solidFill>
              <a:srgbClr val="99CCFF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276" name="AutoShape 20"/>
            <p:cNvSpPr>
              <a:spLocks noChangeArrowheads="1"/>
            </p:cNvSpPr>
            <p:nvPr/>
          </p:nvSpPr>
          <p:spPr bwMode="auto">
            <a:xfrm>
              <a:off x="862" y="1318"/>
              <a:ext cx="4347" cy="34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600" b="1">
                  <a:latin typeface="Arial Narrow" pitchFamily="34" charset="0"/>
                </a:rPr>
                <a:t>Microrganismo resistente</a:t>
              </a:r>
            </a:p>
          </p:txBody>
        </p:sp>
      </p:grpSp>
      <p:grpSp>
        <p:nvGrpSpPr>
          <p:cNvPr id="96277" name="Group 21"/>
          <p:cNvGrpSpPr>
            <a:grpSpLocks/>
          </p:cNvGrpSpPr>
          <p:nvPr/>
        </p:nvGrpSpPr>
        <p:grpSpPr bwMode="auto">
          <a:xfrm>
            <a:off x="449263" y="3932238"/>
            <a:ext cx="4402137" cy="2143125"/>
            <a:chOff x="318" y="2477"/>
            <a:chExt cx="3120" cy="1350"/>
          </a:xfrm>
        </p:grpSpPr>
        <p:grpSp>
          <p:nvGrpSpPr>
            <p:cNvPr id="96278" name="Group 22"/>
            <p:cNvGrpSpPr>
              <a:grpSpLocks/>
            </p:cNvGrpSpPr>
            <p:nvPr/>
          </p:nvGrpSpPr>
          <p:grpSpPr bwMode="auto">
            <a:xfrm>
              <a:off x="2009" y="2894"/>
              <a:ext cx="1429" cy="933"/>
              <a:chOff x="2009" y="2714"/>
              <a:chExt cx="1429" cy="933"/>
            </a:xfrm>
          </p:grpSpPr>
          <p:sp>
            <p:nvSpPr>
              <p:cNvPr id="96279" name="Freeform 23"/>
              <p:cNvSpPr>
                <a:spLocks/>
              </p:cNvSpPr>
              <p:nvPr/>
            </p:nvSpPr>
            <p:spPr bwMode="auto">
              <a:xfrm>
                <a:off x="2009" y="2714"/>
                <a:ext cx="777" cy="739"/>
              </a:xfrm>
              <a:custGeom>
                <a:avLst/>
                <a:gdLst/>
                <a:ahLst/>
                <a:cxnLst>
                  <a:cxn ang="0">
                    <a:pos x="617" y="739"/>
                  </a:cxn>
                  <a:cxn ang="0">
                    <a:pos x="601" y="731"/>
                  </a:cxn>
                  <a:cxn ang="0">
                    <a:pos x="588" y="724"/>
                  </a:cxn>
                  <a:cxn ang="0">
                    <a:pos x="574" y="717"/>
                  </a:cxn>
                  <a:cxn ang="0">
                    <a:pos x="561" y="710"/>
                  </a:cxn>
                  <a:cxn ang="0">
                    <a:pos x="547" y="702"/>
                  </a:cxn>
                  <a:cxn ang="0">
                    <a:pos x="533" y="694"/>
                  </a:cxn>
                  <a:cxn ang="0">
                    <a:pos x="520" y="685"/>
                  </a:cxn>
                  <a:cxn ang="0">
                    <a:pos x="506" y="677"/>
                  </a:cxn>
                  <a:cxn ang="0">
                    <a:pos x="491" y="666"/>
                  </a:cxn>
                  <a:cxn ang="0">
                    <a:pos x="474" y="655"/>
                  </a:cxn>
                  <a:cxn ang="0">
                    <a:pos x="461" y="645"/>
                  </a:cxn>
                  <a:cxn ang="0">
                    <a:pos x="448" y="634"/>
                  </a:cxn>
                  <a:cxn ang="0">
                    <a:pos x="433" y="623"/>
                  </a:cxn>
                  <a:cxn ang="0">
                    <a:pos x="417" y="611"/>
                  </a:cxn>
                  <a:cxn ang="0">
                    <a:pos x="403" y="599"/>
                  </a:cxn>
                  <a:cxn ang="0">
                    <a:pos x="388" y="586"/>
                  </a:cxn>
                  <a:cxn ang="0">
                    <a:pos x="376" y="575"/>
                  </a:cxn>
                  <a:cxn ang="0">
                    <a:pos x="359" y="559"/>
                  </a:cxn>
                  <a:cxn ang="0">
                    <a:pos x="345" y="546"/>
                  </a:cxn>
                  <a:cxn ang="0">
                    <a:pos x="333" y="533"/>
                  </a:cxn>
                  <a:cxn ang="0">
                    <a:pos x="319" y="518"/>
                  </a:cxn>
                  <a:cxn ang="0">
                    <a:pos x="309" y="507"/>
                  </a:cxn>
                  <a:cxn ang="0">
                    <a:pos x="297" y="493"/>
                  </a:cxn>
                  <a:cxn ang="0">
                    <a:pos x="285" y="479"/>
                  </a:cxn>
                  <a:cxn ang="0">
                    <a:pos x="272" y="462"/>
                  </a:cxn>
                  <a:cxn ang="0">
                    <a:pos x="260" y="448"/>
                  </a:cxn>
                  <a:cxn ang="0">
                    <a:pos x="248" y="432"/>
                  </a:cxn>
                  <a:cxn ang="0">
                    <a:pos x="234" y="413"/>
                  </a:cxn>
                  <a:cxn ang="0">
                    <a:pos x="222" y="396"/>
                  </a:cxn>
                  <a:cxn ang="0">
                    <a:pos x="209" y="377"/>
                  </a:cxn>
                  <a:cxn ang="0">
                    <a:pos x="197" y="358"/>
                  </a:cxn>
                  <a:cxn ang="0">
                    <a:pos x="186" y="338"/>
                  </a:cxn>
                  <a:cxn ang="0">
                    <a:pos x="174" y="317"/>
                  </a:cxn>
                  <a:cxn ang="0">
                    <a:pos x="166" y="299"/>
                  </a:cxn>
                  <a:cxn ang="0">
                    <a:pos x="156" y="282"/>
                  </a:cxn>
                  <a:cxn ang="0">
                    <a:pos x="148" y="263"/>
                  </a:cxn>
                  <a:cxn ang="0">
                    <a:pos x="0" y="333"/>
                  </a:cxn>
                  <a:cxn ang="0">
                    <a:pos x="244" y="0"/>
                  </a:cxn>
                  <a:cxn ang="0">
                    <a:pos x="657" y="36"/>
                  </a:cxn>
                  <a:cxn ang="0">
                    <a:pos x="491" y="110"/>
                  </a:cxn>
                  <a:cxn ang="0">
                    <a:pos x="501" y="131"/>
                  </a:cxn>
                  <a:cxn ang="0">
                    <a:pos x="513" y="153"/>
                  </a:cxn>
                  <a:cxn ang="0">
                    <a:pos x="528" y="177"/>
                  </a:cxn>
                  <a:cxn ang="0">
                    <a:pos x="545" y="203"/>
                  </a:cxn>
                  <a:cxn ang="0">
                    <a:pos x="560" y="223"/>
                  </a:cxn>
                  <a:cxn ang="0">
                    <a:pos x="577" y="243"/>
                  </a:cxn>
                  <a:cxn ang="0">
                    <a:pos x="593" y="263"/>
                  </a:cxn>
                  <a:cxn ang="0">
                    <a:pos x="610" y="280"/>
                  </a:cxn>
                  <a:cxn ang="0">
                    <a:pos x="628" y="296"/>
                  </a:cxn>
                  <a:cxn ang="0">
                    <a:pos x="647" y="314"/>
                  </a:cxn>
                  <a:cxn ang="0">
                    <a:pos x="666" y="329"/>
                  </a:cxn>
                  <a:cxn ang="0">
                    <a:pos x="684" y="344"/>
                  </a:cxn>
                  <a:cxn ang="0">
                    <a:pos x="702" y="357"/>
                  </a:cxn>
                  <a:cxn ang="0">
                    <a:pos x="724" y="371"/>
                  </a:cxn>
                  <a:cxn ang="0">
                    <a:pos x="746" y="384"/>
                  </a:cxn>
                  <a:cxn ang="0">
                    <a:pos x="762" y="391"/>
                  </a:cxn>
                  <a:cxn ang="0">
                    <a:pos x="777" y="399"/>
                  </a:cxn>
                  <a:cxn ang="0">
                    <a:pos x="617" y="739"/>
                  </a:cxn>
                </a:cxnLst>
                <a:rect l="0" t="0" r="r" b="b"/>
                <a:pathLst>
                  <a:path w="777" h="739">
                    <a:moveTo>
                      <a:pt x="617" y="739"/>
                    </a:moveTo>
                    <a:lnTo>
                      <a:pt x="601" y="731"/>
                    </a:lnTo>
                    <a:lnTo>
                      <a:pt x="588" y="724"/>
                    </a:lnTo>
                    <a:lnTo>
                      <a:pt x="574" y="717"/>
                    </a:lnTo>
                    <a:lnTo>
                      <a:pt x="561" y="710"/>
                    </a:lnTo>
                    <a:lnTo>
                      <a:pt x="547" y="702"/>
                    </a:lnTo>
                    <a:lnTo>
                      <a:pt x="533" y="694"/>
                    </a:lnTo>
                    <a:lnTo>
                      <a:pt x="520" y="685"/>
                    </a:lnTo>
                    <a:lnTo>
                      <a:pt x="506" y="677"/>
                    </a:lnTo>
                    <a:lnTo>
                      <a:pt x="491" y="666"/>
                    </a:lnTo>
                    <a:lnTo>
                      <a:pt x="474" y="655"/>
                    </a:lnTo>
                    <a:lnTo>
                      <a:pt x="461" y="645"/>
                    </a:lnTo>
                    <a:lnTo>
                      <a:pt x="448" y="634"/>
                    </a:lnTo>
                    <a:lnTo>
                      <a:pt x="433" y="623"/>
                    </a:lnTo>
                    <a:lnTo>
                      <a:pt x="417" y="611"/>
                    </a:lnTo>
                    <a:lnTo>
                      <a:pt x="403" y="599"/>
                    </a:lnTo>
                    <a:lnTo>
                      <a:pt x="388" y="586"/>
                    </a:lnTo>
                    <a:lnTo>
                      <a:pt x="376" y="575"/>
                    </a:lnTo>
                    <a:lnTo>
                      <a:pt x="359" y="559"/>
                    </a:lnTo>
                    <a:lnTo>
                      <a:pt x="345" y="546"/>
                    </a:lnTo>
                    <a:lnTo>
                      <a:pt x="333" y="533"/>
                    </a:lnTo>
                    <a:lnTo>
                      <a:pt x="319" y="518"/>
                    </a:lnTo>
                    <a:lnTo>
                      <a:pt x="309" y="507"/>
                    </a:lnTo>
                    <a:lnTo>
                      <a:pt x="297" y="493"/>
                    </a:lnTo>
                    <a:lnTo>
                      <a:pt x="285" y="479"/>
                    </a:lnTo>
                    <a:lnTo>
                      <a:pt x="272" y="462"/>
                    </a:lnTo>
                    <a:lnTo>
                      <a:pt x="260" y="448"/>
                    </a:lnTo>
                    <a:lnTo>
                      <a:pt x="248" y="432"/>
                    </a:lnTo>
                    <a:lnTo>
                      <a:pt x="234" y="413"/>
                    </a:lnTo>
                    <a:lnTo>
                      <a:pt x="222" y="396"/>
                    </a:lnTo>
                    <a:lnTo>
                      <a:pt x="209" y="377"/>
                    </a:lnTo>
                    <a:lnTo>
                      <a:pt x="197" y="358"/>
                    </a:lnTo>
                    <a:lnTo>
                      <a:pt x="186" y="338"/>
                    </a:lnTo>
                    <a:lnTo>
                      <a:pt x="174" y="317"/>
                    </a:lnTo>
                    <a:lnTo>
                      <a:pt x="166" y="299"/>
                    </a:lnTo>
                    <a:lnTo>
                      <a:pt x="156" y="282"/>
                    </a:lnTo>
                    <a:lnTo>
                      <a:pt x="148" y="263"/>
                    </a:lnTo>
                    <a:lnTo>
                      <a:pt x="0" y="333"/>
                    </a:lnTo>
                    <a:lnTo>
                      <a:pt x="244" y="0"/>
                    </a:lnTo>
                    <a:lnTo>
                      <a:pt x="657" y="36"/>
                    </a:lnTo>
                    <a:lnTo>
                      <a:pt x="491" y="110"/>
                    </a:lnTo>
                    <a:lnTo>
                      <a:pt x="501" y="131"/>
                    </a:lnTo>
                    <a:lnTo>
                      <a:pt x="513" y="153"/>
                    </a:lnTo>
                    <a:lnTo>
                      <a:pt x="528" y="177"/>
                    </a:lnTo>
                    <a:lnTo>
                      <a:pt x="545" y="203"/>
                    </a:lnTo>
                    <a:lnTo>
                      <a:pt x="560" y="223"/>
                    </a:lnTo>
                    <a:lnTo>
                      <a:pt x="577" y="243"/>
                    </a:lnTo>
                    <a:lnTo>
                      <a:pt x="593" y="263"/>
                    </a:lnTo>
                    <a:lnTo>
                      <a:pt x="610" y="280"/>
                    </a:lnTo>
                    <a:lnTo>
                      <a:pt x="628" y="296"/>
                    </a:lnTo>
                    <a:lnTo>
                      <a:pt x="647" y="314"/>
                    </a:lnTo>
                    <a:lnTo>
                      <a:pt x="666" y="329"/>
                    </a:lnTo>
                    <a:lnTo>
                      <a:pt x="684" y="344"/>
                    </a:lnTo>
                    <a:lnTo>
                      <a:pt x="702" y="357"/>
                    </a:lnTo>
                    <a:lnTo>
                      <a:pt x="724" y="371"/>
                    </a:lnTo>
                    <a:lnTo>
                      <a:pt x="746" y="384"/>
                    </a:lnTo>
                    <a:lnTo>
                      <a:pt x="762" y="391"/>
                    </a:lnTo>
                    <a:lnTo>
                      <a:pt x="777" y="399"/>
                    </a:lnTo>
                    <a:lnTo>
                      <a:pt x="617" y="739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280" name="Freeform 24"/>
              <p:cNvSpPr>
                <a:spLocks/>
              </p:cNvSpPr>
              <p:nvPr/>
            </p:nvSpPr>
            <p:spPr bwMode="auto">
              <a:xfrm>
                <a:off x="2594" y="2972"/>
                <a:ext cx="844" cy="675"/>
              </a:xfrm>
              <a:custGeom>
                <a:avLst/>
                <a:gdLst/>
                <a:ahLst/>
                <a:cxnLst>
                  <a:cxn ang="0">
                    <a:pos x="338" y="0"/>
                  </a:cxn>
                  <a:cxn ang="0">
                    <a:pos x="268" y="174"/>
                  </a:cxn>
                  <a:cxn ang="0">
                    <a:pos x="284" y="181"/>
                  </a:cxn>
                  <a:cxn ang="0">
                    <a:pos x="299" y="185"/>
                  </a:cxn>
                  <a:cxn ang="0">
                    <a:pos x="316" y="190"/>
                  </a:cxn>
                  <a:cxn ang="0">
                    <a:pos x="335" y="195"/>
                  </a:cxn>
                  <a:cxn ang="0">
                    <a:pos x="357" y="199"/>
                  </a:cxn>
                  <a:cxn ang="0">
                    <a:pos x="377" y="202"/>
                  </a:cxn>
                  <a:cxn ang="0">
                    <a:pos x="397" y="205"/>
                  </a:cxn>
                  <a:cxn ang="0">
                    <a:pos x="420" y="208"/>
                  </a:cxn>
                  <a:cxn ang="0">
                    <a:pos x="444" y="210"/>
                  </a:cxn>
                  <a:cxn ang="0">
                    <a:pos x="487" y="210"/>
                  </a:cxn>
                  <a:cxn ang="0">
                    <a:pos x="510" y="209"/>
                  </a:cxn>
                  <a:cxn ang="0">
                    <a:pos x="530" y="207"/>
                  </a:cxn>
                  <a:cxn ang="0">
                    <a:pos x="551" y="204"/>
                  </a:cxn>
                  <a:cxn ang="0">
                    <a:pos x="573" y="200"/>
                  </a:cxn>
                  <a:cxn ang="0">
                    <a:pos x="592" y="197"/>
                  </a:cxn>
                  <a:cxn ang="0">
                    <a:pos x="616" y="191"/>
                  </a:cxn>
                  <a:cxn ang="0">
                    <a:pos x="638" y="184"/>
                  </a:cxn>
                  <a:cxn ang="0">
                    <a:pos x="844" y="510"/>
                  </a:cxn>
                  <a:cxn ang="0">
                    <a:pos x="824" y="518"/>
                  </a:cxn>
                  <a:cxn ang="0">
                    <a:pos x="805" y="525"/>
                  </a:cxn>
                  <a:cxn ang="0">
                    <a:pos x="788" y="531"/>
                  </a:cxn>
                  <a:cxn ang="0">
                    <a:pos x="770" y="537"/>
                  </a:cxn>
                  <a:cxn ang="0">
                    <a:pos x="753" y="542"/>
                  </a:cxn>
                  <a:cxn ang="0">
                    <a:pos x="735" y="548"/>
                  </a:cxn>
                  <a:cxn ang="0">
                    <a:pos x="719" y="552"/>
                  </a:cxn>
                  <a:cxn ang="0">
                    <a:pos x="702" y="556"/>
                  </a:cxn>
                  <a:cxn ang="0">
                    <a:pos x="685" y="560"/>
                  </a:cxn>
                  <a:cxn ang="0">
                    <a:pos x="666" y="565"/>
                  </a:cxn>
                  <a:cxn ang="0">
                    <a:pos x="644" y="568"/>
                  </a:cxn>
                  <a:cxn ang="0">
                    <a:pos x="626" y="572"/>
                  </a:cxn>
                  <a:cxn ang="0">
                    <a:pos x="606" y="576"/>
                  </a:cxn>
                  <a:cxn ang="0">
                    <a:pos x="585" y="579"/>
                  </a:cxn>
                  <a:cxn ang="0">
                    <a:pos x="563" y="581"/>
                  </a:cxn>
                  <a:cxn ang="0">
                    <a:pos x="539" y="582"/>
                  </a:cxn>
                  <a:cxn ang="0">
                    <a:pos x="516" y="584"/>
                  </a:cxn>
                  <a:cxn ang="0">
                    <a:pos x="494" y="584"/>
                  </a:cxn>
                  <a:cxn ang="0">
                    <a:pos x="470" y="584"/>
                  </a:cxn>
                  <a:cxn ang="0">
                    <a:pos x="440" y="584"/>
                  </a:cxn>
                  <a:cxn ang="0">
                    <a:pos x="413" y="583"/>
                  </a:cxn>
                  <a:cxn ang="0">
                    <a:pos x="394" y="582"/>
                  </a:cxn>
                  <a:cxn ang="0">
                    <a:pos x="373" y="581"/>
                  </a:cxn>
                  <a:cxn ang="0">
                    <a:pos x="351" y="579"/>
                  </a:cxn>
                  <a:cxn ang="0">
                    <a:pos x="326" y="575"/>
                  </a:cxn>
                  <a:cxn ang="0">
                    <a:pos x="305" y="571"/>
                  </a:cxn>
                  <a:cxn ang="0">
                    <a:pos x="284" y="568"/>
                  </a:cxn>
                  <a:cxn ang="0">
                    <a:pos x="259" y="562"/>
                  </a:cxn>
                  <a:cxn ang="0">
                    <a:pos x="240" y="557"/>
                  </a:cxn>
                  <a:cxn ang="0">
                    <a:pos x="216" y="552"/>
                  </a:cxn>
                  <a:cxn ang="0">
                    <a:pos x="195" y="546"/>
                  </a:cxn>
                  <a:cxn ang="0">
                    <a:pos x="174" y="540"/>
                  </a:cxn>
                  <a:cxn ang="0">
                    <a:pos x="152" y="532"/>
                  </a:cxn>
                  <a:cxn ang="0">
                    <a:pos x="125" y="522"/>
                  </a:cxn>
                  <a:cxn ang="0">
                    <a:pos x="61" y="675"/>
                  </a:cxn>
                  <a:cxn ang="0">
                    <a:pos x="0" y="242"/>
                  </a:cxn>
                  <a:cxn ang="0">
                    <a:pos x="338" y="0"/>
                  </a:cxn>
                </a:cxnLst>
                <a:rect l="0" t="0" r="r" b="b"/>
                <a:pathLst>
                  <a:path w="844" h="675">
                    <a:moveTo>
                      <a:pt x="338" y="0"/>
                    </a:moveTo>
                    <a:lnTo>
                      <a:pt x="268" y="174"/>
                    </a:lnTo>
                    <a:lnTo>
                      <a:pt x="284" y="181"/>
                    </a:lnTo>
                    <a:lnTo>
                      <a:pt x="299" y="185"/>
                    </a:lnTo>
                    <a:lnTo>
                      <a:pt x="316" y="190"/>
                    </a:lnTo>
                    <a:lnTo>
                      <a:pt x="335" y="195"/>
                    </a:lnTo>
                    <a:lnTo>
                      <a:pt x="357" y="199"/>
                    </a:lnTo>
                    <a:lnTo>
                      <a:pt x="377" y="202"/>
                    </a:lnTo>
                    <a:lnTo>
                      <a:pt x="397" y="205"/>
                    </a:lnTo>
                    <a:lnTo>
                      <a:pt x="420" y="208"/>
                    </a:lnTo>
                    <a:lnTo>
                      <a:pt x="444" y="210"/>
                    </a:lnTo>
                    <a:lnTo>
                      <a:pt x="487" y="210"/>
                    </a:lnTo>
                    <a:lnTo>
                      <a:pt x="510" y="209"/>
                    </a:lnTo>
                    <a:lnTo>
                      <a:pt x="530" y="207"/>
                    </a:lnTo>
                    <a:lnTo>
                      <a:pt x="551" y="204"/>
                    </a:lnTo>
                    <a:lnTo>
                      <a:pt x="573" y="200"/>
                    </a:lnTo>
                    <a:lnTo>
                      <a:pt x="592" y="197"/>
                    </a:lnTo>
                    <a:lnTo>
                      <a:pt x="616" y="191"/>
                    </a:lnTo>
                    <a:lnTo>
                      <a:pt x="638" y="184"/>
                    </a:lnTo>
                    <a:lnTo>
                      <a:pt x="844" y="510"/>
                    </a:lnTo>
                    <a:lnTo>
                      <a:pt x="824" y="518"/>
                    </a:lnTo>
                    <a:lnTo>
                      <a:pt x="805" y="525"/>
                    </a:lnTo>
                    <a:lnTo>
                      <a:pt x="788" y="531"/>
                    </a:lnTo>
                    <a:lnTo>
                      <a:pt x="770" y="537"/>
                    </a:lnTo>
                    <a:lnTo>
                      <a:pt x="753" y="542"/>
                    </a:lnTo>
                    <a:lnTo>
                      <a:pt x="735" y="548"/>
                    </a:lnTo>
                    <a:lnTo>
                      <a:pt x="719" y="552"/>
                    </a:lnTo>
                    <a:lnTo>
                      <a:pt x="702" y="556"/>
                    </a:lnTo>
                    <a:lnTo>
                      <a:pt x="685" y="560"/>
                    </a:lnTo>
                    <a:lnTo>
                      <a:pt x="666" y="565"/>
                    </a:lnTo>
                    <a:lnTo>
                      <a:pt x="644" y="568"/>
                    </a:lnTo>
                    <a:lnTo>
                      <a:pt x="626" y="572"/>
                    </a:lnTo>
                    <a:lnTo>
                      <a:pt x="606" y="576"/>
                    </a:lnTo>
                    <a:lnTo>
                      <a:pt x="585" y="579"/>
                    </a:lnTo>
                    <a:lnTo>
                      <a:pt x="563" y="581"/>
                    </a:lnTo>
                    <a:lnTo>
                      <a:pt x="539" y="582"/>
                    </a:lnTo>
                    <a:lnTo>
                      <a:pt x="516" y="584"/>
                    </a:lnTo>
                    <a:lnTo>
                      <a:pt x="494" y="584"/>
                    </a:lnTo>
                    <a:lnTo>
                      <a:pt x="470" y="584"/>
                    </a:lnTo>
                    <a:lnTo>
                      <a:pt x="440" y="584"/>
                    </a:lnTo>
                    <a:lnTo>
                      <a:pt x="413" y="583"/>
                    </a:lnTo>
                    <a:lnTo>
                      <a:pt x="394" y="582"/>
                    </a:lnTo>
                    <a:lnTo>
                      <a:pt x="373" y="581"/>
                    </a:lnTo>
                    <a:lnTo>
                      <a:pt x="351" y="579"/>
                    </a:lnTo>
                    <a:lnTo>
                      <a:pt x="326" y="575"/>
                    </a:lnTo>
                    <a:lnTo>
                      <a:pt x="305" y="571"/>
                    </a:lnTo>
                    <a:lnTo>
                      <a:pt x="284" y="568"/>
                    </a:lnTo>
                    <a:lnTo>
                      <a:pt x="259" y="562"/>
                    </a:lnTo>
                    <a:lnTo>
                      <a:pt x="240" y="557"/>
                    </a:lnTo>
                    <a:lnTo>
                      <a:pt x="216" y="552"/>
                    </a:lnTo>
                    <a:lnTo>
                      <a:pt x="195" y="546"/>
                    </a:lnTo>
                    <a:lnTo>
                      <a:pt x="174" y="540"/>
                    </a:lnTo>
                    <a:lnTo>
                      <a:pt x="152" y="532"/>
                    </a:lnTo>
                    <a:lnTo>
                      <a:pt x="125" y="522"/>
                    </a:lnTo>
                    <a:lnTo>
                      <a:pt x="61" y="675"/>
                    </a:lnTo>
                    <a:lnTo>
                      <a:pt x="0" y="242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96281" name="AutoShape 25"/>
            <p:cNvSpPr>
              <a:spLocks noChangeArrowheads="1"/>
            </p:cNvSpPr>
            <p:nvPr/>
          </p:nvSpPr>
          <p:spPr bwMode="auto">
            <a:xfrm>
              <a:off x="318" y="2477"/>
              <a:ext cx="1649" cy="50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800" b="1"/>
                <a:t>Resistência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800" b="1"/>
                <a:t>microbiana</a:t>
              </a:r>
            </a:p>
          </p:txBody>
        </p:sp>
      </p:grpSp>
      <p:grpSp>
        <p:nvGrpSpPr>
          <p:cNvPr id="96282" name="Group 26"/>
          <p:cNvGrpSpPr>
            <a:grpSpLocks/>
          </p:cNvGrpSpPr>
          <p:nvPr/>
        </p:nvGrpSpPr>
        <p:grpSpPr bwMode="auto">
          <a:xfrm>
            <a:off x="2816225" y="3754438"/>
            <a:ext cx="3025775" cy="2933700"/>
            <a:chOff x="1996" y="2365"/>
            <a:chExt cx="2144" cy="1848"/>
          </a:xfrm>
        </p:grpSpPr>
        <p:sp>
          <p:nvSpPr>
            <p:cNvPr id="96283" name="Freeform 27"/>
            <p:cNvSpPr>
              <a:spLocks/>
            </p:cNvSpPr>
            <p:nvPr/>
          </p:nvSpPr>
          <p:spPr bwMode="auto">
            <a:xfrm>
              <a:off x="3203" y="3020"/>
              <a:ext cx="734" cy="733"/>
            </a:xfrm>
            <a:custGeom>
              <a:avLst/>
              <a:gdLst/>
              <a:ahLst/>
              <a:cxnLst>
                <a:cxn ang="0">
                  <a:pos x="733" y="161"/>
                </a:cxn>
                <a:cxn ang="0">
                  <a:pos x="724" y="177"/>
                </a:cxn>
                <a:cxn ang="0">
                  <a:pos x="718" y="190"/>
                </a:cxn>
                <a:cxn ang="0">
                  <a:pos x="710" y="204"/>
                </a:cxn>
                <a:cxn ang="0">
                  <a:pos x="704" y="217"/>
                </a:cxn>
                <a:cxn ang="0">
                  <a:pos x="696" y="231"/>
                </a:cxn>
                <a:cxn ang="0">
                  <a:pos x="687" y="245"/>
                </a:cxn>
                <a:cxn ang="0">
                  <a:pos x="679" y="258"/>
                </a:cxn>
                <a:cxn ang="0">
                  <a:pos x="670" y="272"/>
                </a:cxn>
                <a:cxn ang="0">
                  <a:pos x="659" y="287"/>
                </a:cxn>
                <a:cxn ang="0">
                  <a:pos x="648" y="303"/>
                </a:cxn>
                <a:cxn ang="0">
                  <a:pos x="639" y="316"/>
                </a:cxn>
                <a:cxn ang="0">
                  <a:pos x="628" y="329"/>
                </a:cxn>
                <a:cxn ang="0">
                  <a:pos x="616" y="345"/>
                </a:cxn>
                <a:cxn ang="0">
                  <a:pos x="604" y="361"/>
                </a:cxn>
                <a:cxn ang="0">
                  <a:pos x="592" y="375"/>
                </a:cxn>
                <a:cxn ang="0">
                  <a:pos x="579" y="390"/>
                </a:cxn>
                <a:cxn ang="0">
                  <a:pos x="568" y="402"/>
                </a:cxn>
                <a:cxn ang="0">
                  <a:pos x="552" y="419"/>
                </a:cxn>
                <a:cxn ang="0">
                  <a:pos x="539" y="433"/>
                </a:cxn>
                <a:cxn ang="0">
                  <a:pos x="526" y="445"/>
                </a:cxn>
                <a:cxn ang="0">
                  <a:pos x="511" y="459"/>
                </a:cxn>
                <a:cxn ang="0">
                  <a:pos x="500" y="469"/>
                </a:cxn>
                <a:cxn ang="0">
                  <a:pos x="486" y="481"/>
                </a:cxn>
                <a:cxn ang="0">
                  <a:pos x="472" y="493"/>
                </a:cxn>
                <a:cxn ang="0">
                  <a:pos x="456" y="506"/>
                </a:cxn>
                <a:cxn ang="0">
                  <a:pos x="442" y="517"/>
                </a:cxn>
                <a:cxn ang="0">
                  <a:pos x="426" y="529"/>
                </a:cxn>
                <a:cxn ang="0">
                  <a:pos x="406" y="543"/>
                </a:cxn>
                <a:cxn ang="0">
                  <a:pos x="389" y="555"/>
                </a:cxn>
                <a:cxn ang="0">
                  <a:pos x="371" y="568"/>
                </a:cxn>
                <a:cxn ang="0">
                  <a:pos x="352" y="581"/>
                </a:cxn>
                <a:cxn ang="0">
                  <a:pos x="332" y="592"/>
                </a:cxn>
                <a:cxn ang="0">
                  <a:pos x="433" y="733"/>
                </a:cxn>
                <a:cxn ang="0">
                  <a:pos x="30" y="552"/>
                </a:cxn>
                <a:cxn ang="0">
                  <a:pos x="0" y="194"/>
                </a:cxn>
                <a:cxn ang="0">
                  <a:pos x="84" y="295"/>
                </a:cxn>
                <a:cxn ang="0">
                  <a:pos x="103" y="286"/>
                </a:cxn>
                <a:cxn ang="0">
                  <a:pos x="122" y="276"/>
                </a:cxn>
                <a:cxn ang="0">
                  <a:pos x="147" y="264"/>
                </a:cxn>
                <a:cxn ang="0">
                  <a:pos x="171" y="250"/>
                </a:cxn>
                <a:cxn ang="0">
                  <a:pos x="196" y="233"/>
                </a:cxn>
                <a:cxn ang="0">
                  <a:pos x="217" y="218"/>
                </a:cxn>
                <a:cxn ang="0">
                  <a:pos x="237" y="201"/>
                </a:cxn>
                <a:cxn ang="0">
                  <a:pos x="257" y="184"/>
                </a:cxn>
                <a:cxn ang="0">
                  <a:pos x="273" y="168"/>
                </a:cxn>
                <a:cxn ang="0">
                  <a:pos x="290" y="150"/>
                </a:cxn>
                <a:cxn ang="0">
                  <a:pos x="308" y="130"/>
                </a:cxn>
                <a:cxn ang="0">
                  <a:pos x="323" y="112"/>
                </a:cxn>
                <a:cxn ang="0">
                  <a:pos x="338" y="93"/>
                </a:cxn>
                <a:cxn ang="0">
                  <a:pos x="351" y="76"/>
                </a:cxn>
                <a:cxn ang="0">
                  <a:pos x="365" y="53"/>
                </a:cxn>
                <a:cxn ang="0">
                  <a:pos x="378" y="32"/>
                </a:cxn>
                <a:cxn ang="0">
                  <a:pos x="385" y="16"/>
                </a:cxn>
                <a:cxn ang="0">
                  <a:pos x="392" y="0"/>
                </a:cxn>
                <a:cxn ang="0">
                  <a:pos x="733" y="161"/>
                </a:cxn>
              </a:cxnLst>
              <a:rect l="0" t="0" r="r" b="b"/>
              <a:pathLst>
                <a:path w="733" h="733">
                  <a:moveTo>
                    <a:pt x="733" y="161"/>
                  </a:moveTo>
                  <a:lnTo>
                    <a:pt x="724" y="177"/>
                  </a:lnTo>
                  <a:lnTo>
                    <a:pt x="718" y="190"/>
                  </a:lnTo>
                  <a:lnTo>
                    <a:pt x="710" y="204"/>
                  </a:lnTo>
                  <a:lnTo>
                    <a:pt x="704" y="217"/>
                  </a:lnTo>
                  <a:lnTo>
                    <a:pt x="696" y="231"/>
                  </a:lnTo>
                  <a:lnTo>
                    <a:pt x="687" y="245"/>
                  </a:lnTo>
                  <a:lnTo>
                    <a:pt x="679" y="258"/>
                  </a:lnTo>
                  <a:lnTo>
                    <a:pt x="670" y="272"/>
                  </a:lnTo>
                  <a:lnTo>
                    <a:pt x="659" y="287"/>
                  </a:lnTo>
                  <a:lnTo>
                    <a:pt x="648" y="303"/>
                  </a:lnTo>
                  <a:lnTo>
                    <a:pt x="639" y="316"/>
                  </a:lnTo>
                  <a:lnTo>
                    <a:pt x="628" y="329"/>
                  </a:lnTo>
                  <a:lnTo>
                    <a:pt x="616" y="345"/>
                  </a:lnTo>
                  <a:lnTo>
                    <a:pt x="604" y="361"/>
                  </a:lnTo>
                  <a:lnTo>
                    <a:pt x="592" y="375"/>
                  </a:lnTo>
                  <a:lnTo>
                    <a:pt x="579" y="390"/>
                  </a:lnTo>
                  <a:lnTo>
                    <a:pt x="568" y="402"/>
                  </a:lnTo>
                  <a:lnTo>
                    <a:pt x="552" y="419"/>
                  </a:lnTo>
                  <a:lnTo>
                    <a:pt x="539" y="433"/>
                  </a:lnTo>
                  <a:lnTo>
                    <a:pt x="526" y="445"/>
                  </a:lnTo>
                  <a:lnTo>
                    <a:pt x="511" y="459"/>
                  </a:lnTo>
                  <a:lnTo>
                    <a:pt x="500" y="469"/>
                  </a:lnTo>
                  <a:lnTo>
                    <a:pt x="486" y="481"/>
                  </a:lnTo>
                  <a:lnTo>
                    <a:pt x="472" y="493"/>
                  </a:lnTo>
                  <a:lnTo>
                    <a:pt x="456" y="506"/>
                  </a:lnTo>
                  <a:lnTo>
                    <a:pt x="442" y="517"/>
                  </a:lnTo>
                  <a:lnTo>
                    <a:pt x="426" y="529"/>
                  </a:lnTo>
                  <a:lnTo>
                    <a:pt x="406" y="543"/>
                  </a:lnTo>
                  <a:lnTo>
                    <a:pt x="389" y="555"/>
                  </a:lnTo>
                  <a:lnTo>
                    <a:pt x="371" y="568"/>
                  </a:lnTo>
                  <a:lnTo>
                    <a:pt x="352" y="581"/>
                  </a:lnTo>
                  <a:lnTo>
                    <a:pt x="332" y="592"/>
                  </a:lnTo>
                  <a:lnTo>
                    <a:pt x="433" y="733"/>
                  </a:lnTo>
                  <a:lnTo>
                    <a:pt x="30" y="552"/>
                  </a:lnTo>
                  <a:lnTo>
                    <a:pt x="0" y="194"/>
                  </a:lnTo>
                  <a:lnTo>
                    <a:pt x="84" y="295"/>
                  </a:lnTo>
                  <a:lnTo>
                    <a:pt x="103" y="286"/>
                  </a:lnTo>
                  <a:lnTo>
                    <a:pt x="122" y="276"/>
                  </a:lnTo>
                  <a:lnTo>
                    <a:pt x="147" y="264"/>
                  </a:lnTo>
                  <a:lnTo>
                    <a:pt x="171" y="250"/>
                  </a:lnTo>
                  <a:lnTo>
                    <a:pt x="196" y="233"/>
                  </a:lnTo>
                  <a:lnTo>
                    <a:pt x="217" y="218"/>
                  </a:lnTo>
                  <a:lnTo>
                    <a:pt x="237" y="201"/>
                  </a:lnTo>
                  <a:lnTo>
                    <a:pt x="257" y="184"/>
                  </a:lnTo>
                  <a:lnTo>
                    <a:pt x="273" y="168"/>
                  </a:lnTo>
                  <a:lnTo>
                    <a:pt x="290" y="150"/>
                  </a:lnTo>
                  <a:lnTo>
                    <a:pt x="308" y="130"/>
                  </a:lnTo>
                  <a:lnTo>
                    <a:pt x="323" y="112"/>
                  </a:lnTo>
                  <a:lnTo>
                    <a:pt x="338" y="93"/>
                  </a:lnTo>
                  <a:lnTo>
                    <a:pt x="351" y="76"/>
                  </a:lnTo>
                  <a:lnTo>
                    <a:pt x="365" y="53"/>
                  </a:lnTo>
                  <a:lnTo>
                    <a:pt x="378" y="32"/>
                  </a:lnTo>
                  <a:lnTo>
                    <a:pt x="385" y="16"/>
                  </a:lnTo>
                  <a:lnTo>
                    <a:pt x="392" y="0"/>
                  </a:lnTo>
                  <a:lnTo>
                    <a:pt x="733" y="161"/>
                  </a:lnTo>
                  <a:close/>
                </a:path>
              </a:pathLst>
            </a:custGeom>
            <a:solidFill>
              <a:srgbClr val="FF7C80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284" name="Freeform 28"/>
            <p:cNvSpPr>
              <a:spLocks/>
            </p:cNvSpPr>
            <p:nvPr/>
          </p:nvSpPr>
          <p:spPr bwMode="auto">
            <a:xfrm>
              <a:off x="3449" y="2365"/>
              <a:ext cx="676" cy="853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68" y="605"/>
                </a:cxn>
                <a:cxn ang="0">
                  <a:pos x="177" y="584"/>
                </a:cxn>
                <a:cxn ang="0">
                  <a:pos x="184" y="564"/>
                </a:cxn>
                <a:cxn ang="0">
                  <a:pos x="189" y="545"/>
                </a:cxn>
                <a:cxn ang="0">
                  <a:pos x="194" y="528"/>
                </a:cxn>
                <a:cxn ang="0">
                  <a:pos x="199" y="509"/>
                </a:cxn>
                <a:cxn ang="0">
                  <a:pos x="203" y="487"/>
                </a:cxn>
                <a:cxn ang="0">
                  <a:pos x="206" y="467"/>
                </a:cxn>
                <a:cxn ang="0">
                  <a:pos x="209" y="447"/>
                </a:cxn>
                <a:cxn ang="0">
                  <a:pos x="212" y="424"/>
                </a:cxn>
                <a:cxn ang="0">
                  <a:pos x="213" y="400"/>
                </a:cxn>
                <a:cxn ang="0">
                  <a:pos x="213" y="357"/>
                </a:cxn>
                <a:cxn ang="0">
                  <a:pos x="212" y="334"/>
                </a:cxn>
                <a:cxn ang="0">
                  <a:pos x="211" y="314"/>
                </a:cxn>
                <a:cxn ang="0">
                  <a:pos x="208" y="293"/>
                </a:cxn>
                <a:cxn ang="0">
                  <a:pos x="204" y="271"/>
                </a:cxn>
                <a:cxn ang="0">
                  <a:pos x="200" y="252"/>
                </a:cxn>
                <a:cxn ang="0">
                  <a:pos x="195" y="228"/>
                </a:cxn>
                <a:cxn ang="0">
                  <a:pos x="188" y="205"/>
                </a:cxn>
                <a:cxn ang="0">
                  <a:pos x="514" y="0"/>
                </a:cxn>
                <a:cxn ang="0">
                  <a:pos x="522" y="20"/>
                </a:cxn>
                <a:cxn ang="0">
                  <a:pos x="529" y="39"/>
                </a:cxn>
                <a:cxn ang="0">
                  <a:pos x="535" y="56"/>
                </a:cxn>
                <a:cxn ang="0">
                  <a:pos x="541" y="74"/>
                </a:cxn>
                <a:cxn ang="0">
                  <a:pos x="546" y="91"/>
                </a:cxn>
                <a:cxn ang="0">
                  <a:pos x="552" y="109"/>
                </a:cxn>
                <a:cxn ang="0">
                  <a:pos x="556" y="125"/>
                </a:cxn>
                <a:cxn ang="0">
                  <a:pos x="560" y="142"/>
                </a:cxn>
                <a:cxn ang="0">
                  <a:pos x="564" y="159"/>
                </a:cxn>
                <a:cxn ang="0">
                  <a:pos x="569" y="178"/>
                </a:cxn>
                <a:cxn ang="0">
                  <a:pos x="572" y="200"/>
                </a:cxn>
                <a:cxn ang="0">
                  <a:pos x="576" y="218"/>
                </a:cxn>
                <a:cxn ang="0">
                  <a:pos x="580" y="238"/>
                </a:cxn>
                <a:cxn ang="0">
                  <a:pos x="583" y="259"/>
                </a:cxn>
                <a:cxn ang="0">
                  <a:pos x="584" y="281"/>
                </a:cxn>
                <a:cxn ang="0">
                  <a:pos x="586" y="305"/>
                </a:cxn>
                <a:cxn ang="0">
                  <a:pos x="588" y="328"/>
                </a:cxn>
                <a:cxn ang="0">
                  <a:pos x="588" y="350"/>
                </a:cxn>
                <a:cxn ang="0">
                  <a:pos x="588" y="374"/>
                </a:cxn>
                <a:cxn ang="0">
                  <a:pos x="588" y="404"/>
                </a:cxn>
                <a:cxn ang="0">
                  <a:pos x="587" y="431"/>
                </a:cxn>
                <a:cxn ang="0">
                  <a:pos x="586" y="450"/>
                </a:cxn>
                <a:cxn ang="0">
                  <a:pos x="584" y="471"/>
                </a:cxn>
                <a:cxn ang="0">
                  <a:pos x="583" y="493"/>
                </a:cxn>
                <a:cxn ang="0">
                  <a:pos x="579" y="518"/>
                </a:cxn>
                <a:cxn ang="0">
                  <a:pos x="575" y="539"/>
                </a:cxn>
                <a:cxn ang="0">
                  <a:pos x="571" y="560"/>
                </a:cxn>
                <a:cxn ang="0">
                  <a:pos x="566" y="585"/>
                </a:cxn>
                <a:cxn ang="0">
                  <a:pos x="561" y="604"/>
                </a:cxn>
                <a:cxn ang="0">
                  <a:pos x="556" y="628"/>
                </a:cxn>
                <a:cxn ang="0">
                  <a:pos x="550" y="649"/>
                </a:cxn>
                <a:cxn ang="0">
                  <a:pos x="543" y="670"/>
                </a:cxn>
                <a:cxn ang="0">
                  <a:pos x="536" y="692"/>
                </a:cxn>
                <a:cxn ang="0">
                  <a:pos x="527" y="719"/>
                </a:cxn>
                <a:cxn ang="0">
                  <a:pos x="517" y="746"/>
                </a:cxn>
                <a:cxn ang="0">
                  <a:pos x="676" y="811"/>
                </a:cxn>
                <a:cxn ang="0">
                  <a:pos x="277" y="853"/>
                </a:cxn>
                <a:cxn ang="0">
                  <a:pos x="0" y="542"/>
                </a:cxn>
              </a:cxnLst>
              <a:rect l="0" t="0" r="r" b="b"/>
              <a:pathLst>
                <a:path w="676" h="853">
                  <a:moveTo>
                    <a:pt x="0" y="542"/>
                  </a:moveTo>
                  <a:lnTo>
                    <a:pt x="168" y="605"/>
                  </a:lnTo>
                  <a:lnTo>
                    <a:pt x="177" y="584"/>
                  </a:lnTo>
                  <a:lnTo>
                    <a:pt x="184" y="564"/>
                  </a:lnTo>
                  <a:lnTo>
                    <a:pt x="189" y="545"/>
                  </a:lnTo>
                  <a:lnTo>
                    <a:pt x="194" y="528"/>
                  </a:lnTo>
                  <a:lnTo>
                    <a:pt x="199" y="509"/>
                  </a:lnTo>
                  <a:lnTo>
                    <a:pt x="203" y="487"/>
                  </a:lnTo>
                  <a:lnTo>
                    <a:pt x="206" y="467"/>
                  </a:lnTo>
                  <a:lnTo>
                    <a:pt x="209" y="447"/>
                  </a:lnTo>
                  <a:lnTo>
                    <a:pt x="212" y="424"/>
                  </a:lnTo>
                  <a:lnTo>
                    <a:pt x="213" y="400"/>
                  </a:lnTo>
                  <a:lnTo>
                    <a:pt x="213" y="357"/>
                  </a:lnTo>
                  <a:lnTo>
                    <a:pt x="212" y="334"/>
                  </a:lnTo>
                  <a:lnTo>
                    <a:pt x="211" y="314"/>
                  </a:lnTo>
                  <a:lnTo>
                    <a:pt x="208" y="293"/>
                  </a:lnTo>
                  <a:lnTo>
                    <a:pt x="204" y="271"/>
                  </a:lnTo>
                  <a:lnTo>
                    <a:pt x="200" y="252"/>
                  </a:lnTo>
                  <a:lnTo>
                    <a:pt x="195" y="228"/>
                  </a:lnTo>
                  <a:lnTo>
                    <a:pt x="188" y="205"/>
                  </a:lnTo>
                  <a:lnTo>
                    <a:pt x="514" y="0"/>
                  </a:lnTo>
                  <a:lnTo>
                    <a:pt x="522" y="20"/>
                  </a:lnTo>
                  <a:lnTo>
                    <a:pt x="529" y="39"/>
                  </a:lnTo>
                  <a:lnTo>
                    <a:pt x="535" y="56"/>
                  </a:lnTo>
                  <a:lnTo>
                    <a:pt x="541" y="74"/>
                  </a:lnTo>
                  <a:lnTo>
                    <a:pt x="546" y="91"/>
                  </a:lnTo>
                  <a:lnTo>
                    <a:pt x="552" y="109"/>
                  </a:lnTo>
                  <a:lnTo>
                    <a:pt x="556" y="125"/>
                  </a:lnTo>
                  <a:lnTo>
                    <a:pt x="560" y="142"/>
                  </a:lnTo>
                  <a:lnTo>
                    <a:pt x="564" y="159"/>
                  </a:lnTo>
                  <a:lnTo>
                    <a:pt x="569" y="178"/>
                  </a:lnTo>
                  <a:lnTo>
                    <a:pt x="572" y="200"/>
                  </a:lnTo>
                  <a:lnTo>
                    <a:pt x="576" y="218"/>
                  </a:lnTo>
                  <a:lnTo>
                    <a:pt x="580" y="238"/>
                  </a:lnTo>
                  <a:lnTo>
                    <a:pt x="583" y="259"/>
                  </a:lnTo>
                  <a:lnTo>
                    <a:pt x="584" y="281"/>
                  </a:lnTo>
                  <a:lnTo>
                    <a:pt x="586" y="305"/>
                  </a:lnTo>
                  <a:lnTo>
                    <a:pt x="588" y="328"/>
                  </a:lnTo>
                  <a:lnTo>
                    <a:pt x="588" y="350"/>
                  </a:lnTo>
                  <a:lnTo>
                    <a:pt x="588" y="374"/>
                  </a:lnTo>
                  <a:lnTo>
                    <a:pt x="588" y="404"/>
                  </a:lnTo>
                  <a:lnTo>
                    <a:pt x="587" y="431"/>
                  </a:lnTo>
                  <a:lnTo>
                    <a:pt x="586" y="450"/>
                  </a:lnTo>
                  <a:lnTo>
                    <a:pt x="584" y="471"/>
                  </a:lnTo>
                  <a:lnTo>
                    <a:pt x="583" y="493"/>
                  </a:lnTo>
                  <a:lnTo>
                    <a:pt x="579" y="518"/>
                  </a:lnTo>
                  <a:lnTo>
                    <a:pt x="575" y="539"/>
                  </a:lnTo>
                  <a:lnTo>
                    <a:pt x="571" y="560"/>
                  </a:lnTo>
                  <a:lnTo>
                    <a:pt x="566" y="585"/>
                  </a:lnTo>
                  <a:lnTo>
                    <a:pt x="561" y="604"/>
                  </a:lnTo>
                  <a:lnTo>
                    <a:pt x="556" y="628"/>
                  </a:lnTo>
                  <a:lnTo>
                    <a:pt x="550" y="649"/>
                  </a:lnTo>
                  <a:lnTo>
                    <a:pt x="543" y="670"/>
                  </a:lnTo>
                  <a:lnTo>
                    <a:pt x="536" y="692"/>
                  </a:lnTo>
                  <a:lnTo>
                    <a:pt x="527" y="719"/>
                  </a:lnTo>
                  <a:lnTo>
                    <a:pt x="517" y="746"/>
                  </a:lnTo>
                  <a:lnTo>
                    <a:pt x="676" y="811"/>
                  </a:lnTo>
                  <a:lnTo>
                    <a:pt x="277" y="85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FF7C80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285" name="AutoShape 29"/>
            <p:cNvSpPr>
              <a:spLocks noChangeArrowheads="1"/>
            </p:cNvSpPr>
            <p:nvPr/>
          </p:nvSpPr>
          <p:spPr bwMode="auto">
            <a:xfrm>
              <a:off x="1996" y="3707"/>
              <a:ext cx="2144" cy="506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800" b="1"/>
                <a:t>Uso de 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800" b="1"/>
                <a:t>antimicrobianos</a:t>
              </a:r>
            </a:p>
          </p:txBody>
        </p:sp>
      </p:grpSp>
      <p:grpSp>
        <p:nvGrpSpPr>
          <p:cNvPr id="96286" name="Group 30"/>
          <p:cNvGrpSpPr>
            <a:grpSpLocks/>
          </p:cNvGrpSpPr>
          <p:nvPr/>
        </p:nvGrpSpPr>
        <p:grpSpPr bwMode="auto">
          <a:xfrm>
            <a:off x="3908425" y="2663825"/>
            <a:ext cx="4911725" cy="1560513"/>
            <a:chOff x="2770" y="1678"/>
            <a:chExt cx="3481" cy="983"/>
          </a:xfrm>
        </p:grpSpPr>
        <p:sp>
          <p:nvSpPr>
            <p:cNvPr id="96287" name="Freeform 31"/>
            <p:cNvSpPr>
              <a:spLocks/>
            </p:cNvSpPr>
            <p:nvPr/>
          </p:nvSpPr>
          <p:spPr bwMode="auto">
            <a:xfrm>
              <a:off x="3324" y="1870"/>
              <a:ext cx="791" cy="75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77" y="8"/>
                </a:cxn>
                <a:cxn ang="0">
                  <a:pos x="190" y="15"/>
                </a:cxn>
                <a:cxn ang="0">
                  <a:pos x="204" y="22"/>
                </a:cxn>
                <a:cxn ang="0">
                  <a:pos x="217" y="29"/>
                </a:cxn>
                <a:cxn ang="0">
                  <a:pos x="231" y="37"/>
                </a:cxn>
                <a:cxn ang="0">
                  <a:pos x="244" y="46"/>
                </a:cxn>
                <a:cxn ang="0">
                  <a:pos x="257" y="54"/>
                </a:cxn>
                <a:cxn ang="0">
                  <a:pos x="270" y="62"/>
                </a:cxn>
                <a:cxn ang="0">
                  <a:pos x="286" y="73"/>
                </a:cxn>
                <a:cxn ang="0">
                  <a:pos x="303" y="85"/>
                </a:cxn>
                <a:cxn ang="0">
                  <a:pos x="316" y="94"/>
                </a:cxn>
                <a:cxn ang="0">
                  <a:pos x="329" y="105"/>
                </a:cxn>
                <a:cxn ang="0">
                  <a:pos x="345" y="116"/>
                </a:cxn>
                <a:cxn ang="0">
                  <a:pos x="361" y="128"/>
                </a:cxn>
                <a:cxn ang="0">
                  <a:pos x="375" y="140"/>
                </a:cxn>
                <a:cxn ang="0">
                  <a:pos x="389" y="153"/>
                </a:cxn>
                <a:cxn ang="0">
                  <a:pos x="402" y="165"/>
                </a:cxn>
                <a:cxn ang="0">
                  <a:pos x="418" y="180"/>
                </a:cxn>
                <a:cxn ang="0">
                  <a:pos x="432" y="193"/>
                </a:cxn>
                <a:cxn ang="0">
                  <a:pos x="444" y="206"/>
                </a:cxn>
                <a:cxn ang="0">
                  <a:pos x="458" y="221"/>
                </a:cxn>
                <a:cxn ang="0">
                  <a:pos x="469" y="232"/>
                </a:cxn>
                <a:cxn ang="0">
                  <a:pos x="481" y="246"/>
                </a:cxn>
                <a:cxn ang="0">
                  <a:pos x="493" y="260"/>
                </a:cxn>
                <a:cxn ang="0">
                  <a:pos x="506" y="277"/>
                </a:cxn>
                <a:cxn ang="0">
                  <a:pos x="517" y="291"/>
                </a:cxn>
                <a:cxn ang="0">
                  <a:pos x="529" y="307"/>
                </a:cxn>
                <a:cxn ang="0">
                  <a:pos x="543" y="326"/>
                </a:cxn>
                <a:cxn ang="0">
                  <a:pos x="555" y="343"/>
                </a:cxn>
                <a:cxn ang="0">
                  <a:pos x="568" y="362"/>
                </a:cxn>
                <a:cxn ang="0">
                  <a:pos x="580" y="381"/>
                </a:cxn>
                <a:cxn ang="0">
                  <a:pos x="591" y="401"/>
                </a:cxn>
                <a:cxn ang="0">
                  <a:pos x="603" y="422"/>
                </a:cxn>
                <a:cxn ang="0">
                  <a:pos x="612" y="440"/>
                </a:cxn>
                <a:cxn ang="0">
                  <a:pos x="621" y="457"/>
                </a:cxn>
                <a:cxn ang="0">
                  <a:pos x="629" y="477"/>
                </a:cxn>
                <a:cxn ang="0">
                  <a:pos x="634" y="491"/>
                </a:cxn>
                <a:cxn ang="0">
                  <a:pos x="791" y="429"/>
                </a:cxn>
                <a:cxn ang="0">
                  <a:pos x="547" y="753"/>
                </a:cxn>
                <a:cxn ang="0">
                  <a:pos x="115" y="700"/>
                </a:cxn>
                <a:cxn ang="0">
                  <a:pos x="286" y="631"/>
                </a:cxn>
                <a:cxn ang="0">
                  <a:pos x="275" y="608"/>
                </a:cxn>
                <a:cxn ang="0">
                  <a:pos x="264" y="586"/>
                </a:cxn>
                <a:cxn ang="0">
                  <a:pos x="249" y="562"/>
                </a:cxn>
                <a:cxn ang="0">
                  <a:pos x="232" y="537"/>
                </a:cxn>
                <a:cxn ang="0">
                  <a:pos x="217" y="516"/>
                </a:cxn>
                <a:cxn ang="0">
                  <a:pos x="201" y="496"/>
                </a:cxn>
                <a:cxn ang="0">
                  <a:pos x="184" y="476"/>
                </a:cxn>
                <a:cxn ang="0">
                  <a:pos x="167" y="459"/>
                </a:cxn>
                <a:cxn ang="0">
                  <a:pos x="150" y="443"/>
                </a:cxn>
                <a:cxn ang="0">
                  <a:pos x="130" y="425"/>
                </a:cxn>
                <a:cxn ang="0">
                  <a:pos x="111" y="410"/>
                </a:cxn>
                <a:cxn ang="0">
                  <a:pos x="93" y="395"/>
                </a:cxn>
                <a:cxn ang="0">
                  <a:pos x="75" y="382"/>
                </a:cxn>
                <a:cxn ang="0">
                  <a:pos x="53" y="368"/>
                </a:cxn>
                <a:cxn ang="0">
                  <a:pos x="31" y="355"/>
                </a:cxn>
                <a:cxn ang="0">
                  <a:pos x="16" y="348"/>
                </a:cxn>
                <a:cxn ang="0">
                  <a:pos x="0" y="339"/>
                </a:cxn>
                <a:cxn ang="0">
                  <a:pos x="161" y="0"/>
                </a:cxn>
              </a:cxnLst>
              <a:rect l="0" t="0" r="r" b="b"/>
              <a:pathLst>
                <a:path w="791" h="753">
                  <a:moveTo>
                    <a:pt x="161" y="0"/>
                  </a:moveTo>
                  <a:lnTo>
                    <a:pt x="177" y="8"/>
                  </a:lnTo>
                  <a:lnTo>
                    <a:pt x="190" y="15"/>
                  </a:lnTo>
                  <a:lnTo>
                    <a:pt x="204" y="22"/>
                  </a:lnTo>
                  <a:lnTo>
                    <a:pt x="217" y="29"/>
                  </a:lnTo>
                  <a:lnTo>
                    <a:pt x="231" y="37"/>
                  </a:lnTo>
                  <a:lnTo>
                    <a:pt x="244" y="46"/>
                  </a:lnTo>
                  <a:lnTo>
                    <a:pt x="257" y="54"/>
                  </a:lnTo>
                  <a:lnTo>
                    <a:pt x="270" y="62"/>
                  </a:lnTo>
                  <a:lnTo>
                    <a:pt x="286" y="73"/>
                  </a:lnTo>
                  <a:lnTo>
                    <a:pt x="303" y="85"/>
                  </a:lnTo>
                  <a:lnTo>
                    <a:pt x="316" y="94"/>
                  </a:lnTo>
                  <a:lnTo>
                    <a:pt x="329" y="105"/>
                  </a:lnTo>
                  <a:lnTo>
                    <a:pt x="345" y="116"/>
                  </a:lnTo>
                  <a:lnTo>
                    <a:pt x="361" y="128"/>
                  </a:lnTo>
                  <a:lnTo>
                    <a:pt x="375" y="140"/>
                  </a:lnTo>
                  <a:lnTo>
                    <a:pt x="389" y="153"/>
                  </a:lnTo>
                  <a:lnTo>
                    <a:pt x="402" y="165"/>
                  </a:lnTo>
                  <a:lnTo>
                    <a:pt x="418" y="180"/>
                  </a:lnTo>
                  <a:lnTo>
                    <a:pt x="432" y="193"/>
                  </a:lnTo>
                  <a:lnTo>
                    <a:pt x="444" y="206"/>
                  </a:lnTo>
                  <a:lnTo>
                    <a:pt x="458" y="221"/>
                  </a:lnTo>
                  <a:lnTo>
                    <a:pt x="469" y="232"/>
                  </a:lnTo>
                  <a:lnTo>
                    <a:pt x="481" y="246"/>
                  </a:lnTo>
                  <a:lnTo>
                    <a:pt x="493" y="260"/>
                  </a:lnTo>
                  <a:lnTo>
                    <a:pt x="506" y="277"/>
                  </a:lnTo>
                  <a:lnTo>
                    <a:pt x="517" y="291"/>
                  </a:lnTo>
                  <a:lnTo>
                    <a:pt x="529" y="307"/>
                  </a:lnTo>
                  <a:lnTo>
                    <a:pt x="543" y="326"/>
                  </a:lnTo>
                  <a:lnTo>
                    <a:pt x="555" y="343"/>
                  </a:lnTo>
                  <a:lnTo>
                    <a:pt x="568" y="362"/>
                  </a:lnTo>
                  <a:lnTo>
                    <a:pt x="580" y="381"/>
                  </a:lnTo>
                  <a:lnTo>
                    <a:pt x="591" y="401"/>
                  </a:lnTo>
                  <a:lnTo>
                    <a:pt x="603" y="422"/>
                  </a:lnTo>
                  <a:lnTo>
                    <a:pt x="612" y="440"/>
                  </a:lnTo>
                  <a:lnTo>
                    <a:pt x="621" y="457"/>
                  </a:lnTo>
                  <a:lnTo>
                    <a:pt x="629" y="477"/>
                  </a:lnTo>
                  <a:lnTo>
                    <a:pt x="634" y="491"/>
                  </a:lnTo>
                  <a:lnTo>
                    <a:pt x="791" y="429"/>
                  </a:lnTo>
                  <a:lnTo>
                    <a:pt x="547" y="753"/>
                  </a:lnTo>
                  <a:lnTo>
                    <a:pt x="115" y="700"/>
                  </a:lnTo>
                  <a:lnTo>
                    <a:pt x="286" y="631"/>
                  </a:lnTo>
                  <a:lnTo>
                    <a:pt x="275" y="608"/>
                  </a:lnTo>
                  <a:lnTo>
                    <a:pt x="264" y="586"/>
                  </a:lnTo>
                  <a:lnTo>
                    <a:pt x="249" y="562"/>
                  </a:lnTo>
                  <a:lnTo>
                    <a:pt x="232" y="537"/>
                  </a:lnTo>
                  <a:lnTo>
                    <a:pt x="217" y="516"/>
                  </a:lnTo>
                  <a:lnTo>
                    <a:pt x="201" y="496"/>
                  </a:lnTo>
                  <a:lnTo>
                    <a:pt x="184" y="476"/>
                  </a:lnTo>
                  <a:lnTo>
                    <a:pt x="167" y="459"/>
                  </a:lnTo>
                  <a:lnTo>
                    <a:pt x="150" y="443"/>
                  </a:lnTo>
                  <a:lnTo>
                    <a:pt x="130" y="425"/>
                  </a:lnTo>
                  <a:lnTo>
                    <a:pt x="111" y="410"/>
                  </a:lnTo>
                  <a:lnTo>
                    <a:pt x="93" y="395"/>
                  </a:lnTo>
                  <a:lnTo>
                    <a:pt x="75" y="382"/>
                  </a:lnTo>
                  <a:lnTo>
                    <a:pt x="53" y="368"/>
                  </a:lnTo>
                  <a:lnTo>
                    <a:pt x="31" y="355"/>
                  </a:lnTo>
                  <a:lnTo>
                    <a:pt x="16" y="348"/>
                  </a:lnTo>
                  <a:lnTo>
                    <a:pt x="0" y="33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288" name="Freeform 32"/>
            <p:cNvSpPr>
              <a:spLocks/>
            </p:cNvSpPr>
            <p:nvPr/>
          </p:nvSpPr>
          <p:spPr bwMode="auto">
            <a:xfrm>
              <a:off x="2770" y="1678"/>
              <a:ext cx="765" cy="617"/>
            </a:xfrm>
            <a:custGeom>
              <a:avLst/>
              <a:gdLst/>
              <a:ahLst/>
              <a:cxnLst>
                <a:cxn ang="0">
                  <a:pos x="408" y="617"/>
                </a:cxn>
                <a:cxn ang="0">
                  <a:pos x="458" y="497"/>
                </a:cxn>
                <a:cxn ang="0">
                  <a:pos x="442" y="492"/>
                </a:cxn>
                <a:cxn ang="0">
                  <a:pos x="424" y="488"/>
                </a:cxn>
                <a:cxn ang="0">
                  <a:pos x="401" y="483"/>
                </a:cxn>
                <a:cxn ang="0">
                  <a:pos x="382" y="480"/>
                </a:cxn>
                <a:cxn ang="0">
                  <a:pos x="361" y="477"/>
                </a:cxn>
                <a:cxn ang="0">
                  <a:pos x="338" y="475"/>
                </a:cxn>
                <a:cxn ang="0">
                  <a:pos x="314" y="473"/>
                </a:cxn>
                <a:cxn ang="0">
                  <a:pos x="271" y="473"/>
                </a:cxn>
                <a:cxn ang="0">
                  <a:pos x="249" y="474"/>
                </a:cxn>
                <a:cxn ang="0">
                  <a:pos x="228" y="476"/>
                </a:cxn>
                <a:cxn ang="0">
                  <a:pos x="207" y="478"/>
                </a:cxn>
                <a:cxn ang="0">
                  <a:pos x="186" y="482"/>
                </a:cxn>
                <a:cxn ang="0">
                  <a:pos x="166" y="486"/>
                </a:cxn>
                <a:cxn ang="0">
                  <a:pos x="142" y="491"/>
                </a:cxn>
                <a:cxn ang="0">
                  <a:pos x="121" y="498"/>
                </a:cxn>
                <a:cxn ang="0">
                  <a:pos x="176" y="244"/>
                </a:cxn>
                <a:cxn ang="0">
                  <a:pos x="0" y="143"/>
                </a:cxn>
                <a:cxn ang="0">
                  <a:pos x="9" y="140"/>
                </a:cxn>
                <a:cxn ang="0">
                  <a:pos x="27" y="134"/>
                </a:cxn>
                <a:cxn ang="0">
                  <a:pos x="41" y="130"/>
                </a:cxn>
                <a:cxn ang="0">
                  <a:pos x="57" y="125"/>
                </a:cxn>
                <a:cxn ang="0">
                  <a:pos x="76" y="121"/>
                </a:cxn>
                <a:cxn ang="0">
                  <a:pos x="92" y="117"/>
                </a:cxn>
                <a:cxn ang="0">
                  <a:pos x="113" y="112"/>
                </a:cxn>
                <a:cxn ang="0">
                  <a:pos x="131" y="109"/>
                </a:cxn>
                <a:cxn ang="0">
                  <a:pos x="152" y="106"/>
                </a:cxn>
                <a:cxn ang="0">
                  <a:pos x="174" y="103"/>
                </a:cxn>
                <a:cxn ang="0">
                  <a:pos x="195" y="101"/>
                </a:cxn>
                <a:cxn ang="0">
                  <a:pos x="219" y="100"/>
                </a:cxn>
                <a:cxn ang="0">
                  <a:pos x="242" y="98"/>
                </a:cxn>
                <a:cxn ang="0">
                  <a:pos x="265" y="98"/>
                </a:cxn>
                <a:cxn ang="0">
                  <a:pos x="289" y="98"/>
                </a:cxn>
                <a:cxn ang="0">
                  <a:pos x="319" y="98"/>
                </a:cxn>
                <a:cxn ang="0">
                  <a:pos x="346" y="99"/>
                </a:cxn>
                <a:cxn ang="0">
                  <a:pos x="364" y="100"/>
                </a:cxn>
                <a:cxn ang="0">
                  <a:pos x="386" y="102"/>
                </a:cxn>
                <a:cxn ang="0">
                  <a:pos x="407" y="104"/>
                </a:cxn>
                <a:cxn ang="0">
                  <a:pos x="432" y="107"/>
                </a:cxn>
                <a:cxn ang="0">
                  <a:pos x="453" y="111"/>
                </a:cxn>
                <a:cxn ang="0">
                  <a:pos x="473" y="115"/>
                </a:cxn>
                <a:cxn ang="0">
                  <a:pos x="499" y="120"/>
                </a:cxn>
                <a:cxn ang="0">
                  <a:pos x="519" y="125"/>
                </a:cxn>
                <a:cxn ang="0">
                  <a:pos x="543" y="131"/>
                </a:cxn>
                <a:cxn ang="0">
                  <a:pos x="563" y="136"/>
                </a:cxn>
                <a:cxn ang="0">
                  <a:pos x="585" y="143"/>
                </a:cxn>
                <a:cxn ang="0">
                  <a:pos x="607" y="150"/>
                </a:cxn>
                <a:cxn ang="0">
                  <a:pos x="672" y="0"/>
                </a:cxn>
                <a:cxn ang="0">
                  <a:pos x="765" y="418"/>
                </a:cxn>
                <a:cxn ang="0">
                  <a:pos x="408" y="617"/>
                </a:cxn>
              </a:cxnLst>
              <a:rect l="0" t="0" r="r" b="b"/>
              <a:pathLst>
                <a:path w="765" h="617">
                  <a:moveTo>
                    <a:pt x="408" y="617"/>
                  </a:moveTo>
                  <a:lnTo>
                    <a:pt x="458" y="497"/>
                  </a:lnTo>
                  <a:lnTo>
                    <a:pt x="442" y="492"/>
                  </a:lnTo>
                  <a:lnTo>
                    <a:pt x="424" y="488"/>
                  </a:lnTo>
                  <a:lnTo>
                    <a:pt x="401" y="483"/>
                  </a:lnTo>
                  <a:lnTo>
                    <a:pt x="382" y="480"/>
                  </a:lnTo>
                  <a:lnTo>
                    <a:pt x="361" y="477"/>
                  </a:lnTo>
                  <a:lnTo>
                    <a:pt x="338" y="475"/>
                  </a:lnTo>
                  <a:lnTo>
                    <a:pt x="314" y="473"/>
                  </a:lnTo>
                  <a:lnTo>
                    <a:pt x="271" y="473"/>
                  </a:lnTo>
                  <a:lnTo>
                    <a:pt x="249" y="474"/>
                  </a:lnTo>
                  <a:lnTo>
                    <a:pt x="228" y="476"/>
                  </a:lnTo>
                  <a:lnTo>
                    <a:pt x="207" y="478"/>
                  </a:lnTo>
                  <a:lnTo>
                    <a:pt x="186" y="482"/>
                  </a:lnTo>
                  <a:lnTo>
                    <a:pt x="166" y="486"/>
                  </a:lnTo>
                  <a:lnTo>
                    <a:pt x="142" y="491"/>
                  </a:lnTo>
                  <a:lnTo>
                    <a:pt x="121" y="498"/>
                  </a:lnTo>
                  <a:lnTo>
                    <a:pt x="176" y="244"/>
                  </a:lnTo>
                  <a:lnTo>
                    <a:pt x="0" y="143"/>
                  </a:lnTo>
                  <a:lnTo>
                    <a:pt x="9" y="140"/>
                  </a:lnTo>
                  <a:lnTo>
                    <a:pt x="27" y="134"/>
                  </a:lnTo>
                  <a:lnTo>
                    <a:pt x="41" y="130"/>
                  </a:lnTo>
                  <a:lnTo>
                    <a:pt x="57" y="125"/>
                  </a:lnTo>
                  <a:lnTo>
                    <a:pt x="76" y="121"/>
                  </a:lnTo>
                  <a:lnTo>
                    <a:pt x="92" y="117"/>
                  </a:lnTo>
                  <a:lnTo>
                    <a:pt x="113" y="112"/>
                  </a:lnTo>
                  <a:lnTo>
                    <a:pt x="131" y="109"/>
                  </a:lnTo>
                  <a:lnTo>
                    <a:pt x="152" y="106"/>
                  </a:lnTo>
                  <a:lnTo>
                    <a:pt x="174" y="103"/>
                  </a:lnTo>
                  <a:lnTo>
                    <a:pt x="195" y="101"/>
                  </a:lnTo>
                  <a:lnTo>
                    <a:pt x="219" y="100"/>
                  </a:lnTo>
                  <a:lnTo>
                    <a:pt x="242" y="98"/>
                  </a:lnTo>
                  <a:lnTo>
                    <a:pt x="265" y="98"/>
                  </a:lnTo>
                  <a:lnTo>
                    <a:pt x="289" y="98"/>
                  </a:lnTo>
                  <a:lnTo>
                    <a:pt x="319" y="98"/>
                  </a:lnTo>
                  <a:lnTo>
                    <a:pt x="346" y="99"/>
                  </a:lnTo>
                  <a:lnTo>
                    <a:pt x="364" y="100"/>
                  </a:lnTo>
                  <a:lnTo>
                    <a:pt x="386" y="102"/>
                  </a:lnTo>
                  <a:lnTo>
                    <a:pt x="407" y="104"/>
                  </a:lnTo>
                  <a:lnTo>
                    <a:pt x="432" y="107"/>
                  </a:lnTo>
                  <a:lnTo>
                    <a:pt x="453" y="111"/>
                  </a:lnTo>
                  <a:lnTo>
                    <a:pt x="473" y="115"/>
                  </a:lnTo>
                  <a:lnTo>
                    <a:pt x="499" y="120"/>
                  </a:lnTo>
                  <a:lnTo>
                    <a:pt x="519" y="125"/>
                  </a:lnTo>
                  <a:lnTo>
                    <a:pt x="543" y="131"/>
                  </a:lnTo>
                  <a:lnTo>
                    <a:pt x="563" y="136"/>
                  </a:lnTo>
                  <a:lnTo>
                    <a:pt x="585" y="143"/>
                  </a:lnTo>
                  <a:lnTo>
                    <a:pt x="607" y="150"/>
                  </a:lnTo>
                  <a:lnTo>
                    <a:pt x="672" y="0"/>
                  </a:lnTo>
                  <a:lnTo>
                    <a:pt x="765" y="418"/>
                  </a:lnTo>
                  <a:lnTo>
                    <a:pt x="408" y="617"/>
                  </a:lnTo>
                  <a:close/>
                </a:path>
              </a:pathLst>
            </a:custGeom>
            <a:solidFill>
              <a:srgbClr val="FFCC00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289" name="AutoShape 33"/>
            <p:cNvSpPr>
              <a:spLocks noChangeArrowheads="1"/>
            </p:cNvSpPr>
            <p:nvPr/>
          </p:nvSpPr>
          <p:spPr bwMode="auto">
            <a:xfrm>
              <a:off x="4113" y="2379"/>
              <a:ext cx="2138" cy="282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800" b="1"/>
                <a:t>Infecção</a:t>
              </a:r>
            </a:p>
          </p:txBody>
        </p:sp>
      </p:grpSp>
      <p:grpSp>
        <p:nvGrpSpPr>
          <p:cNvPr id="96290" name="Group 34"/>
          <p:cNvGrpSpPr>
            <a:grpSpLocks/>
          </p:cNvGrpSpPr>
          <p:nvPr/>
        </p:nvGrpSpPr>
        <p:grpSpPr bwMode="auto">
          <a:xfrm>
            <a:off x="0" y="0"/>
            <a:ext cx="9144000" cy="736600"/>
            <a:chOff x="0" y="0"/>
            <a:chExt cx="6480" cy="464"/>
          </a:xfrm>
        </p:grpSpPr>
        <p:sp>
          <p:nvSpPr>
            <p:cNvPr id="96291" name="Rectangle 35"/>
            <p:cNvSpPr>
              <a:spLocks noChangeArrowheads="1"/>
            </p:cNvSpPr>
            <p:nvPr/>
          </p:nvSpPr>
          <p:spPr bwMode="auto">
            <a:xfrm>
              <a:off x="0" y="145"/>
              <a:ext cx="6480" cy="173"/>
            </a:xfrm>
            <a:prstGeom prst="rect">
              <a:avLst/>
            </a:prstGeom>
            <a:gradFill rotWithShape="0">
              <a:gsLst>
                <a:gs pos="0">
                  <a:srgbClr val="003399"/>
                </a:gs>
                <a:gs pos="100000">
                  <a:schemeClr val="tx2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96292" name="Text Box 36"/>
            <p:cNvSpPr txBox="1">
              <a:spLocks noChangeArrowheads="1"/>
            </p:cNvSpPr>
            <p:nvPr/>
          </p:nvSpPr>
          <p:spPr bwMode="auto">
            <a:xfrm>
              <a:off x="626" y="115"/>
              <a:ext cx="42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15000"/>
                </a:lnSpc>
              </a:pPr>
              <a:r>
                <a:rPr lang="en-US" sz="1400" b="1">
                  <a:solidFill>
                    <a:srgbClr val="0099CC"/>
                  </a:solidFill>
                </a:rPr>
                <a:t>Campaign to Prevent Antimicrobial Resistance in Healthcare Settings</a:t>
              </a:r>
            </a:p>
          </p:txBody>
        </p:sp>
        <p:pic>
          <p:nvPicPr>
            <p:cNvPr id="96293" name="Picture 37" descr="AR main_only_1inc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" y="0"/>
              <a:ext cx="469" cy="464"/>
            </a:xfrm>
            <a:prstGeom prst="rect">
              <a:avLst/>
            </a:prstGeom>
            <a:noFill/>
          </p:spPr>
        </p:pic>
      </p:grpSp>
      <p:sp>
        <p:nvSpPr>
          <p:cNvPr id="96294" name="AutoShape 38"/>
          <p:cNvSpPr>
            <a:spLocks noChangeArrowheads="1"/>
          </p:cNvSpPr>
          <p:nvPr/>
        </p:nvSpPr>
        <p:spPr bwMode="auto">
          <a:xfrm>
            <a:off x="827088" y="1989138"/>
            <a:ext cx="6669087" cy="739775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 b="1">
                <a:solidFill>
                  <a:srgbClr val="FF0000"/>
                </a:solidFill>
                <a:latin typeface="Arial Narrow" pitchFamily="34" charset="0"/>
              </a:rPr>
              <a:t>Microrganismo susceptível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94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2750" y="765175"/>
            <a:ext cx="8229600" cy="4968875"/>
          </a:xfrm>
        </p:spPr>
        <p:txBody>
          <a:bodyPr/>
          <a:lstStyle/>
          <a:p>
            <a:r>
              <a:rPr lang="pt-BR"/>
              <a:t>Contenção da resistência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087438" y="23495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pt-BR" sz="2200">
                <a:solidFill>
                  <a:schemeClr val="accent2"/>
                </a:solidFill>
                <a:latin typeface="Tahoma" pitchFamily="34" charset="0"/>
              </a:rPr>
              <a:t>Contenção da resistência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923925" y="5553075"/>
            <a:ext cx="816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/>
              <a:t>http://www.cdc.gov/drugresistance/healthcare/ha/12steps_HA.htm</a:t>
            </a:r>
          </a:p>
        </p:txBody>
      </p:sp>
      <p:grpSp>
        <p:nvGrpSpPr>
          <p:cNvPr id="101381" name="Group 5"/>
          <p:cNvGrpSpPr>
            <a:grpSpLocks/>
          </p:cNvGrpSpPr>
          <p:nvPr/>
        </p:nvGrpSpPr>
        <p:grpSpPr bwMode="auto">
          <a:xfrm>
            <a:off x="250825" y="1484313"/>
            <a:ext cx="3568700" cy="3792537"/>
            <a:chOff x="787" y="1268"/>
            <a:chExt cx="1988" cy="1981"/>
          </a:xfrm>
        </p:grpSpPr>
        <p:pic>
          <p:nvPicPr>
            <p:cNvPr id="101382" name="Picture 6" descr="diagnos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4" y="1299"/>
              <a:ext cx="1074" cy="900"/>
            </a:xfrm>
            <a:prstGeom prst="rect">
              <a:avLst/>
            </a:prstGeom>
            <a:noFill/>
          </p:spPr>
        </p:pic>
        <p:pic>
          <p:nvPicPr>
            <p:cNvPr id="101383" name="Picture 7" descr="prevent_infect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7" y="1268"/>
              <a:ext cx="900" cy="1074"/>
            </a:xfrm>
            <a:prstGeom prst="rect">
              <a:avLst/>
            </a:prstGeom>
            <a:noFill/>
          </p:spPr>
        </p:pic>
        <p:pic>
          <p:nvPicPr>
            <p:cNvPr id="101384" name="Picture 8" descr="preven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5" y="2174"/>
              <a:ext cx="900" cy="1062"/>
            </a:xfrm>
            <a:prstGeom prst="rect">
              <a:avLst/>
            </a:prstGeom>
            <a:noFill/>
          </p:spPr>
        </p:pic>
        <p:pic>
          <p:nvPicPr>
            <p:cNvPr id="101385" name="Picture 9" descr="use_wisel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1" y="2349"/>
              <a:ext cx="1080" cy="900"/>
            </a:xfrm>
            <a:prstGeom prst="rect">
              <a:avLst/>
            </a:prstGeom>
            <a:noFill/>
          </p:spPr>
        </p:pic>
      </p:grp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3286125" y="1484313"/>
            <a:ext cx="54387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/>
              <a:t>	12 passos para a contenção da </a:t>
            </a:r>
          </a:p>
          <a:p>
            <a:r>
              <a:rPr lang="pt-BR" sz="2400"/>
              <a:t>          resistência</a:t>
            </a:r>
          </a:p>
          <a:p>
            <a:endParaRPr lang="pt-BR" sz="2400"/>
          </a:p>
          <a:p>
            <a:r>
              <a:rPr lang="pt-BR" sz="2400"/>
              <a:t>	Prevenir infecções</a:t>
            </a:r>
          </a:p>
          <a:p>
            <a:r>
              <a:rPr lang="pt-BR" sz="2400"/>
              <a:t>	Diagnóstico</a:t>
            </a:r>
          </a:p>
          <a:p>
            <a:r>
              <a:rPr lang="pt-BR" sz="2400"/>
              <a:t>	Uso de antimicrobianos</a:t>
            </a:r>
          </a:p>
          <a:p>
            <a:r>
              <a:rPr lang="pt-BR" sz="2400"/>
              <a:t>	Prevenir transmissão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103427" name="Group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76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Passos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estratégias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prevenção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resistência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aos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antimicrobianos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3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Estratégia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PREVENIR INFECÇÃO</a:t>
                      </a:r>
                      <a:b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Passo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1: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Vacinar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profissionais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saúde</a:t>
                      </a:r>
                      <a:b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Passo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2: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Retirar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cateteres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precocemente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Estratégia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DIAGNÓSTICO E TRATAMENTO EFETIVO DAS INFECÇÕES</a:t>
                      </a:r>
                      <a:b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Passo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3: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Identificar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microrganismo</a:t>
                      </a:r>
                      <a:b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Passo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4: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Consultar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infectologista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Estratégia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USO ADEQUADO DE ANTIMICROBIANOS</a:t>
                      </a:r>
                      <a:b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Passo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5: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Praticar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controle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antimicrobianos</a:t>
                      </a:r>
                      <a:b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Passo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6: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Usar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dados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locais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sobre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perfil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resistência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dos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microrganismos</a:t>
                      </a:r>
                      <a:b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Passo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7: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Tratar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infecção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não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contaminação</a:t>
                      </a:r>
                      <a:b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Passo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8: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Tratar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infecção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não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colonização</a:t>
                      </a:r>
                      <a:b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Passo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9: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Saber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quando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dizer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“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não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” à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vancomicina</a:t>
                      </a:r>
                      <a:b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Passo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10: Suspender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antimicrobianos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quando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infecção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for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descartada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tratada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Estratégia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PREVENIR TRANSMISSÃO</a:t>
                      </a:r>
                      <a:b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Passo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11: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Isolar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com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microrganismos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resistentes</a:t>
                      </a:r>
                      <a:b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Passo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12: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Quebrar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cadeia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transmissão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Por que os médicos insistem em prescrever errado?</a:t>
            </a:r>
            <a:endParaRPr lang="en-US" sz="36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Ø"/>
            </a:pPr>
            <a:r>
              <a:rPr lang="pt-BR" dirty="0"/>
              <a:t>Diagnóstico incorreto de infecção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Ø"/>
            </a:pPr>
            <a:r>
              <a:rPr lang="pt-BR" dirty="0"/>
              <a:t>Interpretação errônea do exame microbiológico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Ø"/>
            </a:pPr>
            <a:r>
              <a:rPr lang="pt-BR" dirty="0"/>
              <a:t>Falta de conhecimento sobre patógenos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Ø"/>
            </a:pPr>
            <a:r>
              <a:rPr lang="pt-BR" dirty="0"/>
              <a:t>Falta de conhecimento sobre droga</a:t>
            </a:r>
            <a:endParaRPr lang="en-US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324600" y="6021388"/>
            <a:ext cx="7556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pt-BR" sz="2000" i="1">
                <a:latin typeface="Bookman Old Style" pitchFamily="18" charset="0"/>
              </a:rPr>
              <a:t>OMS</a:t>
            </a:r>
            <a:endParaRPr lang="en-US" sz="2000" i="1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4952" y="304801"/>
            <a:ext cx="3649216" cy="1179984"/>
          </a:xfrm>
        </p:spPr>
        <p:txBody>
          <a:bodyPr/>
          <a:lstStyle/>
          <a:p>
            <a:pPr algn="ctr"/>
            <a:r>
              <a:rPr lang="en-US" sz="4000" dirty="0" err="1"/>
              <a:t>Antibióticos</a:t>
            </a:r>
            <a:endParaRPr lang="pt-BR" sz="4000" dirty="0"/>
          </a:p>
        </p:txBody>
      </p:sp>
      <p:grpSp>
        <p:nvGrpSpPr>
          <p:cNvPr id="4" name="Espaço Reservado para Conteúdo 3"/>
          <p:cNvGrpSpPr>
            <a:grpSpLocks noGrp="1"/>
          </p:cNvGrpSpPr>
          <p:nvPr/>
        </p:nvGrpSpPr>
        <p:grpSpPr bwMode="auto">
          <a:xfrm>
            <a:off x="1691680" y="1700808"/>
            <a:ext cx="5550768" cy="1802904"/>
            <a:chOff x="285720" y="1980788"/>
            <a:chExt cx="8591579" cy="326749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1980788"/>
              <a:ext cx="8591579" cy="27340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164"/>
            <a:stretch>
              <a:fillRect/>
            </a:stretch>
          </p:blipFill>
          <p:spPr bwMode="auto">
            <a:xfrm>
              <a:off x="285910" y="4714884"/>
              <a:ext cx="85908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32352"/>
            <a:ext cx="4679826" cy="1789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197162"/>
            <a:ext cx="4032125" cy="1815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Relação</a:t>
            </a:r>
            <a:r>
              <a:rPr lang="en-US" sz="2400" dirty="0"/>
              <a:t> </a:t>
            </a:r>
            <a:r>
              <a:rPr lang="en-US" sz="2400" dirty="0" err="1"/>
              <a:t>homem</a:t>
            </a:r>
            <a:r>
              <a:rPr lang="en-US" sz="2400" dirty="0"/>
              <a:t> X animal de </a:t>
            </a:r>
            <a:r>
              <a:rPr lang="en-US" sz="2400" dirty="0" err="1"/>
              <a:t>transferência</a:t>
            </a:r>
            <a:r>
              <a:rPr lang="en-US" sz="2400" dirty="0"/>
              <a:t> de genes de </a:t>
            </a:r>
            <a:r>
              <a:rPr lang="en-US" sz="2400" dirty="0" err="1"/>
              <a:t>Resistência</a:t>
            </a:r>
            <a:r>
              <a:rPr lang="en-US" sz="2400" dirty="0"/>
              <a:t>.</a:t>
            </a:r>
            <a:endParaRPr lang="pt-BR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94" r="6247"/>
          <a:stretch>
            <a:fillRect/>
          </a:stretch>
        </p:blipFill>
        <p:spPr bwMode="auto">
          <a:xfrm>
            <a:off x="1259632" y="1844824"/>
            <a:ext cx="3024336" cy="449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6137" r="5626"/>
          <a:stretch>
            <a:fillRect/>
          </a:stretch>
        </p:blipFill>
        <p:spPr bwMode="auto">
          <a:xfrm>
            <a:off x="4716016" y="2924944"/>
            <a:ext cx="4104456" cy="2796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84" y="0"/>
            <a:ext cx="9093116" cy="67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da resistência a antibióticos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5272"/>
            <a:ext cx="7543800" cy="410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 descr="ansiedad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27038"/>
            <a:ext cx="6624638" cy="5672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0896" y="520824"/>
            <a:ext cx="5161384" cy="1107976"/>
          </a:xfrm>
        </p:spPr>
        <p:txBody>
          <a:bodyPr/>
          <a:lstStyle/>
          <a:p>
            <a:pPr algn="ctr"/>
            <a:r>
              <a:rPr lang="pt-BR" sz="3200" dirty="0">
                <a:solidFill>
                  <a:schemeClr val="tx2">
                    <a:satMod val="130000"/>
                  </a:schemeClr>
                </a:solidFill>
              </a:rPr>
              <a:t>MECANISMO DE 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400" dirty="0"/>
              <a:t>BACTERIOSTÁTICOS</a:t>
            </a:r>
          </a:p>
          <a:p>
            <a:pPr lvl="1" eaLnBrk="1" hangingPunct="1"/>
            <a:r>
              <a:rPr lang="pt-BR" sz="2000" dirty="0"/>
              <a:t>Inibem o crescimento bacteriano</a:t>
            </a:r>
          </a:p>
          <a:p>
            <a:pPr lvl="1" eaLnBrk="1" hangingPunct="1"/>
            <a:endParaRPr lang="pt-BR" sz="2000" dirty="0"/>
          </a:p>
          <a:p>
            <a:pPr lvl="3" eaLnBrk="1" hangingPunct="1"/>
            <a:endParaRPr lang="pt-BR" sz="1200" dirty="0"/>
          </a:p>
          <a:p>
            <a:pPr eaLnBrk="1" hangingPunct="1"/>
            <a:r>
              <a:rPr lang="pt-BR" sz="2400" dirty="0"/>
              <a:t>BACTERICIDAS</a:t>
            </a:r>
          </a:p>
          <a:p>
            <a:pPr lvl="1" eaLnBrk="1" hangingPunct="1"/>
            <a:r>
              <a:rPr lang="pt-BR" sz="2000" dirty="0"/>
              <a:t>Matam as bactérias em 18 a 24 horas</a:t>
            </a:r>
          </a:p>
          <a:p>
            <a:pPr lvl="1" eaLnBrk="1" hangingPunct="1"/>
            <a:r>
              <a:rPr lang="pt-BR" sz="2000" dirty="0"/>
              <a:t>Através da inibição da síntese da parede bacteriana</a:t>
            </a:r>
          </a:p>
          <a:p>
            <a:pPr lvl="1" eaLnBrk="1" hangingPunct="1"/>
            <a:endParaRPr lang="pt-BR" sz="2000" dirty="0"/>
          </a:p>
          <a:p>
            <a:pPr eaLnBrk="1" hangingPunct="1"/>
            <a:r>
              <a:rPr lang="pt-BR" sz="2400" dirty="0"/>
              <a:t>SINERGISMO</a:t>
            </a:r>
          </a:p>
          <a:p>
            <a:pPr lvl="1" eaLnBrk="1" hangingPunct="1"/>
            <a:r>
              <a:rPr lang="pt-BR" sz="2000" dirty="0"/>
              <a:t>Combinações de drogas podem produzir efeitos antibacterianos maiores do que a soma das atividades antibacterianas individuais de cada droga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1" name="Picture 5" descr="hgjhhgjhgjhgjhgjh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763" y="1004888"/>
            <a:ext cx="4816475" cy="4849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5" name="Picture 5" descr="ftghfdgfdgfdgfd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62175" y="1981200"/>
            <a:ext cx="5351463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440" y="1628800"/>
            <a:ext cx="78160" cy="1079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6416" y="5877272"/>
            <a:ext cx="294184" cy="21872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9717" t="18750" r="6787" b="10938"/>
          <a:stretch>
            <a:fillRect/>
          </a:stretch>
        </p:blipFill>
        <p:spPr bwMode="auto">
          <a:xfrm>
            <a:off x="107504" y="233460"/>
            <a:ext cx="4230602" cy="30515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12646" t="15820" r="9717" b="16797"/>
          <a:stretch>
            <a:fillRect/>
          </a:stretch>
        </p:blipFill>
        <p:spPr bwMode="auto">
          <a:xfrm>
            <a:off x="108967" y="3690938"/>
            <a:ext cx="4391025" cy="2859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6" descr="Resultado de imagem para imagem de antibiotic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744"/>
            <a:ext cx="4468831" cy="453650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7308304" y="432503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OBRIGADO!!!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48" y="0"/>
            <a:ext cx="91505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766" y="0"/>
            <a:ext cx="9184766" cy="695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08504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3832" y="0"/>
            <a:ext cx="7054552" cy="990600"/>
          </a:xfrm>
        </p:spPr>
        <p:txBody>
          <a:bodyPr/>
          <a:lstStyle/>
          <a:p>
            <a:pPr algn="ctr"/>
            <a:r>
              <a:rPr lang="en-US" sz="2800" dirty="0"/>
              <a:t>BACTÉRIA POR LOCAL DE INFECÇÃO</a:t>
            </a: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1325563" y="1308100"/>
          <a:ext cx="7751762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Documento" r:id="rId3" imgW="7759080" imgH="5651640" progId="Word.Document.8">
                  <p:embed/>
                </p:oleObj>
              </mc:Choice>
              <mc:Fallback>
                <p:oleObj name="Documento" r:id="rId3" imgW="7759080" imgH="565164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1308100"/>
                        <a:ext cx="7751762" cy="563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>
    <p:checker/>
  </p:transition>
</p:sld>
</file>

<file path=ppt/theme/theme1.xml><?xml version="1.0" encoding="utf-8"?>
<a:theme xmlns:a="http://schemas.openxmlformats.org/drawingml/2006/main" name="Tremido">
  <a:themeElements>
    <a:clrScheme name="Tremido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remid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emido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mido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mido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1221</Words>
  <Application>Microsoft Office PowerPoint</Application>
  <PresentationFormat>Apresentação na tela (4:3)</PresentationFormat>
  <Paragraphs>209</Paragraphs>
  <Slides>74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83" baseType="lpstr">
      <vt:lpstr>Arial</vt:lpstr>
      <vt:lpstr>Arial Black</vt:lpstr>
      <vt:lpstr>Arial Narrow</vt:lpstr>
      <vt:lpstr>Bookman Old Style</vt:lpstr>
      <vt:lpstr>Tahoma</vt:lpstr>
      <vt:lpstr>Verdana</vt:lpstr>
      <vt:lpstr>Wingdings</vt:lpstr>
      <vt:lpstr>Tremido</vt:lpstr>
      <vt:lpstr>Documento</vt:lpstr>
      <vt:lpstr>ANTIBIÓTICOS</vt:lpstr>
      <vt:lpstr>ANTIBIÓTICOS</vt:lpstr>
      <vt:lpstr>HISTÓRIA</vt:lpstr>
      <vt:lpstr>Penicilina, 1940, Segunda Guerra Mundial</vt:lpstr>
      <vt:lpstr>Origem dos antibióticos</vt:lpstr>
      <vt:lpstr>Apresentação do PowerPoint</vt:lpstr>
      <vt:lpstr>MECANISMO DE AÇÃO</vt:lpstr>
      <vt:lpstr>Apresentação do PowerPoint</vt:lpstr>
      <vt:lpstr>BACTÉRIA POR LOCAL DE INFECÇÃO</vt:lpstr>
      <vt:lpstr>Antibióticos - mecanismo de ação.</vt:lpstr>
      <vt:lpstr>INIBIDORES DA SÍNTESE DA PAREDE CELULAR</vt:lpstr>
      <vt:lpstr>β-lactâmicos</vt:lpstr>
      <vt:lpstr>Apresentação do PowerPoint</vt:lpstr>
      <vt:lpstr>Apresentação do PowerPoint</vt:lpstr>
      <vt:lpstr>INIBIDORES DA SÍNTESE DA PAREDE CELULAR</vt:lpstr>
      <vt:lpstr>Apresentação do PowerPoint</vt:lpstr>
      <vt:lpstr>Apresentação do PowerPoint</vt:lpstr>
      <vt:lpstr>INIBIDORES DA SÍNTESE DE PROTEÍNA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INIBIÇÃO DA FUNÇÃO DO DNA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RESISTÊNCIA ANTIMICROBIANA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RESISTÊNCIA BACTERIANA -Definição</vt:lpstr>
      <vt:lpstr>RESISTÊNCIA ANTIMICROBIANA</vt:lpstr>
      <vt:lpstr>PRINCIPAIS MECANISMOS DE RESISTÊNCIA BACTERIANA</vt:lpstr>
      <vt:lpstr>Anel β lactamico</vt:lpstr>
      <vt:lpstr>Classe A: - lactamases clássicas (Ex. TEM1, SHV1)</vt:lpstr>
      <vt:lpstr>Cenário atual - Resistência</vt:lpstr>
      <vt:lpstr>Emergência de resistência microbiana</vt:lpstr>
      <vt:lpstr>Seleção de cepas resistentes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Resistência antimicrobiana:  estratégias para prevenção</vt:lpstr>
      <vt:lpstr>Apresentação do PowerPoint</vt:lpstr>
      <vt:lpstr>Apresentação do PowerPoint</vt:lpstr>
      <vt:lpstr>Por que os médicos insistem em prescrever errado?</vt:lpstr>
      <vt:lpstr>Antibióticos</vt:lpstr>
      <vt:lpstr>Relação homem X animal de transferência de genes de Resistência.</vt:lpstr>
      <vt:lpstr>Apresentação do PowerPoint</vt:lpstr>
      <vt:lpstr>História da resistência a antibióticos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racional de antimicrobianos</dc:title>
  <dc:creator>Prof. Marin</dc:creator>
  <cp:lastModifiedBy>Rita Santos</cp:lastModifiedBy>
  <cp:revision>42</cp:revision>
  <dcterms:created xsi:type="dcterms:W3CDTF">2008-08-18T01:38:43Z</dcterms:created>
  <dcterms:modified xsi:type="dcterms:W3CDTF">2020-03-24T14:34:11Z</dcterms:modified>
</cp:coreProperties>
</file>