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25.jpeg" ContentType="image/jpeg"/>
  <Override PartName="/ppt/media/image24.jpeg" ContentType="image/jpeg"/>
  <Override PartName="/ppt/media/image22.png" ContentType="image/png"/>
  <Override PartName="/ppt/media/image23.jpeg" ContentType="image/jpeg"/>
  <Override PartName="/ppt/media/image12.png" ContentType="image/png"/>
  <Override PartName="/ppt/media/image2.gif" ContentType="image/gif"/>
  <Override PartName="/ppt/media/image5.png" ContentType="image/png"/>
  <Override PartName="/ppt/media/image29.jpeg" ContentType="image/jpeg"/>
  <Override PartName="/ppt/media/image10.png" ContentType="image/png"/>
  <Override PartName="/ppt/media/image27.jpeg" ContentType="image/jpeg"/>
  <Override PartName="/ppt/media/image8.png" ContentType="image/png"/>
  <Override PartName="/ppt/media/image33.png" ContentType="image/png"/>
  <Override PartName="/ppt/media/image9.png" ContentType="image/png"/>
  <Override PartName="/ppt/media/image13.gif" ContentType="image/gif"/>
  <Override PartName="/ppt/media/image16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4.png" ContentType="image/png"/>
  <Override PartName="/ppt/media/image4.png" ContentType="image/png"/>
  <Override PartName="/ppt/media/image7.png" ContentType="image/png"/>
  <Override PartName="/ppt/media/image6.png" ContentType="image/png"/>
  <Override PartName="/ppt/media/image11.png" ContentType="image/png"/>
  <Override PartName="/ppt/media/image1.png" ContentType="image/png"/>
  <Override PartName="/ppt/media/image14.png" ContentType="image/png"/>
  <Override PartName="/ppt/media/image15.gif" ContentType="image/gif"/>
  <Override PartName="/ppt/media/image18.png" ContentType="image/png"/>
  <Override PartName="/ppt/media/image20.png" ContentType="image/png"/>
  <Override PartName="/ppt/media/image28.jpeg" ContentType="image/jpeg"/>
  <Override PartName="/ppt/media/image17.jpeg" ContentType="image/jpeg"/>
  <Override PartName="/ppt/media/image3.gif" ContentType="image/gif"/>
  <Override PartName="/ppt/media/image26.png" ContentType="image/png"/>
  <Override PartName="/ppt/media/image19.png" ContentType="image/png"/>
  <Override PartName="/ppt/media/image21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160" spc="-1" strike="noStrike">
                <a:solidFill>
                  <a:srgbClr val="2a3990"/>
                </a:solidFill>
                <a:latin typeface="Arial"/>
              </a:defRPr>
            </a:pPr>
            <a:r>
              <a:rPr b="1" sz="2160" spc="-1" strike="noStrike">
                <a:solidFill>
                  <a:srgbClr val="2a3990"/>
                </a:solidFill>
                <a:latin typeface="Arial"/>
              </a:rPr>
              <a:t>Genomas disponíveis no Genbank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Genomas disponíveis no Genbank</c:v>
                </c:pt>
              </c:strCache>
            </c:strRef>
          </c:tx>
          <c:spPr>
            <a:solidFill>
              <a:srgbClr val="686da2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686da2"/>
              </a:solidFill>
              <a:ln w="0">
                <a:noFill/>
              </a:ln>
            </c:spPr>
          </c:dPt>
          <c:dPt>
            <c:idx val="1"/>
            <c:explosion val="17"/>
            <c:spPr>
              <a:solidFill>
                <a:srgbClr val="686da2"/>
              </a:solidFill>
              <a:ln w="0"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 wrap="square"/>
                <a:lstStyle/>
                <a:p>
                  <a:pPr>
                    <a:defRPr b="0" sz="3200" spc="-1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bestFit"/>
              <c:showLegendKey val="1"/>
              <c:showVal val="1"/>
              <c:showCatName val="1"/>
              <c:showSerName val="1"/>
              <c:showPercent val="1"/>
              <c:separator>; </c:separator>
            </c:dLbl>
            <c:dLbl>
              <c:idx val="1"/>
              <c:numFmt formatCode="General" sourceLinked="1"/>
              <c:txPr>
                <a:bodyPr wrap="square"/>
                <a:lstStyle/>
                <a:p>
                  <a:pPr>
                    <a:defRPr b="0" sz="3200" spc="-1" strike="noStrike">
                      <a:solidFill>
                        <a:srgbClr val="2a3990"/>
                      </a:solidFill>
                      <a:latin typeface="Arial"/>
                    </a:defRPr>
                  </a:pPr>
                </a:p>
              </c:txPr>
              <c:dLblPos val="bestFit"/>
              <c:showLegendKey val="1"/>
              <c:showVal val="1"/>
              <c:showCatName val="1"/>
              <c:showSerName val="1"/>
              <c:showPercent val="1"/>
              <c:separator>; </c:separator>
            </c:dLbl>
            <c:txPr>
              <a:bodyPr wrap="square"/>
              <a:lstStyle/>
              <a:p>
                <a:pPr>
                  <a:defRPr b="0" sz="3200" spc="-1" strike="noStrike">
                    <a:solidFill>
                      <a:srgbClr val="2a3990"/>
                    </a:solidFill>
                    <a:latin typeface="Arial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Finalizados</c:v>
                </c:pt>
                <c:pt idx="1">
                  <c:v>Rascunhos ("drafts")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6</c:v>
                </c:pt>
                <c:pt idx="1">
                  <c:v>30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2a3990"/>
              </a:solidFill>
              <a:latin typeface="Arial"/>
            </a:defRPr>
          </a:pPr>
        </a:p>
      </c:txPr>
    </c:legend>
    <c:plotVisOnly val="1"/>
    <c:dispBlanksAs val="zero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4A57D1-2202-469B-80E4-96C37E4EAE6B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700E57C-82D8-49A6-BF9C-2C4F4CA1E9CA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6D2434-4329-41CD-9539-4A599E41E60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CE9354-E8EE-4CFE-AECB-46616B17E546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2E4147-3ADA-4923-8ABA-5128AD2BC04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5D9B18-F0E2-4ECB-8031-2AFA944D4B39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541A0B-6EF1-4C56-B54B-A2BFB39B1BFC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EDBBEB-BAE7-49AD-BD90-D7CEFC4822CD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C48689-A8F8-4120-AC76-786B47571CAA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43240" y="1335240"/>
            <a:ext cx="8221680" cy="642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E88AA5-7247-4293-A378-39A6FEB78404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84C9CF-C6B7-40F8-8170-27D7DF2A481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DD66EB2-9EB7-4355-A243-408229D018B1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7720A2-E706-4464-BDD0-CF62FF32F985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4AF739-84AE-451A-A65A-2A2B81C9A226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B457BB-FD85-4B9B-AF0B-194806FD1DBA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3B8122-CDA2-41D6-B5A7-29657D579E36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713A70-612A-4166-A265-D27C82C272C3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CB7A47-C7B6-416A-9100-D4AE9DAB5493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FE3252-CDA8-4155-A7DC-13107CCB848A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29C13C-3654-4D01-9B64-C542D4A6DF96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5E2DFF-31C8-4F2B-9D5F-604F2C4F850B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D6C668-2E31-4981-807B-73454EB645B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7F6D87-09B2-4E67-A259-83FADFC14612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43240" y="1335240"/>
            <a:ext cx="8221680" cy="642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522A91-4302-4029-8D5E-200C778E93AD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C94978-5BF1-46A9-A7F1-18901C2B98B8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48848C-E8BE-4819-8D57-E4498725FD40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54622A-0E89-4EFF-9DAF-2B4E387E8BD7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A1DF7B-D535-4FDC-923A-AA20D6C96A19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F97533-4F04-43DF-A974-8026D9E3EABB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F7D194-046D-46EE-B3B0-B3C423EF150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F14764-5728-41E9-8C13-256B023D2CF6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AF88A84-027F-469E-97B3-705B6B820FA7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43240" y="1335240"/>
            <a:ext cx="8221680" cy="642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71FCA44-78E8-4945-9A0F-764F23000947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E920998-84D3-4232-9B63-2DCFDB20E43D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E9C293-29A8-4391-A44F-C0F42CA78973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19114A7-A69F-4DAB-A22D-684F27CA0C19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43240" y="133524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r>
              <a:rPr b="0" lang="pt-BR" sz="4200" spc="-1" strike="noStrike">
                <a:solidFill>
                  <a:srgbClr val="000000"/>
                </a:solidFill>
                <a:latin typeface="Arial"/>
              </a:rPr>
              <a:t>Clique para editar o formato do </a:t>
            </a:r>
            <a:r>
              <a:rPr b="0" lang="pt-BR" sz="4200" spc="-1" strike="noStrike">
                <a:solidFill>
                  <a:srgbClr val="000000"/>
                </a:solidFill>
                <a:latin typeface="Arial"/>
              </a:rPr>
              <a:t>texto do título</a:t>
            </a:r>
            <a:endParaRPr b="0" lang="pt-B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14F05A75-839F-442F-88E4-630F5E29B405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" name="Shape 13" descr="dna.png"/>
          <p:cNvPicPr/>
          <p:nvPr/>
        </p:nvPicPr>
        <p:blipFill>
          <a:blip r:embed="rId2"/>
          <a:stretch/>
        </p:blipFill>
        <p:spPr>
          <a:xfrm rot="8841000">
            <a:off x="5573880" y="3531600"/>
            <a:ext cx="2316960" cy="926640"/>
          </a:xfrm>
          <a:prstGeom prst="rect">
            <a:avLst/>
          </a:prstGeom>
          <a:ln w="0">
            <a:noFill/>
          </a:ln>
        </p:spPr>
      </p:pic>
      <p:sp>
        <p:nvSpPr>
          <p:cNvPr id="3" name="Shape 16"/>
          <p:cNvSpPr/>
          <p:nvPr/>
        </p:nvSpPr>
        <p:spPr>
          <a:xfrm>
            <a:off x="198720" y="1173600"/>
            <a:ext cx="7516080" cy="54720"/>
          </a:xfrm>
          <a:prstGeom prst="rect">
            <a:avLst/>
          </a:prstGeom>
          <a:solidFill>
            <a:srgbClr val="6d9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Shape 17"/>
          <p:cNvSpPr/>
          <p:nvPr/>
        </p:nvSpPr>
        <p:spPr>
          <a:xfrm>
            <a:off x="198720" y="2791800"/>
            <a:ext cx="7516080" cy="54720"/>
          </a:xfrm>
          <a:prstGeom prst="rect">
            <a:avLst/>
          </a:prstGeom>
          <a:solidFill>
            <a:srgbClr val="6d9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Shape 18" descr="ufpel.gif"/>
          <p:cNvPicPr/>
          <p:nvPr/>
        </p:nvPicPr>
        <p:blipFill>
          <a:blip r:embed="rId3"/>
          <a:stretch/>
        </p:blipFill>
        <p:spPr>
          <a:xfrm>
            <a:off x="8100360" y="36360"/>
            <a:ext cx="1009080" cy="101700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E17C8BEB-63B0-4456-84E2-DAA264CB9CBD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46" name="Shape 29"/>
          <p:cNvSpPr/>
          <p:nvPr/>
        </p:nvSpPr>
        <p:spPr>
          <a:xfrm>
            <a:off x="0" y="495360"/>
            <a:ext cx="8100000" cy="54720"/>
          </a:xfrm>
          <a:prstGeom prst="rect">
            <a:avLst/>
          </a:prstGeom>
          <a:solidFill>
            <a:srgbClr val="6d9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Shape 30" descr="ufpel.gif"/>
          <p:cNvPicPr/>
          <p:nvPr/>
        </p:nvPicPr>
        <p:blipFill>
          <a:blip r:embed="rId2"/>
          <a:stretch/>
        </p:blipFill>
        <p:spPr>
          <a:xfrm>
            <a:off x="8309520" y="34200"/>
            <a:ext cx="785880" cy="792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23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44"/>
          <p:cNvGrpSpPr/>
          <p:nvPr/>
        </p:nvGrpSpPr>
        <p:grpSpPr>
          <a:xfrm>
            <a:off x="6098760" y="0"/>
            <a:ext cx="3045240" cy="2030400"/>
            <a:chOff x="6098760" y="0"/>
            <a:chExt cx="3045240" cy="2030400"/>
          </a:xfrm>
        </p:grpSpPr>
        <p:sp>
          <p:nvSpPr>
            <p:cNvPr id="85" name="Shape 45"/>
            <p:cNvSpPr/>
            <p:nvPr/>
          </p:nvSpPr>
          <p:spPr>
            <a:xfrm>
              <a:off x="8128800" y="0"/>
              <a:ext cx="1014840" cy="1014840"/>
            </a:xfrm>
            <a:prstGeom prst="rect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Shape 46"/>
            <p:cNvSpPr/>
            <p:nvPr/>
          </p:nvSpPr>
          <p:spPr>
            <a:xfrm flipH="1">
              <a:off x="7112880" y="0"/>
              <a:ext cx="1014840" cy="1014840"/>
            </a:xfrm>
            <a:prstGeom prst="rtTriangle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Shape 47"/>
            <p:cNvSpPr/>
            <p:nvPr/>
          </p:nvSpPr>
          <p:spPr>
            <a:xfrm flipH="1" rot="10800000">
              <a:off x="7113240" y="360"/>
              <a:ext cx="1014840" cy="1014840"/>
            </a:xfrm>
            <a:prstGeom prst="rtTriangl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Shape 48"/>
            <p:cNvSpPr/>
            <p:nvPr/>
          </p:nvSpPr>
          <p:spPr>
            <a:xfrm rot="10800000">
              <a:off x="6098760" y="360"/>
              <a:ext cx="1014840" cy="1014840"/>
            </a:xfrm>
            <a:prstGeom prst="rtTriangle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Shape 49"/>
            <p:cNvSpPr/>
            <p:nvPr/>
          </p:nvSpPr>
          <p:spPr>
            <a:xfrm rot="10800000">
              <a:off x="8129160" y="1015560"/>
              <a:ext cx="1014840" cy="1014840"/>
            </a:xfrm>
            <a:prstGeom prst="rtTriangle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0320" y="526320"/>
            <a:ext cx="5618520" cy="4090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r>
              <a:rPr b="0" lang="pt-BR" sz="4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3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7557D63A-6D08-4827-8F0E-BF23C937D3BF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gif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2280" y="3079440"/>
            <a:ext cx="8221680" cy="43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" sz="1800" spc="-1" strike="noStrike">
                <a:solidFill>
                  <a:srgbClr val="666666"/>
                </a:solidFill>
                <a:latin typeface="Roboto"/>
                <a:ea typeface="Roboto"/>
              </a:rPr>
              <a:t>Rafael D. Woloski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543240" y="1283400"/>
            <a:ext cx="8221680" cy="1385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800" spc="-1" strike="noStrike">
                <a:solidFill>
                  <a:srgbClr val="2a3990"/>
                </a:solidFill>
                <a:latin typeface="Roboto"/>
                <a:ea typeface="Roboto"/>
              </a:rPr>
              <a:t>Montagem de Genomas</a:t>
            </a:r>
            <a:br>
              <a:rPr sz="2800"/>
            </a:b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90320" y="526320"/>
            <a:ext cx="7581960" cy="4090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4800" spc="-1" strike="noStrike">
                <a:solidFill>
                  <a:srgbClr val="ffffff"/>
                </a:solidFill>
                <a:latin typeface="Roboto"/>
                <a:ea typeface="Roboto"/>
              </a:rPr>
              <a:t>Montagem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Num" idx="12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4E2F3D2A-8785-4FCA-90AA-C58C0138C23E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As abordagens de montagem de genoma podem ser divididas em: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Montagem por Referência – utilizada na montagem de genomas de organismos já bem caracterizados, com pouca variedade estrutural. É útil para a identificação de pequenas variações genéticas (SNPs, INDELs, etc)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Montagem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de novo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– Utilizada para montagem de genomas de espécies pouco caracterizadas, ou quando a estrutura está sujeita a alterações (Translocações, Inversões, Transposições)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13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C60481BB-ED2A-4306-9E60-33CB22976FB4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As milhões de leituras, ou “Reads” geradas por sequenciamento de nova geração (NGS) precisam ser montadas em sequências maiores, chamadas contigs; entretanto, é inviavel fazer isso em programas como </a:t>
            </a:r>
            <a:r>
              <a:rPr b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ContigExpress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14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59ADE087-1429-4E17-A744-E3DB14CD6A42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75" name="Picture 2" descr="http://contig.files.wordpress.com/2010/02/alignment1.jpg"/>
          <p:cNvPicPr/>
          <p:nvPr/>
        </p:nvPicPr>
        <p:blipFill>
          <a:blip r:embed="rId1"/>
          <a:stretch/>
        </p:blipFill>
        <p:spPr>
          <a:xfrm>
            <a:off x="1071360" y="2143080"/>
            <a:ext cx="6962400" cy="258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Para trabalhar com a enorme quantidade de dados gerados pelos sequenciadores de nova geração (que geram leituras pequenas), montadores utilizando graphos De Bruijn surgiram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No graphos De Bruijn, cada read é subdividida em sub-reads de tamanho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K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chamadas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K-mers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Em uma sequência de 5 núcleotídeos, se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K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= 4: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ATCGC  =  ATCG  +  TCGC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Se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K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= 3: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ATCGC  =  ATC  +  TCG  +  CGC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15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F61F526F-E5D6-4814-924B-8E6D9D175DA7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</a:t>
            </a:r>
            <a:r>
              <a:rPr b="0" lang="pt-BR" sz="1800" spc="-1" strike="noStrike">
                <a:solidFill>
                  <a:srgbClr val="ff0000"/>
                </a:solidFill>
                <a:latin typeface="Roboto"/>
                <a:ea typeface="Roboto"/>
              </a:rPr>
              <a:t>TAGAC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CC</a:t>
            </a:r>
            <a:r>
              <a:rPr b="0" lang="pt-BR" sz="1800" spc="-1" strike="noStrike">
                <a:solidFill>
                  <a:srgbClr val="ff0000"/>
                </a:solidFill>
                <a:latin typeface="Roboto"/>
                <a:ea typeface="Roboto"/>
              </a:rPr>
              <a:t>TAGAC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GAT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16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767C5E20-4065-4023-94C3-8CFB0CE2ACDB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82" name="Picture 2" descr="C:\Users\Deufo\Desktop\debruijn.png"/>
          <p:cNvPicPr/>
          <p:nvPr/>
        </p:nvPicPr>
        <p:blipFill>
          <a:blip r:embed="rId1"/>
          <a:stretch/>
        </p:blipFill>
        <p:spPr>
          <a:xfrm>
            <a:off x="1500120" y="1357200"/>
            <a:ext cx="6112440" cy="32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17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489AB658-2BB2-4E67-AF6E-8BAD4E597429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86" name="Picture 2" descr="http://3.bp.blogspot.com/-im8X60XELgo/UQraamt3woI/AAAAAAAAATs/5FFnmBAdij4/s1600/zoomed-out-3.png"/>
          <p:cNvPicPr/>
          <p:nvPr/>
        </p:nvPicPr>
        <p:blipFill>
          <a:blip r:embed="rId1"/>
          <a:srcRect l="0" t="23571" r="0" b="0"/>
          <a:stretch/>
        </p:blipFill>
        <p:spPr>
          <a:xfrm>
            <a:off x="71280" y="857160"/>
            <a:ext cx="8644680" cy="37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Após conectar todos os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K-mers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que apresentam sobreposições, é feita a construção de um caminho, chamado “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Eulerian Path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”, encontrado através do Algoritmo De Bruijn. Esse caminho serve de base para a formação das contigs.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Dependendo do programa utilizado e do tamanho das leituras, o valor de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k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pode influenciar fortemente a qualidade da montagem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8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FCA82D36-9D5E-4EE2-A62A-B91FE5DADB2B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Dificilmente será conseguido uma única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contig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, sobretudo com sequenciamentos de baixa qualidade, ou baixa cobertura.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Métricas de qualidade como NX e NGX podem auxiliar na avaliação da qualidade de uma montagem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19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852E8D1D-7BBE-4085-9031-F6B55F5A4489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93" name="Picture 2" descr="http://openi.nlm.nih.gov/imgs/512/176/3022914/3022914_1471-2164-11-695-2.png"/>
          <p:cNvPicPr/>
          <p:nvPr/>
        </p:nvPicPr>
        <p:blipFill>
          <a:blip r:embed="rId1"/>
          <a:stretch/>
        </p:blipFill>
        <p:spPr>
          <a:xfrm>
            <a:off x="1714320" y="2643120"/>
            <a:ext cx="4928760" cy="196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 – Métricas de qualidade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NX – Nx = y, significa que X% das bases presentes na montagem estão contidas em contigs de tamanho “Y” ou maior. Ex: N50, N75, N90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NGX – Similar a NX, mas usa como métrica o tamanho esperado do genoma. Ex: N50, N75, N90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LX – Também similar ao NX, mas representa o número de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contigs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necessárias para se atingir X% das bases da montagem, ao ordenar em ordem decrescente de tamanho. Ex: L50, L75, L90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20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2F853BF2-C961-45D2-91FA-80DAEFB186BD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 – Montadores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50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 maioria de uso livre, código aberto e exclusivos para sistema LINUX, normalmente utilizados através da linha de comando. Ex: Ray, SGA, Spades, Velvet, A5, Newbler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Alguns são pagos e apresentam interfaces gráficas. Ex: Geneious, CLC Genomics, DNAstar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21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8EFA14BE-7697-45BD-87C5-8A44C998841C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Recapitulando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4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6846767C-9C06-4DA0-B115-6B4C9F7B85C9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33" name="Google Shape;140;p22" descr=""/>
          <p:cNvPicPr/>
          <p:nvPr/>
        </p:nvPicPr>
        <p:blipFill>
          <a:blip r:embed="rId1"/>
          <a:stretch/>
        </p:blipFill>
        <p:spPr>
          <a:xfrm>
            <a:off x="5214960" y="857160"/>
            <a:ext cx="3224880" cy="1714320"/>
          </a:xfrm>
          <a:prstGeom prst="rect">
            <a:avLst/>
          </a:prstGeom>
          <a:ln w="0">
            <a:noFill/>
          </a:ln>
        </p:spPr>
      </p:pic>
      <p:pic>
        <p:nvPicPr>
          <p:cNvPr id="134" name="Google Shape;181;p28" descr=""/>
          <p:cNvPicPr/>
          <p:nvPr/>
        </p:nvPicPr>
        <p:blipFill>
          <a:blip r:embed="rId2"/>
          <a:srcRect l="0" t="0" r="1661" b="0"/>
          <a:stretch/>
        </p:blipFill>
        <p:spPr>
          <a:xfrm>
            <a:off x="2286000" y="1000080"/>
            <a:ext cx="2928600" cy="160740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47;p36" descr=""/>
          <p:cNvPicPr/>
          <p:nvPr/>
        </p:nvPicPr>
        <p:blipFill>
          <a:blip r:embed="rId3"/>
          <a:stretch/>
        </p:blipFill>
        <p:spPr>
          <a:xfrm>
            <a:off x="285840" y="928800"/>
            <a:ext cx="2183760" cy="187632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295;p43" descr=""/>
          <p:cNvPicPr/>
          <p:nvPr/>
        </p:nvPicPr>
        <p:blipFill>
          <a:blip r:embed="rId4"/>
          <a:stretch/>
        </p:blipFill>
        <p:spPr>
          <a:xfrm>
            <a:off x="428760" y="2857680"/>
            <a:ext cx="2034000" cy="192852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350;p50" descr=""/>
          <p:cNvPicPr/>
          <p:nvPr/>
        </p:nvPicPr>
        <p:blipFill>
          <a:blip r:embed="rId5"/>
          <a:stretch/>
        </p:blipFill>
        <p:spPr>
          <a:xfrm>
            <a:off x="3143160" y="3286080"/>
            <a:ext cx="2792880" cy="142848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394;p56" descr=""/>
          <p:cNvPicPr/>
          <p:nvPr/>
        </p:nvPicPr>
        <p:blipFill>
          <a:blip r:embed="rId6"/>
          <a:stretch/>
        </p:blipFill>
        <p:spPr>
          <a:xfrm>
            <a:off x="6715080" y="2928960"/>
            <a:ext cx="1999800" cy="199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90320" y="526320"/>
            <a:ext cx="7581960" cy="4090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4800" spc="-1" strike="noStrike">
                <a:solidFill>
                  <a:srgbClr val="ffffff"/>
                </a:solidFill>
                <a:latin typeface="Roboto"/>
                <a:ea typeface="Roboto"/>
              </a:rPr>
              <a:t>Pós-montagem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ldNum" idx="22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90977EDC-0962-48B4-BA13-6CD1C20276A3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47386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A montagem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de novo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normalmente resulta em um genoma consideravelmente fragmentado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Diferentes técnicas podem ser utilizadas para otimizar a montagem: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Geração de </a:t>
            </a: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Scaffolds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i="1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Fechamento de Gaps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Correção de erros de montagem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23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B63FA7C8-609E-422F-B1F3-A196CB57149E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05" name="Picture 4" descr="http://www.nature.com/nprot/journal/v7/n7/images/nprot.2012.068-F1.jpg"/>
          <p:cNvPicPr/>
          <p:nvPr/>
        </p:nvPicPr>
        <p:blipFill>
          <a:blip r:embed="rId1"/>
          <a:stretch/>
        </p:blipFill>
        <p:spPr>
          <a:xfrm>
            <a:off x="4929120" y="571320"/>
            <a:ext cx="3428640" cy="440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ldNum" idx="24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CB9C8196-B587-42DF-97CA-1B08E708A9A8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08" name="Picture 2" descr="C:\Users\Deufo\Desktop\GenomeAssembly.png"/>
          <p:cNvPicPr/>
          <p:nvPr/>
        </p:nvPicPr>
        <p:blipFill>
          <a:blip r:embed="rId1"/>
          <a:stretch/>
        </p:blipFill>
        <p:spPr>
          <a:xfrm>
            <a:off x="357120" y="785880"/>
            <a:ext cx="8133840" cy="33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 idx="25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455B256E-CC13-4E97-93AD-9F87FA2BDDFE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11" name="Picture 5" descr=""/>
          <p:cNvPicPr/>
          <p:nvPr/>
        </p:nvPicPr>
        <p:blipFill>
          <a:blip r:embed="rId1"/>
          <a:stretch/>
        </p:blipFill>
        <p:spPr>
          <a:xfrm>
            <a:off x="1428840" y="642960"/>
            <a:ext cx="5275080" cy="400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26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64477BF-AAE2-42E7-9A64-CD761ED2E8A6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14" name="Picture 2" descr="Overview.jpg"/>
          <p:cNvPicPr/>
          <p:nvPr/>
        </p:nvPicPr>
        <p:blipFill>
          <a:blip r:embed="rId1"/>
          <a:srcRect l="0" t="948" r="0" b="47656"/>
          <a:stretch/>
        </p:blipFill>
        <p:spPr>
          <a:xfrm>
            <a:off x="71280" y="785880"/>
            <a:ext cx="4391280" cy="395856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2" descr="Overview.jpg"/>
          <p:cNvPicPr/>
          <p:nvPr/>
        </p:nvPicPr>
        <p:blipFill>
          <a:blip r:embed="rId2"/>
          <a:srcRect l="0" t="53725" r="0" b="-1111"/>
          <a:stretch/>
        </p:blipFill>
        <p:spPr>
          <a:xfrm>
            <a:off x="4929120" y="1143000"/>
            <a:ext cx="4048560" cy="336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Scaffolds são contigs conectadas por regiões desconhecidas, chamadas gap de montagem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Uma etapa importante na montagem é fechar esses gaps, visto que estes podem estar localizadas sobre regiões codificantes, regulatórias ou com outras funções relevantes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Diferentes abordagens podem ser utilizadas para o fechamento de gaps, incluindo PCR + Sanger, uso de dados de leituras pareadas ou longas e montagens alternativas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27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44896F7D-F09A-45E9-9A5F-572EF3D02E54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19" name="Picture 3" descr=""/>
          <p:cNvPicPr/>
          <p:nvPr/>
        </p:nvPicPr>
        <p:blipFill>
          <a:blip r:embed="rId1"/>
          <a:stretch/>
        </p:blipFill>
        <p:spPr>
          <a:xfrm>
            <a:off x="1285920" y="4000680"/>
            <a:ext cx="6214680" cy="8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Pós-montagem – Fechamento de gaps com paired ends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 idx="28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DBF5D86-90D9-4521-9F6B-7BF5A9CD6B90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22" name="Picture 4" descr=""/>
          <p:cNvPicPr/>
          <p:nvPr/>
        </p:nvPicPr>
        <p:blipFill>
          <a:blip r:embed="rId1"/>
          <a:srcRect l="5260" t="0" r="0" b="74252"/>
          <a:stretch/>
        </p:blipFill>
        <p:spPr>
          <a:xfrm>
            <a:off x="142920" y="928800"/>
            <a:ext cx="3906720" cy="142848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5" descr=""/>
          <p:cNvPicPr/>
          <p:nvPr/>
        </p:nvPicPr>
        <p:blipFill>
          <a:blip r:embed="rId2"/>
          <a:srcRect l="5260" t="29947" r="0" b="46498"/>
          <a:stretch/>
        </p:blipFill>
        <p:spPr>
          <a:xfrm>
            <a:off x="4429080" y="1071720"/>
            <a:ext cx="4056480" cy="1356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6" descr=""/>
          <p:cNvPicPr/>
          <p:nvPr/>
        </p:nvPicPr>
        <p:blipFill>
          <a:blip r:embed="rId3"/>
          <a:srcRect l="5064" t="57669" r="196" b="18776"/>
          <a:stretch/>
        </p:blipFill>
        <p:spPr>
          <a:xfrm>
            <a:off x="142920" y="3143160"/>
            <a:ext cx="3928680" cy="131436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7" descr=""/>
          <p:cNvPicPr/>
          <p:nvPr/>
        </p:nvPicPr>
        <p:blipFill>
          <a:blip r:embed="rId4"/>
          <a:srcRect l="5260" t="81224" r="0" b="-4781"/>
          <a:stretch/>
        </p:blipFill>
        <p:spPr>
          <a:xfrm>
            <a:off x="4286160" y="2857680"/>
            <a:ext cx="4483440" cy="149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200" spc="-1" strike="noStrike">
                <a:solidFill>
                  <a:srgbClr val="1155cc"/>
                </a:solidFill>
                <a:latin typeface="Roboto"/>
                <a:ea typeface="Roboto"/>
              </a:rPr>
              <a:t>Pós-montagem – Fechamento de gaps com leituras longas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29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D1B293F5-8038-46AA-86D2-ACAD4AF3BDB3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28" name="Picture 2" descr="https://static-content.springer.com/image/art%3A10.1186%2F1756-0500-7-371/MediaObjects/13104_2014_Article_2940_Fig1_HTML.jpg"/>
          <p:cNvPicPr/>
          <p:nvPr/>
        </p:nvPicPr>
        <p:blipFill>
          <a:blip r:embed="rId1"/>
          <a:stretch/>
        </p:blipFill>
        <p:spPr>
          <a:xfrm>
            <a:off x="142920" y="2286000"/>
            <a:ext cx="8673480" cy="132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 – 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Quanto menor o tamanho das leituras, mais complexo é o processo de montagem. Dentre os fatores que afetam a montagem: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Sequências repetitivas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Elementos repetidos ao longo do genoma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5000"/>
              </a:lnSpc>
              <a:spcAft>
                <a:spcPts val="1599"/>
              </a:spcAft>
              <a:buClr>
                <a:srgbClr val="3c78d8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Rearranjos estruturais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30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093FB583-621F-4CFB-880B-58809B90F5F4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32" name="Picture 2" descr="http://image.slidesharecdn.com/torsten-seemanndenovogenomeassembly-140716204453-phpapp01/95/torsten-seemann-de-novo-genome-assembly-25-638.jpg?cb=1405548069"/>
          <p:cNvPicPr/>
          <p:nvPr/>
        </p:nvPicPr>
        <p:blipFill>
          <a:blip r:embed="rId1"/>
          <a:srcRect l="2162" t="22755" r="0" b="0"/>
          <a:stretch/>
        </p:blipFill>
        <p:spPr>
          <a:xfrm>
            <a:off x="4786200" y="2714760"/>
            <a:ext cx="3856320" cy="22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 – 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Genoma Rascunho (draft) – Disponibilizado na forma de contigs e scaffolds. Não reflete completamente a estrutura cromossômica do organismo de interesse, mas pode ser utilizado para muitas coisas. Pode conter gaps e “missing regions”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Genoma Completo – Apresenta a sequência e estrutura completa dos cromossomos, o que permite análises estruturais mais precisas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31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8C8F28F2-4FB9-4FCB-A8F3-153A95EA09B3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Recapitulando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5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9091EC45-B26E-4B82-A416-DFD3A765C9FB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41" name="Picture 2" descr="C:\Users\Deufo\Desktop\bioinformatics_single-end_pair-end_reads_yourgenome.png"/>
          <p:cNvPicPr/>
          <p:nvPr/>
        </p:nvPicPr>
        <p:blipFill>
          <a:blip r:embed="rId1"/>
          <a:stretch/>
        </p:blipFill>
        <p:spPr>
          <a:xfrm>
            <a:off x="500040" y="857160"/>
            <a:ext cx="3357360" cy="375804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" descr="C:\Users\Deufo\Desktop\Figure17-700x236.png"/>
          <p:cNvPicPr/>
          <p:nvPr/>
        </p:nvPicPr>
        <p:blipFill>
          <a:blip r:embed="rId2"/>
          <a:stretch/>
        </p:blipFill>
        <p:spPr>
          <a:xfrm>
            <a:off x="4214880" y="1857240"/>
            <a:ext cx="4661280" cy="157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 – 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ldNum" idx="32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CC4006AC-9A95-4633-BFB1-63C8D2D8AD63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238" name="Chart 4"/>
          <p:cNvGraphicFramePr/>
          <p:nvPr/>
        </p:nvGraphicFramePr>
        <p:xfrm>
          <a:off x="1143000" y="714240"/>
          <a:ext cx="6690240" cy="370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Montagem – Pós-montagem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Num" idx="33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3338390F-84E4-4991-B534-D257117900F5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1"/>
          <a:srcRect l="0" t="0" r="0" b="18086"/>
          <a:stretch/>
        </p:blipFill>
        <p:spPr>
          <a:xfrm>
            <a:off x="71280" y="1071720"/>
            <a:ext cx="4428720" cy="279504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3" descr=""/>
          <p:cNvPicPr/>
          <p:nvPr/>
        </p:nvPicPr>
        <p:blipFill>
          <a:blip r:embed="rId2"/>
          <a:stretch/>
        </p:blipFill>
        <p:spPr>
          <a:xfrm>
            <a:off x="4572000" y="1071720"/>
            <a:ext cx="4398120" cy="25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43240" y="1415880"/>
            <a:ext cx="8221680" cy="896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en" sz="3600" spc="-1" strike="noStrike">
                <a:solidFill>
                  <a:srgbClr val="3c78d8"/>
                </a:solidFill>
                <a:latin typeface="Roboto"/>
                <a:ea typeface="Roboto"/>
              </a:rPr>
              <a:t>Obrigado !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Recapitulando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6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FC31534D-E8D5-4E58-9987-3614E2150318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45" name="Picture 2" descr="C:\Users\Deufo\Desktop\Sequence-Alignment.png"/>
          <p:cNvPicPr/>
          <p:nvPr/>
        </p:nvPicPr>
        <p:blipFill>
          <a:blip r:embed="rId1"/>
          <a:stretch/>
        </p:blipFill>
        <p:spPr>
          <a:xfrm>
            <a:off x="2071800" y="857160"/>
            <a:ext cx="4077000" cy="116496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3" descr="C:\Users\Deufo\Desktop\fna_format.gif"/>
          <p:cNvPicPr/>
          <p:nvPr/>
        </p:nvPicPr>
        <p:blipFill>
          <a:blip r:embed="rId2"/>
          <a:stretch/>
        </p:blipFill>
        <p:spPr>
          <a:xfrm>
            <a:off x="1500120" y="2428920"/>
            <a:ext cx="5609880" cy="245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Recapitulando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7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E2A81C09-2BC0-4472-A56F-A09BB34BCE1C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49" name="Picture 2" descr="C:\Users\Deufo\Desktop\firefox_2019-05-06_21-55-56.png"/>
          <p:cNvPicPr/>
          <p:nvPr/>
        </p:nvPicPr>
        <p:blipFill>
          <a:blip r:embed="rId1"/>
          <a:stretch/>
        </p:blipFill>
        <p:spPr>
          <a:xfrm>
            <a:off x="785880" y="714240"/>
            <a:ext cx="7138800" cy="38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90320" y="526320"/>
            <a:ext cx="7581960" cy="4090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4800" spc="-1" strike="noStrike">
                <a:solidFill>
                  <a:srgbClr val="ffffff"/>
                </a:solidFill>
                <a:latin typeface="Roboto"/>
                <a:ea typeface="Roboto"/>
              </a:rPr>
              <a:t>Checagem de Qualidade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 idx="8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45107F4-A800-49C3-8EE5-99A756D64756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FASTQ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Geralmente, no sequenciamento de genomas de nova geração tem como resultado um arquivo FastQ, que é um arquivo fasta junto com as métricas de qualidade da leitura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9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F27F7CA4-51C2-42BD-8E0D-7E9C3ED97B22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55" name="Retângulo 1"/>
          <p:cNvSpPr/>
          <p:nvPr/>
        </p:nvSpPr>
        <p:spPr>
          <a:xfrm>
            <a:off x="142920" y="2071800"/>
            <a:ext cx="4500360" cy="1205640"/>
          </a:xfrm>
          <a:prstGeom prst="roundRect">
            <a:avLst>
              <a:gd name="adj" fmla="val 7062"/>
            </a:avLst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&gt;NCYC361-11a03.q1k bases 1 to 1576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GCGTGCCCGAAAAAATGCTTTTGGAGCCGCGCGTGAAAT...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FASTA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56" name="Retângulo 1"/>
          <p:cNvSpPr/>
          <p:nvPr/>
        </p:nvSpPr>
        <p:spPr>
          <a:xfrm>
            <a:off x="142920" y="3643200"/>
            <a:ext cx="4500360" cy="998640"/>
          </a:xfrm>
          <a:prstGeom prst="roundRect">
            <a:avLst>
              <a:gd name="adj" fmla="val 9605"/>
            </a:avLst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&gt;NCYC361-11a03.q1k bases 1 to 1576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20 20 20 22 10 15 20 20 12 ...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QUALIDADE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57" name="Plus 9"/>
          <p:cNvSpPr/>
          <p:nvPr/>
        </p:nvSpPr>
        <p:spPr>
          <a:xfrm>
            <a:off x="2000160" y="3214800"/>
            <a:ext cx="285480" cy="28548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>
            <a:solidFill>
              <a:srgbClr val="7890c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Retângulo 1"/>
          <p:cNvSpPr/>
          <p:nvPr/>
        </p:nvSpPr>
        <p:spPr>
          <a:xfrm>
            <a:off x="4929120" y="2286000"/>
            <a:ext cx="3939120" cy="1881000"/>
          </a:xfrm>
          <a:prstGeom prst="roundRect">
            <a:avLst>
              <a:gd name="adj" fmla="val 7775"/>
            </a:avLst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@NCYC361-11a03.q1k bases 1 to 1576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GCGTGCCCGAAAAAATGCTTTTGGAGCCGCGCGTGAAAT...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+NCYC361-11a03.q1k bases 1 to 1576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!)))))****(((***%%((((*(((+,**(((+**+,-...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Consolas"/>
                <a:ea typeface="Arial"/>
              </a:rPr>
              <a:t>FASTQ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FASTQ: Controle de Qualidade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PHRED Score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10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1621B22E-C3F2-42C6-8497-8363E5B494DA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62" name="Picture 2" descr="C:\Users\Deufo\Desktop\Phredscore.gif"/>
          <p:cNvPicPr/>
          <p:nvPr/>
        </p:nvPicPr>
        <p:blipFill>
          <a:blip r:embed="rId1"/>
          <a:stretch/>
        </p:blipFill>
        <p:spPr>
          <a:xfrm>
            <a:off x="1285920" y="1214280"/>
            <a:ext cx="5857560" cy="367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-47880" y="0"/>
            <a:ext cx="9143640" cy="4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1155cc"/>
                </a:solidFill>
                <a:latin typeface="Roboto"/>
                <a:ea typeface="Roboto"/>
              </a:rPr>
              <a:t>FASTQ: Filtragem dos Dados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04640" y="731160"/>
            <a:ext cx="8448480" cy="420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Dados de leitura talvez precisem ser ajustados, afim de remover bases com baixa qualidade nas extremidades, além de sequências adaptadoras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buNone/>
            </a:pPr>
            <a:r>
              <a:rPr b="0" lang="pt-BR" sz="1800" spc="-1" strike="noStrike">
                <a:solidFill>
                  <a:srgbClr val="434343"/>
                </a:solidFill>
                <a:latin typeface="Roboto"/>
                <a:ea typeface="Roboto"/>
              </a:rPr>
              <a:t>Fragmentos inteiros podem ser removidos se sua qualidade estiver abaixo de um PHRED Score estipulado pelo usuário (Q10, Q20, Q30, etc)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11"/>
          </p:nvPr>
        </p:nvSpPr>
        <p:spPr>
          <a:xfrm>
            <a:off x="7713000" y="41162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>
              <a:lnSpc>
                <a:spcPct val="100000"/>
              </a:lnSpc>
              <a:buNone/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6CCF42B9-4607-4019-8A41-8CF8D04C9105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166" name="Imagem 1" descr=""/>
          <p:cNvPicPr/>
          <p:nvPr/>
        </p:nvPicPr>
        <p:blipFill>
          <a:blip r:embed="rId1"/>
          <a:stretch/>
        </p:blipFill>
        <p:spPr>
          <a:xfrm>
            <a:off x="3714840" y="3286080"/>
            <a:ext cx="1657440" cy="123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Application>LibreOffice/7.3.7.2$Linux_X86_64 LibreOffice_project/30$Build-2</Application>
  <AppVersion>15.0000</AppVersion>
  <Words>868</Words>
  <Paragraphs>126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Deufo</dc:creator>
  <dc:description/>
  <dc:language>pt-BR</dc:language>
  <cp:lastModifiedBy/>
  <dcterms:modified xsi:type="dcterms:W3CDTF">2025-07-15T13:14:09Z</dcterms:modified>
  <cp:revision>162</cp:revision>
  <dc:subject/>
  <dc:title>Bioinformática  Aplicada à Genômica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On-screen Show (16:9)</vt:lpwstr>
  </property>
  <property fmtid="{D5CDD505-2E9C-101B-9397-08002B2CF9AE}" pid="4" name="Slides">
    <vt:i4>32</vt:i4>
  </property>
</Properties>
</file>