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81" r:id="rId3"/>
    <p:sldId id="330" r:id="rId4"/>
    <p:sldId id="331" r:id="rId5"/>
    <p:sldId id="345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87884" autoAdjust="0"/>
  </p:normalViewPr>
  <p:slideViewPr>
    <p:cSldViewPr>
      <p:cViewPr>
        <p:scale>
          <a:sx n="75" d="100"/>
          <a:sy n="75" d="100"/>
        </p:scale>
        <p:origin x="-2056" y="-264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19/02/14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19/02/14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72C82-61B0-4194-8329-6CF47B0450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066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pt-PT">
              <a:latin typeface="Calibri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BC45CD-DC0D-B64B-A4B4-45BF9CD39AEB}" type="slidenum">
              <a:rPr lang="pt-BR">
                <a:latin typeface="Calibri" charset="0"/>
              </a:rPr>
              <a:pPr eaLnBrk="1" hangingPunct="1"/>
              <a:t>5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Relationship Id="rId3" Type="http://schemas.openxmlformats.org/officeDocument/2006/relationships/image" Target="../media/image7.gif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7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7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909821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theme" Target="../theme/theme1.xml"/><Relationship Id="rId35" Type="http://schemas.openxmlformats.org/officeDocument/2006/relationships/image" Target="../media/image1.jpeg"/><Relationship Id="rId36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20" Type="http://schemas.openxmlformats.org/officeDocument/2006/relationships/image" Target="../media/image2.gif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0.xml"/><Relationship Id="rId18" Type="http://schemas.openxmlformats.org/officeDocument/2006/relationships/theme" Target="../theme/theme2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3"/>
          <p:cNvSpPr>
            <a:spLocks noGrp="1"/>
          </p:cNvSpPr>
          <p:nvPr>
            <p:ph type="ctrTitle" sz="quarter"/>
          </p:nvPr>
        </p:nvSpPr>
        <p:spPr>
          <a:xfrm>
            <a:off x="3239344" y="1916832"/>
            <a:ext cx="5904656" cy="1097736"/>
          </a:xfrm>
        </p:spPr>
        <p:txBody>
          <a:bodyPr/>
          <a:lstStyle/>
          <a:p>
            <a:r>
              <a:rPr lang="pt-BR" sz="4000" dirty="0" smtClean="0"/>
              <a:t>Teoria da Administra</a:t>
            </a:r>
            <a:r>
              <a:rPr lang="pt-BR" sz="4000" dirty="0" smtClean="0"/>
              <a:t>ção</a:t>
            </a:r>
            <a:endParaRPr lang="pt-BR" sz="4000" dirty="0" smtClean="0"/>
          </a:p>
        </p:txBody>
      </p:sp>
      <p:sp>
        <p:nvSpPr>
          <p:cNvPr id="33795" name="Subtítulo 4"/>
          <p:cNvSpPr>
            <a:spLocks noGrp="1"/>
          </p:cNvSpPr>
          <p:nvPr>
            <p:ph type="subTitle" sz="quarter" idx="1"/>
          </p:nvPr>
        </p:nvSpPr>
        <p:spPr>
          <a:xfrm>
            <a:off x="323528" y="5708848"/>
            <a:ext cx="8820472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sz="3200" b="1" dirty="0" smtClean="0"/>
              <a:t>Luciano Thomé e Castro</a:t>
            </a:r>
          </a:p>
          <a:p>
            <a:pPr algn="ctr">
              <a:lnSpc>
                <a:spcPct val="80000"/>
              </a:lnSpc>
            </a:pPr>
            <a:endParaRPr lang="pt-BR" sz="3200" b="1" dirty="0" smtClean="0"/>
          </a:p>
          <a:p>
            <a:pPr algn="ctr">
              <a:lnSpc>
                <a:spcPct val="80000"/>
              </a:lnSpc>
            </a:pPr>
            <a:r>
              <a:rPr lang="pt-BR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3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Funções da administração </a:t>
            </a:r>
            <a:br>
              <a:rPr lang="pt-BR">
                <a:latin typeface="Arial" charset="0"/>
              </a:rPr>
            </a:br>
            <a:r>
              <a:rPr lang="pt-BR">
                <a:latin typeface="Arial" charset="0"/>
              </a:rPr>
              <a:t>e níveis organizacionais</a:t>
            </a:r>
          </a:p>
        </p:txBody>
      </p:sp>
      <p:sp>
        <p:nvSpPr>
          <p:cNvPr id="28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F2BE9B-DC16-4D4C-BBF1-22CFDF8CB795}" type="slidenum">
              <a:rPr lang="pt-BR">
                <a:solidFill>
                  <a:srgbClr val="FFEB64"/>
                </a:solidFill>
              </a:rPr>
              <a:pPr eaLnBrk="1" hangingPunct="1"/>
              <a:t>10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3316" name="Imagem 28" descr="cap01_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25"/>
            <a:ext cx="83994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65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2179637" y="-99392"/>
            <a:ext cx="6521450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Áreas funcionais </a:t>
            </a:r>
            <a:br>
              <a:rPr lang="pt-BR">
                <a:latin typeface="Arial" charset="0"/>
              </a:rPr>
            </a:br>
            <a:r>
              <a:rPr lang="pt-BR">
                <a:latin typeface="Arial" charset="0"/>
              </a:rPr>
              <a:t>da organização</a:t>
            </a:r>
          </a:p>
        </p:txBody>
      </p:sp>
      <p:pic>
        <p:nvPicPr>
          <p:cNvPr id="14340" name="Imagem 7" descr="cap01_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1111870"/>
            <a:ext cx="5083175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616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dirty="0">
                <a:latin typeface="Arial" charset="0"/>
              </a:rPr>
              <a:t>Papéis do </a:t>
            </a:r>
            <a:r>
              <a:rPr lang="pt-BR" dirty="0" smtClean="0">
                <a:latin typeface="Arial" charset="0"/>
              </a:rPr>
              <a:t>administrador (</a:t>
            </a:r>
            <a:r>
              <a:rPr lang="pt-BR" dirty="0" err="1" smtClean="0">
                <a:latin typeface="Arial" charset="0"/>
              </a:rPr>
              <a:t>Mintzberg</a:t>
            </a:r>
            <a:r>
              <a:rPr lang="pt-BR" dirty="0" smtClean="0">
                <a:latin typeface="Arial" charset="0"/>
              </a:rPr>
              <a:t>)</a:t>
            </a:r>
            <a:endParaRPr lang="pt-BR" dirty="0">
              <a:latin typeface="Arial" charset="0"/>
            </a:endParaRPr>
          </a:p>
        </p:txBody>
      </p:sp>
      <p:pic>
        <p:nvPicPr>
          <p:cNvPr id="15364" name="Imagem 24" descr="cap01_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9" y="1052736"/>
            <a:ext cx="8161337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322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>
                <a:latin typeface="Arial" charset="0"/>
              </a:rPr>
              <a:t>Papéis do administrador </a:t>
            </a:r>
            <a:br>
              <a:rPr lang="pt-BR">
                <a:latin typeface="Arial" charset="0"/>
              </a:rPr>
            </a:br>
            <a:r>
              <a:rPr lang="pt-BR">
                <a:latin typeface="Arial" charset="0"/>
              </a:rPr>
              <a:t>e níveis organizacionais</a:t>
            </a:r>
            <a:endParaRPr lang="pt-BR" sz="2800">
              <a:latin typeface="Arial" charset="0"/>
            </a:endParaRPr>
          </a:p>
        </p:txBody>
      </p:sp>
      <p:pic>
        <p:nvPicPr>
          <p:cNvPr id="16388" name="Imagem 24" descr="cap01_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72816"/>
            <a:ext cx="762476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989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Habilidades do administrador</a:t>
            </a:r>
          </a:p>
        </p:txBody>
      </p:sp>
      <p:pic>
        <p:nvPicPr>
          <p:cNvPr id="17412" name="Imagem 17" descr="cap01_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82" y="1340768"/>
            <a:ext cx="8375650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962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971600" y="-27384"/>
            <a:ext cx="7873503" cy="1044575"/>
          </a:xfrm>
        </p:spPr>
        <p:txBody>
          <a:bodyPr>
            <a:normAutofit/>
          </a:bodyPr>
          <a:lstStyle/>
          <a:p>
            <a:pPr eaLnBrk="1" hangingPunct="1"/>
            <a:r>
              <a:rPr lang="pt-BR" dirty="0">
                <a:latin typeface="Arial" charset="0"/>
              </a:rPr>
              <a:t>Administração no Brasil</a:t>
            </a:r>
            <a:br>
              <a:rPr lang="pt-BR" dirty="0">
                <a:latin typeface="Arial" charset="0"/>
              </a:rPr>
            </a:br>
            <a:r>
              <a:rPr lang="pt-BR" sz="2800" dirty="0">
                <a:latin typeface="Arial" charset="0"/>
              </a:rPr>
              <a:t>Estilo brasileiro de </a:t>
            </a:r>
            <a:r>
              <a:rPr lang="pt-BR" sz="2800" dirty="0" smtClean="0">
                <a:latin typeface="Arial" charset="0"/>
              </a:rPr>
              <a:t>administrar (Barros, Prates)</a:t>
            </a:r>
            <a:endParaRPr lang="pt-BR" sz="2400" dirty="0">
              <a:latin typeface="Arial" charset="0"/>
            </a:endParaRPr>
          </a:p>
        </p:txBody>
      </p:sp>
      <p:sp>
        <p:nvSpPr>
          <p:cNvPr id="2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681591" y="6013053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4F007D-C153-344F-A30C-FADE48296904}" type="slidenum">
              <a:rPr lang="pt-BR">
                <a:solidFill>
                  <a:srgbClr val="FFEB64"/>
                </a:solidFill>
              </a:rPr>
              <a:pPr eaLnBrk="1" hangingPunct="1"/>
              <a:t>15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8436" name="Imagem 24" descr="cap01_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3" y="1155303"/>
            <a:ext cx="7077075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280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Administração no Brasil</a:t>
            </a:r>
            <a:br>
              <a:rPr lang="pt-BR">
                <a:latin typeface="Arial" charset="0"/>
              </a:rPr>
            </a:br>
            <a:r>
              <a:rPr lang="pt-BR" sz="2800">
                <a:latin typeface="Arial" charset="0"/>
              </a:rPr>
              <a:t> Ambiente organizacional brasileiro </a:t>
            </a:r>
            <a:endParaRPr lang="pt-BR" sz="2400">
              <a:latin typeface="Arial" charset="0"/>
            </a:endParaRPr>
          </a:p>
        </p:txBody>
      </p:sp>
      <p:sp>
        <p:nvSpPr>
          <p:cNvPr id="19459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344488" y="1412776"/>
            <a:ext cx="8156575" cy="47117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Elevada carga tributária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o Brasil é um dos países com maior carga tributária no mundo (37,4% do PIB).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Elevados custos de financiamento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a taxa de juro real brasileira é uma das maiores do mundo, o que torna o custo do financiamento muito elevado para as empresas.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Burocracia ineficaz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a burocracia brasileira obriga os administradores a estarem mais concentrados em formalidades do que na condução de seus negócios.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Produtividade reduzida.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94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r>
              <a:rPr lang="pt-BR">
                <a:latin typeface="Arial" charset="0"/>
              </a:rPr>
              <a:t>Importância da administração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156575" cy="47117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No Brasil, 50% dos novos negócios falham nos dois primeiros anos de atividade, e entre as principais razões dessa elevada mortalidade empresarial estão 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falhas gerenciais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na condução dos negócios.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Os custos de uma administração ruim não se limitam a um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desperdício de recursos financeiros e materiais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, mas   também acarretam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elevados custos para a sociedade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Além disso, uma vez que quase todas as pessoas trabalham em organizações, em algum momento de sua vida elas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serão administradas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ou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administrarão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 trabalho de outros.</a:t>
            </a:r>
            <a:endParaRPr lang="pt-BR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05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Evolu</a:t>
            </a:r>
            <a:r>
              <a:rPr lang="pt-PT" dirty="0" smtClean="0"/>
              <a:t>ção da Teoria da Administração</a:t>
            </a:r>
            <a:endParaRPr lang="pt-P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9789623"/>
              </p:ext>
            </p:extLst>
          </p:nvPr>
        </p:nvGraphicFramePr>
        <p:xfrm>
          <a:off x="591888" y="1528297"/>
          <a:ext cx="8156576" cy="348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400"/>
                <a:gridCol w="493717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Trilhas de</a:t>
                      </a:r>
                      <a:r>
                        <a:rPr lang="pt-PT" baseline="0" dirty="0" smtClean="0"/>
                        <a:t> Teorias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Ideias Principais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Escola Cl</a:t>
                      </a:r>
                      <a:r>
                        <a:rPr lang="pt-PT" dirty="0" smtClean="0"/>
                        <a:t>ássica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Efici</a:t>
                      </a:r>
                      <a:r>
                        <a:rPr lang="pt-PT" dirty="0" smtClean="0"/>
                        <a:t>ência dos processos produtivos, combate</a:t>
                      </a:r>
                      <a:r>
                        <a:rPr lang="pt-PT" baseline="0" dirty="0" smtClean="0"/>
                        <a:t> ao desperdício, administração como processo, eficiência do modo burocrático de organização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Evolu</a:t>
                      </a:r>
                      <a:r>
                        <a:rPr lang="pt-PT" dirty="0" smtClean="0"/>
                        <a:t>ção da escola Clássica (escola neoclássica)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Estrutura organizacional, estrat</a:t>
                      </a:r>
                      <a:r>
                        <a:rPr lang="pt-PT" dirty="0" smtClean="0"/>
                        <a:t>égia, eficácia da organização, administração da qualidade, sistema Toyota de produção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Escola Comportamental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Diferen</a:t>
                      </a:r>
                      <a:r>
                        <a:rPr lang="pt-PT" dirty="0" smtClean="0"/>
                        <a:t>ças individuais,</a:t>
                      </a:r>
                      <a:r>
                        <a:rPr lang="pt-PT" baseline="0" dirty="0" smtClean="0"/>
                        <a:t> liderança, motivação, cultura organizacional, ética e responsabilidade social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Enfoque Sist</a:t>
                      </a:r>
                      <a:r>
                        <a:rPr lang="pt-PT" dirty="0" smtClean="0"/>
                        <a:t>êmico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Complexidade, sistemas.</a:t>
                      </a:r>
                      <a:r>
                        <a:rPr lang="pt-PT" baseline="0" dirty="0" smtClean="0"/>
                        <a:t> O pensamento sist</a:t>
                      </a:r>
                      <a:r>
                        <a:rPr lang="pt-PT" baseline="0" dirty="0" smtClean="0"/>
                        <a:t>êmico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5B6C-1AE1-7443-9AD2-662E353173A3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838749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36157"/>
          </a:xfrm>
        </p:spPr>
        <p:txBody>
          <a:bodyPr>
            <a:normAutofit/>
          </a:bodyPr>
          <a:lstStyle/>
          <a:p>
            <a:r>
              <a:rPr lang="pt-PT" dirty="0" smtClean="0"/>
              <a:t>Defini</a:t>
            </a:r>
            <a:r>
              <a:rPr lang="pt-PT" dirty="0" smtClean="0"/>
              <a:t>ções</a:t>
            </a:r>
          </a:p>
          <a:p>
            <a:r>
              <a:rPr lang="pt-PT" dirty="0" smtClean="0"/>
              <a:t>Áreas Funcionais</a:t>
            </a:r>
          </a:p>
          <a:p>
            <a:r>
              <a:rPr lang="pt-PT" dirty="0" smtClean="0"/>
              <a:t>Papel dos Administradores e suas diferenças</a:t>
            </a:r>
          </a:p>
          <a:p>
            <a:r>
              <a:rPr lang="pt-PT" dirty="0" smtClean="0"/>
              <a:t>Administração Brasileira</a:t>
            </a:r>
          </a:p>
          <a:p>
            <a:r>
              <a:rPr lang="pt-PT" dirty="0" smtClean="0"/>
              <a:t>Teoria em Administração: Visão Geral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357B-FFAF-4808-A6CA-BB0C4F2BA85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</a:pPr>
            <a:r>
              <a:rPr lang="pt-BR">
                <a:latin typeface="Arial" charset="0"/>
              </a:rPr>
              <a:t>O que é uma organização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7171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156575" cy="4711700"/>
          </a:xfrm>
        </p:spPr>
        <p:txBody>
          <a:bodyPr lIns="72000" rIns="72000"/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As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organizações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são grupos estruturados de pessoas que se juntam para alcançar objetivos comuns.</a:t>
            </a: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Características comuns a todas as organizações: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Têm um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propósito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ou uma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finalidade 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que lhe conferem uma razão para existir.</a:t>
            </a:r>
            <a:endParaRPr lang="pt-BR" sz="2200" b="1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São compostas por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pessoas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pt-BR" sz="2200" dirty="0">
                <a:solidFill>
                  <a:schemeClr val="tx1"/>
                </a:solidFill>
                <a:latin typeface="Arial" charset="0"/>
              </a:rPr>
              <a:t>Têm uma </a:t>
            </a:r>
            <a:r>
              <a:rPr lang="pt-BR" sz="2200" b="1" dirty="0">
                <a:solidFill>
                  <a:schemeClr val="tx1"/>
                </a:solidFill>
                <a:latin typeface="Arial" charset="0"/>
              </a:rPr>
              <a:t>estrutura</a:t>
            </a:r>
            <a:r>
              <a:rPr lang="pt-BR" sz="2200" dirty="0">
                <a:solidFill>
                  <a:schemeClr val="tx1"/>
                </a:solidFill>
                <a:latin typeface="Arial" charset="0"/>
              </a:rPr>
              <a:t> que define e delimita qual é o comportamento e as responsabilidades de cada um de seus membros.</a:t>
            </a:r>
            <a:endParaRPr lang="en-US" sz="22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14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35B6C-1AE1-7443-9AD2-662E353173A3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Rounded Rectangle 4"/>
          <p:cNvSpPr/>
          <p:nvPr/>
        </p:nvSpPr>
        <p:spPr>
          <a:xfrm>
            <a:off x="467544" y="2276872"/>
            <a:ext cx="2520280" cy="29523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pt-PT" sz="2000" dirty="0" smtClean="0"/>
              <a:t>Pessoas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Informa</a:t>
            </a:r>
            <a:r>
              <a:rPr lang="pt-PT" sz="2000" dirty="0" smtClean="0"/>
              <a:t>ções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Conhecimento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Espaço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Tempo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Dinheiro</a:t>
            </a:r>
          </a:p>
          <a:p>
            <a:pPr marL="285750" indent="-285750">
              <a:buFont typeface="Arial"/>
              <a:buChar char="•"/>
            </a:pPr>
            <a:r>
              <a:rPr lang="pt-PT" sz="2000" dirty="0" smtClean="0"/>
              <a:t>Instalações</a:t>
            </a:r>
            <a:endParaRPr lang="pt-PT" sz="2000" dirty="0"/>
          </a:p>
        </p:txBody>
      </p:sp>
      <p:sp>
        <p:nvSpPr>
          <p:cNvPr id="6" name="Oval 5"/>
          <p:cNvSpPr/>
          <p:nvPr/>
        </p:nvSpPr>
        <p:spPr>
          <a:xfrm>
            <a:off x="3563888" y="2780928"/>
            <a:ext cx="2304256" cy="19442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/>
              <a:t>Organiza</a:t>
            </a:r>
            <a:r>
              <a:rPr lang="pt-PT" sz="2000" dirty="0" smtClean="0"/>
              <a:t>ção</a:t>
            </a:r>
            <a:endParaRPr lang="pt-PT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300192" y="2348880"/>
            <a:ext cx="2520280" cy="29523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pt-PT" sz="3200" b="1" dirty="0" smtClean="0"/>
              <a:t>Objetivos</a:t>
            </a:r>
            <a:endParaRPr lang="pt-PT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3059832" y="3645024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ight Arrow 8"/>
          <p:cNvSpPr/>
          <p:nvPr/>
        </p:nvSpPr>
        <p:spPr>
          <a:xfrm>
            <a:off x="5868144" y="3645024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4349190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</a:pPr>
            <a:r>
              <a:rPr lang="pt-BR">
                <a:latin typeface="Arial" charset="0"/>
              </a:rPr>
              <a:t>O que é administração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512" y="1021556"/>
            <a:ext cx="8156575" cy="4711700"/>
          </a:xfrm>
        </p:spPr>
        <p:txBody>
          <a:bodyPr lIns="72000" rIns="72000" anchor="ctr"/>
          <a:lstStyle/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Administração é um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processo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que consiste na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coordenação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do trabalho dos membros da organização e na alocação dos recursos organizacionais para alcançar os objetivos estabelecidos de uma forma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eficaz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pt-BR" b="1" dirty="0">
                <a:solidFill>
                  <a:srgbClr val="000000"/>
                </a:solidFill>
                <a:latin typeface="Arial" charset="0"/>
              </a:rPr>
              <a:t>eficiente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CF7FD-D6A6-3D46-818B-F291A7A82885}" type="slidenum">
              <a:rPr lang="pt-BR">
                <a:solidFill>
                  <a:srgbClr val="FFEB64"/>
                </a:solidFill>
              </a:rPr>
              <a:pPr eaLnBrk="1" hangingPunct="1"/>
              <a:t>5</a:t>
            </a:fld>
            <a:endParaRPr lang="pt-BR">
              <a:solidFill>
                <a:srgbClr val="FFEB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99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r>
              <a:rPr lang="pt-BR">
                <a:latin typeface="Arial" charset="0"/>
              </a:rPr>
              <a:t>Eficiência e eficácia</a:t>
            </a:r>
          </a:p>
        </p:txBody>
      </p:sp>
      <p:sp>
        <p:nvSpPr>
          <p:cNvPr id="26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B82846-3A6E-BA4A-AB2D-159A63FC6AB9}" type="slidenum">
              <a:rPr lang="pt-BR">
                <a:solidFill>
                  <a:srgbClr val="FFEB64"/>
                </a:solidFill>
              </a:rPr>
              <a:pPr eaLnBrk="1" hangingPunct="1"/>
              <a:t>6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9220" name="Imagem 26" descr="cap01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954213"/>
            <a:ext cx="8040688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8250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2143125" y="388938"/>
            <a:ext cx="6521450" cy="1044575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O que é um administrador</a:t>
            </a:r>
            <a:r>
              <a:rPr lang="en-US">
                <a:latin typeface="Arial" charset="0"/>
              </a:rPr>
              <a:t>?</a:t>
            </a:r>
            <a:endParaRPr lang="pt-BR">
              <a:latin typeface="Arial" charset="0"/>
            </a:endParaRPr>
          </a:p>
        </p:txBody>
      </p:sp>
      <p:sp>
        <p:nvSpPr>
          <p:cNvPr id="10243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344488" y="1268760"/>
            <a:ext cx="8156575" cy="4711700"/>
          </a:xfrm>
        </p:spPr>
        <p:txBody>
          <a:bodyPr>
            <a:normAutofit lnSpcReduction="10000"/>
          </a:bodyPr>
          <a:lstStyle/>
          <a:p>
            <a:pPr marL="357188" indent="-357188">
              <a:spcBef>
                <a:spcPct val="50000"/>
              </a:spcBef>
            </a:pP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Administradores ou gestores</a:t>
            </a:r>
            <a:r>
              <a:rPr lang="pt-BR" sz="20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Trabalham coordenando e dirigindo as atividades de outras pessoas.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Têm a responsabilidade de ajudar os trabalhadores operacionais a alcançar os objetivos da organização.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Podem ser classificados pelo nível que ocupam na organização e pelo âmbito das atividades pelas quais são responsáveis.</a:t>
            </a:r>
          </a:p>
          <a:p>
            <a:pPr marL="357188" indent="-357188">
              <a:spcBef>
                <a:spcPts val="1800"/>
              </a:spcBef>
            </a:pPr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Trabalhadores ou funcionários: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Pessoas que trabalham diretamente na realização de uma tarefa.</a:t>
            </a:r>
          </a:p>
          <a:p>
            <a:pPr marL="757238" lvl="1" indent="-357188">
              <a:spcBef>
                <a:spcPct val="50000"/>
              </a:spcBef>
            </a:pPr>
            <a:r>
              <a:rPr lang="pt-BR" sz="2000" dirty="0">
                <a:solidFill>
                  <a:srgbClr val="000000"/>
                </a:solidFill>
                <a:latin typeface="Arial" charset="0"/>
              </a:rPr>
              <a:t>Não têm a responsabilidade de supervisionar o trabalho de outros.</a:t>
            </a:r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E9EF3D-1F8D-B541-8BF5-7C0C38E83E33}" type="slidenum">
              <a:rPr lang="pt-BR">
                <a:solidFill>
                  <a:srgbClr val="FFEB64"/>
                </a:solidFill>
              </a:rPr>
              <a:pPr eaLnBrk="1" hangingPunct="1"/>
              <a:t>7</a:t>
            </a:fld>
            <a:endParaRPr lang="pt-BR">
              <a:solidFill>
                <a:srgbClr val="FFEB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9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395661" y="-27384"/>
            <a:ext cx="6521450" cy="1044575"/>
          </a:xfrm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Níveis organizacionais</a:t>
            </a:r>
          </a:p>
        </p:txBody>
      </p:sp>
      <p:sp>
        <p:nvSpPr>
          <p:cNvPr id="13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753599" y="6013053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D98E4A-417F-8D4B-A720-F766308F18BA}" type="slidenum">
              <a:rPr lang="pt-BR">
                <a:solidFill>
                  <a:srgbClr val="FFEB64"/>
                </a:solidFill>
              </a:rPr>
              <a:pPr eaLnBrk="1" hangingPunct="1"/>
              <a:t>8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1268" name="Imagem 13" descr="cap01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99" y="1369616"/>
            <a:ext cx="7577137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963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907704" y="0"/>
            <a:ext cx="6521450" cy="1044575"/>
          </a:xfrm>
        </p:spPr>
        <p:txBody>
          <a:bodyPr/>
          <a:lstStyle/>
          <a:p>
            <a:r>
              <a:rPr lang="pt-BR" dirty="0">
                <a:latin typeface="Arial" charset="0"/>
              </a:rPr>
              <a:t>O processo de administração</a:t>
            </a: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681591" y="5725021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BCFA4B-D3EF-A84D-B052-140827E9E77F}" type="slidenum">
              <a:rPr lang="pt-BR">
                <a:solidFill>
                  <a:srgbClr val="FFEB64"/>
                </a:solidFill>
              </a:rPr>
              <a:pPr eaLnBrk="1" hangingPunct="1"/>
              <a:t>9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2292" name="Imagem 6" descr="cap01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278" y="938709"/>
            <a:ext cx="65960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9184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518</Words>
  <Application>Microsoft Macintosh PowerPoint</Application>
  <PresentationFormat>On-screen Show (4:3)</PresentationFormat>
  <Paragraphs>76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Tema do Office</vt:lpstr>
      <vt:lpstr>Personalizar design</vt:lpstr>
      <vt:lpstr>Teoria da Administração</vt:lpstr>
      <vt:lpstr>Agenda</vt:lpstr>
      <vt:lpstr>O que é uma organização?</vt:lpstr>
      <vt:lpstr>PowerPoint Presentation</vt:lpstr>
      <vt:lpstr>O que é administração?</vt:lpstr>
      <vt:lpstr>Eficiência e eficácia</vt:lpstr>
      <vt:lpstr>O que é um administrador?</vt:lpstr>
      <vt:lpstr>Níveis organizacionais</vt:lpstr>
      <vt:lpstr>O processo de administração</vt:lpstr>
      <vt:lpstr>Funções da administração  e níveis organizacionais</vt:lpstr>
      <vt:lpstr>Áreas funcionais  da organização</vt:lpstr>
      <vt:lpstr>Papéis do administrador (Mintzberg)</vt:lpstr>
      <vt:lpstr>Papéis do administrador  e níveis organizacionais</vt:lpstr>
      <vt:lpstr>Habilidades do administrador</vt:lpstr>
      <vt:lpstr>Administração no Brasil Estilo brasileiro de administrar (Barros, Prates)</vt:lpstr>
      <vt:lpstr>Administração no Brasil  Ambiente organizacional brasileiro </vt:lpstr>
      <vt:lpstr>Importância da administração</vt:lpstr>
      <vt:lpstr>Evolução da Teoria da Administração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Luciano Castro</cp:lastModifiedBy>
  <cp:revision>101</cp:revision>
  <dcterms:created xsi:type="dcterms:W3CDTF">2012-08-09T18:35:10Z</dcterms:created>
  <dcterms:modified xsi:type="dcterms:W3CDTF">2014-02-19T18:30:59Z</dcterms:modified>
</cp:coreProperties>
</file>