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21"/>
  </p:notesMasterIdLst>
  <p:handoutMasterIdLst>
    <p:handoutMasterId r:id="rId22"/>
  </p:handoutMasterIdLst>
  <p:sldIdLst>
    <p:sldId id="281" r:id="rId3"/>
    <p:sldId id="330" r:id="rId4"/>
    <p:sldId id="331" r:id="rId5"/>
    <p:sldId id="345" r:id="rId6"/>
    <p:sldId id="332" r:id="rId7"/>
    <p:sldId id="333" r:id="rId8"/>
    <p:sldId id="334" r:id="rId9"/>
    <p:sldId id="335" r:id="rId10"/>
    <p:sldId id="336" r:id="rId11"/>
    <p:sldId id="337" r:id="rId12"/>
    <p:sldId id="338" r:id="rId13"/>
    <p:sldId id="339" r:id="rId14"/>
    <p:sldId id="340" r:id="rId15"/>
    <p:sldId id="341" r:id="rId16"/>
    <p:sldId id="342" r:id="rId17"/>
    <p:sldId id="343" r:id="rId18"/>
    <p:sldId id="344" r:id="rId19"/>
    <p:sldId id="346" r:id="rId2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3C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6" autoAdjust="0"/>
    <p:restoredTop sz="87884" autoAdjust="0"/>
  </p:normalViewPr>
  <p:slideViewPr>
    <p:cSldViewPr>
      <p:cViewPr>
        <p:scale>
          <a:sx n="75" d="100"/>
          <a:sy n="75" d="100"/>
        </p:scale>
        <p:origin x="-2056" y="-264"/>
      </p:cViewPr>
      <p:guideLst>
        <p:guide orient="horz" pos="3702"/>
        <p:guide pos="29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6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6AA977-B640-448C-A45F-5F585BABAF05}" type="datetimeFigureOut">
              <a:rPr lang="pt-BR" smtClean="0"/>
              <a:t>19/02/14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E1607-38BF-4FFE-AE21-139EFD6ABA3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15170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A22EDE-D437-47DB-B98C-C3948A154F4F}" type="datetimeFigureOut">
              <a:rPr lang="pt-BR" smtClean="0"/>
              <a:t>19/02/14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772C82-61B0-4194-8329-6CF47B045013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5664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72C82-61B0-4194-8329-6CF47B045013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70666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pt-PT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pt-PT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pt-PT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pt-PT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pt-PT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710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pt-PT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pt-PT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endParaRPr lang="pt-PT">
              <a:latin typeface="Calibri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CBC45CD-DC0D-B64B-A4B4-45BF9CD39AEB}" type="slidenum">
              <a:rPr lang="pt-BR">
                <a:latin typeface="Calibri" charset="0"/>
              </a:rPr>
              <a:pPr eaLnBrk="1" hangingPunct="1"/>
              <a:t>5</a:t>
            </a:fld>
            <a:endParaRPr lang="pt-BR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pt-PT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pt-PT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pt-PT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686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pt-PT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pt-PT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pt-PT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jpeg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jpeg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jpeg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jpeg"/><Relationship Id="rId3" Type="http://schemas.openxmlformats.org/officeDocument/2006/relationships/image" Target="../media/image7.gif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0.jpeg"/><Relationship Id="rId3" Type="http://schemas.openxmlformats.org/officeDocument/2006/relationships/image" Target="../media/image7.gif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jpeg"/><Relationship Id="rId3" Type="http://schemas.openxmlformats.org/officeDocument/2006/relationships/image" Target="../media/image7.gi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7.gif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jpeg"/><Relationship Id="rId3" Type="http://schemas.openxmlformats.org/officeDocument/2006/relationships/image" Target="../media/image7.gif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Relationship Id="rId3" Type="http://schemas.openxmlformats.org/officeDocument/2006/relationships/image" Target="../media/image7.gif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Markestrat\Desktop\comunicação 2012\Nova Identidade Visual\Markestrat\Materiais - separados para powerpoint\Fundos\fundo1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4" r="3074"/>
          <a:stretch/>
        </p:blipFill>
        <p:spPr bwMode="auto">
          <a:xfrm>
            <a:off x="1" y="0"/>
            <a:ext cx="9144000" cy="6888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ítulo 1"/>
          <p:cNvSpPr>
            <a:spLocks noGrp="1"/>
          </p:cNvSpPr>
          <p:nvPr>
            <p:ph type="ctrTitle"/>
          </p:nvPr>
        </p:nvSpPr>
        <p:spPr>
          <a:xfrm>
            <a:off x="4465250" y="548680"/>
            <a:ext cx="4245949" cy="2304951"/>
          </a:xfrm>
        </p:spPr>
        <p:txBody>
          <a:bodyPr anchor="t">
            <a:no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9" name="Subtítulo 2"/>
          <p:cNvSpPr>
            <a:spLocks noGrp="1"/>
          </p:cNvSpPr>
          <p:nvPr>
            <p:ph type="subTitle" idx="1"/>
          </p:nvPr>
        </p:nvSpPr>
        <p:spPr>
          <a:xfrm>
            <a:off x="4463989" y="4509120"/>
            <a:ext cx="4248471" cy="1104528"/>
          </a:xfrm>
        </p:spPr>
        <p:txBody>
          <a:bodyPr anchor="b">
            <a:noAutofit/>
          </a:bodyPr>
          <a:lstStyle>
            <a:lvl1pPr marL="0" indent="0" algn="ctr">
              <a:buNone/>
              <a:defRPr sz="20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sp>
        <p:nvSpPr>
          <p:cNvPr id="10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00562" y="6237312"/>
            <a:ext cx="4247901" cy="432048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endParaRPr lang="pt-BR" dirty="0"/>
          </a:p>
        </p:txBody>
      </p:sp>
      <p:pic>
        <p:nvPicPr>
          <p:cNvPr id="12" name="Picture 2" descr="C:\Users\Markestrat\Desktop\usp_escrita_branca.gi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1243" y="2902077"/>
            <a:ext cx="2034613" cy="803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\\server\servidor\PASTA COMUM\Comunicação\Logos\Logo_FEA-RP_Power-Point-01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8760" y="620688"/>
            <a:ext cx="2020196" cy="1500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0539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9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275856" y="6376243"/>
            <a:ext cx="3168352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12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2449005" y="6376243"/>
            <a:ext cx="75484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A8C5357B-FFAF-4808-A6CA-BB0C4F2BA85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807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275856" y="6376243"/>
            <a:ext cx="3168352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2449005" y="6376243"/>
            <a:ext cx="75484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A8C5357B-FFAF-4808-A6CA-BB0C4F2BA85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41764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275856" y="6376243"/>
            <a:ext cx="3168352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2449005" y="6376243"/>
            <a:ext cx="75484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A8C5357B-FFAF-4808-A6CA-BB0C4F2BA85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12826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6038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4418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275856" y="6376243"/>
            <a:ext cx="3168352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10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2449005" y="6376243"/>
            <a:ext cx="75484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A8C5357B-FFAF-4808-A6CA-BB0C4F2BA85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16657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581128"/>
            <a:ext cx="5486400" cy="50405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38243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71973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275856" y="6376243"/>
            <a:ext cx="3168352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10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2449005" y="6376243"/>
            <a:ext cx="75484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A8C5357B-FFAF-4808-A6CA-BB0C4F2BA85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8958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275856" y="6376243"/>
            <a:ext cx="3168352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2449005" y="6376243"/>
            <a:ext cx="75484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A8C5357B-FFAF-4808-A6CA-BB0C4F2BA85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2131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602287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60228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275856" y="6376243"/>
            <a:ext cx="3168352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2449005" y="6376243"/>
            <a:ext cx="75484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A8C5357B-FFAF-4808-A6CA-BB0C4F2BA85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10496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275856" y="6376243"/>
            <a:ext cx="3168352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3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2449005" y="6376243"/>
            <a:ext cx="75484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A8C5357B-FFAF-4808-A6CA-BB0C4F2BA85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18960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11681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1_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288" y="438150"/>
            <a:ext cx="8520112" cy="4699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214313" y="1143000"/>
            <a:ext cx="8701087" cy="5399088"/>
          </a:xfrm>
        </p:spPr>
        <p:txBody>
          <a:bodyPr/>
          <a:lstStyle/>
          <a:p>
            <a:pPr lvl="0"/>
            <a:endParaRPr lang="pt-BR" noProof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>
          <a:xfrm>
            <a:off x="4500563" y="6615113"/>
            <a:ext cx="925512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ABD49E-EE9E-4894-ACEA-DAA0106B8925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1905934"/>
      </p:ext>
    </p:extLst>
  </p:cSld>
  <p:clrMapOvr>
    <a:masterClrMapping/>
  </p:clrMapOvr>
  <p:transition xmlns:p14="http://schemas.microsoft.com/office/powerpoint/2010/main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Markestrat\Desktop\comunicação 2012\Nova Identidade Visual\Markestrat\Materiais - separados para powerpoint\Fundos\fundo1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4" r="3074"/>
          <a:stretch/>
        </p:blipFill>
        <p:spPr bwMode="auto">
          <a:xfrm>
            <a:off x="1" y="0"/>
            <a:ext cx="9144000" cy="6888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ítulo 1"/>
          <p:cNvSpPr>
            <a:spLocks noGrp="1"/>
          </p:cNvSpPr>
          <p:nvPr userDrawn="1">
            <p:ph type="ctrTitle"/>
          </p:nvPr>
        </p:nvSpPr>
        <p:spPr>
          <a:xfrm>
            <a:off x="685799" y="620688"/>
            <a:ext cx="7772400" cy="1872208"/>
          </a:xfrm>
        </p:spPr>
        <p:txBody>
          <a:bodyPr anchor="t">
            <a:normAutofit/>
          </a:bodyPr>
          <a:lstStyle>
            <a:lvl1pPr algn="ctr"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6" name="Subtítulo 2"/>
          <p:cNvSpPr>
            <a:spLocks noGrp="1"/>
          </p:cNvSpPr>
          <p:nvPr userDrawn="1">
            <p:ph type="subTitle" idx="1"/>
          </p:nvPr>
        </p:nvSpPr>
        <p:spPr>
          <a:xfrm>
            <a:off x="683568" y="2828528"/>
            <a:ext cx="7776863" cy="1608584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sp>
        <p:nvSpPr>
          <p:cNvPr id="7" name="Espaço Reservado para Rodapé 4"/>
          <p:cNvSpPr>
            <a:spLocks noGrp="1"/>
          </p:cNvSpPr>
          <p:nvPr userDrawn="1">
            <p:ph type="ftr" sz="quarter" idx="11"/>
          </p:nvPr>
        </p:nvSpPr>
        <p:spPr>
          <a:xfrm>
            <a:off x="684212" y="6376243"/>
            <a:ext cx="7775575" cy="365125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endParaRPr lang="pt-BR" dirty="0"/>
          </a:p>
        </p:txBody>
      </p:sp>
      <p:pic>
        <p:nvPicPr>
          <p:cNvPr id="10" name="Picture 2" descr="C:\Users\Markestrat\Desktop\usp_escrita_branca.gi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0692" y="5111805"/>
            <a:ext cx="2121268" cy="837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\\server\servidor\PASTA COMUM\Comunicação\Logos\Logo_FEA-RP_Power-Point-01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9694" y="4509120"/>
            <a:ext cx="1886562" cy="1401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85367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3108" y="388938"/>
            <a:ext cx="6521450" cy="1044575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44488" y="1628775"/>
            <a:ext cx="8156602" cy="4711700"/>
          </a:xfrm>
        </p:spPr>
        <p:txBody>
          <a:bodyPr/>
          <a:lstStyle>
            <a:lvl1pPr>
              <a:defRPr sz="240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000">
                <a:solidFill>
                  <a:schemeClr val="accent3"/>
                </a:solidFill>
              </a:defRPr>
            </a:lvl3pPr>
            <a:lvl4pPr>
              <a:defRPr sz="1800">
                <a:solidFill>
                  <a:schemeClr val="accent3"/>
                </a:solidFill>
              </a:defRPr>
            </a:lvl4pPr>
            <a:lvl5pPr>
              <a:defRPr sz="1800">
                <a:solidFill>
                  <a:schemeClr val="accent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Número de Slide 8"/>
          <p:cNvSpPr>
            <a:spLocks noGrp="1"/>
          </p:cNvSpPr>
          <p:nvPr>
            <p:ph type="sldNum" sz="quarter" idx="10"/>
          </p:nvPr>
        </p:nvSpPr>
        <p:spPr>
          <a:xfrm>
            <a:off x="8501063" y="6429375"/>
            <a:ext cx="642937" cy="4206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0A35B6C-1AE1-7443-9AD2-662E353173A3}" type="slidenum">
              <a:rPr lang="pt-BR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0909821"/>
      </p:ext>
    </p:extLst>
  </p:cSld>
  <p:clrMapOvr>
    <a:masterClrMapping/>
  </p:clrMapOvr>
  <p:transition xmlns:p14="http://schemas.microsoft.com/office/powerpoint/2010/main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3108" y="388938"/>
            <a:ext cx="6521450" cy="1044575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44488" y="1628775"/>
            <a:ext cx="8156602" cy="4711700"/>
          </a:xfrm>
        </p:spPr>
        <p:txBody>
          <a:bodyPr/>
          <a:lstStyle>
            <a:lvl1pPr>
              <a:defRPr sz="240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000">
                <a:solidFill>
                  <a:schemeClr val="accent3"/>
                </a:solidFill>
              </a:defRPr>
            </a:lvl3pPr>
            <a:lvl4pPr>
              <a:defRPr sz="1800">
                <a:solidFill>
                  <a:schemeClr val="accent3"/>
                </a:solidFill>
              </a:defRPr>
            </a:lvl4pPr>
            <a:lvl5pPr>
              <a:defRPr sz="1800">
                <a:solidFill>
                  <a:schemeClr val="accent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Número de Slide 8"/>
          <p:cNvSpPr>
            <a:spLocks noGrp="1"/>
          </p:cNvSpPr>
          <p:nvPr>
            <p:ph type="sldNum" sz="quarter" idx="10"/>
          </p:nvPr>
        </p:nvSpPr>
        <p:spPr>
          <a:xfrm>
            <a:off x="8501063" y="6429375"/>
            <a:ext cx="642937" cy="4206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0A35B6C-1AE1-7443-9AD2-662E353173A3}" type="slidenum">
              <a:rPr lang="pt-BR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0909821"/>
      </p:ext>
    </p:extLst>
  </p:cSld>
  <p:clrMapOvr>
    <a:masterClrMapping/>
  </p:clrMapOvr>
  <p:transition xmlns:p14="http://schemas.microsoft.com/office/powerpoint/2010/main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3108" y="388938"/>
            <a:ext cx="6521450" cy="1044575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44488" y="1628775"/>
            <a:ext cx="8156602" cy="4711700"/>
          </a:xfrm>
        </p:spPr>
        <p:txBody>
          <a:bodyPr/>
          <a:lstStyle>
            <a:lvl1pPr>
              <a:defRPr sz="240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000">
                <a:solidFill>
                  <a:schemeClr val="accent3"/>
                </a:solidFill>
              </a:defRPr>
            </a:lvl3pPr>
            <a:lvl4pPr>
              <a:defRPr sz="1800">
                <a:solidFill>
                  <a:schemeClr val="accent3"/>
                </a:solidFill>
              </a:defRPr>
            </a:lvl4pPr>
            <a:lvl5pPr>
              <a:defRPr sz="1800">
                <a:solidFill>
                  <a:schemeClr val="accent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Número de Slide 8"/>
          <p:cNvSpPr>
            <a:spLocks noGrp="1"/>
          </p:cNvSpPr>
          <p:nvPr>
            <p:ph type="sldNum" sz="quarter" idx="10"/>
          </p:nvPr>
        </p:nvSpPr>
        <p:spPr>
          <a:xfrm>
            <a:off x="8501063" y="6429375"/>
            <a:ext cx="642937" cy="4206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0A35B6C-1AE1-7443-9AD2-662E353173A3}" type="slidenum">
              <a:rPr lang="pt-BR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0909821"/>
      </p:ext>
    </p:extLst>
  </p:cSld>
  <p:clrMapOvr>
    <a:masterClrMapping/>
  </p:clrMapOvr>
  <p:transition xmlns:p14="http://schemas.microsoft.com/office/powerpoint/2010/main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3108" y="388938"/>
            <a:ext cx="6521450" cy="1044575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44488" y="1628775"/>
            <a:ext cx="8156602" cy="4711700"/>
          </a:xfrm>
        </p:spPr>
        <p:txBody>
          <a:bodyPr/>
          <a:lstStyle>
            <a:lvl1pPr>
              <a:defRPr sz="240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000">
                <a:solidFill>
                  <a:schemeClr val="accent3"/>
                </a:solidFill>
              </a:defRPr>
            </a:lvl3pPr>
            <a:lvl4pPr>
              <a:defRPr sz="1800">
                <a:solidFill>
                  <a:schemeClr val="accent3"/>
                </a:solidFill>
              </a:defRPr>
            </a:lvl4pPr>
            <a:lvl5pPr>
              <a:defRPr sz="1800">
                <a:solidFill>
                  <a:schemeClr val="accent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Número de Slide 8"/>
          <p:cNvSpPr>
            <a:spLocks noGrp="1"/>
          </p:cNvSpPr>
          <p:nvPr>
            <p:ph type="sldNum" sz="quarter" idx="10"/>
          </p:nvPr>
        </p:nvSpPr>
        <p:spPr>
          <a:xfrm>
            <a:off x="8501063" y="6429375"/>
            <a:ext cx="642937" cy="4206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0A35B6C-1AE1-7443-9AD2-662E353173A3}" type="slidenum">
              <a:rPr lang="pt-BR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0909821"/>
      </p:ext>
    </p:extLst>
  </p:cSld>
  <p:clrMapOvr>
    <a:masterClrMapping/>
  </p:clrMapOvr>
  <p:transition xmlns:p14="http://schemas.microsoft.com/office/powerpoint/2010/main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3108" y="388938"/>
            <a:ext cx="6521450" cy="1044575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44488" y="1628775"/>
            <a:ext cx="8156602" cy="4711700"/>
          </a:xfrm>
        </p:spPr>
        <p:txBody>
          <a:bodyPr/>
          <a:lstStyle>
            <a:lvl1pPr>
              <a:defRPr sz="240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000">
                <a:solidFill>
                  <a:schemeClr val="accent3"/>
                </a:solidFill>
              </a:defRPr>
            </a:lvl3pPr>
            <a:lvl4pPr>
              <a:defRPr sz="1800">
                <a:solidFill>
                  <a:schemeClr val="accent3"/>
                </a:solidFill>
              </a:defRPr>
            </a:lvl4pPr>
            <a:lvl5pPr>
              <a:defRPr sz="1800">
                <a:solidFill>
                  <a:schemeClr val="accent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Número de Slide 8"/>
          <p:cNvSpPr>
            <a:spLocks noGrp="1"/>
          </p:cNvSpPr>
          <p:nvPr>
            <p:ph type="sldNum" sz="quarter" idx="10"/>
          </p:nvPr>
        </p:nvSpPr>
        <p:spPr>
          <a:xfrm>
            <a:off x="8501063" y="6429375"/>
            <a:ext cx="642937" cy="4206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0A35B6C-1AE1-7443-9AD2-662E353173A3}" type="slidenum">
              <a:rPr lang="pt-BR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0909821"/>
      </p:ext>
    </p:extLst>
  </p:cSld>
  <p:clrMapOvr>
    <a:masterClrMapping/>
  </p:clrMapOvr>
  <p:transition xmlns:p14="http://schemas.microsoft.com/office/powerpoint/2010/main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3108" y="388938"/>
            <a:ext cx="6521450" cy="1044575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44488" y="1628775"/>
            <a:ext cx="8156602" cy="4711700"/>
          </a:xfrm>
        </p:spPr>
        <p:txBody>
          <a:bodyPr/>
          <a:lstStyle>
            <a:lvl1pPr>
              <a:defRPr sz="240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000">
                <a:solidFill>
                  <a:schemeClr val="accent3"/>
                </a:solidFill>
              </a:defRPr>
            </a:lvl3pPr>
            <a:lvl4pPr>
              <a:defRPr sz="1800">
                <a:solidFill>
                  <a:schemeClr val="accent3"/>
                </a:solidFill>
              </a:defRPr>
            </a:lvl4pPr>
            <a:lvl5pPr>
              <a:defRPr sz="1800">
                <a:solidFill>
                  <a:schemeClr val="accent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Número de Slide 8"/>
          <p:cNvSpPr>
            <a:spLocks noGrp="1"/>
          </p:cNvSpPr>
          <p:nvPr>
            <p:ph type="sldNum" sz="quarter" idx="10"/>
          </p:nvPr>
        </p:nvSpPr>
        <p:spPr>
          <a:xfrm>
            <a:off x="8501063" y="6429375"/>
            <a:ext cx="642937" cy="4206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0A35B6C-1AE1-7443-9AD2-662E353173A3}" type="slidenum">
              <a:rPr lang="pt-BR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0909821"/>
      </p:ext>
    </p:extLst>
  </p:cSld>
  <p:clrMapOvr>
    <a:masterClrMapping/>
  </p:clrMapOvr>
  <p:transition xmlns:p14="http://schemas.microsoft.com/office/powerpoint/2010/main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3108" y="388938"/>
            <a:ext cx="6521450" cy="1044575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44488" y="1628775"/>
            <a:ext cx="8156602" cy="4711700"/>
          </a:xfrm>
        </p:spPr>
        <p:txBody>
          <a:bodyPr/>
          <a:lstStyle>
            <a:lvl1pPr>
              <a:defRPr sz="240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000">
                <a:solidFill>
                  <a:schemeClr val="accent3"/>
                </a:solidFill>
              </a:defRPr>
            </a:lvl3pPr>
            <a:lvl4pPr>
              <a:defRPr sz="1800">
                <a:solidFill>
                  <a:schemeClr val="accent3"/>
                </a:solidFill>
              </a:defRPr>
            </a:lvl4pPr>
            <a:lvl5pPr>
              <a:defRPr sz="1800">
                <a:solidFill>
                  <a:schemeClr val="accent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Número de Slide 8"/>
          <p:cNvSpPr>
            <a:spLocks noGrp="1"/>
          </p:cNvSpPr>
          <p:nvPr>
            <p:ph type="sldNum" sz="quarter" idx="10"/>
          </p:nvPr>
        </p:nvSpPr>
        <p:spPr>
          <a:xfrm>
            <a:off x="8501063" y="6429375"/>
            <a:ext cx="642937" cy="4206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0A35B6C-1AE1-7443-9AD2-662E353173A3}" type="slidenum">
              <a:rPr lang="pt-BR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0909821"/>
      </p:ext>
    </p:extLst>
  </p:cSld>
  <p:clrMapOvr>
    <a:masterClrMapping/>
  </p:clrMapOvr>
  <p:transition xmlns:p14="http://schemas.microsoft.com/office/powerpoint/2010/main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3108" y="388938"/>
            <a:ext cx="6521450" cy="1044575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44488" y="1628775"/>
            <a:ext cx="8156602" cy="4711700"/>
          </a:xfrm>
        </p:spPr>
        <p:txBody>
          <a:bodyPr/>
          <a:lstStyle>
            <a:lvl1pPr>
              <a:defRPr sz="240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000">
                <a:solidFill>
                  <a:schemeClr val="accent3"/>
                </a:solidFill>
              </a:defRPr>
            </a:lvl3pPr>
            <a:lvl4pPr>
              <a:defRPr sz="1800">
                <a:solidFill>
                  <a:schemeClr val="accent3"/>
                </a:solidFill>
              </a:defRPr>
            </a:lvl4pPr>
            <a:lvl5pPr>
              <a:defRPr sz="1800">
                <a:solidFill>
                  <a:schemeClr val="accent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Número de Slide 8"/>
          <p:cNvSpPr>
            <a:spLocks noGrp="1"/>
          </p:cNvSpPr>
          <p:nvPr>
            <p:ph type="sldNum" sz="quarter" idx="10"/>
          </p:nvPr>
        </p:nvSpPr>
        <p:spPr>
          <a:xfrm>
            <a:off x="8501063" y="6429375"/>
            <a:ext cx="642937" cy="4206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0A35B6C-1AE1-7443-9AD2-662E353173A3}" type="slidenum">
              <a:rPr lang="pt-BR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0909821"/>
      </p:ext>
    </p:extLst>
  </p:cSld>
  <p:clrMapOvr>
    <a:masterClrMapping/>
  </p:clrMapOvr>
  <p:transition xmlns:p14="http://schemas.microsoft.com/office/powerpoint/2010/main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3108" y="388938"/>
            <a:ext cx="6521450" cy="1044575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44488" y="1628775"/>
            <a:ext cx="8156602" cy="4711700"/>
          </a:xfrm>
        </p:spPr>
        <p:txBody>
          <a:bodyPr/>
          <a:lstStyle>
            <a:lvl1pPr>
              <a:defRPr sz="240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000">
                <a:solidFill>
                  <a:schemeClr val="accent3"/>
                </a:solidFill>
              </a:defRPr>
            </a:lvl3pPr>
            <a:lvl4pPr>
              <a:defRPr sz="1800">
                <a:solidFill>
                  <a:schemeClr val="accent3"/>
                </a:solidFill>
              </a:defRPr>
            </a:lvl4pPr>
            <a:lvl5pPr>
              <a:defRPr sz="1800">
                <a:solidFill>
                  <a:schemeClr val="accent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Número de Slide 8"/>
          <p:cNvSpPr>
            <a:spLocks noGrp="1"/>
          </p:cNvSpPr>
          <p:nvPr>
            <p:ph type="sldNum" sz="quarter" idx="10"/>
          </p:nvPr>
        </p:nvSpPr>
        <p:spPr>
          <a:xfrm>
            <a:off x="8501063" y="6429375"/>
            <a:ext cx="642937" cy="4206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0A35B6C-1AE1-7443-9AD2-662E353173A3}" type="slidenum">
              <a:rPr lang="pt-BR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0909821"/>
      </p:ext>
    </p:extLst>
  </p:cSld>
  <p:clrMapOvr>
    <a:masterClrMapping/>
  </p:clrMapOvr>
  <p:transition xmlns:p14="http://schemas.microsoft.com/office/powerpoint/2010/main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3108" y="388938"/>
            <a:ext cx="6521450" cy="1044575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44488" y="1628775"/>
            <a:ext cx="8156602" cy="4711700"/>
          </a:xfrm>
        </p:spPr>
        <p:txBody>
          <a:bodyPr/>
          <a:lstStyle>
            <a:lvl1pPr>
              <a:defRPr sz="240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000">
                <a:solidFill>
                  <a:schemeClr val="accent3"/>
                </a:solidFill>
              </a:defRPr>
            </a:lvl3pPr>
            <a:lvl4pPr>
              <a:defRPr sz="1800">
                <a:solidFill>
                  <a:schemeClr val="accent3"/>
                </a:solidFill>
              </a:defRPr>
            </a:lvl4pPr>
            <a:lvl5pPr>
              <a:defRPr sz="1800">
                <a:solidFill>
                  <a:schemeClr val="accent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Número de Slide 8"/>
          <p:cNvSpPr>
            <a:spLocks noGrp="1"/>
          </p:cNvSpPr>
          <p:nvPr>
            <p:ph type="sldNum" sz="quarter" idx="10"/>
          </p:nvPr>
        </p:nvSpPr>
        <p:spPr>
          <a:xfrm>
            <a:off x="8501063" y="6429375"/>
            <a:ext cx="642937" cy="4206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0A35B6C-1AE1-7443-9AD2-662E353173A3}" type="slidenum">
              <a:rPr lang="pt-BR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0909821"/>
      </p:ext>
    </p:extLst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prstClr val="white"/>
              </a:solidFill>
            </a:endParaRPr>
          </a:p>
        </p:txBody>
      </p:sp>
      <p:sp>
        <p:nvSpPr>
          <p:cNvPr id="14" name="Título 1"/>
          <p:cNvSpPr>
            <a:spLocks noGrp="1"/>
          </p:cNvSpPr>
          <p:nvPr userDrawn="1">
            <p:ph type="ctrTitle"/>
          </p:nvPr>
        </p:nvSpPr>
        <p:spPr>
          <a:xfrm>
            <a:off x="685800" y="620688"/>
            <a:ext cx="7772400" cy="1872208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15" name="Subtítulo 2"/>
          <p:cNvSpPr>
            <a:spLocks noGrp="1"/>
          </p:cNvSpPr>
          <p:nvPr userDrawn="1">
            <p:ph type="subTitle" idx="1"/>
          </p:nvPr>
        </p:nvSpPr>
        <p:spPr>
          <a:xfrm>
            <a:off x="683569" y="2828528"/>
            <a:ext cx="7776863" cy="1608584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pic>
        <p:nvPicPr>
          <p:cNvPr id="9" name="Picture 2" descr="C:\Users\Markestrat\Desktop\comunicação 2012\Nova Identidade Visual\Markestrat\Materiais - separados para powerpoint\Fundos\fundo1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4" r="3074"/>
          <a:stretch/>
        </p:blipFill>
        <p:spPr bwMode="auto">
          <a:xfrm>
            <a:off x="0" y="4653136"/>
            <a:ext cx="9144000" cy="2235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C:\Users\Markestrat\Desktop\usp_escrita_branca.gi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5633980"/>
            <a:ext cx="2112669" cy="834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\\server\servidor\PASTA COMUM\Comunicação\Logos\Logo_FEA-RP_Power-Point-01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5115" y="5157192"/>
            <a:ext cx="1878913" cy="1395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6131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3108" y="388938"/>
            <a:ext cx="6521450" cy="1044575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44488" y="1628775"/>
            <a:ext cx="8156602" cy="4711700"/>
          </a:xfrm>
        </p:spPr>
        <p:txBody>
          <a:bodyPr/>
          <a:lstStyle>
            <a:lvl1pPr>
              <a:defRPr sz="240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000">
                <a:solidFill>
                  <a:schemeClr val="accent3"/>
                </a:solidFill>
              </a:defRPr>
            </a:lvl3pPr>
            <a:lvl4pPr>
              <a:defRPr sz="1800">
                <a:solidFill>
                  <a:schemeClr val="accent3"/>
                </a:solidFill>
              </a:defRPr>
            </a:lvl4pPr>
            <a:lvl5pPr>
              <a:defRPr sz="1800">
                <a:solidFill>
                  <a:schemeClr val="accent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Número de Slide 8"/>
          <p:cNvSpPr>
            <a:spLocks noGrp="1"/>
          </p:cNvSpPr>
          <p:nvPr>
            <p:ph type="sldNum" sz="quarter" idx="10"/>
          </p:nvPr>
        </p:nvSpPr>
        <p:spPr>
          <a:xfrm>
            <a:off x="8501063" y="6429375"/>
            <a:ext cx="642937" cy="4206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0A35B6C-1AE1-7443-9AD2-662E353173A3}" type="slidenum">
              <a:rPr lang="pt-BR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0909821"/>
      </p:ext>
    </p:extLst>
  </p:cSld>
  <p:clrMapOvr>
    <a:masterClrMapping/>
  </p:clrMapOvr>
  <p:transition xmlns:p14="http://schemas.microsoft.com/office/powerpoint/2010/main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3108" y="388938"/>
            <a:ext cx="6521450" cy="1044575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44488" y="1628775"/>
            <a:ext cx="8156602" cy="4711700"/>
          </a:xfrm>
        </p:spPr>
        <p:txBody>
          <a:bodyPr/>
          <a:lstStyle>
            <a:lvl1pPr>
              <a:defRPr sz="240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000">
                <a:solidFill>
                  <a:schemeClr val="accent3"/>
                </a:solidFill>
              </a:defRPr>
            </a:lvl3pPr>
            <a:lvl4pPr>
              <a:defRPr sz="1800">
                <a:solidFill>
                  <a:schemeClr val="accent3"/>
                </a:solidFill>
              </a:defRPr>
            </a:lvl4pPr>
            <a:lvl5pPr>
              <a:defRPr sz="1800">
                <a:solidFill>
                  <a:schemeClr val="accent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Número de Slide 8"/>
          <p:cNvSpPr>
            <a:spLocks noGrp="1"/>
          </p:cNvSpPr>
          <p:nvPr>
            <p:ph type="sldNum" sz="quarter" idx="10"/>
          </p:nvPr>
        </p:nvSpPr>
        <p:spPr>
          <a:xfrm>
            <a:off x="8501063" y="6429375"/>
            <a:ext cx="642937" cy="4206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0A35B6C-1AE1-7443-9AD2-662E353173A3}" type="slidenum">
              <a:rPr lang="pt-BR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0909821"/>
      </p:ext>
    </p:extLst>
  </p:cSld>
  <p:clrMapOvr>
    <a:masterClrMapping/>
  </p:clrMapOvr>
  <p:transition xmlns:p14="http://schemas.microsoft.com/office/powerpoint/2010/main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3108" y="388938"/>
            <a:ext cx="6521450" cy="1044575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44488" y="1628775"/>
            <a:ext cx="8156602" cy="4711700"/>
          </a:xfrm>
        </p:spPr>
        <p:txBody>
          <a:bodyPr/>
          <a:lstStyle>
            <a:lvl1pPr>
              <a:defRPr sz="240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000">
                <a:solidFill>
                  <a:schemeClr val="accent3"/>
                </a:solidFill>
              </a:defRPr>
            </a:lvl3pPr>
            <a:lvl4pPr>
              <a:defRPr sz="1800">
                <a:solidFill>
                  <a:schemeClr val="accent3"/>
                </a:solidFill>
              </a:defRPr>
            </a:lvl4pPr>
            <a:lvl5pPr>
              <a:defRPr sz="1800">
                <a:solidFill>
                  <a:schemeClr val="accent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Número de Slide 8"/>
          <p:cNvSpPr>
            <a:spLocks noGrp="1"/>
          </p:cNvSpPr>
          <p:nvPr>
            <p:ph type="sldNum" sz="quarter" idx="10"/>
          </p:nvPr>
        </p:nvSpPr>
        <p:spPr>
          <a:xfrm>
            <a:off x="8501063" y="6429375"/>
            <a:ext cx="642937" cy="4206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0A35B6C-1AE1-7443-9AD2-662E353173A3}" type="slidenum">
              <a:rPr lang="pt-BR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0909821"/>
      </p:ext>
    </p:extLst>
  </p:cSld>
  <p:clrMapOvr>
    <a:masterClrMapping/>
  </p:clrMapOvr>
  <p:transition xmlns:p14="http://schemas.microsoft.com/office/powerpoint/2010/main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3108" y="388938"/>
            <a:ext cx="6521450" cy="1044575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44488" y="1628775"/>
            <a:ext cx="8156602" cy="4711700"/>
          </a:xfrm>
        </p:spPr>
        <p:txBody>
          <a:bodyPr/>
          <a:lstStyle>
            <a:lvl1pPr>
              <a:defRPr sz="240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000">
                <a:solidFill>
                  <a:schemeClr val="accent3"/>
                </a:solidFill>
              </a:defRPr>
            </a:lvl3pPr>
            <a:lvl4pPr>
              <a:defRPr sz="1800">
                <a:solidFill>
                  <a:schemeClr val="accent3"/>
                </a:solidFill>
              </a:defRPr>
            </a:lvl4pPr>
            <a:lvl5pPr>
              <a:defRPr sz="1800">
                <a:solidFill>
                  <a:schemeClr val="accent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Número de Slide 8"/>
          <p:cNvSpPr>
            <a:spLocks noGrp="1"/>
          </p:cNvSpPr>
          <p:nvPr>
            <p:ph type="sldNum" sz="quarter" idx="10"/>
          </p:nvPr>
        </p:nvSpPr>
        <p:spPr>
          <a:xfrm>
            <a:off x="8501063" y="6429375"/>
            <a:ext cx="642937" cy="4206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0A35B6C-1AE1-7443-9AD2-662E353173A3}" type="slidenum">
              <a:rPr lang="pt-BR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0909821"/>
      </p:ext>
    </p:extLst>
  </p:cSld>
  <p:clrMapOvr>
    <a:masterClrMapping/>
  </p:clrMapOvr>
  <p:transition xmlns:p14="http://schemas.microsoft.com/office/powerpoint/2010/main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C:\Users\Markestrat\Desktop\comunicação 2012\Nova Identidade Visual\Markestrat\Materiais - separados para powerpoint\Fundos\fundo1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4" r="3074"/>
          <a:stretch/>
        </p:blipFill>
        <p:spPr bwMode="auto">
          <a:xfrm>
            <a:off x="1" y="0"/>
            <a:ext cx="9144000" cy="6888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ítulo 1"/>
          <p:cNvSpPr>
            <a:spLocks noGrp="1"/>
          </p:cNvSpPr>
          <p:nvPr>
            <p:ph type="ctrTitle"/>
          </p:nvPr>
        </p:nvSpPr>
        <p:spPr>
          <a:xfrm>
            <a:off x="4465250" y="548680"/>
            <a:ext cx="4245949" cy="2304951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16" name="Subtítulo 2"/>
          <p:cNvSpPr>
            <a:spLocks noGrp="1"/>
          </p:cNvSpPr>
          <p:nvPr>
            <p:ph type="subTitle" idx="1"/>
          </p:nvPr>
        </p:nvSpPr>
        <p:spPr>
          <a:xfrm>
            <a:off x="4463989" y="4509120"/>
            <a:ext cx="4248471" cy="1104528"/>
          </a:xfrm>
        </p:spPr>
        <p:txBody>
          <a:bodyPr anchor="b">
            <a:noAutofit/>
          </a:bodyPr>
          <a:lstStyle>
            <a:lvl1pPr marL="0" indent="0" algn="ctr">
              <a:buNone/>
              <a:defRPr sz="20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sp>
        <p:nvSpPr>
          <p:cNvPr id="17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00562" y="6237312"/>
            <a:ext cx="4247901" cy="432048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endParaRPr lang="pt-BR" dirty="0"/>
          </a:p>
        </p:txBody>
      </p:sp>
      <p:pic>
        <p:nvPicPr>
          <p:cNvPr id="19" name="Picture 2" descr="C:\Users\Markestrat\Desktop\usp_escrita_branca.gi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572" y="1079357"/>
            <a:ext cx="2121268" cy="837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\\server\servidor\PASTA COMUM\Comunicação\Logos\Logo_FEA-RP_Power-Point-01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034" y="2420888"/>
            <a:ext cx="1959100" cy="1455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609123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Markestrat\Desktop\comunicação 2012\Nova Identidade Visual\Markestrat\Materiais - separados para powerpoint\Fundos\fundo1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4" r="3074"/>
          <a:stretch/>
        </p:blipFill>
        <p:spPr bwMode="auto">
          <a:xfrm>
            <a:off x="1" y="0"/>
            <a:ext cx="9144000" cy="6888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ítulo 1"/>
          <p:cNvSpPr>
            <a:spLocks noGrp="1"/>
          </p:cNvSpPr>
          <p:nvPr userDrawn="1">
            <p:ph type="ctrTitle"/>
          </p:nvPr>
        </p:nvSpPr>
        <p:spPr>
          <a:xfrm>
            <a:off x="685799" y="620688"/>
            <a:ext cx="7772400" cy="1872208"/>
          </a:xfrm>
        </p:spPr>
        <p:txBody>
          <a:bodyPr anchor="t">
            <a:normAutofit/>
          </a:bodyPr>
          <a:lstStyle>
            <a:lvl1pPr algn="ctr"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6" name="Subtítulo 2"/>
          <p:cNvSpPr>
            <a:spLocks noGrp="1"/>
          </p:cNvSpPr>
          <p:nvPr userDrawn="1">
            <p:ph type="subTitle" idx="1"/>
          </p:nvPr>
        </p:nvSpPr>
        <p:spPr>
          <a:xfrm>
            <a:off x="683568" y="2828528"/>
            <a:ext cx="7776863" cy="1608584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sp>
        <p:nvSpPr>
          <p:cNvPr id="7" name="Espaço Reservado para Rodapé 4"/>
          <p:cNvSpPr>
            <a:spLocks noGrp="1"/>
          </p:cNvSpPr>
          <p:nvPr userDrawn="1">
            <p:ph type="ftr" sz="quarter" idx="11"/>
          </p:nvPr>
        </p:nvSpPr>
        <p:spPr>
          <a:xfrm>
            <a:off x="684212" y="6237312"/>
            <a:ext cx="7775575" cy="365125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endParaRPr lang="pt-BR" dirty="0"/>
          </a:p>
        </p:txBody>
      </p:sp>
      <p:pic>
        <p:nvPicPr>
          <p:cNvPr id="10" name="Picture 2" descr="C:\Users\Markestrat\Desktop\usp_escrita_branca.gi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8207" y="5039797"/>
            <a:ext cx="2121268" cy="837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\\server\servidor\PASTA COMUM\Comunicação\Logos\Logo_FEA-RP_Power-Point-01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7686" y="4635788"/>
            <a:ext cx="1886562" cy="1401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45732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prstClr val="white"/>
              </a:solidFill>
            </a:endParaRPr>
          </a:p>
        </p:txBody>
      </p:sp>
      <p:sp>
        <p:nvSpPr>
          <p:cNvPr id="14" name="Título 1"/>
          <p:cNvSpPr>
            <a:spLocks noGrp="1"/>
          </p:cNvSpPr>
          <p:nvPr userDrawn="1">
            <p:ph type="ctrTitle"/>
          </p:nvPr>
        </p:nvSpPr>
        <p:spPr>
          <a:xfrm>
            <a:off x="685800" y="620688"/>
            <a:ext cx="7772400" cy="1872208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15" name="Subtítulo 2"/>
          <p:cNvSpPr>
            <a:spLocks noGrp="1"/>
          </p:cNvSpPr>
          <p:nvPr userDrawn="1">
            <p:ph type="subTitle" idx="1"/>
          </p:nvPr>
        </p:nvSpPr>
        <p:spPr>
          <a:xfrm>
            <a:off x="683569" y="2828528"/>
            <a:ext cx="7776863" cy="1608584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pic>
        <p:nvPicPr>
          <p:cNvPr id="9" name="Picture 2" descr="C:\Users\Markestrat\Desktop\comunicação 2012\Nova Identidade Visual\Markestrat\Materiais - separados para powerpoint\Fundos\fundo1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4" r="3074"/>
          <a:stretch/>
        </p:blipFill>
        <p:spPr bwMode="auto">
          <a:xfrm>
            <a:off x="0" y="4653136"/>
            <a:ext cx="9144000" cy="2235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Markestrat\Desktop\usp_escrita_branca.gi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0215" y="5474395"/>
            <a:ext cx="2121268" cy="837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\\server\servidor\PASTA COMUM\Comunicação\Logos\Logo_FEA-RP_Power-Point-01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9694" y="5070386"/>
            <a:ext cx="1886562" cy="1401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73004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prstClr val="white"/>
              </a:solidFill>
            </a:endParaRPr>
          </a:p>
        </p:txBody>
      </p:sp>
      <p:sp>
        <p:nvSpPr>
          <p:cNvPr id="7" name="Título 1"/>
          <p:cNvSpPr>
            <a:spLocks noGrp="1"/>
          </p:cNvSpPr>
          <p:nvPr userDrawn="1">
            <p:ph type="ctrTitle"/>
          </p:nvPr>
        </p:nvSpPr>
        <p:spPr>
          <a:xfrm>
            <a:off x="4235682" y="836711"/>
            <a:ext cx="4245949" cy="2304951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8" name="Subtítulo 2"/>
          <p:cNvSpPr>
            <a:spLocks noGrp="1"/>
          </p:cNvSpPr>
          <p:nvPr userDrawn="1">
            <p:ph type="subTitle" idx="1"/>
          </p:nvPr>
        </p:nvSpPr>
        <p:spPr>
          <a:xfrm>
            <a:off x="4139952" y="4074402"/>
            <a:ext cx="4464496" cy="1104528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sp>
        <p:nvSpPr>
          <p:cNvPr id="9" name="Espaço Reservado para Rodapé 4"/>
          <p:cNvSpPr>
            <a:spLocks noGrp="1"/>
          </p:cNvSpPr>
          <p:nvPr userDrawn="1">
            <p:ph type="ftr" sz="quarter" idx="11"/>
          </p:nvPr>
        </p:nvSpPr>
        <p:spPr>
          <a:xfrm>
            <a:off x="800294" y="6165304"/>
            <a:ext cx="7543412" cy="432048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endParaRPr lang="pt-BR" dirty="0">
              <a:solidFill>
                <a:prstClr val="black"/>
              </a:solidFill>
            </a:endParaRPr>
          </a:p>
        </p:txBody>
      </p:sp>
      <p:pic>
        <p:nvPicPr>
          <p:cNvPr id="2" name="Picture 2" descr="\\server\servidor\PASTA COMUM\Comunicação\Logos\Logo Fea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797" y="2060848"/>
            <a:ext cx="1992035" cy="1452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\\server\servidor\PASTA COMUM\Comunicação\Logos\logoUSP1.gif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178"/>
          <a:stretch/>
        </p:blipFill>
        <p:spPr bwMode="auto">
          <a:xfrm>
            <a:off x="965499" y="877722"/>
            <a:ext cx="2283382" cy="953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7491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prstClr val="white"/>
              </a:solidFill>
            </a:endParaRPr>
          </a:p>
        </p:txBody>
      </p:sp>
      <p:sp>
        <p:nvSpPr>
          <p:cNvPr id="7" name="Título 1"/>
          <p:cNvSpPr>
            <a:spLocks noGrp="1"/>
          </p:cNvSpPr>
          <p:nvPr userDrawn="1">
            <p:ph type="ctrTitle"/>
          </p:nvPr>
        </p:nvSpPr>
        <p:spPr>
          <a:xfrm>
            <a:off x="4355976" y="836711"/>
            <a:ext cx="4245949" cy="2304951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8" name="Subtítulo 2"/>
          <p:cNvSpPr>
            <a:spLocks noGrp="1"/>
          </p:cNvSpPr>
          <p:nvPr userDrawn="1">
            <p:ph type="subTitle" idx="1"/>
          </p:nvPr>
        </p:nvSpPr>
        <p:spPr>
          <a:xfrm>
            <a:off x="539750" y="4844752"/>
            <a:ext cx="8136706" cy="1104528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sp>
        <p:nvSpPr>
          <p:cNvPr id="9" name="Espaço Reservado para Rodapé 4"/>
          <p:cNvSpPr>
            <a:spLocks noGrp="1"/>
          </p:cNvSpPr>
          <p:nvPr userDrawn="1">
            <p:ph type="ftr" sz="quarter" idx="11"/>
          </p:nvPr>
        </p:nvSpPr>
        <p:spPr>
          <a:xfrm>
            <a:off x="539750" y="6237312"/>
            <a:ext cx="8135938" cy="432048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endParaRPr lang="pt-BR" dirty="0">
              <a:solidFill>
                <a:prstClr val="black"/>
              </a:solidFill>
            </a:endParaRPr>
          </a:p>
        </p:txBody>
      </p:sp>
      <p:pic>
        <p:nvPicPr>
          <p:cNvPr id="14" name="Picture 2" descr="\\server\servidor\PASTA COMUM\Comunicação\Logos\Logo Fea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5829" y="1825462"/>
            <a:ext cx="1606748" cy="1171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\\server\servidor\PASTA COMUM\Comunicação\Logos\logoUSP1.gif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178"/>
          <a:stretch/>
        </p:blipFill>
        <p:spPr bwMode="auto">
          <a:xfrm>
            <a:off x="1253530" y="877722"/>
            <a:ext cx="1841744" cy="769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209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prstClr val="white"/>
              </a:solidFill>
            </a:endParaRPr>
          </a:p>
        </p:txBody>
      </p:sp>
      <p:sp>
        <p:nvSpPr>
          <p:cNvPr id="14" name="Título 1"/>
          <p:cNvSpPr>
            <a:spLocks noGrp="1"/>
          </p:cNvSpPr>
          <p:nvPr userDrawn="1">
            <p:ph type="ctrTitle"/>
          </p:nvPr>
        </p:nvSpPr>
        <p:spPr>
          <a:xfrm>
            <a:off x="685799" y="620688"/>
            <a:ext cx="7772400" cy="1872208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15" name="Subtítulo 2"/>
          <p:cNvSpPr>
            <a:spLocks noGrp="1"/>
          </p:cNvSpPr>
          <p:nvPr userDrawn="1">
            <p:ph type="subTitle" idx="1"/>
          </p:nvPr>
        </p:nvSpPr>
        <p:spPr>
          <a:xfrm>
            <a:off x="683568" y="2828528"/>
            <a:ext cx="7776863" cy="1608584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sp>
        <p:nvSpPr>
          <p:cNvPr id="16" name="Espaço Reservado para Rodapé 4"/>
          <p:cNvSpPr>
            <a:spLocks noGrp="1"/>
          </p:cNvSpPr>
          <p:nvPr userDrawn="1">
            <p:ph type="ftr" sz="quarter" idx="11"/>
          </p:nvPr>
        </p:nvSpPr>
        <p:spPr>
          <a:xfrm>
            <a:off x="684212" y="6237312"/>
            <a:ext cx="7775575" cy="365125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endParaRPr lang="pt-BR" dirty="0">
              <a:solidFill>
                <a:prstClr val="black"/>
              </a:solidFill>
            </a:endParaRPr>
          </a:p>
        </p:txBody>
      </p:sp>
      <p:pic>
        <p:nvPicPr>
          <p:cNvPr id="11" name="Picture 2" descr="\\server\servidor\PASTA COMUM\Comunicação\Logos\Logo Fea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7504" y="4665017"/>
            <a:ext cx="1780760" cy="1298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\\server\servidor\PASTA COMUM\Comunicação\Logos\logoUSP1.gif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178"/>
          <a:stretch/>
        </p:blipFill>
        <p:spPr bwMode="auto">
          <a:xfrm>
            <a:off x="2061439" y="5024489"/>
            <a:ext cx="2041206" cy="852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0467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prstClr val="white"/>
              </a:solidFill>
            </a:endParaRPr>
          </a:p>
        </p:txBody>
      </p:sp>
      <p:sp>
        <p:nvSpPr>
          <p:cNvPr id="7" name="Título 1"/>
          <p:cNvSpPr>
            <a:spLocks noGrp="1"/>
          </p:cNvSpPr>
          <p:nvPr userDrawn="1">
            <p:ph type="ctrTitle"/>
          </p:nvPr>
        </p:nvSpPr>
        <p:spPr>
          <a:xfrm>
            <a:off x="4235682" y="692696"/>
            <a:ext cx="4245949" cy="2304951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8" name="Subtítulo 2"/>
          <p:cNvSpPr>
            <a:spLocks noGrp="1"/>
          </p:cNvSpPr>
          <p:nvPr userDrawn="1">
            <p:ph type="subTitle" idx="1"/>
          </p:nvPr>
        </p:nvSpPr>
        <p:spPr>
          <a:xfrm>
            <a:off x="4139952" y="4196680"/>
            <a:ext cx="4464496" cy="1104528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sp>
        <p:nvSpPr>
          <p:cNvPr id="9" name="Espaço Reservado para Rodapé 4"/>
          <p:cNvSpPr>
            <a:spLocks noGrp="1"/>
          </p:cNvSpPr>
          <p:nvPr userDrawn="1">
            <p:ph type="ftr" sz="quarter" idx="11"/>
          </p:nvPr>
        </p:nvSpPr>
        <p:spPr>
          <a:xfrm>
            <a:off x="800294" y="6165304"/>
            <a:ext cx="7543412" cy="432048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endParaRPr lang="pt-BR" dirty="0">
              <a:solidFill>
                <a:prstClr val="black"/>
              </a:solidFill>
            </a:endParaRPr>
          </a:p>
        </p:txBody>
      </p:sp>
      <p:pic>
        <p:nvPicPr>
          <p:cNvPr id="2" name="Picture 2" descr="\\server\servidor\PASTA COMUM\Comunicação\Logos\Logo Fea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1813" y="1976595"/>
            <a:ext cx="1992035" cy="1452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\\server\servidor\PASTA COMUM\Comunicação\Logos\logoUSP1.gif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178"/>
          <a:stretch/>
        </p:blipFill>
        <p:spPr bwMode="auto">
          <a:xfrm>
            <a:off x="1187624" y="770835"/>
            <a:ext cx="2053606" cy="857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8591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563888" y="6376243"/>
            <a:ext cx="3168352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2737037" y="6376243"/>
            <a:ext cx="75484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A8C5357B-FFAF-4808-A6CA-BB0C4F2BA85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742421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10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563888" y="6376243"/>
            <a:ext cx="3168352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11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2737037" y="6376243"/>
            <a:ext cx="75484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A8C5357B-FFAF-4808-A6CA-BB0C4F2BA85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27088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0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563888" y="6376243"/>
            <a:ext cx="3168352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11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2737037" y="6376243"/>
            <a:ext cx="75484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A8C5357B-FFAF-4808-A6CA-BB0C4F2BA85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628739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76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76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563888" y="6376243"/>
            <a:ext cx="3168352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10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2737037" y="6376243"/>
            <a:ext cx="75484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A8C5357B-FFAF-4808-A6CA-BB0C4F2BA85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567399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7020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7020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9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563888" y="6376243"/>
            <a:ext cx="3168352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12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2737037" y="6376243"/>
            <a:ext cx="75484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A8C5357B-FFAF-4808-A6CA-BB0C4F2BA85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309282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563888" y="6376243"/>
            <a:ext cx="3168352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2737037" y="6376243"/>
            <a:ext cx="75484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A8C5357B-FFAF-4808-A6CA-BB0C4F2BA85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147336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563888" y="6376243"/>
            <a:ext cx="3168352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2737037" y="6376243"/>
            <a:ext cx="75484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A8C5357B-FFAF-4808-A6CA-BB0C4F2BA85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406829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6038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4418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563888" y="6376243"/>
            <a:ext cx="3168352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10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2737037" y="6376243"/>
            <a:ext cx="75484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A8C5357B-FFAF-4808-A6CA-BB0C4F2BA85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174115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581128"/>
            <a:ext cx="5486400" cy="504056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389634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229200"/>
            <a:ext cx="5486400" cy="6477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563888" y="6376243"/>
            <a:ext cx="3168352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10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2737037" y="6376243"/>
            <a:ext cx="75484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A8C5357B-FFAF-4808-A6CA-BB0C4F2BA85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521795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563888" y="6376243"/>
            <a:ext cx="3168352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2737037" y="6376243"/>
            <a:ext cx="75484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A8C5357B-FFAF-4808-A6CA-BB0C4F2BA85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4393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prstClr val="white"/>
              </a:solidFill>
            </a:endParaRPr>
          </a:p>
        </p:txBody>
      </p:sp>
      <p:sp>
        <p:nvSpPr>
          <p:cNvPr id="7" name="Título 1"/>
          <p:cNvSpPr>
            <a:spLocks noGrp="1"/>
          </p:cNvSpPr>
          <p:nvPr userDrawn="1">
            <p:ph type="ctrTitle"/>
          </p:nvPr>
        </p:nvSpPr>
        <p:spPr>
          <a:xfrm>
            <a:off x="4355976" y="764704"/>
            <a:ext cx="4245949" cy="2304951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8" name="Subtítulo 2"/>
          <p:cNvSpPr>
            <a:spLocks noGrp="1"/>
          </p:cNvSpPr>
          <p:nvPr userDrawn="1">
            <p:ph type="subTitle" idx="1"/>
          </p:nvPr>
        </p:nvSpPr>
        <p:spPr>
          <a:xfrm>
            <a:off x="539750" y="4844752"/>
            <a:ext cx="8136706" cy="1104528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sp>
        <p:nvSpPr>
          <p:cNvPr id="9" name="Espaço Reservado para Rodapé 4"/>
          <p:cNvSpPr>
            <a:spLocks noGrp="1"/>
          </p:cNvSpPr>
          <p:nvPr userDrawn="1">
            <p:ph type="ftr" sz="quarter" idx="11"/>
          </p:nvPr>
        </p:nvSpPr>
        <p:spPr>
          <a:xfrm>
            <a:off x="539750" y="6237312"/>
            <a:ext cx="8135938" cy="432048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endParaRPr lang="pt-BR" dirty="0">
              <a:solidFill>
                <a:prstClr val="black"/>
              </a:solidFill>
            </a:endParaRPr>
          </a:p>
        </p:txBody>
      </p:sp>
      <p:pic>
        <p:nvPicPr>
          <p:cNvPr id="14" name="Picture 2" descr="\\server\servidor\PASTA COMUM\Comunicação\Logos\Logo Fea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774113"/>
            <a:ext cx="1539800" cy="1122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\\server\servidor\PASTA COMUM\Comunicação\Logos\logoUSP1.gif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178"/>
          <a:stretch/>
        </p:blipFill>
        <p:spPr bwMode="auto">
          <a:xfrm>
            <a:off x="1547664" y="836712"/>
            <a:ext cx="1656184" cy="691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6878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602287"/>
          </a:xfrm>
          <a:prstGeom prst="rect">
            <a:avLst/>
          </a:prstGeom>
        </p:spPr>
        <p:txBody>
          <a:bodyPr vert="eaVert"/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60228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563888" y="6376243"/>
            <a:ext cx="3168352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2737037" y="6376243"/>
            <a:ext cx="75484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A8C5357B-FFAF-4808-A6CA-BB0C4F2BA85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0085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prstClr val="white"/>
              </a:solidFill>
            </a:endParaRPr>
          </a:p>
        </p:txBody>
      </p:sp>
      <p:sp>
        <p:nvSpPr>
          <p:cNvPr id="14" name="Título 1"/>
          <p:cNvSpPr>
            <a:spLocks noGrp="1"/>
          </p:cNvSpPr>
          <p:nvPr userDrawn="1">
            <p:ph type="ctrTitle"/>
          </p:nvPr>
        </p:nvSpPr>
        <p:spPr>
          <a:xfrm>
            <a:off x="685799" y="620688"/>
            <a:ext cx="7772400" cy="1872208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15" name="Subtítulo 2"/>
          <p:cNvSpPr>
            <a:spLocks noGrp="1"/>
          </p:cNvSpPr>
          <p:nvPr userDrawn="1">
            <p:ph type="subTitle" idx="1"/>
          </p:nvPr>
        </p:nvSpPr>
        <p:spPr>
          <a:xfrm>
            <a:off x="683568" y="2828528"/>
            <a:ext cx="7776863" cy="1608584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sp>
        <p:nvSpPr>
          <p:cNvPr id="16" name="Espaço Reservado para Rodapé 4"/>
          <p:cNvSpPr>
            <a:spLocks noGrp="1"/>
          </p:cNvSpPr>
          <p:nvPr userDrawn="1">
            <p:ph type="ftr" sz="quarter" idx="11"/>
          </p:nvPr>
        </p:nvSpPr>
        <p:spPr>
          <a:xfrm>
            <a:off x="684212" y="6237312"/>
            <a:ext cx="7775575" cy="365125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endParaRPr lang="pt-BR" dirty="0">
              <a:solidFill>
                <a:prstClr val="black"/>
              </a:solidFill>
            </a:endParaRPr>
          </a:p>
        </p:txBody>
      </p:sp>
      <p:pic>
        <p:nvPicPr>
          <p:cNvPr id="11" name="Picture 2" descr="\\server\servidor\PASTA COMUM\Comunicação\Logos\Logo Fea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3488" y="4676380"/>
            <a:ext cx="1780760" cy="1298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\\server\servidor\PASTA COMUM\Comunicação\Logos\logoUSP1.gif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178"/>
          <a:stretch/>
        </p:blipFill>
        <p:spPr bwMode="auto">
          <a:xfrm>
            <a:off x="2132904" y="4963365"/>
            <a:ext cx="1956708" cy="817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27881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275856" y="6376243"/>
            <a:ext cx="3168352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44749" y="6376243"/>
            <a:ext cx="75484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A8C5357B-FFAF-4808-A6CA-BB0C4F2BA85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8517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275856" y="6376243"/>
            <a:ext cx="3168352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2449005" y="6376243"/>
            <a:ext cx="75484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A8C5357B-FFAF-4808-A6CA-BB0C4F2BA85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7586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275856" y="6376243"/>
            <a:ext cx="3168352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10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2449005" y="6376243"/>
            <a:ext cx="75484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A8C5357B-FFAF-4808-A6CA-BB0C4F2BA85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4428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24.xml"/><Relationship Id="rId25" Type="http://schemas.openxmlformats.org/officeDocument/2006/relationships/slideLayout" Target="../slideLayouts/slideLayout25.xml"/><Relationship Id="rId26" Type="http://schemas.openxmlformats.org/officeDocument/2006/relationships/slideLayout" Target="../slideLayouts/slideLayout26.xml"/><Relationship Id="rId27" Type="http://schemas.openxmlformats.org/officeDocument/2006/relationships/slideLayout" Target="../slideLayouts/slideLayout27.xml"/><Relationship Id="rId28" Type="http://schemas.openxmlformats.org/officeDocument/2006/relationships/slideLayout" Target="../slideLayouts/slideLayout28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30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31.xml"/><Relationship Id="rId32" Type="http://schemas.openxmlformats.org/officeDocument/2006/relationships/slideLayout" Target="../slideLayouts/slideLayout32.xml"/><Relationship Id="rId9" Type="http://schemas.openxmlformats.org/officeDocument/2006/relationships/slideLayout" Target="../slideLayouts/slideLayout9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3" Type="http://schemas.openxmlformats.org/officeDocument/2006/relationships/slideLayout" Target="../slideLayouts/slideLayout33.xml"/><Relationship Id="rId34" Type="http://schemas.openxmlformats.org/officeDocument/2006/relationships/theme" Target="../theme/theme1.xml"/><Relationship Id="rId35" Type="http://schemas.openxmlformats.org/officeDocument/2006/relationships/image" Target="../media/image1.jpeg"/><Relationship Id="rId36" Type="http://schemas.openxmlformats.org/officeDocument/2006/relationships/image" Target="../media/image2.gif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37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2.xml"/><Relationship Id="rId20" Type="http://schemas.openxmlformats.org/officeDocument/2006/relationships/image" Target="../media/image2.gif"/><Relationship Id="rId21" Type="http://schemas.openxmlformats.org/officeDocument/2006/relationships/image" Target="../media/image3.png"/><Relationship Id="rId10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5.xml"/><Relationship Id="rId13" Type="http://schemas.openxmlformats.org/officeDocument/2006/relationships/slideLayout" Target="../slideLayouts/slideLayout46.xml"/><Relationship Id="rId14" Type="http://schemas.openxmlformats.org/officeDocument/2006/relationships/slideLayout" Target="../slideLayouts/slideLayout47.xml"/><Relationship Id="rId15" Type="http://schemas.openxmlformats.org/officeDocument/2006/relationships/slideLayout" Target="../slideLayouts/slideLayout48.xml"/><Relationship Id="rId16" Type="http://schemas.openxmlformats.org/officeDocument/2006/relationships/slideLayout" Target="../slideLayouts/slideLayout49.xml"/><Relationship Id="rId17" Type="http://schemas.openxmlformats.org/officeDocument/2006/relationships/slideLayout" Target="../slideLayouts/slideLayout50.xml"/><Relationship Id="rId18" Type="http://schemas.openxmlformats.org/officeDocument/2006/relationships/theme" Target="../theme/theme2.xml"/><Relationship Id="rId19" Type="http://schemas.openxmlformats.org/officeDocument/2006/relationships/image" Target="../media/image1.jpeg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8229600" cy="45361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pic>
        <p:nvPicPr>
          <p:cNvPr id="7" name="Picture 2" descr="C:\Users\Markestrat\Desktop\comunicação 2012\Nova Identidade Visual\Markestrat\Materiais - separados para powerpoint\Tarjas\tarja_horizontal_petroleo.jpg"/>
          <p:cNvPicPr>
            <a:picLocks noChangeAspect="1" noChangeArrowheads="1"/>
          </p:cNvPicPr>
          <p:nvPr userDrawn="1"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22988"/>
            <a:ext cx="9144000" cy="765734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Markestrat\Desktop\usp_escrita_branca.gif"/>
          <p:cNvPicPr>
            <a:picLocks noChangeAspect="1" noChangeArrowheads="1"/>
          </p:cNvPicPr>
          <p:nvPr userDrawn="1"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6080" y="6382239"/>
            <a:ext cx="936104" cy="369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\\server\servidor\PASTA COMUM\Comunicação\Logos\Logo_FEA-RP_Power-Point-01.png"/>
          <p:cNvPicPr>
            <a:picLocks noChangeAspect="1" noChangeArrowheads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6199865"/>
            <a:ext cx="783800" cy="582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6764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4" r:id="rId2"/>
    <p:sldLayoutId id="2147483676" r:id="rId3"/>
    <p:sldLayoutId id="2147483677" r:id="rId4"/>
    <p:sldLayoutId id="2147483678" r:id="rId5"/>
    <p:sldLayoutId id="2147483679" r:id="rId6"/>
    <p:sldLayoutId id="2147483650" r:id="rId7"/>
    <p:sldLayoutId id="2147483651" r:id="rId8"/>
    <p:sldLayoutId id="2147483652" r:id="rId9"/>
    <p:sldLayoutId id="2147483653" r:id="rId10"/>
    <p:sldLayoutId id="2147483654" r:id="rId11"/>
    <p:sldLayoutId id="2147483655" r:id="rId12"/>
    <p:sldLayoutId id="2147483656" r:id="rId13"/>
    <p:sldLayoutId id="2147483657" r:id="rId14"/>
    <p:sldLayoutId id="2147483658" r:id="rId15"/>
    <p:sldLayoutId id="2147483659" r:id="rId16"/>
    <p:sldLayoutId id="2147483660" r:id="rId17"/>
    <p:sldLayoutId id="2147483688" r:id="rId18"/>
    <p:sldLayoutId id="2147483691" r:id="rId19"/>
    <p:sldLayoutId id="2147483692" r:id="rId20"/>
    <p:sldLayoutId id="2147483693" r:id="rId21"/>
    <p:sldLayoutId id="2147483694" r:id="rId22"/>
    <p:sldLayoutId id="2147483695" r:id="rId23"/>
    <p:sldLayoutId id="2147483696" r:id="rId24"/>
    <p:sldLayoutId id="2147483697" r:id="rId25"/>
    <p:sldLayoutId id="2147483698" r:id="rId26"/>
    <p:sldLayoutId id="2147483699" r:id="rId27"/>
    <p:sldLayoutId id="2147483700" r:id="rId28"/>
    <p:sldLayoutId id="2147483701" r:id="rId29"/>
    <p:sldLayoutId id="2147483702" r:id="rId30"/>
    <p:sldLayoutId id="2147483703" r:id="rId31"/>
    <p:sldLayoutId id="2147483704" r:id="rId32"/>
    <p:sldLayoutId id="2147483705" r:id="rId3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8229600" cy="45361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pic>
        <p:nvPicPr>
          <p:cNvPr id="7" name="Picture 2" descr="C:\Users\Markestrat\Desktop\comunicação 2012\Nova Identidade Visual\Markestrat\Materiais - separados para powerpoint\Tarjas\tarja_horizontal_petroleo.jpg"/>
          <p:cNvPicPr>
            <a:picLocks noChangeAspect="1" noChangeArrowheads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22988"/>
            <a:ext cx="9144000" cy="765734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Markestrat\Desktop\usp_escrita_branca.gif"/>
          <p:cNvPicPr>
            <a:picLocks noChangeAspect="1" noChangeArrowheads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670" y="6359606"/>
            <a:ext cx="966978" cy="381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\\server\servidor\PASTA COMUM\Comunicação\Logos\Logo_FEA-RP_Power-Point-01.png"/>
          <p:cNvPicPr>
            <a:picLocks noChangeAspect="1" noChangeArrowheads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9968" y="6184892"/>
            <a:ext cx="783800" cy="582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20544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  <p:sldLayoutId id="2147483670" r:id="rId15"/>
    <p:sldLayoutId id="2147483671" r:id="rId16"/>
    <p:sldLayoutId id="2147483672" r:id="rId1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ítulo 3"/>
          <p:cNvSpPr>
            <a:spLocks noGrp="1"/>
          </p:cNvSpPr>
          <p:nvPr>
            <p:ph type="ctrTitle" sz="quarter"/>
          </p:nvPr>
        </p:nvSpPr>
        <p:spPr>
          <a:xfrm>
            <a:off x="3239344" y="1916832"/>
            <a:ext cx="5904656" cy="1097736"/>
          </a:xfrm>
        </p:spPr>
        <p:txBody>
          <a:bodyPr/>
          <a:lstStyle/>
          <a:p>
            <a:r>
              <a:rPr lang="pt-BR" sz="4000" dirty="0" smtClean="0"/>
              <a:t>Teoria da Administra</a:t>
            </a:r>
            <a:r>
              <a:rPr lang="pt-BR" sz="4000" dirty="0" smtClean="0"/>
              <a:t>ção</a:t>
            </a:r>
            <a:endParaRPr lang="pt-BR" sz="4000" dirty="0" smtClean="0"/>
          </a:p>
        </p:txBody>
      </p:sp>
      <p:sp>
        <p:nvSpPr>
          <p:cNvPr id="33795" name="Subtítulo 4"/>
          <p:cNvSpPr>
            <a:spLocks noGrp="1"/>
          </p:cNvSpPr>
          <p:nvPr>
            <p:ph type="subTitle" sz="quarter" idx="1"/>
          </p:nvPr>
        </p:nvSpPr>
        <p:spPr>
          <a:xfrm>
            <a:off x="323528" y="5708848"/>
            <a:ext cx="8820472" cy="1752600"/>
          </a:xfrm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pt-BR" sz="3200" b="1" dirty="0" smtClean="0"/>
              <a:t>Luciano Thomé e Castro</a:t>
            </a:r>
          </a:p>
          <a:p>
            <a:pPr algn="ctr">
              <a:lnSpc>
                <a:spcPct val="80000"/>
              </a:lnSpc>
            </a:pPr>
            <a:endParaRPr lang="pt-BR" sz="3200" b="1" dirty="0" smtClean="0"/>
          </a:p>
          <a:p>
            <a:pPr algn="ctr">
              <a:lnSpc>
                <a:spcPct val="80000"/>
              </a:lnSpc>
            </a:pPr>
            <a:r>
              <a:rPr lang="pt-BR" sz="3200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15347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ítulo 1"/>
          <p:cNvSpPr>
            <a:spLocks noGrp="1"/>
          </p:cNvSpPr>
          <p:nvPr>
            <p:ph type="title"/>
          </p:nvPr>
        </p:nvSpPr>
        <p:spPr>
          <a:xfrm>
            <a:off x="2143125" y="388938"/>
            <a:ext cx="6521450" cy="10445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t-BR">
                <a:latin typeface="Arial" charset="0"/>
              </a:rPr>
              <a:t>Funções da administração </a:t>
            </a:r>
            <a:br>
              <a:rPr lang="pt-BR">
                <a:latin typeface="Arial" charset="0"/>
              </a:rPr>
            </a:br>
            <a:r>
              <a:rPr lang="pt-BR">
                <a:latin typeface="Arial" charset="0"/>
              </a:rPr>
              <a:t>e níveis organizacionais</a:t>
            </a:r>
          </a:p>
        </p:txBody>
      </p:sp>
      <p:sp>
        <p:nvSpPr>
          <p:cNvPr id="28" name="Espaço Reservado para Número de Slide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9F2BE9B-DC16-4D4C-BBF1-22CFDF8CB795}" type="slidenum">
              <a:rPr lang="pt-BR">
                <a:solidFill>
                  <a:srgbClr val="FFEB64"/>
                </a:solidFill>
              </a:rPr>
              <a:pPr eaLnBrk="1" hangingPunct="1"/>
              <a:t>10</a:t>
            </a:fld>
            <a:endParaRPr lang="pt-BR">
              <a:solidFill>
                <a:srgbClr val="FFEB64"/>
              </a:solidFill>
            </a:endParaRPr>
          </a:p>
        </p:txBody>
      </p:sp>
      <p:pic>
        <p:nvPicPr>
          <p:cNvPr id="13316" name="Imagem 28" descr="cap01_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2143125"/>
            <a:ext cx="8399463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66557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ítulo 1"/>
          <p:cNvSpPr>
            <a:spLocks noGrp="1"/>
          </p:cNvSpPr>
          <p:nvPr>
            <p:ph type="title"/>
          </p:nvPr>
        </p:nvSpPr>
        <p:spPr>
          <a:xfrm>
            <a:off x="2179637" y="-99392"/>
            <a:ext cx="6521450" cy="10445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t-BR">
                <a:latin typeface="Arial" charset="0"/>
              </a:rPr>
              <a:t>Áreas funcionais </a:t>
            </a:r>
            <a:br>
              <a:rPr lang="pt-BR">
                <a:latin typeface="Arial" charset="0"/>
              </a:rPr>
            </a:br>
            <a:r>
              <a:rPr lang="pt-BR">
                <a:latin typeface="Arial" charset="0"/>
              </a:rPr>
              <a:t>da organização</a:t>
            </a:r>
          </a:p>
        </p:txBody>
      </p:sp>
      <p:pic>
        <p:nvPicPr>
          <p:cNvPr id="14340" name="Imagem 7" descr="cap01_0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5650" y="1111870"/>
            <a:ext cx="5083175" cy="490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961601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ítulo 1"/>
          <p:cNvSpPr>
            <a:spLocks noGrp="1"/>
          </p:cNvSpPr>
          <p:nvPr>
            <p:ph type="title"/>
          </p:nvPr>
        </p:nvSpPr>
        <p:spPr>
          <a:xfrm>
            <a:off x="2143125" y="388938"/>
            <a:ext cx="6521450" cy="10445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t-BR" dirty="0">
                <a:latin typeface="Arial" charset="0"/>
              </a:rPr>
              <a:t>Papéis do </a:t>
            </a:r>
            <a:r>
              <a:rPr lang="pt-BR" dirty="0" smtClean="0">
                <a:latin typeface="Arial" charset="0"/>
              </a:rPr>
              <a:t>administrador (</a:t>
            </a:r>
            <a:r>
              <a:rPr lang="pt-BR" dirty="0" err="1" smtClean="0">
                <a:latin typeface="Arial" charset="0"/>
              </a:rPr>
              <a:t>Mintzberg</a:t>
            </a:r>
            <a:r>
              <a:rPr lang="pt-BR" dirty="0" smtClean="0">
                <a:latin typeface="Arial" charset="0"/>
              </a:rPr>
              <a:t>)</a:t>
            </a:r>
            <a:endParaRPr lang="pt-BR" dirty="0">
              <a:latin typeface="Arial" charset="0"/>
            </a:endParaRPr>
          </a:p>
        </p:txBody>
      </p:sp>
      <p:pic>
        <p:nvPicPr>
          <p:cNvPr id="15364" name="Imagem 24" descr="cap01_0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849" y="1052736"/>
            <a:ext cx="8161337" cy="480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532244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ítulo 1"/>
          <p:cNvSpPr>
            <a:spLocks noGrp="1"/>
          </p:cNvSpPr>
          <p:nvPr>
            <p:ph type="title"/>
          </p:nvPr>
        </p:nvSpPr>
        <p:spPr>
          <a:xfrm>
            <a:off x="2143125" y="388938"/>
            <a:ext cx="6521450" cy="10445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t-BR">
                <a:latin typeface="Arial" charset="0"/>
              </a:rPr>
              <a:t>Papéis do administrador </a:t>
            </a:r>
            <a:br>
              <a:rPr lang="pt-BR">
                <a:latin typeface="Arial" charset="0"/>
              </a:rPr>
            </a:br>
            <a:r>
              <a:rPr lang="pt-BR">
                <a:latin typeface="Arial" charset="0"/>
              </a:rPr>
              <a:t>e níveis organizacionais</a:t>
            </a:r>
            <a:endParaRPr lang="pt-BR" sz="2800">
              <a:latin typeface="Arial" charset="0"/>
            </a:endParaRPr>
          </a:p>
        </p:txBody>
      </p:sp>
      <p:pic>
        <p:nvPicPr>
          <p:cNvPr id="16388" name="Imagem 24" descr="cap01_07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1772816"/>
            <a:ext cx="7624763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698975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>
            <a:spLocks noGrp="1"/>
          </p:cNvSpPr>
          <p:nvPr>
            <p:ph type="title"/>
          </p:nvPr>
        </p:nvSpPr>
        <p:spPr>
          <a:xfrm>
            <a:off x="2143125" y="388938"/>
            <a:ext cx="6521450" cy="1044575"/>
          </a:xfrm>
        </p:spPr>
        <p:txBody>
          <a:bodyPr/>
          <a:lstStyle/>
          <a:p>
            <a:pPr eaLnBrk="1" hangingPunct="1"/>
            <a:r>
              <a:rPr lang="pt-BR">
                <a:latin typeface="Arial" charset="0"/>
              </a:rPr>
              <a:t>Habilidades do administrador</a:t>
            </a:r>
          </a:p>
        </p:txBody>
      </p:sp>
      <p:pic>
        <p:nvPicPr>
          <p:cNvPr id="17412" name="Imagem 17" descr="cap01_0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982" y="1340768"/>
            <a:ext cx="8375650" cy="437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096204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ítulo 1"/>
          <p:cNvSpPr>
            <a:spLocks noGrp="1"/>
          </p:cNvSpPr>
          <p:nvPr>
            <p:ph type="title"/>
          </p:nvPr>
        </p:nvSpPr>
        <p:spPr>
          <a:xfrm>
            <a:off x="971600" y="-27384"/>
            <a:ext cx="7873503" cy="1044575"/>
          </a:xfrm>
        </p:spPr>
        <p:txBody>
          <a:bodyPr>
            <a:normAutofit/>
          </a:bodyPr>
          <a:lstStyle/>
          <a:p>
            <a:pPr eaLnBrk="1" hangingPunct="1"/>
            <a:r>
              <a:rPr lang="pt-BR" dirty="0">
                <a:latin typeface="Arial" charset="0"/>
              </a:rPr>
              <a:t>Administração no Brasil</a:t>
            </a:r>
            <a:br>
              <a:rPr lang="pt-BR" dirty="0">
                <a:latin typeface="Arial" charset="0"/>
              </a:rPr>
            </a:br>
            <a:r>
              <a:rPr lang="pt-BR" sz="2800" dirty="0">
                <a:latin typeface="Arial" charset="0"/>
              </a:rPr>
              <a:t>Estilo brasileiro de </a:t>
            </a:r>
            <a:r>
              <a:rPr lang="pt-BR" sz="2800" dirty="0" smtClean="0">
                <a:latin typeface="Arial" charset="0"/>
              </a:rPr>
              <a:t>administrar (Barros, Prates)</a:t>
            </a:r>
            <a:endParaRPr lang="pt-BR" sz="2400" dirty="0">
              <a:latin typeface="Arial" charset="0"/>
            </a:endParaRPr>
          </a:p>
        </p:txBody>
      </p:sp>
      <p:sp>
        <p:nvSpPr>
          <p:cNvPr id="24" name="Espaço Reservado para Número de Slide 8"/>
          <p:cNvSpPr>
            <a:spLocks noGrp="1"/>
          </p:cNvSpPr>
          <p:nvPr>
            <p:ph type="sldNum" sz="quarter" idx="10"/>
          </p:nvPr>
        </p:nvSpPr>
        <p:spPr>
          <a:xfrm>
            <a:off x="8681591" y="6013053"/>
            <a:ext cx="642937" cy="420688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34F007D-C153-344F-A30C-FADE48296904}" type="slidenum">
              <a:rPr lang="pt-BR">
                <a:solidFill>
                  <a:srgbClr val="FFEB64"/>
                </a:solidFill>
              </a:rPr>
              <a:pPr eaLnBrk="1" hangingPunct="1"/>
              <a:t>15</a:t>
            </a:fld>
            <a:endParaRPr lang="pt-BR">
              <a:solidFill>
                <a:srgbClr val="FFEB64"/>
              </a:solidFill>
            </a:endParaRPr>
          </a:p>
        </p:txBody>
      </p:sp>
      <p:pic>
        <p:nvPicPr>
          <p:cNvPr id="18436" name="Imagem 24" descr="cap01_1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903" y="1155303"/>
            <a:ext cx="7077075" cy="495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228067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title"/>
          </p:nvPr>
        </p:nvSpPr>
        <p:spPr>
          <a:xfrm>
            <a:off x="2143125" y="388938"/>
            <a:ext cx="6521450" cy="1044575"/>
          </a:xfrm>
        </p:spPr>
        <p:txBody>
          <a:bodyPr/>
          <a:lstStyle/>
          <a:p>
            <a:pPr eaLnBrk="1" hangingPunct="1"/>
            <a:r>
              <a:rPr lang="pt-BR">
                <a:latin typeface="Arial" charset="0"/>
              </a:rPr>
              <a:t>Administração no Brasil</a:t>
            </a:r>
            <a:br>
              <a:rPr lang="pt-BR">
                <a:latin typeface="Arial" charset="0"/>
              </a:rPr>
            </a:br>
            <a:r>
              <a:rPr lang="pt-BR" sz="2800">
                <a:latin typeface="Arial" charset="0"/>
              </a:rPr>
              <a:t> Ambiente organizacional brasileiro </a:t>
            </a:r>
            <a:endParaRPr lang="pt-BR" sz="2400">
              <a:latin typeface="Arial" charset="0"/>
            </a:endParaRPr>
          </a:p>
        </p:txBody>
      </p:sp>
      <p:sp>
        <p:nvSpPr>
          <p:cNvPr id="19459" name="Espaço Reservado para Conteúdo 4"/>
          <p:cNvSpPr>
            <a:spLocks noGrp="1"/>
          </p:cNvSpPr>
          <p:nvPr>
            <p:ph sz="half" idx="1"/>
          </p:nvPr>
        </p:nvSpPr>
        <p:spPr>
          <a:xfrm>
            <a:off x="344488" y="1412776"/>
            <a:ext cx="8156575" cy="4711700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2400"/>
              </a:spcBef>
            </a:pPr>
            <a:r>
              <a:rPr lang="pt-BR" sz="2200" b="1" dirty="0">
                <a:solidFill>
                  <a:srgbClr val="000000"/>
                </a:solidFill>
                <a:latin typeface="Arial" charset="0"/>
              </a:rPr>
              <a:t>Elevada carga tributária </a:t>
            </a:r>
            <a:r>
              <a:rPr lang="pt-BR" sz="2200" dirty="0">
                <a:solidFill>
                  <a:srgbClr val="000000"/>
                </a:solidFill>
                <a:latin typeface="Arial" charset="0"/>
              </a:rPr>
              <a:t>– o Brasil é um dos países com maior carga tributária no mundo (37,4% do PIB).</a:t>
            </a:r>
            <a:endParaRPr lang="en-US" sz="2200" dirty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120000"/>
              </a:lnSpc>
              <a:spcBef>
                <a:spcPts val="2400"/>
              </a:spcBef>
            </a:pPr>
            <a:r>
              <a:rPr lang="pt-BR" sz="2200" b="1" dirty="0">
                <a:solidFill>
                  <a:srgbClr val="000000"/>
                </a:solidFill>
                <a:latin typeface="Arial" charset="0"/>
              </a:rPr>
              <a:t>Elevados custos de financiamento </a:t>
            </a:r>
            <a:r>
              <a:rPr lang="pt-BR" sz="2200" dirty="0">
                <a:solidFill>
                  <a:srgbClr val="000000"/>
                </a:solidFill>
                <a:latin typeface="Arial" charset="0"/>
              </a:rPr>
              <a:t>– a taxa de juro real brasileira é uma das maiores do mundo, o que torna o custo do financiamento muito elevado para as empresas.</a:t>
            </a:r>
            <a:endParaRPr lang="en-US" sz="2200" dirty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120000"/>
              </a:lnSpc>
              <a:spcBef>
                <a:spcPts val="2400"/>
              </a:spcBef>
            </a:pPr>
            <a:r>
              <a:rPr lang="pt-BR" sz="2200" b="1" dirty="0">
                <a:solidFill>
                  <a:srgbClr val="000000"/>
                </a:solidFill>
                <a:latin typeface="Arial" charset="0"/>
              </a:rPr>
              <a:t>Burocracia ineficaz </a:t>
            </a:r>
            <a:r>
              <a:rPr lang="pt-BR" sz="2200" dirty="0">
                <a:solidFill>
                  <a:srgbClr val="000000"/>
                </a:solidFill>
                <a:latin typeface="Arial" charset="0"/>
              </a:rPr>
              <a:t>– a burocracia brasileira obriga os administradores a estarem mais concentrados em formalidades do que na condução de seus negócios.</a:t>
            </a:r>
            <a:endParaRPr lang="en-US" sz="2200" dirty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120000"/>
              </a:lnSpc>
              <a:spcBef>
                <a:spcPts val="2400"/>
              </a:spcBef>
            </a:pPr>
            <a:r>
              <a:rPr lang="pt-BR" sz="2200" b="1" dirty="0">
                <a:solidFill>
                  <a:srgbClr val="000000"/>
                </a:solidFill>
                <a:latin typeface="Arial" charset="0"/>
              </a:rPr>
              <a:t>Produtividade reduzida.</a:t>
            </a:r>
            <a:endParaRPr lang="en-US" sz="2200" b="1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99463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ítulo 1"/>
          <p:cNvSpPr>
            <a:spLocks noGrp="1"/>
          </p:cNvSpPr>
          <p:nvPr>
            <p:ph type="title"/>
          </p:nvPr>
        </p:nvSpPr>
        <p:spPr>
          <a:xfrm>
            <a:off x="2143125" y="388938"/>
            <a:ext cx="6521450" cy="1044575"/>
          </a:xfrm>
        </p:spPr>
        <p:txBody>
          <a:bodyPr/>
          <a:lstStyle/>
          <a:p>
            <a:r>
              <a:rPr lang="pt-BR">
                <a:latin typeface="Arial" charset="0"/>
              </a:rPr>
              <a:t>Importância da administração</a:t>
            </a:r>
          </a:p>
        </p:txBody>
      </p:sp>
      <p:sp>
        <p:nvSpPr>
          <p:cNvPr id="22531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23528" y="980728"/>
            <a:ext cx="8156575" cy="4711700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t-BR" sz="2200" dirty="0">
                <a:solidFill>
                  <a:srgbClr val="000000"/>
                </a:solidFill>
                <a:latin typeface="Arial" charset="0"/>
              </a:rPr>
              <a:t>No Brasil, 50% dos novos negócios falham nos dois primeiros anos de atividade, e entre as principais razões dessa elevada mortalidade empresarial estão as </a:t>
            </a:r>
            <a:r>
              <a:rPr lang="pt-BR" sz="2200" b="1" dirty="0">
                <a:solidFill>
                  <a:srgbClr val="000000"/>
                </a:solidFill>
                <a:latin typeface="Arial" charset="0"/>
              </a:rPr>
              <a:t>falhas gerenciais </a:t>
            </a:r>
            <a:r>
              <a:rPr lang="pt-BR" sz="2200" dirty="0">
                <a:solidFill>
                  <a:srgbClr val="000000"/>
                </a:solidFill>
                <a:latin typeface="Arial" charset="0"/>
              </a:rPr>
              <a:t>na condução dos negócios.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t-BR" sz="2200" dirty="0">
                <a:solidFill>
                  <a:srgbClr val="000000"/>
                </a:solidFill>
                <a:latin typeface="Arial" charset="0"/>
              </a:rPr>
              <a:t>Os custos de uma administração ruim não se limitam a um </a:t>
            </a:r>
            <a:r>
              <a:rPr lang="pt-BR" sz="2200" b="1" dirty="0">
                <a:solidFill>
                  <a:srgbClr val="000000"/>
                </a:solidFill>
                <a:latin typeface="Arial" charset="0"/>
              </a:rPr>
              <a:t>desperdício de recursos financeiros e materiais</a:t>
            </a:r>
            <a:r>
              <a:rPr lang="pt-BR" sz="2200" dirty="0">
                <a:solidFill>
                  <a:srgbClr val="000000"/>
                </a:solidFill>
                <a:latin typeface="Arial" charset="0"/>
              </a:rPr>
              <a:t>, mas   também acarretam </a:t>
            </a:r>
            <a:r>
              <a:rPr lang="pt-BR" sz="2200" b="1" dirty="0">
                <a:solidFill>
                  <a:srgbClr val="000000"/>
                </a:solidFill>
                <a:latin typeface="Arial" charset="0"/>
              </a:rPr>
              <a:t>elevados custos para a sociedade</a:t>
            </a:r>
            <a:r>
              <a:rPr lang="pt-BR" sz="2200" dirty="0">
                <a:solidFill>
                  <a:srgbClr val="000000"/>
                </a:solidFill>
                <a:latin typeface="Arial" charset="0"/>
              </a:rPr>
              <a:t>.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t-BR" sz="2200" dirty="0">
                <a:solidFill>
                  <a:srgbClr val="000000"/>
                </a:solidFill>
                <a:latin typeface="Arial" charset="0"/>
              </a:rPr>
              <a:t>Além disso, uma vez que quase todas as pessoas trabalham em organizações, em algum momento de sua vida elas </a:t>
            </a:r>
            <a:r>
              <a:rPr lang="pt-BR" sz="2200" b="1" dirty="0">
                <a:solidFill>
                  <a:srgbClr val="000000"/>
                </a:solidFill>
                <a:latin typeface="Arial" charset="0"/>
              </a:rPr>
              <a:t>serão administradas </a:t>
            </a:r>
            <a:r>
              <a:rPr lang="pt-BR" sz="2200" dirty="0">
                <a:solidFill>
                  <a:srgbClr val="000000"/>
                </a:solidFill>
                <a:latin typeface="Arial" charset="0"/>
              </a:rPr>
              <a:t>ou </a:t>
            </a:r>
            <a:r>
              <a:rPr lang="pt-BR" sz="2200" b="1" dirty="0">
                <a:solidFill>
                  <a:srgbClr val="000000"/>
                </a:solidFill>
                <a:latin typeface="Arial" charset="0"/>
              </a:rPr>
              <a:t>administrarão </a:t>
            </a:r>
            <a:r>
              <a:rPr lang="pt-BR" sz="2200" dirty="0">
                <a:solidFill>
                  <a:srgbClr val="000000"/>
                </a:solidFill>
                <a:latin typeface="Arial" charset="0"/>
              </a:rPr>
              <a:t>o trabalho de outros.</a:t>
            </a:r>
            <a:endParaRPr lang="pt-BR" sz="2200" b="1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40537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Evolu</a:t>
            </a:r>
            <a:r>
              <a:rPr lang="pt-PT" dirty="0" smtClean="0"/>
              <a:t>ção da Teoria da Administração</a:t>
            </a:r>
            <a:endParaRPr lang="pt-PT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39789623"/>
              </p:ext>
            </p:extLst>
          </p:nvPr>
        </p:nvGraphicFramePr>
        <p:xfrm>
          <a:off x="591888" y="1528297"/>
          <a:ext cx="8156576" cy="3484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9400"/>
                <a:gridCol w="4937176"/>
              </a:tblGrid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Trilhas de</a:t>
                      </a:r>
                      <a:r>
                        <a:rPr lang="pt-PT" baseline="0" dirty="0" smtClean="0"/>
                        <a:t> Teorias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Ideias Principais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Escola Cl</a:t>
                      </a:r>
                      <a:r>
                        <a:rPr lang="pt-PT" dirty="0" smtClean="0"/>
                        <a:t>ássica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Efici</a:t>
                      </a:r>
                      <a:r>
                        <a:rPr lang="pt-PT" dirty="0" smtClean="0"/>
                        <a:t>ência dos processos produtivos, combate</a:t>
                      </a:r>
                      <a:r>
                        <a:rPr lang="pt-PT" baseline="0" dirty="0" smtClean="0"/>
                        <a:t> ao desperdício, administração como processo, eficiência do modo burocrático de organização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Evolu</a:t>
                      </a:r>
                      <a:r>
                        <a:rPr lang="pt-PT" dirty="0" smtClean="0"/>
                        <a:t>ção da escola Clássica (escola neoclássica)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Estrutura organizacional, estrat</a:t>
                      </a:r>
                      <a:r>
                        <a:rPr lang="pt-PT" dirty="0" smtClean="0"/>
                        <a:t>égia, eficácia da organização, administração da qualidade, sistema Toyota de produção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Escola Comportamental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Diferen</a:t>
                      </a:r>
                      <a:r>
                        <a:rPr lang="pt-PT" dirty="0" smtClean="0"/>
                        <a:t>ças individuais,</a:t>
                      </a:r>
                      <a:r>
                        <a:rPr lang="pt-PT" baseline="0" dirty="0" smtClean="0"/>
                        <a:t> liderança, motivação, cultura organizacional, ética e responsabilidade social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Enfoque Sist</a:t>
                      </a:r>
                      <a:r>
                        <a:rPr lang="pt-PT" dirty="0" smtClean="0"/>
                        <a:t>êmico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Complexidade, sistemas.</a:t>
                      </a:r>
                      <a:r>
                        <a:rPr lang="pt-PT" baseline="0" dirty="0" smtClean="0"/>
                        <a:t> O pensamento sist</a:t>
                      </a:r>
                      <a:r>
                        <a:rPr lang="pt-PT" baseline="0" dirty="0" smtClean="0"/>
                        <a:t>êmico</a:t>
                      </a:r>
                      <a:endParaRPr lang="pt-P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A35B6C-1AE1-7443-9AD2-662E353173A3}" type="slidenum">
              <a:rPr lang="pt-BR" smtClean="0"/>
              <a:pPr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7838749"/>
      </p:ext>
    </p:extLst>
  </p:cSld>
  <p:clrMapOvr>
    <a:masterClrMapping/>
  </p:clrMapOvr>
  <p:transition xmlns:p14="http://schemas.microsoft.com/office/powerpoint/2010/main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Agenda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435280" cy="4536157"/>
          </a:xfrm>
        </p:spPr>
        <p:txBody>
          <a:bodyPr>
            <a:normAutofit/>
          </a:bodyPr>
          <a:lstStyle/>
          <a:p>
            <a:r>
              <a:rPr lang="pt-PT" dirty="0" smtClean="0"/>
              <a:t>Defini</a:t>
            </a:r>
            <a:r>
              <a:rPr lang="pt-PT" dirty="0" smtClean="0"/>
              <a:t>ções</a:t>
            </a:r>
          </a:p>
          <a:p>
            <a:r>
              <a:rPr lang="pt-PT" dirty="0" smtClean="0"/>
              <a:t>Áreas Funcionais</a:t>
            </a:r>
          </a:p>
          <a:p>
            <a:r>
              <a:rPr lang="pt-PT" dirty="0" smtClean="0"/>
              <a:t>Papel dos Administradores e suas diferenças</a:t>
            </a:r>
          </a:p>
          <a:p>
            <a:r>
              <a:rPr lang="pt-PT" dirty="0" smtClean="0"/>
              <a:t>Administração Brasileira</a:t>
            </a:r>
          </a:p>
          <a:p>
            <a:r>
              <a:rPr lang="pt-PT" dirty="0" smtClean="0"/>
              <a:t>Teoria em Administração: Visão Geral</a:t>
            </a:r>
          </a:p>
          <a:p>
            <a:endParaRPr lang="pt-PT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5357B-FFAF-4808-A6CA-BB0C4F2BA858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9703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title"/>
          </p:nvPr>
        </p:nvSpPr>
        <p:spPr>
          <a:xfrm>
            <a:off x="2143125" y="388938"/>
            <a:ext cx="6521450" cy="1044575"/>
          </a:xfrm>
        </p:spPr>
        <p:txBody>
          <a:bodyPr/>
          <a:lstStyle/>
          <a:p>
            <a:pPr marL="342900" indent="-342900" eaLnBrk="1" hangingPunct="1">
              <a:spcBef>
                <a:spcPts val="1200"/>
              </a:spcBef>
            </a:pPr>
            <a:r>
              <a:rPr lang="pt-BR">
                <a:latin typeface="Arial" charset="0"/>
              </a:rPr>
              <a:t>O que é uma organização</a:t>
            </a:r>
            <a:r>
              <a:rPr lang="en-US">
                <a:latin typeface="Arial" charset="0"/>
              </a:rPr>
              <a:t>?</a:t>
            </a:r>
            <a:endParaRPr lang="pt-BR">
              <a:latin typeface="Arial" charset="0"/>
            </a:endParaRPr>
          </a:p>
        </p:txBody>
      </p:sp>
      <p:sp>
        <p:nvSpPr>
          <p:cNvPr id="7171" name="Espaço Reservado para Conteúdo 4"/>
          <p:cNvSpPr>
            <a:spLocks noGrp="1"/>
          </p:cNvSpPr>
          <p:nvPr>
            <p:ph sz="half" idx="1"/>
          </p:nvPr>
        </p:nvSpPr>
        <p:spPr>
          <a:xfrm>
            <a:off x="251520" y="1268760"/>
            <a:ext cx="8156575" cy="4711700"/>
          </a:xfrm>
        </p:spPr>
        <p:txBody>
          <a:bodyPr lIns="72000" rIns="72000"/>
          <a:lstStyle/>
          <a:p>
            <a:pPr>
              <a:lnSpc>
                <a:spcPct val="120000"/>
              </a:lnSpc>
              <a:spcBef>
                <a:spcPts val="2400"/>
              </a:spcBef>
            </a:pPr>
            <a:r>
              <a:rPr lang="pt-BR" sz="2200" dirty="0">
                <a:solidFill>
                  <a:schemeClr val="tx1"/>
                </a:solidFill>
                <a:latin typeface="Arial" charset="0"/>
              </a:rPr>
              <a:t>As </a:t>
            </a:r>
            <a:r>
              <a:rPr lang="pt-BR" sz="2200" b="1" dirty="0">
                <a:solidFill>
                  <a:schemeClr val="tx1"/>
                </a:solidFill>
                <a:latin typeface="Arial" charset="0"/>
              </a:rPr>
              <a:t>organizações</a:t>
            </a:r>
            <a:r>
              <a:rPr lang="pt-BR" sz="2200" dirty="0">
                <a:solidFill>
                  <a:schemeClr val="tx1"/>
                </a:solidFill>
                <a:latin typeface="Arial" charset="0"/>
              </a:rPr>
              <a:t> são grupos estruturados de pessoas que se juntam para alcançar objetivos comuns.</a:t>
            </a:r>
          </a:p>
          <a:p>
            <a:pPr>
              <a:lnSpc>
                <a:spcPct val="120000"/>
              </a:lnSpc>
              <a:spcBef>
                <a:spcPts val="2400"/>
              </a:spcBef>
            </a:pPr>
            <a:r>
              <a:rPr lang="pt-BR" sz="2200" dirty="0">
                <a:solidFill>
                  <a:schemeClr val="tx1"/>
                </a:solidFill>
                <a:latin typeface="Arial" charset="0"/>
              </a:rPr>
              <a:t>Características comuns a todas as organizações:</a:t>
            </a:r>
          </a:p>
          <a:p>
            <a:pPr lvl="1">
              <a:lnSpc>
                <a:spcPct val="120000"/>
              </a:lnSpc>
              <a:spcBef>
                <a:spcPts val="1200"/>
              </a:spcBef>
            </a:pPr>
            <a:r>
              <a:rPr lang="pt-BR" sz="2200" dirty="0">
                <a:solidFill>
                  <a:schemeClr val="tx1"/>
                </a:solidFill>
                <a:latin typeface="Arial" charset="0"/>
              </a:rPr>
              <a:t>Têm um </a:t>
            </a:r>
            <a:r>
              <a:rPr lang="pt-BR" sz="2200" b="1" dirty="0">
                <a:solidFill>
                  <a:schemeClr val="tx1"/>
                </a:solidFill>
                <a:latin typeface="Arial" charset="0"/>
              </a:rPr>
              <a:t>propósito</a:t>
            </a:r>
            <a:r>
              <a:rPr lang="pt-BR" sz="2200" dirty="0">
                <a:solidFill>
                  <a:schemeClr val="tx1"/>
                </a:solidFill>
                <a:latin typeface="Arial" charset="0"/>
              </a:rPr>
              <a:t> ou uma </a:t>
            </a:r>
            <a:r>
              <a:rPr lang="pt-BR" sz="2200" b="1" dirty="0">
                <a:solidFill>
                  <a:schemeClr val="tx1"/>
                </a:solidFill>
                <a:latin typeface="Arial" charset="0"/>
              </a:rPr>
              <a:t>finalidade </a:t>
            </a:r>
            <a:r>
              <a:rPr lang="pt-BR" sz="2200" dirty="0">
                <a:solidFill>
                  <a:schemeClr val="tx1"/>
                </a:solidFill>
                <a:latin typeface="Arial" charset="0"/>
              </a:rPr>
              <a:t>que lhe conferem uma razão para existir.</a:t>
            </a:r>
            <a:endParaRPr lang="pt-BR" sz="2200" b="1" dirty="0">
              <a:solidFill>
                <a:schemeClr val="tx1"/>
              </a:solidFill>
              <a:latin typeface="Arial" charset="0"/>
            </a:endParaRPr>
          </a:p>
          <a:p>
            <a:pPr lvl="1">
              <a:lnSpc>
                <a:spcPct val="120000"/>
              </a:lnSpc>
              <a:spcBef>
                <a:spcPts val="1200"/>
              </a:spcBef>
            </a:pPr>
            <a:r>
              <a:rPr lang="pt-BR" sz="2200" dirty="0">
                <a:solidFill>
                  <a:schemeClr val="tx1"/>
                </a:solidFill>
                <a:latin typeface="Arial" charset="0"/>
              </a:rPr>
              <a:t>São compostas por </a:t>
            </a:r>
            <a:r>
              <a:rPr lang="pt-BR" sz="2200" b="1" dirty="0">
                <a:solidFill>
                  <a:schemeClr val="tx1"/>
                </a:solidFill>
                <a:latin typeface="Arial" charset="0"/>
              </a:rPr>
              <a:t>pessoas</a:t>
            </a:r>
            <a:r>
              <a:rPr lang="pt-BR" sz="2200" dirty="0">
                <a:solidFill>
                  <a:schemeClr val="tx1"/>
                </a:solidFill>
                <a:latin typeface="Arial" charset="0"/>
              </a:rPr>
              <a:t>.</a:t>
            </a:r>
          </a:p>
          <a:p>
            <a:pPr lvl="1">
              <a:lnSpc>
                <a:spcPct val="120000"/>
              </a:lnSpc>
              <a:spcBef>
                <a:spcPts val="1200"/>
              </a:spcBef>
            </a:pPr>
            <a:r>
              <a:rPr lang="pt-BR" sz="2200" dirty="0">
                <a:solidFill>
                  <a:schemeClr val="tx1"/>
                </a:solidFill>
                <a:latin typeface="Arial" charset="0"/>
              </a:rPr>
              <a:t>Têm uma </a:t>
            </a:r>
            <a:r>
              <a:rPr lang="pt-BR" sz="2200" b="1" dirty="0">
                <a:solidFill>
                  <a:schemeClr val="tx1"/>
                </a:solidFill>
                <a:latin typeface="Arial" charset="0"/>
              </a:rPr>
              <a:t>estrutura</a:t>
            </a:r>
            <a:r>
              <a:rPr lang="pt-BR" sz="2200" dirty="0">
                <a:solidFill>
                  <a:schemeClr val="tx1"/>
                </a:solidFill>
                <a:latin typeface="Arial" charset="0"/>
              </a:rPr>
              <a:t> que define e delimita qual é o comportamento e as responsabilidades de cada um de seus membros.</a:t>
            </a:r>
            <a:endParaRPr lang="en-US" sz="2200" dirty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51446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A35B6C-1AE1-7443-9AD2-662E353173A3}" type="slidenum">
              <a:rPr lang="pt-BR" smtClean="0"/>
              <a:pPr/>
              <a:t>4</a:t>
            </a:fld>
            <a:endParaRPr lang="pt-BR"/>
          </a:p>
        </p:txBody>
      </p:sp>
      <p:sp>
        <p:nvSpPr>
          <p:cNvPr id="5" name="Rounded Rectangle 4"/>
          <p:cNvSpPr/>
          <p:nvPr/>
        </p:nvSpPr>
        <p:spPr>
          <a:xfrm>
            <a:off x="467544" y="2276872"/>
            <a:ext cx="2520280" cy="295232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/>
              <a:buChar char="•"/>
            </a:pPr>
            <a:r>
              <a:rPr lang="pt-PT" sz="2000" dirty="0" smtClean="0"/>
              <a:t>Pessoas</a:t>
            </a:r>
          </a:p>
          <a:p>
            <a:pPr marL="285750" indent="-285750">
              <a:buFont typeface="Arial"/>
              <a:buChar char="•"/>
            </a:pPr>
            <a:r>
              <a:rPr lang="pt-PT" sz="2000" dirty="0" smtClean="0"/>
              <a:t>Informa</a:t>
            </a:r>
            <a:r>
              <a:rPr lang="pt-PT" sz="2000" dirty="0" smtClean="0"/>
              <a:t>ções</a:t>
            </a:r>
          </a:p>
          <a:p>
            <a:pPr marL="285750" indent="-285750">
              <a:buFont typeface="Arial"/>
              <a:buChar char="•"/>
            </a:pPr>
            <a:r>
              <a:rPr lang="pt-PT" sz="2000" dirty="0" smtClean="0"/>
              <a:t>Conhecimento</a:t>
            </a:r>
          </a:p>
          <a:p>
            <a:pPr marL="285750" indent="-285750">
              <a:buFont typeface="Arial"/>
              <a:buChar char="•"/>
            </a:pPr>
            <a:r>
              <a:rPr lang="pt-PT" sz="2000" dirty="0" smtClean="0"/>
              <a:t>Espaço</a:t>
            </a:r>
          </a:p>
          <a:p>
            <a:pPr marL="285750" indent="-285750">
              <a:buFont typeface="Arial"/>
              <a:buChar char="•"/>
            </a:pPr>
            <a:r>
              <a:rPr lang="pt-PT" sz="2000" dirty="0" smtClean="0"/>
              <a:t>Tempo</a:t>
            </a:r>
          </a:p>
          <a:p>
            <a:pPr marL="285750" indent="-285750">
              <a:buFont typeface="Arial"/>
              <a:buChar char="•"/>
            </a:pPr>
            <a:r>
              <a:rPr lang="pt-PT" sz="2000" dirty="0" smtClean="0"/>
              <a:t>Dinheiro</a:t>
            </a:r>
          </a:p>
          <a:p>
            <a:pPr marL="285750" indent="-285750">
              <a:buFont typeface="Arial"/>
              <a:buChar char="•"/>
            </a:pPr>
            <a:r>
              <a:rPr lang="pt-PT" sz="2000" dirty="0" smtClean="0"/>
              <a:t>Instalações</a:t>
            </a:r>
            <a:endParaRPr lang="pt-PT" sz="2000" dirty="0"/>
          </a:p>
        </p:txBody>
      </p:sp>
      <p:sp>
        <p:nvSpPr>
          <p:cNvPr id="6" name="Oval 5"/>
          <p:cNvSpPr/>
          <p:nvPr/>
        </p:nvSpPr>
        <p:spPr>
          <a:xfrm>
            <a:off x="3563888" y="2780928"/>
            <a:ext cx="2304256" cy="19442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dirty="0" smtClean="0"/>
              <a:t>Organiza</a:t>
            </a:r>
            <a:r>
              <a:rPr lang="pt-PT" sz="2000" dirty="0" smtClean="0"/>
              <a:t>ção</a:t>
            </a:r>
            <a:endParaRPr lang="pt-PT" sz="2000" dirty="0"/>
          </a:p>
        </p:txBody>
      </p:sp>
      <p:sp>
        <p:nvSpPr>
          <p:cNvPr id="7" name="Rounded Rectangle 6"/>
          <p:cNvSpPr/>
          <p:nvPr/>
        </p:nvSpPr>
        <p:spPr>
          <a:xfrm>
            <a:off x="6300192" y="2348880"/>
            <a:ext cx="2520280" cy="295232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/>
              <a:buChar char="•"/>
            </a:pPr>
            <a:r>
              <a:rPr lang="pt-PT" sz="3200" b="1" dirty="0" smtClean="0"/>
              <a:t>Objetivos</a:t>
            </a:r>
            <a:endParaRPr lang="pt-PT" sz="3200" b="1" dirty="0"/>
          </a:p>
        </p:txBody>
      </p:sp>
      <p:sp>
        <p:nvSpPr>
          <p:cNvPr id="8" name="Right Arrow 7"/>
          <p:cNvSpPr/>
          <p:nvPr/>
        </p:nvSpPr>
        <p:spPr>
          <a:xfrm>
            <a:off x="3059832" y="3645024"/>
            <a:ext cx="432048" cy="2880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9" name="Right Arrow 8"/>
          <p:cNvSpPr/>
          <p:nvPr/>
        </p:nvSpPr>
        <p:spPr>
          <a:xfrm>
            <a:off x="5868144" y="3645024"/>
            <a:ext cx="432048" cy="2880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44349190"/>
      </p:ext>
    </p:extLst>
  </p:cSld>
  <p:clrMapOvr>
    <a:masterClrMapping/>
  </p:clrMapOvr>
  <p:transition xmlns:p14="http://schemas.microsoft.com/office/powerpoint/2010/main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>
          <a:xfrm>
            <a:off x="2143125" y="388938"/>
            <a:ext cx="6521450" cy="1044575"/>
          </a:xfrm>
        </p:spPr>
        <p:txBody>
          <a:bodyPr/>
          <a:lstStyle/>
          <a:p>
            <a:pPr marL="342900" indent="-342900" eaLnBrk="1" hangingPunct="1">
              <a:spcBef>
                <a:spcPts val="1200"/>
              </a:spcBef>
            </a:pPr>
            <a:r>
              <a:rPr lang="pt-BR">
                <a:latin typeface="Arial" charset="0"/>
              </a:rPr>
              <a:t>O que é administração</a:t>
            </a:r>
            <a:r>
              <a:rPr lang="en-US">
                <a:latin typeface="Arial" charset="0"/>
              </a:rPr>
              <a:t>?</a:t>
            </a:r>
            <a:endParaRPr lang="pt-BR">
              <a:latin typeface="Arial" charset="0"/>
            </a:endParaRPr>
          </a:p>
        </p:txBody>
      </p:sp>
      <p:sp>
        <p:nvSpPr>
          <p:cNvPr id="8195" name="Espaço Reservado para Conteúdo 4"/>
          <p:cNvSpPr>
            <a:spLocks noGrp="1"/>
          </p:cNvSpPr>
          <p:nvPr>
            <p:ph sz="half" idx="1"/>
          </p:nvPr>
        </p:nvSpPr>
        <p:spPr>
          <a:xfrm>
            <a:off x="179512" y="1021556"/>
            <a:ext cx="8156575" cy="4711700"/>
          </a:xfrm>
        </p:spPr>
        <p:txBody>
          <a:bodyPr lIns="72000" rIns="72000" anchor="ctr"/>
          <a:lstStyle/>
          <a:p>
            <a:pPr>
              <a:lnSpc>
                <a:spcPct val="130000"/>
              </a:lnSpc>
              <a:spcBef>
                <a:spcPts val="2400"/>
              </a:spcBef>
            </a:pPr>
            <a:r>
              <a:rPr lang="pt-BR" dirty="0">
                <a:solidFill>
                  <a:srgbClr val="000000"/>
                </a:solidFill>
                <a:latin typeface="Arial" charset="0"/>
              </a:rPr>
              <a:t>Administração é um </a:t>
            </a:r>
            <a:r>
              <a:rPr lang="pt-BR" b="1" dirty="0">
                <a:solidFill>
                  <a:srgbClr val="000000"/>
                </a:solidFill>
                <a:latin typeface="Arial" charset="0"/>
              </a:rPr>
              <a:t>processo</a:t>
            </a:r>
            <a:r>
              <a:rPr lang="pt-BR" dirty="0">
                <a:solidFill>
                  <a:srgbClr val="000000"/>
                </a:solidFill>
                <a:latin typeface="Arial" charset="0"/>
              </a:rPr>
              <a:t> que consiste na </a:t>
            </a:r>
            <a:r>
              <a:rPr lang="pt-BR" b="1" dirty="0">
                <a:solidFill>
                  <a:srgbClr val="000000"/>
                </a:solidFill>
                <a:latin typeface="Arial" charset="0"/>
              </a:rPr>
              <a:t>coordenação</a:t>
            </a:r>
            <a:r>
              <a:rPr lang="pt-BR" dirty="0">
                <a:solidFill>
                  <a:srgbClr val="000000"/>
                </a:solidFill>
                <a:latin typeface="Arial" charset="0"/>
              </a:rPr>
              <a:t> do trabalho dos membros da organização e na alocação dos recursos organizacionais para alcançar os objetivos estabelecidos de uma forma </a:t>
            </a:r>
            <a:r>
              <a:rPr lang="pt-BR" b="1" dirty="0">
                <a:solidFill>
                  <a:srgbClr val="000000"/>
                </a:solidFill>
                <a:latin typeface="Arial" charset="0"/>
              </a:rPr>
              <a:t>eficaz</a:t>
            </a:r>
            <a:r>
              <a:rPr lang="pt-BR" dirty="0">
                <a:solidFill>
                  <a:srgbClr val="000000"/>
                </a:solidFill>
                <a:latin typeface="Arial" charset="0"/>
              </a:rPr>
              <a:t> e </a:t>
            </a:r>
            <a:r>
              <a:rPr lang="pt-BR" b="1" dirty="0">
                <a:solidFill>
                  <a:srgbClr val="000000"/>
                </a:solidFill>
                <a:latin typeface="Arial" charset="0"/>
              </a:rPr>
              <a:t>eficiente</a:t>
            </a:r>
            <a:r>
              <a:rPr lang="pt-BR" dirty="0">
                <a:solidFill>
                  <a:srgbClr val="000000"/>
                </a:solidFill>
                <a:latin typeface="Arial" charset="0"/>
              </a:rPr>
              <a:t>.</a:t>
            </a: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Espaço Reservado para Número de Slide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8ECF7FD-D6A6-3D46-818B-F291A7A82885}" type="slidenum">
              <a:rPr lang="pt-BR">
                <a:solidFill>
                  <a:srgbClr val="FFEB64"/>
                </a:solidFill>
              </a:rPr>
              <a:pPr eaLnBrk="1" hangingPunct="1"/>
              <a:t>5</a:t>
            </a:fld>
            <a:endParaRPr lang="pt-BR">
              <a:solidFill>
                <a:srgbClr val="FFEB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59911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title"/>
          </p:nvPr>
        </p:nvSpPr>
        <p:spPr>
          <a:xfrm>
            <a:off x="2143125" y="388938"/>
            <a:ext cx="6521450" cy="1044575"/>
          </a:xfrm>
        </p:spPr>
        <p:txBody>
          <a:bodyPr/>
          <a:lstStyle/>
          <a:p>
            <a:r>
              <a:rPr lang="pt-BR">
                <a:latin typeface="Arial" charset="0"/>
              </a:rPr>
              <a:t>Eficiência e eficácia</a:t>
            </a:r>
          </a:p>
        </p:txBody>
      </p:sp>
      <p:sp>
        <p:nvSpPr>
          <p:cNvPr id="26" name="Espaço Reservado para Número de Slide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AB82846-3A6E-BA4A-AB2D-159A63FC6AB9}" type="slidenum">
              <a:rPr lang="pt-BR">
                <a:solidFill>
                  <a:srgbClr val="FFEB64"/>
                </a:solidFill>
              </a:rPr>
              <a:pPr eaLnBrk="1" hangingPunct="1"/>
              <a:t>6</a:t>
            </a:fld>
            <a:endParaRPr lang="pt-BR">
              <a:solidFill>
                <a:srgbClr val="FFEB64"/>
              </a:solidFill>
            </a:endParaRPr>
          </a:p>
        </p:txBody>
      </p:sp>
      <p:pic>
        <p:nvPicPr>
          <p:cNvPr id="9220" name="Imagem 26" descr="cap01_0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1954213"/>
            <a:ext cx="8040688" cy="3760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682509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/>
          <p:cNvSpPr>
            <a:spLocks noGrp="1"/>
          </p:cNvSpPr>
          <p:nvPr>
            <p:ph type="title"/>
          </p:nvPr>
        </p:nvSpPr>
        <p:spPr>
          <a:xfrm>
            <a:off x="2143125" y="388938"/>
            <a:ext cx="6521450" cy="1044575"/>
          </a:xfrm>
        </p:spPr>
        <p:txBody>
          <a:bodyPr/>
          <a:lstStyle/>
          <a:p>
            <a:pPr eaLnBrk="1" hangingPunct="1"/>
            <a:r>
              <a:rPr lang="pt-BR">
                <a:latin typeface="Arial" charset="0"/>
              </a:rPr>
              <a:t>O que é um administrador</a:t>
            </a:r>
            <a:r>
              <a:rPr lang="en-US">
                <a:latin typeface="Arial" charset="0"/>
              </a:rPr>
              <a:t>?</a:t>
            </a:r>
            <a:endParaRPr lang="pt-BR">
              <a:latin typeface="Arial" charset="0"/>
            </a:endParaRPr>
          </a:p>
        </p:txBody>
      </p:sp>
      <p:sp>
        <p:nvSpPr>
          <p:cNvPr id="10243" name="Espaço Reservado para Conteúdo 5"/>
          <p:cNvSpPr>
            <a:spLocks noGrp="1"/>
          </p:cNvSpPr>
          <p:nvPr>
            <p:ph sz="half" idx="1"/>
          </p:nvPr>
        </p:nvSpPr>
        <p:spPr>
          <a:xfrm>
            <a:off x="344488" y="1268760"/>
            <a:ext cx="8156575" cy="4711700"/>
          </a:xfrm>
        </p:spPr>
        <p:txBody>
          <a:bodyPr>
            <a:normAutofit lnSpcReduction="10000"/>
          </a:bodyPr>
          <a:lstStyle/>
          <a:p>
            <a:pPr marL="357188" indent="-357188">
              <a:spcBef>
                <a:spcPct val="50000"/>
              </a:spcBef>
            </a:pPr>
            <a:r>
              <a:rPr lang="pt-BR" sz="2000" b="1" dirty="0">
                <a:solidFill>
                  <a:srgbClr val="000000"/>
                </a:solidFill>
                <a:latin typeface="Arial" charset="0"/>
              </a:rPr>
              <a:t>Administradores ou gestores</a:t>
            </a:r>
            <a:r>
              <a:rPr lang="pt-BR" sz="2000" dirty="0">
                <a:solidFill>
                  <a:srgbClr val="000000"/>
                </a:solidFill>
                <a:latin typeface="Arial" charset="0"/>
              </a:rPr>
              <a:t>:</a:t>
            </a:r>
          </a:p>
          <a:p>
            <a:pPr marL="757238" lvl="1" indent="-357188">
              <a:spcBef>
                <a:spcPct val="50000"/>
              </a:spcBef>
            </a:pPr>
            <a:r>
              <a:rPr lang="pt-BR" sz="2000" dirty="0">
                <a:solidFill>
                  <a:srgbClr val="000000"/>
                </a:solidFill>
                <a:latin typeface="Arial" charset="0"/>
              </a:rPr>
              <a:t>Trabalham coordenando e dirigindo as atividades de outras pessoas.</a:t>
            </a:r>
          </a:p>
          <a:p>
            <a:pPr marL="757238" lvl="1" indent="-357188">
              <a:spcBef>
                <a:spcPct val="50000"/>
              </a:spcBef>
            </a:pPr>
            <a:r>
              <a:rPr lang="pt-BR" sz="2000" dirty="0">
                <a:solidFill>
                  <a:srgbClr val="000000"/>
                </a:solidFill>
                <a:latin typeface="Arial" charset="0"/>
              </a:rPr>
              <a:t>Têm a responsabilidade de ajudar os trabalhadores operacionais a alcançar os objetivos da organização.</a:t>
            </a:r>
          </a:p>
          <a:p>
            <a:pPr marL="757238" lvl="1" indent="-357188">
              <a:spcBef>
                <a:spcPct val="50000"/>
              </a:spcBef>
            </a:pPr>
            <a:r>
              <a:rPr lang="pt-BR" sz="2000" dirty="0">
                <a:solidFill>
                  <a:srgbClr val="000000"/>
                </a:solidFill>
                <a:latin typeface="Arial" charset="0"/>
              </a:rPr>
              <a:t>Podem ser classificados pelo nível que ocupam na organização e pelo âmbito das atividades pelas quais são responsáveis.</a:t>
            </a:r>
          </a:p>
          <a:p>
            <a:pPr marL="357188" indent="-357188">
              <a:spcBef>
                <a:spcPts val="1800"/>
              </a:spcBef>
            </a:pPr>
            <a:r>
              <a:rPr lang="pt-BR" sz="2000" b="1" dirty="0">
                <a:solidFill>
                  <a:srgbClr val="000000"/>
                </a:solidFill>
                <a:latin typeface="Arial" charset="0"/>
              </a:rPr>
              <a:t>Trabalhadores ou funcionários:</a:t>
            </a:r>
          </a:p>
          <a:p>
            <a:pPr marL="757238" lvl="1" indent="-357188">
              <a:spcBef>
                <a:spcPct val="50000"/>
              </a:spcBef>
            </a:pPr>
            <a:r>
              <a:rPr lang="pt-BR" sz="2000" dirty="0">
                <a:solidFill>
                  <a:srgbClr val="000000"/>
                </a:solidFill>
                <a:latin typeface="Arial" charset="0"/>
              </a:rPr>
              <a:t>Pessoas que trabalham diretamente na realização de uma tarefa.</a:t>
            </a:r>
          </a:p>
          <a:p>
            <a:pPr marL="757238" lvl="1" indent="-357188">
              <a:spcBef>
                <a:spcPct val="50000"/>
              </a:spcBef>
            </a:pPr>
            <a:r>
              <a:rPr lang="pt-BR" sz="2000" dirty="0">
                <a:solidFill>
                  <a:srgbClr val="000000"/>
                </a:solidFill>
                <a:latin typeface="Arial" charset="0"/>
              </a:rPr>
              <a:t>Não têm a responsabilidade de supervisionar o trabalho de outros.</a:t>
            </a:r>
          </a:p>
        </p:txBody>
      </p:sp>
      <p:sp>
        <p:nvSpPr>
          <p:cNvPr id="5" name="Espaço Reservado para Número de Slide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1E9EF3D-1F8D-B541-8BF5-7C0C38E83E33}" type="slidenum">
              <a:rPr lang="pt-BR">
                <a:solidFill>
                  <a:srgbClr val="FFEB64"/>
                </a:solidFill>
              </a:rPr>
              <a:pPr eaLnBrk="1" hangingPunct="1"/>
              <a:t>7</a:t>
            </a:fld>
            <a:endParaRPr lang="pt-BR">
              <a:solidFill>
                <a:srgbClr val="FFEB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25969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title"/>
          </p:nvPr>
        </p:nvSpPr>
        <p:spPr>
          <a:xfrm>
            <a:off x="2395661" y="-27384"/>
            <a:ext cx="6521450" cy="1044575"/>
          </a:xfrm>
        </p:spPr>
        <p:txBody>
          <a:bodyPr/>
          <a:lstStyle/>
          <a:p>
            <a:pPr eaLnBrk="1" hangingPunct="1"/>
            <a:r>
              <a:rPr lang="pt-BR">
                <a:latin typeface="Arial" charset="0"/>
              </a:rPr>
              <a:t>Níveis organizacionais</a:t>
            </a:r>
          </a:p>
        </p:txBody>
      </p:sp>
      <p:sp>
        <p:nvSpPr>
          <p:cNvPr id="13" name="Espaço Reservado para Número de Slide 8"/>
          <p:cNvSpPr>
            <a:spLocks noGrp="1"/>
          </p:cNvSpPr>
          <p:nvPr>
            <p:ph type="sldNum" sz="quarter" idx="10"/>
          </p:nvPr>
        </p:nvSpPr>
        <p:spPr>
          <a:xfrm>
            <a:off x="8753599" y="6013053"/>
            <a:ext cx="642937" cy="420688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6D98E4A-417F-8D4B-A720-F766308F18BA}" type="slidenum">
              <a:rPr lang="pt-BR">
                <a:solidFill>
                  <a:srgbClr val="FFEB64"/>
                </a:solidFill>
              </a:rPr>
              <a:pPr eaLnBrk="1" hangingPunct="1"/>
              <a:t>8</a:t>
            </a:fld>
            <a:endParaRPr lang="pt-BR">
              <a:solidFill>
                <a:srgbClr val="FFEB64"/>
              </a:solidFill>
            </a:endParaRPr>
          </a:p>
        </p:txBody>
      </p:sp>
      <p:pic>
        <p:nvPicPr>
          <p:cNvPr id="11268" name="Imagem 13" descr="cap01_0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599" y="1369616"/>
            <a:ext cx="7577137" cy="455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396381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>
          <a:xfrm>
            <a:off x="1907704" y="0"/>
            <a:ext cx="6521450" cy="1044575"/>
          </a:xfrm>
        </p:spPr>
        <p:txBody>
          <a:bodyPr/>
          <a:lstStyle/>
          <a:p>
            <a:r>
              <a:rPr lang="pt-BR" dirty="0">
                <a:latin typeface="Arial" charset="0"/>
              </a:rPr>
              <a:t>O processo de administração</a:t>
            </a:r>
          </a:p>
        </p:txBody>
      </p:sp>
      <p:sp>
        <p:nvSpPr>
          <p:cNvPr id="6" name="Espaço Reservado para Número de Slide 8"/>
          <p:cNvSpPr>
            <a:spLocks noGrp="1"/>
          </p:cNvSpPr>
          <p:nvPr>
            <p:ph type="sldNum" sz="quarter" idx="10"/>
          </p:nvPr>
        </p:nvSpPr>
        <p:spPr>
          <a:xfrm>
            <a:off x="8681591" y="5725021"/>
            <a:ext cx="642937" cy="420688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5BCFA4B-D3EF-A84D-B052-140827E9E77F}" type="slidenum">
              <a:rPr lang="pt-BR">
                <a:solidFill>
                  <a:srgbClr val="FFEB64"/>
                </a:solidFill>
              </a:rPr>
              <a:pPr eaLnBrk="1" hangingPunct="1"/>
              <a:t>9</a:t>
            </a:fld>
            <a:endParaRPr lang="pt-BR">
              <a:solidFill>
                <a:srgbClr val="FFEB64"/>
              </a:solidFill>
            </a:endParaRPr>
          </a:p>
        </p:txBody>
      </p:sp>
      <p:pic>
        <p:nvPicPr>
          <p:cNvPr id="12292" name="Imagem 6" descr="cap01_0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278" y="938709"/>
            <a:ext cx="6596063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291840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2774</TotalTime>
  <Words>518</Words>
  <Application>Microsoft Macintosh PowerPoint</Application>
  <PresentationFormat>On-screen Show (4:3)</PresentationFormat>
  <Paragraphs>76</Paragraphs>
  <Slides>18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Tema do Office</vt:lpstr>
      <vt:lpstr>Personalizar design</vt:lpstr>
      <vt:lpstr>Teoria da Administração</vt:lpstr>
      <vt:lpstr>Agenda</vt:lpstr>
      <vt:lpstr>O que é uma organização?</vt:lpstr>
      <vt:lpstr>PowerPoint Presentation</vt:lpstr>
      <vt:lpstr>O que é administração?</vt:lpstr>
      <vt:lpstr>Eficiência e eficácia</vt:lpstr>
      <vt:lpstr>O que é um administrador?</vt:lpstr>
      <vt:lpstr>Níveis organizacionais</vt:lpstr>
      <vt:lpstr>O processo de administração</vt:lpstr>
      <vt:lpstr>Funções da administração  e níveis organizacionais</vt:lpstr>
      <vt:lpstr>Áreas funcionais  da organização</vt:lpstr>
      <vt:lpstr>Papéis do administrador (Mintzberg)</vt:lpstr>
      <vt:lpstr>Papéis do administrador  e níveis organizacionais</vt:lpstr>
      <vt:lpstr>Habilidades do administrador</vt:lpstr>
      <vt:lpstr>Administração no Brasil Estilo brasileiro de administrar (Barros, Prates)</vt:lpstr>
      <vt:lpstr>Administração no Brasil  Ambiente organizacional brasileiro </vt:lpstr>
      <vt:lpstr>Importância da administração</vt:lpstr>
      <vt:lpstr>Evolução da Teoria da Administração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RFS</dc:creator>
  <cp:lastModifiedBy>Luciano Castro</cp:lastModifiedBy>
  <cp:revision>101</cp:revision>
  <dcterms:created xsi:type="dcterms:W3CDTF">2012-08-09T18:35:10Z</dcterms:created>
  <dcterms:modified xsi:type="dcterms:W3CDTF">2014-02-19T18:30:59Z</dcterms:modified>
</cp:coreProperties>
</file>