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23"/>
  </p:sldMasterIdLst>
  <p:notesMasterIdLst>
    <p:notesMasterId r:id="rId46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Gill Sans" panose="020B0604020202020204" charset="0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EzjxBenaDw68gW6T0MB5f9KBp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0B416-A233-4466-90EE-15229E7AC0AC}" v="22" dt="2023-05-26T23:01:31.912"/>
  </p1510:revLst>
</p1510:revInfo>
</file>

<file path=ppt/tableStyles.xml><?xml version="1.0" encoding="utf-8"?>
<a:tblStyleLst xmlns:a="http://schemas.openxmlformats.org/drawingml/2006/main" def="{023F3A36-FA61-49AB-8D5D-EB9D36442157}">
  <a:tblStyle styleId="{023F3A36-FA61-49AB-8D5D-EB9D364421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customXml" Target="../customXml/item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notesMaster" Target="notesMasters/notesMaster1.xml"/><Relationship Id="rId59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slide" Target="slides/slide18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m Carrete" userId="5177b5aa-47f1-48ba-b431-01a233a957bb" providerId="ADAL" clId="{CB1409A7-3146-4C1B-A4E5-9B13FFFA4CF9}"/>
    <pc:docChg chg="undo custSel addSld delSld modSld">
      <pc:chgData name="Liliam Carrete" userId="5177b5aa-47f1-48ba-b431-01a233a957bb" providerId="ADAL" clId="{CB1409A7-3146-4C1B-A4E5-9B13FFFA4CF9}" dt="2023-02-15T02:07:50.736" v="38" actId="6549"/>
      <pc:docMkLst>
        <pc:docMk/>
      </pc:docMkLst>
      <pc:sldChg chg="addSp delSp modSp mod modTransition delAnim modAnim">
        <pc:chgData name="Liliam Carrete" userId="5177b5aa-47f1-48ba-b431-01a233a957bb" providerId="ADAL" clId="{CB1409A7-3146-4C1B-A4E5-9B13FFFA4CF9}" dt="2023-02-15T02:07:50.736" v="38" actId="6549"/>
        <pc:sldMkLst>
          <pc:docMk/>
          <pc:sldMk cId="0" sldId="256"/>
        </pc:sldMkLst>
        <pc:spChg chg="mod">
          <ac:chgData name="Liliam Carrete" userId="5177b5aa-47f1-48ba-b431-01a233a957bb" providerId="ADAL" clId="{CB1409A7-3146-4C1B-A4E5-9B13FFFA4CF9}" dt="2023-02-15T02:07:50.736" v="38" actId="6549"/>
          <ac:spMkLst>
            <pc:docMk/>
            <pc:sldMk cId="0" sldId="256"/>
            <ac:spMk id="102" creationId="{00000000-0000-0000-0000-000000000000}"/>
          </ac:spMkLst>
        </pc:spChg>
        <pc:picChg chg="add del mod">
          <ac:chgData name="Liliam Carrete" userId="5177b5aa-47f1-48ba-b431-01a233a957bb" providerId="ADAL" clId="{CB1409A7-3146-4C1B-A4E5-9B13FFFA4CF9}" dt="2023-02-14T04:14:27.908" v="2"/>
          <ac:picMkLst>
            <pc:docMk/>
            <pc:sldMk cId="0" sldId="256"/>
            <ac:picMk id="2" creationId="{E2A5BF2A-A973-5ACA-4EC3-CD228D885C85}"/>
          </ac:picMkLst>
        </pc:picChg>
        <pc:picChg chg="add del mod">
          <ac:chgData name="Liliam Carrete" userId="5177b5aa-47f1-48ba-b431-01a233a957bb" providerId="ADAL" clId="{CB1409A7-3146-4C1B-A4E5-9B13FFFA4CF9}" dt="2023-02-14T04:32:18.430" v="6" actId="478"/>
          <ac:picMkLst>
            <pc:docMk/>
            <pc:sldMk cId="0" sldId="256"/>
            <ac:picMk id="3" creationId="{5BBE4DCE-193F-1D62-B55B-E7BE932A98CB}"/>
          </ac:picMkLst>
        </pc:picChg>
        <pc:picChg chg="add del mod">
          <ac:chgData name="Liliam Carrete" userId="5177b5aa-47f1-48ba-b431-01a233a957bb" providerId="ADAL" clId="{CB1409A7-3146-4C1B-A4E5-9B13FFFA4CF9}" dt="2023-02-14T04:36:11.901" v="23"/>
          <ac:picMkLst>
            <pc:docMk/>
            <pc:sldMk cId="0" sldId="256"/>
            <ac:picMk id="4" creationId="{6959E3F5-3F82-2C7E-2320-4291B1C1BDE2}"/>
          </ac:picMkLst>
        </pc:picChg>
        <pc:picChg chg="add del mod">
          <ac:chgData name="Liliam Carrete" userId="5177b5aa-47f1-48ba-b431-01a233a957bb" providerId="ADAL" clId="{CB1409A7-3146-4C1B-A4E5-9B13FFFA4CF9}" dt="2023-02-14T04:34:08.760" v="18" actId="478"/>
          <ac:picMkLst>
            <pc:docMk/>
            <pc:sldMk cId="0" sldId="256"/>
            <ac:picMk id="5" creationId="{46CE5326-1CC4-9CDC-AD14-7905817240B3}"/>
          </ac:picMkLst>
        </pc:picChg>
        <pc:picChg chg="add del mod">
          <ac:chgData name="Liliam Carrete" userId="5177b5aa-47f1-48ba-b431-01a233a957bb" providerId="ADAL" clId="{CB1409A7-3146-4C1B-A4E5-9B13FFFA4CF9}" dt="2023-02-14T04:34:06.248" v="17" actId="478"/>
          <ac:picMkLst>
            <pc:docMk/>
            <pc:sldMk cId="0" sldId="256"/>
            <ac:picMk id="6" creationId="{927A3F8E-9861-A534-3C45-CD8CF72C8769}"/>
          </ac:picMkLst>
        </pc:picChg>
        <pc:picChg chg="add del mod">
          <ac:chgData name="Liliam Carrete" userId="5177b5aa-47f1-48ba-b431-01a233a957bb" providerId="ADAL" clId="{CB1409A7-3146-4C1B-A4E5-9B13FFFA4CF9}" dt="2023-02-14T04:34:03.937" v="16" actId="478"/>
          <ac:picMkLst>
            <pc:docMk/>
            <pc:sldMk cId="0" sldId="256"/>
            <ac:picMk id="7" creationId="{52825858-D5A6-1B5D-41C5-EE657F7E7710}"/>
          </ac:picMkLst>
        </pc:picChg>
        <pc:picChg chg="add del mod">
          <ac:chgData name="Liliam Carrete" userId="5177b5aa-47f1-48ba-b431-01a233a957bb" providerId="ADAL" clId="{CB1409A7-3146-4C1B-A4E5-9B13FFFA4CF9}" dt="2023-02-14T04:50:30.732" v="28"/>
          <ac:picMkLst>
            <pc:docMk/>
            <pc:sldMk cId="0" sldId="256"/>
            <ac:picMk id="8" creationId="{E0C86656-1FEA-90EA-18A0-4D3B087B826E}"/>
          </ac:picMkLst>
        </pc:picChg>
        <pc:picChg chg="add del mod">
          <ac:chgData name="Liliam Carrete" userId="5177b5aa-47f1-48ba-b431-01a233a957bb" providerId="ADAL" clId="{CB1409A7-3146-4C1B-A4E5-9B13FFFA4CF9}" dt="2023-02-14T04:58:25.566" v="37" actId="478"/>
          <ac:picMkLst>
            <pc:docMk/>
            <pc:sldMk cId="0" sldId="256"/>
            <ac:picMk id="11" creationId="{4DD21C1B-40E7-8906-D3F3-F23CB8B179D5}"/>
          </ac:picMkLst>
        </pc:picChg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57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58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59"/>
        </pc:sldMkLst>
      </pc:sldChg>
      <pc:sldChg chg="addSp delSp modSp mod modTransition delAnim modAnim modNotes">
        <pc:chgData name="Liliam Carrete" userId="5177b5aa-47f1-48ba-b431-01a233a957bb" providerId="ADAL" clId="{CB1409A7-3146-4C1B-A4E5-9B13FFFA4CF9}" dt="2023-02-14T04:50:30.732" v="28"/>
        <pc:sldMkLst>
          <pc:docMk/>
          <pc:sldMk cId="0" sldId="260"/>
        </pc:sldMkLst>
        <pc:picChg chg="add del mod">
          <ac:chgData name="Liliam Carrete" userId="5177b5aa-47f1-48ba-b431-01a233a957bb" providerId="ADAL" clId="{CB1409A7-3146-4C1B-A4E5-9B13FFFA4CF9}" dt="2023-02-14T04:32:27.053" v="7" actId="478"/>
          <ac:picMkLst>
            <pc:docMk/>
            <pc:sldMk cId="0" sldId="260"/>
            <ac:picMk id="4" creationId="{3338DC27-F5CE-AA27-8D5A-498BEC1F9ED0}"/>
          </ac:picMkLst>
        </pc:picChg>
        <pc:picChg chg="add del mod">
          <ac:chgData name="Liliam Carrete" userId="5177b5aa-47f1-48ba-b431-01a233a957bb" providerId="ADAL" clId="{CB1409A7-3146-4C1B-A4E5-9B13FFFA4CF9}" dt="2023-02-14T04:50:30.732" v="28"/>
          <ac:picMkLst>
            <pc:docMk/>
            <pc:sldMk cId="0" sldId="260"/>
            <ac:picMk id="10" creationId="{467060A4-0C9E-4697-606A-3272B1FC8C93}"/>
          </ac:picMkLst>
        </pc:picChg>
      </pc:sldChg>
      <pc:sldChg chg="addSp delSp modSp add del mod modTransition delAnim modAnim modNotes">
        <pc:chgData name="Liliam Carrete" userId="5177b5aa-47f1-48ba-b431-01a233a957bb" providerId="ADAL" clId="{CB1409A7-3146-4C1B-A4E5-9B13FFFA4CF9}" dt="2023-02-14T04:50:30.732" v="28"/>
        <pc:sldMkLst>
          <pc:docMk/>
          <pc:sldMk cId="0" sldId="261"/>
        </pc:sldMkLst>
        <pc:picChg chg="add del mod">
          <ac:chgData name="Liliam Carrete" userId="5177b5aa-47f1-48ba-b431-01a233a957bb" providerId="ADAL" clId="{CB1409A7-3146-4C1B-A4E5-9B13FFFA4CF9}" dt="2023-02-14T04:32:38.706" v="10" actId="478"/>
          <ac:picMkLst>
            <pc:docMk/>
            <pc:sldMk cId="0" sldId="261"/>
            <ac:picMk id="6" creationId="{12E11DA6-1D42-8F41-4B53-D7F207012401}"/>
          </ac:picMkLst>
        </pc:picChg>
        <pc:picChg chg="add del mod">
          <ac:chgData name="Liliam Carrete" userId="5177b5aa-47f1-48ba-b431-01a233a957bb" providerId="ADAL" clId="{CB1409A7-3146-4C1B-A4E5-9B13FFFA4CF9}" dt="2023-02-14T04:50:30.732" v="28"/>
          <ac:picMkLst>
            <pc:docMk/>
            <pc:sldMk cId="0" sldId="261"/>
            <ac:picMk id="9" creationId="{67EFA95A-6148-C06D-ECE4-2D627394494C}"/>
          </ac:picMkLst>
        </pc:picChg>
      </pc:sldChg>
      <pc:sldChg chg="addSp delSp modSp mod modTransition delAnim modAnim modNotes">
        <pc:chgData name="Liliam Carrete" userId="5177b5aa-47f1-48ba-b431-01a233a957bb" providerId="ADAL" clId="{CB1409A7-3146-4C1B-A4E5-9B13FFFA4CF9}" dt="2023-02-14T04:50:30.732" v="28"/>
        <pc:sldMkLst>
          <pc:docMk/>
          <pc:sldMk cId="0" sldId="262"/>
        </pc:sldMkLst>
        <pc:picChg chg="add del mod">
          <ac:chgData name="Liliam Carrete" userId="5177b5aa-47f1-48ba-b431-01a233a957bb" providerId="ADAL" clId="{CB1409A7-3146-4C1B-A4E5-9B13FFFA4CF9}" dt="2023-02-14T04:32:44.364" v="11" actId="478"/>
          <ac:picMkLst>
            <pc:docMk/>
            <pc:sldMk cId="0" sldId="262"/>
            <ac:picMk id="6" creationId="{584D7398-1342-BEFF-9EFB-830E05FE51F0}"/>
          </ac:picMkLst>
        </pc:picChg>
        <pc:picChg chg="add del mod">
          <ac:chgData name="Liliam Carrete" userId="5177b5aa-47f1-48ba-b431-01a233a957bb" providerId="ADAL" clId="{CB1409A7-3146-4C1B-A4E5-9B13FFFA4CF9}" dt="2023-02-14T04:50:30.732" v="28"/>
          <ac:picMkLst>
            <pc:docMk/>
            <pc:sldMk cId="0" sldId="262"/>
            <ac:picMk id="11" creationId="{BB2DD871-57B2-5016-3BF1-2EC8409143A5}"/>
          </ac:picMkLst>
        </pc:picChg>
        <pc:picChg chg="add mod">
          <ac:chgData name="Liliam Carrete" userId="5177b5aa-47f1-48ba-b431-01a233a957bb" providerId="ADAL" clId="{CB1409A7-3146-4C1B-A4E5-9B13FFFA4CF9}" dt="2023-02-14T04:47:25.671" v="25" actId="34307"/>
          <ac:picMkLst>
            <pc:docMk/>
            <pc:sldMk cId="0" sldId="262"/>
            <ac:picMk id="15" creationId="{313FAD66-7578-F7E4-C293-E262D126C744}"/>
          </ac:picMkLst>
        </pc:picChg>
        <pc:picChg chg="add mod">
          <ac:chgData name="Liliam Carrete" userId="5177b5aa-47f1-48ba-b431-01a233a957bb" providerId="ADAL" clId="{CB1409A7-3146-4C1B-A4E5-9B13FFFA4CF9}" dt="2023-02-14T04:47:27.093" v="26" actId="34307"/>
          <ac:picMkLst>
            <pc:docMk/>
            <pc:sldMk cId="0" sldId="262"/>
            <ac:picMk id="16" creationId="{B9C34A4A-D845-CFA7-C652-4A6B2CE1A02F}"/>
          </ac:picMkLst>
        </pc:picChg>
        <pc:picChg chg="add mod">
          <ac:chgData name="Liliam Carrete" userId="5177b5aa-47f1-48ba-b431-01a233a957bb" providerId="ADAL" clId="{CB1409A7-3146-4C1B-A4E5-9B13FFFA4CF9}" dt="2023-02-14T04:47:53.249" v="27" actId="34307"/>
          <ac:picMkLst>
            <pc:docMk/>
            <pc:sldMk cId="0" sldId="262"/>
            <ac:picMk id="17" creationId="{38603D3C-049F-34CD-B029-4268E46A76CC}"/>
          </ac:picMkLst>
        </pc:picChg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3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4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5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6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7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8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69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0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1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2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3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4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5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6"/>
        </pc:sldMkLst>
      </pc:sldChg>
      <pc:sldChg chg="modTransition">
        <pc:chgData name="Liliam Carrete" userId="5177b5aa-47f1-48ba-b431-01a233a957bb" providerId="ADAL" clId="{CB1409A7-3146-4C1B-A4E5-9B13FFFA4CF9}" dt="2023-02-14T04:50:30.732" v="28"/>
        <pc:sldMkLst>
          <pc:docMk/>
          <pc:sldMk cId="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1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6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200" rIns="9237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66b198789_0_0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066b1987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66b198789_0_1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066b1987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66b198789_0_2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066b19878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2375" tIns="46200" rIns="9237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1"/>
          <p:cNvCxnSpPr/>
          <p:nvPr/>
        </p:nvCxnSpPr>
        <p:spPr>
          <a:xfrm>
            <a:off x="1443038" y="3805238"/>
            <a:ext cx="561816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395288" y="6334125"/>
            <a:ext cx="4033837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0"/>
          <p:cNvCxnSpPr/>
          <p:nvPr/>
        </p:nvCxnSpPr>
        <p:spPr>
          <a:xfrm>
            <a:off x="1443038" y="1847850"/>
            <a:ext cx="65722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 rot="5400000">
            <a:off x="3004344" y="454819"/>
            <a:ext cx="3449638" cy="65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31"/>
          <p:cNvCxnSpPr/>
          <p:nvPr/>
        </p:nvCxnSpPr>
        <p:spPr>
          <a:xfrm>
            <a:off x="6918325" y="798513"/>
            <a:ext cx="0" cy="46609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5139597" y="2577405"/>
            <a:ext cx="4659889" cy="11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64094" y="478371"/>
            <a:ext cx="4659889" cy="53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22"/>
          <p:cNvCxnSpPr/>
          <p:nvPr/>
        </p:nvCxnSpPr>
        <p:spPr>
          <a:xfrm>
            <a:off x="1443038" y="1419225"/>
            <a:ext cx="65722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1443491" y="342419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1443491" y="1448109"/>
            <a:ext cx="6571343" cy="435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204788" y="6334125"/>
            <a:ext cx="4033837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23"/>
          <p:cNvCxnSpPr/>
          <p:nvPr/>
        </p:nvCxnSpPr>
        <p:spPr>
          <a:xfrm>
            <a:off x="1443038" y="1238250"/>
            <a:ext cx="65722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1443490" y="189118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103188" y="6359525"/>
            <a:ext cx="4035425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24"/>
          <p:cNvCxnSpPr/>
          <p:nvPr/>
        </p:nvCxnSpPr>
        <p:spPr>
          <a:xfrm>
            <a:off x="2395538" y="3529013"/>
            <a:ext cx="56197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24"/>
          <p:cNvSpPr txBox="1"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2395538" y="328613"/>
            <a:ext cx="308768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1435100" y="798513"/>
            <a:ext cx="80168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5"/>
          <p:cNvCxnSpPr/>
          <p:nvPr/>
        </p:nvCxnSpPr>
        <p:spPr>
          <a:xfrm>
            <a:off x="1443038" y="1847850"/>
            <a:ext cx="65722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1443490" y="2013936"/>
            <a:ext cx="3125871" cy="34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2"/>
          </p:nvPr>
        </p:nvSpPr>
        <p:spPr>
          <a:xfrm>
            <a:off x="4889182" y="2013936"/>
            <a:ext cx="3125652" cy="343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26"/>
          <p:cNvCxnSpPr/>
          <p:nvPr/>
        </p:nvCxnSpPr>
        <p:spPr>
          <a:xfrm>
            <a:off x="1443038" y="1847850"/>
            <a:ext cx="65722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2"/>
          </p:nvPr>
        </p:nvSpPr>
        <p:spPr>
          <a:xfrm>
            <a:off x="1443491" y="2824270"/>
            <a:ext cx="3125766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3"/>
          </p:nvPr>
        </p:nvSpPr>
        <p:spPr>
          <a:xfrm>
            <a:off x="4889182" y="2023004"/>
            <a:ext cx="31256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4"/>
          </p:nvPr>
        </p:nvSpPr>
        <p:spPr>
          <a:xfrm>
            <a:off x="4889182" y="2821491"/>
            <a:ext cx="31256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8"/>
          <p:cNvCxnSpPr/>
          <p:nvPr/>
        </p:nvCxnSpPr>
        <p:spPr>
          <a:xfrm>
            <a:off x="1441450" y="3205163"/>
            <a:ext cx="242411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1"/>
          </p:nvPr>
        </p:nvSpPr>
        <p:spPr>
          <a:xfrm>
            <a:off x="4186656" y="798974"/>
            <a:ext cx="3828178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"/>
          </p:nvPr>
        </p:nvSpPr>
        <p:spPr>
          <a:xfrm>
            <a:off x="1439042" y="3205492"/>
            <a:ext cx="2427369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9"/>
          <p:cNvGrpSpPr/>
          <p:nvPr/>
        </p:nvGrpSpPr>
        <p:grpSpPr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74" name="Google Shape;74;p29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9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6" name="Google Shape;76;p29"/>
          <p:cNvCxnSpPr/>
          <p:nvPr/>
        </p:nvCxnSpPr>
        <p:spPr>
          <a:xfrm>
            <a:off x="1441450" y="3143250"/>
            <a:ext cx="324167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>
            <a:spLocks noGrp="1"/>
          </p:cNvSpPr>
          <p:nvPr>
            <p:ph type="pic" idx="2"/>
          </p:nvPr>
        </p:nvSpPr>
        <p:spPr>
          <a:xfrm>
            <a:off x="5640128" y="1122543"/>
            <a:ext cx="2234998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1443492" y="3145992"/>
            <a:ext cx="3240286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dt" idx="10"/>
          </p:nvPr>
        </p:nvSpPr>
        <p:spPr>
          <a:xfrm>
            <a:off x="1436688" y="5470525"/>
            <a:ext cx="3252787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ftr" idx="11"/>
          </p:nvPr>
        </p:nvSpPr>
        <p:spPr>
          <a:xfrm>
            <a:off x="1438275" y="319088"/>
            <a:ext cx="3251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0"/>
          <p:cNvPicPr preferRelativeResize="0"/>
          <p:nvPr/>
        </p:nvPicPr>
        <p:blipFill rotWithShape="1">
          <a:blip r:embed="rId14">
            <a:alphaModFix/>
          </a:blip>
          <a:srcRect l="12500" t="1538" r="12500" b="-1538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0"/>
          <p:cNvCxnSpPr/>
          <p:nvPr/>
        </p:nvCxnSpPr>
        <p:spPr>
          <a:xfrm>
            <a:off x="0" y="610076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0"/>
          <p:cNvSpPr txBox="1"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1"/>
          </p:nvPr>
        </p:nvSpPr>
        <p:spPr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487363" y="798513"/>
            <a:ext cx="7953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443038" y="1755775"/>
            <a:ext cx="5618162" cy="188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cap="none"/>
              <a:t>Finanças para Empreendedorismo</a:t>
            </a:r>
            <a:endParaRPr cap="none"/>
          </a:p>
        </p:txBody>
      </p:sp>
      <p:sp>
        <p:nvSpPr>
          <p:cNvPr id="102" name="Google Shape;102;p1"/>
          <p:cNvSpPr txBox="1">
            <a:spLocks noGrp="1"/>
          </p:cNvSpPr>
          <p:nvPr>
            <p:ph type="body" idx="1"/>
          </p:nvPr>
        </p:nvSpPr>
        <p:spPr>
          <a:xfrm>
            <a:off x="1443038" y="3806825"/>
            <a:ext cx="5618162" cy="199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 dirty="0"/>
              <a:t>Profa. Liliam Carrete                           </a:t>
            </a:r>
            <a:endParaRPr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388" y="260350"/>
            <a:ext cx="1757362" cy="2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logo us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539750"/>
            <a:ext cx="2681288" cy="1052513"/>
          </a:xfrm>
          <a:prstGeom prst="rect">
            <a:avLst/>
          </a:prstGeom>
          <a:noFill/>
          <a:ln>
            <a:noFill/>
          </a:ln>
        </p:spPr>
      </p:pic>
    </p:spTree>
    <p:custDataLst>
      <p:custData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1560513" y="3429000"/>
            <a:ext cx="633730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560513" y="2633663"/>
            <a:ext cx="633730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1450975" y="1392238"/>
            <a:ext cx="6570663" cy="470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Solução: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Participação do Empreendedor após a captação Seed é dada por: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/>
              <a:t>Participação do Empreendedor após rodada Seed=90% x (1-0.166)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/>
              <a:t>Participação do Empreendedor após rodada Seed=75%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Outra forma de entender a questão: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/>
              <a:t>Antes da Captação, o empreendedor tinha 90% de $10MM, o que equivale a um capital de $9MM (90% x 10MM). Esse capital equivale a 75% de $12MM ($9 / $12MM).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1560513" y="3429000"/>
            <a:ext cx="633730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1560513" y="2633663"/>
            <a:ext cx="633730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8"/>
          <p:cNvSpPr txBox="1">
            <a:spLocks noGrp="1"/>
          </p:cNvSpPr>
          <p:nvPr>
            <p:ph type="body" idx="1"/>
          </p:nvPr>
        </p:nvSpPr>
        <p:spPr>
          <a:xfrm>
            <a:off x="1450975" y="1392238"/>
            <a:ext cx="6570663" cy="470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Solução: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Participação do Investidor Anjo após a captação Seed é dada por: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/>
              <a:t>Participação do Anjo após rodada Seed=10% x (1-0.166)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/>
              <a:t>Participação do Anjo após rodada Seed=8,33%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Outra forma de entender a questão: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/>
              <a:t>Antes da rodada Seed, o anjo detinha 10% de $10MM, o que equivale a um capital de $1MM (10% x 10MM). Esse capital, após a captação, equivale a 8,33% de $12MM (1MM / 12MM).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1619250" y="3141663"/>
            <a:ext cx="6121400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1474788" y="1392238"/>
            <a:ext cx="657225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(4) Fator de Diluição de Participação (FD)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O Fator de Diluição (FD) equivale ao múltiplo a ser multiplicado pela participaçao do investidor atual para determinar a nova participação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 i="1"/>
              <a:t>FD=(1 - participação do novo investidor)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198" name="Google Shape;198;p9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1614488" y="3644900"/>
            <a:ext cx="59150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body" idx="1"/>
          </p:nvPr>
        </p:nvSpPr>
        <p:spPr>
          <a:xfrm>
            <a:off x="1443038" y="1557338"/>
            <a:ext cx="657225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(5) Taxa Mínima de Crescimento (g</a:t>
            </a:r>
            <a:r>
              <a:rPr lang="pt-BR" baseline="-25000"/>
              <a:t>min</a:t>
            </a:r>
            <a:r>
              <a:rPr lang="pt-BR"/>
              <a:t>) da Startup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Refere-se à taxa mínima de crescimento do pos-money valuation da startup para remunerar o Investidor pela TMA (Taxa Mínima de Atratividade) e compensar a diluição de capital.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 i="1"/>
              <a:t>g</a:t>
            </a:r>
            <a:r>
              <a:rPr lang="pt-BR" b="1" i="1" baseline="-25000"/>
              <a:t>min</a:t>
            </a:r>
            <a:r>
              <a:rPr lang="pt-BR" b="1" i="1"/>
              <a:t>=(Taxa minima de Atratividade+1) x (1/FD)-1</a:t>
            </a:r>
            <a:endParaRPr b="1" i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206" name="Google Shape;206;p10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/>
          <p:nvPr/>
        </p:nvSpPr>
        <p:spPr>
          <a:xfrm>
            <a:off x="1695450" y="5157788"/>
            <a:ext cx="647700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695450" y="3789363"/>
            <a:ext cx="60674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1601788" y="1392238"/>
            <a:ext cx="6570662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/>
              <a:t>Aplicação do Conceito: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Considerando que o Anjo investiu $500 na Startup tendo adquirido uma participação de 10%. Dada que a TMA do Anjo é 80%a.a. e seu investimento foi realizado um ano antes da rodada SEED, qual deve ser a taxa mínima de crescimento da Startup para remunerá-lo à TMA?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g</a:t>
            </a:r>
            <a:r>
              <a:rPr lang="pt-BR" sz="1600" b="1" i="1" baseline="-25000"/>
              <a:t>min</a:t>
            </a:r>
            <a:r>
              <a:rPr lang="pt-BR" sz="1600" b="1" i="1"/>
              <a:t>= 1,80 / (1-0,1666)-1 = 115,98%a.a.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O valor da startup deve aumentar 115,98%. Dessa forma, o valor mínimo da startup na rodada SEED deve ser de: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Valuationposmoney=Valuationposmoneyanterior x (1+1,1598)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Pos-Money Valuation=$5MM x 2,1598=$10,799MM</a:t>
            </a:r>
            <a:endParaRPr sz="1600" b="1" i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215" name="Google Shape;215;p11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/>
          <p:nvPr/>
        </p:nvSpPr>
        <p:spPr>
          <a:xfrm>
            <a:off x="2092325" y="5106988"/>
            <a:ext cx="6080125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2157413" y="2698750"/>
            <a:ext cx="6015037" cy="1306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>
            <a:off x="2105025" y="1392238"/>
            <a:ext cx="6067425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/>
              <a:t>Aplicação do Conceito: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Dessa forma, sua TMA teria sido realizada através do cálculo da TIR: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TIR =Valor a mercado de sua participação após a rodada de investimento/ Investimento Inicial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TIR=(8,33% x 10,7/500)-1=899,556/500-1=80%a.p.</a:t>
            </a:r>
            <a:endParaRPr sz="1600" b="1" i="1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Como a Startup captou a rodada SEED com um pos-money valuation de $12MM, a TIR do investidor no período realizado foi de: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 i="1"/>
              <a:t>TIR</a:t>
            </a:r>
            <a:r>
              <a:rPr lang="pt-BR" b="1" i="1" baseline="-25000"/>
              <a:t>real</a:t>
            </a:r>
            <a:r>
              <a:rPr lang="pt-BR" b="1" i="1"/>
              <a:t>=(8,33% x 12.000/500)-1=/500-1=99,92%a.p.</a:t>
            </a:r>
            <a:endParaRPr b="1" i="1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 i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 i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 i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 i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224" name="Google Shape;224;p12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1443038" y="18891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CASO: UBER</a:t>
            </a:r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1443038" y="1447800"/>
            <a:ext cx="6572250" cy="43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Calcule a participação do investidor em cada rodada de captação e determine o retorno obtido pelo investidor anjo da data de seu investimento até o IPO. Os valores expressos em </a:t>
            </a:r>
            <a:r>
              <a:rPr lang="pt-BR" sz="2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azul</a:t>
            </a: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representa o pre money valuation de cada rodada.     </a:t>
            </a:r>
            <a:endParaRPr sz="2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CASO: UBER</a:t>
            </a: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sldNum" idx="12"/>
          </p:nvPr>
        </p:nvSpPr>
        <p:spPr>
          <a:xfrm>
            <a:off x="6985000" y="65214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14"/>
          <p:cNvGrpSpPr/>
          <p:nvPr/>
        </p:nvGrpSpPr>
        <p:grpSpPr>
          <a:xfrm>
            <a:off x="402338" y="2169325"/>
            <a:ext cx="8709460" cy="2519349"/>
            <a:chOff x="6802" y="1332613"/>
            <a:chExt cx="8709460" cy="2519349"/>
          </a:xfrm>
        </p:grpSpPr>
        <p:sp>
          <p:nvSpPr>
            <p:cNvPr id="240" name="Google Shape;240;p14"/>
            <p:cNvSpPr/>
            <p:nvPr/>
          </p:nvSpPr>
          <p:spPr>
            <a:xfrm rot="5400000">
              <a:off x="119859" y="3234217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3014" y="3403527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63014" y="3403527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Angel</a:t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78074" y="3192499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 rot="5400000">
              <a:off x="746141" y="3079243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689295" y="3248553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689295" y="3248553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Pre Seed</a:t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104356" y="3037525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 rot="5400000">
              <a:off x="1372423" y="2924269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315577" y="3093579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1315577" y="3093579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Seed</a:t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730638" y="2882551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 rot="5400000">
              <a:off x="1998704" y="2769295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941859" y="2938605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1941859" y="2938605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A</a:t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356919" y="2727577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 rot="5400000">
              <a:off x="2624986" y="2614321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568140" y="2783631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2568140" y="2783631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B</a:t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983201" y="2572603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 rot="5400000">
              <a:off x="3251268" y="2459347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3194422" y="2628657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3194422" y="2628657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C</a:t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09483" y="2417628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5400000">
              <a:off x="3877549" y="2304373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3820704" y="2473683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3820704" y="2473683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D</a:t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235764" y="2262654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 rot="5400000">
              <a:off x="4503831" y="2149399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446985" y="2318709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4446985" y="2318709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E</a:t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862046" y="2107680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5400000">
              <a:off x="5130113" y="1994425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5073267" y="2163735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5073267" y="2163735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F</a:t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5488327" y="1952706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5400000">
              <a:off x="5756394" y="1839451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699548" y="2008761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 txBox="1"/>
            <p:nvPr/>
          </p:nvSpPr>
          <p:spPr>
            <a:xfrm>
              <a:off x="5699548" y="2008761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G</a:t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6114609" y="1797732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 rot="5400000">
              <a:off x="6382676" y="1684477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6325830" y="1853787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 txBox="1"/>
            <p:nvPr/>
          </p:nvSpPr>
          <p:spPr>
            <a:xfrm>
              <a:off x="6325830" y="1853787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H</a:t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6740891" y="1642758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 rot="5400000">
              <a:off x="7008958" y="1529503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6952112" y="1698813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6952112" y="1698813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I</a:t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7367172" y="1487784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 rot="5400000">
              <a:off x="7635239" y="1374529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7578393" y="1543839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7578393" y="1543839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Serie J</a:t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7993454" y="1332810"/>
              <a:ext cx="96525" cy="96525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 rot="5400000">
              <a:off x="8261521" y="1219555"/>
              <a:ext cx="340547" cy="5666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204675" y="1388865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8204675" y="1388865"/>
              <a:ext cx="511586" cy="44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ill Sans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IPO</a:t>
              </a:r>
              <a:endParaRPr/>
            </a:p>
          </p:txBody>
        </p:sp>
      </p:grpSp>
      <p:sp>
        <p:nvSpPr>
          <p:cNvPr id="295" name="Google Shape;295;p14"/>
          <p:cNvSpPr txBox="1"/>
          <p:nvPr/>
        </p:nvSpPr>
        <p:spPr>
          <a:xfrm>
            <a:off x="-3175" y="3860800"/>
            <a:ext cx="7842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$4MM</a:t>
            </a:r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1800225" y="3352800"/>
            <a:ext cx="9001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$49MM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2482850" y="3144838"/>
            <a:ext cx="1016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$300MM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3275013" y="2924175"/>
            <a:ext cx="7731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$3,5Bl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3929063" y="2838450"/>
            <a:ext cx="7223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$17Bl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4572000" y="2654300"/>
            <a:ext cx="722313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$40Bl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5818188" y="2390775"/>
            <a:ext cx="7223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$40Bl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6399213" y="2168525"/>
            <a:ext cx="7223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$50Bl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7175500" y="1984375"/>
            <a:ext cx="7207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$59Bl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5186363" y="2530475"/>
            <a:ext cx="7207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$40Bl</a:t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8461375" y="1701800"/>
            <a:ext cx="7223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$82Bl</a:t>
            </a:r>
            <a:endParaRPr/>
          </a:p>
        </p:txBody>
      </p:sp>
      <p:sp>
        <p:nvSpPr>
          <p:cNvPr id="306" name="Google Shape;306;p14"/>
          <p:cNvSpPr txBox="1"/>
          <p:nvPr/>
        </p:nvSpPr>
        <p:spPr>
          <a:xfrm>
            <a:off x="7799388" y="1798638"/>
            <a:ext cx="7207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$68Bl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04775" y="4565650"/>
            <a:ext cx="1371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Angel: $1.25MM 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2114550" y="4335463"/>
            <a:ext cx="1371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A $11MM 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9" name="Google Shape;309;p14"/>
          <p:cNvSpPr txBox="1"/>
          <p:nvPr/>
        </p:nvSpPr>
        <p:spPr>
          <a:xfrm>
            <a:off x="2824163" y="3922713"/>
            <a:ext cx="13716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B $37MM 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3486150" y="4586288"/>
            <a:ext cx="1370013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C $363MM 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4122738" y="4049713"/>
            <a:ext cx="1371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D $1.4BI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4729163" y="3544888"/>
            <a:ext cx="1371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E $1.2BI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5322888" y="4327525"/>
            <a:ext cx="13700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F $0.6BI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p14"/>
          <p:cNvSpPr txBox="1"/>
          <p:nvPr/>
        </p:nvSpPr>
        <p:spPr>
          <a:xfrm>
            <a:off x="5932488" y="3252788"/>
            <a:ext cx="1371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G $1BI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6618288" y="3827463"/>
            <a:ext cx="13700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H $1BI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7277100" y="2933700"/>
            <a:ext cx="1371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I $3.5BI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7000" y="3506788"/>
            <a:ext cx="1371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Serie J $1.25BI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104775" y="1163638"/>
            <a:ext cx="90138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Angel                            A         B         C         D        E          F         G        H       I           J           IPO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10/2010                        2/11   12/11   8/13    6/2014   12/14  12/14   2/15    7/15     6/16    12/17     5/19 </a:t>
            </a:r>
            <a:endParaRPr sz="1600" b="0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104775" y="5716588"/>
            <a:ext cx="2292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* Excel: Caso UBER</a:t>
            </a:r>
            <a:endParaRPr sz="1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7848600" y="4460875"/>
            <a:ext cx="147002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Valor de Captação: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IPO $8BI 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title"/>
          </p:nvPr>
        </p:nvSpPr>
        <p:spPr>
          <a:xfrm>
            <a:off x="1443038" y="18891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JORNADA DO FINANCIAMENTO DA STARTUP</a:t>
            </a:r>
            <a:endParaRPr/>
          </a:p>
        </p:txBody>
      </p:sp>
      <p:sp>
        <p:nvSpPr>
          <p:cNvPr id="326" name="Google Shape;326;p15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1443038" y="1249363"/>
            <a:ext cx="6572250" cy="435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Construa a Jornada de Financiamento da Startup, considerando a sua Taxa Mínima de Atratividade. Segue o modelo sugestão: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5738" y="2346325"/>
            <a:ext cx="6705600" cy="378618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103188" y="6165850"/>
            <a:ext cx="45402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* Excel: Jornada do Financiamento </a:t>
            </a:r>
            <a:endParaRPr sz="18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AULA 2</a:t>
            </a:r>
            <a:endParaRPr/>
          </a:p>
        </p:txBody>
      </p:sp>
      <p:sp>
        <p:nvSpPr>
          <p:cNvPr id="336" name="Google Shape;336;p16"/>
          <p:cNvSpPr txBox="1">
            <a:spLocks noGrp="1"/>
          </p:cNvSpPr>
          <p:nvPr>
            <p:ph type="body" idx="1"/>
          </p:nvPr>
        </p:nvSpPr>
        <p:spPr>
          <a:xfrm>
            <a:off x="1443038" y="1447800"/>
            <a:ext cx="6572250" cy="43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pt-BR" sz="2800"/>
              <a:t>Trajetória do Financiamento da Startup</a:t>
            </a: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pt-BR" sz="2800" b="1"/>
              <a:t>CapTable</a:t>
            </a:r>
            <a:endParaRPr sz="2800" b="1"/>
          </a:p>
          <a:p>
            <a:pPr marL="514350" lvl="0" indent="-336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Gill Sans"/>
              <a:buNone/>
            </a:pPr>
            <a:r>
              <a:rPr lang="pt-BR" sz="2800"/>
              <a:t>     </a:t>
            </a:r>
            <a:endParaRPr sz="2800"/>
          </a:p>
        </p:txBody>
      </p:sp>
      <p:sp>
        <p:nvSpPr>
          <p:cNvPr id="337" name="Google Shape;337;p16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223963" y="836613"/>
            <a:ext cx="76152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000"/>
            </a:br>
            <a:r>
              <a:rPr lang="pt-BR" sz="2000"/>
              <a:t>PROFA. LILIAM SANCHEZ CARRETE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403350" y="1557338"/>
            <a:ext cx="6697663" cy="485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Professora Visitante Universidade da California, Berkeley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Professora FEA-USP: disciplinas de Valuation, Matemática Financeira, Finanças Corporativas, Análise de Investimentos, Planejamento e Controle Financeiro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Doutora em Finanças - FEA/USP;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Mestre em Finanças – EAESP-FGV;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Graduada em Administração – FEA/USP;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Artigos acadêmicos publicados em Revista de Contabilidade e Finanças– USP, Revista de Administração da USP, Revista Administração e Diálogo da PUC, SBFIN, SEMEAD entre outras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Atuou na área de emissão de títulos corporativos internacionais em bancos (Citibank, BankBoston, Mantrust SRL);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 dos livros: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 Vale meu Negócio-O empresário no divã</a:t>
            </a: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Editora Saint Paul;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Cálculo no Mercado Financeiro</a:t>
            </a: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Editora Atlas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Mercado Financeiro Brasileiro</a:t>
            </a: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Editora Atlas</a:t>
            </a:r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>
            <a:spLocks noGrp="1"/>
          </p:cNvSpPr>
          <p:nvPr>
            <p:ph type="title"/>
          </p:nvPr>
        </p:nvSpPr>
        <p:spPr>
          <a:xfrm>
            <a:off x="1443038" y="18891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CAPITALIZATION TABLE</a:t>
            </a:r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344" name="Google Shape;344;p17"/>
          <p:cNvSpPr txBox="1"/>
          <p:nvPr/>
        </p:nvSpPr>
        <p:spPr>
          <a:xfrm>
            <a:off x="1443038" y="1447800"/>
            <a:ext cx="6572250" cy="43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Definição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Consiste na identificação dos investidores e as respectivas participações sobre o capital da startup.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 sz="2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"/>
          <p:cNvSpPr txBox="1">
            <a:spLocks noGrp="1"/>
          </p:cNvSpPr>
          <p:nvPr>
            <p:ph type="title"/>
          </p:nvPr>
        </p:nvSpPr>
        <p:spPr>
          <a:xfrm>
            <a:off x="1443038" y="18891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CAPITALIZATION TABLE</a:t>
            </a:r>
            <a:endParaRPr/>
          </a:p>
        </p:txBody>
      </p:sp>
      <p:sp>
        <p:nvSpPr>
          <p:cNvPr id="350" name="Google Shape;350;p18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1328738" y="3381375"/>
            <a:ext cx="6800850" cy="1655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1443038" y="1447800"/>
            <a:ext cx="6572250" cy="43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Dados de Mercado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Usualmente, a startup começa com capital 100% do empreendedor.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 seguida, o empreendedor aloca 15% a 20% para o Option Pool.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Option Pool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Refere-se ao capital alocado para atração dos profissionais que farão parte da equipe para desenvolvimento do negócio da startup ao longo de sua vida.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 sz="2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1443038" y="18891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CAPITALIZATION TABLE</a:t>
            </a:r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1443038" y="1249363"/>
            <a:ext cx="6572250" cy="435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 base na Jornada do Financiamento desenvolvida, construa a </a:t>
            </a:r>
            <a:r>
              <a:rPr lang="pt-BR" sz="20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Capitalization Table </a:t>
            </a:r>
            <a:r>
              <a:rPr lang="pt-BR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 toda a Jornada de Financiamento da Startup. Para cada rodada de financiamento, identifique: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103188" y="6165850"/>
            <a:ext cx="45402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* Excel: Jornada do Financiamento </a:t>
            </a:r>
            <a:endParaRPr sz="18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361" name="Google Shape;361;p19"/>
          <p:cNvGraphicFramePr/>
          <p:nvPr/>
        </p:nvGraphicFramePr>
        <p:xfrm>
          <a:off x="1443038" y="292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{023F3A36-FA61-49AB-8D5D-EB9D36442157}</a:tableStyleId>
              </a:tblPr>
              <a:tblGrid>
                <a:gridCol w="99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1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 de Investidores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(anos)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Valor da Captação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Pre Money Valuation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Quantidade de Ações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Valor Unitario da Ação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Valor a Mercado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Participacao Investidor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Fundador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 Option Team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Angel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 Seed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Serie A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Serie B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Serie C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Serie D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Serie E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IPO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25" marR="5425" marT="5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ustDataLst>
      <p:custData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1443038" y="188913"/>
            <a:ext cx="65722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8243888" y="6165850"/>
            <a:ext cx="7969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03188" y="1238250"/>
            <a:ext cx="9040812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ARTIGO CIENTÍFICO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oto Sans Symbols"/>
              <a:buChar char="∙"/>
            </a:pPr>
            <a:r>
              <a:rPr lang="pt-BR" sz="16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Bessière, Stéphany e Wirtz </a:t>
            </a:r>
            <a:r>
              <a:rPr lang="pt-BR" sz="1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Crowdfunding, business Angels and Venture Capital: an exploratory study of the concept of funding trajectory</a:t>
            </a:r>
            <a:r>
              <a:rPr lang="pt-BR" sz="16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Venture Capital 2019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Bibliografia Complementar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oto Sans Symbols"/>
              <a:buChar char="∙"/>
            </a:pPr>
            <a:r>
              <a:rPr lang="pt-BR" sz="1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Venture Capital &amp; The Finance of Innovation</a:t>
            </a:r>
            <a:r>
              <a:rPr lang="pt-BR" sz="16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Andrew Metrick &amp; Ayako Yasuda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oto Sans Symbols"/>
              <a:buChar char="∙"/>
            </a:pPr>
            <a:r>
              <a:rPr lang="pt-BR" sz="1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Venture Deals Be Smarter Than your Lawyer and Venture Capitalist </a:t>
            </a:r>
            <a:r>
              <a:rPr lang="pt-BR" sz="16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Brad Feld and Jason Mendelson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41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AULA 2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1443038" y="1447800"/>
            <a:ext cx="6572250" cy="43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pt-BR" sz="2800" b="1"/>
              <a:t>Trajetória do Financiamento da Startup</a:t>
            </a: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pt-BR" sz="2800"/>
              <a:t>CapTable</a:t>
            </a:r>
            <a:endParaRPr sz="2800"/>
          </a:p>
          <a:p>
            <a:pPr marL="514350" lvl="0" indent="-336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Gill Sans"/>
              <a:buNone/>
            </a:pPr>
            <a:r>
              <a:rPr lang="pt-BR" sz="2800"/>
              <a:t>     </a:t>
            </a:r>
            <a:endParaRPr sz="2800"/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66b198789_0_0"/>
          <p:cNvSpPr txBox="1">
            <a:spLocks noGrp="1"/>
          </p:cNvSpPr>
          <p:nvPr>
            <p:ph type="title"/>
          </p:nvPr>
        </p:nvSpPr>
        <p:spPr>
          <a:xfrm>
            <a:off x="511838" y="294400"/>
            <a:ext cx="6572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 Pre Money e Pos Money Valuation</a:t>
            </a:r>
            <a:endParaRPr/>
          </a:p>
        </p:txBody>
      </p:sp>
      <p:sp>
        <p:nvSpPr>
          <p:cNvPr id="134" name="Google Shape;134;g2066b198789_0_0"/>
          <p:cNvSpPr txBox="1">
            <a:spLocks noGrp="1"/>
          </p:cNvSpPr>
          <p:nvPr>
            <p:ph type="body" idx="1"/>
          </p:nvPr>
        </p:nvSpPr>
        <p:spPr>
          <a:xfrm>
            <a:off x="248850" y="1493825"/>
            <a:ext cx="86427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/>
              <a:t>Caso Ilustrativo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O Empreendedor aportou $10.000 na sua startup que presta servicos de passeios de cachorros e esta captando do Investidor Anjo: $500.000 e vendeu 10% de sua startup. Qual e o valor da startup com essa negociacao?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Essa pergunta nos leva a tres possibilidades de respostas: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Valuation da startup antes do Aporte do Investidor Anjo: $10.000, utilizando a metodologia de valuation Valor Patrimonial</a:t>
            </a:r>
            <a:endParaRPr/>
          </a:p>
        </p:txBody>
      </p:sp>
      <p:sp>
        <p:nvSpPr>
          <p:cNvPr id="135" name="Google Shape;135;g2066b198789_0_0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36" name="Google Shape;136;g2066b198789_0_0"/>
          <p:cNvSpPr/>
          <p:nvPr/>
        </p:nvSpPr>
        <p:spPr>
          <a:xfrm>
            <a:off x="3052800" y="4542450"/>
            <a:ext cx="1930200" cy="145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066b198789_0_0"/>
          <p:cNvSpPr/>
          <p:nvPr/>
        </p:nvSpPr>
        <p:spPr>
          <a:xfrm>
            <a:off x="2976600" y="4537650"/>
            <a:ext cx="950700" cy="14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066b198789_0_0"/>
          <p:cNvSpPr txBox="1"/>
          <p:nvPr/>
        </p:nvSpPr>
        <p:spPr>
          <a:xfrm>
            <a:off x="4129525" y="569675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Gill Sans"/>
                <a:ea typeface="Gill Sans"/>
                <a:cs typeface="Gill Sans"/>
                <a:sym typeface="Gill Sans"/>
              </a:rPr>
              <a:t>$10.000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g2066b198789_0_0"/>
          <p:cNvSpPr txBox="1"/>
          <p:nvPr/>
        </p:nvSpPr>
        <p:spPr>
          <a:xfrm>
            <a:off x="3138925" y="569675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Gill Sans"/>
                <a:ea typeface="Gill Sans"/>
                <a:cs typeface="Gill Sans"/>
                <a:sym typeface="Gill Sans"/>
              </a:rPr>
              <a:t>$10.000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g2066b198789_0_0"/>
          <p:cNvSpPr txBox="1"/>
          <p:nvPr/>
        </p:nvSpPr>
        <p:spPr>
          <a:xfrm>
            <a:off x="3138925" y="4232025"/>
            <a:ext cx="196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Gill Sans"/>
                <a:ea typeface="Gill Sans"/>
                <a:cs typeface="Gill Sans"/>
                <a:sym typeface="Gill Sans"/>
              </a:rPr>
              <a:t>Balanco Patrimonial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66b198789_0_14"/>
          <p:cNvSpPr txBox="1">
            <a:spLocks noGrp="1"/>
          </p:cNvSpPr>
          <p:nvPr>
            <p:ph type="title"/>
          </p:nvPr>
        </p:nvSpPr>
        <p:spPr>
          <a:xfrm>
            <a:off x="511838" y="294400"/>
            <a:ext cx="6572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 Pre Money e Pos Money Valuation</a:t>
            </a:r>
            <a:endParaRPr/>
          </a:p>
        </p:txBody>
      </p:sp>
      <p:sp>
        <p:nvSpPr>
          <p:cNvPr id="146" name="Google Shape;146;g2066b198789_0_14"/>
          <p:cNvSpPr txBox="1">
            <a:spLocks noGrp="1"/>
          </p:cNvSpPr>
          <p:nvPr>
            <p:ph type="body" idx="1"/>
          </p:nvPr>
        </p:nvSpPr>
        <p:spPr>
          <a:xfrm>
            <a:off x="248850" y="1493825"/>
            <a:ext cx="86427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/>
              <a:t>Caso Ilustrativo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A segunda resposta e o valor da startup implicito na negociacao dessa rodada de captacao anjo: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Se o investidor anjo recebeu 10% por um investimento de $500.000, podemos entao calcular o valor de 100% dessa startup a partir da seguinte equacao: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Valor da Startup x 10%=500.000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Valor da Startup=500.000/0,10=5.000.000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Esse valor de $5.000.000 equivale ao </a:t>
            </a:r>
            <a:r>
              <a:rPr lang="pt-BR" b="1"/>
              <a:t>Pos Money Valuation</a:t>
            </a:r>
            <a:endParaRPr b="1"/>
          </a:p>
        </p:txBody>
      </p:sp>
      <p:sp>
        <p:nvSpPr>
          <p:cNvPr id="147" name="Google Shape;147;g2066b198789_0_14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66b198789_0_25"/>
          <p:cNvSpPr txBox="1">
            <a:spLocks noGrp="1"/>
          </p:cNvSpPr>
          <p:nvPr>
            <p:ph type="title"/>
          </p:nvPr>
        </p:nvSpPr>
        <p:spPr>
          <a:xfrm>
            <a:off x="511838" y="294400"/>
            <a:ext cx="6572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 Pre Money e Pos Money Valuation</a:t>
            </a:r>
            <a:endParaRPr/>
          </a:p>
        </p:txBody>
      </p:sp>
      <p:sp>
        <p:nvSpPr>
          <p:cNvPr id="153" name="Google Shape;153;g2066b198789_0_25"/>
          <p:cNvSpPr txBox="1">
            <a:spLocks noGrp="1"/>
          </p:cNvSpPr>
          <p:nvPr>
            <p:ph type="body" idx="1"/>
          </p:nvPr>
        </p:nvSpPr>
        <p:spPr>
          <a:xfrm>
            <a:off x="248850" y="1493825"/>
            <a:ext cx="86427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/>
              <a:t>Caso Ilustrativo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A terceira resposta equivale ao </a:t>
            </a:r>
            <a:r>
              <a:rPr lang="pt-BR" b="1"/>
              <a:t>Pre Money Valuation</a:t>
            </a:r>
            <a:endParaRPr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Equivale ao valor da startup que pertence ao Empreendedor: equivale ao Pos Money Valuation (-) o aporte de recursos do Investidor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Pre Money Valuation = 5.000.000 (-) 500.000=4.500.000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/>
              <a:t>Esse valor de $4.500.000 equivale ao </a:t>
            </a:r>
            <a:r>
              <a:rPr lang="pt-BR" b="1"/>
              <a:t>Pre Money Valuation</a:t>
            </a:r>
            <a:r>
              <a:rPr lang="pt-BR"/>
              <a:t>, valor da startup que pertence ao empreendedor, antes do aporte dos recursos do investidor</a:t>
            </a:r>
            <a:endParaRPr/>
          </a:p>
        </p:txBody>
      </p:sp>
      <p:sp>
        <p:nvSpPr>
          <p:cNvPr id="154" name="Google Shape;154;g2066b198789_0_25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55" name="Google Shape;155;g2066b198789_0_25"/>
          <p:cNvSpPr txBox="1"/>
          <p:nvPr/>
        </p:nvSpPr>
        <p:spPr>
          <a:xfrm>
            <a:off x="343650" y="5203325"/>
            <a:ext cx="809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A64D79"/>
                </a:solidFill>
                <a:latin typeface="Gill Sans"/>
                <a:ea typeface="Gill Sans"/>
                <a:cs typeface="Gill Sans"/>
                <a:sym typeface="Gill Sans"/>
              </a:rPr>
              <a:t>Nota Importante: </a:t>
            </a:r>
            <a:endParaRPr sz="1500" b="1">
              <a:solidFill>
                <a:srgbClr val="A64D7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A64D79"/>
                </a:solidFill>
                <a:latin typeface="Gill Sans"/>
                <a:ea typeface="Gill Sans"/>
                <a:cs typeface="Gill Sans"/>
                <a:sym typeface="Gill Sans"/>
              </a:rPr>
              <a:t>Em toda rodada de captacao e possivel calcular o pos money e o pre money valuation</a:t>
            </a:r>
            <a:endParaRPr sz="1500" b="1">
              <a:solidFill>
                <a:srgbClr val="A64D7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" name="Camera 14">
            <a:extLst>
              <a:ext uri="{FF2B5EF4-FFF2-40B4-BE49-F238E27FC236}">
                <a16:creationId xmlns:a16="http://schemas.microsoft.com/office/drawing/2014/main" id="{313FAD66-7578-F7E4-C293-E262D126C74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0" y="5572125"/>
            <a:ext cx="2286000" cy="1285875"/>
          </a:xfrm>
          <a:prstGeom prst="rect">
            <a:avLst/>
          </a:prstGeom>
        </p:spPr>
      </p:pic>
      <p:pic>
        <p:nvPicPr>
          <p:cNvPr id="16" name="Camera 15">
            <a:extLst>
              <a:ext uri="{FF2B5EF4-FFF2-40B4-BE49-F238E27FC236}">
                <a16:creationId xmlns:a16="http://schemas.microsoft.com/office/drawing/2014/main" id="{B9C34A4A-D845-CFA7-C652-4A6B2CE1A02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0" y="5572125"/>
            <a:ext cx="2286000" cy="1285875"/>
          </a:xfrm>
          <a:prstGeom prst="rect">
            <a:avLst/>
          </a:prstGeom>
        </p:spPr>
      </p:pic>
      <p:pic>
        <p:nvPicPr>
          <p:cNvPr id="17" name="Camera 16">
            <a:extLst>
              <a:ext uri="{FF2B5EF4-FFF2-40B4-BE49-F238E27FC236}">
                <a16:creationId xmlns:a16="http://schemas.microsoft.com/office/drawing/2014/main" id="{38603D3C-049F-34CD-B029-4268E46A76C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0" y="5572125"/>
            <a:ext cx="2286000" cy="128587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/>
          <p:nvPr/>
        </p:nvSpPr>
        <p:spPr>
          <a:xfrm>
            <a:off x="935375" y="1916125"/>
            <a:ext cx="7420500" cy="360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935375" y="2852750"/>
            <a:ext cx="7420500" cy="360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1"/>
          </p:nvPr>
        </p:nvSpPr>
        <p:spPr>
          <a:xfrm>
            <a:off x="556962" y="1442800"/>
            <a:ext cx="86427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(1) Pos-money Valuation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Pos-money Valuation=Pre-money Valuation + Valor da Captação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(2) Participação Acionária do Investidor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Participação do Investidor=Valor da Captação/Pos-money Valuation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 b="1"/>
              <a:t>Aplicação do Conceito: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O Empreendedor está captando na rodada Seed o valor de  $2MM com um pre-money valuation de $10MM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/>
              <a:t>Participação do investidor:  $2MM / $10MM + $2MM = 2 / 12= 16,66%</a:t>
            </a:r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1547813" y="3141663"/>
            <a:ext cx="633730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1443038" y="342900"/>
            <a:ext cx="657225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1443038" y="1392238"/>
            <a:ext cx="657225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(3) Diluição da Participação</a:t>
            </a:r>
            <a:endParaRPr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pt-BR"/>
              <a:t>A diluição da participação acionária consiste na redução do percentual de participação do capital total da startup a cada nova rodada de captação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 b="1" i="1"/>
              <a:t>Diluição da participação do Acionista Atual=Participação atual X (1-participação do novo investidor)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BR"/>
              <a:t>Aplicação do Conceito: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pt-BR" sz="1600"/>
              <a:t>O Empreendedor está captando $2MM na rodada Seed com venda de 16,66% do capital da Startup. Qual é o valor da participação acionária do empreendedor e do investidor anjo que detinham 90% e 10% da empresa, respectivamente?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1"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172450" y="6237288"/>
            <a:ext cx="7953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custDataLst>
      <p:custData r:id="rId1"/>
    </p:custData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 e e e b 5 3 b 1 - b a 3 b - 4 3 5 e - 9 0 7 0 - 7 9 0 0 e c 7 2 b d 5 5 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 e 0 a 1 f 1 c d - 4 a f 2 - 4 a e a - 9 e 5 0 - 8 b 6 c 5 e 4 0 0 2 c 0 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 1 d 0 7 f b 7 d - a 8 8 b - 4 1 1 4 - 8 6 a 5 - b 9 3 e 1 4 a 4 5 0 6 f 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 f b 4 8 d d c 8 - 7 6 1 6 - 4 2 0 4 - b b 4 9 - c 8 6 f a 2 a 3 f 8 4 a 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 b 0 b 9 c 3 b f - 3 6 b f - 4 a 5 0 - b 8 7 a - 5 7 0 0 1 5 4 d 9 6 e f 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 c c f 7 8 7 c e - 9 f d e - 4 5 3 d - 8 9 5 a - c b d 9 9 f 8 d e e a 4 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 d b 6 4 2 3 d 2 - 1 f 5 e - 4 0 7 f - b 3 f 5 - 5 1 7 9 1 0 7 2 a 0 c e 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 a 9 4 e f 6 0 0 - 8 e e e - 4 d 4 e - 9 0 1 2 - 9 7 e b 2 d a 8 4 a 2 2 < / I d >  
 < / I d W r a p p e r > 
</file>

<file path=customXml/item1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 9 d 6 3 d 5 d e - e 0 7 c - 4 8 d d - 8 1 b 2 - 2 3 5 d d 2 e 5 9 4 7 a < / I d >  
 < / I d W r a p p e r > 
</file>

<file path=customXml/item1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 f d 3 2 e d c 1 - a 8 2 f - 4 c e 3 - b 6 a 7 - 1 b 1 9 2 8 8 f 1 e 4 b < / I d >  
 < / I d W r a p p e r > 
</file>

<file path=customXml/item1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 9 b a 9 d f 5 9 - 9 6 2 5 - 4 5 0 f - 9 e 7 2 - 0 7 b 2 2 7 8 c 1 7 2 3 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 f 2 6 b a 6 f 5 - b c 1 1 - 4 1 c f - 9 3 1 7 - 5 c d 4 f c 9 9 2 d 1 d < / I d >  
 < / I d W r a p p e r > 
</file>

<file path=customXml/item2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 3 0 4 d 0 a 5 2 - 5 c b e - 4 a 2 4 - 8 f 3 1 - 6 e 1 e b 1 9 f d 2 c f < / I d >  
 < / I d W r a p p e r > 
</file>

<file path=customXml/item2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 7 7 8 4 a d 0 7 - c d e e - 4 1 e e - 9 5 3 7 - 1 5 d 5 1 a c 7 6 d 0 7 < / I d >  
 < / I d W r a p p e r > 
</file>

<file path=customXml/item2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 8 e 8 a 6 e c 9 - f 8 7 e - 4 2 e f - a 4 2 1 - 0 6 0 7 1 6 a 3 e 0 a e 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 5 9 0 a b 5 c b - 5 f e a - 4 d 5 c - 8 a 0 e - 5 d c e 0 9 6 5 7 f 0 5 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 8 d 1 d e 8 6 2 - 2 c 1 e - 4 d d 2 - 9 f 5 2 - d d 4 6 9 9 8 c 5 d 2 a 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 8 7 d 7 6 b 8 a - 9 3 a d - 4 8 9 7 - 9 6 3 e - a 4 e 1 1 d 5 2 e b a 4 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 1 7 0 1 9 9 7 0 - 6 4 a 1 - 4 9 6 d - 9 9 8 0 - 1 f 2 e c c c 4 b 3 a d 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 1 a 3 c a 5 5 5 - 5 6 c a - 4 4 1 3 - b 2 4 c - 3 d 1 f 0 9 0 a f 1 8 4 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 8 6 b 7 8 e 4 d - 7 8 b c - 4 c 5 4 - a d f 4 - 6 0 c 3 7 a a f 9 f 3 b 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 7 1 a 0 c 1 3 5 - a 5 f d - 4 d 6 e - a 4 5 3 - 9 6 a 1 2 d 3 4 c 9 2 5 < / I d >  
 < / I d W r a p p e r > 
</file>

<file path=customXml/itemProps1.xml><?xml version="1.0" encoding="utf-8"?>
<ds:datastoreItem xmlns:ds="http://schemas.openxmlformats.org/officeDocument/2006/customXml" ds:itemID="{1BBE16AD-8FBB-433B-BD51-219954A31661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81557EF1-2A04-4C28-B031-D3C494A58040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D032D47C-B2E7-489C-AC2F-3240363E53AC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80E5B39B-39F9-45A0-BB84-43CA0BB2771D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4A8A8DEA-9D11-4875-B83F-B23720A37BB0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77211D31-A7A5-42B3-855B-61EAE769B9FE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A93A6CAE-1A87-4E60-BCFF-A2287EB99BE4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76FA0AE3-B8CD-41F0-BA7D-A931F43D6906}">
  <ds:schemaRefs>
    <ds:schemaRef ds:uri="http://www.w3.org/2001/XMLSchema"/>
    <ds:schemaRef ds:uri="pb-wrapper"/>
  </ds:schemaRefs>
</ds:datastoreItem>
</file>

<file path=customXml/itemProps17.xml><?xml version="1.0" encoding="utf-8"?>
<ds:datastoreItem xmlns:ds="http://schemas.openxmlformats.org/officeDocument/2006/customXml" ds:itemID="{B6755493-EFDB-40E2-AF21-3749129086D0}">
  <ds:schemaRefs>
    <ds:schemaRef ds:uri="http://www.w3.org/2001/XMLSchema"/>
    <ds:schemaRef ds:uri="pb-wrapper"/>
  </ds:schemaRefs>
</ds:datastoreItem>
</file>

<file path=customXml/itemProps18.xml><?xml version="1.0" encoding="utf-8"?>
<ds:datastoreItem xmlns:ds="http://schemas.openxmlformats.org/officeDocument/2006/customXml" ds:itemID="{A1D0F859-839F-4754-8B88-1552BF7C1D09}">
  <ds:schemaRefs>
    <ds:schemaRef ds:uri="http://www.w3.org/2001/XMLSchema"/>
    <ds:schemaRef ds:uri="pb-wrapper"/>
  </ds:schemaRefs>
</ds:datastoreItem>
</file>

<file path=customXml/itemProps19.xml><?xml version="1.0" encoding="utf-8"?>
<ds:datastoreItem xmlns:ds="http://schemas.openxmlformats.org/officeDocument/2006/customXml" ds:itemID="{AD7E3C99-C594-4CE3-AF38-C4AC1F9A56AE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2CCAA826-752D-4834-A6EC-F3FC1CCD6827}">
  <ds:schemaRefs>
    <ds:schemaRef ds:uri="http://www.w3.org/2001/XMLSchema"/>
    <ds:schemaRef ds:uri="pb-wrapper"/>
  </ds:schemaRefs>
</ds:datastoreItem>
</file>

<file path=customXml/itemProps20.xml><?xml version="1.0" encoding="utf-8"?>
<ds:datastoreItem xmlns:ds="http://schemas.openxmlformats.org/officeDocument/2006/customXml" ds:itemID="{F2D19BB2-6BB6-4E7C-B28A-D8AF1677B82D}">
  <ds:schemaRefs>
    <ds:schemaRef ds:uri="http://www.w3.org/2001/XMLSchema"/>
    <ds:schemaRef ds:uri="pb-wrapper"/>
  </ds:schemaRefs>
</ds:datastoreItem>
</file>

<file path=customXml/itemProps21.xml><?xml version="1.0" encoding="utf-8"?>
<ds:datastoreItem xmlns:ds="http://schemas.openxmlformats.org/officeDocument/2006/customXml" ds:itemID="{2B022108-1ED9-4D79-825D-D690FFD18D6A}">
  <ds:schemaRefs>
    <ds:schemaRef ds:uri="http://www.w3.org/2001/XMLSchema"/>
    <ds:schemaRef ds:uri="pb-wrapper"/>
  </ds:schemaRefs>
</ds:datastoreItem>
</file>

<file path=customXml/itemProps22.xml><?xml version="1.0" encoding="utf-8"?>
<ds:datastoreItem xmlns:ds="http://schemas.openxmlformats.org/officeDocument/2006/customXml" ds:itemID="{87349BBD-CB07-4C2E-B1B3-B4B248E5F06F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4005169B-4AF3-45EC-A5B8-6F118FD39F2E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BE2A235B-271A-4DB3-9DDB-5BCA9501D1B5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8C1A9F57-AB2D-4D18-AC56-D14101737D18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981B1E4A-ADD3-49A1-BAF8-E476016A57E7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49F3CF47-CD43-4CB3-AAC7-9E5860E99541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93DC240F-76BF-4157-B21B-BCF3CC95CCC7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0CEEEAB9-0452-4410-A689-399ECD896C3A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1580</Words>
  <Application>Microsoft Office PowerPoint</Application>
  <PresentationFormat>On-screen Show (4:3)</PresentationFormat>
  <Paragraphs>249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</vt:lpstr>
      <vt:lpstr>Times New Roman</vt:lpstr>
      <vt:lpstr>Noto Sans Symbols</vt:lpstr>
      <vt:lpstr>Gallery</vt:lpstr>
      <vt:lpstr>Finanças para Empreendedorismo</vt:lpstr>
      <vt:lpstr> PROFA. LILIAM SANCHEZ CARRETE</vt:lpstr>
      <vt:lpstr>BIBLIOGRAFIA</vt:lpstr>
      <vt:lpstr>AULA 2</vt:lpstr>
      <vt:lpstr>Conceitos Pre Money e Pos Money Valuation</vt:lpstr>
      <vt:lpstr>Conceitos Pre Money e Pos Money Valuation</vt:lpstr>
      <vt:lpstr>Conceitos Pre Money e Pos Money Valuation</vt:lpstr>
      <vt:lpstr>CONCEITOS</vt:lpstr>
      <vt:lpstr>CONCEITOS</vt:lpstr>
      <vt:lpstr>CONCEITOS</vt:lpstr>
      <vt:lpstr>CONCEITOS</vt:lpstr>
      <vt:lpstr>CONCEITOS</vt:lpstr>
      <vt:lpstr>CONCEITOS</vt:lpstr>
      <vt:lpstr>CONCEITOS</vt:lpstr>
      <vt:lpstr>CONCEITOS</vt:lpstr>
      <vt:lpstr>CASO: UBER</vt:lpstr>
      <vt:lpstr>CASO: UBER</vt:lpstr>
      <vt:lpstr>JORNADA DO FINANCIAMENTO DA STARTUP</vt:lpstr>
      <vt:lpstr>AULA 2</vt:lpstr>
      <vt:lpstr>CAPITALIZATION TABLE</vt:lpstr>
      <vt:lpstr>CAPITALIZATION TABLE</vt:lpstr>
      <vt:lpstr>CAPITALIZATION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Finanças para Empreendedorismo</dc:title>
  <dc:creator>André Taue Saito</dc:creator>
  <cp:lastModifiedBy>Liliam Carrete</cp:lastModifiedBy>
  <cp:revision>1</cp:revision>
  <dcterms:created xsi:type="dcterms:W3CDTF">2011-02-20T11:03:39Z</dcterms:created>
  <dcterms:modified xsi:type="dcterms:W3CDTF">2023-05-26T23:01:42Z</dcterms:modified>
</cp:coreProperties>
</file>