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63" r:id="rId2"/>
    <p:sldId id="312" r:id="rId3"/>
    <p:sldId id="428" r:id="rId4"/>
    <p:sldId id="437" r:id="rId5"/>
    <p:sldId id="438" r:id="rId6"/>
    <p:sldId id="427" r:id="rId7"/>
    <p:sldId id="443" r:id="rId8"/>
    <p:sldId id="440" r:id="rId9"/>
    <p:sldId id="441" r:id="rId10"/>
    <p:sldId id="442" r:id="rId11"/>
    <p:sldId id="299" r:id="rId12"/>
    <p:sldId id="439" r:id="rId13"/>
    <p:sldId id="445" r:id="rId14"/>
    <p:sldId id="444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367" r:id="rId32"/>
    <p:sldId id="332" r:id="rId33"/>
    <p:sldId id="375" r:id="rId34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80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00FA0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91"/>
    <p:restoredTop sz="96327"/>
  </p:normalViewPr>
  <p:slideViewPr>
    <p:cSldViewPr snapToGrid="0" snapToObjects="1" showGuides="1">
      <p:cViewPr varScale="1">
        <p:scale>
          <a:sx n="128" d="100"/>
          <a:sy n="128" d="100"/>
        </p:scale>
        <p:origin x="1024" y="176"/>
      </p:cViewPr>
      <p:guideLst>
        <p:guide pos="4180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A44-C37E-AD41-BDA5-1837F4EF4681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368B4-CA77-2749-A829-D7A609EFB4D2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6198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45CE-713B-3E4C-86E6-BC5ED5352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2C9ED-AC07-2F4F-8989-D729D7F56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5B6D-BF38-D249-8FBC-67D8479A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1AF3-B976-A643-A110-9DB4ED8A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C11B-69A5-1343-BE52-B75D1469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385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457-825D-504D-A230-7C777964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88F8-7CCC-1844-8BF9-96064FA3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B62AF-5989-1649-86AA-8F1A628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5CCB5-DC5A-004E-99C4-E938F972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CB507-AFCC-9444-B68D-847BE17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1780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25964-30BD-AE42-9498-7582713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CBB8-118D-014F-98D9-9D2D729A6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E7E3E-7586-5043-8B9E-2E5CD924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B70-46A6-104C-87E7-3633886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96482-0A11-8D49-9296-93F5B4B4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1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6F3D-B0D0-7C4E-91B3-B59A8423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7A1A-BCA2-1B4F-AEE8-F13205820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ED25-E8D0-F54A-B013-488C4254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B787E-C3D2-F14B-AF89-7579BC33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8BD39-EC18-0F41-8C36-7E0642A3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397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1B12-249F-3D4E-A933-CAF6463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FC3A-D746-4E4E-8263-9C3AA2462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4B8F8-B31F-514D-B3D5-DF41E55C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1CF3-9392-2245-98F4-9B6DAABAA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E339F-7277-4D4F-98C6-C2AEC6BF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7105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1A1E-D413-6941-B42B-F55892BD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B4C3-C9E1-7048-A8DA-60BA82DE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AB30E-B6F5-B44E-BCA8-ACAB48754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B6E1C-C668-8845-859B-714BCD14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24D08-3E99-094A-98A4-0162F20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2F45-BF2F-4D45-98FC-0AAC594B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2590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05AD-E83D-6A41-8A2A-433BD08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75887-9414-D644-B093-3EE91D44B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2E4A7-0B10-AA40-9A2C-9F2CEB0FE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0D5B1-0477-E04E-B23A-52EAC5D37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FECD5-E2EA-A34E-A005-72C4CC1DD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280E0-4344-A446-AAB3-0C19287D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22F3FC-E41A-4242-ACD7-604A0368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2A17A-0884-2B45-B3AE-9B92D79C1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7825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336-1E37-D34D-8D93-27E36E2D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1ECD-4239-514F-9B01-1429F224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C8E5F-A134-C34A-ADCF-48A7042F7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6A999-2BA3-AA4B-888C-E76CBBE4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79099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9DD8F-A7E5-6249-ABA7-F8603703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C3E8F-E132-AD40-B659-FA9DAB05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E8FC-F35D-8045-B843-2BB0CB5B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96377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C03B-233E-144D-8282-BB87F3D5E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122B-94B5-4241-A0A5-5D231DDA1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AD345-E1F0-CB4D-A289-83A6E23E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B5D2-62A2-E345-BFAE-07B58AE0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677D0-0FFD-BB45-9A81-D4201197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C02B8-6624-A547-ADDB-0AAA5C4A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418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9530-2633-F748-AD38-0C658197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FA0CC3-750B-C84D-8A7F-9A433CDE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67FC2-2317-234F-A28A-00FDB1DCD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855F5-FAD0-8C45-8661-5F3337A18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61CA4-9723-B744-95B8-0A504F50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3BA51-9EF2-E34F-85A8-2E992DE8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4993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C5AB1-316E-6348-9226-D55A2120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A655-752B-6D41-960F-954E36AD8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1875-EBF7-BE4B-90B6-993C81451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5B4B-E04E-F549-BD65-BDD4A878942C}" type="datetimeFigureOut">
              <a:rPr lang="en-CL" smtClean="0"/>
              <a:t>27-11-23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3DE5-AAF6-F54C-90D7-F2885B584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46AF-C67E-BC40-8BE2-E8D70D1C4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D3D5C-7BEB-FB45-8845-E95576F4C576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344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8304F-AE90-8244-80AA-4AF993912AAF}"/>
              </a:ext>
            </a:extLst>
          </p:cNvPr>
          <p:cNvSpPr txBox="1"/>
          <p:nvPr/>
        </p:nvSpPr>
        <p:spPr>
          <a:xfrm>
            <a:off x="-16626" y="0"/>
            <a:ext cx="12208625" cy="15411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e Doenças Relacionadas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56DB6-BFE5-4F89-C93D-C47763327D62}"/>
              </a:ext>
            </a:extLst>
          </p:cNvPr>
          <p:cNvSpPr txBox="1"/>
          <p:nvPr/>
        </p:nvSpPr>
        <p:spPr>
          <a:xfrm>
            <a:off x="145774" y="1715786"/>
            <a:ext cx="58044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QBQ2509: Bioquímica Redox</a:t>
            </a:r>
          </a:p>
          <a:p>
            <a:pPr algn="ctr"/>
            <a:r>
              <a:rPr lang="pt-BR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QBQ5893: Processos Redox em Bioquímica</a:t>
            </a:r>
          </a:p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Dr. Danilo B.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Medinas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B601BC-4FFD-D00A-6A10-98300C07B030}"/>
              </a:ext>
            </a:extLst>
          </p:cNvPr>
          <p:cNvSpPr txBox="1"/>
          <p:nvPr/>
        </p:nvSpPr>
        <p:spPr>
          <a:xfrm>
            <a:off x="426619" y="3746485"/>
            <a:ext cx="5242761" cy="128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Material de estudo para prova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Halliwell: Capítulo 6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Manuscritos citados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FD5D2E-5E77-366C-3A9A-CAD49A9DB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07" y="2613991"/>
            <a:ext cx="3255936" cy="33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1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1847088"/>
            <a:ext cx="12208625" cy="31272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Sabendo que oxidantes também exercem efeitos fisiológicos benéficos a saúde, como neutralizar somente os oxidantes deletérios?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3693680" cy="305448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um biomarcador? 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8A1D3-2F61-8CF7-708F-FBADD4732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521" y="389020"/>
            <a:ext cx="4839318" cy="6079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020495-466A-8798-9581-37FE368BA96C}"/>
              </a:ext>
            </a:extLst>
          </p:cNvPr>
          <p:cNvSpPr txBox="1"/>
          <p:nvPr/>
        </p:nvSpPr>
        <p:spPr>
          <a:xfrm>
            <a:off x="97277" y="3429000"/>
            <a:ext cx="66245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OMS definiu um biomarcador como qualquer substância,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estrutura ou processo que pode ser mensurado no corpo ou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seus produtos </a:t>
            </a:r>
            <a:r>
              <a:rPr lang="pt-BR" sz="1600" i="1" dirty="0">
                <a:solidFill>
                  <a:srgbClr val="0558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(sangue, urina, saliva, pele)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influenciar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 prever a incidência e o resultado de uma doença.</a:t>
            </a:r>
            <a:endPara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600" i="1" dirty="0">
                <a:solidFill>
                  <a:srgbClr val="004FE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Ainda não temos um biomarcador de estresse oxidativo que cumpra todos</a:t>
            </a:r>
            <a:r>
              <a:rPr lang="pt-BR" sz="1600" dirty="0">
                <a:solidFill>
                  <a:srgbClr val="004F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solidFill>
                  <a:srgbClr val="004FE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 critérios acima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(embora seja provável que distúrbios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oxidativos ocorram em doenças e mesmo causem algumas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delas </a:t>
            </a:r>
            <a:r>
              <a:rPr lang="pt-BR" sz="1600" i="1" dirty="0">
                <a:solidFill>
                  <a:srgbClr val="0558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que vários dos biomarcadores cumpram os</a:t>
            </a:r>
            <a:r>
              <a:rPr lang="pt-BR" sz="1600" dirty="0">
                <a:solidFill>
                  <a:srgbClr val="055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solidFill>
                  <a:srgbClr val="0558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critérios técnicos/analíticos) </a:t>
            </a:r>
            <a:r>
              <a:rPr lang="pt-BR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(nem</a:t>
            </a:r>
            <a:r>
              <a:rPr lang="pt-BR" sz="1600" dirty="0">
                <a:solidFill>
                  <a:srgbClr val="055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sempre com custos atuais viáveis para análises clínicas).</a:t>
            </a:r>
            <a:endParaRPr lang="pt-BR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mo deve ser a estrutura de um laboratório de análises clínicas?">
            <a:extLst>
              <a:ext uri="{FF2B5EF4-FFF2-40B4-BE49-F238E27FC236}">
                <a16:creationId xmlns:a16="http://schemas.microsoft.com/office/drawing/2014/main" id="{5CA64C52-0EE6-014A-CAAB-3E106F7CA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82" y="848006"/>
            <a:ext cx="2682982" cy="135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1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Vias Redox com Potencial Uso Biomarcador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C6C08-8901-530F-C50A-DE910E9A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54" y="1263534"/>
            <a:ext cx="7100284" cy="5594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59E6F9-2302-8840-85C8-F7299B84B22A}"/>
              </a:ext>
            </a:extLst>
          </p:cNvPr>
          <p:cNvSpPr txBox="1"/>
          <p:nvPr/>
        </p:nvSpPr>
        <p:spPr>
          <a:xfrm>
            <a:off x="2783655" y="6363178"/>
            <a:ext cx="207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Frijhoff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ARS, 2015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62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Metodologias: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Laboratórios de Pesquisa </a:t>
            </a:r>
            <a:r>
              <a:rPr lang="pt-B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Laboratórios Clínicos </a:t>
            </a:r>
            <a:endParaRPr lang="pt-BR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9A147-878E-B239-A29B-5BBA1217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30" y="2794427"/>
            <a:ext cx="3530860" cy="3131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B6F281-ACFF-8E25-859E-39EB97521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667" y="3125732"/>
            <a:ext cx="1496542" cy="1516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59022-D727-4637-68AF-5551A03B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938" y="3949080"/>
            <a:ext cx="2256735" cy="2216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225C9-BFF1-3EE3-3302-225770CAE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289" y="2766875"/>
            <a:ext cx="1828800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6FF09-5206-1B13-86F4-36AF6746D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776" y="4310489"/>
            <a:ext cx="2946400" cy="229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A6488-EB76-393A-0110-3A9B4AF17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126" y="3015363"/>
            <a:ext cx="1214952" cy="1344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B64BAE-C352-F3C3-A083-28DDCB384B4F}"/>
              </a:ext>
            </a:extLst>
          </p:cNvPr>
          <p:cNvSpPr txBox="1"/>
          <p:nvPr/>
        </p:nvSpPr>
        <p:spPr>
          <a:xfrm>
            <a:off x="1401908" y="1477704"/>
            <a:ext cx="1689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LC-MS/MS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Sensível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Inequívoco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Caro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9FDAA-AE92-096A-F7D1-06A3AAC90253}"/>
              </a:ext>
            </a:extLst>
          </p:cNvPr>
          <p:cNvSpPr txBox="1"/>
          <p:nvPr/>
        </p:nvSpPr>
        <p:spPr>
          <a:xfrm>
            <a:off x="5008976" y="1477702"/>
            <a:ext cx="22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Histopatologia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Sensível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Ruido/Inespecificidade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Consome tempo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7139E-F4E5-112E-198A-83CED89257B6}"/>
              </a:ext>
            </a:extLst>
          </p:cNvPr>
          <p:cNvSpPr txBox="1"/>
          <p:nvPr/>
        </p:nvSpPr>
        <p:spPr>
          <a:xfrm>
            <a:off x="8858768" y="1477702"/>
            <a:ext cx="2244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Menos sensível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Ruido/Inespecificidade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Rápido/Acessível </a:t>
            </a:r>
          </a:p>
        </p:txBody>
      </p:sp>
    </p:spTree>
    <p:extLst>
      <p:ext uri="{BB962C8B-B14F-4D97-AF65-F5344CB8AC3E}">
        <p14:creationId xmlns:p14="http://schemas.microsoft.com/office/powerpoint/2010/main" val="90476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393025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Padrão Ouro 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Isoprostanos</a:t>
            </a:r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pt-BR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acido araquidônico</a:t>
            </a: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Requer LC-MS/MS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97F65-6DCA-F9A1-896B-C66C7F57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665" y="0"/>
            <a:ext cx="6811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8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Padrão Ouro 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Isolevuglandinas</a:t>
            </a:r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pt-BR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acido araquidônico</a:t>
            </a: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Requer LC-MS/MS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68BA6-1959-691C-61E3-D5716FA22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581409"/>
            <a:ext cx="7355152" cy="5695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6C4EDE-A0B6-20DB-19A0-1BC03ABFD73A}"/>
              </a:ext>
            </a:extLst>
          </p:cNvPr>
          <p:cNvSpPr txBox="1"/>
          <p:nvPr/>
        </p:nvSpPr>
        <p:spPr>
          <a:xfrm>
            <a:off x="10038493" y="6454973"/>
            <a:ext cx="207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Frijhoff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ARS, 2015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2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122086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Alerta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utilizar TBARS (determinação de MDA)</a:t>
            </a: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biomarcadores de </a:t>
            </a:r>
            <a:r>
              <a:rPr lang="pt-BR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lipoperoxidação</a:t>
            </a:r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lipídica</a:t>
            </a: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E163C-C1AC-ED0A-1EC9-7FA19BCF6AD5}"/>
              </a:ext>
            </a:extLst>
          </p:cNvPr>
          <p:cNvSpPr txBox="1"/>
          <p:nvPr/>
        </p:nvSpPr>
        <p:spPr>
          <a:xfrm>
            <a:off x="5056420" y="6550223"/>
            <a:ext cx="207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Frijhoff</a:t>
            </a:r>
            <a:r>
              <a:rPr lang="en-CL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ARS, 2015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2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Padrão Ouro 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3-nitro-tirosina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Histopatologia</a:t>
            </a: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</a:t>
            </a: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LC-MS/MS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8EA06-2596-A016-0BCA-1AF518B17576}"/>
              </a:ext>
            </a:extLst>
          </p:cNvPr>
          <p:cNvSpPr txBox="1"/>
          <p:nvPr/>
        </p:nvSpPr>
        <p:spPr>
          <a:xfrm>
            <a:off x="5961793" y="5083373"/>
            <a:ext cx="207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Frijhoff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ARS, 2015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23B81-1C0E-24EE-6036-C2F4ABC65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613" y="1171575"/>
            <a:ext cx="2982286" cy="451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41173-5365-A79F-FDEE-B0F4F39D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94" y="2185988"/>
            <a:ext cx="3800475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06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Padrão Ouro 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8-oxo-2-desoxiguanosina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Histopatologia</a:t>
            </a:r>
          </a:p>
          <a:p>
            <a:pPr algn="ctr"/>
            <a:r>
              <a:rPr lang="pt-BR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ELISA</a:t>
            </a:r>
          </a:p>
          <a:p>
            <a:pPr algn="ctr"/>
            <a:r>
              <a:rPr lang="pt-BR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LC-MS/MS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8EA06-2596-A016-0BCA-1AF518B17576}"/>
              </a:ext>
            </a:extLst>
          </p:cNvPr>
          <p:cNvSpPr txBox="1"/>
          <p:nvPr/>
        </p:nvSpPr>
        <p:spPr>
          <a:xfrm>
            <a:off x="9129062" y="4810394"/>
            <a:ext cx="207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Frijhoff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ARS, 2015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28FC1-16B3-E8EC-D13E-568AB16C6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272" y="2047605"/>
            <a:ext cx="6035902" cy="27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122086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 os níveis de enzimas antioxidantes serem utilizados como biomarcadores de estresse oxidativo?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Situação patológica </a:t>
            </a:r>
            <a:r>
              <a:rPr lang="pt-BR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adaptação ao estresse?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4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Tópicos e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982585"/>
            <a:ext cx="11577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conceito de estresse oxidativo e sua relação com doenças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Discutir o balanço redox na célula e efeito de causalidade.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biomarcadores.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Entender critérios para estabelecimento de biomarcadores.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Recapitular de tipos de biomarcadores de estresse oxidativo.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Revisão dos principais produtos de oxidação de biomoléculas.</a:t>
            </a:r>
            <a:endParaRPr lang="pt-BR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Exemplificar doenças relacionadas ao estresse oxidativo.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Reconhecer evidências experimentais, biomarcadores, que sugerem a participação do estresse oxidativo na etiologia ou progressão de doenças.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BR" sz="2000" b="1" dirty="0">
              <a:solidFill>
                <a:srgbClr val="FF9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NRF2</a:t>
            </a:r>
          </a:p>
          <a:p>
            <a:pPr algn="ctr"/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 para prognóstico do câncer.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58EA06-2596-A016-0BCA-1AF518B17576}"/>
              </a:ext>
            </a:extLst>
          </p:cNvPr>
          <p:cNvSpPr txBox="1"/>
          <p:nvPr/>
        </p:nvSpPr>
        <p:spPr>
          <a:xfrm>
            <a:off x="8387901" y="6413908"/>
            <a:ext cx="358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Forman e Zhang, Nat Rev Drug Disc,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005ED-CF47-506E-83C9-A3BB58A6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820" y="674476"/>
            <a:ext cx="7396162" cy="550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11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doença oxidante?</a:t>
            </a: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17730F-7190-698E-75CC-7F581F3A6199}"/>
              </a:ext>
            </a:extLst>
          </p:cNvPr>
          <p:cNvGrpSpPr/>
          <p:nvPr/>
        </p:nvGrpSpPr>
        <p:grpSpPr>
          <a:xfrm>
            <a:off x="6012082" y="345835"/>
            <a:ext cx="4825255" cy="6658153"/>
            <a:chOff x="5942664" y="389378"/>
            <a:chExt cx="4825255" cy="6658153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DE5B7022-E814-7CFF-620D-F170706BD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8068" y="606148"/>
              <a:ext cx="244951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A cada 90 min</a:t>
              </a:r>
            </a:p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alguém é diagnosticado ou alguém falece</a:t>
              </a: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135DF5D6-A893-A12E-5F75-0443B2D6D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9473" y="6136189"/>
              <a:ext cx="285844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USD$ 1 bilhão/</a:t>
              </a:r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ano</a:t>
              </a:r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(USA)</a:t>
              </a:r>
            </a:p>
          </p:txBody>
        </p:sp>
        <p:pic>
          <p:nvPicPr>
            <p:cNvPr id="8" name="Imagen 2">
              <a:extLst>
                <a:ext uri="{FF2B5EF4-FFF2-40B4-BE49-F238E27FC236}">
                  <a16:creationId xmlns:a16="http://schemas.microsoft.com/office/drawing/2014/main" id="{335FFC4B-3EB9-2A6C-3E80-16A8430F6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79" t="25185" r="2428" b="26463"/>
            <a:stretch>
              <a:fillRect/>
            </a:stretch>
          </p:blipFill>
          <p:spPr bwMode="auto">
            <a:xfrm>
              <a:off x="6130637" y="389378"/>
              <a:ext cx="999726" cy="1059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5">
              <a:extLst>
                <a:ext uri="{FF2B5EF4-FFF2-40B4-BE49-F238E27FC236}">
                  <a16:creationId xmlns:a16="http://schemas.microsoft.com/office/drawing/2014/main" id="{4FD7A188-9331-7161-6870-3DF648F2D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6" t="25679" r="3673" b="28642"/>
            <a:stretch>
              <a:fillRect/>
            </a:stretch>
          </p:blipFill>
          <p:spPr bwMode="auto">
            <a:xfrm>
              <a:off x="6189737" y="1959819"/>
              <a:ext cx="1004126" cy="1011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4BF3E6DB-6009-4546-31F3-5EFD61EC9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4243" y="5970313"/>
              <a:ext cx="57772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pt-BR" altLang="en-US" sz="3200" b="1" dirty="0"/>
                <a:t>$</a:t>
              </a:r>
            </a:p>
            <a:p>
              <a:pPr algn="ctr"/>
              <a:endParaRPr lang="pt-BR" altLang="en-US" sz="3200" b="1" dirty="0"/>
            </a:p>
          </p:txBody>
        </p:sp>
        <p:pic>
          <p:nvPicPr>
            <p:cNvPr id="11" name="Imagen 6">
              <a:extLst>
                <a:ext uri="{FF2B5EF4-FFF2-40B4-BE49-F238E27FC236}">
                  <a16:creationId xmlns:a16="http://schemas.microsoft.com/office/drawing/2014/main" id="{85459D7E-6816-CC22-3882-89C000CFA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0" t="35484" r="876" b="33333"/>
            <a:stretch>
              <a:fillRect/>
            </a:stretch>
          </p:blipFill>
          <p:spPr bwMode="auto">
            <a:xfrm>
              <a:off x="5942664" y="3369431"/>
              <a:ext cx="1575151" cy="97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C723E828-D403-606E-C09B-AC1F69696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1834" y="2249542"/>
              <a:ext cx="19042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55 anos de idade em média</a:t>
              </a:r>
            </a:p>
          </p:txBody>
        </p: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EEF8BC4C-7B2F-2D1D-3E08-C7588FFD3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8728" y="3534670"/>
              <a:ext cx="19042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3 a 5 anos sobrevivência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DF0A45-5067-B268-BE08-A7ECBE78A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6682" y="4705917"/>
              <a:ext cx="1157907" cy="759700"/>
            </a:xfrm>
            <a:prstGeom prst="rect">
              <a:avLst/>
            </a:prstGeom>
          </p:spPr>
        </p:pic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46B7548D-4246-E9C2-B042-36AB251A8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0212" y="4767723"/>
              <a:ext cx="272120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1 em 500 mortes</a:t>
              </a:r>
            </a:p>
            <a:p>
              <a:pPr algn="ctr"/>
              <a:r>
                <a:rPr lang="pt-BR" altLang="en-US" sz="1400" dirty="0">
                  <a:latin typeface="Verdana" panose="020B0604030504040204" pitchFamily="34" charset="0"/>
                  <a:ea typeface="Verdana" panose="020B0604030504040204" pitchFamily="34" charset="0"/>
                  <a:cs typeface="Calibri" pitchFamily="34" charset="0"/>
                </a:rPr>
                <a:t>800.000 personas nos USA </a:t>
              </a:r>
            </a:p>
          </p:txBody>
        </p:sp>
      </p:grp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doença oxidante?</a:t>
            </a: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9BD729BD-6F6B-12BC-B4DE-20D674C33C7F}"/>
              </a:ext>
            </a:extLst>
          </p:cNvPr>
          <p:cNvSpPr txBox="1"/>
          <p:nvPr/>
        </p:nvSpPr>
        <p:spPr>
          <a:xfrm>
            <a:off x="6471506" y="6391029"/>
            <a:ext cx="4060872" cy="2089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US" sz="1400" strike="noStrike" spc="-1" dirty="0">
                <a:latin typeface="Arial"/>
                <a:ea typeface="Arial Unicode MS"/>
              </a:rPr>
              <a:t>Brown and Al-Chalabi, N </a:t>
            </a:r>
            <a:r>
              <a:rPr lang="en-US" sz="1400" strike="noStrike" spc="-1" dirty="0" err="1">
                <a:latin typeface="Arial"/>
                <a:ea typeface="Arial Unicode MS"/>
              </a:rPr>
              <a:t>Engl</a:t>
            </a:r>
            <a:r>
              <a:rPr lang="en-US" sz="1400" strike="noStrike" spc="-1" dirty="0">
                <a:latin typeface="Arial"/>
                <a:ea typeface="Arial Unicode MS"/>
              </a:rPr>
              <a:t> J Med, 2017</a:t>
            </a:r>
            <a:endParaRPr lang="en-US" sz="1400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F871C-153A-1E5B-C4BE-31479E98F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892475" y="0"/>
            <a:ext cx="3218934" cy="6166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85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3-NO</a:t>
            </a:r>
            <a:r>
              <a:rPr lang="pt-BR" sz="4000" b="1" baseline="-25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-Tyr como biomarcador</a:t>
            </a: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9BD729BD-6F6B-12BC-B4DE-20D674C33C7F}"/>
              </a:ext>
            </a:extLst>
          </p:cNvPr>
          <p:cNvSpPr txBox="1"/>
          <p:nvPr/>
        </p:nvSpPr>
        <p:spPr>
          <a:xfrm>
            <a:off x="6554062" y="6501969"/>
            <a:ext cx="4060872" cy="2089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US" sz="1400" strike="noStrike" spc="-1" dirty="0">
                <a:latin typeface="Arial"/>
                <a:ea typeface="Arial Unicode MS"/>
              </a:rPr>
              <a:t>Beal </a:t>
            </a:r>
            <a:r>
              <a:rPr lang="en-US" sz="1400" i="1" strike="noStrike" spc="-1" dirty="0">
                <a:latin typeface="Arial"/>
                <a:ea typeface="Arial Unicode MS"/>
              </a:rPr>
              <a:t>et al</a:t>
            </a:r>
            <a:r>
              <a:rPr lang="en-US" sz="1400" strike="noStrike" spc="-1" dirty="0">
                <a:latin typeface="Arial"/>
                <a:ea typeface="Arial Unicode MS"/>
              </a:rPr>
              <a:t>, Ann Neurol, 1997</a:t>
            </a:r>
            <a:endParaRPr lang="en-US" sz="1400" strike="noStrike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429FC-E989-151C-9661-1FED2E9E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2431"/>
            <a:ext cx="4518934" cy="5913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1D9287-51F0-84B9-435F-4AA7052AEEA2}"/>
              </a:ext>
            </a:extLst>
          </p:cNvPr>
          <p:cNvSpPr txBox="1"/>
          <p:nvPr/>
        </p:nvSpPr>
        <p:spPr>
          <a:xfrm>
            <a:off x="6096000" y="1875269"/>
            <a:ext cx="10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3-NO</a:t>
            </a:r>
            <a:r>
              <a:rPr lang="pt-BR" sz="14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-Tyr </a:t>
            </a:r>
          </a:p>
          <a:p>
            <a:pPr algn="ctr"/>
            <a:r>
              <a:rPr lang="pt-BR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pre-ads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A58D0-A864-95AA-DE73-FEE594FC860D}"/>
              </a:ext>
            </a:extLst>
          </p:cNvPr>
          <p:cNvSpPr txBox="1"/>
          <p:nvPr/>
        </p:nvSpPr>
        <p:spPr>
          <a:xfrm>
            <a:off x="7682141" y="1875269"/>
            <a:ext cx="67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2EDDD-F26A-67EB-5442-F083D15BF23C}"/>
              </a:ext>
            </a:extLst>
          </p:cNvPr>
          <p:cNvSpPr txBox="1"/>
          <p:nvPr/>
        </p:nvSpPr>
        <p:spPr>
          <a:xfrm>
            <a:off x="4681124" y="3990109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F0E5C8E-9199-A3CA-6C42-33B9A1B39FF9}"/>
              </a:ext>
            </a:extLst>
          </p:cNvPr>
          <p:cNvSpPr/>
          <p:nvPr/>
        </p:nvSpPr>
        <p:spPr>
          <a:xfrm rot="13301749">
            <a:off x="5852603" y="3497743"/>
            <a:ext cx="1524000" cy="1579418"/>
          </a:xfrm>
          <a:prstGeom prst="arc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15D36-F669-0365-A21F-E62AFB90B29F}"/>
              </a:ext>
            </a:extLst>
          </p:cNvPr>
          <p:cNvSpPr txBox="1"/>
          <p:nvPr/>
        </p:nvSpPr>
        <p:spPr>
          <a:xfrm>
            <a:off x="6449886" y="2573521"/>
            <a:ext cx="861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F87CE-5CD6-FEFE-7F4D-AF014B984C72}"/>
              </a:ext>
            </a:extLst>
          </p:cNvPr>
          <p:cNvSpPr txBox="1"/>
          <p:nvPr/>
        </p:nvSpPr>
        <p:spPr>
          <a:xfrm>
            <a:off x="8098306" y="257352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40F16-29A2-FFE6-328D-A0649C96AA2D}"/>
              </a:ext>
            </a:extLst>
          </p:cNvPr>
          <p:cNvSpPr txBox="1"/>
          <p:nvPr/>
        </p:nvSpPr>
        <p:spPr>
          <a:xfrm>
            <a:off x="9574635" y="2573520"/>
            <a:ext cx="614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33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3-NO</a:t>
            </a:r>
            <a:r>
              <a:rPr lang="pt-BR" sz="4000" b="1" baseline="-25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-Tyr como biomarcador</a:t>
            </a: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sp>
        <p:nvSpPr>
          <p:cNvPr id="4" name="TextShape 1">
            <a:extLst>
              <a:ext uri="{FF2B5EF4-FFF2-40B4-BE49-F238E27FC236}">
                <a16:creationId xmlns:a16="http://schemas.microsoft.com/office/drawing/2014/main" id="{9BD729BD-6F6B-12BC-B4DE-20D674C33C7F}"/>
              </a:ext>
            </a:extLst>
          </p:cNvPr>
          <p:cNvSpPr txBox="1"/>
          <p:nvPr/>
        </p:nvSpPr>
        <p:spPr>
          <a:xfrm>
            <a:off x="6554062" y="6501969"/>
            <a:ext cx="4060872" cy="20896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97000"/>
              </a:lnSpc>
            </a:pPr>
            <a:r>
              <a:rPr lang="en-US" sz="1400" strike="noStrike" spc="-1" dirty="0">
                <a:latin typeface="Arial"/>
                <a:ea typeface="Arial Unicode MS"/>
              </a:rPr>
              <a:t>Beal </a:t>
            </a:r>
            <a:r>
              <a:rPr lang="en-US" sz="1400" i="1" strike="noStrike" spc="-1" dirty="0">
                <a:latin typeface="Arial"/>
                <a:ea typeface="Arial Unicode MS"/>
              </a:rPr>
              <a:t>et al</a:t>
            </a:r>
            <a:r>
              <a:rPr lang="en-US" sz="1400" strike="noStrike" spc="-1" dirty="0">
                <a:latin typeface="Arial"/>
                <a:ea typeface="Arial Unicode MS"/>
              </a:rPr>
              <a:t>, Ann Neurol, 1997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D9287-51F0-84B9-435F-4AA7052AEEA2}"/>
              </a:ext>
            </a:extLst>
          </p:cNvPr>
          <p:cNvSpPr txBox="1"/>
          <p:nvPr/>
        </p:nvSpPr>
        <p:spPr>
          <a:xfrm>
            <a:off x="5696554" y="1756000"/>
            <a:ext cx="140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3-NO</a:t>
            </a:r>
            <a:r>
              <a:rPr lang="pt-BR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-Tyr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6304F-3339-F588-0E95-755496E32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98" y="2160104"/>
            <a:ext cx="3278918" cy="2906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EC080-8C34-9A2B-57B3-A05350D31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682" y="2160104"/>
            <a:ext cx="3113022" cy="2914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F10F3-8AB0-B820-1FB0-EC35F03CC0E0}"/>
              </a:ext>
            </a:extLst>
          </p:cNvPr>
          <p:cNvSpPr txBox="1"/>
          <p:nvPr/>
        </p:nvSpPr>
        <p:spPr>
          <a:xfrm>
            <a:off x="9092263" y="1602112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3-NO</a:t>
            </a:r>
            <a:r>
              <a:rPr lang="pt-BR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-4-OH-Phenyl </a:t>
            </a:r>
          </a:p>
          <a:p>
            <a:pPr algn="ctr"/>
            <a:r>
              <a:rPr lang="pt-BR" sz="2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Acetic</a:t>
            </a:r>
            <a:r>
              <a:rPr lang="pt-BR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</a:t>
            </a:r>
            <a:endParaRPr lang="pt-BR" sz="2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3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4-HNE como biomarcador</a:t>
            </a: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F3148-8DCE-F55D-7BC0-9F816C1C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38" y="0"/>
            <a:ext cx="3517900" cy="2813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7F355-481B-C788-F6CF-3ABEC0A48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230" y="238540"/>
            <a:ext cx="3829770" cy="2481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691D55-87D2-9B66-37B2-5B101DC8C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382" y="3601417"/>
            <a:ext cx="7325102" cy="27127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8007BD-D409-03AD-7682-9957EA664D87}"/>
              </a:ext>
            </a:extLst>
          </p:cNvPr>
          <p:cNvCxnSpPr/>
          <p:nvPr/>
        </p:nvCxnSpPr>
        <p:spPr>
          <a:xfrm>
            <a:off x="6295416" y="5393748"/>
            <a:ext cx="193963" cy="318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4A1F3A-79C7-48C0-43F1-A16E95D1D8CB}"/>
              </a:ext>
            </a:extLst>
          </p:cNvPr>
          <p:cNvCxnSpPr/>
          <p:nvPr/>
        </p:nvCxnSpPr>
        <p:spPr>
          <a:xfrm>
            <a:off x="5902037" y="4391890"/>
            <a:ext cx="193963" cy="318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4C9B4A-3CFF-A843-7F3E-970A3CB3F636}"/>
              </a:ext>
            </a:extLst>
          </p:cNvPr>
          <p:cNvCxnSpPr/>
          <p:nvPr/>
        </p:nvCxnSpPr>
        <p:spPr>
          <a:xfrm>
            <a:off x="9213949" y="5139695"/>
            <a:ext cx="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3D5289-F73A-FFD1-1233-803C3CDB4F35}"/>
              </a:ext>
            </a:extLst>
          </p:cNvPr>
          <p:cNvCxnSpPr/>
          <p:nvPr/>
        </p:nvCxnSpPr>
        <p:spPr>
          <a:xfrm>
            <a:off x="9656280" y="4991013"/>
            <a:ext cx="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0881EE-FA88-3C29-36D0-03F1ACEC2D07}"/>
              </a:ext>
            </a:extLst>
          </p:cNvPr>
          <p:cNvCxnSpPr/>
          <p:nvPr/>
        </p:nvCxnSpPr>
        <p:spPr>
          <a:xfrm>
            <a:off x="10154367" y="4005987"/>
            <a:ext cx="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536786-809F-99DE-D10D-70FC527C3D59}"/>
              </a:ext>
            </a:extLst>
          </p:cNvPr>
          <p:cNvCxnSpPr/>
          <p:nvPr/>
        </p:nvCxnSpPr>
        <p:spPr>
          <a:xfrm>
            <a:off x="10953536" y="3924213"/>
            <a:ext cx="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0CD229C-2D2A-3EAD-C96B-2B76E04357BE}"/>
              </a:ext>
            </a:extLst>
          </p:cNvPr>
          <p:cNvSpPr txBox="1"/>
          <p:nvPr/>
        </p:nvSpPr>
        <p:spPr>
          <a:xfrm>
            <a:off x="6182243" y="329364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7C28B-B8F2-5C6C-3643-621142712CEB}"/>
              </a:ext>
            </a:extLst>
          </p:cNvPr>
          <p:cNvSpPr txBox="1"/>
          <p:nvPr/>
        </p:nvSpPr>
        <p:spPr>
          <a:xfrm>
            <a:off x="9846550" y="3293640"/>
            <a:ext cx="861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235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4-HNE como biomarcador</a:t>
            </a: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D908A-F727-3344-01BF-EC2A1C13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82" y="378514"/>
            <a:ext cx="3496548" cy="2693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3CB22A-7E21-967C-1B31-2D19CFB8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301" y="0"/>
            <a:ext cx="3636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9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8-oxo-2-desoxiguanosina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37647-EB6F-B55F-F153-18FFF624D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64" y="3083394"/>
            <a:ext cx="6880719" cy="3357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7F003-7F8D-6108-A131-6EF550D60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16" y="254051"/>
            <a:ext cx="5516217" cy="2612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1FFF07-8126-786D-7975-9F5F72A3A9C8}"/>
              </a:ext>
            </a:extLst>
          </p:cNvPr>
          <p:cNvSpPr txBox="1"/>
          <p:nvPr/>
        </p:nvSpPr>
        <p:spPr>
          <a:xfrm>
            <a:off x="6041516" y="6349179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3B6C8-3E5C-C81B-91D9-AAF326B511AF}"/>
              </a:ext>
            </a:extLst>
          </p:cNvPr>
          <p:cNvSpPr txBox="1"/>
          <p:nvPr/>
        </p:nvSpPr>
        <p:spPr>
          <a:xfrm>
            <a:off x="7638961" y="6349178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Isquemia cerebral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5BD91-0FD2-EADF-E362-30B00ECF1B32}"/>
              </a:ext>
            </a:extLst>
          </p:cNvPr>
          <p:cNvSpPr txBox="1"/>
          <p:nvPr/>
        </p:nvSpPr>
        <p:spPr>
          <a:xfrm>
            <a:off x="10381959" y="6349178"/>
            <a:ext cx="861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49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1220862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evidência convence?</a:t>
            </a:r>
          </a:p>
          <a:p>
            <a:pPr algn="ctr"/>
            <a:r>
              <a:rPr lang="pt-BR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 utilizar vários biomarcadores </a:t>
            </a:r>
          </a:p>
          <a:p>
            <a:pPr algn="ctr"/>
            <a:r>
              <a:rPr lang="pt-BR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mesmas amostras</a:t>
            </a:r>
          </a:p>
        </p:txBody>
      </p:sp>
    </p:spTree>
    <p:extLst>
      <p:ext uri="{BB962C8B-B14F-4D97-AF65-F5344CB8AC3E}">
        <p14:creationId xmlns:p14="http://schemas.microsoft.com/office/powerpoint/2010/main" val="2424427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doença conformacional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DD2C14-009C-671F-A1E1-E9EE4AC9C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389" y="0"/>
            <a:ext cx="53356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BCE00-643B-06BC-D9B0-808DFB015FA9}"/>
              </a:ext>
            </a:extLst>
          </p:cNvPr>
          <p:cNvSpPr txBox="1"/>
          <p:nvPr/>
        </p:nvSpPr>
        <p:spPr>
          <a:xfrm>
            <a:off x="4669290" y="410903"/>
            <a:ext cx="2065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Variedade de agregados </a:t>
            </a:r>
            <a:r>
              <a:rPr lang="pt-BR" sz="24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Poli-Ub</a:t>
            </a: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0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sina Hidrelétrica de Itaipu – Wikipédia, a enciclopédia livre">
            <a:extLst>
              <a:ext uri="{FF2B5EF4-FFF2-40B4-BE49-F238E27FC236}">
                <a16:creationId xmlns:a16="http://schemas.microsoft.com/office/drawing/2014/main" id="{DC4E42C0-F671-2432-26EE-1124DEA49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07" y="1293679"/>
            <a:ext cx="8701754" cy="55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 – Revisão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9B48A4-9815-477D-5259-1FBF6BCFC545}"/>
              </a:ext>
            </a:extLst>
          </p:cNvPr>
          <p:cNvGrpSpPr/>
          <p:nvPr/>
        </p:nvGrpSpPr>
        <p:grpSpPr>
          <a:xfrm>
            <a:off x="5077694" y="4182050"/>
            <a:ext cx="4441594" cy="2764542"/>
            <a:chOff x="5309706" y="2675900"/>
            <a:chExt cx="4441594" cy="2764542"/>
          </a:xfrm>
        </p:grpSpPr>
        <p:sp>
          <p:nvSpPr>
            <p:cNvPr id="15" name="Explosion 2 14">
              <a:extLst>
                <a:ext uri="{FF2B5EF4-FFF2-40B4-BE49-F238E27FC236}">
                  <a16:creationId xmlns:a16="http://schemas.microsoft.com/office/drawing/2014/main" id="{A19B6903-FD82-7D9E-0F2A-63B8D39E74D0}"/>
                </a:ext>
              </a:extLst>
            </p:cNvPr>
            <p:cNvSpPr/>
            <p:nvPr/>
          </p:nvSpPr>
          <p:spPr>
            <a:xfrm rot="443014">
              <a:off x="5309706" y="2675900"/>
              <a:ext cx="4441594" cy="2764542"/>
            </a:xfrm>
            <a:prstGeom prst="irregularSeal2">
              <a:avLst/>
            </a:prstGeom>
            <a:noFill/>
            <a:ln w="635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L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F2D5D96-698B-BBF0-2CB1-5F79EE017832}"/>
                </a:ext>
              </a:extLst>
            </p:cNvPr>
            <p:cNvGrpSpPr/>
            <p:nvPr/>
          </p:nvGrpSpPr>
          <p:grpSpPr>
            <a:xfrm>
              <a:off x="6096000" y="3364804"/>
              <a:ext cx="2420340" cy="1359530"/>
              <a:chOff x="1336370" y="2189537"/>
              <a:chExt cx="2420340" cy="13595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150DBF-184C-EF6E-2650-88373AE86CB6}"/>
                  </a:ext>
                </a:extLst>
              </p:cNvPr>
              <p:cNvSpPr txBox="1"/>
              <p:nvPr/>
            </p:nvSpPr>
            <p:spPr>
              <a:xfrm>
                <a:off x="2832689" y="2697855"/>
                <a:ext cx="766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CL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F04260-9C85-863B-4970-BDE2A669B7A6}"/>
                  </a:ext>
                </a:extLst>
              </p:cNvPr>
              <p:cNvSpPr txBox="1"/>
              <p:nvPr/>
            </p:nvSpPr>
            <p:spPr>
              <a:xfrm>
                <a:off x="1511910" y="2344504"/>
                <a:ext cx="638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CL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●-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7B6D68-CF9B-DA19-E8BB-C9B46490A4CA}"/>
                  </a:ext>
                </a:extLst>
              </p:cNvPr>
              <p:cNvSpPr txBox="1"/>
              <p:nvPr/>
            </p:nvSpPr>
            <p:spPr>
              <a:xfrm>
                <a:off x="1336370" y="2718703"/>
                <a:ext cx="7585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CL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CL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2C4E30-9DE0-E60F-9019-D0773E571EDE}"/>
                  </a:ext>
                </a:extLst>
              </p:cNvPr>
              <p:cNvSpPr txBox="1"/>
              <p:nvPr/>
            </p:nvSpPr>
            <p:spPr>
              <a:xfrm>
                <a:off x="2670025" y="2289665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ONOO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DD507D-4F94-B649-6A7C-5882D732E6BD}"/>
                  </a:ext>
                </a:extLst>
              </p:cNvPr>
              <p:cNvSpPr txBox="1"/>
              <p:nvPr/>
            </p:nvSpPr>
            <p:spPr>
              <a:xfrm>
                <a:off x="2187942" y="2989777"/>
                <a:ext cx="8242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en-CL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●-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5F36D5-B7AA-56BA-1DB7-D097C5D96AE5}"/>
                  </a:ext>
                </a:extLst>
              </p:cNvPr>
              <p:cNvSpPr txBox="1"/>
              <p:nvPr/>
            </p:nvSpPr>
            <p:spPr>
              <a:xfrm>
                <a:off x="1380361" y="3148957"/>
                <a:ext cx="8707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HOO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2B4282-2A33-D66E-E9F0-0CB24226F94B}"/>
                  </a:ext>
                </a:extLst>
              </p:cNvPr>
              <p:cNvSpPr txBox="1"/>
              <p:nvPr/>
            </p:nvSpPr>
            <p:spPr>
              <a:xfrm>
                <a:off x="2885959" y="3123942"/>
                <a:ext cx="8707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ROO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3DAABD-AFEF-C4CD-A32B-FA8D236CED1F}"/>
                  </a:ext>
                </a:extLst>
              </p:cNvPr>
              <p:cNvSpPr txBox="1"/>
              <p:nvPr/>
            </p:nvSpPr>
            <p:spPr>
              <a:xfrm>
                <a:off x="2068768" y="2189537"/>
                <a:ext cx="6719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40D4CF-A04B-ADEE-AAAD-F62504A5D37D}"/>
                  </a:ext>
                </a:extLst>
              </p:cNvPr>
              <p:cNvSpPr txBox="1"/>
              <p:nvPr/>
            </p:nvSpPr>
            <p:spPr>
              <a:xfrm>
                <a:off x="2098895" y="2537712"/>
                <a:ext cx="6719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en-CL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04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60767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Esclerose Lateral Amiotrófica</a:t>
            </a:r>
            <a:endParaRPr lang="pt-B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Novas terapias</a:t>
            </a:r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4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">
            <a:extLst>
              <a:ext uri="{FF2B5EF4-FFF2-40B4-BE49-F238E27FC236}">
                <a16:creationId xmlns:a16="http://schemas.microsoft.com/office/drawing/2014/main" id="{75A10136-7E26-4C8E-A4FE-FBACDF15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817000" y="4096123"/>
            <a:ext cx="2940423" cy="2651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050E3-AD70-052B-78C8-3E78F927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76" y="124189"/>
            <a:ext cx="2722163" cy="1429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41B97-6F8E-A9A8-EA5E-3FB1A3B37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276" y="1828800"/>
            <a:ext cx="6402422" cy="1425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5B041-3BCE-2986-98A9-0EB5DE7E9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675" y="3429000"/>
            <a:ext cx="4069080" cy="3164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DF8D8-CCE2-4F25-C623-C44B5076DBA1}"/>
              </a:ext>
            </a:extLst>
          </p:cNvPr>
          <p:cNvSpPr txBox="1"/>
          <p:nvPr/>
        </p:nvSpPr>
        <p:spPr>
          <a:xfrm>
            <a:off x="7901373" y="238593"/>
            <a:ext cx="4048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 terapia (supostamente) antioxidante aprovada pela FDA</a:t>
            </a:r>
          </a:p>
          <a:p>
            <a:pPr algn="ctr"/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 $100,000/ano</a:t>
            </a:r>
          </a:p>
        </p:txBody>
      </p:sp>
    </p:spTree>
    <p:extLst>
      <p:ext uri="{BB962C8B-B14F-4D97-AF65-F5344CB8AC3E}">
        <p14:creationId xmlns:p14="http://schemas.microsoft.com/office/powerpoint/2010/main" val="3707558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Recapitulando as metas da aula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325040"/>
            <a:ext cx="11577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oxidativo: espécies oxidantes e biomoléculas alvo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 e Doenças: Causa ou Consequência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Biomarcadores e metodologias analíticas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biomarcadores de estresse oxidativo: Produtos finais de oxidação, estáveis.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da ELA.</a:t>
            </a:r>
          </a:p>
        </p:txBody>
      </p:sp>
    </p:spTree>
    <p:extLst>
      <p:ext uri="{BB962C8B-B14F-4D97-AF65-F5344CB8AC3E}">
        <p14:creationId xmlns:p14="http://schemas.microsoft.com/office/powerpoint/2010/main" val="121930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Bibliografia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B2565-D65F-934F-ACE9-846B6DCDC2D9}"/>
              </a:ext>
            </a:extLst>
          </p:cNvPr>
          <p:cNvSpPr txBox="1"/>
          <p:nvPr/>
        </p:nvSpPr>
        <p:spPr>
          <a:xfrm>
            <a:off x="182502" y="1876367"/>
            <a:ext cx="11577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Halliwell and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Gutteridge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Free Radicals in Biology and Medicine, 5</a:t>
            </a:r>
            <a:r>
              <a:rPr lang="en-US" sz="28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Edition,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Manuscritos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citados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6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 de Acompanhamento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10BF9-75FD-725E-DDE6-B0809A0D68C1}"/>
              </a:ext>
            </a:extLst>
          </p:cNvPr>
          <p:cNvSpPr txBox="1"/>
          <p:nvPr/>
        </p:nvSpPr>
        <p:spPr>
          <a:xfrm>
            <a:off x="599104" y="1886712"/>
            <a:ext cx="10977163" cy="274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Explique o que é um biomarcador e suas características.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Busque e compare vantagens e desvantagens de metodologias analíticas para medir biomarcadores de estresse oxidativo em laboratórios de pesquisa e clínicos.</a:t>
            </a: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Que estratégia você empregaria para medir a eficiência de um antioxidante em um ensaio clínico?</a:t>
            </a:r>
          </a:p>
        </p:txBody>
      </p:sp>
    </p:spTree>
    <p:extLst>
      <p:ext uri="{BB962C8B-B14F-4D97-AF65-F5344CB8AC3E}">
        <p14:creationId xmlns:p14="http://schemas.microsoft.com/office/powerpoint/2010/main" val="2839852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 – Revisão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15E1371-87E9-40BE-C8CE-5F853B218D5D}"/>
              </a:ext>
            </a:extLst>
          </p:cNvPr>
          <p:cNvGrpSpPr/>
          <p:nvPr/>
        </p:nvGrpSpPr>
        <p:grpSpPr>
          <a:xfrm>
            <a:off x="1087272" y="2069470"/>
            <a:ext cx="2420340" cy="1359530"/>
            <a:chOff x="1336370" y="2189537"/>
            <a:chExt cx="2420340" cy="135953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D2BF4EB-4104-D80F-B20B-7CB18A31F064}"/>
                </a:ext>
              </a:extLst>
            </p:cNvPr>
            <p:cNvSpPr txBox="1"/>
            <p:nvPr/>
          </p:nvSpPr>
          <p:spPr>
            <a:xfrm>
              <a:off x="2832689" y="2697855"/>
              <a:ext cx="766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CL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4D096B-6AC5-CC7A-D933-1B526002D39A}"/>
                </a:ext>
              </a:extLst>
            </p:cNvPr>
            <p:cNvSpPr txBox="1"/>
            <p:nvPr/>
          </p:nvSpPr>
          <p:spPr>
            <a:xfrm>
              <a:off x="1511910" y="2344504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CL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●-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356F5E6-365F-39C0-A5E3-DAA679F60F47}"/>
                </a:ext>
              </a:extLst>
            </p:cNvPr>
            <p:cNvSpPr txBox="1"/>
            <p:nvPr/>
          </p:nvSpPr>
          <p:spPr>
            <a:xfrm>
              <a:off x="1336370" y="2718703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CL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CL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8C2CED-3AAE-8D27-E6DC-4C1CE51CDE0F}"/>
                </a:ext>
              </a:extLst>
            </p:cNvPr>
            <p:cNvSpPr txBox="1"/>
            <p:nvPr/>
          </p:nvSpPr>
          <p:spPr>
            <a:xfrm>
              <a:off x="2670025" y="2289665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ONOO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34C494-C30E-E632-4436-4743A331ABE6}"/>
                </a:ext>
              </a:extLst>
            </p:cNvPr>
            <p:cNvSpPr txBox="1"/>
            <p:nvPr/>
          </p:nvSpPr>
          <p:spPr>
            <a:xfrm>
              <a:off x="2187942" y="2989777"/>
              <a:ext cx="824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CL" sz="2000" b="1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●-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142DC1-ACCE-3081-9BF8-EF352CD4AA27}"/>
                </a:ext>
              </a:extLst>
            </p:cNvPr>
            <p:cNvSpPr txBox="1"/>
            <p:nvPr/>
          </p:nvSpPr>
          <p:spPr>
            <a:xfrm>
              <a:off x="1380361" y="3148957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HOO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8EAF29-FA10-E6D8-DDE6-8FCD2A4D7CA4}"/>
                </a:ext>
              </a:extLst>
            </p:cNvPr>
            <p:cNvSpPr txBox="1"/>
            <p:nvPr/>
          </p:nvSpPr>
          <p:spPr>
            <a:xfrm>
              <a:off x="2885959" y="3123942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ROO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2D84912-0432-D8CE-49CF-EC7B4E96B7B8}"/>
                </a:ext>
              </a:extLst>
            </p:cNvPr>
            <p:cNvSpPr txBox="1"/>
            <p:nvPr/>
          </p:nvSpPr>
          <p:spPr>
            <a:xfrm>
              <a:off x="2068768" y="2189537"/>
              <a:ext cx="6719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7B435D0-F732-2D21-CD45-7F770B3966B4}"/>
                </a:ext>
              </a:extLst>
            </p:cNvPr>
            <p:cNvSpPr txBox="1"/>
            <p:nvPr/>
          </p:nvSpPr>
          <p:spPr>
            <a:xfrm>
              <a:off x="2098895" y="2537712"/>
              <a:ext cx="6719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OH</a:t>
              </a:r>
              <a:r>
                <a:rPr lang="en-CL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●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378128-B726-46AC-0E69-7268E6F7624E}"/>
              </a:ext>
            </a:extLst>
          </p:cNvPr>
          <p:cNvGrpSpPr/>
          <p:nvPr/>
        </p:nvGrpSpPr>
        <p:grpSpPr>
          <a:xfrm>
            <a:off x="720701" y="1867845"/>
            <a:ext cx="2467752" cy="1797063"/>
            <a:chOff x="1336370" y="1984373"/>
            <a:chExt cx="2467752" cy="179706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7408ED2-27A1-69F7-0692-6B63E9DEB1EE}"/>
                </a:ext>
              </a:extLst>
            </p:cNvPr>
            <p:cNvSpPr txBox="1"/>
            <p:nvPr/>
          </p:nvSpPr>
          <p:spPr>
            <a:xfrm>
              <a:off x="2863905" y="2737767"/>
              <a:ext cx="5696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0E14C62-D106-55F2-4175-FDB55DC163B3}"/>
                </a:ext>
              </a:extLst>
            </p:cNvPr>
            <p:cNvSpPr txBox="1"/>
            <p:nvPr/>
          </p:nvSpPr>
          <p:spPr>
            <a:xfrm>
              <a:off x="1578388" y="2301070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GPx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ECD8C6-507E-EAB6-F2BD-3A52F650B55A}"/>
                </a:ext>
              </a:extLst>
            </p:cNvPr>
            <p:cNvSpPr txBox="1"/>
            <p:nvPr/>
          </p:nvSpPr>
          <p:spPr>
            <a:xfrm>
              <a:off x="1336370" y="2718703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GSH</a:t>
              </a:r>
              <a:endParaRPr lang="en-CL" sz="20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B7BE46-1FF7-3D50-D86C-295119843232}"/>
                </a:ext>
              </a:extLst>
            </p:cNvPr>
            <p:cNvSpPr txBox="1"/>
            <p:nvPr/>
          </p:nvSpPr>
          <p:spPr>
            <a:xfrm>
              <a:off x="2564680" y="2263597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Catalase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DD3771-E845-437B-B67F-9F40C8A36DFC}"/>
                </a:ext>
              </a:extLst>
            </p:cNvPr>
            <p:cNvSpPr txBox="1"/>
            <p:nvPr/>
          </p:nvSpPr>
          <p:spPr>
            <a:xfrm>
              <a:off x="2187942" y="2989777"/>
              <a:ext cx="755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TrxR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C25F27E-36CC-F574-6DC6-8746DB115C23}"/>
                </a:ext>
              </a:extLst>
            </p:cNvPr>
            <p:cNvSpPr txBox="1"/>
            <p:nvPr/>
          </p:nvSpPr>
          <p:spPr>
            <a:xfrm>
              <a:off x="1379652" y="3258107"/>
              <a:ext cx="5982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Prx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F38B2D0-02E5-C923-A2C0-4A3AD1AEF73C}"/>
                </a:ext>
              </a:extLst>
            </p:cNvPr>
            <p:cNvSpPr txBox="1"/>
            <p:nvPr/>
          </p:nvSpPr>
          <p:spPr>
            <a:xfrm>
              <a:off x="2374354" y="3381326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Asc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D38CEC-AFE2-31F8-4BD1-5C6921E382E9}"/>
                </a:ext>
              </a:extLst>
            </p:cNvPr>
            <p:cNvSpPr txBox="1"/>
            <p:nvPr/>
          </p:nvSpPr>
          <p:spPr>
            <a:xfrm>
              <a:off x="1995565" y="1984373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D856A74-0AED-C3DB-07AB-235BE133655C}"/>
                </a:ext>
              </a:extLst>
            </p:cNvPr>
            <p:cNvSpPr txBox="1"/>
            <p:nvPr/>
          </p:nvSpPr>
          <p:spPr>
            <a:xfrm>
              <a:off x="2098895" y="2537712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96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197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Estresse Oxidativo – Revisão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14CCA-2F9F-D22A-A753-40DD3719690D}"/>
              </a:ext>
            </a:extLst>
          </p:cNvPr>
          <p:cNvGrpSpPr/>
          <p:nvPr/>
        </p:nvGrpSpPr>
        <p:grpSpPr>
          <a:xfrm>
            <a:off x="3503406" y="1499297"/>
            <a:ext cx="8384082" cy="5037401"/>
            <a:chOff x="3503406" y="1499297"/>
            <a:chExt cx="8384082" cy="5037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EDEE01-CE00-6F05-3B5C-FC7C7EB2A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3406" y="3187292"/>
              <a:ext cx="5214991" cy="3349406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B54D9C4-F468-A1F7-F76A-38CD7D33B9D4}"/>
                </a:ext>
              </a:extLst>
            </p:cNvPr>
            <p:cNvGrpSpPr/>
            <p:nvPr/>
          </p:nvGrpSpPr>
          <p:grpSpPr>
            <a:xfrm>
              <a:off x="8617766" y="1499297"/>
              <a:ext cx="3269722" cy="3362698"/>
              <a:chOff x="950587" y="1615825"/>
              <a:chExt cx="3269722" cy="336269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B0714C-07D4-2509-684E-BBF8DD94F4AF}"/>
                  </a:ext>
                </a:extLst>
              </p:cNvPr>
              <p:cNvSpPr txBox="1"/>
              <p:nvPr/>
            </p:nvSpPr>
            <p:spPr>
              <a:xfrm>
                <a:off x="2863905" y="2737767"/>
                <a:ext cx="10005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CL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BBB7A-15DC-10F3-7FF5-36F46CE773A7}"/>
                  </a:ext>
                </a:extLst>
              </p:cNvPr>
              <p:cNvSpPr txBox="1"/>
              <p:nvPr/>
            </p:nvSpPr>
            <p:spPr>
              <a:xfrm>
                <a:off x="950587" y="2258304"/>
                <a:ext cx="821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CL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●-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C427AE-BB11-0D6F-6A93-D9CC4F736F86}"/>
                  </a:ext>
                </a:extLst>
              </p:cNvPr>
              <p:cNvSpPr txBox="1"/>
              <p:nvPr/>
            </p:nvSpPr>
            <p:spPr>
              <a:xfrm>
                <a:off x="983522" y="3048010"/>
                <a:ext cx="9893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CL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CL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962927-8C62-2FF6-46F8-793FC37BDC21}"/>
                  </a:ext>
                </a:extLst>
              </p:cNvPr>
              <p:cNvSpPr txBox="1"/>
              <p:nvPr/>
            </p:nvSpPr>
            <p:spPr>
              <a:xfrm>
                <a:off x="2859039" y="1852910"/>
                <a:ext cx="13612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ONOO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E60458E-3013-0DC3-D7E0-96FB98481F2E}"/>
                  </a:ext>
                </a:extLst>
              </p:cNvPr>
              <p:cNvSpPr txBox="1"/>
              <p:nvPr/>
            </p:nvSpPr>
            <p:spPr>
              <a:xfrm>
                <a:off x="2529413" y="3652859"/>
                <a:ext cx="10807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en-CL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●-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8D2D5F-16E7-A433-3F5C-347CDA0497C6}"/>
                  </a:ext>
                </a:extLst>
              </p:cNvPr>
              <p:cNvSpPr txBox="1"/>
              <p:nvPr/>
            </p:nvSpPr>
            <p:spPr>
              <a:xfrm>
                <a:off x="1185525" y="3914469"/>
                <a:ext cx="1146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HOO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81EFE2-5E48-F2BC-3095-5D2D0C5583E7}"/>
                  </a:ext>
                </a:extLst>
              </p:cNvPr>
              <p:cNvSpPr txBox="1"/>
              <p:nvPr/>
            </p:nvSpPr>
            <p:spPr>
              <a:xfrm>
                <a:off x="2966440" y="4455303"/>
                <a:ext cx="1146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ROO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3495EE-9D5F-FD6C-CED4-2BBFB10E9747}"/>
                  </a:ext>
                </a:extLst>
              </p:cNvPr>
              <p:cNvSpPr txBox="1"/>
              <p:nvPr/>
            </p:nvSpPr>
            <p:spPr>
              <a:xfrm>
                <a:off x="1465282" y="1615825"/>
                <a:ext cx="8675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6159B6-7519-3456-A841-69CAA3E53E5A}"/>
                  </a:ext>
                </a:extLst>
              </p:cNvPr>
              <p:cNvSpPr txBox="1"/>
              <p:nvPr/>
            </p:nvSpPr>
            <p:spPr>
              <a:xfrm>
                <a:off x="1947454" y="2653157"/>
                <a:ext cx="8675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</a:t>
                </a:r>
                <a:r>
                  <a:rPr lang="en-CL" sz="28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●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45E287-64F7-A7B4-E449-C3C85B6D1DD8}"/>
              </a:ext>
            </a:extLst>
          </p:cNvPr>
          <p:cNvGrpSpPr/>
          <p:nvPr/>
        </p:nvGrpSpPr>
        <p:grpSpPr>
          <a:xfrm>
            <a:off x="720701" y="1867845"/>
            <a:ext cx="2467752" cy="1797063"/>
            <a:chOff x="1336370" y="1984373"/>
            <a:chExt cx="2467752" cy="17970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DADDC9-8ECE-73BD-9072-4A4FE0184F64}"/>
                </a:ext>
              </a:extLst>
            </p:cNvPr>
            <p:cNvSpPr txBox="1"/>
            <p:nvPr/>
          </p:nvSpPr>
          <p:spPr>
            <a:xfrm>
              <a:off x="2863905" y="2737767"/>
              <a:ext cx="5696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7D03B44-F36D-BCFF-6C32-AEBD1CD650DA}"/>
                </a:ext>
              </a:extLst>
            </p:cNvPr>
            <p:cNvSpPr txBox="1"/>
            <p:nvPr/>
          </p:nvSpPr>
          <p:spPr>
            <a:xfrm>
              <a:off x="1578388" y="2301070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GPx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584F6F9-4C1D-8E25-48E7-16224CE69110}"/>
                </a:ext>
              </a:extLst>
            </p:cNvPr>
            <p:cNvSpPr txBox="1"/>
            <p:nvPr/>
          </p:nvSpPr>
          <p:spPr>
            <a:xfrm>
              <a:off x="1336370" y="2718703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GSH</a:t>
              </a:r>
              <a:endParaRPr lang="en-CL" sz="2000" b="1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6354A5-FBFD-8021-F8E5-809B07DBAF72}"/>
                </a:ext>
              </a:extLst>
            </p:cNvPr>
            <p:cNvSpPr txBox="1"/>
            <p:nvPr/>
          </p:nvSpPr>
          <p:spPr>
            <a:xfrm>
              <a:off x="2564680" y="2263597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Catalase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DE3D41-A7F5-B707-679C-956C937714FF}"/>
                </a:ext>
              </a:extLst>
            </p:cNvPr>
            <p:cNvSpPr txBox="1"/>
            <p:nvPr/>
          </p:nvSpPr>
          <p:spPr>
            <a:xfrm>
              <a:off x="2187942" y="2989777"/>
              <a:ext cx="755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TrxR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476F307-77C8-DD80-1C5C-9D61F690EE2F}"/>
                </a:ext>
              </a:extLst>
            </p:cNvPr>
            <p:cNvSpPr txBox="1"/>
            <p:nvPr/>
          </p:nvSpPr>
          <p:spPr>
            <a:xfrm>
              <a:off x="1379652" y="3258107"/>
              <a:ext cx="5982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Prx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9FC8C3-D25F-E09E-FD2D-9AC1514A6D61}"/>
                </a:ext>
              </a:extLst>
            </p:cNvPr>
            <p:cNvSpPr txBox="1"/>
            <p:nvPr/>
          </p:nvSpPr>
          <p:spPr>
            <a:xfrm>
              <a:off x="2374354" y="3381326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Asc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CAF83C-15ED-85A9-3535-6A56E5F2B665}"/>
                </a:ext>
              </a:extLst>
            </p:cNvPr>
            <p:cNvSpPr txBox="1"/>
            <p:nvPr/>
          </p:nvSpPr>
          <p:spPr>
            <a:xfrm>
              <a:off x="1995565" y="1984373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SOD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056819-B3E1-C367-C7F1-00F2FEC6FD74}"/>
                </a:ext>
              </a:extLst>
            </p:cNvPr>
            <p:cNvSpPr txBox="1"/>
            <p:nvPr/>
          </p:nvSpPr>
          <p:spPr>
            <a:xfrm>
              <a:off x="2098895" y="2537712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sz="20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</a:t>
              </a:r>
              <a:endParaRPr lang="en-CL" sz="20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25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Consequências do Estresse Oxidativo?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CFBBE-B90E-37D8-BADA-A663D975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62" y="2483901"/>
            <a:ext cx="6401371" cy="4211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67280-1724-5CED-2549-D2F99D82F79D}"/>
              </a:ext>
            </a:extLst>
          </p:cNvPr>
          <p:cNvSpPr txBox="1"/>
          <p:nvPr/>
        </p:nvSpPr>
        <p:spPr>
          <a:xfrm>
            <a:off x="606757" y="1468238"/>
            <a:ext cx="11005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-Teoria do estresse oxidativo em doenças:</a:t>
            </a:r>
            <a:r>
              <a:rPr lang="pt-BR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Oxidantes são deletérios e causam danos (modificações químicas) em biomoléculas que alteram sua função e integridade da informação genética, causando diferentes patologias.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113C9-FF08-EA41-72D6-DAEFF768063A}"/>
              </a:ext>
            </a:extLst>
          </p:cNvPr>
          <p:cNvSpPr txBox="1"/>
          <p:nvPr/>
        </p:nvSpPr>
        <p:spPr>
          <a:xfrm>
            <a:off x="8455704" y="6387993"/>
            <a:ext cx="2951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Ghezzi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Br J Pharmacol, 2017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74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5" y="0"/>
            <a:ext cx="484465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 Bibliográfico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76541-2442-2D5B-38A5-ADEA42B6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851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59E55-1043-E91E-597F-B32B76BB2BF9}"/>
              </a:ext>
            </a:extLst>
          </p:cNvPr>
          <p:cNvSpPr txBox="1"/>
          <p:nvPr/>
        </p:nvSpPr>
        <p:spPr>
          <a:xfrm>
            <a:off x="2405703" y="6531935"/>
            <a:ext cx="2079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Frijhoff</a:t>
            </a:r>
            <a:r>
              <a:rPr lang="en-CL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ARS, 2015</a:t>
            </a:r>
            <a:endParaRPr lang="en-US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1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Problemas com a Teoria do Estresse Oxidativo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67280-1724-5CED-2549-D2F99D82F79D}"/>
              </a:ext>
            </a:extLst>
          </p:cNvPr>
          <p:cNvSpPr txBox="1"/>
          <p:nvPr/>
        </p:nvSpPr>
        <p:spPr>
          <a:xfrm>
            <a:off x="6083137" y="1780947"/>
            <a:ext cx="5869675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-Nenhuma doença cuja etiologia envolva estresse oxidativo foi provada.</a:t>
            </a:r>
          </a:p>
          <a:p>
            <a:pPr algn="just">
              <a:spcAft>
                <a:spcPts val="600"/>
              </a:spcAft>
            </a:pPr>
            <a:endParaRPr lang="pt-BR" sz="2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-Terapias antioxidantes não mostraram eficácia em testes clínicos randomizados, apesar de resultados positivos terem sido obtidos em modelos experimentais.</a:t>
            </a:r>
          </a:p>
          <a:p>
            <a:pPr algn="just">
              <a:spcAft>
                <a:spcPts val="600"/>
              </a:spcAft>
            </a:pPr>
            <a:endParaRPr lang="pt-BR" sz="2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-Teoria popular que remete ao equilíbrio de forças entre o bem e o mal. Grande mercado de suplementos antioxidantes, </a:t>
            </a:r>
            <a:r>
              <a:rPr lang="pt-B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reembolsáveis por planos de saúde</a:t>
            </a:r>
            <a:r>
              <a:rPr lang="pt-BR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pt-BR" sz="2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Good and Evil">
            <a:extLst>
              <a:ext uri="{FF2B5EF4-FFF2-40B4-BE49-F238E27FC236}">
                <a16:creationId xmlns:a16="http://schemas.microsoft.com/office/drawing/2014/main" id="{BB2CDF8E-CC60-9FFE-2CA1-DA9A87252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8959"/>
          <a:stretch/>
        </p:blipFill>
        <p:spPr bwMode="auto">
          <a:xfrm>
            <a:off x="239188" y="1740004"/>
            <a:ext cx="5856812" cy="45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89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F22A-E90E-2B4C-89AD-5ACACA1F90EC}"/>
              </a:ext>
            </a:extLst>
          </p:cNvPr>
          <p:cNvSpPr txBox="1"/>
          <p:nvPr/>
        </p:nvSpPr>
        <p:spPr>
          <a:xfrm>
            <a:off x="-16626" y="0"/>
            <a:ext cx="12208625" cy="12635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Causalidade</a:t>
            </a:r>
            <a:endParaRPr lang="pt-BR" sz="4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1AAC3-EF7B-976C-89CF-26E5B1BF3014}"/>
              </a:ext>
            </a:extLst>
          </p:cNvPr>
          <p:cNvSpPr txBox="1"/>
          <p:nvPr/>
        </p:nvSpPr>
        <p:spPr>
          <a:xfrm>
            <a:off x="745169" y="2086894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endParaRPr lang="en-CL" sz="28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AF3C8F-99DF-DB70-366F-00D26E0F8ABA}"/>
              </a:ext>
            </a:extLst>
          </p:cNvPr>
          <p:cNvSpPr txBox="1"/>
          <p:nvPr/>
        </p:nvSpPr>
        <p:spPr>
          <a:xfrm>
            <a:off x="3989531" y="208689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pt-BR" sz="28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3E54ED-8143-F45E-F608-C7DEBC3068D8}"/>
              </a:ext>
            </a:extLst>
          </p:cNvPr>
          <p:cNvCxnSpPr/>
          <p:nvPr/>
        </p:nvCxnSpPr>
        <p:spPr>
          <a:xfrm>
            <a:off x="1596722" y="2348504"/>
            <a:ext cx="2060878" cy="0"/>
          </a:xfrm>
          <a:prstGeom prst="straightConnector1">
            <a:avLst/>
          </a:prstGeom>
          <a:ln w="4445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C53327-9799-2864-025C-F5B62ECE8F05}"/>
              </a:ext>
            </a:extLst>
          </p:cNvPr>
          <p:cNvGrpSpPr/>
          <p:nvPr/>
        </p:nvGrpSpPr>
        <p:grpSpPr>
          <a:xfrm>
            <a:off x="874208" y="3167390"/>
            <a:ext cx="3688717" cy="523220"/>
            <a:chOff x="874208" y="3167390"/>
            <a:chExt cx="368871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F293C0-201C-118B-41B7-42FB4E303E70}"/>
                </a:ext>
              </a:extLst>
            </p:cNvPr>
            <p:cNvSpPr txBox="1"/>
            <p:nvPr/>
          </p:nvSpPr>
          <p:spPr>
            <a:xfrm>
              <a:off x="3860489" y="3167390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</a:t>
              </a:r>
              <a:endParaRPr lang="en-CL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BA5B01-E876-5ABA-B052-98D49B8C6E4E}"/>
                </a:ext>
              </a:extLst>
            </p:cNvPr>
            <p:cNvSpPr txBox="1"/>
            <p:nvPr/>
          </p:nvSpPr>
          <p:spPr>
            <a:xfrm>
              <a:off x="874208" y="316739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D4629B-6AC1-9C85-0A2B-DC7E0C2CE6D3}"/>
                </a:ext>
              </a:extLst>
            </p:cNvPr>
            <p:cNvCxnSpPr/>
            <p:nvPr/>
          </p:nvCxnSpPr>
          <p:spPr>
            <a:xfrm>
              <a:off x="1596722" y="3429000"/>
              <a:ext cx="2060878" cy="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34C772C-C66D-FD39-684F-D2DF00C25F29}"/>
              </a:ext>
            </a:extLst>
          </p:cNvPr>
          <p:cNvGrpSpPr/>
          <p:nvPr/>
        </p:nvGrpSpPr>
        <p:grpSpPr>
          <a:xfrm>
            <a:off x="745169" y="4673957"/>
            <a:ext cx="3688714" cy="1429940"/>
            <a:chOff x="745169" y="4673957"/>
            <a:chExt cx="3688714" cy="14299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12BCB6-0403-F447-EB99-F9B30D61F26D}"/>
                </a:ext>
              </a:extLst>
            </p:cNvPr>
            <p:cNvSpPr txBox="1"/>
            <p:nvPr/>
          </p:nvSpPr>
          <p:spPr>
            <a:xfrm>
              <a:off x="745169" y="5492843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</a:t>
              </a:r>
              <a:endParaRPr lang="en-CL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7336B2-A8F4-1CD3-27F6-8A5EC992507C}"/>
                </a:ext>
              </a:extLst>
            </p:cNvPr>
            <p:cNvSpPr txBox="1"/>
            <p:nvPr/>
          </p:nvSpPr>
          <p:spPr>
            <a:xfrm>
              <a:off x="3989531" y="549284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7BF1F99-7493-BAF2-2AF6-E480CD997788}"/>
                </a:ext>
              </a:extLst>
            </p:cNvPr>
            <p:cNvCxnSpPr/>
            <p:nvPr/>
          </p:nvCxnSpPr>
          <p:spPr>
            <a:xfrm>
              <a:off x="1596722" y="5754453"/>
              <a:ext cx="2060878" cy="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4BACAF-9DAA-A36F-2F4D-6C531F959AF0}"/>
                </a:ext>
              </a:extLst>
            </p:cNvPr>
            <p:cNvSpPr txBox="1"/>
            <p:nvPr/>
          </p:nvSpPr>
          <p:spPr>
            <a:xfrm>
              <a:off x="2442275" y="4673957"/>
              <a:ext cx="404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234974F-12DE-5930-7098-5B1444EA0E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6722" y="4935567"/>
              <a:ext cx="845540" cy="52322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35CB8D8-829A-3AC9-5114-C815EED3C456}"/>
                </a:ext>
              </a:extLst>
            </p:cNvPr>
            <p:cNvCxnSpPr>
              <a:cxnSpLocks/>
            </p:cNvCxnSpPr>
            <p:nvPr/>
          </p:nvCxnSpPr>
          <p:spPr>
            <a:xfrm>
              <a:off x="2811520" y="4935567"/>
              <a:ext cx="846000" cy="52200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A73F38-0CD7-4219-2B34-2F96B1BD4C53}"/>
                </a:ext>
              </a:extLst>
            </p:cNvPr>
            <p:cNvSpPr txBox="1"/>
            <p:nvPr/>
          </p:nvSpPr>
          <p:spPr>
            <a:xfrm>
              <a:off x="2364869" y="533445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pt-BR" sz="4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9ABC1D3-8CA8-B745-2431-448D24B9CDD8}"/>
              </a:ext>
            </a:extLst>
          </p:cNvPr>
          <p:cNvGrpSpPr/>
          <p:nvPr/>
        </p:nvGrpSpPr>
        <p:grpSpPr>
          <a:xfrm>
            <a:off x="6752504" y="2156530"/>
            <a:ext cx="3539635" cy="1342106"/>
            <a:chOff x="6752504" y="2156530"/>
            <a:chExt cx="3539635" cy="134210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51C2E7-E664-D3F3-1C0B-16279810B48C}"/>
                </a:ext>
              </a:extLst>
            </p:cNvPr>
            <p:cNvSpPr txBox="1"/>
            <p:nvPr/>
          </p:nvSpPr>
          <p:spPr>
            <a:xfrm>
              <a:off x="6752504" y="2975416"/>
              <a:ext cx="404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CL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6ECFFA-BFFC-3745-0250-CE3C730D3025}"/>
                </a:ext>
              </a:extLst>
            </p:cNvPr>
            <p:cNvSpPr txBox="1"/>
            <p:nvPr/>
          </p:nvSpPr>
          <p:spPr>
            <a:xfrm>
              <a:off x="9847787" y="297541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49C5192-DBFB-2C42-6C8E-5BB194EB5A3A}"/>
                </a:ext>
              </a:extLst>
            </p:cNvPr>
            <p:cNvCxnSpPr/>
            <p:nvPr/>
          </p:nvCxnSpPr>
          <p:spPr>
            <a:xfrm>
              <a:off x="7454978" y="3237026"/>
              <a:ext cx="2060878" cy="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2EBDA3-D323-77E0-6B3D-9E052D3DDFBD}"/>
                </a:ext>
              </a:extLst>
            </p:cNvPr>
            <p:cNvSpPr txBox="1"/>
            <p:nvPr/>
          </p:nvSpPr>
          <p:spPr>
            <a:xfrm>
              <a:off x="8151452" y="2156530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6579DAF-DB97-0D6F-61A7-35A6852077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8674" y="2418140"/>
              <a:ext cx="845540" cy="52322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87B5820-7DB8-1F35-CBDA-FCCE1939D77C}"/>
                </a:ext>
              </a:extLst>
            </p:cNvPr>
            <p:cNvCxnSpPr>
              <a:cxnSpLocks/>
            </p:cNvCxnSpPr>
            <p:nvPr/>
          </p:nvCxnSpPr>
          <p:spPr>
            <a:xfrm>
              <a:off x="8834368" y="2418140"/>
              <a:ext cx="846000" cy="52200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9F7A38-F61C-C75C-305E-E5F6D26F71EE}"/>
              </a:ext>
            </a:extLst>
          </p:cNvPr>
          <p:cNvGrpSpPr/>
          <p:nvPr/>
        </p:nvGrpSpPr>
        <p:grpSpPr>
          <a:xfrm>
            <a:off x="6752504" y="4458182"/>
            <a:ext cx="3539635" cy="2249156"/>
            <a:chOff x="6752504" y="4458182"/>
            <a:chExt cx="3539635" cy="224915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DE2DC8-9CF2-AA52-8305-E625F13D3802}"/>
                </a:ext>
              </a:extLst>
            </p:cNvPr>
            <p:cNvSpPr txBox="1"/>
            <p:nvPr/>
          </p:nvSpPr>
          <p:spPr>
            <a:xfrm>
              <a:off x="6752504" y="5277068"/>
              <a:ext cx="404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endParaRPr lang="en-CL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0B8F41-A885-F0A1-B283-68D82BDB9C6C}"/>
                </a:ext>
              </a:extLst>
            </p:cNvPr>
            <p:cNvSpPr txBox="1"/>
            <p:nvPr/>
          </p:nvSpPr>
          <p:spPr>
            <a:xfrm>
              <a:off x="9847787" y="527706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E97159B-2690-D851-7B24-73E6CCE95CCD}"/>
                </a:ext>
              </a:extLst>
            </p:cNvPr>
            <p:cNvCxnSpPr/>
            <p:nvPr/>
          </p:nvCxnSpPr>
          <p:spPr>
            <a:xfrm>
              <a:off x="7454978" y="5538678"/>
              <a:ext cx="2060878" cy="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7C0286-739E-128E-1FA1-06FF78179EAB}"/>
                </a:ext>
              </a:extLst>
            </p:cNvPr>
            <p:cNvSpPr txBox="1"/>
            <p:nvPr/>
          </p:nvSpPr>
          <p:spPr>
            <a:xfrm>
              <a:off x="8151452" y="4458182"/>
              <a:ext cx="702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</a:t>
              </a:r>
              <a:endParaRPr lang="pt-BR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149E7AB-085F-36A4-8BF7-E178F3F7B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8674" y="4719792"/>
              <a:ext cx="845540" cy="52322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4A8CD64-3096-A740-B579-FB3E149CE331}"/>
                </a:ext>
              </a:extLst>
            </p:cNvPr>
            <p:cNvCxnSpPr>
              <a:cxnSpLocks/>
            </p:cNvCxnSpPr>
            <p:nvPr/>
          </p:nvCxnSpPr>
          <p:spPr>
            <a:xfrm>
              <a:off x="8834368" y="4719792"/>
              <a:ext cx="846000" cy="522000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05FDCF5-F037-F4C4-2F08-9585ABB6D3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35349" y="5857676"/>
              <a:ext cx="816103" cy="606491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headEnd type="arrow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DF634CD-D3A3-7EFE-88A4-243944FEDD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4146" y="5857676"/>
              <a:ext cx="896222" cy="588052"/>
            </a:xfrm>
            <a:prstGeom prst="straightConnector1">
              <a:avLst/>
            </a:prstGeom>
            <a:ln w="44450">
              <a:solidFill>
                <a:schemeClr val="accent1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D3F9EA-187A-CF77-A404-482D5669BCC0}"/>
                </a:ext>
              </a:extLst>
            </p:cNvPr>
            <p:cNvSpPr txBox="1"/>
            <p:nvPr/>
          </p:nvSpPr>
          <p:spPr>
            <a:xfrm>
              <a:off x="8265660" y="6184118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B1FFB96-90C8-0462-770C-F55EF7D51A94}"/>
              </a:ext>
            </a:extLst>
          </p:cNvPr>
          <p:cNvCxnSpPr>
            <a:cxnSpLocks/>
          </p:cNvCxnSpPr>
          <p:nvPr/>
        </p:nvCxnSpPr>
        <p:spPr>
          <a:xfrm rot="-5400000">
            <a:off x="7816665" y="5583567"/>
            <a:ext cx="1296000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BC07AAB-FBFF-F097-21BF-83490EBFCFAB}"/>
              </a:ext>
            </a:extLst>
          </p:cNvPr>
          <p:cNvSpPr txBox="1"/>
          <p:nvPr/>
        </p:nvSpPr>
        <p:spPr>
          <a:xfrm>
            <a:off x="1168688" y="6573339"/>
            <a:ext cx="2951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Ghezzi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L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C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Br J Pharmacol, 2017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15774</TotalTime>
  <Words>913</Words>
  <Application>Microsoft Macintosh PowerPoint</Application>
  <PresentationFormat>Widescreen</PresentationFormat>
  <Paragraphs>251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Bilches Medinas</dc:creator>
  <cp:lastModifiedBy>Danilo Bilches Medinas</cp:lastModifiedBy>
  <cp:revision>325</cp:revision>
  <dcterms:created xsi:type="dcterms:W3CDTF">2022-04-06T18:25:04Z</dcterms:created>
  <dcterms:modified xsi:type="dcterms:W3CDTF">2023-11-28T14:06:03Z</dcterms:modified>
</cp:coreProperties>
</file>