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3" r:id="rId4"/>
    <p:sldId id="265" r:id="rId5"/>
    <p:sldId id="275" r:id="rId6"/>
    <p:sldId id="266" r:id="rId7"/>
    <p:sldId id="276" r:id="rId8"/>
    <p:sldId id="267" r:id="rId9"/>
    <p:sldId id="271" r:id="rId10"/>
    <p:sldId id="268" r:id="rId11"/>
    <p:sldId id="270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890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57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35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84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78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59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61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47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235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16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2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427B-6BB0-4179-9BAE-95249F1C0711}" type="datetimeFigureOut">
              <a:rPr lang="pt-BR" smtClean="0"/>
              <a:t>08/05/2024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413F-0BD4-4EE2-8CCA-3FE780DDFA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05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11906"/>
          </a:xfrm>
        </p:spPr>
        <p:txBody>
          <a:bodyPr>
            <a:normAutofit/>
          </a:bodyPr>
          <a:lstStyle/>
          <a:p>
            <a:r>
              <a:rPr lang="pt-BR" sz="4000" dirty="0" smtClean="0"/>
              <a:t>Tópico 5 </a:t>
            </a:r>
            <a:br>
              <a:rPr lang="pt-BR" sz="4000" dirty="0" smtClean="0"/>
            </a:br>
            <a:r>
              <a:rPr lang="pt-BR" sz="4000" b="1" dirty="0"/>
              <a:t>Estado e Políticas públicas: perspectivas teóricas e referências analíticas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Eliana Tadeu </a:t>
            </a:r>
            <a:r>
              <a:rPr lang="pt-BR" dirty="0" err="1" smtClean="0"/>
              <a:t>Terci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0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Coordenação Horizontal </a:t>
            </a:r>
            <a:r>
              <a:rPr lang="pt-BR" dirty="0" smtClean="0"/>
              <a:t>-&gt; globalização, grupos de interesses, governo de coalisão afetam a  </a:t>
            </a:r>
            <a:r>
              <a:rPr lang="pt-BR" dirty="0"/>
              <a:t>capacidade de comando do </a:t>
            </a:r>
            <a:r>
              <a:rPr lang="pt-BR" dirty="0" smtClean="0"/>
              <a:t>Executivo -&gt; </a:t>
            </a:r>
            <a:r>
              <a:rPr lang="pt-BR" b="1" dirty="0" smtClean="0"/>
              <a:t>competitividade</a:t>
            </a:r>
            <a:r>
              <a:rPr lang="pt-BR" dirty="0" smtClean="0"/>
              <a:t> </a:t>
            </a:r>
            <a:r>
              <a:rPr lang="pt-BR" dirty="0" smtClean="0"/>
              <a:t>e </a:t>
            </a:r>
            <a:r>
              <a:rPr lang="pt-BR" b="1" dirty="0" smtClean="0"/>
              <a:t>inovação</a:t>
            </a:r>
            <a:r>
              <a:rPr lang="pt-BR" dirty="0" smtClean="0"/>
              <a:t> </a:t>
            </a:r>
            <a:r>
              <a:rPr lang="pt-BR" dirty="0" smtClean="0"/>
              <a:t>-&gt; competitividade internacional</a:t>
            </a:r>
            <a:endParaRPr lang="pt-BR" dirty="0" smtClean="0"/>
          </a:p>
          <a:p>
            <a:r>
              <a:rPr lang="pt-BR" dirty="0" smtClean="0"/>
              <a:t>Foco (SOUZA, 2015:60) capacidade do governo </a:t>
            </a:r>
            <a:r>
              <a:rPr lang="pt-BR" dirty="0"/>
              <a:t>brasileiro de coordenar o desenho da política e de </a:t>
            </a:r>
            <a:r>
              <a:rPr lang="pt-BR" dirty="0" smtClean="0"/>
              <a:t>coordenar agências </a:t>
            </a:r>
            <a:r>
              <a:rPr lang="pt-BR" dirty="0"/>
              <a:t>e ministérios dirigidos tanto pelo partido do Presidente </a:t>
            </a:r>
            <a:r>
              <a:rPr lang="pt-BR" dirty="0" smtClean="0"/>
              <a:t>como por </a:t>
            </a:r>
            <a:r>
              <a:rPr lang="pt-BR" dirty="0"/>
              <a:t>membros da </a:t>
            </a:r>
            <a:r>
              <a:rPr lang="pt-BR" dirty="0" smtClean="0"/>
              <a:t>coalizão -&gt; mecanismos formais e informais.</a:t>
            </a:r>
          </a:p>
          <a:p>
            <a:r>
              <a:rPr lang="pt-BR" dirty="0" smtClean="0"/>
              <a:t>Duas abordagens: C Política = instrumento de poder; Adm</a:t>
            </a:r>
            <a:r>
              <a:rPr lang="pt-BR" dirty="0" smtClean="0"/>
              <a:t>. Pública = instrumento para melhorar o desempenho</a:t>
            </a:r>
            <a:endParaRPr lang="pt-BR" dirty="0" smtClean="0"/>
          </a:p>
          <a:p>
            <a:r>
              <a:rPr lang="pt-BR" dirty="0" smtClean="0"/>
              <a:t>Pesquisa </a:t>
            </a:r>
            <a:r>
              <a:rPr lang="pt-BR" dirty="0" smtClean="0"/>
              <a:t>de Souza (2014) -&gt; </a:t>
            </a:r>
            <a:r>
              <a:rPr lang="pt-BR" dirty="0"/>
              <a:t>Lealdade</a:t>
            </a:r>
            <a:r>
              <a:rPr lang="pt-BR" dirty="0" smtClean="0"/>
              <a:t>, confiança </a:t>
            </a:r>
            <a:r>
              <a:rPr lang="pt-BR" dirty="0"/>
              <a:t>e afinidade com o presidente são os principais requisitos </a:t>
            </a:r>
            <a:r>
              <a:rPr lang="pt-BR" dirty="0" smtClean="0"/>
              <a:t>dos ocupantes </a:t>
            </a:r>
            <a:r>
              <a:rPr lang="pt-BR" dirty="0"/>
              <a:t>da Casa Civil, órgão que, por lei e de fato, exerce a </a:t>
            </a:r>
            <a:r>
              <a:rPr lang="pt-BR" dirty="0" smtClean="0"/>
              <a:t>coordenação das </a:t>
            </a:r>
            <a:r>
              <a:rPr lang="pt-BR" dirty="0"/>
              <a:t>políticas do Governo </a:t>
            </a:r>
            <a:r>
              <a:rPr lang="pt-BR" dirty="0" smtClean="0"/>
              <a:t>Federal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563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“os </a:t>
            </a:r>
            <a:r>
              <a:rPr lang="pt-BR" dirty="0"/>
              <a:t>entrevistados avaliam </a:t>
            </a:r>
            <a:r>
              <a:rPr lang="pt-BR" dirty="0" smtClean="0"/>
              <a:t>a coordenação </a:t>
            </a:r>
            <a:r>
              <a:rPr lang="pt-BR" dirty="0"/>
              <a:t>horizontal de todos os governos brasileiros de FCH a </a:t>
            </a:r>
            <a:r>
              <a:rPr lang="pt-BR" dirty="0" smtClean="0"/>
              <a:t>Dilma como </a:t>
            </a:r>
            <a:r>
              <a:rPr lang="pt-BR" dirty="0"/>
              <a:t>média e identificam como principais problemas (a) a tendência </a:t>
            </a:r>
            <a:r>
              <a:rPr lang="pt-BR" dirty="0" smtClean="0"/>
              <a:t>da burocracia</a:t>
            </a:r>
            <a:r>
              <a:rPr lang="pt-BR" dirty="0"/>
              <a:t>, tanto a técnica como a jurídica, de ser dominada pela </a:t>
            </a:r>
            <a:r>
              <a:rPr lang="pt-BR" dirty="0" smtClean="0"/>
              <a:t>lógica do </a:t>
            </a:r>
            <a:r>
              <a:rPr lang="pt-BR" dirty="0"/>
              <a:t>controle e não pela proposição de alternativas capazes de </a:t>
            </a:r>
            <a:r>
              <a:rPr lang="pt-BR" dirty="0" smtClean="0"/>
              <a:t>minimizar os </a:t>
            </a:r>
            <a:r>
              <a:rPr lang="pt-BR" dirty="0"/>
              <a:t>problemas de decisão, de coordenação e de implementação; e (b) </a:t>
            </a:r>
            <a:r>
              <a:rPr lang="pt-BR" dirty="0" smtClean="0"/>
              <a:t>a dificuldade </a:t>
            </a:r>
            <a:r>
              <a:rPr lang="pt-BR" dirty="0"/>
              <a:t>de tornar mais uniformes e mais claras as regras que regem </a:t>
            </a:r>
            <a:r>
              <a:rPr lang="pt-BR" dirty="0" smtClean="0"/>
              <a:t>as atividades </a:t>
            </a:r>
            <a:r>
              <a:rPr lang="pt-BR" dirty="0"/>
              <a:t>do </a:t>
            </a:r>
            <a:r>
              <a:rPr lang="pt-BR" dirty="0" smtClean="0"/>
              <a:t>governo” (p.65)</a:t>
            </a:r>
          </a:p>
          <a:p>
            <a:r>
              <a:rPr lang="pt-BR" dirty="0" smtClean="0"/>
              <a:t>“</a:t>
            </a:r>
            <a:r>
              <a:rPr lang="pt-BR" dirty="0"/>
              <a:t>No entanto, a análise da coordenação </a:t>
            </a:r>
            <a:r>
              <a:rPr lang="pt-BR" dirty="0" smtClean="0"/>
              <a:t>de políticas </a:t>
            </a:r>
            <a:r>
              <a:rPr lang="pt-BR" dirty="0"/>
              <a:t>públicas mostra que a coordenação e a cooperação </a:t>
            </a:r>
            <a:r>
              <a:rPr lang="pt-BR" dirty="0" smtClean="0"/>
              <a:t>dependem de </a:t>
            </a:r>
            <a:r>
              <a:rPr lang="pt-BR" dirty="0"/>
              <a:t>jogos políticos, seja de </a:t>
            </a:r>
            <a:r>
              <a:rPr lang="pt-BR" dirty="0" smtClean="0"/>
              <a:t>persuasão </a:t>
            </a:r>
            <a:r>
              <a:rPr lang="pt-BR" dirty="0"/>
              <a:t>seja de barganha; bem </a:t>
            </a:r>
            <a:r>
              <a:rPr lang="pt-BR" dirty="0" smtClean="0"/>
              <a:t>como dependem </a:t>
            </a:r>
            <a:r>
              <a:rPr lang="pt-BR" dirty="0"/>
              <a:t>de iniciativa do Governo </a:t>
            </a:r>
            <a:r>
              <a:rPr lang="pt-BR" dirty="0" smtClean="0"/>
              <a:t>Federal, </a:t>
            </a:r>
            <a:r>
              <a:rPr lang="pt-BR" dirty="0"/>
              <a:t>seguindo uma </a:t>
            </a:r>
            <a:r>
              <a:rPr lang="pt-BR" dirty="0" smtClean="0"/>
              <a:t>tendência de </a:t>
            </a:r>
            <a:r>
              <a:rPr lang="pt-BR" dirty="0"/>
              <a:t>fortalecer os governos centrais e de recuperar </a:t>
            </a:r>
            <a:r>
              <a:rPr lang="pt-BR" dirty="0" smtClean="0"/>
              <a:t>o papel </a:t>
            </a:r>
            <a:r>
              <a:rPr lang="pt-BR" dirty="0"/>
              <a:t>da política e dos </a:t>
            </a:r>
            <a:r>
              <a:rPr lang="pt-BR" dirty="0" smtClean="0"/>
              <a:t>políticos” (p.66).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563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A coordenação </a:t>
            </a:r>
            <a:r>
              <a:rPr lang="pt-BR" b="1" dirty="0" smtClean="0"/>
              <a:t>de políticas </a:t>
            </a:r>
            <a:r>
              <a:rPr lang="pt-BR" b="1" dirty="0"/>
              <a:t>públicas no Brasil após </a:t>
            </a:r>
            <a:r>
              <a:rPr lang="pt-BR" b="1" dirty="0" smtClean="0"/>
              <a:t>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Era Vargas – “estatização da economia” - </a:t>
            </a:r>
            <a:r>
              <a:rPr lang="pt-BR" dirty="0"/>
              <a:t>fragmentação da máquina pública</a:t>
            </a:r>
            <a:r>
              <a:rPr lang="pt-BR" dirty="0" smtClean="0"/>
              <a:t>, para </a:t>
            </a:r>
            <a:r>
              <a:rPr lang="pt-BR" dirty="0"/>
              <a:t>o seu crescimento acelerado e, principalmente, para problemas </a:t>
            </a:r>
            <a:r>
              <a:rPr lang="pt-BR" dirty="0" smtClean="0"/>
              <a:t>de coordenação </a:t>
            </a:r>
            <a:r>
              <a:rPr lang="pt-BR" dirty="0"/>
              <a:t>entre as políticas públicas</a:t>
            </a:r>
            <a:r>
              <a:rPr lang="pt-BR" dirty="0" smtClean="0"/>
              <a:t> </a:t>
            </a:r>
          </a:p>
          <a:p>
            <a:r>
              <a:rPr lang="pt-BR" dirty="0" smtClean="0"/>
              <a:t>Constituição de 1988 -&gt; inovações: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reconhecimento </a:t>
            </a:r>
            <a:r>
              <a:rPr lang="pt-BR" dirty="0"/>
              <a:t>dos direitos </a:t>
            </a:r>
            <a:r>
              <a:rPr lang="pt-BR" dirty="0" smtClean="0"/>
              <a:t>sociais;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universalização </a:t>
            </a:r>
            <a:r>
              <a:rPr lang="pt-BR" dirty="0"/>
              <a:t>do acesso à </a:t>
            </a:r>
            <a:r>
              <a:rPr lang="pt-BR" dirty="0" smtClean="0"/>
              <a:t>saúde; </a:t>
            </a:r>
            <a:r>
              <a:rPr lang="pt-BR" dirty="0"/>
              <a:t>aumento das competências concorrentes entre os três níveis </a:t>
            </a:r>
            <a:r>
              <a:rPr lang="pt-BR" dirty="0" smtClean="0"/>
              <a:t>de governo;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diminuição </a:t>
            </a:r>
            <a:r>
              <a:rPr lang="pt-BR" dirty="0" smtClean="0"/>
              <a:t>do </a:t>
            </a:r>
            <a:r>
              <a:rPr lang="pt-BR" dirty="0"/>
              <a:t>quórum para emendas </a:t>
            </a:r>
            <a:r>
              <a:rPr lang="pt-BR" dirty="0" smtClean="0"/>
              <a:t>constitucionais (maioria simples</a:t>
            </a:r>
            <a:r>
              <a:rPr lang="pt-BR" dirty="0" smtClean="0"/>
              <a:t>)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9923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A coordenação </a:t>
            </a:r>
            <a:r>
              <a:rPr lang="pt-BR" b="1" dirty="0" smtClean="0"/>
              <a:t>de políticas </a:t>
            </a:r>
            <a:r>
              <a:rPr lang="pt-BR" b="1" dirty="0"/>
              <a:t>públicas no Brasil após </a:t>
            </a:r>
            <a:r>
              <a:rPr lang="pt-BR" b="1" dirty="0" smtClean="0"/>
              <a:t>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2. redemocratização </a:t>
            </a:r>
            <a:r>
              <a:rPr lang="pt-BR" dirty="0"/>
              <a:t>e controle da inflação </a:t>
            </a:r>
            <a:endParaRPr lang="pt-BR" dirty="0" smtClean="0"/>
          </a:p>
          <a:p>
            <a:r>
              <a:rPr lang="pt-BR" dirty="0" smtClean="0"/>
              <a:t>modificar </a:t>
            </a:r>
            <a:r>
              <a:rPr lang="pt-BR" dirty="0"/>
              <a:t>parte </a:t>
            </a:r>
            <a:r>
              <a:rPr lang="pt-BR" dirty="0" smtClean="0"/>
              <a:t>do modelo </a:t>
            </a:r>
            <a:r>
              <a:rPr lang="pt-BR" dirty="0"/>
              <a:t>macroeconômico da Era </a:t>
            </a:r>
            <a:r>
              <a:rPr lang="pt-BR" dirty="0" smtClean="0"/>
              <a:t>Vargas -&gt; privatizações e reforma do Estado; </a:t>
            </a:r>
          </a:p>
          <a:p>
            <a:r>
              <a:rPr lang="pt-BR" dirty="0" smtClean="0"/>
              <a:t>regulamentar </a:t>
            </a:r>
            <a:r>
              <a:rPr lang="pt-BR" dirty="0"/>
              <a:t>e implementar alguns direitos sociais </a:t>
            </a:r>
            <a:r>
              <a:rPr lang="pt-BR" dirty="0" smtClean="0"/>
              <a:t>que foram </a:t>
            </a:r>
            <a:r>
              <a:rPr lang="pt-BR" dirty="0"/>
              <a:t>constitucionalizados (artigo 6º da Constituição de 1988</a:t>
            </a:r>
            <a:r>
              <a:rPr lang="pt-BR" dirty="0" smtClean="0"/>
              <a:t>): saúde</a:t>
            </a:r>
            <a:r>
              <a:rPr lang="pt-BR" dirty="0"/>
              <a:t>, educação fundamental e assistência aos desamparados,</a:t>
            </a:r>
          </a:p>
          <a:p>
            <a:r>
              <a:rPr lang="pt-BR" dirty="0" smtClean="0"/>
              <a:t>regulamentar </a:t>
            </a:r>
            <a:r>
              <a:rPr lang="pt-BR" dirty="0"/>
              <a:t>algumas políticas sociais objeto </a:t>
            </a:r>
            <a:r>
              <a:rPr lang="pt-BR" dirty="0" smtClean="0"/>
              <a:t>das competências </a:t>
            </a:r>
            <a:r>
              <a:rPr lang="pt-BR" dirty="0"/>
              <a:t>concorrentes entre os três níveis de governo.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23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A coordenação </a:t>
            </a:r>
            <a:r>
              <a:rPr lang="pt-BR" b="1" dirty="0" smtClean="0"/>
              <a:t>de políticas </a:t>
            </a:r>
            <a:r>
              <a:rPr lang="pt-BR" b="1" dirty="0"/>
              <a:t>públicas no Brasil após </a:t>
            </a:r>
            <a:r>
              <a:rPr lang="pt-BR" b="1" dirty="0" smtClean="0"/>
              <a:t>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Coordenação</a:t>
            </a:r>
            <a:r>
              <a:rPr lang="pt-BR" dirty="0" smtClean="0"/>
              <a:t> das PP: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Artigo </a:t>
            </a:r>
            <a:r>
              <a:rPr lang="pt-BR" dirty="0" smtClean="0"/>
              <a:t>23 da CF “Leis complementares </a:t>
            </a:r>
            <a:r>
              <a:rPr lang="pt-BR" dirty="0"/>
              <a:t>fixarão normas para a </a:t>
            </a:r>
            <a:r>
              <a:rPr lang="pt-BR" b="1" dirty="0"/>
              <a:t>cooperação</a:t>
            </a:r>
            <a:r>
              <a:rPr lang="pt-BR" dirty="0"/>
              <a:t> entre a União e </a:t>
            </a:r>
            <a:r>
              <a:rPr lang="pt-BR" dirty="0" smtClean="0"/>
              <a:t>os Estados</a:t>
            </a:r>
            <a:r>
              <a:rPr lang="pt-BR" dirty="0"/>
              <a:t>, o Distrito Federal e os Municípios, tendo em vista o </a:t>
            </a:r>
            <a:r>
              <a:rPr lang="pt-BR" dirty="0" smtClean="0"/>
              <a:t>equilíbrio do </a:t>
            </a:r>
            <a:r>
              <a:rPr lang="pt-BR" dirty="0"/>
              <a:t>desenvolvimento e do bem-estar em âmbito </a:t>
            </a:r>
            <a:r>
              <a:rPr lang="pt-BR" dirty="0" smtClean="0"/>
              <a:t>nacional” -&gt; prevalência da coordenação federal </a:t>
            </a:r>
          </a:p>
          <a:p>
            <a:r>
              <a:rPr lang="pt-BR" dirty="0" smtClean="0"/>
              <a:t>Preceitos: </a:t>
            </a:r>
            <a:r>
              <a:rPr lang="pt-BR" dirty="0"/>
              <a:t>descentralização, participação e </a:t>
            </a:r>
            <a:r>
              <a:rPr lang="pt-BR" dirty="0" smtClean="0"/>
              <a:t>universalização -&gt; Competências concorrentes: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sistemas constitucionalizados: </a:t>
            </a:r>
            <a:r>
              <a:rPr lang="pt-BR" dirty="0" smtClean="0"/>
              <a:t>abrangem </a:t>
            </a:r>
            <a:r>
              <a:rPr lang="pt-BR" dirty="0"/>
              <a:t>as políticas </a:t>
            </a:r>
            <a:r>
              <a:rPr lang="pt-BR" dirty="0" smtClean="0"/>
              <a:t>de educação </a:t>
            </a:r>
            <a:r>
              <a:rPr lang="pt-BR" dirty="0"/>
              <a:t>básica (pré-escola e ensino fundamental) e saúde.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23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46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2. </a:t>
            </a:r>
            <a:r>
              <a:rPr lang="pt-BR" b="1" dirty="0" smtClean="0"/>
              <a:t>normatizados</a:t>
            </a:r>
            <a:r>
              <a:rPr lang="pt-BR" dirty="0" smtClean="0"/>
              <a:t>: capacidade </a:t>
            </a:r>
            <a:r>
              <a:rPr lang="pt-BR" dirty="0"/>
              <a:t>de </a:t>
            </a:r>
            <a:r>
              <a:rPr lang="pt-BR" dirty="0" smtClean="0"/>
              <a:t>contrapartida dos entes subnacionais, maior cooperação entre Gov. Federal e esfera local </a:t>
            </a:r>
          </a:p>
          <a:p>
            <a:r>
              <a:rPr lang="pt-BR" dirty="0" smtClean="0"/>
              <a:t>saúde </a:t>
            </a:r>
            <a:r>
              <a:rPr lang="pt-BR" dirty="0"/>
              <a:t>e assistência pública;</a:t>
            </a:r>
          </a:p>
          <a:p>
            <a:r>
              <a:rPr lang="pt-BR" dirty="0" smtClean="0"/>
              <a:t>assistência </a:t>
            </a:r>
            <a:r>
              <a:rPr lang="pt-BR" dirty="0"/>
              <a:t>aos portadores de deficiência;</a:t>
            </a:r>
          </a:p>
          <a:p>
            <a:r>
              <a:rPr lang="pt-BR" dirty="0" smtClean="0"/>
              <a:t>preservação </a:t>
            </a:r>
            <a:r>
              <a:rPr lang="pt-BR" dirty="0"/>
              <a:t>do patrimônio histórico, artístico e cultural;</a:t>
            </a:r>
          </a:p>
          <a:p>
            <a:r>
              <a:rPr lang="pt-BR" dirty="0" smtClean="0"/>
              <a:t>proteção </a:t>
            </a:r>
            <a:r>
              <a:rPr lang="pt-BR" dirty="0"/>
              <a:t>do meio ambiente e dos recursos naturais;</a:t>
            </a:r>
          </a:p>
          <a:p>
            <a:r>
              <a:rPr lang="pt-BR" dirty="0" smtClean="0"/>
              <a:t>preservação </a:t>
            </a:r>
            <a:r>
              <a:rPr lang="pt-BR" dirty="0"/>
              <a:t>das florestas, da fauna e da flora</a:t>
            </a:r>
            <a:r>
              <a:rPr lang="pt-BR" dirty="0" smtClean="0"/>
              <a:t>;</a:t>
            </a:r>
          </a:p>
          <a:p>
            <a:r>
              <a:rPr lang="pt-BR" dirty="0"/>
              <a:t>agricultura e abastecimento alimentar;</a:t>
            </a:r>
          </a:p>
          <a:p>
            <a:r>
              <a:rPr lang="pt-BR" dirty="0" smtClean="0"/>
              <a:t>habitação </a:t>
            </a:r>
            <a:r>
              <a:rPr lang="pt-BR" dirty="0"/>
              <a:t>e saneamento;</a:t>
            </a:r>
          </a:p>
          <a:p>
            <a:r>
              <a:rPr lang="pt-BR" dirty="0" smtClean="0"/>
              <a:t>combate </a:t>
            </a:r>
            <a:r>
              <a:rPr lang="pt-BR" dirty="0"/>
              <a:t>à pobreza e aos fatores de marginalização social;</a:t>
            </a:r>
          </a:p>
          <a:p>
            <a:r>
              <a:rPr lang="pt-BR" dirty="0" smtClean="0"/>
              <a:t>exploração </a:t>
            </a:r>
            <a:r>
              <a:rPr lang="pt-BR" dirty="0"/>
              <a:t>das atividades hídricas e minerais;</a:t>
            </a:r>
          </a:p>
          <a:p>
            <a:r>
              <a:rPr lang="pt-BR" dirty="0" smtClean="0"/>
              <a:t>segurança </a:t>
            </a:r>
            <a:r>
              <a:rPr lang="pt-BR" dirty="0"/>
              <a:t>do trânsito;</a:t>
            </a:r>
          </a:p>
          <a:p>
            <a:r>
              <a:rPr lang="pt-BR" dirty="0" smtClean="0"/>
              <a:t>políticas </a:t>
            </a:r>
            <a:r>
              <a:rPr lang="pt-BR" dirty="0"/>
              <a:t>para pequenas empresas;</a:t>
            </a:r>
          </a:p>
          <a:p>
            <a:r>
              <a:rPr lang="pt-BR" dirty="0" smtClean="0"/>
              <a:t>turismo </a:t>
            </a:r>
            <a:r>
              <a:rPr lang="pt-BR" dirty="0"/>
              <a:t>e lazer.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139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Coordenação na fase de formulação -&gt; foi possível coordenar dilemas da </a:t>
            </a:r>
            <a:r>
              <a:rPr lang="pt-BR" b="1" dirty="0" smtClean="0"/>
              <a:t>coordenação e cooperação</a:t>
            </a:r>
            <a:r>
              <a:rPr lang="pt-BR" dirty="0" smtClean="0"/>
              <a:t>: </a:t>
            </a:r>
            <a:r>
              <a:rPr lang="pt-BR" dirty="0" smtClean="0"/>
              <a:t>audiências </a:t>
            </a:r>
            <a:r>
              <a:rPr lang="pt-BR" dirty="0" smtClean="0"/>
              <a:t>públicas, conselho de desenvolvimento econômico e </a:t>
            </a:r>
            <a:r>
              <a:rPr lang="pt-BR" dirty="0" smtClean="0"/>
              <a:t>social - CDES </a:t>
            </a:r>
            <a:r>
              <a:rPr lang="pt-BR" dirty="0" smtClean="0"/>
              <a:t>(comunidade de especialistas) </a:t>
            </a:r>
          </a:p>
          <a:p>
            <a:r>
              <a:rPr lang="pt-BR" dirty="0" smtClean="0"/>
              <a:t>Coordenação na fase de implementação -&gt; conselhos de PP </a:t>
            </a:r>
            <a:endParaRPr lang="pt-BR" dirty="0" smtClean="0"/>
          </a:p>
          <a:p>
            <a:r>
              <a:rPr lang="pt-BR" dirty="0" err="1" smtClean="0"/>
              <a:t>Côrtez</a:t>
            </a:r>
            <a:r>
              <a:rPr lang="pt-BR" dirty="0" smtClean="0"/>
              <a:t> (2002) tipologia: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Ativo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intermediários de demandas e </a:t>
            </a:r>
            <a:r>
              <a:rPr lang="pt-BR" dirty="0" smtClean="0"/>
              <a:t>dos interesses </a:t>
            </a:r>
            <a:r>
              <a:rPr lang="pt-BR" dirty="0"/>
              <a:t>de grupos organizados e o prefeito é o verdadeiro </a:t>
            </a:r>
            <a:r>
              <a:rPr lang="pt-BR" dirty="0" err="1" smtClean="0"/>
              <a:t>decisor</a:t>
            </a:r>
            <a:r>
              <a:rPr lang="pt-B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comunidades </a:t>
            </a:r>
            <a:r>
              <a:rPr lang="pt-BR" dirty="0"/>
              <a:t>reformistas que </a:t>
            </a:r>
            <a:r>
              <a:rPr lang="pt-BR" dirty="0" smtClean="0"/>
              <a:t>vocalizam suas </a:t>
            </a:r>
            <a:r>
              <a:rPr lang="pt-BR" dirty="0"/>
              <a:t>demandas, mas não conseguem aprová-las</a:t>
            </a: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7667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Coordenação pode ser </a:t>
            </a:r>
            <a:r>
              <a:rPr lang="pt-BR" i="1" dirty="0" smtClean="0"/>
              <a:t>Top-Down,</a:t>
            </a:r>
            <a:r>
              <a:rPr lang="pt-BR" dirty="0" smtClean="0"/>
              <a:t>  </a:t>
            </a:r>
            <a:r>
              <a:rPr lang="pt-BR" i="1" dirty="0" err="1" smtClean="0"/>
              <a:t>Bottom-up</a:t>
            </a:r>
            <a:r>
              <a:rPr lang="pt-BR" dirty="0"/>
              <a:t> </a:t>
            </a:r>
            <a:r>
              <a:rPr lang="pt-BR" dirty="0" smtClean="0"/>
              <a:t>ou híbrida</a:t>
            </a:r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/>
              <a:t>Pelo </a:t>
            </a:r>
            <a:r>
              <a:rPr lang="pt-BR" dirty="0"/>
              <a:t>desenho da implementação </a:t>
            </a:r>
            <a:r>
              <a:rPr lang="pt-BR" dirty="0" smtClean="0"/>
              <a:t>das políticas </a:t>
            </a:r>
            <a:r>
              <a:rPr lang="pt-BR" dirty="0"/>
              <a:t>públicas no Brasil, pode-se inferir que a </a:t>
            </a:r>
            <a:r>
              <a:rPr lang="pt-BR" b="1" dirty="0"/>
              <a:t>resposta híbrida </a:t>
            </a:r>
            <a:r>
              <a:rPr lang="pt-BR" dirty="0" smtClean="0"/>
              <a:t>pode ser </a:t>
            </a:r>
            <a:r>
              <a:rPr lang="pt-BR" dirty="0"/>
              <a:t>a que melhor se adapte à forma que a coordenação assumiu no </a:t>
            </a:r>
            <a:r>
              <a:rPr lang="pt-BR" dirty="0" smtClean="0"/>
              <a:t>Brasil” (p.55)</a:t>
            </a:r>
          </a:p>
          <a:p>
            <a:r>
              <a:rPr lang="pt-BR" dirty="0" smtClean="0"/>
              <a:t>Coordenação </a:t>
            </a:r>
            <a:r>
              <a:rPr lang="pt-BR" b="1" dirty="0" smtClean="0"/>
              <a:t>vertical</a:t>
            </a:r>
            <a:r>
              <a:rPr lang="pt-BR" dirty="0" smtClean="0"/>
              <a:t>: “coerente com a </a:t>
            </a:r>
            <a:r>
              <a:rPr lang="pt-BR" dirty="0"/>
              <a:t>lógica da teoria da ação coletiva, de que cada política requer </a:t>
            </a:r>
            <a:r>
              <a:rPr lang="pt-BR" dirty="0" smtClean="0"/>
              <a:t>incentivos seletivos diferenciados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Resultados positivos: relativa quebra dos padrões clientelistas; ampliação das receitas municipais; vinculação das receitas.</a:t>
            </a:r>
          </a:p>
          <a:p>
            <a:r>
              <a:rPr lang="pt-BR" dirty="0" smtClean="0"/>
              <a:t> Ainda que haja problemas, “Todas </a:t>
            </a:r>
            <a:r>
              <a:rPr lang="pt-BR" dirty="0"/>
              <a:t>as pesquisas já realizadas </a:t>
            </a:r>
            <a:r>
              <a:rPr lang="pt-BR" dirty="0" smtClean="0"/>
              <a:t>apontam para </a:t>
            </a:r>
            <a:r>
              <a:rPr lang="pt-BR" dirty="0"/>
              <a:t>a constatação de que, do ponto de vista das políticas sociais e </a:t>
            </a:r>
            <a:r>
              <a:rPr lang="pt-BR" dirty="0" smtClean="0"/>
              <a:t>de sua </a:t>
            </a:r>
            <a:r>
              <a:rPr lang="pt-BR" dirty="0"/>
              <a:t>coordenação, o Brasil é hoje muito melhor do que o que nos </a:t>
            </a:r>
            <a:r>
              <a:rPr lang="pt-BR" dirty="0" smtClean="0"/>
              <a:t>foi entregue </a:t>
            </a:r>
            <a:r>
              <a:rPr lang="pt-BR" dirty="0"/>
              <a:t>pelos </a:t>
            </a:r>
            <a:r>
              <a:rPr lang="pt-BR" dirty="0" smtClean="0"/>
              <a:t>militares” (p. 58).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667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b="1" dirty="0"/>
              <a:t>Modelo 1 – Implementação local e recursos partilhados</a:t>
            </a:r>
            <a:r>
              <a:rPr lang="pt-BR" sz="2400" b="1" dirty="0" smtClean="0"/>
              <a:t>: </a:t>
            </a:r>
            <a:endParaRPr lang="pt-BR" sz="24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/>
              <a:t>–– Atenção básica à saúde: gestão municipal. Recursos </a:t>
            </a:r>
            <a:r>
              <a:rPr lang="pt-BR" sz="2400" dirty="0" smtClean="0"/>
              <a:t>partilhados entre </a:t>
            </a:r>
            <a:r>
              <a:rPr lang="pt-BR" sz="2400" dirty="0"/>
              <a:t>as três esferas.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 smtClean="0"/>
              <a:t>–– </a:t>
            </a:r>
            <a:r>
              <a:rPr lang="pt-BR" sz="2400" dirty="0"/>
              <a:t>Saúde de média e alta complexidade: gestão estadual e </a:t>
            </a:r>
            <a:r>
              <a:rPr lang="pt-BR" sz="2400" dirty="0" smtClean="0"/>
              <a:t>recursos partilhados </a:t>
            </a:r>
            <a:r>
              <a:rPr lang="pt-BR" sz="2400" dirty="0"/>
              <a:t>entre os governos federal e estadual.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/>
              <a:t>–– Educação básica: competição entre estados e municípios</a:t>
            </a:r>
            <a:r>
              <a:rPr lang="pt-BR" sz="2400" dirty="0" smtClean="0"/>
              <a:t>, mas </a:t>
            </a:r>
            <a:r>
              <a:rPr lang="pt-BR" sz="2400" dirty="0"/>
              <a:t>os municípios aumentaram sua participação. </a:t>
            </a:r>
            <a:r>
              <a:rPr lang="pt-BR" sz="2400" dirty="0" smtClean="0"/>
              <a:t>Recursos partilhados </a:t>
            </a:r>
            <a:r>
              <a:rPr lang="pt-BR" sz="2400" dirty="0"/>
              <a:t>entre as três esferas, mas os estados são </a:t>
            </a:r>
            <a:r>
              <a:rPr lang="pt-BR" sz="2400" dirty="0" smtClean="0"/>
              <a:t>os principais </a:t>
            </a:r>
            <a:r>
              <a:rPr lang="pt-BR" sz="2400" dirty="0"/>
              <a:t>contribuintes do fundo.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/>
              <a:t>–– Segurança alimentar e nutrição: restaurantes populares</a:t>
            </a:r>
            <a:r>
              <a:rPr lang="pt-BR" sz="2400" dirty="0" smtClean="0"/>
              <a:t>, cozinhas </a:t>
            </a:r>
            <a:r>
              <a:rPr lang="pt-BR" sz="2400" dirty="0"/>
              <a:t>comunitárias, abastecimento alimentar. Gestão local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sz="2400" dirty="0"/>
              <a:t>e recursos federais e locais</a:t>
            </a:r>
            <a:r>
              <a:rPr lang="pt-BR" sz="1600" dirty="0" smtClean="0"/>
              <a:t>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7667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 coordenação de políticas públicas no Brasil após a redemocratização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/>
              <a:t>Modelo 2 – Gestão compartilhada com poucos recursos partilhados</a:t>
            </a:r>
            <a:r>
              <a:rPr lang="pt-BR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–– Assistência social para segmentos vulneráveis – crianças, adolescentes, idosos, deficientes. O município é o </a:t>
            </a:r>
            <a:r>
              <a:rPr lang="pt-BR" dirty="0" smtClean="0"/>
              <a:t>principal financiador</a:t>
            </a:r>
            <a:r>
              <a:rPr lang="pt-BR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/>
              <a:t>Modelo 3 – Pequena responsabilidade local e total financiamento e implementação federal: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–– Bolsa Família. O município é responsável pelo cadastro dos </a:t>
            </a:r>
            <a:r>
              <a:rPr lang="pt-BR" dirty="0" smtClean="0"/>
              <a:t>beneficiários -&gt; </a:t>
            </a:r>
            <a:r>
              <a:rPr lang="pt-BR" dirty="0" err="1" smtClean="0"/>
              <a:t>CadUnico</a:t>
            </a:r>
            <a:endParaRPr lang="pt-BR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b="1" dirty="0"/>
              <a:t>Modelo 4 – Gestão e </a:t>
            </a:r>
            <a:r>
              <a:rPr lang="pt-BR" b="1" dirty="0" err="1"/>
              <a:t>financimento</a:t>
            </a:r>
            <a:r>
              <a:rPr lang="pt-BR" b="1" dirty="0"/>
              <a:t> totalmente federal</a:t>
            </a:r>
            <a:r>
              <a:rPr lang="pt-BR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t-BR" dirty="0"/>
              <a:t>–– BPC e Aposentadoria Rural.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6544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4778</TotalTime>
  <Words>1080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Tema do Office</vt:lpstr>
      <vt:lpstr>Tópico 5  Estado e Políticas públicas: perspectivas teóricas e referências analíticas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  <vt:lpstr>A coordenação de políticas públicas no Brasil após a redemocratização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Tópico 5  Estado e Políticas públicas: perspectivas teóricas e referências analíticas</dc:title>
  <dc:creator>User</dc:creator>
  <cp:lastModifiedBy>User</cp:lastModifiedBy>
  <cp:revision>45</cp:revision>
  <dcterms:created xsi:type="dcterms:W3CDTF">2022-09-26T14:16:39Z</dcterms:created>
  <dcterms:modified xsi:type="dcterms:W3CDTF">2024-05-11T18:23:41Z</dcterms:modified>
</cp:coreProperties>
</file>