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78" r:id="rId8"/>
    <p:sldId id="266" r:id="rId9"/>
    <p:sldId id="27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81" r:id="rId21"/>
    <p:sldId id="290" r:id="rId22"/>
    <p:sldId id="29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1161E-5BF8-48BF-ABF2-4DE23BEE5E6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41D115A-009D-4978-92BC-E6084110EBF2}">
      <dgm:prSet/>
      <dgm:spPr/>
      <dgm:t>
        <a:bodyPr/>
        <a:lstStyle/>
        <a:p>
          <a:pPr rtl="0"/>
          <a:r>
            <a:rPr lang="pt-PT" dirty="0" smtClean="0"/>
            <a:t>“O Letramento midiático é a capacidade de acessar, analisar e avaliar o poder das imagens, sons e mensagens com os quais enfrentamos todos os dias e que desempenham um papel importante na cultura contemporânea. Inclui a capacidade individual de se comunicar usando a mídia com competência (UNESCO, 2010, p. 5) ".</a:t>
          </a:r>
          <a:endParaRPr lang="pt-BR" dirty="0"/>
        </a:p>
      </dgm:t>
    </dgm:pt>
    <dgm:pt modelId="{0A9DCF90-DFA0-44E2-8FE2-121D39BB2F19}" type="parTrans" cxnId="{58B06B48-F4EA-4834-8284-3ED7CF3AF047}">
      <dgm:prSet/>
      <dgm:spPr/>
      <dgm:t>
        <a:bodyPr/>
        <a:lstStyle/>
        <a:p>
          <a:endParaRPr lang="pt-BR"/>
        </a:p>
      </dgm:t>
    </dgm:pt>
    <dgm:pt modelId="{920F4CF2-665E-4E6F-BE2E-AF1C2BE2AF90}" type="sibTrans" cxnId="{58B06B48-F4EA-4834-8284-3ED7CF3AF047}">
      <dgm:prSet/>
      <dgm:spPr/>
      <dgm:t>
        <a:bodyPr/>
        <a:lstStyle/>
        <a:p>
          <a:endParaRPr lang="pt-BR"/>
        </a:p>
      </dgm:t>
    </dgm:pt>
    <dgm:pt modelId="{50C709C5-F725-450D-B4DE-2772C5A97EA5}" type="pres">
      <dgm:prSet presAssocID="{FFC1161E-5BF8-48BF-ABF2-4DE23BEE5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A5B0AD-BAFB-42FE-BC9A-5920D8BF51BF}" type="pres">
      <dgm:prSet presAssocID="{441D115A-009D-4978-92BC-E6084110EBF2}" presName="composite" presStyleCnt="0"/>
      <dgm:spPr/>
    </dgm:pt>
    <dgm:pt modelId="{C33CB933-F518-436B-B3BD-2A03D1FD9420}" type="pres">
      <dgm:prSet presAssocID="{441D115A-009D-4978-92BC-E6084110EBF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DC1582-718F-4D3D-9EF4-16A09C0EB1EE}" type="pres">
      <dgm:prSet presAssocID="{441D115A-009D-4978-92BC-E6084110EBF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8B06B48-F4EA-4834-8284-3ED7CF3AF047}" srcId="{FFC1161E-5BF8-48BF-ABF2-4DE23BEE5E65}" destId="{441D115A-009D-4978-92BC-E6084110EBF2}" srcOrd="0" destOrd="0" parTransId="{0A9DCF90-DFA0-44E2-8FE2-121D39BB2F19}" sibTransId="{920F4CF2-665E-4E6F-BE2E-AF1C2BE2AF90}"/>
    <dgm:cxn modelId="{EC293527-600B-4AA0-8121-9CEA804FD4B7}" type="presOf" srcId="{FFC1161E-5BF8-48BF-ABF2-4DE23BEE5E65}" destId="{50C709C5-F725-450D-B4DE-2772C5A97EA5}" srcOrd="0" destOrd="0" presId="urn:microsoft.com/office/officeart/2005/8/layout/hList1"/>
    <dgm:cxn modelId="{06F6E011-CB07-4D13-AAE8-4854E24023E4}" type="presOf" srcId="{441D115A-009D-4978-92BC-E6084110EBF2}" destId="{C33CB933-F518-436B-B3BD-2A03D1FD9420}" srcOrd="0" destOrd="0" presId="urn:microsoft.com/office/officeart/2005/8/layout/hList1"/>
    <dgm:cxn modelId="{881CEE18-6719-4A7F-8525-AB8821DA9A42}" type="presParOf" srcId="{50C709C5-F725-450D-B4DE-2772C5A97EA5}" destId="{2CA5B0AD-BAFB-42FE-BC9A-5920D8BF51BF}" srcOrd="0" destOrd="0" presId="urn:microsoft.com/office/officeart/2005/8/layout/hList1"/>
    <dgm:cxn modelId="{0ED5CF00-2CA5-4D95-BA98-6943937FD23B}" type="presParOf" srcId="{2CA5B0AD-BAFB-42FE-BC9A-5920D8BF51BF}" destId="{C33CB933-F518-436B-B3BD-2A03D1FD9420}" srcOrd="0" destOrd="0" presId="urn:microsoft.com/office/officeart/2005/8/layout/hList1"/>
    <dgm:cxn modelId="{DB2074C8-B336-4D32-8ACF-3D15E2668EDE}" type="presParOf" srcId="{2CA5B0AD-BAFB-42FE-BC9A-5920D8BF51BF}" destId="{FEDC1582-718F-4D3D-9EF4-16A09C0EB1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9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05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8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09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32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62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31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4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71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76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6E31-82CA-41CB-9E59-9F98D68FA54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C06A-7D07-4341-9ED4-E5488DB5C2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3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EDM699 – Introdução ao letramento midiático e informacional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/>
          <a:lstStyle/>
          <a:p>
            <a:r>
              <a:rPr lang="pt-BR" dirty="0" smtClean="0"/>
              <a:t>Competências </a:t>
            </a:r>
            <a:r>
              <a:rPr lang="pt-BR" dirty="0" smtClean="0"/>
              <a:t>midiáticas e digitais</a:t>
            </a:r>
            <a:endParaRPr lang="pt-BR" dirty="0" smtClean="0"/>
          </a:p>
          <a:p>
            <a:endParaRPr lang="pt-BR" dirty="0"/>
          </a:p>
          <a:p>
            <a:r>
              <a:rPr lang="pt-BR" sz="2400" dirty="0" smtClean="0"/>
              <a:t>25</a:t>
            </a:r>
            <a:r>
              <a:rPr lang="pt-BR" sz="2400" dirty="0" smtClean="0"/>
              <a:t> 11 </a:t>
            </a:r>
            <a:r>
              <a:rPr lang="pt-BR" sz="2400" dirty="0" smtClean="0"/>
              <a:t>2020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214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7457" r="30570" b="5223"/>
          <a:stretch/>
        </p:blipFill>
        <p:spPr bwMode="auto">
          <a:xfrm>
            <a:off x="251520" y="188640"/>
            <a:ext cx="8510715" cy="607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91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40733" r="28753" b="52916"/>
          <a:stretch/>
        </p:blipFill>
        <p:spPr bwMode="auto">
          <a:xfrm>
            <a:off x="251520" y="260649"/>
            <a:ext cx="8150772" cy="4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22952" r="31582" b="10021"/>
          <a:stretch/>
        </p:blipFill>
        <p:spPr bwMode="auto">
          <a:xfrm>
            <a:off x="251520" y="725214"/>
            <a:ext cx="8496943" cy="531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0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t="20259" r="31176" b="42457"/>
          <a:stretch/>
        </p:blipFill>
        <p:spPr bwMode="auto">
          <a:xfrm>
            <a:off x="449736" y="31204"/>
            <a:ext cx="7723586" cy="26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16487" r="29280" b="27905"/>
          <a:stretch/>
        </p:blipFill>
        <p:spPr bwMode="auto">
          <a:xfrm>
            <a:off x="496151" y="2679804"/>
            <a:ext cx="8119242" cy="406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8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16380" r="31176" b="5530"/>
          <a:stretch/>
        </p:blipFill>
        <p:spPr bwMode="auto">
          <a:xfrm>
            <a:off x="251520" y="188640"/>
            <a:ext cx="8496944" cy="61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16810" r="31418" b="7758"/>
          <a:stretch/>
        </p:blipFill>
        <p:spPr bwMode="auto">
          <a:xfrm>
            <a:off x="161391" y="188640"/>
            <a:ext cx="8659081" cy="607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29310" r="35731" b="32544"/>
          <a:stretch/>
        </p:blipFill>
        <p:spPr bwMode="auto">
          <a:xfrm>
            <a:off x="323528" y="476672"/>
            <a:ext cx="820561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4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57328" r="29722" b="32758"/>
          <a:stretch/>
        </p:blipFill>
        <p:spPr bwMode="auto">
          <a:xfrm>
            <a:off x="251520" y="332656"/>
            <a:ext cx="8056179" cy="72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7586" r="30492" b="5712"/>
          <a:stretch/>
        </p:blipFill>
        <p:spPr bwMode="auto">
          <a:xfrm>
            <a:off x="386361" y="1011363"/>
            <a:ext cx="7930055" cy="561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16164" r="29722" b="7974"/>
          <a:stretch/>
        </p:blipFill>
        <p:spPr bwMode="auto">
          <a:xfrm>
            <a:off x="251520" y="188640"/>
            <a:ext cx="8712968" cy="594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58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16811" r="31418" b="12284"/>
          <a:stretch/>
        </p:blipFill>
        <p:spPr bwMode="auto">
          <a:xfrm>
            <a:off x="107504" y="260647"/>
            <a:ext cx="8640960" cy="572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58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16595" r="32630" b="6250"/>
          <a:stretch/>
        </p:blipFill>
        <p:spPr bwMode="auto">
          <a:xfrm>
            <a:off x="251520" y="220123"/>
            <a:ext cx="8136904" cy="63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98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8097" r="31361" b="6250"/>
          <a:stretch/>
        </p:blipFill>
        <p:spPr bwMode="auto">
          <a:xfrm>
            <a:off x="213165" y="234872"/>
            <a:ext cx="8664159" cy="607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4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Quadro Europeu de Referência para a Competência Digital [</a:t>
            </a:r>
            <a:r>
              <a:rPr lang="pt-BR" sz="1800" dirty="0"/>
              <a:t>DIGCOMP: A</a:t>
            </a:r>
            <a:br>
              <a:rPr lang="pt-BR" sz="1800" dirty="0"/>
            </a:br>
            <a:r>
              <a:rPr lang="en-US" sz="1800" dirty="0"/>
              <a:t>Framework for Developing and Understanding Digital Competence in Europe] +</a:t>
            </a:r>
            <a:br>
              <a:rPr lang="en-US" sz="1800" dirty="0"/>
            </a:br>
            <a:r>
              <a:rPr lang="en-US" sz="1800" dirty="0"/>
              <a:t>[</a:t>
            </a:r>
            <a:r>
              <a:rPr lang="en-US" sz="1800" dirty="0" err="1"/>
              <a:t>DigComp</a:t>
            </a:r>
            <a:r>
              <a:rPr lang="en-US" sz="1800" dirty="0"/>
              <a:t> 2.0: The Digital Competence Framework for Citizens]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989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A </a:t>
            </a:r>
            <a:r>
              <a:rPr lang="pt-BR" dirty="0" smtClean="0"/>
              <a:t>competência digital </a:t>
            </a:r>
            <a:r>
              <a:rPr lang="pt-BR" dirty="0"/>
              <a:t>foi recentemente definida como o conjunto de conhecimentos, habilidades, atitudes, capacidades, e </a:t>
            </a:r>
            <a:r>
              <a:rPr lang="pt-BR" dirty="0" smtClean="0"/>
              <a:t>estratégias necessário </a:t>
            </a:r>
            <a:r>
              <a:rPr lang="pt-BR" dirty="0"/>
              <a:t>para usar as tecnologias da informação e comunicação (TIC) e os meios de comunicação digitais </a:t>
            </a:r>
            <a:r>
              <a:rPr lang="pt-BR" dirty="0" smtClean="0"/>
              <a:t>para executar </a:t>
            </a:r>
            <a:r>
              <a:rPr lang="pt-BR" dirty="0"/>
              <a:t>tarefas, resolver problemas, comunicar, gerir informações, colaborar, criar e partilhar conteúdo, e </a:t>
            </a:r>
            <a:r>
              <a:rPr lang="pt-BR" dirty="0" smtClean="0"/>
              <a:t>construir conhecimento </a:t>
            </a:r>
            <a:r>
              <a:rPr lang="pt-BR" dirty="0"/>
              <a:t>de forma eficaz, eficiente, adequada, crítica, criativa, autónoma, flexível, ética e reflexiva, para </a:t>
            </a:r>
            <a:r>
              <a:rPr lang="pt-BR" dirty="0" smtClean="0"/>
              <a:t>o trabalho</a:t>
            </a:r>
            <a:r>
              <a:rPr lang="pt-BR" dirty="0"/>
              <a:t>, o lazer, a participação, a aprendizagem e a socialização (Ferrari, 2012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en-US" sz="2100" dirty="0"/>
              <a:t>Ferrari, A. (2012). </a:t>
            </a:r>
            <a:r>
              <a:rPr lang="en-US" sz="2100" i="1" dirty="0"/>
              <a:t>Digital competence in practice: an analysis of frameworks. </a:t>
            </a:r>
            <a:r>
              <a:rPr lang="en-US" sz="2100" dirty="0" err="1"/>
              <a:t>Sevilha</a:t>
            </a:r>
            <a:r>
              <a:rPr lang="en-US" sz="2100" dirty="0"/>
              <a:t>: JRC-IPTS.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35928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-27384"/>
            <a:ext cx="9108504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 </a:t>
            </a:r>
            <a:r>
              <a:rPr lang="pt-BR" sz="2400" b="1" i="1" dirty="0"/>
              <a:t>Lazer</a:t>
            </a:r>
            <a:r>
              <a:rPr lang="pt-BR" sz="2400" b="1" dirty="0"/>
              <a:t>:</a:t>
            </a:r>
            <a:r>
              <a:rPr lang="pt-BR" sz="2400" dirty="0"/>
              <a:t> utilização de tecnologias para questões pessoais ou de entretenimento (os exemplos incluem: </a:t>
            </a:r>
            <a:r>
              <a:rPr lang="pt-BR" sz="2400" dirty="0" smtClean="0"/>
              <a:t>a procura </a:t>
            </a:r>
            <a:r>
              <a:rPr lang="pt-BR" sz="2400" dirty="0"/>
              <a:t>de voos para férias, jogos, leitura de livros, a observação de vídeos em direto na web, a audição </a:t>
            </a:r>
            <a:r>
              <a:rPr lang="pt-BR" sz="2400" dirty="0" smtClean="0"/>
              <a:t>de música </a:t>
            </a:r>
            <a:r>
              <a:rPr lang="pt-BR" sz="2400" dirty="0"/>
              <a:t>através de ferramentas digitais);</a:t>
            </a:r>
          </a:p>
          <a:p>
            <a:pPr marL="0" indent="0">
              <a:buNone/>
            </a:pPr>
            <a:r>
              <a:rPr lang="pt-BR" sz="2400" dirty="0"/>
              <a:t> </a:t>
            </a:r>
            <a:r>
              <a:rPr lang="pt-BR" sz="2400" b="1" i="1" dirty="0"/>
              <a:t>Social</a:t>
            </a:r>
            <a:r>
              <a:rPr lang="pt-BR" sz="2400" b="1" dirty="0"/>
              <a:t>:</a:t>
            </a:r>
            <a:r>
              <a:rPr lang="pt-BR" sz="2400" dirty="0"/>
              <a:t> interação com amigos e colegas através de ferramentas digitais (os exemplos incluem: o envio </a:t>
            </a:r>
            <a:r>
              <a:rPr lang="pt-BR" sz="2400" dirty="0" smtClean="0"/>
              <a:t>de correio </a:t>
            </a:r>
            <a:r>
              <a:rPr lang="pt-BR" sz="2400" dirty="0" err="1"/>
              <a:t>eletrónico</a:t>
            </a:r>
            <a:r>
              <a:rPr lang="pt-BR" sz="2400" dirty="0"/>
              <a:t> ou de SMS, a participação em redes sociais, a conexão com outros através de </a:t>
            </a:r>
            <a:r>
              <a:rPr lang="pt-BR" sz="2400" dirty="0" smtClean="0"/>
              <a:t>comunidades </a:t>
            </a:r>
            <a:r>
              <a:rPr lang="pt-BR" sz="2400" i="1" dirty="0" smtClean="0"/>
              <a:t>online</a:t>
            </a:r>
            <a:r>
              <a:rPr lang="pt-BR" sz="2400" dirty="0"/>
              <a:t>);</a:t>
            </a:r>
          </a:p>
          <a:p>
            <a:pPr marL="0" indent="0">
              <a:buNone/>
            </a:pPr>
            <a:r>
              <a:rPr lang="pt-BR" sz="2400" dirty="0"/>
              <a:t> </a:t>
            </a:r>
            <a:r>
              <a:rPr lang="pt-BR" sz="2400" b="1" i="1" dirty="0"/>
              <a:t>Comprar e Vender</a:t>
            </a:r>
            <a:r>
              <a:rPr lang="pt-BR" sz="2400" dirty="0"/>
              <a:t>: utilização de recursos </a:t>
            </a:r>
            <a:r>
              <a:rPr lang="pt-BR" sz="2400" i="1" dirty="0"/>
              <a:t>online </a:t>
            </a:r>
            <a:r>
              <a:rPr lang="pt-BR" sz="2400" dirty="0"/>
              <a:t>para comprar e vender bens, comércio </a:t>
            </a:r>
            <a:r>
              <a:rPr lang="pt-BR" sz="2400" dirty="0" err="1"/>
              <a:t>eletrónico</a:t>
            </a:r>
            <a:r>
              <a:rPr lang="pt-BR" sz="2400" dirty="0"/>
              <a:t>,</a:t>
            </a:r>
          </a:p>
          <a:p>
            <a:pPr marL="0" indent="0">
              <a:buNone/>
            </a:pPr>
            <a:r>
              <a:rPr lang="pt-BR" sz="2400" dirty="0"/>
              <a:t>consumismo </a:t>
            </a:r>
            <a:r>
              <a:rPr lang="pt-BR" sz="2400" i="1" dirty="0"/>
              <a:t>online </a:t>
            </a:r>
            <a:r>
              <a:rPr lang="pt-BR" sz="2400" dirty="0"/>
              <a:t>(os exemplos incluem: a compra de um voo ou de um bilhete de comboio </a:t>
            </a:r>
            <a:r>
              <a:rPr lang="pt-BR" sz="2400" i="1" dirty="0"/>
              <a:t>online</a:t>
            </a:r>
            <a:r>
              <a:rPr lang="pt-BR" sz="2400" dirty="0"/>
              <a:t>, a</a:t>
            </a:r>
          </a:p>
          <a:p>
            <a:pPr marL="0" indent="0">
              <a:buNone/>
            </a:pPr>
            <a:r>
              <a:rPr lang="pt-BR" sz="2400" dirty="0"/>
              <a:t>compra de aplicações e programas, a compra e venda de bens virtuais tais como itens para utilizar em</a:t>
            </a:r>
          </a:p>
          <a:p>
            <a:pPr marL="0" indent="0">
              <a:buNone/>
            </a:pPr>
            <a:r>
              <a:rPr lang="pt-BR" sz="2400" dirty="0"/>
              <a:t>mundos virtuais ou ambientes de videojogo, a participação em serviços de consumidor-para-consumidor</a:t>
            </a:r>
            <a:r>
              <a:rPr lang="pt-BR" sz="2400" dirty="0" smtClean="0"/>
              <a:t>);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41219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-27384"/>
            <a:ext cx="9108504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/>
              <a:t> </a:t>
            </a:r>
            <a:r>
              <a:rPr lang="pt-BR" sz="2200" b="1" i="1" dirty="0"/>
              <a:t>Aprendizagem</a:t>
            </a:r>
            <a:r>
              <a:rPr lang="pt-BR" sz="2200" dirty="0"/>
              <a:t>: utilização de tecnologias para a aprendizagem ao longo da vida (os exemplos incluem: </a:t>
            </a:r>
            <a:r>
              <a:rPr lang="pt-BR" sz="2200" dirty="0" smtClean="0"/>
              <a:t>a utilização </a:t>
            </a:r>
            <a:r>
              <a:rPr lang="pt-BR" sz="2200" dirty="0"/>
              <a:t>de um programa de referências bibliográficas quando se escreve um trabalho escolar/académico, </a:t>
            </a:r>
            <a:r>
              <a:rPr lang="pt-BR" sz="2200" dirty="0" smtClean="0"/>
              <a:t>a utilização </a:t>
            </a:r>
            <a:r>
              <a:rPr lang="pt-BR" sz="2200" dirty="0"/>
              <a:t>da web para pesquisar informação, a utilização de subscrições especializadas para aceder a </a:t>
            </a:r>
            <a:r>
              <a:rPr lang="pt-BR" sz="2200" dirty="0" smtClean="0"/>
              <a:t>artigos científicos</a:t>
            </a:r>
            <a:r>
              <a:rPr lang="pt-BR" sz="2200" dirty="0"/>
              <a:t>, a utilização de comunidades </a:t>
            </a:r>
            <a:r>
              <a:rPr lang="pt-BR" sz="2200" i="1" dirty="0"/>
              <a:t>online </a:t>
            </a:r>
            <a:r>
              <a:rPr lang="pt-BR" sz="2200" dirty="0"/>
              <a:t>como uma rede para a troca de conhecimento);</a:t>
            </a:r>
          </a:p>
          <a:p>
            <a:pPr marL="0" indent="0">
              <a:buNone/>
            </a:pPr>
            <a:r>
              <a:rPr lang="pt-BR" sz="2200" dirty="0"/>
              <a:t> </a:t>
            </a:r>
            <a:r>
              <a:rPr lang="pt-BR" sz="2200" b="1" i="1" dirty="0"/>
              <a:t>Emprego</a:t>
            </a:r>
            <a:r>
              <a:rPr lang="pt-BR" sz="2200" dirty="0"/>
              <a:t>: utilização de tecnologias para executar diferentes tipos de trabalho (os exemplos incluem: </a:t>
            </a:r>
            <a:r>
              <a:rPr lang="pt-BR" sz="2200" dirty="0" smtClean="0"/>
              <a:t>a utilização </a:t>
            </a:r>
            <a:r>
              <a:rPr lang="pt-BR" sz="2200" dirty="0"/>
              <a:t>de um programa para registar as encomendas de clientes num bar e para calcular a conta, </a:t>
            </a:r>
            <a:r>
              <a:rPr lang="pt-BR" sz="2200" dirty="0" smtClean="0"/>
              <a:t>a utilização </a:t>
            </a:r>
            <a:r>
              <a:rPr lang="pt-BR" sz="2200" dirty="0"/>
              <a:t>de uma folha de cálculo para calcular orçamentos, a compreensão das configurações sem fio </a:t>
            </a:r>
            <a:r>
              <a:rPr lang="pt-BR" sz="2200" dirty="0" smtClean="0"/>
              <a:t>de maquinaria</a:t>
            </a:r>
            <a:r>
              <a:rPr lang="pt-BR" sz="2200" dirty="0"/>
              <a:t>);</a:t>
            </a:r>
          </a:p>
          <a:p>
            <a:pPr marL="0" indent="0">
              <a:buNone/>
            </a:pPr>
            <a:r>
              <a:rPr lang="pt-BR" sz="2200" dirty="0"/>
              <a:t> </a:t>
            </a:r>
            <a:r>
              <a:rPr lang="pt-BR" sz="2200" b="1" i="1" dirty="0"/>
              <a:t>Cidadania</a:t>
            </a:r>
            <a:r>
              <a:rPr lang="pt-BR" sz="2200" dirty="0"/>
              <a:t>: utilização de tecnologias para participar de forma ativa e cívica e utilizar serviços (os </a:t>
            </a:r>
            <a:r>
              <a:rPr lang="pt-BR" sz="2200" dirty="0" smtClean="0"/>
              <a:t>exemplos incluem</a:t>
            </a:r>
            <a:r>
              <a:rPr lang="pt-BR" sz="2200" dirty="0"/>
              <a:t>: realização de operações bancárias </a:t>
            </a:r>
            <a:r>
              <a:rPr lang="pt-BR" sz="2200" i="1" dirty="0"/>
              <a:t>online</a:t>
            </a:r>
            <a:r>
              <a:rPr lang="pt-BR" sz="2200" dirty="0"/>
              <a:t>, governo </a:t>
            </a:r>
            <a:r>
              <a:rPr lang="pt-BR" sz="2200" dirty="0" err="1"/>
              <a:t>eletrónico</a:t>
            </a:r>
            <a:r>
              <a:rPr lang="pt-BR" sz="2200" dirty="0"/>
              <a:t>, comércio </a:t>
            </a:r>
            <a:r>
              <a:rPr lang="pt-BR" sz="2200" dirty="0" err="1"/>
              <a:t>eletrónico</a:t>
            </a:r>
            <a:r>
              <a:rPr lang="pt-BR" sz="2200" dirty="0"/>
              <a:t>);</a:t>
            </a:r>
          </a:p>
          <a:p>
            <a:pPr marL="0" indent="0">
              <a:buNone/>
            </a:pPr>
            <a:r>
              <a:rPr lang="pt-BR" sz="2200" b="1" dirty="0"/>
              <a:t> </a:t>
            </a:r>
            <a:r>
              <a:rPr lang="pt-BR" sz="2200" b="1" i="1" dirty="0"/>
              <a:t>Bem</a:t>
            </a:r>
            <a:r>
              <a:rPr lang="pt-BR" sz="2200" b="1" dirty="0"/>
              <a:t>-</a:t>
            </a:r>
            <a:r>
              <a:rPr lang="pt-BR" sz="2200" b="1" i="1" dirty="0"/>
              <a:t>estar</a:t>
            </a:r>
            <a:r>
              <a:rPr lang="pt-BR" sz="2200" dirty="0"/>
              <a:t>: utilização de tecnologias para questões relacionadas com a saúde (os exemplos incluem: </a:t>
            </a:r>
            <a:r>
              <a:rPr lang="pt-BR" sz="2200" dirty="0" smtClean="0"/>
              <a:t>a marcação </a:t>
            </a:r>
            <a:r>
              <a:rPr lang="pt-BR" sz="2200" dirty="0"/>
              <a:t>de consultas médicas, a verificação </a:t>
            </a:r>
            <a:r>
              <a:rPr lang="pt-BR" sz="2200" i="1" dirty="0"/>
              <a:t>online </a:t>
            </a:r>
            <a:r>
              <a:rPr lang="pt-BR" sz="2200" dirty="0"/>
              <a:t>de informação relacionada com aspetos da saúde, </a:t>
            </a:r>
            <a:r>
              <a:rPr lang="pt-BR" sz="2200" dirty="0" smtClean="0"/>
              <a:t>a utilização </a:t>
            </a:r>
            <a:r>
              <a:rPr lang="pt-BR" sz="2200" dirty="0"/>
              <a:t>de um sistema de registo de dados para rastreamento de atividade desportiva).</a:t>
            </a:r>
          </a:p>
        </p:txBody>
      </p:sp>
    </p:spTree>
    <p:extLst>
      <p:ext uri="{BB962C8B-B14F-4D97-AF65-F5344CB8AC3E}">
        <p14:creationId xmlns:p14="http://schemas.microsoft.com/office/powerpoint/2010/main" val="116385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Áreas de competência e competências</a:t>
            </a:r>
            <a:endParaRPr lang="pt-BR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34051" r="29721" b="20044"/>
          <a:stretch/>
        </p:blipFill>
        <p:spPr bwMode="auto">
          <a:xfrm>
            <a:off x="35496" y="1124744"/>
            <a:ext cx="905005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73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18319" r="39343" b="10129"/>
          <a:stretch/>
        </p:blipFill>
        <p:spPr bwMode="auto">
          <a:xfrm>
            <a:off x="12394" y="31530"/>
            <a:ext cx="8880086" cy="67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24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17457" r="31297" b="43255"/>
          <a:stretch/>
        </p:blipFill>
        <p:spPr bwMode="auto">
          <a:xfrm>
            <a:off x="72008" y="908720"/>
            <a:ext cx="8964488" cy="32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182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0185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9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16703" r="31262" b="6250"/>
          <a:stretch/>
        </p:blipFill>
        <p:spPr bwMode="auto">
          <a:xfrm>
            <a:off x="179512" y="188640"/>
            <a:ext cx="8856984" cy="629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25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7456" r="31297" b="12069"/>
          <a:stretch/>
        </p:blipFill>
        <p:spPr bwMode="auto">
          <a:xfrm>
            <a:off x="179511" y="188640"/>
            <a:ext cx="878519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1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32759" r="30812" b="18319"/>
          <a:stretch/>
        </p:blipFill>
        <p:spPr bwMode="auto">
          <a:xfrm>
            <a:off x="179512" y="332656"/>
            <a:ext cx="888045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580352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UNESCO. (2013). Global Media and Information Literacy Assessment Framework: Country Readiness </a:t>
            </a:r>
            <a:r>
              <a:rPr lang="en-US" dirty="0" smtClean="0"/>
              <a:t>and Competencies</a:t>
            </a:r>
            <a:r>
              <a:rPr lang="en-US" dirty="0"/>
              <a:t>. Paris: UNESCO.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91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28664" r="30691" b="63806"/>
          <a:stretch/>
        </p:blipFill>
        <p:spPr bwMode="auto">
          <a:xfrm>
            <a:off x="251520" y="692696"/>
            <a:ext cx="8424936" cy="61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56789" r="52181" b="16703"/>
          <a:stretch/>
        </p:blipFill>
        <p:spPr bwMode="auto">
          <a:xfrm>
            <a:off x="611560" y="1556792"/>
            <a:ext cx="710069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352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3316"/>
              </p:ext>
            </p:extLst>
          </p:nvPr>
        </p:nvGraphicFramePr>
        <p:xfrm>
          <a:off x="457200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23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32974" r="34690" b="58711"/>
          <a:stretch/>
        </p:blipFill>
        <p:spPr bwMode="auto">
          <a:xfrm>
            <a:off x="323528" y="670034"/>
            <a:ext cx="8436254" cy="73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50000" r="52138" b="22845"/>
          <a:stretch/>
        </p:blipFill>
        <p:spPr bwMode="auto">
          <a:xfrm>
            <a:off x="539552" y="1403131"/>
            <a:ext cx="8176601" cy="325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7242" r="28631" b="74214"/>
          <a:stretch/>
        </p:blipFill>
        <p:spPr bwMode="auto">
          <a:xfrm>
            <a:off x="251520" y="692696"/>
            <a:ext cx="8690723" cy="6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43535" r="39294" b="25862"/>
          <a:stretch/>
        </p:blipFill>
        <p:spPr bwMode="auto">
          <a:xfrm>
            <a:off x="467544" y="1628799"/>
            <a:ext cx="7992888" cy="272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6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26407" r="34811" b="65076"/>
          <a:stretch/>
        </p:blipFill>
        <p:spPr bwMode="auto">
          <a:xfrm>
            <a:off x="179512" y="599090"/>
            <a:ext cx="8531444" cy="74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38793" r="41469" b="23707"/>
          <a:stretch/>
        </p:blipFill>
        <p:spPr bwMode="auto">
          <a:xfrm>
            <a:off x="611560" y="1489399"/>
            <a:ext cx="7964881" cy="337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4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32974" r="46807" b="33513"/>
          <a:stretch/>
        </p:blipFill>
        <p:spPr bwMode="auto">
          <a:xfrm>
            <a:off x="539552" y="620688"/>
            <a:ext cx="796579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18535" r="31053" b="6250"/>
          <a:stretch/>
        </p:blipFill>
        <p:spPr bwMode="auto">
          <a:xfrm>
            <a:off x="107504" y="260647"/>
            <a:ext cx="8712968" cy="60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3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50000" r="30813" b="41164"/>
          <a:stretch/>
        </p:blipFill>
        <p:spPr bwMode="auto">
          <a:xfrm>
            <a:off x="179512" y="332656"/>
            <a:ext cx="8820472" cy="7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17520" r="30492" b="5927"/>
          <a:stretch/>
        </p:blipFill>
        <p:spPr bwMode="auto">
          <a:xfrm>
            <a:off x="467544" y="980728"/>
            <a:ext cx="7993117" cy="559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115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600</Words>
  <Application>Microsoft Office PowerPoint</Application>
  <PresentationFormat>Apresentação na tela (4:3)</PresentationFormat>
  <Paragraphs>21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EDM699 – Introdução ao letramento midiático e informacional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Europeu de Referência para a Competência Digital [DIGCOMP: A Framework for Developing and Understanding Digital Competence in Europe] + [DigComp 2.0: The Digital Competence Framework for Citizens]</vt:lpstr>
      <vt:lpstr>Apresentação do PowerPoint</vt:lpstr>
      <vt:lpstr>Apresentação do PowerPoint</vt:lpstr>
      <vt:lpstr>Áreas de competência e competências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Agnaldo</dc:creator>
  <cp:lastModifiedBy>Agnaldo Arroio</cp:lastModifiedBy>
  <cp:revision>32</cp:revision>
  <cp:lastPrinted>2020-07-01T16:20:46Z</cp:lastPrinted>
  <dcterms:created xsi:type="dcterms:W3CDTF">2020-06-30T16:36:40Z</dcterms:created>
  <dcterms:modified xsi:type="dcterms:W3CDTF">2020-11-25T14:01:53Z</dcterms:modified>
</cp:coreProperties>
</file>