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5" r:id="rId4"/>
  </p:sldMasterIdLst>
  <p:notesMasterIdLst>
    <p:notesMasterId r:id="rId19"/>
  </p:notesMasterIdLst>
  <p:handoutMasterIdLst>
    <p:handoutMasterId r:id="rId20"/>
  </p:handoutMasterIdLst>
  <p:sldIdLst>
    <p:sldId id="256" r:id="rId5"/>
    <p:sldId id="323" r:id="rId6"/>
    <p:sldId id="301" r:id="rId7"/>
    <p:sldId id="324" r:id="rId8"/>
    <p:sldId id="328" r:id="rId9"/>
    <p:sldId id="325" r:id="rId10"/>
    <p:sldId id="326" r:id="rId11"/>
    <p:sldId id="330" r:id="rId12"/>
    <p:sldId id="331" r:id="rId13"/>
    <p:sldId id="332" r:id="rId14"/>
    <p:sldId id="333" r:id="rId15"/>
    <p:sldId id="334" r:id="rId16"/>
    <p:sldId id="327" r:id="rId17"/>
    <p:sldId id="318" r:id="rId18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28" userDrawn="1">
          <p15:clr>
            <a:srgbClr val="A4A3A4"/>
          </p15:clr>
        </p15:guide>
        <p15:guide id="2" pos="2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D9C21C-3AD7-483F-9207-3FAE0A73ED49}" v="1" dt="2021-09-18T04:37:33.0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34" autoAdjust="0"/>
  </p:normalViewPr>
  <p:slideViewPr>
    <p:cSldViewPr snapToGrid="0">
      <p:cViewPr varScale="1">
        <p:scale>
          <a:sx n="64" d="100"/>
          <a:sy n="64" d="100"/>
        </p:scale>
        <p:origin x="420" y="66"/>
      </p:cViewPr>
      <p:guideLst>
        <p:guide orient="horz" pos="4128"/>
        <p:guide pos="2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26D37A0-F398-4276-AAF6-E62AA90BC9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D96B402-FD6E-4995-8160-C6DD76DAAC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E51B49B-A0A8-47AA-990E-368C840AC8EC}" type="datetime1">
              <a:rPr lang="pt-BR" smtClean="0"/>
              <a:t>21/08/2022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7BA7967-B488-405D-84A2-64F6D9128F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6A65115A-3EB4-4B47-8F4B-4F42519BF9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D0885D5-D443-4228-8B2C-B9DF9A30D57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78913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8B092A3-B773-401D-9C5F-7F486368E752}" type="datetime1">
              <a:rPr lang="pt-BR" noProof="0" smtClean="0"/>
              <a:t>21/08/2022</a:t>
            </a:fld>
            <a:endParaRPr lang="pt-BR" noProof="0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D2F9AB-3C90-481E-8C34-4F549BF455D7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891717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6912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4921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2076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067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t-BR" smtClean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4275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t-BR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454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t-BR" smtClean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0502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t-BR" smtClean="0"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0445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BR" noProof="0"/>
              <a:t>Clique para editar o estilo do subtítulo Mestre</a:t>
            </a:r>
            <a:endParaRPr lang="pt-BR" noProof="0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35259DED-EAA1-408A-A8C5-6E83621B12F9}" type="datetime1">
              <a:rPr lang="pt-BR" noProof="0" smtClean="0"/>
              <a:t>21/08/2022</a:t>
            </a:fld>
            <a:endParaRPr lang="pt-BR" noProof="0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1" name="Espaço Reservado para Rodapé 5">
            <a:extLst>
              <a:ext uri="{FF2B5EF4-FFF2-40B4-BE49-F238E27FC236}">
                <a16:creationId xmlns:a16="http://schemas.microsoft.com/office/drawing/2014/main" id="{3FB45199-F13E-4CB5-AF62-71432CD4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t-BR" noProof="0" dirty="0"/>
              <a:t>Ensine um Curso</a:t>
            </a:r>
          </a:p>
        </p:txBody>
      </p:sp>
    </p:spTree>
    <p:extLst>
      <p:ext uri="{BB962C8B-B14F-4D97-AF65-F5344CB8AC3E}">
        <p14:creationId xmlns:p14="http://schemas.microsoft.com/office/powerpoint/2010/main" val="3800925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Imagens com Le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0" name="Espaço Reservado para Imagem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457" y="457200"/>
            <a:ext cx="3790884" cy="1600200"/>
          </a:xfrm>
        </p:spPr>
        <p:txBody>
          <a:bodyPr rtlCol="0"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EF313CB7-98DB-495A-A8E6-FAB799E1A98A}" type="datetime1">
              <a:rPr lang="pt-BR" noProof="0" smtClean="0"/>
              <a:t>21/08/2022</a:t>
            </a:fld>
            <a:endParaRPr lang="pt-BR" noProof="0" dirty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1" name="Espaço Reservado para Conteúdo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44457" y="2057400"/>
            <a:ext cx="3791456" cy="3862388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12" name="Espaço Reservado para Rodapé 5">
            <a:extLst>
              <a:ext uri="{FF2B5EF4-FFF2-40B4-BE49-F238E27FC236}">
                <a16:creationId xmlns:a16="http://schemas.microsoft.com/office/drawing/2014/main" id="{3D444C08-6A3A-4BFB-9494-43F3DE33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t-BR" noProof="0" dirty="0"/>
              <a:t>Ensine um Curso</a:t>
            </a:r>
          </a:p>
        </p:txBody>
      </p:sp>
    </p:spTree>
    <p:extLst>
      <p:ext uri="{BB962C8B-B14F-4D97-AF65-F5344CB8AC3E}">
        <p14:creationId xmlns:p14="http://schemas.microsoft.com/office/powerpoint/2010/main" val="1445521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Imagens com Le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0" name="Espaço Reservado para Imagem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244562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5530" y="457200"/>
            <a:ext cx="3577394" cy="1600200"/>
          </a:xfrm>
        </p:spPr>
        <p:txBody>
          <a:bodyPr rtlCol="0"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43984594-31C3-42E4-94C7-449CFB55A3AF}" type="datetime1">
              <a:rPr lang="pt-BR" noProof="0" smtClean="0"/>
              <a:t>21/08/2022</a:t>
            </a:fld>
            <a:endParaRPr lang="pt-BR" noProof="0" dirty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1" name="Espaço Reservado para Conteúdo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55530" y="2057400"/>
            <a:ext cx="3577934" cy="3862388"/>
          </a:xfrm>
        </p:spPr>
        <p:txBody>
          <a:bodyPr rtlCol="0"/>
          <a:lstStyle>
            <a:lvl1pPr marL="0" indent="0">
              <a:lnSpc>
                <a:spcPct val="90000"/>
              </a:lnSpc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-306000">
              <a:defRPr/>
            </a:lvl2pPr>
            <a:lvl3pPr marL="306000" indent="-306000">
              <a:defRPr/>
            </a:lvl3pPr>
            <a:lvl4pPr marL="306000" indent="-306000">
              <a:defRPr/>
            </a:lvl4pPr>
            <a:lvl5pPr marL="306000" indent="-306000">
              <a:defRPr/>
            </a:lvl5pPr>
          </a:lstStyle>
          <a:p>
            <a:pPr marL="216000" lvl="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pt-BR" noProof="0"/>
              <a:t>Clique para editar os estilos de texto Mestres</a:t>
            </a:r>
          </a:p>
          <a:p>
            <a:pPr marL="216000" lvl="1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pt-BR" noProof="0"/>
              <a:t>Segundo nível</a:t>
            </a:r>
          </a:p>
        </p:txBody>
      </p:sp>
      <p:sp>
        <p:nvSpPr>
          <p:cNvPr id="9" name="Espaço Reservado para Rodapé 5">
            <a:extLst>
              <a:ext uri="{FF2B5EF4-FFF2-40B4-BE49-F238E27FC236}">
                <a16:creationId xmlns:a16="http://schemas.microsoft.com/office/drawing/2014/main" id="{FE695AAC-8311-4518-A219-DE58BF92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t-BR" noProof="0" dirty="0"/>
              <a:t>Ensine um Curso</a:t>
            </a:r>
          </a:p>
        </p:txBody>
      </p:sp>
    </p:spTree>
    <p:extLst>
      <p:ext uri="{BB962C8B-B14F-4D97-AF65-F5344CB8AC3E}">
        <p14:creationId xmlns:p14="http://schemas.microsoft.com/office/powerpoint/2010/main" val="917956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119868" y="5356067"/>
            <a:ext cx="3625595" cy="1000782"/>
          </a:xfrm>
          <a:solidFill>
            <a:srgbClr val="465359"/>
          </a:solidFill>
        </p:spPr>
        <p:txBody>
          <a:bodyPr lIns="91440" tIns="0" rIns="91440" bIns="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19869" y="453642"/>
            <a:ext cx="3625595" cy="4826023"/>
          </a:xfrm>
          <a:solidFill>
            <a:schemeClr val="accent1"/>
          </a:solidFill>
        </p:spPr>
        <p:txBody>
          <a:bodyPr tIns="0" bIns="0" rtlCol="0" anchor="ctr" anchorCtr="0">
            <a:noAutofit/>
          </a:bodyPr>
          <a:lstStyle>
            <a:lvl1pPr algn="ctr"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439766" y="453642"/>
            <a:ext cx="7602421" cy="5903207"/>
          </a:xfrm>
          <a:solidFill>
            <a:schemeClr val="bg1">
              <a:lumMod val="85000"/>
            </a:schemeClr>
          </a:solidFill>
        </p:spPr>
        <p:txBody>
          <a:bodyPr lIns="457200" tIns="457200" rtlCol="0"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fld id="{2C28538A-4847-4F4A-9CEF-808DCE2719CA}" type="datetime1">
              <a:rPr lang="pt-BR" noProof="0" smtClean="0"/>
              <a:t>21/08/2022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t-BR" noProof="0" dirty="0"/>
              <a:t>Ensine um Curso</a:t>
            </a: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61790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C81F13A5-61B9-419A-9B13-8BD37BE2841E}"/>
              </a:ext>
            </a:extLst>
          </p:cNvPr>
          <p:cNvSpPr/>
          <p:nvPr userDrawn="1"/>
        </p:nvSpPr>
        <p:spPr>
          <a:xfrm>
            <a:off x="446532" y="4199467"/>
            <a:ext cx="11296732" cy="2191098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226" y="4262316"/>
            <a:ext cx="9391524" cy="988332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5B084B74-38B3-42C8-B8E4-A0D13B059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325" y="606425"/>
            <a:ext cx="11304588" cy="353695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5F22525-79A2-451F-9944-47D4183A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921342E8-FFC6-4F01-BC86-D391D73206CC}" type="datetime1">
              <a:rPr lang="pt-BR" noProof="0" smtClean="0"/>
              <a:t>21/08/2022</a:t>
            </a:fld>
            <a:endParaRPr lang="pt-BR" noProof="0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t-BR" noProof="0" dirty="0"/>
              <a:t>Ensine um Curso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5EB5327-3B98-4D40-987B-863866194F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8863" y="5303610"/>
            <a:ext cx="9391888" cy="614363"/>
          </a:xfrm>
        </p:spPr>
        <p:txBody>
          <a:bodyPr rtlCol="0"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24000" indent="0">
              <a:buNone/>
              <a:defRPr/>
            </a:lvl2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13052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6673B4AE-60A3-4BBD-A2A1-20705ED19048}" type="datetime1">
              <a:rPr lang="pt-BR" noProof="0" smtClean="0"/>
              <a:t>21/08/2022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pPr rtl="0"/>
            <a:r>
              <a:rPr lang="pt-BR" noProof="0" dirty="0"/>
              <a:t>Ensine um Curso</a:t>
            </a: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59F479D-7533-4EEF-A06F-7CD2FE3DB90D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07033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DC0499C7-21EB-4B0B-A63A-39161C6B90EF}" type="datetime1">
              <a:rPr lang="pt-BR" noProof="0" smtClean="0"/>
              <a:t>21/08/2022</a:t>
            </a:fld>
            <a:endParaRPr lang="pt-BR" noProof="0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1" name="Espaço Reservado para Rodapé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t-BR" noProof="0" dirty="0"/>
              <a:t>Ensine um Curso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15" name="Espaço reservado para conteúdo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635230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50CE4CA-34EA-472D-A23C-1DE165FC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FC293CE0-9778-427A-8CFD-5F1AEFCA7296}" type="datetime1">
              <a:rPr lang="pt-BR" noProof="0" smtClean="0"/>
              <a:t>21/08/2022</a:t>
            </a:fld>
            <a:endParaRPr lang="pt-BR" noProof="0" dirty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52AC1173-613F-48B1-B860-00397875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0" name="Espaço Reservado para Rodapé 5">
            <a:extLst>
              <a:ext uri="{FF2B5EF4-FFF2-40B4-BE49-F238E27FC236}">
                <a16:creationId xmlns:a16="http://schemas.microsoft.com/office/drawing/2014/main" id="{94036C93-814B-4155-A748-7731CA60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t-BR" noProof="0" dirty="0"/>
              <a:t>Ensine um Curso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A4EE69F-D906-40FA-8109-46DF1B1A16FA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7DC41C5E-3615-4EA8-B8E6-E2B196256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13" name="Espaço reservado para texto 2">
            <a:extLst>
              <a:ext uri="{FF2B5EF4-FFF2-40B4-BE49-F238E27FC236}">
                <a16:creationId xmlns:a16="http://schemas.microsoft.com/office/drawing/2014/main" id="{9555D9C2-1EA2-4557-9496-E7AEA7A12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4" name="Espaço reservado para conteúdo 3">
            <a:extLst>
              <a:ext uri="{FF2B5EF4-FFF2-40B4-BE49-F238E27FC236}">
                <a16:creationId xmlns:a16="http://schemas.microsoft.com/office/drawing/2014/main" id="{A464C6A4-3497-4DA5-945D-7A771E383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15" name="Espaço reservado para texto 4">
            <a:extLst>
              <a:ext uri="{FF2B5EF4-FFF2-40B4-BE49-F238E27FC236}">
                <a16:creationId xmlns:a16="http://schemas.microsoft.com/office/drawing/2014/main" id="{91C3F39A-C070-4EEB-9285-4EFBEE5FB5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07E4AC67-32FA-4B42-9340-5E57C82F7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193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5F22525-79A2-451F-9944-47D4183A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C51AE82F-3F68-4491-A0C4-88FF82361604}" type="datetime1">
              <a:rPr lang="pt-BR" noProof="0" smtClean="0"/>
              <a:t>21/08/2022</a:t>
            </a:fld>
            <a:endParaRPr lang="pt-BR" noProof="0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t-BR" noProof="0" dirty="0"/>
              <a:t>Ensine um Curso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020220C-6241-4A3B-9017-445FC82876DD}"/>
              </a:ext>
            </a:extLst>
          </p:cNvPr>
          <p:cNvSpPr>
            <a:spLocks noChangeAspect="1"/>
          </p:cNvSpPr>
          <p:nvPr userDrawn="1"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300412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BA4B42F-2C80-4037-BF8E-C209D59D9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7627"/>
            <a:ext cx="2844799" cy="365125"/>
          </a:xfrm>
        </p:spPr>
        <p:txBody>
          <a:bodyPr rtlCol="0"/>
          <a:lstStyle/>
          <a:p>
            <a:pPr rtl="0"/>
            <a:fld id="{621921F5-2717-40C1-82F8-B8A93F147FDD}" type="datetime1">
              <a:rPr lang="pt-BR" noProof="0" smtClean="0"/>
              <a:t>21/08/2022</a:t>
            </a:fld>
            <a:endParaRPr lang="pt-BR" noProof="0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78E56474-3A38-4097-8649-FAF662D8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7627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5" name="Espaço Reservado para Rodapé 5">
            <a:extLst>
              <a:ext uri="{FF2B5EF4-FFF2-40B4-BE49-F238E27FC236}">
                <a16:creationId xmlns:a16="http://schemas.microsoft.com/office/drawing/2014/main" id="{FF907DD0-6A5F-4994-AB77-82E29722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7627"/>
            <a:ext cx="6818262" cy="365125"/>
          </a:xfrm>
        </p:spPr>
        <p:txBody>
          <a:bodyPr rtlCol="0"/>
          <a:lstStyle/>
          <a:p>
            <a:pPr algn="l" rtl="0"/>
            <a:r>
              <a:rPr lang="pt-BR" noProof="0" dirty="0"/>
              <a:t>Ensine um Curso</a:t>
            </a:r>
          </a:p>
        </p:txBody>
      </p:sp>
    </p:spTree>
    <p:extLst>
      <p:ext uri="{BB962C8B-B14F-4D97-AF65-F5344CB8AC3E}">
        <p14:creationId xmlns:p14="http://schemas.microsoft.com/office/powerpoint/2010/main" val="2902114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11BF3AA-AA64-40B2-94AA-20312968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BE3A9D26-F29B-4C16-8773-E1000E02F7B0}" type="datetime1">
              <a:rPr lang="pt-BR" noProof="0" smtClean="0"/>
              <a:t>21/08/2022</a:t>
            </a:fld>
            <a:endParaRPr lang="pt-BR" noProof="0" dirty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E1444EA1-5452-4A23-B72D-9B65C311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8" name="Espaço Reservado para Rodapé 5">
            <a:extLst>
              <a:ext uri="{FF2B5EF4-FFF2-40B4-BE49-F238E27FC236}">
                <a16:creationId xmlns:a16="http://schemas.microsoft.com/office/drawing/2014/main" id="{3A5BB48A-749C-4DBB-8723-91ACE9CE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t-BR" noProof="0" dirty="0"/>
              <a:t>Ensine um Curso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4F70AE1-0373-4B8E-9C6F-A87681145315}"/>
              </a:ext>
            </a:extLst>
          </p:cNvPr>
          <p:cNvSpPr>
            <a:spLocks noChangeAspect="1"/>
          </p:cNvSpPr>
          <p:nvPr userDrawn="1"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4CFD6FA-0DEF-4E30-82DA-0BAB26B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C01EE411-05BB-43B4-BF85-422243003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7C2A48C1-57D3-4A3D-B843-6ACC41EEE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402279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0BD9675C-1CEF-4DA0-83CF-5AADB4D57213}" type="datetime1">
              <a:rPr lang="pt-BR" noProof="0" smtClean="0"/>
              <a:t>21/08/2022</a:t>
            </a:fld>
            <a:endParaRPr lang="pt-BR" noProof="0" dirty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8" name="Espaço Reservado para Rodapé 5">
            <a:extLst>
              <a:ext uri="{FF2B5EF4-FFF2-40B4-BE49-F238E27FC236}">
                <a16:creationId xmlns:a16="http://schemas.microsoft.com/office/drawing/2014/main" id="{D740D193-BF72-46A1-AFE9-DA960BAB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t-BR" noProof="0" dirty="0"/>
              <a:t>Ensine um Curso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47352EA-4890-4FE1-97BD-8CCB09F5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10" name="Espaço Reservado para Imagem 2">
            <a:extLst>
              <a:ext uri="{FF2B5EF4-FFF2-40B4-BE49-F238E27FC236}">
                <a16:creationId xmlns:a16="http://schemas.microsoft.com/office/drawing/2014/main" id="{EEBAE269-6AC1-4BFB-8694-696AFD04DC8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1" name="Espaço reservado para texto 3">
            <a:extLst>
              <a:ext uri="{FF2B5EF4-FFF2-40B4-BE49-F238E27FC236}">
                <a16:creationId xmlns:a16="http://schemas.microsoft.com/office/drawing/2014/main" id="{F67E35A4-831E-477F-9962-C62C2A649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08106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Imagens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42275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0" name="Espaço Reservado para Imagem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29" y="457200"/>
            <a:ext cx="3790884" cy="1600200"/>
          </a:xfrm>
        </p:spPr>
        <p:txBody>
          <a:bodyPr rtlCol="0"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AC935A1-3DFF-457D-8C70-E337C3D84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529" y="2057400"/>
            <a:ext cx="3790884" cy="3811588"/>
          </a:xfrm>
        </p:spPr>
        <p:txBody>
          <a:bodyPr rtlCol="0"/>
          <a:lstStyle>
            <a:lvl1pPr marL="216000" indent="-216000">
              <a:lnSpc>
                <a:spcPct val="90000"/>
              </a:lnSpc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6325BE2D-A8FC-4F46-81CC-12204DC26B77}" type="datetime1">
              <a:rPr lang="pt-BR" noProof="0" smtClean="0"/>
              <a:t>21/08/2022</a:t>
            </a:fld>
            <a:endParaRPr lang="pt-BR" noProof="0" dirty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1" name="Espaço Reservado para Rodapé 5">
            <a:extLst>
              <a:ext uri="{FF2B5EF4-FFF2-40B4-BE49-F238E27FC236}">
                <a16:creationId xmlns:a16="http://schemas.microsoft.com/office/drawing/2014/main" id="{A620A17C-5577-4021-9044-146DC609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t-BR" noProof="0" dirty="0"/>
              <a:t>Ensine um Curso</a:t>
            </a:r>
          </a:p>
        </p:txBody>
      </p:sp>
    </p:spTree>
    <p:extLst>
      <p:ext uri="{BB962C8B-B14F-4D97-AF65-F5344CB8AC3E}">
        <p14:creationId xmlns:p14="http://schemas.microsoft.com/office/powerpoint/2010/main" val="268622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FB862E4D-E831-4917-B238-C745FD18AE0D}" type="datetime1">
              <a:rPr lang="pt-BR" noProof="0" smtClean="0"/>
              <a:t>21/08/2022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84940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pt-BR" noProof="0" dirty="0"/>
              <a:t>Ensine um Curso</a:t>
            </a: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3A98EE3D-8CD1-4C3F-BD1C-C98C9596463C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9" name="Retângulo 8"/>
          <p:cNvSpPr/>
          <p:nvPr/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tângulo 9"/>
          <p:cNvSpPr/>
          <p:nvPr/>
        </p:nvSpPr>
        <p:spPr>
          <a:xfrm>
            <a:off x="8042147" y="456120"/>
            <a:ext cx="3703320" cy="93600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tângulo 10"/>
          <p:cNvSpPr/>
          <p:nvPr/>
        </p:nvSpPr>
        <p:spPr>
          <a:xfrm>
            <a:off x="4241830" y="456120"/>
            <a:ext cx="3703320" cy="93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387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43" r:id="rId2"/>
    <p:sldLayoutId id="2147483726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40" r:id="rId9"/>
    <p:sldLayoutId id="2147483741" r:id="rId10"/>
    <p:sldLayoutId id="2147483742" r:id="rId11"/>
    <p:sldLayoutId id="2147483739" r:id="rId12"/>
    <p:sldLayoutId id="2147483744" r:id="rId1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azon.com.br/dp/B0936P9LS6" TargetMode="External"/><Relationship Id="rId13" Type="http://schemas.openxmlformats.org/officeDocument/2006/relationships/hyperlink" Target="https://www.amazon.com.br/dp/B0936T86MM" TargetMode="External"/><Relationship Id="rId3" Type="http://schemas.openxmlformats.org/officeDocument/2006/relationships/hyperlink" Target="https://www.amazon.com.br/dp/B08CY7TMP8" TargetMode="External"/><Relationship Id="rId7" Type="http://schemas.openxmlformats.org/officeDocument/2006/relationships/hyperlink" Target="https://www.amazon.com.br/dp/B08D12BXYX" TargetMode="External"/><Relationship Id="rId12" Type="http://schemas.openxmlformats.org/officeDocument/2006/relationships/hyperlink" Target="https://www.amazon.com.br/dp/B093655SYF" TargetMode="External"/><Relationship Id="rId2" Type="http://schemas.openxmlformats.org/officeDocument/2006/relationships/hyperlink" Target="https://www.amazon.com/dp/B09328TFDX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mazon.com.br/dp/B09358V9DG" TargetMode="External"/><Relationship Id="rId11" Type="http://schemas.openxmlformats.org/officeDocument/2006/relationships/hyperlink" Target="https://www.amazon.com.br/dp/B09366FZ9Y" TargetMode="External"/><Relationship Id="rId5" Type="http://schemas.openxmlformats.org/officeDocument/2006/relationships/hyperlink" Target="https://www.amazon.com.br/dp/B0934RFCXR" TargetMode="External"/><Relationship Id="rId15" Type="http://schemas.openxmlformats.org/officeDocument/2006/relationships/hyperlink" Target="https://www.amazon.com.br/dp/B093B6DYVQ" TargetMode="External"/><Relationship Id="rId10" Type="http://schemas.openxmlformats.org/officeDocument/2006/relationships/hyperlink" Target="https://www.amazon.com.br/dp/B0936H5YSM" TargetMode="External"/><Relationship Id="rId4" Type="http://schemas.openxmlformats.org/officeDocument/2006/relationships/hyperlink" Target="https://www.amazon.com.br/dp/B0935LH8BQ" TargetMode="External"/><Relationship Id="rId9" Type="http://schemas.openxmlformats.org/officeDocument/2006/relationships/hyperlink" Target="https://www.amazon.com.br/dp/B0934FG29G" TargetMode="External"/><Relationship Id="rId14" Type="http://schemas.openxmlformats.org/officeDocument/2006/relationships/hyperlink" Target="https://www.amazon.com.br/dp/B0935BYHG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A4F4068D-37AE-4B7D-BC75-216B123A6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19868" y="5356067"/>
            <a:ext cx="3625595" cy="1000782"/>
          </a:xfrm>
        </p:spPr>
        <p:txBody>
          <a:bodyPr rtlCol="0" anchor="ctr">
            <a:normAutofit/>
          </a:bodyPr>
          <a:lstStyle/>
          <a:p>
            <a:pPr rtl="0"/>
            <a:r>
              <a:rPr lang="pt-BR" dirty="0"/>
              <a:t>USP – DLCV - FFLCH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AA242D-B507-4381-A8CB-EFA34657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453642"/>
            <a:ext cx="3625595" cy="4826023"/>
          </a:xfrm>
        </p:spPr>
        <p:txBody>
          <a:bodyPr rtlCol="0" anchor="ctr">
            <a:normAutofit/>
          </a:bodyPr>
          <a:lstStyle/>
          <a:p>
            <a:br>
              <a:rPr lang="pt-BR" sz="2400" dirty="0"/>
            </a:br>
            <a:r>
              <a:rPr lang="pt-BR" sz="2400" dirty="0"/>
              <a:t>Prof. Dr. Jorge Viana de </a:t>
            </a:r>
            <a:r>
              <a:rPr lang="pt-BR" sz="2400" dirty="0" err="1"/>
              <a:t>MoraeS</a:t>
            </a:r>
            <a:endParaRPr lang="pt-BR" sz="2400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AC0A12F4-D644-4502-ACED-1CAF018C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pt-BR" noProof="0" smtClean="0"/>
              <a:pPr rtl="0">
                <a:spcAft>
                  <a:spcPts val="600"/>
                </a:spcAft>
              </a:pPr>
              <a:t>1</a:t>
            </a:fld>
            <a:endParaRPr lang="pt-BR" noProof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83B7F2F-B7B4-49C3-8401-2FD930A28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008" y="4585657"/>
            <a:ext cx="1816248" cy="18162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A8E0AD8-232E-497D-B511-F2A71FEC1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777" y="285092"/>
            <a:ext cx="3452446" cy="10929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955966B-9AF9-4DEB-B210-96FD6FAE0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451" y="177051"/>
            <a:ext cx="3352800" cy="136207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1F7F014B-0B0C-46F6-968B-BD717631CC7F}"/>
              </a:ext>
            </a:extLst>
          </p:cNvPr>
          <p:cNvSpPr txBox="1"/>
          <p:nvPr/>
        </p:nvSpPr>
        <p:spPr>
          <a:xfrm>
            <a:off x="2570924" y="2479132"/>
            <a:ext cx="40949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pt-BR" sz="9600" dirty="0"/>
              <a:t>IELP II</a:t>
            </a:r>
          </a:p>
        </p:txBody>
      </p:sp>
    </p:spTree>
    <p:extLst>
      <p:ext uri="{BB962C8B-B14F-4D97-AF65-F5344CB8AC3E}">
        <p14:creationId xmlns:p14="http://schemas.microsoft.com/office/powerpoint/2010/main" val="4209711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DC5FC9-BE65-4901-847F-BC3C339ED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070" y="19260"/>
            <a:ext cx="11359941" cy="908392"/>
          </a:xfrm>
        </p:spPr>
        <p:txBody>
          <a:bodyPr>
            <a:normAutofit fontScale="90000"/>
          </a:bodyPr>
          <a:lstStyle/>
          <a:p>
            <a:r>
              <a:rPr lang="pt-BR" dirty="0"/>
              <a:t>Projeto Nurc/SP – FASE II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B767386-778F-4C55-A354-3502D2C33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AAC19ED-7CFA-4AF2-BE7E-6017F4B12C94}" type="slidenum">
              <a:rPr lang="pt-BR" noProof="0" smtClean="0"/>
              <a:t>10</a:t>
            </a:fld>
            <a:endParaRPr lang="pt-BR" noProof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674668C-E560-4103-9F5A-DA6926323C5A}"/>
              </a:ext>
            </a:extLst>
          </p:cNvPr>
          <p:cNvSpPr txBox="1"/>
          <p:nvPr/>
        </p:nvSpPr>
        <p:spPr>
          <a:xfrm>
            <a:off x="424070" y="1020417"/>
            <a:ext cx="109792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400" dirty="0"/>
          </a:p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3AC8817-4E2E-4B71-A905-4AD2E92F5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09" y="1289704"/>
            <a:ext cx="1410322" cy="215590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C46466C-46DF-4200-8132-DD997144B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188" y="1321620"/>
            <a:ext cx="1473203" cy="215590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4370DA1-22A6-4D1C-A863-031E58F3B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193" y="1339499"/>
            <a:ext cx="1437271" cy="215590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589A539-6FF1-4C1E-919F-7F22130555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02" r="14844"/>
          <a:stretch/>
        </p:blipFill>
        <p:spPr>
          <a:xfrm>
            <a:off x="5726266" y="1352751"/>
            <a:ext cx="1477969" cy="215590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AAAE720-F8A3-47E5-B78B-299E734FB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5082" y="1333781"/>
            <a:ext cx="1351642" cy="214795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44D64A1-61A1-45C8-A494-7A6888D413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1913" y="1333781"/>
            <a:ext cx="1423797" cy="2135696"/>
          </a:xfrm>
          <a:prstGeom prst="rect">
            <a:avLst/>
          </a:prstGeom>
        </p:spPr>
      </p:pic>
      <p:pic>
        <p:nvPicPr>
          <p:cNvPr id="1026" name="Picture 2" descr="Volume 7">
            <a:extLst>
              <a:ext uri="{FF2B5EF4-FFF2-40B4-BE49-F238E27FC236}">
                <a16:creationId xmlns:a16="http://schemas.microsoft.com/office/drawing/2014/main" id="{C2C9DE97-ECF1-453E-9874-99F526A00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126" y="1352798"/>
            <a:ext cx="1410323" cy="215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91CD562-420F-4DF0-BDB7-79E5BA7AE2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858" y="4198750"/>
            <a:ext cx="1446254" cy="215590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E4C7933-62D6-4032-8039-668BF733C8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6859" y="4198750"/>
            <a:ext cx="1422177" cy="210692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1CEEC67-0E0C-4B89-8222-AF2BD4CA18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6519" y="4198751"/>
            <a:ext cx="1404618" cy="2106927"/>
          </a:xfrm>
          <a:prstGeom prst="rect">
            <a:avLst/>
          </a:prstGeom>
        </p:spPr>
      </p:pic>
      <p:pic>
        <p:nvPicPr>
          <p:cNvPr id="1028" name="Picture 4" descr="Volume 11">
            <a:extLst>
              <a:ext uri="{FF2B5EF4-FFF2-40B4-BE49-F238E27FC236}">
                <a16:creationId xmlns:a16="http://schemas.microsoft.com/office/drawing/2014/main" id="{E738565D-CC68-465A-A61F-E219A1A25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485" y="4198750"/>
            <a:ext cx="1403059" cy="213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olume 12">
            <a:extLst>
              <a:ext uri="{FF2B5EF4-FFF2-40B4-BE49-F238E27FC236}">
                <a16:creationId xmlns:a16="http://schemas.microsoft.com/office/drawing/2014/main" id="{2754EA34-DF10-46A1-AAE1-0E1469C11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412" y="4201087"/>
            <a:ext cx="1403060" cy="210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olume 13">
            <a:extLst>
              <a:ext uri="{FF2B5EF4-FFF2-40B4-BE49-F238E27FC236}">
                <a16:creationId xmlns:a16="http://schemas.microsoft.com/office/drawing/2014/main" id="{ACFD4677-EDDC-4870-B524-09458DA7E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913" y="4183911"/>
            <a:ext cx="1466163" cy="218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4465AD64-4472-43F7-9B9D-5FE09A28877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517" t="2266" r="-1517" b="3309"/>
          <a:stretch/>
        </p:blipFill>
        <p:spPr>
          <a:xfrm>
            <a:off x="10636904" y="4142295"/>
            <a:ext cx="1494773" cy="224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58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8DF5A4-85F1-415A-AC67-C6EE641BC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914" y="361416"/>
            <a:ext cx="8783956" cy="706356"/>
          </a:xfrm>
        </p:spPr>
        <p:txBody>
          <a:bodyPr>
            <a:normAutofit/>
          </a:bodyPr>
          <a:lstStyle/>
          <a:p>
            <a:r>
              <a:rPr lang="pt-BR" dirty="0"/>
              <a:t>Onde encontrar?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FD72C29-3E21-4D11-8584-6E272F104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AAC19ED-7CFA-4AF2-BE7E-6017F4B12C94}" type="slidenum">
              <a:rPr lang="pt-BR" noProof="0" smtClean="0"/>
              <a:t>11</a:t>
            </a:fld>
            <a:endParaRPr lang="pt-BR" noProof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A7711C6-7786-4072-A439-84AB47DA5F48}"/>
              </a:ext>
            </a:extLst>
          </p:cNvPr>
          <p:cNvSpPr txBox="1"/>
          <p:nvPr/>
        </p:nvSpPr>
        <p:spPr>
          <a:xfrm>
            <a:off x="612261" y="1374315"/>
            <a:ext cx="619870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Série Livros Paralelos NURC-SP (Núcleo USP)		</a:t>
            </a:r>
          </a:p>
          <a:p>
            <a:r>
              <a:rPr lang="pt-BR" dirty="0">
                <a:hlinkClick r:id="rId2"/>
              </a:rPr>
              <a:t>https://www.amazon.com/dp/B09328TFDX</a:t>
            </a:r>
            <a:endParaRPr lang="pt-BR" dirty="0"/>
          </a:p>
          <a:p>
            <a:endParaRPr lang="pt-BR" dirty="0"/>
          </a:p>
          <a:p>
            <a:r>
              <a:rPr lang="pt-BR" dirty="0"/>
              <a:t>Volume 1 - ANÁLISE DE TEXTOS ORAIS			</a:t>
            </a:r>
            <a:r>
              <a:rPr lang="pt-BR" dirty="0">
                <a:hlinkClick r:id="rId3"/>
              </a:rPr>
              <a:t>https://www.amazon.com.br/dp/B08CY7TMP8</a:t>
            </a:r>
            <a:endParaRPr lang="pt-BR" dirty="0"/>
          </a:p>
          <a:p>
            <a:r>
              <a:rPr lang="pt-BR" dirty="0"/>
              <a:t>Volume 2 - O DISCURSO ORAL CULTO			</a:t>
            </a:r>
            <a:r>
              <a:rPr lang="pt-BR" dirty="0">
                <a:hlinkClick r:id="rId4"/>
              </a:rPr>
              <a:t>https://www.amazon.com.br/dp/B0935LH8BQ</a:t>
            </a:r>
            <a:endParaRPr lang="pt-BR" dirty="0"/>
          </a:p>
          <a:p>
            <a:r>
              <a:rPr lang="pt-BR" dirty="0">
                <a:solidFill>
                  <a:schemeClr val="bg1"/>
                </a:solidFill>
              </a:rPr>
              <a:t>Volume 3 - ESTUDOS DE LÍNGUA FALADA			</a:t>
            </a:r>
            <a:r>
              <a:rPr lang="pt-BR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https://www.amazon.com.br/dp/B0934RFCXR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Volume 4 - FALA E ESCRITA EM QUESTÃO			</a:t>
            </a:r>
            <a:r>
              <a:rPr lang="pt-BR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https://www.amazon.com.br/dp/B09358V9DG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Volume 5 - INTERAÇÃO NA FALA E NA ESCRITA		</a:t>
            </a:r>
            <a:r>
              <a:rPr lang="pt-BR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https://www.amazon.com.br/dp/B08D12BXYX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Volume 6 - LÉXICO NA LÍNGUA ORAL E NA ESCRITA		</a:t>
            </a:r>
            <a:r>
              <a:rPr lang="pt-BR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https://www.amazon.com.br/dp/B0936P9LS6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Volume 7 - DIÁLOGOS NA FALA E NA ESCRITA</a:t>
            </a:r>
            <a:r>
              <a:rPr lang="pt-BR" dirty="0"/>
              <a:t>		</a:t>
            </a:r>
            <a:r>
              <a:rPr lang="pt-BR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https://www.amazon.com.br/dp/B0934FG29G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0AD1E1E-6339-45AF-8D08-2A20C5260766}"/>
              </a:ext>
            </a:extLst>
          </p:cNvPr>
          <p:cNvSpPr txBox="1"/>
          <p:nvPr/>
        </p:nvSpPr>
        <p:spPr>
          <a:xfrm>
            <a:off x="6089374" y="1067772"/>
            <a:ext cx="610262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Volume 8 - ORALIDADE em diferentes discursos  Pendente</a:t>
            </a:r>
          </a:p>
          <a:p>
            <a:r>
              <a:rPr lang="pt-BR" dirty="0"/>
              <a:t>Volume 9 - CORTESIA VERBAL				</a:t>
            </a:r>
            <a:r>
              <a:rPr lang="pt-BR" dirty="0">
                <a:hlinkClick r:id="rId10"/>
              </a:rPr>
              <a:t>https://www.amazon.com.br/dp/B0936H5YSM</a:t>
            </a:r>
            <a:endParaRPr lang="pt-BR" dirty="0"/>
          </a:p>
          <a:p>
            <a:r>
              <a:rPr lang="pt-BR" dirty="0"/>
              <a:t>Volume 10 - ORALIDADE EM TEXTOS ESCRITOS	</a:t>
            </a:r>
          </a:p>
          <a:p>
            <a:r>
              <a:rPr lang="pt-BR" dirty="0">
                <a:hlinkClick r:id="rId11"/>
              </a:rPr>
              <a:t>https://www.amazon.com.br/dp/B09366FZ9Y</a:t>
            </a:r>
            <a:endParaRPr lang="pt-BR" dirty="0"/>
          </a:p>
          <a:p>
            <a:r>
              <a:rPr lang="pt-BR" dirty="0">
                <a:solidFill>
                  <a:schemeClr val="bg1"/>
                </a:solidFill>
              </a:rPr>
              <a:t>Volume 11 - VARIAÇÕES NA FALA E NA ESCRITA		</a:t>
            </a:r>
            <a:r>
              <a:rPr lang="pt-BR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https://www.amazon.com.br/dp/B093655SYF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Volume 12 - COMUNICAÇÃO NA FALA E NA ESCRITA	</a:t>
            </a:r>
            <a:r>
              <a:rPr lang="pt-BR" dirty="0">
                <a:solidFill>
                  <a:schemeClr val="bg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https://www.amazon.com.br/dp/B0936T86MM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Volume 13 - ORALIDADE E MÍDIA				</a:t>
            </a:r>
            <a:r>
              <a:rPr lang="pt-BR" dirty="0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https://www.amazon.com.br/dp/B0935BYHGP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Volume 14 - ORALIDADE  E ENSINO				</a:t>
            </a:r>
            <a:r>
              <a:rPr lang="pt-BR" dirty="0">
                <a:solidFill>
                  <a:schemeClr val="bg1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https://www.amazon.com.br/dp/B093B6DYVQ</a:t>
            </a:r>
            <a:endParaRPr lang="pt-BR" dirty="0">
              <a:solidFill>
                <a:schemeClr val="bg1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2600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DC5FC9-BE65-4901-847F-BC3C339ED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679" y="270848"/>
            <a:ext cx="11313015" cy="1043316"/>
          </a:xfrm>
        </p:spPr>
        <p:txBody>
          <a:bodyPr>
            <a:normAutofit fontScale="90000"/>
          </a:bodyPr>
          <a:lstStyle/>
          <a:p>
            <a:r>
              <a:rPr lang="pt-BR" dirty="0"/>
              <a:t>Projeto da Gramática do Português Brasileiro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B767386-778F-4C55-A354-3502D2C33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AAC19ED-7CFA-4AF2-BE7E-6017F4B12C94}" type="slidenum">
              <a:rPr lang="pt-BR" noProof="0" smtClean="0"/>
              <a:t>12</a:t>
            </a:fld>
            <a:endParaRPr lang="pt-BR" noProof="0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993CB840-587C-48C3-8B03-D934B5CB7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9" y="1765516"/>
            <a:ext cx="1568516" cy="22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DFF39AF2-0FFA-404C-B810-99DF2896A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679" y="4729996"/>
            <a:ext cx="1568516" cy="70426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Lato" panose="020F0502020204030203" pitchFamily="34" charset="0"/>
              </a:rPr>
              <a:t>Gramática do Português Culto Falado no Brasil Vol. I - a construção do texto falado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A4D45016-94F6-4069-BD0D-A338F33DB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25" y="1775873"/>
            <a:ext cx="1568517" cy="22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921D7DD3-AC75-429C-90F9-D3533ED0E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649" y="4764582"/>
            <a:ext cx="1568517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Lato" panose="020F0502020204030203" pitchFamily="34" charset="0"/>
              </a:rPr>
              <a:t>Gramática do Português Culto Falado no Brasil Vol. II - a construção da sentença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95476B2A-E6D3-4B64-953A-9C2A5B6B0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506" y="1775873"/>
            <a:ext cx="1568516" cy="225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C3FE8CD5-5834-442E-837A-8BA845C25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8506" y="4764582"/>
            <a:ext cx="1609274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Lato" panose="020F0502020204030203" pitchFamily="34" charset="0"/>
              </a:rPr>
              <a:t>Gramática do Português Culto Falado no Brasil Vol. III - palavras de classe aberta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5" name="Picture 7">
            <a:extLst>
              <a:ext uri="{FF2B5EF4-FFF2-40B4-BE49-F238E27FC236}">
                <a16:creationId xmlns:a16="http://schemas.microsoft.com/office/drawing/2014/main" id="{6DB79B94-07B7-42AC-87B0-68E3F0B75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980" y="1775871"/>
            <a:ext cx="1568517" cy="225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D85F6A34-59EC-4E2A-AEEA-3827F37B8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234" y="4810108"/>
            <a:ext cx="1568517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Lato" panose="020F0502020204030203" pitchFamily="34" charset="0"/>
              </a:rPr>
              <a:t>Gramática do Português Culto Falado no Brasil Vol. IV - palavras de classe fechada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5A1576E3-C709-4187-B276-F44658B41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963" y="1779698"/>
            <a:ext cx="1609274" cy="231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8">
            <a:extLst>
              <a:ext uri="{FF2B5EF4-FFF2-40B4-BE49-F238E27FC236}">
                <a16:creationId xmlns:a16="http://schemas.microsoft.com/office/drawing/2014/main" id="{9A76124B-2B09-4924-97A5-705E5A4A7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5963" y="4810108"/>
            <a:ext cx="1609274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Lato" panose="020F0502020204030203" pitchFamily="34" charset="0"/>
              </a:rPr>
              <a:t>Gramática do Português Culto Falado no Brasil Vol. V -a construção das orações complexas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9" name="Picture 11">
            <a:extLst>
              <a:ext uri="{FF2B5EF4-FFF2-40B4-BE49-F238E27FC236}">
                <a16:creationId xmlns:a16="http://schemas.microsoft.com/office/drawing/2014/main" id="{A8CACB6B-4F68-4179-B073-26C53548F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07" y="1765516"/>
            <a:ext cx="1609275" cy="229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2F003F-B6C4-4807-AF84-5CBF09D51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5449" y="4855539"/>
            <a:ext cx="1627260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Lato" panose="020F0502020204030203" pitchFamily="34" charset="0"/>
              </a:rPr>
              <a:t>Gramática do Português Culto Falado no Brasil Vol. VI - a construção morfológica da palavra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E17E308-1D0B-435A-8DF5-97A0A6B9D781}"/>
              </a:ext>
            </a:extLst>
          </p:cNvPr>
          <p:cNvSpPr txBox="1"/>
          <p:nvPr/>
        </p:nvSpPr>
        <p:spPr>
          <a:xfrm>
            <a:off x="481437" y="5735451"/>
            <a:ext cx="11170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https://www.editoracontexto.com.br/produto/colecao-gramatica-do-portugues-culto-falado-no-brasil-7-livros-com-40-de-desco/1538277</a:t>
            </a:r>
          </a:p>
        </p:txBody>
      </p:sp>
    </p:spTree>
    <p:extLst>
      <p:ext uri="{BB962C8B-B14F-4D97-AF65-F5344CB8AC3E}">
        <p14:creationId xmlns:p14="http://schemas.microsoft.com/office/powerpoint/2010/main" val="144958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 rtl="0">
              <a:spcAft>
                <a:spcPts val="600"/>
              </a:spcAft>
            </a:pPr>
            <a:fld id="{3A98EE3D-8CD1-4C3F-BD1C-C98C9596463C}" type="slidenum">
              <a:rPr lang="pt-BR" smtClean="0"/>
              <a:pPr defTabSz="457200" rtl="0">
                <a:spcAft>
                  <a:spcPts val="600"/>
                </a:spcAft>
              </a:pPr>
              <a:t>13</a:t>
            </a:fld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rtl="0"/>
            <a:r>
              <a:rPr lang="pt-BR" sz="3200" dirty="0"/>
              <a:t>Primeira Aula:  </a:t>
            </a:r>
            <a:br>
              <a:rPr lang="pt-BR" sz="3200" dirty="0"/>
            </a:br>
            <a:r>
              <a:rPr lang="pt-BR" sz="3200" b="1" dirty="0"/>
              <a:t>Breve</a:t>
            </a:r>
            <a:r>
              <a:rPr lang="pt-BR" sz="3200" dirty="0"/>
              <a:t> </a:t>
            </a:r>
            <a:r>
              <a:rPr lang="pt-BR" sz="3200" b="1" dirty="0">
                <a:effectLst/>
                <a:latin typeface="Google Sans"/>
              </a:rPr>
              <a:t>Esboço histórico dos estudos de LF no Brasil</a:t>
            </a:r>
            <a:endParaRPr lang="pt-BR" sz="3200" b="1" dirty="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CCB3D512-4716-4B21-907E-F809993908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056753" y="3813343"/>
            <a:ext cx="2953977" cy="21268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24DCA3C-D52B-417C-B5FD-BC6252299B92}"/>
              </a:ext>
            </a:extLst>
          </p:cNvPr>
          <p:cNvSpPr txBox="1"/>
          <p:nvPr/>
        </p:nvSpPr>
        <p:spPr>
          <a:xfrm>
            <a:off x="581193" y="2001152"/>
            <a:ext cx="884110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3a. fase. História 2. desenvolvimento e diálogos com outras áreas e outras correntes teóricas.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pt-BR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Letramentos (Brian Street, Jack Goody e Ian Watt), oralidades primárias (dos povos sem escrita - enfoque antropológico - Prof. Waldemar Ferreira Netto). Estudos dos Gêneros (Bakhtin).</a:t>
            </a:r>
            <a:br>
              <a:rPr lang="pt-BR" dirty="0"/>
            </a:br>
            <a:br>
              <a:rPr lang="pt-BR" dirty="0"/>
            </a:br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Atualmente - Novos abordagens e interfaces 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 Tecnologia da Informação, </a:t>
            </a:r>
            <a:r>
              <a:rPr lang="pt-BR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Processamento de Linguagem Natural;  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I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nternet das coisas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; 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Parceria do NURC/SP, núcleo USP com a IBM.</a:t>
            </a:r>
            <a:br>
              <a:rPr lang="pt-BR" dirty="0"/>
            </a:br>
            <a:br>
              <a:rPr lang="pt-BR" dirty="0"/>
            </a:br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 que o futuro nos reserva? 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442177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Imagem 13" descr="Mulheres jovens na biblioteca">
            <a:extLst>
              <a:ext uri="{FF2B5EF4-FFF2-40B4-BE49-F238E27FC236}">
                <a16:creationId xmlns:a16="http://schemas.microsoft.com/office/drawing/2014/main" id="{E923BD5B-22B6-4E92-B95F-5F7B646738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662" y="606425"/>
            <a:ext cx="11285913" cy="353695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D26EF91-820B-4DA2-B398-3E168AFF17A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077203" y="5316688"/>
            <a:ext cx="10014868" cy="676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rtl="0">
              <a:lnSpc>
                <a:spcPct val="120000"/>
              </a:lnSpc>
              <a:spcBef>
                <a:spcPct val="20000"/>
              </a:spcBef>
              <a:buNone/>
            </a:pPr>
            <a:endParaRPr lang="pt-BR" sz="1600" cap="all" dirty="0">
              <a:solidFill>
                <a:schemeClr val="tx2">
                  <a:lumMod val="10000"/>
                  <a:lumOff val="90000"/>
                  <a:alpha val="75000"/>
                </a:schemeClr>
              </a:solidFill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24EC38A0-3DAB-4B29-9BBE-45A9EBDBF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dirty="0"/>
              <a:t>OBRIGADO!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r>
              <a:rPr lang="pt-BR" noProof="0"/>
              <a:t>Ensine um Curso</a:t>
            </a:r>
            <a:endParaRPr lang="pt-BR" noProof="0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603CDE5-C1D8-4EDD-870F-A498BAFA520F}" type="slidenum">
              <a:rPr lang="pt-BR" noProof="0" smtClean="0"/>
              <a:t>14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98308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8387623-853D-4E07-9A0F-19CBC7185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65A73E0-C91D-49A3-9068-625D8F38D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1876BC-38B1-4A55-A4B7-450054CD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r>
              <a:rPr lang="pt-BR" noProof="0"/>
              <a:t>Ensine um Curso</a:t>
            </a:r>
            <a:endParaRPr lang="pt-BR" noProof="0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963C05-1075-4912-A649-E3E64F3C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pt-BR" noProof="0" smtClean="0"/>
              <a:t>2</a:t>
            </a:fld>
            <a:endParaRPr lang="pt-BR" noProof="0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84406191-DF48-40FD-A759-7A3FA0A1AF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318" r="2231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82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 rtl="0">
              <a:spcAft>
                <a:spcPts val="600"/>
              </a:spcAft>
            </a:pPr>
            <a:fld id="{3A98EE3D-8CD1-4C3F-BD1C-C98C9596463C}" type="slidenum">
              <a:rPr lang="pt-BR" smtClean="0"/>
              <a:pPr defTabSz="457200" rtl="0">
                <a:spcAft>
                  <a:spcPts val="600"/>
                </a:spcAft>
              </a:pPr>
              <a:t>3</a:t>
            </a:fld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rtl="0"/>
            <a:r>
              <a:rPr lang="pt-BR" sz="3200" dirty="0"/>
              <a:t>Primeira Aula:  </a:t>
            </a:r>
            <a:br>
              <a:rPr lang="pt-BR" sz="3200" dirty="0"/>
            </a:br>
            <a:r>
              <a:rPr lang="pt-BR" sz="3200" b="1" dirty="0"/>
              <a:t>Breve</a:t>
            </a:r>
            <a:r>
              <a:rPr lang="pt-BR" sz="3200" dirty="0"/>
              <a:t> </a:t>
            </a:r>
            <a:r>
              <a:rPr lang="pt-BR" sz="3200" b="1" dirty="0">
                <a:effectLst/>
                <a:latin typeface="Google Sans"/>
              </a:rPr>
              <a:t>Esboço histórico dos estudos de LF no Brasil</a:t>
            </a:r>
            <a:endParaRPr lang="pt-BR" sz="3200" b="1" dirty="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CCB3D512-4716-4B21-907E-F809993908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67640" y="3799442"/>
            <a:ext cx="2953977" cy="212681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B1C0E3F-2996-435C-92C8-0352CF39074E}"/>
              </a:ext>
            </a:extLst>
          </p:cNvPr>
          <p:cNvSpPr txBox="1"/>
          <p:nvPr/>
        </p:nvSpPr>
        <p:spPr>
          <a:xfrm>
            <a:off x="581191" y="196983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1a. fase. Pré-história - estudos dialetológicos de caráter regionalista. </a:t>
            </a:r>
            <a:endParaRPr lang="pt-BR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AECCB08-9684-449D-8AA8-9A4CCAF2EED0}"/>
              </a:ext>
            </a:extLst>
          </p:cNvPr>
          <p:cNvSpPr txBox="1"/>
          <p:nvPr/>
        </p:nvSpPr>
        <p:spPr>
          <a:xfrm>
            <a:off x="581191" y="2616169"/>
            <a:ext cx="1126668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Investigação horizontalizada 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 aspectos geográficos. O plano dos Atlas Regionais. A cruzada dialetológica de SSN, nos anos 50, para formar equipes de investigadores com este perfil em todo o Brasil.</a:t>
            </a:r>
          </a:p>
          <a:p>
            <a:br>
              <a:rPr lang="pt-BR" dirty="0"/>
            </a:br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Nomes: 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SSN, Nelson Rossi, Albino Bem Veiga, Celso Cunha e colaboradores, como João Penha.</a:t>
            </a:r>
          </a:p>
          <a:p>
            <a:br>
              <a:rPr lang="pt-BR" dirty="0"/>
            </a:br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Método: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escuta, inquéritos dialetológicos. </a:t>
            </a:r>
          </a:p>
          <a:p>
            <a:endParaRPr lang="pt-B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Limitação tecnológica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é anterior à invenção do gravador portátil.</a:t>
            </a:r>
            <a:br>
              <a:rPr lang="pt-BR" dirty="0"/>
            </a:b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Focado apenas na dimensão lexical da Língua?</a:t>
            </a:r>
          </a:p>
          <a:p>
            <a:br>
              <a:rPr lang="pt-BR" dirty="0"/>
            </a:br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Preocupação/objetivo: 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registrar os diversos falares regionais. </a:t>
            </a:r>
          </a:p>
          <a:p>
            <a:endParaRPr lang="pt-BR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Hipótese: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filológico-dialetológico (diríamos hoje, linguístico-histórico). O carácter conservador do PB.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9873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 rtl="0">
              <a:spcAft>
                <a:spcPts val="600"/>
              </a:spcAft>
            </a:pPr>
            <a:fld id="{3A98EE3D-8CD1-4C3F-BD1C-C98C9596463C}" type="slidenum">
              <a:rPr lang="pt-BR" smtClean="0"/>
              <a:pPr defTabSz="457200" rtl="0">
                <a:spcAft>
                  <a:spcPts val="600"/>
                </a:spcAft>
              </a:pPr>
              <a:t>4</a:t>
            </a:fld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rtl="0"/>
            <a:r>
              <a:rPr lang="pt-BR" sz="3200" dirty="0"/>
              <a:t>Primeira Aula:  </a:t>
            </a:r>
            <a:br>
              <a:rPr lang="pt-BR" sz="3200" dirty="0"/>
            </a:br>
            <a:r>
              <a:rPr lang="pt-BR" sz="3200" b="1" dirty="0"/>
              <a:t>Breve</a:t>
            </a:r>
            <a:r>
              <a:rPr lang="pt-BR" sz="3200" dirty="0"/>
              <a:t> </a:t>
            </a:r>
            <a:r>
              <a:rPr lang="pt-BR" sz="3200" b="1" dirty="0">
                <a:effectLst/>
                <a:latin typeface="Google Sans"/>
              </a:rPr>
              <a:t>Esboço histórico dos estudos de LF no Brasil</a:t>
            </a:r>
            <a:endParaRPr lang="pt-BR" sz="3200" b="1" dirty="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CCB3D512-4716-4B21-907E-F809993908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083257" y="2262839"/>
            <a:ext cx="2953977" cy="212681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B1C0E3F-2996-435C-92C8-0352CF39074E}"/>
              </a:ext>
            </a:extLst>
          </p:cNvPr>
          <p:cNvSpPr txBox="1"/>
          <p:nvPr/>
        </p:nvSpPr>
        <p:spPr>
          <a:xfrm>
            <a:off x="581190" y="1969838"/>
            <a:ext cx="869533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2a. fase. História 1 - 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estabelecimento das bases dos estudos da Norma Linguística Urbana Culta - final dos anos 60 e início dos 70. Influência dos projetos de Juan M. Lope Blanch com os mesmos estudos para a América hispano falante (- PILEI).</a:t>
            </a:r>
          </a:p>
          <a:p>
            <a:endParaRPr lang="pt-BR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Nomes: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Nelson Rossi, Celso Cunha, Albino Bem Veiga, Nicolau Salum (ainda da geração anterior dos anos 50) e Ada Natal, Dino Preti, Ataliba Teixeira de Castilho, Hudinilson Urbano e demais linguistas de uma nova geração. O começo do Projeto NURC.</a:t>
            </a:r>
            <a:br>
              <a:rPr lang="pt-BR" dirty="0"/>
            </a:br>
            <a:endParaRPr lang="pt-BR" dirty="0"/>
          </a:p>
          <a:p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Obs.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Joaquim Mattoso Câmara Júnior participa indiretamente opinando sobre questões metodológicas (fundamentais e relevantes até hoje nos estudos de Língua Falada) no Projeto de Ataliba de Castilho para o Projeto do Português Culto na Área Paulista, mediante trocas de correspondências (cf. Castilho, 1990).</a:t>
            </a:r>
            <a:br>
              <a:rPr lang="pt-BR" dirty="0"/>
            </a:br>
            <a:endParaRPr lang="pt-BR" dirty="0"/>
          </a:p>
          <a:p>
            <a:r>
              <a:rPr lang="pt-BR" b="1" i="0" dirty="0">
                <a:solidFill>
                  <a:srgbClr val="222222"/>
                </a:solidFill>
                <a:latin typeface="Arial" panose="020B0604020202020204" pitchFamily="34" charset="0"/>
              </a:rPr>
              <a:t>Método: 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gravação de conversação espontânea.</a:t>
            </a:r>
          </a:p>
          <a:p>
            <a:br>
              <a:rPr lang="pt-BR" dirty="0"/>
            </a:br>
            <a:r>
              <a:rPr lang="pt-BR" b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Tecnologia favorável: 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invenção do gravador portátil no final dos anos 60.</a:t>
            </a:r>
            <a:endParaRPr lang="pt-BR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pt-BR" b="1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D9091F1-87D4-4048-A46E-729C6884E1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93" t="1" r="10185" b="-8375"/>
          <a:stretch/>
        </p:blipFill>
        <p:spPr>
          <a:xfrm>
            <a:off x="9276521" y="4682653"/>
            <a:ext cx="2250832" cy="188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23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 rtl="0">
              <a:spcAft>
                <a:spcPts val="600"/>
              </a:spcAft>
            </a:pPr>
            <a:fld id="{3A98EE3D-8CD1-4C3F-BD1C-C98C9596463C}" type="slidenum">
              <a:rPr lang="pt-BR" smtClean="0"/>
              <a:pPr defTabSz="457200" rtl="0">
                <a:spcAft>
                  <a:spcPts val="600"/>
                </a:spcAft>
              </a:pPr>
              <a:t>5</a:t>
            </a:fld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091716"/>
            <a:ext cx="11029616" cy="48954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rtl="0"/>
            <a:br>
              <a:rPr lang="pt-BR" sz="3200" dirty="0"/>
            </a:br>
            <a:r>
              <a:rPr lang="pt-BR" sz="3200" b="1" dirty="0"/>
              <a:t>Breve</a:t>
            </a:r>
            <a:r>
              <a:rPr lang="pt-BR" sz="3200" dirty="0"/>
              <a:t> </a:t>
            </a:r>
            <a:r>
              <a:rPr lang="pt-BR" sz="3200" b="1" dirty="0">
                <a:effectLst/>
                <a:latin typeface="Google Sans"/>
              </a:rPr>
              <a:t>Esboço histórico dos estudos de LF no Brasil:</a:t>
            </a:r>
            <a:br>
              <a:rPr lang="pt-BR" sz="3200" b="1" dirty="0">
                <a:effectLst/>
                <a:latin typeface="Google Sans"/>
              </a:rPr>
            </a:br>
            <a:r>
              <a:rPr lang="pt-BR" sz="3200" b="1" dirty="0">
                <a:effectLst/>
                <a:latin typeface="Google Sans"/>
              </a:rPr>
              <a:t>Os principais agentes</a:t>
            </a:r>
            <a:endParaRPr lang="pt-BR" sz="3200" b="1" dirty="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CCB3D512-4716-4B21-907E-F809993908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083257" y="2262839"/>
            <a:ext cx="2953977" cy="212681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D9091F1-87D4-4048-A46E-729C6884E1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93" t="1" r="10185" b="-8375"/>
          <a:stretch/>
        </p:blipFill>
        <p:spPr>
          <a:xfrm>
            <a:off x="9276521" y="4682653"/>
            <a:ext cx="2250832" cy="188939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B49DA36-5C89-4E09-902F-77A31E0B55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8012" r="4080"/>
          <a:stretch/>
        </p:blipFill>
        <p:spPr>
          <a:xfrm>
            <a:off x="6196125" y="2087245"/>
            <a:ext cx="1781175" cy="256222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B66FD9C-6C07-4187-AD17-4F95123D8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951" y="2117143"/>
            <a:ext cx="2495550" cy="18288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2DFDAB0-34E8-4296-A948-29F5EE63C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4266" y="2117143"/>
            <a:ext cx="1781175" cy="256222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30F2517-3D40-4304-9C9A-FDFE6F5044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089" y="4398079"/>
            <a:ext cx="2581275" cy="1771650"/>
          </a:xfrm>
          <a:prstGeom prst="rect">
            <a:avLst/>
          </a:prstGeom>
        </p:spPr>
      </p:pic>
      <p:pic>
        <p:nvPicPr>
          <p:cNvPr id="11" name="Imagem 10" descr="Foto preta e branca de homem sentado&#10;&#10;Descrição gerada automaticamente">
            <a:extLst>
              <a:ext uri="{FF2B5EF4-FFF2-40B4-BE49-F238E27FC236}">
                <a16:creationId xmlns:a16="http://schemas.microsoft.com/office/drawing/2014/main" id="{AE351CCC-21B4-47AA-A78B-BBEA5FFC83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2196" y="4793096"/>
            <a:ext cx="1995943" cy="199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18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 rtl="0">
              <a:spcAft>
                <a:spcPts val="600"/>
              </a:spcAft>
            </a:pPr>
            <a:fld id="{3A98EE3D-8CD1-4C3F-BD1C-C98C9596463C}" type="slidenum">
              <a:rPr lang="pt-BR" smtClean="0"/>
              <a:pPr defTabSz="457200" rtl="0">
                <a:spcAft>
                  <a:spcPts val="600"/>
                </a:spcAft>
              </a:pPr>
              <a:t>6</a:t>
            </a:fld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rtl="0"/>
            <a:r>
              <a:rPr lang="pt-BR" sz="3200" dirty="0"/>
              <a:t>Primeira Aula:  </a:t>
            </a:r>
            <a:br>
              <a:rPr lang="pt-BR" sz="3200" dirty="0"/>
            </a:br>
            <a:r>
              <a:rPr lang="pt-BR" sz="3200" b="1" dirty="0"/>
              <a:t>Breve</a:t>
            </a:r>
            <a:r>
              <a:rPr lang="pt-BR" sz="3200" dirty="0"/>
              <a:t> </a:t>
            </a:r>
            <a:r>
              <a:rPr lang="pt-BR" sz="3200" b="1" dirty="0">
                <a:effectLst/>
                <a:latin typeface="Google Sans"/>
              </a:rPr>
              <a:t>Esboço histórico dos estudos de LF no Brasil</a:t>
            </a:r>
            <a:endParaRPr lang="pt-BR" sz="3200" b="1" dirty="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CCB3D512-4716-4B21-907E-F809993908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056753" y="3994849"/>
            <a:ext cx="2953977" cy="21268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FE9F61C-52BF-4905-B574-4E24E476BBEE}"/>
              </a:ext>
            </a:extLst>
          </p:cNvPr>
          <p:cNvSpPr txBox="1"/>
          <p:nvPr/>
        </p:nvSpPr>
        <p:spPr>
          <a:xfrm>
            <a:off x="581193" y="1899496"/>
            <a:ext cx="923736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Novos arranjos teóricos metodológicos: 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Sociolinguística, Sociologia da linguagem, surgimento dos estudos dos Etnometodólogos.</a:t>
            </a:r>
            <a:br>
              <a:rPr lang="pt-BR" dirty="0"/>
            </a:br>
            <a:endParaRPr lang="pt-BR" dirty="0"/>
          </a:p>
          <a:p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Importante: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volta de Luiz Antônio Marcuschi de seus estudos na Alemanha. Publicação de </a:t>
            </a:r>
            <a:r>
              <a:rPr lang="pt-BR" i="1" dirty="0">
                <a:solidFill>
                  <a:srgbClr val="222222"/>
                </a:solidFill>
                <a:latin typeface="Arial" panose="020B0604020202020204" pitchFamily="34" charset="0"/>
              </a:rPr>
              <a:t>Linguística Textual (o que é e como se faz) (1983) 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e </a:t>
            </a:r>
            <a:r>
              <a:rPr lang="pt-BR" b="1" u="sng" dirty="0">
                <a:solidFill>
                  <a:srgbClr val="222222"/>
                </a:solidFill>
                <a:latin typeface="Arial" panose="020B0604020202020204" pitchFamily="34" charset="0"/>
              </a:rPr>
              <a:t>de </a:t>
            </a:r>
            <a:r>
              <a:rPr lang="pt-BR" b="1" i="1" u="sng" dirty="0">
                <a:solidFill>
                  <a:srgbClr val="222222"/>
                </a:solidFill>
                <a:latin typeface="Arial" panose="020B0604020202020204" pitchFamily="34" charset="0"/>
              </a:rPr>
              <a:t>Análise da Conversação (1986). </a:t>
            </a:r>
          </a:p>
          <a:p>
            <a:endParaRPr lang="pt-BR" b="1" u="sng" dirty="0"/>
          </a:p>
          <a:p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Preocupação/objetivo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registro e descrição da linguagem falada nos regiões metropolitanas (nas capitais), uma espécie de Dialetologia Urbana.</a:t>
            </a:r>
          </a:p>
          <a:p>
            <a:br>
              <a:rPr lang="pt-BR" dirty="0"/>
            </a:br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Focado nos mais diversos níveis/ aspectos da organização linguística: 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interacional/conversacional; fonético/ fonológico (segmental e suprassegmental), paralinguístico, morfológico, sintático, lexical, pragmático e discursivo.</a:t>
            </a:r>
          </a:p>
          <a:p>
            <a:br>
              <a:rPr lang="pt-BR" dirty="0"/>
            </a:br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Característica: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grandes projetos coletivos, grandes equipes de investigação, diversos núcleos de pesquisas.</a:t>
            </a:r>
            <a:br>
              <a:rPr lang="pt-BR" dirty="0"/>
            </a:br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Inicialmente: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Projeto NURC/SP Núcleo USP (Prof. Dino Preti),</a:t>
            </a:r>
            <a:br>
              <a:rPr lang="pt-BR" dirty="0"/>
            </a:b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Projeto NURC/ Brasil nas principais capitais.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3612826-8016-303E-8358-83CF12A59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3113" y="1899496"/>
            <a:ext cx="1273578" cy="1913847"/>
          </a:xfrm>
          <a:prstGeom prst="rect">
            <a:avLst/>
          </a:prstGeom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C57E83A4-1DCF-1059-6C29-065EEF0A30D6}"/>
              </a:ext>
            </a:extLst>
          </p:cNvPr>
          <p:cNvCxnSpPr>
            <a:cxnSpLocks/>
          </p:cNvCxnSpPr>
          <p:nvPr/>
        </p:nvCxnSpPr>
        <p:spPr>
          <a:xfrm flipV="1">
            <a:off x="9056753" y="2587395"/>
            <a:ext cx="776360" cy="5755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95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 rtl="0">
              <a:spcAft>
                <a:spcPts val="600"/>
              </a:spcAft>
            </a:pPr>
            <a:fld id="{3A98EE3D-8CD1-4C3F-BD1C-C98C9596463C}" type="slidenum">
              <a:rPr lang="pt-BR" smtClean="0"/>
              <a:pPr defTabSz="457200" rtl="0">
                <a:spcAft>
                  <a:spcPts val="600"/>
                </a:spcAft>
              </a:pPr>
              <a:t>7</a:t>
            </a:fld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rtl="0"/>
            <a:r>
              <a:rPr lang="pt-BR" sz="3200" dirty="0"/>
              <a:t>Primeira Aula:  </a:t>
            </a:r>
            <a:br>
              <a:rPr lang="pt-BR" sz="3200" dirty="0"/>
            </a:br>
            <a:r>
              <a:rPr lang="pt-BR" sz="3200" b="1" dirty="0"/>
              <a:t>Breve</a:t>
            </a:r>
            <a:r>
              <a:rPr lang="pt-BR" sz="3200" dirty="0"/>
              <a:t> </a:t>
            </a:r>
            <a:r>
              <a:rPr lang="pt-BR" sz="3200" b="1" dirty="0">
                <a:effectLst/>
                <a:latin typeface="Google Sans"/>
              </a:rPr>
              <a:t>Esboço histórico dos estudos de LF no Brasil</a:t>
            </a:r>
            <a:endParaRPr lang="pt-BR" sz="3200" b="1" dirty="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CCB3D512-4716-4B21-907E-F809993908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893895" y="3007545"/>
            <a:ext cx="2953977" cy="21268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36C3F9D-5E63-4108-B2B3-F5A2D672173A}"/>
              </a:ext>
            </a:extLst>
          </p:cNvPr>
          <p:cNvSpPr txBox="1"/>
          <p:nvPr/>
        </p:nvSpPr>
        <p:spPr>
          <a:xfrm>
            <a:off x="482509" y="2259163"/>
            <a:ext cx="865918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Projeto da Gramática do Português Culto Falado (Prof. Ataliba T. Castilho, núcleo UNICAMP, depois que ele se aposenta da Unicamp, vem para a USP para tocar o Projeto). Agrega grandes nomes da linguística brasileira em torno de si: Tarallo, Ingedore Koch, Marcuschi, Urbano, Travaglia, MHM Neves, etc.</a:t>
            </a:r>
          </a:p>
          <a:p>
            <a:endParaRPr lang="pt-BR" sz="2400" dirty="0"/>
          </a:p>
          <a:p>
            <a:r>
              <a:rPr lang="pt-BR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Concomitantemente a isso, o prof. Dino Preti dá continuidade ao Projeto NURC com as publicações das chamadas séries Paralelas. (Esta que faz parte de mais ou menos 70% do total da bibliografia do nosso curso de IELP II). Porque está ligada à própria história do NURC e da disciplina.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011305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DC5FC9-BE65-4901-847F-BC3C339ED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757" y="1188493"/>
            <a:ext cx="11103087" cy="908392"/>
          </a:xfrm>
        </p:spPr>
        <p:txBody>
          <a:bodyPr>
            <a:normAutofit fontScale="90000"/>
          </a:bodyPr>
          <a:lstStyle/>
          <a:p>
            <a:r>
              <a:rPr lang="pt-BR" dirty="0"/>
              <a:t>Projeto Nurc/SP – FASE I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B767386-778F-4C55-A354-3502D2C33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AAC19ED-7CFA-4AF2-BE7E-6017F4B12C94}" type="slidenum">
              <a:rPr lang="pt-BR" noProof="0" smtClean="0"/>
              <a:t>8</a:t>
            </a:fld>
            <a:endParaRPr lang="pt-BR" noProof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674668C-E560-4103-9F5A-DA6926323C5A}"/>
              </a:ext>
            </a:extLst>
          </p:cNvPr>
          <p:cNvSpPr txBox="1"/>
          <p:nvPr/>
        </p:nvSpPr>
        <p:spPr>
          <a:xfrm>
            <a:off x="480757" y="1781341"/>
            <a:ext cx="11711243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200" dirty="0"/>
              <a:t>Coleta e organização de um </a:t>
            </a:r>
            <a:r>
              <a:rPr lang="pt-BR" sz="3200" i="1" dirty="0"/>
              <a:t>corpus</a:t>
            </a:r>
            <a:r>
              <a:rPr lang="pt-BR" sz="3200" dirty="0"/>
              <a:t> de língua falada:</a:t>
            </a:r>
          </a:p>
          <a:p>
            <a:r>
              <a:rPr lang="pt-BR" sz="3200" dirty="0"/>
              <a:t>     Inicia-se na década de 1970 e conclui-se no início da de 1980. </a:t>
            </a:r>
          </a:p>
          <a:p>
            <a:endParaRPr lang="pt-BR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Discussão em seminários, wokshops e encontros sobre o método mais adequado nos estudos de língua falada.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Início da publicação do </a:t>
            </a:r>
            <a:r>
              <a:rPr lang="pt-BR" sz="3200" i="1" dirty="0">
                <a:solidFill>
                  <a:schemeClr val="bg1"/>
                </a:solidFill>
              </a:rPr>
              <a:t>corpus</a:t>
            </a:r>
            <a:r>
              <a:rPr lang="pt-BR" sz="3200" dirty="0">
                <a:solidFill>
                  <a:schemeClr val="bg1"/>
                </a:solidFill>
              </a:rPr>
              <a:t> mínimo e início dos estudos.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Coordenadores: Prof. Dino Preti e Prof. Ataliba T. de Castilho,</a:t>
            </a:r>
          </a:p>
          <a:p>
            <a:r>
              <a:rPr lang="pt-BR" sz="3200" dirty="0">
                <a:solidFill>
                  <a:schemeClr val="bg1"/>
                </a:solidFill>
              </a:rPr>
              <a:t>    relevantes linguistas e pesquisadores brasileiros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bg1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5378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73ADE4E-F889-4739-8E10-16FDEA1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873128"/>
            <a:ext cx="2123315" cy="3280230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53BA20F-4124-4FB5-B344-31BC443F6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AAC19ED-7CFA-4AF2-BE7E-6017F4B12C94}" type="slidenum">
              <a:rPr lang="pt-BR" noProof="0" smtClean="0"/>
              <a:t>9</a:t>
            </a:fld>
            <a:endParaRPr lang="pt-BR" noProof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4E8AD16-B8A8-41C2-A9DA-499334EBD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656" y="842589"/>
            <a:ext cx="2113803" cy="32794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B9C49D9-97E5-499A-880B-02037D997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405" y="871122"/>
            <a:ext cx="2103895" cy="328424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81706B7-895D-4C82-9567-20859F74C2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72" r="1753"/>
          <a:stretch/>
        </p:blipFill>
        <p:spPr>
          <a:xfrm>
            <a:off x="864307" y="858918"/>
            <a:ext cx="2130399" cy="329237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FB0A601-2A03-4747-9825-F485AA910E63}"/>
              </a:ext>
            </a:extLst>
          </p:cNvPr>
          <p:cNvSpPr txBox="1"/>
          <p:nvPr/>
        </p:nvSpPr>
        <p:spPr>
          <a:xfrm>
            <a:off x="864306" y="4209460"/>
            <a:ext cx="213039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Volume I, </a:t>
            </a:r>
            <a:r>
              <a:rPr lang="pt-BR" sz="1600" i="1" dirty="0">
                <a:solidFill>
                  <a:schemeClr val="bg1"/>
                </a:solidFill>
              </a:rPr>
              <a:t>A linguagem falada culta na cidade de São Paulo</a:t>
            </a:r>
            <a:r>
              <a:rPr lang="pt-BR" sz="1600" dirty="0">
                <a:solidFill>
                  <a:schemeClr val="bg1"/>
                </a:solidFill>
              </a:rPr>
              <a:t>,  há as transcrições de seis textos orais do tipo Elocuções Formais (EF), que são aulas e conferências.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0ABF799-9CEE-45B9-9BFF-5CB8835609E5}"/>
              </a:ext>
            </a:extLst>
          </p:cNvPr>
          <p:cNvSpPr txBox="1"/>
          <p:nvPr/>
        </p:nvSpPr>
        <p:spPr>
          <a:xfrm>
            <a:off x="3493405" y="4209460"/>
            <a:ext cx="247007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Volume II, </a:t>
            </a:r>
            <a:r>
              <a:rPr lang="pt-BR" sz="1600" i="1" dirty="0">
                <a:solidFill>
                  <a:schemeClr val="bg1"/>
                </a:solidFill>
              </a:rPr>
              <a:t>A linguagem falada culta na cidade de São Paulo</a:t>
            </a:r>
            <a:r>
              <a:rPr lang="pt-BR" sz="1600" dirty="0">
                <a:solidFill>
                  <a:schemeClr val="bg1"/>
                </a:solidFill>
              </a:rPr>
              <a:t>; há 6 diálogos do tipo Diálogos entre dois informantes (D2), em que os locutores, denominados "locutor 1" (L1) e "locutor 2" (L2), mediados por uma documentadora (Doc.).</a:t>
            </a:r>
          </a:p>
          <a:p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EFB0412-9DE0-487E-AFAA-C5F174EF3752}"/>
              </a:ext>
            </a:extLst>
          </p:cNvPr>
          <p:cNvSpPr txBox="1"/>
          <p:nvPr/>
        </p:nvSpPr>
        <p:spPr>
          <a:xfrm>
            <a:off x="6095998" y="4312409"/>
            <a:ext cx="19878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Volume III, </a:t>
            </a:r>
            <a:r>
              <a:rPr lang="pt-BR" sz="1600" i="1" dirty="0">
                <a:solidFill>
                  <a:schemeClr val="bg1"/>
                </a:solidFill>
              </a:rPr>
              <a:t>A linguagem falada culta na cidade de São Paulo</a:t>
            </a:r>
            <a:r>
              <a:rPr lang="pt-BR" sz="1600" dirty="0">
                <a:solidFill>
                  <a:schemeClr val="bg1"/>
                </a:solidFill>
              </a:rPr>
              <a:t>, - Diálogos entre Informante de documentador (DID), há entrevistas.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D48619C-39B7-409F-91B0-C82424195992}"/>
              </a:ext>
            </a:extLst>
          </p:cNvPr>
          <p:cNvSpPr txBox="1"/>
          <p:nvPr/>
        </p:nvSpPr>
        <p:spPr>
          <a:xfrm>
            <a:off x="8698593" y="4298152"/>
            <a:ext cx="30854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Volume IV, </a:t>
            </a:r>
            <a:r>
              <a:rPr lang="pt-BR" sz="1600" i="1" dirty="0">
                <a:solidFill>
                  <a:schemeClr val="bg1"/>
                </a:solidFill>
              </a:rPr>
              <a:t>A linguagem culta falada na cidade de São Paulo </a:t>
            </a:r>
            <a:r>
              <a:rPr lang="pt-BR" sz="1600" dirty="0">
                <a:solidFill>
                  <a:schemeClr val="bg1"/>
                </a:solidFill>
              </a:rPr>
              <a:t>- Estudos, há capítulos de estudos sobre os materiais gravados e transcritos. São três capítulos de estudos e um de história do Projeto NURC/BR, além de apêndices, em que constam documentos sobre o projeto</a:t>
            </a:r>
            <a:r>
              <a:rPr lang="pt-BR" sz="1600" dirty="0"/>
              <a:t>.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59966E89-5E99-43B0-8E62-99BBCEED7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924" y="19260"/>
            <a:ext cx="11103087" cy="908392"/>
          </a:xfrm>
        </p:spPr>
        <p:txBody>
          <a:bodyPr>
            <a:normAutofit fontScale="90000"/>
          </a:bodyPr>
          <a:lstStyle/>
          <a:p>
            <a:r>
              <a:rPr lang="pt-BR" dirty="0"/>
              <a:t>Projeto Nurc/SP – FASE I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623207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242F41"/>
      </a:dk2>
      <a:lt2>
        <a:srgbClr val="E2E6E8"/>
      </a:lt2>
      <a:accent1>
        <a:srgbClr val="CE7242"/>
      </a:accent1>
      <a:accent2>
        <a:srgbClr val="BC303B"/>
      </a:accent2>
      <a:accent3>
        <a:srgbClr val="CE4287"/>
      </a:accent3>
      <a:accent4>
        <a:srgbClr val="BC30AF"/>
      </a:accent4>
      <a:accent5>
        <a:srgbClr val="A042CE"/>
      </a:accent5>
      <a:accent6>
        <a:srgbClr val="6444C2"/>
      </a:accent6>
      <a:hlink>
        <a:srgbClr val="3B8AB3"/>
      </a:hlink>
      <a:folHlink>
        <a:srgbClr val="7F7F7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385_TF00870617.potx" id="{233A2D5B-00BD-4965-9133-51EA735E0AEA}" vid="{E241A9C0-207B-4245-9521-9F0280E53E8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E7F611-2872-4820-B95F-32B269E9AD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AD4E0F-D5B9-4E85-A9F9-55FB534FCA93}">
  <ds:schemaRefs>
    <ds:schemaRef ds:uri="http://www.w3.org/XML/1998/namespace"/>
    <ds:schemaRef ds:uri="71af3243-3dd4-4a8d-8c0d-dd76da1f02a5"/>
    <ds:schemaRef ds:uri="http://schemas.openxmlformats.org/package/2006/metadata/core-properties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16c05727-aa75-4e4a-9b5f-8a80a116589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1225D5A-3A69-457C-B7D4-425712F5D4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Ensinar um curso clássico e corporativo</Template>
  <TotalTime>1485</TotalTime>
  <Words>1504</Words>
  <Application>Microsoft Office PowerPoint</Application>
  <PresentationFormat>Widescreen</PresentationFormat>
  <Paragraphs>107</Paragraphs>
  <Slides>14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3" baseType="lpstr">
      <vt:lpstr>Arial</vt:lpstr>
      <vt:lpstr>Arial</vt:lpstr>
      <vt:lpstr>Calibri</vt:lpstr>
      <vt:lpstr>Gill Sans MT</vt:lpstr>
      <vt:lpstr>Google Sans</vt:lpstr>
      <vt:lpstr>Lato</vt:lpstr>
      <vt:lpstr>Wingdings</vt:lpstr>
      <vt:lpstr>Wingdings 2</vt:lpstr>
      <vt:lpstr>DividendVTI</vt:lpstr>
      <vt:lpstr> Prof. Dr. Jorge Viana de MoraeS</vt:lpstr>
      <vt:lpstr> </vt:lpstr>
      <vt:lpstr>Primeira Aula:   Breve Esboço histórico dos estudos de LF no Brasil</vt:lpstr>
      <vt:lpstr>Primeira Aula:   Breve Esboço histórico dos estudos de LF no Brasil</vt:lpstr>
      <vt:lpstr> Breve Esboço histórico dos estudos de LF no Brasil: Os principais agentes</vt:lpstr>
      <vt:lpstr>Primeira Aula:   Breve Esboço histórico dos estudos de LF no Brasil</vt:lpstr>
      <vt:lpstr>Primeira Aula:   Breve Esboço histórico dos estudos de LF no Brasil</vt:lpstr>
      <vt:lpstr>Projeto Nurc/SP – FASE I  </vt:lpstr>
      <vt:lpstr>Projeto Nurc/SP – FASE I  </vt:lpstr>
      <vt:lpstr>Projeto Nurc/SP – FASE II  </vt:lpstr>
      <vt:lpstr>Onde encontrar?</vt:lpstr>
      <vt:lpstr>Projeto da Gramática do Português Brasileiro</vt:lpstr>
      <vt:lpstr>Primeira Aula:   Breve Esboço histórico dos estudos de LF no Brasil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Ensine um curso</dc:title>
  <dc:creator>Prof. Jorge Viana de Moraes</dc:creator>
  <cp:lastModifiedBy>Prof. Jorge Viana</cp:lastModifiedBy>
  <cp:revision>9</cp:revision>
  <dcterms:created xsi:type="dcterms:W3CDTF">2021-06-14T03:03:36Z</dcterms:created>
  <dcterms:modified xsi:type="dcterms:W3CDTF">2022-08-21T04:47:52Z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