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548" autoAdjust="0"/>
  </p:normalViewPr>
  <p:slideViewPr>
    <p:cSldViewPr>
      <p:cViewPr varScale="1">
        <p:scale>
          <a:sx n="72" d="100"/>
          <a:sy n="72" d="100"/>
        </p:scale>
        <p:origin x="1326" y="6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9932A-C3CE-4D3B-9204-4ADA0505F802}" type="datetimeFigureOut">
              <a:rPr lang="en-US" smtClean="0"/>
              <a:pPr/>
              <a:t>11/10/2023</a:t>
            </a:fld>
            <a:endParaRPr lang="en-US"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C0616-7E2E-4241-A369-4AAC47BA2A5F}" type="slidenum">
              <a:rPr lang="en-US" smtClean="0"/>
              <a:pPr/>
              <a:t>‹nº›</a:t>
            </a:fld>
            <a:endParaRPr lang="en-US" dirty="0"/>
          </a:p>
        </p:txBody>
      </p:sp>
    </p:spTree>
    <p:extLst>
      <p:ext uri="{BB962C8B-B14F-4D97-AF65-F5344CB8AC3E}">
        <p14:creationId xmlns:p14="http://schemas.microsoft.com/office/powerpoint/2010/main" val="786129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Note that because the test is</a:t>
            </a:r>
            <a:r>
              <a:rPr lang="en-US" baseline="0" dirty="0"/>
              <a:t> better at giving a correct indication when the component is defective, we say that it is </a:t>
            </a:r>
            <a:r>
              <a:rPr lang="en-US" i="1" baseline="0" dirty="0"/>
              <a:t>biased </a:t>
            </a:r>
            <a:endParaRPr lang="en-US" i="1"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3</a:t>
            </a:fld>
            <a:endParaRPr lang="en-US"/>
          </a:p>
        </p:txBody>
      </p:sp>
    </p:spTree>
    <p:extLst>
      <p:ext uri="{BB962C8B-B14F-4D97-AF65-F5344CB8AC3E}">
        <p14:creationId xmlns:p14="http://schemas.microsoft.com/office/powerpoint/2010/main" val="3854005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His</a:t>
            </a:r>
            <a:r>
              <a:rPr lang="en-US" baseline="0" dirty="0"/>
              <a:t> expected utility is maximized if he decides to hold a small stock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17</a:t>
            </a:fld>
            <a:endParaRPr lang="en-US"/>
          </a:p>
        </p:txBody>
      </p:sp>
    </p:spTree>
    <p:extLst>
      <p:ext uri="{BB962C8B-B14F-4D97-AF65-F5344CB8AC3E}">
        <p14:creationId xmlns:p14="http://schemas.microsoft.com/office/powerpoint/2010/main" val="211272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We applied Bayes to modify the retailer’s prior probabilities. The posterior</a:t>
            </a:r>
            <a:r>
              <a:rPr lang="en-US" baseline="0" dirty="0"/>
              <a:t> </a:t>
            </a:r>
            <a:r>
              <a:rPr lang="en-US" dirty="0"/>
              <a:t>probabilities of</a:t>
            </a:r>
            <a:r>
              <a:rPr lang="en-US" baseline="0" dirty="0"/>
              <a:t> low sales and high sales are 0.15 and 0.85 (these replace the prior </a:t>
            </a:r>
            <a:r>
              <a:rPr lang="en-US" dirty="0"/>
              <a:t>probabilities in the tree). </a:t>
            </a:r>
          </a:p>
          <a:p>
            <a:r>
              <a:rPr lang="en-US" dirty="0"/>
              <a:t>It can</a:t>
            </a:r>
            <a:r>
              <a:rPr lang="en-US" baseline="0" dirty="0"/>
              <a:t> be seen that holding a large stock would now lead to the highest expected utility, so the retailer should change his mind due to the light of the sales forecast.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18</a:t>
            </a:fld>
            <a:endParaRPr lang="en-US"/>
          </a:p>
        </p:txBody>
      </p:sp>
    </p:spTree>
    <p:extLst>
      <p:ext uri="{BB962C8B-B14F-4D97-AF65-F5344CB8AC3E}">
        <p14:creationId xmlns:p14="http://schemas.microsoft.com/office/powerpoint/2010/main" val="2919134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err="1"/>
              <a:t>Obs</a:t>
            </a:r>
            <a:r>
              <a:rPr lang="en-US" dirty="0"/>
              <a:t>: the decision maker is</a:t>
            </a:r>
            <a:r>
              <a:rPr lang="en-US" baseline="0" dirty="0"/>
              <a:t> neutral to risk (so that we can use the expect monetary value criterion).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21</a:t>
            </a:fld>
            <a:endParaRPr lang="en-US" dirty="0"/>
          </a:p>
        </p:txBody>
      </p:sp>
    </p:spTree>
    <p:extLst>
      <p:ext uri="{BB962C8B-B14F-4D97-AF65-F5344CB8AC3E}">
        <p14:creationId xmlns:p14="http://schemas.microsoft.com/office/powerpoint/2010/main" val="968690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However, the manager is informed</a:t>
            </a:r>
            <a:r>
              <a:rPr lang="en-US" baseline="0" dirty="0"/>
              <a:t> that Ceres Laboratories could carry out a test on the farm which will indicate whether or not the virus is still present in the soil. He doesn’t know if the test is reliable, but he assumes that it is (perfectly accurate). What is then the maximum amount that it would be worth paying Ceres for the test??</a:t>
            </a:r>
          </a:p>
          <a:p>
            <a:r>
              <a:rPr lang="en-US" baseline="0" dirty="0"/>
              <a:t>In the absence of info. From the test, he can plant potatoes since the expected return is 0.7 x 90.000 + 0.3 x -20.000 = 57.000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22</a:t>
            </a:fld>
            <a:endParaRPr lang="en-US" dirty="0"/>
          </a:p>
        </p:txBody>
      </p:sp>
    </p:spTree>
    <p:extLst>
      <p:ext uri="{BB962C8B-B14F-4D97-AF65-F5344CB8AC3E}">
        <p14:creationId xmlns:p14="http://schemas.microsoft.com/office/powerpoint/2010/main" val="400472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If</a:t>
            </a:r>
            <a:r>
              <a:rPr lang="en-US" baseline="0" dirty="0"/>
              <a:t> the virus is absent then the manager would earn $90 000 by planting potatoes and $30 000 planting alternative crop (so the best decision is plant potatoes). </a:t>
            </a:r>
          </a:p>
          <a:p>
            <a:r>
              <a:rPr lang="en-US" baseline="0" dirty="0"/>
              <a:t>This means that his expected return with perfect info. will be $ 72 000 (if he didn’t know the info. he would plant potatoes anyway and earn $57 000)</a:t>
            </a:r>
          </a:p>
          <a:p>
            <a:r>
              <a:rPr lang="en-US" baseline="0" dirty="0"/>
              <a:t>However, we know now that if the test is perfectly accurate it would not be worth paying more than $15 000 (72 - 57).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23</a:t>
            </a:fld>
            <a:endParaRPr lang="en-US" dirty="0"/>
          </a:p>
        </p:txBody>
      </p:sp>
    </p:spTree>
    <p:extLst>
      <p:ext uri="{BB962C8B-B14F-4D97-AF65-F5344CB8AC3E}">
        <p14:creationId xmlns:p14="http://schemas.microsoft.com/office/powerpoint/2010/main" val="3452649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If the manager decides</a:t>
            </a:r>
            <a:r>
              <a:rPr lang="en-US" baseline="0" dirty="0"/>
              <a:t> not to buy the test the decision is the same as before: plant potatoes and earn $57 000. </a:t>
            </a:r>
            <a:endParaRPr lang="en-US" dirty="0"/>
          </a:p>
          <a:p>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24</a:t>
            </a:fld>
            <a:endParaRPr lang="en-US" dirty="0"/>
          </a:p>
        </p:txBody>
      </p:sp>
    </p:spTree>
    <p:extLst>
      <p:ext uri="{BB962C8B-B14F-4D97-AF65-F5344CB8AC3E}">
        <p14:creationId xmlns:p14="http://schemas.microsoft.com/office/powerpoint/2010/main" val="1010352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25</a:t>
            </a:fld>
            <a:endParaRPr lang="en-US" dirty="0"/>
          </a:p>
        </p:txBody>
      </p:sp>
    </p:spTree>
    <p:extLst>
      <p:ext uri="{BB962C8B-B14F-4D97-AF65-F5344CB8AC3E}">
        <p14:creationId xmlns:p14="http://schemas.microsoft.com/office/powerpoint/2010/main" val="2127012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dirty="0"/>
              <a:t>Expected payoff:</a:t>
            </a:r>
            <a:r>
              <a:rPr lang="en-US" sz="1200" baseline="0" dirty="0"/>
              <a:t> </a:t>
            </a:r>
          </a:p>
          <a:p>
            <a:r>
              <a:rPr lang="en-US" sz="1200" baseline="0" dirty="0"/>
              <a:t>If the test indicates the virus is present (p =0.41), the best decision is to plant alternative crop and earn $30 000.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If the test indicates the virus is absent (p = 0.59), the best decision is to plant potato crop and earn $84 500.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In the case where the test indicates that the virus is present the expected payoff will be (30 000 – 17 400 = 12 600). Considering that if the virus is said to be absent and you won’t change your choice, the expected value of the imperfect info. is:    0.41 </a:t>
            </a:r>
            <a:r>
              <a:rPr lang="en-US" sz="1200" baseline="0"/>
              <a:t>x $12 600 + 0.59 x $0 = $5166. </a:t>
            </a:r>
            <a:endParaRPr lang="en-US" dirty="0"/>
          </a:p>
          <a:p>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27</a:t>
            </a:fld>
            <a:endParaRPr lang="en-US" dirty="0"/>
          </a:p>
        </p:txBody>
      </p:sp>
    </p:spTree>
    <p:extLst>
      <p:ext uri="{BB962C8B-B14F-4D97-AF65-F5344CB8AC3E}">
        <p14:creationId xmlns:p14="http://schemas.microsoft.com/office/powerpoint/2010/main" val="3546182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The more</a:t>
            </a:r>
            <a:r>
              <a:rPr lang="en-US" baseline="0" dirty="0"/>
              <a:t> reliable the new info. is, the closer its expected value will be to the EVPI.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28</a:t>
            </a:fld>
            <a:endParaRPr lang="en-US" dirty="0"/>
          </a:p>
        </p:txBody>
      </p:sp>
    </p:spTree>
    <p:extLst>
      <p:ext uri="{BB962C8B-B14F-4D97-AF65-F5344CB8AC3E}">
        <p14:creationId xmlns:p14="http://schemas.microsoft.com/office/powerpoint/2010/main" val="340042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From</a:t>
            </a:r>
            <a:r>
              <a:rPr lang="en-US" baseline="0" dirty="0"/>
              <a:t> 1000 components we have 70% (700) OK and 20% of them fail the test (140)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From</a:t>
            </a:r>
            <a:r>
              <a:rPr lang="en-US" baseline="0" dirty="0"/>
              <a:t> 1000 components we have 30% (300) defective and 90% of them fail the test (270) </a:t>
            </a:r>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4</a:t>
            </a:fld>
            <a:endParaRPr lang="en-US"/>
          </a:p>
        </p:txBody>
      </p:sp>
    </p:spTree>
    <p:extLst>
      <p:ext uri="{BB962C8B-B14F-4D97-AF65-F5344CB8AC3E}">
        <p14:creationId xmlns:p14="http://schemas.microsoft.com/office/powerpoint/2010/main" val="1460768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P</a:t>
            </a:r>
            <a:r>
              <a:rPr lang="en-US" baseline="0" dirty="0"/>
              <a:t> (fails test/”OK”) = 0.2 </a:t>
            </a:r>
          </a:p>
          <a:p>
            <a:r>
              <a:rPr lang="en-US" baseline="0" dirty="0"/>
              <a:t>P (OK and fails test) = 0.7 x 0.2 = 0.14 </a:t>
            </a:r>
          </a:p>
          <a:p>
            <a:r>
              <a:rPr lang="en-US" baseline="0" dirty="0"/>
              <a:t>P (defective and fails test) = 0.3 x 0.9 = 0.27 </a:t>
            </a:r>
          </a:p>
          <a:p>
            <a:r>
              <a:rPr lang="en-US" baseline="0" dirty="0"/>
              <a:t>P (fails test) = 0.14 + 0.27 = 0.41  then the posterior probability will be 0.14/0.41 = 0.341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5</a:t>
            </a:fld>
            <a:endParaRPr lang="en-US"/>
          </a:p>
        </p:txBody>
      </p:sp>
    </p:spTree>
    <p:extLst>
      <p:ext uri="{BB962C8B-B14F-4D97-AF65-F5344CB8AC3E}">
        <p14:creationId xmlns:p14="http://schemas.microsoft.com/office/powerpoint/2010/main" val="56379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P (at peak efficiency and exceed</a:t>
            </a:r>
            <a:r>
              <a:rPr lang="en-US" baseline="0" dirty="0"/>
              <a:t>s 80 C) = 0.75 x 0.3 = 0.225 </a:t>
            </a:r>
          </a:p>
          <a:p>
            <a:r>
              <a:rPr lang="en-US" dirty="0"/>
              <a:t>P (not at peak efficiency and exceed</a:t>
            </a:r>
            <a:r>
              <a:rPr lang="en-US" baseline="0" dirty="0"/>
              <a:t>s 80 C) = 0.25 x 0.8 = 0.2 </a:t>
            </a:r>
          </a:p>
          <a:p>
            <a:r>
              <a:rPr lang="en-US" baseline="0" dirty="0"/>
              <a:t>Thus posterior probability is 0.225/0.425 = 0.529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8</a:t>
            </a:fld>
            <a:endParaRPr lang="en-US"/>
          </a:p>
        </p:txBody>
      </p:sp>
    </p:spTree>
    <p:extLst>
      <p:ext uri="{BB962C8B-B14F-4D97-AF65-F5344CB8AC3E}">
        <p14:creationId xmlns:p14="http://schemas.microsoft.com/office/powerpoint/2010/main" val="284226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To demonstrate</a:t>
            </a:r>
            <a:r>
              <a:rPr lang="en-US" baseline="0" dirty="0"/>
              <a:t> a problem with more than 2 events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9</a:t>
            </a:fld>
            <a:endParaRPr lang="en-US"/>
          </a:p>
        </p:txBody>
      </p:sp>
    </p:spTree>
    <p:extLst>
      <p:ext uri="{BB962C8B-B14F-4D97-AF65-F5344CB8AC3E}">
        <p14:creationId xmlns:p14="http://schemas.microsoft.com/office/powerpoint/2010/main" val="700103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P (high sales)</a:t>
            </a:r>
            <a:r>
              <a:rPr lang="en-US" baseline="0" dirty="0"/>
              <a:t> = 0.18/0.63 = 0.2857</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P (medium sales)</a:t>
            </a:r>
            <a:r>
              <a:rPr lang="en-US" baseline="0" dirty="0"/>
              <a:t> = 0.42/0.63 = 0.6667</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P (low sales)</a:t>
            </a:r>
            <a:r>
              <a:rPr lang="en-US" baseline="0" dirty="0"/>
              <a:t> = 0.03/0.63 = 0.0476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10</a:t>
            </a:fld>
            <a:endParaRPr lang="en-US"/>
          </a:p>
        </p:txBody>
      </p:sp>
    </p:spTree>
    <p:extLst>
      <p:ext uri="{BB962C8B-B14F-4D97-AF65-F5344CB8AC3E}">
        <p14:creationId xmlns:p14="http://schemas.microsoft.com/office/powerpoint/2010/main" val="4025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Any other distribution (not 50%) would indicate he’s too confident,</a:t>
            </a:r>
            <a:r>
              <a:rPr lang="en-US" baseline="0" dirty="0"/>
              <a:t> in the extreme 1 would indicate he’s perfectly confident about his predictions. </a:t>
            </a:r>
          </a:p>
          <a:p>
            <a:r>
              <a:rPr lang="en-US" baseline="0" dirty="0"/>
              <a:t>We are considering that the test drilling is unbiased (low chance to wrongly indicate gas when there’ isn’t, and wrongly indicate the absence of gas when it’s present).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11</a:t>
            </a:fld>
            <a:endParaRPr lang="en-US"/>
          </a:p>
        </p:txBody>
      </p:sp>
    </p:spTree>
    <p:extLst>
      <p:ext uri="{BB962C8B-B14F-4D97-AF65-F5344CB8AC3E}">
        <p14:creationId xmlns:p14="http://schemas.microsoft.com/office/powerpoint/2010/main" val="916947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graph shows that if the test drilling has only 50%</a:t>
            </a:r>
            <a:r>
              <a:rPr lang="en-US" baseline="0" dirty="0"/>
              <a:t> probability of giving correct result then its result is not </a:t>
            </a:r>
            <a:r>
              <a:rPr lang="en-US" baseline="0" dirty="0" err="1"/>
              <a:t>usefull</a:t>
            </a:r>
            <a:r>
              <a:rPr lang="en-US" baseline="0" dirty="0"/>
              <a:t> (the posterior probability will be equal the prior, showed by the diagonal line). The more reliable the new information, the greater will be the modification of the prior probabilities.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However, for any given level of reliability this modification is small either the prior probability is high (the geologist believes there’s gas and also the test) or where the prior probability is very small (gas won’t be found).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If the test is certain to give wrong indication then you can be sure that the opposite is the true situation.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14</a:t>
            </a:fld>
            <a:endParaRPr lang="en-US"/>
          </a:p>
        </p:txBody>
      </p:sp>
    </p:spTree>
    <p:extLst>
      <p:ext uri="{BB962C8B-B14F-4D97-AF65-F5344CB8AC3E}">
        <p14:creationId xmlns:p14="http://schemas.microsoft.com/office/powerpoint/2010/main" val="3673890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Money</a:t>
            </a:r>
            <a:r>
              <a:rPr lang="en-US" baseline="0" dirty="0"/>
              <a:t> is the only attribute which he’s concerned about </a:t>
            </a:r>
            <a:endParaRPr lang="en-US" dirty="0"/>
          </a:p>
        </p:txBody>
      </p:sp>
      <p:sp>
        <p:nvSpPr>
          <p:cNvPr id="4" name="Espaço Reservado para Número de Slide 3"/>
          <p:cNvSpPr>
            <a:spLocks noGrp="1"/>
          </p:cNvSpPr>
          <p:nvPr>
            <p:ph type="sldNum" sz="quarter" idx="10"/>
          </p:nvPr>
        </p:nvSpPr>
        <p:spPr/>
        <p:txBody>
          <a:bodyPr/>
          <a:lstStyle/>
          <a:p>
            <a:fld id="{C97C0616-7E2E-4241-A369-4AAC47BA2A5F}" type="slidenum">
              <a:rPr lang="en-US" smtClean="0"/>
              <a:pPr/>
              <a:t>16</a:t>
            </a:fld>
            <a:endParaRPr lang="en-US"/>
          </a:p>
        </p:txBody>
      </p:sp>
    </p:spTree>
    <p:extLst>
      <p:ext uri="{BB962C8B-B14F-4D97-AF65-F5344CB8AC3E}">
        <p14:creationId xmlns:p14="http://schemas.microsoft.com/office/powerpoint/2010/main" val="1995554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44AF22-D28D-44FE-A7FE-50D1396BB4E0}" type="slidenum">
              <a:rPr lang="en-US" smtClean="0"/>
              <a:pPr/>
              <a:t>‹nº›</a:t>
            </a:fld>
            <a:endParaRPr lang="en-US" dirty="0"/>
          </a:p>
        </p:txBody>
      </p:sp>
      <p:sp>
        <p:nvSpPr>
          <p:cNvPr id="7" name="Retângulo 6"/>
          <p:cNvSpPr>
            <a:spLocks noChangeArrowheads="1"/>
          </p:cNvSpPr>
          <p:nvPr userDrawn="1"/>
        </p:nvSpPr>
        <p:spPr bwMode="auto">
          <a:xfrm>
            <a:off x="27781" y="6501033"/>
            <a:ext cx="587375" cy="276225"/>
          </a:xfrm>
          <a:prstGeom prst="rect">
            <a:avLst/>
          </a:prstGeom>
          <a:noFill/>
          <a:ln>
            <a:noFill/>
          </a:ln>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pPr>
              <a:defRPr/>
            </a:pPr>
            <a:r>
              <a:rPr lang="en-US" altLang="en-US" sz="1200"/>
              <a:t>JGVV</a:t>
            </a:r>
            <a:endParaRPr lang="pt-BR" altLang="pt-BR" sz="1200"/>
          </a:p>
        </p:txBody>
      </p:sp>
      <p:sp>
        <p:nvSpPr>
          <p:cNvPr id="8" name="Retângulo 7"/>
          <p:cNvSpPr>
            <a:spLocks noChangeArrowheads="1"/>
          </p:cNvSpPr>
          <p:nvPr userDrawn="1"/>
        </p:nvSpPr>
        <p:spPr bwMode="auto">
          <a:xfrm>
            <a:off x="3023394" y="6407370"/>
            <a:ext cx="4330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r>
              <a:rPr lang="en-US" altLang="en-US" sz="1400"/>
              <a:t>The use of this lecture is allowed whether referenced</a:t>
            </a:r>
          </a:p>
        </p:txBody>
      </p:sp>
      <p:sp>
        <p:nvSpPr>
          <p:cNvPr id="9" name="Rectangle 29"/>
          <p:cNvSpPr>
            <a:spLocks noGrp="1" noChangeArrowheads="1"/>
          </p:cNvSpPr>
          <p:nvPr userDrawn="1"/>
        </p:nvSpPr>
        <p:spPr bwMode="auto">
          <a:xfrm>
            <a:off x="7211219" y="6301008"/>
            <a:ext cx="1905000" cy="457200"/>
          </a:xfrm>
          <a:prstGeom prst="rect">
            <a:avLst/>
          </a:prstGeom>
          <a:noFill/>
          <a:ln>
            <a:noFill/>
          </a:ln>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5000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r>
              <a:rPr lang="en-US" altLang="en-US"/>
              <a:t>1-</a:t>
            </a:r>
            <a:fld id="{CCFBD638-0978-4038-A4D7-1EE060942017}" type="slidenum">
              <a:rPr lang="en-US" altLang="en-US"/>
              <a:pPr/>
              <a:t>‹nº›</a:t>
            </a:fld>
            <a:endParaRPr lang="en-US" altLang="en-US"/>
          </a:p>
        </p:txBody>
      </p:sp>
      <p:pic>
        <p:nvPicPr>
          <p:cNvPr id="10" name="Picture 2" descr="Image result for logo poli usp">
            <a:extLst>
              <a:ext uri="{FF2B5EF4-FFF2-40B4-BE49-F238E27FC236}">
                <a16:creationId xmlns:a16="http://schemas.microsoft.com/office/drawing/2014/main" id="{A7CB09B8-BD55-4601-B6F5-16D6E073B613}"/>
              </a:ext>
            </a:extLst>
          </p:cNvPr>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9706" y="80742"/>
            <a:ext cx="1127125"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44AF22-D28D-44FE-A7FE-50D1396BB4E0}"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44AF22-D28D-44FE-A7FE-50D1396BB4E0}" type="slidenum">
              <a:rPr lang="en-US" smtClean="0"/>
              <a:pPr/>
              <a:t>‹nº›</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8" name="Date Placeholder 7"/>
          <p:cNvSpPr>
            <a:spLocks noGrp="1"/>
          </p:cNvSpPr>
          <p:nvPr>
            <p:ph type="dt" sz="half" idx="10"/>
          </p:nvPr>
        </p:nvSpPr>
        <p:spPr/>
        <p:txBody>
          <a:bodyPr/>
          <a:lstStyle/>
          <a:p>
            <a:fld id="{97E28BEB-8E04-4DE7-9FDE-D496140F092C}" type="datetimeFigureOut">
              <a:rPr lang="en-US" smtClean="0"/>
              <a:pPr/>
              <a:t>11/10/2023</a:t>
            </a:fld>
            <a:endParaRPr lang="en-US" dirty="0"/>
          </a:p>
        </p:txBody>
      </p:sp>
      <p:sp>
        <p:nvSpPr>
          <p:cNvPr id="9" name="Slide Number Placeholder 8"/>
          <p:cNvSpPr>
            <a:spLocks noGrp="1"/>
          </p:cNvSpPr>
          <p:nvPr>
            <p:ph type="sldNum" sz="quarter" idx="11"/>
          </p:nvPr>
        </p:nvSpPr>
        <p:spPr/>
        <p:txBody>
          <a:bodyPr/>
          <a:lstStyle/>
          <a:p>
            <a:fld id="{C944AF22-D28D-44FE-A7FE-50D1396BB4E0}" type="slidenum">
              <a:rPr lang="en-US" smtClean="0"/>
              <a:pPr/>
              <a:t>‹nº›</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44AF22-D28D-44FE-A7FE-50D1396BB4E0}" type="slidenum">
              <a:rPr lang="en-US" smtClean="0"/>
              <a:pPr/>
              <a:t>‹nº›</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7E28BEB-8E04-4DE7-9FDE-D496140F092C}" type="datetimeFigureOut">
              <a:rPr lang="en-US" smtClean="0"/>
              <a:pPr/>
              <a:t>11/10/2023</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P9EMIy0v8A4" TargetMode="External"/><Relationship Id="rId2" Type="http://schemas.openxmlformats.org/officeDocument/2006/relationships/hyperlink" Target="https://www.youtube.com/watch?v=X_BU8rPQpjM&amp;t=2328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676400"/>
            <a:ext cx="7772400" cy="3124200"/>
          </a:xfrm>
        </p:spPr>
        <p:txBody>
          <a:bodyPr/>
          <a:lstStyle/>
          <a:p>
            <a:pPr algn="ctr"/>
            <a:r>
              <a:rPr lang="en-US" sz="3600">
                <a:solidFill>
                  <a:srgbClr val="FF0000"/>
                </a:solidFill>
              </a:rPr>
              <a:t>Chapter#8</a:t>
            </a:r>
            <a:br>
              <a:rPr lang="en-US" sz="3600" dirty="0">
                <a:solidFill>
                  <a:srgbClr val="FF0000"/>
                </a:solidFill>
              </a:rPr>
            </a:br>
            <a:br>
              <a:rPr lang="en-US" sz="3600" dirty="0"/>
            </a:br>
            <a:r>
              <a:rPr lang="en-US" sz="3600" dirty="0"/>
              <a:t>Revising judgments in the light of new information</a:t>
            </a:r>
          </a:p>
        </p:txBody>
      </p:sp>
    </p:spTree>
    <p:extLst>
      <p:ext uri="{BB962C8B-B14F-4D97-AF65-F5344CB8AC3E}">
        <p14:creationId xmlns:p14="http://schemas.microsoft.com/office/powerpoint/2010/main" val="2382008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9600"/>
            <a:ext cx="81846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7415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2600" dirty="0"/>
              <a:t>Relative influence that prior probabilities and new information have on the resulting posterior probabilities</a:t>
            </a:r>
          </a:p>
        </p:txBody>
      </p:sp>
      <p:sp>
        <p:nvSpPr>
          <p:cNvPr id="3" name="Espaço Reservado para Conteúdo 2"/>
          <p:cNvSpPr>
            <a:spLocks noGrp="1"/>
          </p:cNvSpPr>
          <p:nvPr>
            <p:ph idx="1"/>
          </p:nvPr>
        </p:nvSpPr>
        <p:spPr/>
        <p:txBody>
          <a:bodyPr/>
          <a:lstStyle/>
          <a:p>
            <a:r>
              <a:rPr lang="en-US" dirty="0"/>
              <a:t>Suppose that a geologist is involved in a search for new sources of natural gas in southern England. He’s asked to estimate, on the basis of a preliminary survey, the probability that gas will be found in that location. Having made his estimate, he’ll receive new information from a test drilling. </a:t>
            </a:r>
          </a:p>
          <a:p>
            <a:r>
              <a:rPr lang="en-US" dirty="0"/>
              <a:t>Let’s assume that the geologist is not confident about his prior probabilities and the test drilling is very reliable. </a:t>
            </a:r>
          </a:p>
          <a:p>
            <a:r>
              <a:rPr lang="en-US" dirty="0"/>
              <a:t>The ‘vaguest’ prior probability he can put is 0.5 to the two events ‘gas exists at the location’ and ‘gas does not exist at the location’ . This indicates that gas is present and the result is 95% reliable (only 0.05 chance of misleading indication).  </a:t>
            </a:r>
          </a:p>
        </p:txBody>
      </p:sp>
    </p:spTree>
    <p:extLst>
      <p:ext uri="{BB962C8B-B14F-4D97-AF65-F5344CB8AC3E}">
        <p14:creationId xmlns:p14="http://schemas.microsoft.com/office/powerpoint/2010/main" val="2834070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562" y="304800"/>
            <a:ext cx="8146203" cy="5205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8118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Insights </a:t>
            </a:r>
          </a:p>
        </p:txBody>
      </p:sp>
      <p:sp>
        <p:nvSpPr>
          <p:cNvPr id="3" name="Espaço Reservado para Conteúdo 2"/>
          <p:cNvSpPr>
            <a:spLocks noGrp="1"/>
          </p:cNvSpPr>
          <p:nvPr>
            <p:ph idx="1"/>
          </p:nvPr>
        </p:nvSpPr>
        <p:spPr/>
        <p:txBody>
          <a:bodyPr/>
          <a:lstStyle/>
          <a:p>
            <a:r>
              <a:rPr lang="en-US" dirty="0"/>
              <a:t>It can be seen that these probabilities are identical to the probabilities of the test drilling giving a correct or misleading result. </a:t>
            </a:r>
          </a:p>
          <a:p>
            <a:r>
              <a:rPr lang="en-US" dirty="0"/>
              <a:t>In other words, the posterior probabilities depend only upon the reliability of the new information. The ‘vague’ prior probabilities have had no influence on the result. </a:t>
            </a:r>
          </a:p>
        </p:txBody>
      </p:sp>
    </p:spTree>
    <p:extLst>
      <p:ext uri="{BB962C8B-B14F-4D97-AF65-F5344CB8AC3E}">
        <p14:creationId xmlns:p14="http://schemas.microsoft.com/office/powerpoint/2010/main" val="3406395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28599"/>
            <a:ext cx="7012548" cy="5029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tângulo 4"/>
          <p:cNvSpPr/>
          <p:nvPr/>
        </p:nvSpPr>
        <p:spPr>
          <a:xfrm>
            <a:off x="457200" y="5486400"/>
            <a:ext cx="7772400" cy="646331"/>
          </a:xfrm>
          <a:prstGeom prst="rect">
            <a:avLst/>
          </a:prstGeom>
        </p:spPr>
        <p:txBody>
          <a:bodyPr wrap="square">
            <a:spAutoFit/>
          </a:bodyPr>
          <a:lstStyle/>
          <a:p>
            <a:r>
              <a:rPr lang="en-US" dirty="0"/>
              <a:t>- if the prior probability is 0.4 and the result of the test drilling is 70% reliable then the posterior probability will be about 0.61.</a:t>
            </a:r>
            <a:endParaRPr lang="pt-BR" dirty="0"/>
          </a:p>
        </p:txBody>
      </p:sp>
    </p:spTree>
    <p:extLst>
      <p:ext uri="{BB962C8B-B14F-4D97-AF65-F5344CB8AC3E}">
        <p14:creationId xmlns:p14="http://schemas.microsoft.com/office/powerpoint/2010/main" val="234535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3200" dirty="0"/>
              <a:t>Applying Bayes’ theorem to a decision model </a:t>
            </a:r>
          </a:p>
        </p:txBody>
      </p:sp>
      <p:sp>
        <p:nvSpPr>
          <p:cNvPr id="3" name="Espaço Reservado para Conteúdo 2"/>
          <p:cNvSpPr>
            <a:spLocks noGrp="1"/>
          </p:cNvSpPr>
          <p:nvPr>
            <p:ph idx="1"/>
          </p:nvPr>
        </p:nvSpPr>
        <p:spPr/>
        <p:txBody>
          <a:bodyPr/>
          <a:lstStyle/>
          <a:p>
            <a:r>
              <a:rPr lang="en-US" dirty="0"/>
              <a:t>It involves the use of posterior probabilities, rather than the prior probabilities, in the decision model. </a:t>
            </a:r>
          </a:p>
          <a:p>
            <a:r>
              <a:rPr lang="en-US" dirty="0"/>
              <a:t>Ex: A retailer has to decide whether to hold a large or small stock of a product for the coming summer season. A payoff table for the courses of action and outcomes is shown below:  </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1789" y="3810000"/>
            <a:ext cx="6172200" cy="1501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574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en-US" dirty="0"/>
              <a:t>Also the retailer’s utilities for the above sums of money is known: </a:t>
            </a:r>
          </a:p>
        </p:txBody>
      </p:sp>
      <p:sp>
        <p:nvSpPr>
          <p:cNvPr id="4" name="Título 1"/>
          <p:cNvSpPr>
            <a:spLocks noGrp="1"/>
          </p:cNvSpPr>
          <p:nvPr>
            <p:ph type="title"/>
          </p:nvPr>
        </p:nvSpPr>
        <p:spPr>
          <a:xfrm>
            <a:off x="457200" y="274638"/>
            <a:ext cx="7620000" cy="1143000"/>
          </a:xfrm>
        </p:spPr>
        <p:txBody>
          <a:bodyPr/>
          <a:lstStyle/>
          <a:p>
            <a:r>
              <a:rPr lang="en-US" sz="3200" dirty="0"/>
              <a:t>Applying Bayes’ theorem to a decision model </a:t>
            </a: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438400"/>
            <a:ext cx="6487637" cy="67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685800" y="3276600"/>
            <a:ext cx="7239000" cy="1723549"/>
          </a:xfrm>
          <a:prstGeom prst="rect">
            <a:avLst/>
          </a:prstGeom>
          <a:noFill/>
        </p:spPr>
        <p:txBody>
          <a:bodyPr wrap="square" rtlCol="0">
            <a:spAutoFit/>
          </a:bodyPr>
          <a:lstStyle/>
          <a:p>
            <a:endParaRPr lang="en-US" sz="2200" dirty="0"/>
          </a:p>
          <a:p>
            <a:r>
              <a:rPr lang="en-US" sz="2200" dirty="0"/>
              <a:t>He estimates that there’s a 0.4 probability that sales will be low and a 0.6 probability that they will be high. What level of stock should he hold? </a:t>
            </a:r>
          </a:p>
          <a:p>
            <a:endParaRPr lang="en-US" dirty="0"/>
          </a:p>
        </p:txBody>
      </p:sp>
    </p:spTree>
    <p:extLst>
      <p:ext uri="{BB962C8B-B14F-4D97-AF65-F5344CB8AC3E}">
        <p14:creationId xmlns:p14="http://schemas.microsoft.com/office/powerpoint/2010/main" val="663035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2800" dirty="0"/>
              <a:t>Decision tree based on prior probabilities </a:t>
            </a: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505020"/>
            <a:ext cx="7010400" cy="4378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351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7620000" cy="1143000"/>
          </a:xfrm>
        </p:spPr>
        <p:txBody>
          <a:bodyPr/>
          <a:lstStyle/>
          <a:p>
            <a:r>
              <a:rPr lang="en-US" sz="2800" dirty="0"/>
              <a:t>Applying Bayes’ theorem to the retailer’s problem </a:t>
            </a: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718669"/>
            <a:ext cx="6384310" cy="3139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635000" y="1143000"/>
            <a:ext cx="7239000" cy="2462213"/>
          </a:xfrm>
          <a:prstGeom prst="rect">
            <a:avLst/>
          </a:prstGeom>
          <a:noFill/>
        </p:spPr>
        <p:txBody>
          <a:bodyPr wrap="square" rtlCol="0">
            <a:spAutoFit/>
          </a:bodyPr>
          <a:lstStyle/>
          <a:p>
            <a:r>
              <a:rPr lang="en-US" sz="2200" dirty="0"/>
              <a:t>Before implementing his decision, the retailer receives a sales forecast that suggests that sales will be high. In the past, when sales turned out to be high, the forecast had correctly predicted high sales on 75% of occasions. However, in reasons when sales turned out to be low, the forecast had wrongly predicted high sales on 20% of occasions. Should the retailer change his mind in the light of the forecast?</a:t>
            </a:r>
            <a:endParaRPr lang="en-US" dirty="0"/>
          </a:p>
        </p:txBody>
      </p:sp>
    </p:spTree>
    <p:extLst>
      <p:ext uri="{BB962C8B-B14F-4D97-AF65-F5344CB8AC3E}">
        <p14:creationId xmlns:p14="http://schemas.microsoft.com/office/powerpoint/2010/main" val="238572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7620000" cy="715962"/>
          </a:xfrm>
        </p:spPr>
        <p:txBody>
          <a:bodyPr/>
          <a:lstStyle/>
          <a:p>
            <a:r>
              <a:rPr lang="en-US" sz="2800" dirty="0"/>
              <a:t>Decision tree based on posterior probabilities </a:t>
            </a:r>
          </a:p>
        </p:txBody>
      </p:sp>
      <p:sp>
        <p:nvSpPr>
          <p:cNvPr id="5" name="Rectangle 2"/>
          <p:cNvSpPr txBox="1">
            <a:spLocks noChangeArrowheads="1"/>
          </p:cNvSpPr>
          <p:nvPr/>
        </p:nvSpPr>
        <p:spPr>
          <a:xfrm>
            <a:off x="381000" y="990600"/>
            <a:ext cx="8153400" cy="914400"/>
          </a:xfrm>
          <a:prstGeom prst="rect">
            <a:avLst/>
          </a:prstGeom>
          <a:ln>
            <a:miter lim="800000"/>
            <a:headEnd/>
            <a:tailEnd/>
          </a:ln>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defRPr/>
            </a:pPr>
            <a:r>
              <a:rPr lang="en-GB" sz="2500" b="1">
                <a:solidFill>
                  <a:schemeClr val="accent1">
                    <a:lumMod val="50000"/>
                  </a:schemeClr>
                </a:solidFill>
              </a:rPr>
              <a:t>Applying posterior probabilities to the retailer’s problem</a:t>
            </a:r>
            <a:endParaRPr lang="en-GB" sz="2500" b="1" dirty="0">
              <a:solidFill>
                <a:schemeClr val="accent1">
                  <a:lumMod val="50000"/>
                </a:schemeClr>
              </a:solidFill>
            </a:endParaRP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463867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181600"/>
            <a:ext cx="53340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747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Introduction</a:t>
            </a:r>
          </a:p>
        </p:txBody>
      </p:sp>
      <p:sp>
        <p:nvSpPr>
          <p:cNvPr id="3" name="Espaço Reservado para Conteúdo 2"/>
          <p:cNvSpPr>
            <a:spLocks noGrp="1"/>
          </p:cNvSpPr>
          <p:nvPr>
            <p:ph idx="1"/>
          </p:nvPr>
        </p:nvSpPr>
        <p:spPr>
          <a:xfrm>
            <a:off x="228600" y="1600200"/>
            <a:ext cx="7924800" cy="4876800"/>
          </a:xfrm>
        </p:spPr>
        <p:txBody>
          <a:bodyPr/>
          <a:lstStyle/>
          <a:p>
            <a:r>
              <a:rPr lang="en-US" dirty="0"/>
              <a:t>Need to revise your initial probability estimate in light of new information (i.e., from a market research survey or consultancy). </a:t>
            </a:r>
          </a:p>
          <a:p>
            <a:r>
              <a:rPr lang="en-US" dirty="0"/>
              <a:t>Bayes’ theorem (Thomas Bayes, 1763). It means, “how we should revise our probability assessments when new information becomes available.</a:t>
            </a:r>
          </a:p>
        </p:txBody>
      </p:sp>
      <p:sp>
        <p:nvSpPr>
          <p:cNvPr id="4" name="Text Box 4"/>
          <p:cNvSpPr txBox="1">
            <a:spLocks noChangeArrowheads="1"/>
          </p:cNvSpPr>
          <p:nvPr/>
        </p:nvSpPr>
        <p:spPr bwMode="auto">
          <a:xfrm>
            <a:off x="3048000" y="3724275"/>
            <a:ext cx="2895600" cy="466725"/>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200">
                <a:solidFill>
                  <a:schemeClr val="accent2"/>
                </a:solidFill>
                <a:latin typeface="Times New Roman" pitchFamily="18" charset="0"/>
              </a:defRPr>
            </a:lvl1pPr>
            <a:lvl2pPr marL="742950" indent="-285750" eaLnBrk="0" hangingPunct="0">
              <a:defRPr sz="3200">
                <a:solidFill>
                  <a:schemeClr val="accent2"/>
                </a:solidFill>
                <a:latin typeface="Times New Roman" pitchFamily="18" charset="0"/>
              </a:defRPr>
            </a:lvl2pPr>
            <a:lvl3pPr marL="1143000" indent="-228600" eaLnBrk="0" hangingPunct="0">
              <a:defRPr sz="3200">
                <a:solidFill>
                  <a:schemeClr val="accent2"/>
                </a:solidFill>
                <a:latin typeface="Times New Roman" pitchFamily="18" charset="0"/>
              </a:defRPr>
            </a:lvl3pPr>
            <a:lvl4pPr marL="1600200" indent="-228600" eaLnBrk="0" hangingPunct="0">
              <a:defRPr sz="3200">
                <a:solidFill>
                  <a:schemeClr val="accent2"/>
                </a:solidFill>
                <a:latin typeface="Times New Roman" pitchFamily="18" charset="0"/>
              </a:defRPr>
            </a:lvl4pPr>
            <a:lvl5pPr marL="2057400" indent="-228600" eaLnBrk="0" hangingPunct="0">
              <a:defRPr sz="3200">
                <a:solidFill>
                  <a:schemeClr val="accent2"/>
                </a:solidFill>
                <a:latin typeface="Times New Roman" pitchFamily="18" charset="0"/>
              </a:defRPr>
            </a:lvl5pPr>
            <a:lvl6pPr marL="2514600" indent="-228600" eaLnBrk="0" fontAlgn="base" hangingPunct="0">
              <a:spcBef>
                <a:spcPct val="0"/>
              </a:spcBef>
              <a:spcAft>
                <a:spcPct val="0"/>
              </a:spcAft>
              <a:defRPr sz="3200">
                <a:solidFill>
                  <a:schemeClr val="accent2"/>
                </a:solidFill>
                <a:latin typeface="Times New Roman" pitchFamily="18" charset="0"/>
              </a:defRPr>
            </a:lvl6pPr>
            <a:lvl7pPr marL="2971800" indent="-228600" eaLnBrk="0" fontAlgn="base" hangingPunct="0">
              <a:spcBef>
                <a:spcPct val="0"/>
              </a:spcBef>
              <a:spcAft>
                <a:spcPct val="0"/>
              </a:spcAft>
              <a:defRPr sz="3200">
                <a:solidFill>
                  <a:schemeClr val="accent2"/>
                </a:solidFill>
                <a:latin typeface="Times New Roman" pitchFamily="18" charset="0"/>
              </a:defRPr>
            </a:lvl7pPr>
            <a:lvl8pPr marL="3429000" indent="-228600" eaLnBrk="0" fontAlgn="base" hangingPunct="0">
              <a:spcBef>
                <a:spcPct val="0"/>
              </a:spcBef>
              <a:spcAft>
                <a:spcPct val="0"/>
              </a:spcAft>
              <a:defRPr sz="3200">
                <a:solidFill>
                  <a:schemeClr val="accent2"/>
                </a:solidFill>
                <a:latin typeface="Times New Roman" pitchFamily="18" charset="0"/>
              </a:defRPr>
            </a:lvl8pPr>
            <a:lvl9pPr marL="3886200" indent="-228600" eaLnBrk="0" fontAlgn="base" hangingPunct="0">
              <a:spcBef>
                <a:spcPct val="0"/>
              </a:spcBef>
              <a:spcAft>
                <a:spcPct val="0"/>
              </a:spcAft>
              <a:defRPr sz="3200">
                <a:solidFill>
                  <a:schemeClr val="accent2"/>
                </a:solidFill>
                <a:latin typeface="Times New Roman" pitchFamily="18" charset="0"/>
              </a:defRPr>
            </a:lvl9pPr>
          </a:lstStyle>
          <a:p>
            <a:pPr algn="ctr" eaLnBrk="1" hangingPunct="1">
              <a:spcBef>
                <a:spcPct val="50000"/>
              </a:spcBef>
              <a:defRPr/>
            </a:pPr>
            <a:r>
              <a:rPr lang="en-GB" sz="2400" dirty="0">
                <a:solidFill>
                  <a:schemeClr val="tx1"/>
                </a:solidFill>
              </a:rPr>
              <a:t>Prior Probability</a:t>
            </a:r>
          </a:p>
        </p:txBody>
      </p:sp>
      <p:sp>
        <p:nvSpPr>
          <p:cNvPr id="5" name="Line 5"/>
          <p:cNvSpPr>
            <a:spLocks noChangeShapeType="1"/>
          </p:cNvSpPr>
          <p:nvPr/>
        </p:nvSpPr>
        <p:spPr bwMode="auto">
          <a:xfrm>
            <a:off x="4495800" y="4181475"/>
            <a:ext cx="0" cy="609600"/>
          </a:xfrm>
          <a:prstGeom prst="line">
            <a:avLst/>
          </a:prstGeom>
          <a:noFill/>
          <a:ln w="31750">
            <a:solidFill>
              <a:schemeClr val="accent1">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solidFill>
                <a:schemeClr val="tx1"/>
              </a:solidFill>
            </a:endParaRPr>
          </a:p>
        </p:txBody>
      </p:sp>
      <p:sp>
        <p:nvSpPr>
          <p:cNvPr id="6" name="Text Box 6"/>
          <p:cNvSpPr txBox="1">
            <a:spLocks noChangeArrowheads="1"/>
          </p:cNvSpPr>
          <p:nvPr/>
        </p:nvSpPr>
        <p:spPr bwMode="auto">
          <a:xfrm>
            <a:off x="2971800" y="4791075"/>
            <a:ext cx="2971800" cy="466725"/>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200">
                <a:solidFill>
                  <a:schemeClr val="accent2"/>
                </a:solidFill>
                <a:latin typeface="Times New Roman" pitchFamily="18" charset="0"/>
              </a:defRPr>
            </a:lvl1pPr>
            <a:lvl2pPr marL="742950" indent="-285750" eaLnBrk="0" hangingPunct="0">
              <a:defRPr sz="3200">
                <a:solidFill>
                  <a:schemeClr val="accent2"/>
                </a:solidFill>
                <a:latin typeface="Times New Roman" pitchFamily="18" charset="0"/>
              </a:defRPr>
            </a:lvl2pPr>
            <a:lvl3pPr marL="1143000" indent="-228600" eaLnBrk="0" hangingPunct="0">
              <a:defRPr sz="3200">
                <a:solidFill>
                  <a:schemeClr val="accent2"/>
                </a:solidFill>
                <a:latin typeface="Times New Roman" pitchFamily="18" charset="0"/>
              </a:defRPr>
            </a:lvl3pPr>
            <a:lvl4pPr marL="1600200" indent="-228600" eaLnBrk="0" hangingPunct="0">
              <a:defRPr sz="3200">
                <a:solidFill>
                  <a:schemeClr val="accent2"/>
                </a:solidFill>
                <a:latin typeface="Times New Roman" pitchFamily="18" charset="0"/>
              </a:defRPr>
            </a:lvl4pPr>
            <a:lvl5pPr marL="2057400" indent="-228600" eaLnBrk="0" hangingPunct="0">
              <a:defRPr sz="3200">
                <a:solidFill>
                  <a:schemeClr val="accent2"/>
                </a:solidFill>
                <a:latin typeface="Times New Roman" pitchFamily="18" charset="0"/>
              </a:defRPr>
            </a:lvl5pPr>
            <a:lvl6pPr marL="2514600" indent="-228600" eaLnBrk="0" fontAlgn="base" hangingPunct="0">
              <a:spcBef>
                <a:spcPct val="0"/>
              </a:spcBef>
              <a:spcAft>
                <a:spcPct val="0"/>
              </a:spcAft>
              <a:defRPr sz="3200">
                <a:solidFill>
                  <a:schemeClr val="accent2"/>
                </a:solidFill>
                <a:latin typeface="Times New Roman" pitchFamily="18" charset="0"/>
              </a:defRPr>
            </a:lvl6pPr>
            <a:lvl7pPr marL="2971800" indent="-228600" eaLnBrk="0" fontAlgn="base" hangingPunct="0">
              <a:spcBef>
                <a:spcPct val="0"/>
              </a:spcBef>
              <a:spcAft>
                <a:spcPct val="0"/>
              </a:spcAft>
              <a:defRPr sz="3200">
                <a:solidFill>
                  <a:schemeClr val="accent2"/>
                </a:solidFill>
                <a:latin typeface="Times New Roman" pitchFamily="18" charset="0"/>
              </a:defRPr>
            </a:lvl7pPr>
            <a:lvl8pPr marL="3429000" indent="-228600" eaLnBrk="0" fontAlgn="base" hangingPunct="0">
              <a:spcBef>
                <a:spcPct val="0"/>
              </a:spcBef>
              <a:spcAft>
                <a:spcPct val="0"/>
              </a:spcAft>
              <a:defRPr sz="3200">
                <a:solidFill>
                  <a:schemeClr val="accent2"/>
                </a:solidFill>
                <a:latin typeface="Times New Roman" pitchFamily="18" charset="0"/>
              </a:defRPr>
            </a:lvl8pPr>
            <a:lvl9pPr marL="3886200" indent="-228600" eaLnBrk="0" fontAlgn="base" hangingPunct="0">
              <a:spcBef>
                <a:spcPct val="0"/>
              </a:spcBef>
              <a:spcAft>
                <a:spcPct val="0"/>
              </a:spcAft>
              <a:defRPr sz="3200">
                <a:solidFill>
                  <a:schemeClr val="accent2"/>
                </a:solidFill>
                <a:latin typeface="Times New Roman" pitchFamily="18" charset="0"/>
              </a:defRPr>
            </a:lvl9pPr>
          </a:lstStyle>
          <a:p>
            <a:pPr algn="ctr" eaLnBrk="1" hangingPunct="1">
              <a:spcBef>
                <a:spcPct val="50000"/>
              </a:spcBef>
              <a:defRPr/>
            </a:pPr>
            <a:r>
              <a:rPr lang="en-GB" sz="2400" dirty="0">
                <a:solidFill>
                  <a:schemeClr val="tx1"/>
                </a:solidFill>
              </a:rPr>
              <a:t>New Information</a:t>
            </a:r>
          </a:p>
        </p:txBody>
      </p:sp>
      <p:sp>
        <p:nvSpPr>
          <p:cNvPr id="7" name="Line 7"/>
          <p:cNvSpPr>
            <a:spLocks noChangeShapeType="1"/>
          </p:cNvSpPr>
          <p:nvPr/>
        </p:nvSpPr>
        <p:spPr bwMode="auto">
          <a:xfrm>
            <a:off x="4495800" y="5248275"/>
            <a:ext cx="0" cy="685800"/>
          </a:xfrm>
          <a:prstGeom prst="line">
            <a:avLst/>
          </a:prstGeom>
          <a:noFill/>
          <a:ln w="31750">
            <a:solidFill>
              <a:schemeClr val="accent1">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solidFill>
                <a:schemeClr val="tx1"/>
              </a:solidFill>
            </a:endParaRPr>
          </a:p>
        </p:txBody>
      </p:sp>
      <p:sp>
        <p:nvSpPr>
          <p:cNvPr id="8" name="Text Box 8"/>
          <p:cNvSpPr txBox="1">
            <a:spLocks noChangeArrowheads="1"/>
          </p:cNvSpPr>
          <p:nvPr/>
        </p:nvSpPr>
        <p:spPr bwMode="auto">
          <a:xfrm>
            <a:off x="2971800" y="5934075"/>
            <a:ext cx="2971800" cy="466725"/>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200">
                <a:solidFill>
                  <a:schemeClr val="accent2"/>
                </a:solidFill>
                <a:latin typeface="Times New Roman" pitchFamily="18" charset="0"/>
              </a:defRPr>
            </a:lvl1pPr>
            <a:lvl2pPr marL="742950" indent="-285750" eaLnBrk="0" hangingPunct="0">
              <a:defRPr sz="3200">
                <a:solidFill>
                  <a:schemeClr val="accent2"/>
                </a:solidFill>
                <a:latin typeface="Times New Roman" pitchFamily="18" charset="0"/>
              </a:defRPr>
            </a:lvl2pPr>
            <a:lvl3pPr marL="1143000" indent="-228600" eaLnBrk="0" hangingPunct="0">
              <a:defRPr sz="3200">
                <a:solidFill>
                  <a:schemeClr val="accent2"/>
                </a:solidFill>
                <a:latin typeface="Times New Roman" pitchFamily="18" charset="0"/>
              </a:defRPr>
            </a:lvl3pPr>
            <a:lvl4pPr marL="1600200" indent="-228600" eaLnBrk="0" hangingPunct="0">
              <a:defRPr sz="3200">
                <a:solidFill>
                  <a:schemeClr val="accent2"/>
                </a:solidFill>
                <a:latin typeface="Times New Roman" pitchFamily="18" charset="0"/>
              </a:defRPr>
            </a:lvl4pPr>
            <a:lvl5pPr marL="2057400" indent="-228600" eaLnBrk="0" hangingPunct="0">
              <a:defRPr sz="3200">
                <a:solidFill>
                  <a:schemeClr val="accent2"/>
                </a:solidFill>
                <a:latin typeface="Times New Roman" pitchFamily="18" charset="0"/>
              </a:defRPr>
            </a:lvl5pPr>
            <a:lvl6pPr marL="2514600" indent="-228600" eaLnBrk="0" fontAlgn="base" hangingPunct="0">
              <a:spcBef>
                <a:spcPct val="0"/>
              </a:spcBef>
              <a:spcAft>
                <a:spcPct val="0"/>
              </a:spcAft>
              <a:defRPr sz="3200">
                <a:solidFill>
                  <a:schemeClr val="accent2"/>
                </a:solidFill>
                <a:latin typeface="Times New Roman" pitchFamily="18" charset="0"/>
              </a:defRPr>
            </a:lvl6pPr>
            <a:lvl7pPr marL="2971800" indent="-228600" eaLnBrk="0" fontAlgn="base" hangingPunct="0">
              <a:spcBef>
                <a:spcPct val="0"/>
              </a:spcBef>
              <a:spcAft>
                <a:spcPct val="0"/>
              </a:spcAft>
              <a:defRPr sz="3200">
                <a:solidFill>
                  <a:schemeClr val="accent2"/>
                </a:solidFill>
                <a:latin typeface="Times New Roman" pitchFamily="18" charset="0"/>
              </a:defRPr>
            </a:lvl7pPr>
            <a:lvl8pPr marL="3429000" indent="-228600" eaLnBrk="0" fontAlgn="base" hangingPunct="0">
              <a:spcBef>
                <a:spcPct val="0"/>
              </a:spcBef>
              <a:spcAft>
                <a:spcPct val="0"/>
              </a:spcAft>
              <a:defRPr sz="3200">
                <a:solidFill>
                  <a:schemeClr val="accent2"/>
                </a:solidFill>
                <a:latin typeface="Times New Roman" pitchFamily="18" charset="0"/>
              </a:defRPr>
            </a:lvl8pPr>
            <a:lvl9pPr marL="3886200" indent="-228600" eaLnBrk="0" fontAlgn="base" hangingPunct="0">
              <a:spcBef>
                <a:spcPct val="0"/>
              </a:spcBef>
              <a:spcAft>
                <a:spcPct val="0"/>
              </a:spcAft>
              <a:defRPr sz="3200">
                <a:solidFill>
                  <a:schemeClr val="accent2"/>
                </a:solidFill>
                <a:latin typeface="Times New Roman" pitchFamily="18" charset="0"/>
              </a:defRPr>
            </a:lvl9pPr>
          </a:lstStyle>
          <a:p>
            <a:pPr algn="ctr" eaLnBrk="1" hangingPunct="1">
              <a:spcBef>
                <a:spcPct val="50000"/>
              </a:spcBef>
              <a:defRPr/>
            </a:pPr>
            <a:r>
              <a:rPr lang="en-GB" sz="2400">
                <a:solidFill>
                  <a:schemeClr val="tx1"/>
                </a:solidFill>
              </a:rPr>
              <a:t>Posterior Probability</a:t>
            </a:r>
          </a:p>
        </p:txBody>
      </p:sp>
    </p:spTree>
    <p:extLst>
      <p:ext uri="{BB962C8B-B14F-4D97-AF65-F5344CB8AC3E}">
        <p14:creationId xmlns:p14="http://schemas.microsoft.com/office/powerpoint/2010/main" val="1049914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3600" dirty="0"/>
              <a:t>Assessing the value of new information  </a:t>
            </a:r>
          </a:p>
        </p:txBody>
      </p:sp>
      <p:sp>
        <p:nvSpPr>
          <p:cNvPr id="3" name="Espaço Reservado para Conteúdo 2"/>
          <p:cNvSpPr>
            <a:spLocks noGrp="1"/>
          </p:cNvSpPr>
          <p:nvPr>
            <p:ph idx="1"/>
          </p:nvPr>
        </p:nvSpPr>
        <p:spPr/>
        <p:txBody>
          <a:bodyPr/>
          <a:lstStyle/>
          <a:p>
            <a:r>
              <a:rPr lang="en-US" dirty="0"/>
              <a:t>New information can reduce the uncertainty involved in a decision and thereby increase the expected payoff (i.e. knowing the exact summer demand). </a:t>
            </a:r>
          </a:p>
          <a:p>
            <a:r>
              <a:rPr lang="en-US" dirty="0"/>
              <a:t>However, in many circumstances  it may be expensive to obtain information. To decide whether it is worth obtaining the information we should consider if the information is perfectly reliable (i.e. it is certain to give a correct indication). </a:t>
            </a:r>
          </a:p>
        </p:txBody>
      </p:sp>
    </p:spTree>
    <p:extLst>
      <p:ext uri="{BB962C8B-B14F-4D97-AF65-F5344CB8AC3E}">
        <p14:creationId xmlns:p14="http://schemas.microsoft.com/office/powerpoint/2010/main" val="2054598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3200" dirty="0"/>
              <a:t>The expected value of perfect information (EVPI) </a:t>
            </a:r>
          </a:p>
        </p:txBody>
      </p:sp>
      <p:sp>
        <p:nvSpPr>
          <p:cNvPr id="3" name="Espaço Reservado para Conteúdo 2"/>
          <p:cNvSpPr>
            <a:spLocks noGrp="1"/>
          </p:cNvSpPr>
          <p:nvPr>
            <p:ph idx="1"/>
          </p:nvPr>
        </p:nvSpPr>
        <p:spPr/>
        <p:txBody>
          <a:bodyPr/>
          <a:lstStyle/>
          <a:p>
            <a:r>
              <a:rPr lang="en-US" dirty="0"/>
              <a:t>How can we measure the value of perfect information? </a:t>
            </a:r>
          </a:p>
          <a:p>
            <a:r>
              <a:rPr lang="en-US" dirty="0"/>
              <a:t>A major potato producer suffered serious losses when a virus affected the crop at the company’s North Holt farm. Since then, steps have been taken to eradicate the virus, and specialist estimates that there’s a 70% chance that the eradication program has been successful. </a:t>
            </a:r>
          </a:p>
          <a:p>
            <a:r>
              <a:rPr lang="en-US" dirty="0"/>
              <a:t>For the coming season there’s two options: </a:t>
            </a: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30" y="4343400"/>
            <a:ext cx="8382000" cy="1829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6496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022" y="228600"/>
            <a:ext cx="7553378" cy="562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a:spLocks noGrp="1" noChangeArrowheads="1"/>
          </p:cNvSpPr>
          <p:nvPr>
            <p:ph type="title"/>
          </p:nvPr>
        </p:nvSpPr>
        <p:spPr>
          <a:xfrm>
            <a:off x="457200" y="381000"/>
            <a:ext cx="4648200" cy="533400"/>
          </a:xfrm>
          <a:ln>
            <a:miter lim="800000"/>
            <a:headEnd/>
            <a:tailEnd/>
          </a:ln>
        </p:spPr>
        <p:txBody>
          <a:bodyPr/>
          <a:lstStyle/>
          <a:p>
            <a:pPr eaLnBrk="1" hangingPunct="1">
              <a:defRPr/>
            </a:pPr>
            <a:r>
              <a:rPr lang="en-GB" sz="2800" b="1" dirty="0">
                <a:solidFill>
                  <a:schemeClr val="accent1">
                    <a:lumMod val="50000"/>
                  </a:schemeClr>
                </a:solidFill>
              </a:rPr>
              <a:t>Determining the EVPI</a:t>
            </a:r>
          </a:p>
        </p:txBody>
      </p:sp>
    </p:spTree>
    <p:extLst>
      <p:ext uri="{BB962C8B-B14F-4D97-AF65-F5344CB8AC3E}">
        <p14:creationId xmlns:p14="http://schemas.microsoft.com/office/powerpoint/2010/main" val="2241564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3600" dirty="0"/>
              <a:t>If we are considering the test results…</a:t>
            </a:r>
          </a:p>
        </p:txBody>
      </p:sp>
      <p:graphicFrame>
        <p:nvGraphicFramePr>
          <p:cNvPr id="4" name="Table 1"/>
          <p:cNvGraphicFramePr>
            <a:graphicFrameLocks noGrp="1"/>
          </p:cNvGraphicFramePr>
          <p:nvPr>
            <p:extLst>
              <p:ext uri="{D42A27DB-BD31-4B8C-83A1-F6EECF244321}">
                <p14:modId xmlns:p14="http://schemas.microsoft.com/office/powerpoint/2010/main" val="754073455"/>
              </p:ext>
            </p:extLst>
          </p:nvPr>
        </p:nvGraphicFramePr>
        <p:xfrm>
          <a:off x="381000" y="2230419"/>
          <a:ext cx="7772400" cy="2493981"/>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2072640">
                  <a:extLst>
                    <a:ext uri="{9D8B030D-6E8A-4147-A177-3AD203B41FA5}">
                      <a16:colId xmlns:a16="http://schemas.microsoft.com/office/drawing/2014/main" val="20002"/>
                    </a:ext>
                  </a:extLst>
                </a:gridCol>
                <a:gridCol w="120396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640050">
                <a:tc>
                  <a:txBody>
                    <a:bodyPr/>
                    <a:lstStyle/>
                    <a:p>
                      <a:r>
                        <a:rPr lang="en-GB" sz="1800" dirty="0"/>
                        <a:t>Test</a:t>
                      </a:r>
                      <a:r>
                        <a:rPr lang="en-GB" sz="1800" baseline="0" dirty="0"/>
                        <a:t> indication</a:t>
                      </a:r>
                      <a:endParaRPr lang="en-GB" sz="1800" dirty="0"/>
                    </a:p>
                  </a:txBody>
                  <a:tcPr marT="45713" marB="45713"/>
                </a:tc>
                <a:tc>
                  <a:txBody>
                    <a:bodyPr/>
                    <a:lstStyle/>
                    <a:p>
                      <a:r>
                        <a:rPr lang="en-GB" sz="1800" dirty="0"/>
                        <a:t>Prob.</a:t>
                      </a:r>
                    </a:p>
                  </a:txBody>
                  <a:tcPr marT="45713" marB="45713"/>
                </a:tc>
                <a:tc>
                  <a:txBody>
                    <a:bodyPr/>
                    <a:lstStyle/>
                    <a:p>
                      <a:r>
                        <a:rPr lang="en-GB" sz="1800" dirty="0"/>
                        <a:t>Best course of action</a:t>
                      </a:r>
                    </a:p>
                  </a:txBody>
                  <a:tcPr marT="45713" marB="45713"/>
                </a:tc>
                <a:tc>
                  <a:txBody>
                    <a:bodyPr/>
                    <a:lstStyle/>
                    <a:p>
                      <a:r>
                        <a:rPr lang="en-GB" sz="1800" dirty="0"/>
                        <a:t>Pay off ($)</a:t>
                      </a:r>
                    </a:p>
                  </a:txBody>
                  <a:tcPr marT="45713" marB="45713"/>
                </a:tc>
                <a:tc>
                  <a:txBody>
                    <a:bodyPr/>
                    <a:lstStyle/>
                    <a:p>
                      <a:r>
                        <a:rPr lang="en-GB" sz="1800" dirty="0"/>
                        <a:t>Prov.</a:t>
                      </a:r>
                      <a:r>
                        <a:rPr lang="en-GB" sz="1800" baseline="0" dirty="0"/>
                        <a:t> x payoff ($)</a:t>
                      </a:r>
                      <a:endParaRPr lang="en-GB" sz="1800" dirty="0"/>
                    </a:p>
                  </a:txBody>
                  <a:tcPr marT="45713" marB="45713"/>
                </a:tc>
                <a:extLst>
                  <a:ext uri="{0D108BD9-81ED-4DB2-BD59-A6C34878D82A}">
                    <a16:rowId xmlns:a16="http://schemas.microsoft.com/office/drawing/2014/main" val="10000"/>
                  </a:ext>
                </a:extLst>
              </a:tr>
              <a:tr h="370783">
                <a:tc>
                  <a:txBody>
                    <a:bodyPr/>
                    <a:lstStyle/>
                    <a:p>
                      <a:r>
                        <a:rPr lang="en-GB" sz="1800" dirty="0"/>
                        <a:t>Virus</a:t>
                      </a:r>
                      <a:r>
                        <a:rPr lang="en-GB" sz="1800" baseline="0" dirty="0"/>
                        <a:t> is present</a:t>
                      </a:r>
                      <a:endParaRPr lang="en-GB" sz="1800" dirty="0"/>
                    </a:p>
                  </a:txBody>
                  <a:tcPr marT="45713" marB="45713"/>
                </a:tc>
                <a:tc>
                  <a:txBody>
                    <a:bodyPr/>
                    <a:lstStyle/>
                    <a:p>
                      <a:pPr algn="r"/>
                      <a:r>
                        <a:rPr lang="en-GB" sz="1800" dirty="0"/>
                        <a:t>0.7</a:t>
                      </a:r>
                    </a:p>
                  </a:txBody>
                  <a:tcPr marT="45713" marB="45713"/>
                </a:tc>
                <a:tc>
                  <a:txBody>
                    <a:bodyPr/>
                    <a:lstStyle/>
                    <a:p>
                      <a:r>
                        <a:rPr lang="en-GB" sz="1800" dirty="0"/>
                        <a:t>Plant potatoes</a:t>
                      </a:r>
                    </a:p>
                  </a:txBody>
                  <a:tcPr marT="45713" marB="45713"/>
                </a:tc>
                <a:tc>
                  <a:txBody>
                    <a:bodyPr/>
                    <a:lstStyle/>
                    <a:p>
                      <a:pPr algn="r"/>
                      <a:r>
                        <a:rPr lang="en-GB" sz="1800" dirty="0"/>
                        <a:t>90,000</a:t>
                      </a:r>
                    </a:p>
                  </a:txBody>
                  <a:tcPr marT="45713" marB="45713"/>
                </a:tc>
                <a:tc>
                  <a:txBody>
                    <a:bodyPr/>
                    <a:lstStyle/>
                    <a:p>
                      <a:pPr algn="r"/>
                      <a:r>
                        <a:rPr lang="en-GB" sz="1800" dirty="0"/>
                        <a:t>63,000</a:t>
                      </a:r>
                    </a:p>
                  </a:txBody>
                  <a:tcPr marT="45713" marB="45713"/>
                </a:tc>
                <a:extLst>
                  <a:ext uri="{0D108BD9-81ED-4DB2-BD59-A6C34878D82A}">
                    <a16:rowId xmlns:a16="http://schemas.microsoft.com/office/drawing/2014/main" val="10001"/>
                  </a:ext>
                </a:extLst>
              </a:tr>
              <a:tr h="370783">
                <a:tc>
                  <a:txBody>
                    <a:bodyPr/>
                    <a:lstStyle/>
                    <a:p>
                      <a:r>
                        <a:rPr lang="en-GB" sz="1800" dirty="0"/>
                        <a:t>Virus is absent</a:t>
                      </a:r>
                    </a:p>
                  </a:txBody>
                  <a:tcPr marT="45713" marB="45713"/>
                </a:tc>
                <a:tc>
                  <a:txBody>
                    <a:bodyPr/>
                    <a:lstStyle/>
                    <a:p>
                      <a:pPr algn="r"/>
                      <a:r>
                        <a:rPr lang="en-GB" sz="1800" dirty="0"/>
                        <a:t>0.3</a:t>
                      </a:r>
                    </a:p>
                  </a:txBody>
                  <a:tcPr marT="45713" marB="45713"/>
                </a:tc>
                <a:tc>
                  <a:txBody>
                    <a:bodyPr/>
                    <a:lstStyle/>
                    <a:p>
                      <a:r>
                        <a:rPr lang="en-GB" sz="1800" dirty="0"/>
                        <a:t>Plant alternative</a:t>
                      </a:r>
                    </a:p>
                  </a:txBody>
                  <a:tcPr marT="45713" marB="45713"/>
                </a:tc>
                <a:tc>
                  <a:txBody>
                    <a:bodyPr/>
                    <a:lstStyle/>
                    <a:p>
                      <a:pPr algn="r"/>
                      <a:r>
                        <a:rPr lang="en-GB" sz="1800" dirty="0"/>
                        <a:t>30,000</a:t>
                      </a:r>
                    </a:p>
                  </a:txBody>
                  <a:tcPr marT="45713" marB="45713"/>
                </a:tc>
                <a:tc>
                  <a:txBody>
                    <a:bodyPr/>
                    <a:lstStyle/>
                    <a:p>
                      <a:pPr algn="r"/>
                      <a:r>
                        <a:rPr lang="en-GB" sz="1800" dirty="0"/>
                        <a:t>9,000</a:t>
                      </a:r>
                    </a:p>
                  </a:txBody>
                  <a:tcPr marT="45713" marB="45713"/>
                </a:tc>
                <a:extLst>
                  <a:ext uri="{0D108BD9-81ED-4DB2-BD59-A6C34878D82A}">
                    <a16:rowId xmlns:a16="http://schemas.microsoft.com/office/drawing/2014/main" val="10002"/>
                  </a:ext>
                </a:extLst>
              </a:tr>
              <a:tr h="370783">
                <a:tc gridSpan="4">
                  <a:txBody>
                    <a:bodyPr/>
                    <a:lstStyle/>
                    <a:p>
                      <a:pPr algn="r"/>
                      <a:r>
                        <a:rPr lang="en-GB" sz="1800" dirty="0"/>
                        <a:t>Expected payof</a:t>
                      </a:r>
                      <a:r>
                        <a:rPr lang="en-GB" sz="1800" baseline="0" dirty="0"/>
                        <a:t>f </a:t>
                      </a:r>
                      <a:r>
                        <a:rPr lang="en-GB" sz="1800" i="1" baseline="0" dirty="0"/>
                        <a:t>with </a:t>
                      </a:r>
                      <a:r>
                        <a:rPr lang="en-GB" sz="1800" i="0" baseline="0" dirty="0"/>
                        <a:t>perfect information</a:t>
                      </a:r>
                      <a:endParaRPr lang="en-GB" sz="1800" i="0" dirty="0"/>
                    </a:p>
                  </a:txBody>
                  <a:tcPr marT="45713" marB="45713"/>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pPr algn="r"/>
                      <a:r>
                        <a:rPr lang="en-GB" sz="1800" dirty="0"/>
                        <a:t>72,000</a:t>
                      </a:r>
                    </a:p>
                  </a:txBody>
                  <a:tcPr marT="45713" marB="45713"/>
                </a:tc>
                <a:extLst>
                  <a:ext uri="{0D108BD9-81ED-4DB2-BD59-A6C34878D82A}">
                    <a16:rowId xmlns:a16="http://schemas.microsoft.com/office/drawing/2014/main" val="10003"/>
                  </a:ext>
                </a:extLst>
              </a:tr>
              <a:tr h="370783">
                <a:tc gridSpan="4">
                  <a:txBody>
                    <a:bodyPr/>
                    <a:lstStyle/>
                    <a:p>
                      <a:pPr algn="r"/>
                      <a:r>
                        <a:rPr lang="en-GB" sz="1800" dirty="0"/>
                        <a:t>Expected</a:t>
                      </a:r>
                      <a:r>
                        <a:rPr lang="en-GB" sz="1800" baseline="0" dirty="0"/>
                        <a:t> payoff </a:t>
                      </a:r>
                      <a:r>
                        <a:rPr lang="en-GB" sz="1800" i="1" baseline="0" dirty="0"/>
                        <a:t>without </a:t>
                      </a:r>
                      <a:r>
                        <a:rPr lang="en-GB" sz="1800" i="0" u="none" baseline="0" dirty="0"/>
                        <a:t>perfect information</a:t>
                      </a:r>
                      <a:endParaRPr lang="en-GB" sz="1800" dirty="0"/>
                    </a:p>
                  </a:txBody>
                  <a:tcPr marT="45713" marB="45713"/>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pPr algn="r"/>
                      <a:r>
                        <a:rPr lang="en-GB" sz="1800" dirty="0"/>
                        <a:t>57,000</a:t>
                      </a:r>
                    </a:p>
                  </a:txBody>
                  <a:tcPr marT="45713" marB="45713"/>
                </a:tc>
                <a:extLst>
                  <a:ext uri="{0D108BD9-81ED-4DB2-BD59-A6C34878D82A}">
                    <a16:rowId xmlns:a16="http://schemas.microsoft.com/office/drawing/2014/main" val="10004"/>
                  </a:ext>
                </a:extLst>
              </a:tr>
              <a:tr h="370783">
                <a:tc gridSpan="4">
                  <a:txBody>
                    <a:bodyPr/>
                    <a:lstStyle/>
                    <a:p>
                      <a:pPr algn="r"/>
                      <a:r>
                        <a:rPr lang="en-GB" sz="1800" b="1" dirty="0"/>
                        <a:t>Expected value of perfect information (EVPI)</a:t>
                      </a:r>
                    </a:p>
                  </a:txBody>
                  <a:tcPr marT="45713" marB="45713"/>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pPr algn="r"/>
                      <a:r>
                        <a:rPr lang="en-GB" sz="1800" b="1" dirty="0"/>
                        <a:t>15,000</a:t>
                      </a:r>
                    </a:p>
                  </a:txBody>
                  <a:tcPr marT="45713" marB="45713"/>
                </a:tc>
                <a:extLst>
                  <a:ext uri="{0D108BD9-81ED-4DB2-BD59-A6C34878D82A}">
                    <a16:rowId xmlns:a16="http://schemas.microsoft.com/office/drawing/2014/main" val="10005"/>
                  </a:ext>
                </a:extLst>
              </a:tr>
            </a:tbl>
          </a:graphicData>
        </a:graphic>
      </p:graphicFrame>
      <p:sp>
        <p:nvSpPr>
          <p:cNvPr id="5" name="Rectangle 2"/>
          <p:cNvSpPr txBox="1">
            <a:spLocks noChangeArrowheads="1"/>
          </p:cNvSpPr>
          <p:nvPr/>
        </p:nvSpPr>
        <p:spPr>
          <a:xfrm>
            <a:off x="1600200" y="1219200"/>
            <a:ext cx="5791200" cy="762000"/>
          </a:xfrm>
          <a:prstGeom prst="rect">
            <a:avLst/>
          </a:prstGeom>
          <a:ln>
            <a:miter lim="800000"/>
            <a:headEnd/>
            <a:tailEnd/>
          </a:ln>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defRPr/>
            </a:pPr>
            <a:r>
              <a:rPr lang="en-GB" sz="3200" b="1">
                <a:solidFill>
                  <a:schemeClr val="accent1">
                    <a:lumMod val="50000"/>
                  </a:schemeClr>
                </a:solidFill>
              </a:rPr>
              <a:t>Calculating the EVPI</a:t>
            </a:r>
            <a:endParaRPr lang="en-GB" sz="3200" b="1" dirty="0">
              <a:solidFill>
                <a:schemeClr val="accent1">
                  <a:lumMod val="50000"/>
                </a:schemeClr>
              </a:solidFill>
            </a:endParaRPr>
          </a:p>
        </p:txBody>
      </p:sp>
    </p:spTree>
    <p:extLst>
      <p:ext uri="{BB962C8B-B14F-4D97-AF65-F5344CB8AC3E}">
        <p14:creationId xmlns:p14="http://schemas.microsoft.com/office/powerpoint/2010/main" val="2623515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152400"/>
            <a:ext cx="7620000" cy="838200"/>
          </a:xfrm>
        </p:spPr>
        <p:txBody>
          <a:bodyPr/>
          <a:lstStyle/>
          <a:p>
            <a:r>
              <a:rPr lang="en-US" sz="2800" dirty="0"/>
              <a:t>The expected value of imperfect information (EVII)   </a:t>
            </a:r>
          </a:p>
        </p:txBody>
      </p:sp>
      <p:sp>
        <p:nvSpPr>
          <p:cNvPr id="3" name="Espaço Reservado para Conteúdo 2"/>
          <p:cNvSpPr>
            <a:spLocks noGrp="1"/>
          </p:cNvSpPr>
          <p:nvPr>
            <p:ph idx="1"/>
          </p:nvPr>
        </p:nvSpPr>
        <p:spPr>
          <a:xfrm>
            <a:off x="457200" y="914400"/>
            <a:ext cx="7620000" cy="4800600"/>
          </a:xfrm>
        </p:spPr>
        <p:txBody>
          <a:bodyPr/>
          <a:lstStyle/>
          <a:p>
            <a:r>
              <a:rPr lang="en-US" dirty="0"/>
              <a:t>If the virus is still present in the soil the test has only a 90% chance of detecting it, while if the virus has been eliminated there’s a 20% chance that the test will fail (incorrectly indicate its presence). How much would it now be worth paying the test? </a:t>
            </a:r>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1" y="2887887"/>
            <a:ext cx="5715000" cy="38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4074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2400" dirty="0"/>
              <a:t>Revising the prior probabilities when the test indicates that the virus is present </a:t>
            </a: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76400"/>
            <a:ext cx="5711825"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715000"/>
            <a:ext cx="77438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335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7620000" cy="1143000"/>
          </a:xfrm>
        </p:spPr>
        <p:txBody>
          <a:bodyPr/>
          <a:lstStyle/>
          <a:p>
            <a:r>
              <a:rPr lang="en-US" sz="2400" dirty="0"/>
              <a:t>Revising the prior probabilities when the test indicates that the virus is absent </a:t>
            </a: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5238750"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486400"/>
            <a:ext cx="60483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362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0"/>
            <a:ext cx="823892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0592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4800" dirty="0"/>
              <a:t>Expected payoff</a:t>
            </a:r>
            <a:br>
              <a:rPr lang="en-US" sz="4800" dirty="0"/>
            </a:br>
            <a:endParaRPr lang="en-US" dirty="0"/>
          </a:p>
        </p:txBody>
      </p:sp>
      <p:sp>
        <p:nvSpPr>
          <p:cNvPr id="3" name="Espaço Reservado para Conteúdo 2"/>
          <p:cNvSpPr>
            <a:spLocks noGrp="1"/>
          </p:cNvSpPr>
          <p:nvPr>
            <p:ph idx="1"/>
          </p:nvPr>
        </p:nvSpPr>
        <p:spPr>
          <a:xfrm>
            <a:off x="457200" y="1600200"/>
            <a:ext cx="7848600" cy="4800600"/>
          </a:xfrm>
        </p:spPr>
        <p:txBody>
          <a:bodyPr/>
          <a:lstStyle/>
          <a:p>
            <a:r>
              <a:rPr lang="en-US" dirty="0"/>
              <a:t>So the expected payoff </a:t>
            </a:r>
            <a:r>
              <a:rPr lang="en-US" dirty="0">
                <a:solidFill>
                  <a:srgbClr val="FF0000"/>
                </a:solidFill>
              </a:rPr>
              <a:t>with</a:t>
            </a:r>
            <a:r>
              <a:rPr lang="en-US" dirty="0"/>
              <a:t> the imperfect information is: </a:t>
            </a:r>
          </a:p>
          <a:p>
            <a:pPr marL="114300" indent="0">
              <a:buNone/>
            </a:pPr>
            <a:r>
              <a:rPr lang="en-US" dirty="0"/>
              <a:t>    0.41 x $30 000 + 0.59 x $84 500 = $ 62 155. </a:t>
            </a:r>
          </a:p>
          <a:p>
            <a:pPr marL="114300" indent="0">
              <a:buNone/>
            </a:pPr>
            <a:endParaRPr lang="en-US" dirty="0"/>
          </a:p>
          <a:p>
            <a:r>
              <a:rPr lang="en-US" dirty="0"/>
              <a:t>If the expected payoff </a:t>
            </a:r>
            <a:r>
              <a:rPr lang="en-US" dirty="0">
                <a:solidFill>
                  <a:srgbClr val="FF0000"/>
                </a:solidFill>
              </a:rPr>
              <a:t>without</a:t>
            </a:r>
            <a:r>
              <a:rPr lang="en-US" dirty="0"/>
              <a:t> the test is $57 000, it gives us a expected value of the imperfect information of $ 5 155. </a:t>
            </a:r>
          </a:p>
          <a:p>
            <a:endParaRPr lang="en-US" dirty="0"/>
          </a:p>
          <a:p>
            <a:pPr>
              <a:buNone/>
            </a:pPr>
            <a:r>
              <a:rPr lang="en-US" dirty="0"/>
              <a:t>It would not, therefore, be worth paying Ceres more than $ 5 155 for the test (i.e. </a:t>
            </a:r>
            <a:r>
              <a:rPr lang="en-GB" altLang="pt-BR" dirty="0">
                <a:solidFill>
                  <a:srgbClr val="FF0000"/>
                </a:solidFill>
              </a:rPr>
              <a:t>Expected value of imperfect information </a:t>
            </a:r>
            <a:r>
              <a:rPr lang="en-US" dirty="0"/>
              <a:t>). </a:t>
            </a:r>
          </a:p>
        </p:txBody>
      </p:sp>
    </p:spTree>
    <p:extLst>
      <p:ext uri="{BB962C8B-B14F-4D97-AF65-F5344CB8AC3E}">
        <p14:creationId xmlns:p14="http://schemas.microsoft.com/office/powerpoint/2010/main" val="2460083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7620000" cy="838200"/>
          </a:xfrm>
        </p:spPr>
        <p:txBody>
          <a:bodyPr/>
          <a:lstStyle/>
          <a:p>
            <a:r>
              <a:rPr lang="en-US" sz="2800" dirty="0"/>
              <a:t>Summary of main stages </a:t>
            </a:r>
          </a:p>
        </p:txBody>
      </p:sp>
      <p:sp>
        <p:nvSpPr>
          <p:cNvPr id="3" name="Espaço Reservado para Conteúdo 2"/>
          <p:cNvSpPr>
            <a:spLocks noGrp="1"/>
          </p:cNvSpPr>
          <p:nvPr>
            <p:ph idx="1"/>
          </p:nvPr>
        </p:nvSpPr>
        <p:spPr>
          <a:xfrm>
            <a:off x="457200" y="1371600"/>
            <a:ext cx="7620000" cy="5029200"/>
          </a:xfrm>
          <a:ln>
            <a:noFill/>
          </a:ln>
        </p:spPr>
        <p:txBody>
          <a:bodyPr>
            <a:normAutofit/>
          </a:bodyPr>
          <a:lstStyle/>
          <a:p>
            <a:pPr marL="114300" indent="0">
              <a:buNone/>
            </a:pPr>
            <a:r>
              <a:rPr lang="en-US" b="1" dirty="0">
                <a:solidFill>
                  <a:srgbClr val="00B050"/>
                </a:solidFill>
              </a:rPr>
              <a:t>(1) </a:t>
            </a:r>
            <a:r>
              <a:rPr lang="en-US" dirty="0"/>
              <a:t>Determine the course of action which would be chosen using only the prior probabilities and record its expected payoff;</a:t>
            </a:r>
          </a:p>
          <a:p>
            <a:pPr marL="571500" indent="-457200">
              <a:buAutoNum type="arabicParenBoth"/>
            </a:pPr>
            <a:endParaRPr lang="en-US" dirty="0"/>
          </a:p>
          <a:p>
            <a:pPr marL="114300" indent="0">
              <a:buNone/>
            </a:pPr>
            <a:r>
              <a:rPr lang="en-US" b="1" dirty="0">
                <a:solidFill>
                  <a:srgbClr val="00B050"/>
                </a:solidFill>
              </a:rPr>
              <a:t>(2) </a:t>
            </a:r>
            <a:r>
              <a:rPr lang="en-US" dirty="0"/>
              <a:t>Identify the possible indications which the new information can give;</a:t>
            </a:r>
          </a:p>
          <a:p>
            <a:pPr marL="114300" indent="0">
              <a:buNone/>
            </a:pPr>
            <a:endParaRPr lang="en-US" dirty="0"/>
          </a:p>
          <a:p>
            <a:pPr marL="114300" indent="0">
              <a:buNone/>
            </a:pPr>
            <a:r>
              <a:rPr lang="en-US" b="1" dirty="0">
                <a:solidFill>
                  <a:srgbClr val="00B050"/>
                </a:solidFill>
              </a:rPr>
              <a:t>(3) </a:t>
            </a:r>
            <a:r>
              <a:rPr lang="en-US" dirty="0"/>
              <a:t>For each identification:</a:t>
            </a:r>
          </a:p>
          <a:p>
            <a:pPr marL="114300" indent="0">
              <a:buNone/>
            </a:pPr>
            <a:r>
              <a:rPr lang="en-US" dirty="0"/>
              <a:t>- Determine the probability that this indicator will occur;</a:t>
            </a:r>
          </a:p>
          <a:p>
            <a:pPr>
              <a:buFontTx/>
              <a:buChar char="-"/>
            </a:pPr>
            <a:r>
              <a:rPr lang="en-US" dirty="0"/>
              <a:t>Use Bayes’ theorem to revise the probabilities in the light of this indication;</a:t>
            </a:r>
          </a:p>
          <a:p>
            <a:pPr>
              <a:buFontTx/>
              <a:buChar char="-"/>
            </a:pPr>
            <a:r>
              <a:rPr lang="en-US" dirty="0"/>
              <a:t>Determine the best course of action (i.e. using the posterior probabilities) and its expected payoff;</a:t>
            </a:r>
          </a:p>
        </p:txBody>
      </p:sp>
    </p:spTree>
    <p:extLst>
      <p:ext uri="{BB962C8B-B14F-4D97-AF65-F5344CB8AC3E}">
        <p14:creationId xmlns:p14="http://schemas.microsoft.com/office/powerpoint/2010/main" val="285356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Bayes’ theorem</a:t>
            </a:r>
          </a:p>
        </p:txBody>
      </p:sp>
      <p:sp>
        <p:nvSpPr>
          <p:cNvPr id="3" name="Espaço Reservado para Conteúdo 2"/>
          <p:cNvSpPr>
            <a:spLocks noGrp="1"/>
          </p:cNvSpPr>
          <p:nvPr>
            <p:ph idx="1"/>
          </p:nvPr>
        </p:nvSpPr>
        <p:spPr/>
        <p:txBody>
          <a:bodyPr>
            <a:normAutofit/>
          </a:bodyPr>
          <a:lstStyle/>
          <a:p>
            <a:r>
              <a:rPr lang="en-US" sz="2000" dirty="0"/>
              <a:t>Initial probability estimate is known as a </a:t>
            </a:r>
            <a:r>
              <a:rPr lang="en-US" sz="2000" b="1" i="1" dirty="0"/>
              <a:t>prior probability </a:t>
            </a:r>
            <a:r>
              <a:rPr lang="en-US" sz="2000" dirty="0"/>
              <a:t>and the “modified” probability is known as a </a:t>
            </a:r>
            <a:r>
              <a:rPr lang="en-US" sz="2000" b="1" i="1" dirty="0"/>
              <a:t>posterior</a:t>
            </a:r>
            <a:r>
              <a:rPr lang="en-US" sz="2000" b="1" dirty="0"/>
              <a:t> </a:t>
            </a:r>
            <a:r>
              <a:rPr lang="en-US" sz="2000" b="1" i="1" dirty="0"/>
              <a:t>probability</a:t>
            </a:r>
            <a:r>
              <a:rPr lang="en-US" sz="2000" i="1" dirty="0"/>
              <a:t>.</a:t>
            </a:r>
          </a:p>
          <a:p>
            <a:r>
              <a:rPr lang="en-US" sz="2000" dirty="0"/>
              <a:t>How a probability tree can be used to revise prior probabilities? </a:t>
            </a:r>
          </a:p>
          <a:p>
            <a:pPr marL="0" indent="0">
              <a:buNone/>
            </a:pPr>
            <a:endParaRPr lang="en-US" sz="2000" dirty="0"/>
          </a:p>
          <a:p>
            <a:pPr marL="0" indent="0">
              <a:buNone/>
            </a:pPr>
            <a:r>
              <a:rPr lang="en-US" sz="2000" dirty="0"/>
              <a:t>Ex: A batch of 1000 electronic components was produced last week and it was found that 30% of them were defective and 70% were “OK”. If all of them were mixed together in a large box what should you do? </a:t>
            </a:r>
          </a:p>
          <a:p>
            <a:pPr marL="0" indent="0">
              <a:buNone/>
            </a:pPr>
            <a:endParaRPr lang="en-US" sz="2000" dirty="0"/>
          </a:p>
          <a:p>
            <a:pPr marL="0" indent="0">
              <a:buNone/>
            </a:pPr>
            <a:r>
              <a:rPr lang="en-US" sz="2000" dirty="0"/>
              <a:t>       If we conduct a quick test will be given some new information: </a:t>
            </a:r>
          </a:p>
          <a:p>
            <a:pPr>
              <a:buFontTx/>
              <a:buChar char="-"/>
            </a:pPr>
            <a:r>
              <a:rPr lang="en-US" sz="2000" dirty="0"/>
              <a:t>If the component is “OK” there is 80% of chance that it will pass the test and 20% chance that it will wrongly fail. </a:t>
            </a:r>
          </a:p>
          <a:p>
            <a:pPr>
              <a:buFontTx/>
              <a:buChar char="-"/>
            </a:pPr>
            <a:r>
              <a:rPr lang="en-US" sz="2000" dirty="0"/>
              <a:t> If the component is defective there is 10% chance that it will wrongly indicate “OK” and 90% chance that it will fail the test.  </a:t>
            </a:r>
          </a:p>
        </p:txBody>
      </p:sp>
    </p:spTree>
    <p:extLst>
      <p:ext uri="{BB962C8B-B14F-4D97-AF65-F5344CB8AC3E}">
        <p14:creationId xmlns:p14="http://schemas.microsoft.com/office/powerpoint/2010/main" val="3610083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114300" indent="0">
              <a:buNone/>
            </a:pPr>
            <a:r>
              <a:rPr lang="en-US" b="1" dirty="0">
                <a:solidFill>
                  <a:srgbClr val="00B050"/>
                </a:solidFill>
              </a:rPr>
              <a:t>(4) </a:t>
            </a:r>
            <a:r>
              <a:rPr lang="en-US" dirty="0"/>
              <a:t>Multiply the probability of each indication occurring by expected payoff of the course of action chosen and sum the resulting products. This will give the expected payoff with imperfect information;</a:t>
            </a:r>
          </a:p>
          <a:p>
            <a:pPr marL="114300" indent="0">
              <a:buNone/>
            </a:pPr>
            <a:endParaRPr lang="en-US" dirty="0"/>
          </a:p>
          <a:p>
            <a:pPr marL="114300" indent="0">
              <a:buNone/>
            </a:pPr>
            <a:r>
              <a:rPr lang="en-US" b="1" dirty="0">
                <a:solidFill>
                  <a:srgbClr val="00B050"/>
                </a:solidFill>
              </a:rPr>
              <a:t>(5) </a:t>
            </a:r>
            <a:r>
              <a:rPr lang="en-US" dirty="0"/>
              <a:t>The expected value of the imperfect information is equal to the expected payoff with imperfect information less the expected payoff of the course of action chosen using the prior probabilities. </a:t>
            </a:r>
          </a:p>
        </p:txBody>
      </p:sp>
      <p:sp>
        <p:nvSpPr>
          <p:cNvPr id="4" name="Título 1"/>
          <p:cNvSpPr>
            <a:spLocks noGrp="1"/>
          </p:cNvSpPr>
          <p:nvPr>
            <p:ph type="title"/>
          </p:nvPr>
        </p:nvSpPr>
        <p:spPr>
          <a:xfrm>
            <a:off x="457200" y="152400"/>
            <a:ext cx="7620000" cy="838200"/>
          </a:xfrm>
        </p:spPr>
        <p:txBody>
          <a:bodyPr/>
          <a:lstStyle/>
          <a:p>
            <a:r>
              <a:rPr lang="en-US" sz="2800" dirty="0"/>
              <a:t>Summary of main stages </a:t>
            </a:r>
          </a:p>
        </p:txBody>
      </p:sp>
    </p:spTree>
    <p:extLst>
      <p:ext uri="{BB962C8B-B14F-4D97-AF65-F5344CB8AC3E}">
        <p14:creationId xmlns:p14="http://schemas.microsoft.com/office/powerpoint/2010/main" val="2345994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Links</a:t>
            </a:r>
          </a:p>
        </p:txBody>
      </p:sp>
      <p:sp>
        <p:nvSpPr>
          <p:cNvPr id="3" name="Espaço Reservado para Conteúdo 2"/>
          <p:cNvSpPr>
            <a:spLocks noGrp="1"/>
          </p:cNvSpPr>
          <p:nvPr>
            <p:ph idx="1"/>
          </p:nvPr>
        </p:nvSpPr>
        <p:spPr/>
        <p:txBody>
          <a:bodyPr/>
          <a:lstStyle/>
          <a:p>
            <a:r>
              <a:rPr lang="en-US" dirty="0" err="1"/>
              <a:t>Fornecido</a:t>
            </a:r>
            <a:r>
              <a:rPr lang="en-US" dirty="0"/>
              <a:t> </a:t>
            </a:r>
            <a:r>
              <a:rPr lang="en-US" dirty="0" err="1"/>
              <a:t>pelo</a:t>
            </a:r>
            <a:r>
              <a:rPr lang="en-US" dirty="0"/>
              <a:t> </a:t>
            </a:r>
            <a:r>
              <a:rPr lang="en-US" dirty="0" err="1"/>
              <a:t>Éder</a:t>
            </a:r>
            <a:r>
              <a:rPr lang="en-US" dirty="0"/>
              <a:t>: </a:t>
            </a:r>
            <a:r>
              <a:rPr lang="pt-BR" u="sng" dirty="0">
                <a:hlinkClick r:id="rId2"/>
              </a:rPr>
              <a:t>https://www.youtube.com/watch?v=X_BU8rPQpjM&amp;t=2328s</a:t>
            </a:r>
            <a:r>
              <a:rPr lang="pt-BR" dirty="0"/>
              <a:t> </a:t>
            </a:r>
          </a:p>
          <a:p>
            <a:endParaRPr lang="pt-BR" dirty="0"/>
          </a:p>
          <a:p>
            <a:r>
              <a:rPr lang="pt-BR" dirty="0"/>
              <a:t>Fornecido pelo Marcelo: </a:t>
            </a:r>
            <a:r>
              <a:rPr lang="pt-BR" u="sng" dirty="0">
                <a:hlinkClick r:id="rId3"/>
              </a:rPr>
              <a:t>https://www.youtube.com/watch?v=P9EMIy0v8A4</a:t>
            </a:r>
            <a:endParaRPr lang="en-US" dirty="0"/>
          </a:p>
        </p:txBody>
      </p:sp>
    </p:spTree>
    <p:extLst>
      <p:ext uri="{BB962C8B-B14F-4D97-AF65-F5344CB8AC3E}">
        <p14:creationId xmlns:p14="http://schemas.microsoft.com/office/powerpoint/2010/main" val="297269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96563" y="76200"/>
            <a:ext cx="8229600" cy="1143000"/>
          </a:xfrm>
        </p:spPr>
        <p:txBody>
          <a:bodyPr>
            <a:normAutofit/>
          </a:bodyPr>
          <a:lstStyle/>
          <a:p>
            <a:r>
              <a:rPr lang="en-US" sz="3600" dirty="0"/>
              <a:t>Bayes’ theorem</a:t>
            </a:r>
          </a:p>
        </p:txBody>
      </p:sp>
      <p:sp>
        <p:nvSpPr>
          <p:cNvPr id="3" name="Espaço Reservado para Conteúdo 2"/>
          <p:cNvSpPr>
            <a:spLocks noGrp="1"/>
          </p:cNvSpPr>
          <p:nvPr>
            <p:ph idx="1"/>
          </p:nvPr>
        </p:nvSpPr>
        <p:spPr>
          <a:xfrm>
            <a:off x="457200" y="1143000"/>
            <a:ext cx="8229600" cy="4983163"/>
          </a:xfrm>
        </p:spPr>
        <p:txBody>
          <a:bodyPr>
            <a:normAutofit/>
          </a:bodyPr>
          <a:lstStyle/>
          <a:p>
            <a:r>
              <a:rPr lang="en-US" sz="2000" dirty="0"/>
              <a:t>When you perform the quick test the component fails. How should you revise your prior probability in light of this result?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688" y="1768972"/>
            <a:ext cx="7799912" cy="4641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314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1" y="152401"/>
            <a:ext cx="5369762" cy="4190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Espaço Reservado para Conteúdo 4"/>
          <p:cNvSpPr txBox="1">
            <a:spLocks/>
          </p:cNvSpPr>
          <p:nvPr/>
        </p:nvSpPr>
        <p:spPr>
          <a:xfrm>
            <a:off x="533400" y="4495800"/>
            <a:ext cx="7620000" cy="1676400"/>
          </a:xfrm>
          <a:prstGeom prst="rect">
            <a:avLst/>
          </a:prstGeom>
        </p:spPr>
        <p:txBody>
          <a:bodyPr vert="horz" lIns="91440" tIns="45720" rIns="91440" bIns="45720" rtlCol="0">
            <a:normAutofit fontScale="92500" lnSpcReduction="20000"/>
          </a:bodyPr>
          <a:lstStyle/>
          <a:p>
            <a:pPr marL="342900" marR="0" lvl="0" indent="-22860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As a result we have 410 components in total which fail the test so: </a:t>
            </a:r>
          </a:p>
          <a:p>
            <a:pPr marL="0" marR="0" lvl="0" indent="0" algn="l" defTabSz="914400" rtl="0" eaLnBrk="1" fontAlgn="auto" latinLnBrk="0" hangingPunct="1">
              <a:lnSpc>
                <a:spcPct val="100000"/>
              </a:lnSpc>
              <a:spcBef>
                <a:spcPts val="0"/>
              </a:spcBef>
              <a:spcAft>
                <a:spcPts val="0"/>
              </a:spcAft>
              <a:buClr>
                <a:schemeClr val="accent1"/>
              </a:buClr>
              <a:buSzTx/>
              <a:buFont typeface="Arial" pitchFamily="34" charset="0"/>
              <a:buNone/>
              <a:tabLst/>
              <a:defRPr/>
            </a:pPr>
            <a:r>
              <a:rPr kumimoji="0" lang="en-US" sz="2000" b="0" i="1" u="none" strike="noStrike" kern="1200" cap="none" spc="0" normalizeH="0" baseline="0" noProof="0" dirty="0">
                <a:ln>
                  <a:noFill/>
                </a:ln>
                <a:solidFill>
                  <a:schemeClr val="tx1"/>
                </a:solidFill>
                <a:effectLst/>
                <a:uLnTx/>
                <a:uFillTx/>
                <a:latin typeface="+mn-lt"/>
                <a:ea typeface="+mn-ea"/>
                <a:cs typeface="+mn-cs"/>
              </a:rPr>
              <a:t>     p</a:t>
            </a:r>
            <a:r>
              <a:rPr kumimoji="0" lang="en-US" sz="2000" b="0" i="0" u="none" strike="noStrike" kern="1200" cap="none" spc="0" normalizeH="0" baseline="0" noProof="0" dirty="0">
                <a:ln>
                  <a:noFill/>
                </a:ln>
                <a:solidFill>
                  <a:schemeClr val="tx1"/>
                </a:solidFill>
                <a:effectLst/>
                <a:uLnTx/>
                <a:uFillTx/>
                <a:latin typeface="+mn-lt"/>
                <a:ea typeface="+mn-ea"/>
                <a:cs typeface="+mn-cs"/>
              </a:rPr>
              <a:t> ( component OK/ failed test) = 140/410 = 0.341 </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The test result although not perfectly reliable has caused you to revise the probability of component being “OK” from 0.7 down to 0.341. </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lang="en-US" sz="2000" dirty="0"/>
              <a:t>Now a component can fail either if it is “OK” or if it is defective, so we can join the probabilities to obtain p(fails test) = 0.14 + 0.27 = 0.41</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0882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19"/>
            <a:ext cx="8229600" cy="1143000"/>
          </a:xfrm>
        </p:spPr>
        <p:txBody>
          <a:bodyPr>
            <a:normAutofit/>
          </a:bodyPr>
          <a:lstStyle/>
          <a:p>
            <a:r>
              <a:rPr lang="en-US" sz="3200" dirty="0"/>
              <a:t>Applying Bayes’ theorem </a:t>
            </a:r>
          </a:p>
        </p:txBody>
      </p:sp>
      <p:sp>
        <p:nvSpPr>
          <p:cNvPr id="3" name="Espaço Reservado para Conteúdo 2"/>
          <p:cNvSpPr>
            <a:spLocks noGrp="1"/>
          </p:cNvSpPr>
          <p:nvPr>
            <p:ph idx="1"/>
          </p:nvPr>
        </p:nvSpPr>
        <p:spPr/>
        <p:txBody>
          <a:bodyPr>
            <a:normAutofit fontScale="92500" lnSpcReduction="10000"/>
          </a:bodyPr>
          <a:lstStyle/>
          <a:p>
            <a:pPr marL="0" indent="0">
              <a:buNone/>
            </a:pPr>
            <a:r>
              <a:rPr lang="en-US" sz="2400" dirty="0"/>
              <a:t>The steps: </a:t>
            </a:r>
          </a:p>
          <a:p>
            <a:pPr marL="457200" indent="-457200">
              <a:buAutoNum type="arabicParenBoth"/>
            </a:pPr>
            <a:r>
              <a:rPr lang="en-US" sz="2400" dirty="0"/>
              <a:t>Construct a tree with branches representing all the possible events which can occur and write the prior probabilities for these events on the branches. </a:t>
            </a:r>
          </a:p>
          <a:p>
            <a:pPr marL="457200" indent="-457200">
              <a:buAutoNum type="arabicParenBoth"/>
            </a:pPr>
            <a:r>
              <a:rPr lang="en-US" sz="2400" dirty="0"/>
              <a:t>Extend the tree by attaching to each branch a new one (represents the new information obtained). On each branch write the conditional probability relating the information given with the preceding branch.</a:t>
            </a:r>
          </a:p>
          <a:p>
            <a:pPr marL="457200" indent="-457200">
              <a:buAutoNum type="arabicParenBoth"/>
            </a:pPr>
            <a:r>
              <a:rPr lang="en-US" sz="2400" dirty="0"/>
              <a:t>Obtain the joint probabilities by multiplying each prior probability by the conditional probability which follows it on the tree. </a:t>
            </a:r>
          </a:p>
          <a:p>
            <a:pPr marL="457200" indent="-457200">
              <a:buAutoNum type="arabicParenBoth"/>
            </a:pPr>
            <a:r>
              <a:rPr lang="en-US" sz="2400" dirty="0"/>
              <a:t>Sum the joint probabilities. </a:t>
            </a:r>
          </a:p>
          <a:p>
            <a:pPr marL="457200" indent="-457200">
              <a:buAutoNum type="arabicParenBoth"/>
            </a:pPr>
            <a:r>
              <a:rPr lang="en-US" sz="2400" dirty="0"/>
              <a:t>Divide the “appropriate” joint probability by the sum of the joint probabilities to obtain the posterior probability. </a:t>
            </a:r>
          </a:p>
        </p:txBody>
      </p:sp>
    </p:spTree>
    <p:extLst>
      <p:ext uri="{BB962C8B-B14F-4D97-AF65-F5344CB8AC3E}">
        <p14:creationId xmlns:p14="http://schemas.microsoft.com/office/powerpoint/2010/main" val="222771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868362"/>
          </a:xfrm>
        </p:spPr>
        <p:txBody>
          <a:bodyPr/>
          <a:lstStyle/>
          <a:p>
            <a:r>
              <a:rPr lang="en-US" sz="3200" dirty="0"/>
              <a:t>Example</a:t>
            </a:r>
            <a:r>
              <a:rPr lang="en-US" dirty="0"/>
              <a:t> </a:t>
            </a:r>
          </a:p>
        </p:txBody>
      </p:sp>
      <p:sp>
        <p:nvSpPr>
          <p:cNvPr id="3" name="Espaço Reservado para Conteúdo 2"/>
          <p:cNvSpPr>
            <a:spLocks noGrp="1"/>
          </p:cNvSpPr>
          <p:nvPr>
            <p:ph idx="1"/>
          </p:nvPr>
        </p:nvSpPr>
        <p:spPr>
          <a:xfrm>
            <a:off x="228600" y="1524000"/>
            <a:ext cx="8229600" cy="4525963"/>
          </a:xfrm>
        </p:spPr>
        <p:txBody>
          <a:bodyPr>
            <a:normAutofit/>
          </a:bodyPr>
          <a:lstStyle/>
          <a:p>
            <a:r>
              <a:rPr lang="en-US" sz="2400" dirty="0"/>
              <a:t>An engineer makes a cursory inspection of a piece of equipment and estimates that there is a 75% chance that it is running at peak efficiency. He then receives a report that the operating temperature of the machine is exceeding 80 Celsius. </a:t>
            </a:r>
          </a:p>
          <a:p>
            <a:r>
              <a:rPr lang="en-US" sz="2400" dirty="0"/>
              <a:t>Past records of operating performance suggest that there’s only a 0.3 probability of this temperature being exceeded when the machine is working at peak efficiency.  </a:t>
            </a:r>
          </a:p>
          <a:p>
            <a:r>
              <a:rPr lang="en-US" sz="2400" dirty="0"/>
              <a:t>The probability of the temperature being exceeded if the machine is not working at peak efficiency is 0.8. What should be the engineer’s revised probability that the machine is operating at peak efficiency?  </a:t>
            </a:r>
          </a:p>
        </p:txBody>
      </p:sp>
    </p:spTree>
    <p:extLst>
      <p:ext uri="{BB962C8B-B14F-4D97-AF65-F5344CB8AC3E}">
        <p14:creationId xmlns:p14="http://schemas.microsoft.com/office/powerpoint/2010/main" val="4278081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533400"/>
            <a:ext cx="794512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ângulo 1"/>
          <p:cNvSpPr/>
          <p:nvPr/>
        </p:nvSpPr>
        <p:spPr>
          <a:xfrm>
            <a:off x="1132355" y="6019800"/>
            <a:ext cx="5801845" cy="369332"/>
          </a:xfrm>
          <a:prstGeom prst="rect">
            <a:avLst/>
          </a:prstGeom>
        </p:spPr>
        <p:txBody>
          <a:bodyPr wrap="none">
            <a:spAutoFit/>
          </a:bodyPr>
          <a:lstStyle/>
          <a:p>
            <a:r>
              <a:rPr lang="en-US" dirty="0"/>
              <a:t>So, the required posterior probability is 0.225/0.425 = 0.529</a:t>
            </a:r>
            <a:endParaRPr lang="pt-BR" dirty="0"/>
          </a:p>
        </p:txBody>
      </p:sp>
    </p:spTree>
    <p:extLst>
      <p:ext uri="{BB962C8B-B14F-4D97-AF65-F5344CB8AC3E}">
        <p14:creationId xmlns:p14="http://schemas.microsoft.com/office/powerpoint/2010/main" val="211789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Another example </a:t>
            </a:r>
          </a:p>
        </p:txBody>
      </p:sp>
      <p:sp>
        <p:nvSpPr>
          <p:cNvPr id="3" name="Espaço Reservado para Conteúdo 2"/>
          <p:cNvSpPr>
            <a:spLocks noGrp="1"/>
          </p:cNvSpPr>
          <p:nvPr>
            <p:ph idx="1"/>
          </p:nvPr>
        </p:nvSpPr>
        <p:spPr/>
        <p:txBody>
          <a:bodyPr/>
          <a:lstStyle/>
          <a:p>
            <a:r>
              <a:rPr lang="en-US" dirty="0"/>
              <a:t>A company’s sales manager estimates that there’s a 0.2 probability that sales in the coming year will be high, a 0.7 probability that they’ll be medium and a 0.1 probability that they’ll be low. She then receives a sales forecast suggesting that sales will be high. By examining the track records of the forecasts she’s able to obtain the following probabilities: </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9" y="4114798"/>
            <a:ext cx="8382000" cy="1263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457200" y="5638800"/>
            <a:ext cx="7926859" cy="769441"/>
          </a:xfrm>
          <a:prstGeom prst="rect">
            <a:avLst/>
          </a:prstGeom>
          <a:noFill/>
        </p:spPr>
        <p:txBody>
          <a:bodyPr wrap="square" rtlCol="0">
            <a:spAutoFit/>
          </a:bodyPr>
          <a:lstStyle/>
          <a:p>
            <a:r>
              <a:rPr lang="en-US" sz="2200" dirty="0"/>
              <a:t>What should be then the sales manager’s revised estimates of the probability of (a) high sales, (b) medium sales and (c) low sales? </a:t>
            </a:r>
          </a:p>
        </p:txBody>
      </p:sp>
    </p:spTree>
    <p:extLst>
      <p:ext uri="{BB962C8B-B14F-4D97-AF65-F5344CB8AC3E}">
        <p14:creationId xmlns:p14="http://schemas.microsoft.com/office/powerpoint/2010/main" val="1221536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1218</TotalTime>
  <Words>2596</Words>
  <Application>Microsoft Office PowerPoint</Application>
  <PresentationFormat>Apresentação na tela (4:3)</PresentationFormat>
  <Paragraphs>169</Paragraphs>
  <Slides>31</Slides>
  <Notes>18</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31</vt:i4>
      </vt:variant>
    </vt:vector>
  </HeadingPairs>
  <TitlesOfParts>
    <vt:vector size="36" baseType="lpstr">
      <vt:lpstr>Arial</vt:lpstr>
      <vt:lpstr>Calibri</vt:lpstr>
      <vt:lpstr>Cambria</vt:lpstr>
      <vt:lpstr>Times New Roman</vt:lpstr>
      <vt:lpstr>Adjacência</vt:lpstr>
      <vt:lpstr>Chapter#8  Revising judgments in the light of new information</vt:lpstr>
      <vt:lpstr>Introduction</vt:lpstr>
      <vt:lpstr>Bayes’ theorem</vt:lpstr>
      <vt:lpstr>Bayes’ theorem</vt:lpstr>
      <vt:lpstr>Apresentação do PowerPoint</vt:lpstr>
      <vt:lpstr>Applying Bayes’ theorem </vt:lpstr>
      <vt:lpstr>Example </vt:lpstr>
      <vt:lpstr>Apresentação do PowerPoint</vt:lpstr>
      <vt:lpstr>Another example </vt:lpstr>
      <vt:lpstr>Apresentação do PowerPoint</vt:lpstr>
      <vt:lpstr>Relative influence that prior probabilities and new information have on the resulting posterior probabilities</vt:lpstr>
      <vt:lpstr>Apresentação do PowerPoint</vt:lpstr>
      <vt:lpstr>Insights </vt:lpstr>
      <vt:lpstr>Apresentação do PowerPoint</vt:lpstr>
      <vt:lpstr>Applying Bayes’ theorem to a decision model </vt:lpstr>
      <vt:lpstr>Applying Bayes’ theorem to a decision model </vt:lpstr>
      <vt:lpstr>Decision tree based on prior probabilities </vt:lpstr>
      <vt:lpstr>Applying Bayes’ theorem to the retailer’s problem </vt:lpstr>
      <vt:lpstr>Decision tree based on posterior probabilities </vt:lpstr>
      <vt:lpstr>Assessing the value of new information  </vt:lpstr>
      <vt:lpstr>The expected value of perfect information (EVPI) </vt:lpstr>
      <vt:lpstr>Determining the EVPI</vt:lpstr>
      <vt:lpstr>If we are considering the test results…</vt:lpstr>
      <vt:lpstr>The expected value of imperfect information (EVII)   </vt:lpstr>
      <vt:lpstr>Revising the prior probabilities when the test indicates that the virus is present </vt:lpstr>
      <vt:lpstr>Revising the prior probabilities when the test indicates that the virus is absent </vt:lpstr>
      <vt:lpstr>Apresentação do PowerPoint</vt:lpstr>
      <vt:lpstr>Expected payoff </vt:lpstr>
      <vt:lpstr>Summary of main stages </vt:lpstr>
      <vt:lpstr>Summary of main stages </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Revising judgments in the light of new information</dc:title>
  <dc:creator>Paula</dc:creator>
  <cp:lastModifiedBy>JOSE VIEIRA</cp:lastModifiedBy>
  <cp:revision>129</cp:revision>
  <cp:lastPrinted>2021-05-14T14:36:48Z</cp:lastPrinted>
  <dcterms:created xsi:type="dcterms:W3CDTF">2016-05-05T14:49:07Z</dcterms:created>
  <dcterms:modified xsi:type="dcterms:W3CDTF">2023-11-10T09:35:43Z</dcterms:modified>
</cp:coreProperties>
</file>