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11"/>
  </p:notesMasterIdLst>
  <p:handoutMasterIdLst>
    <p:handoutMasterId r:id="rId112"/>
  </p:handoutMasterIdLst>
  <p:sldIdLst>
    <p:sldId id="262" r:id="rId3"/>
    <p:sldId id="381" r:id="rId4"/>
    <p:sldId id="557" r:id="rId5"/>
    <p:sldId id="467" r:id="rId6"/>
    <p:sldId id="528" r:id="rId7"/>
    <p:sldId id="306" r:id="rId8"/>
    <p:sldId id="318" r:id="rId9"/>
    <p:sldId id="319" r:id="rId10"/>
    <p:sldId id="323" r:id="rId11"/>
    <p:sldId id="324" r:id="rId12"/>
    <p:sldId id="325" r:id="rId13"/>
    <p:sldId id="499" r:id="rId14"/>
    <p:sldId id="320" r:id="rId15"/>
    <p:sldId id="388" r:id="rId16"/>
    <p:sldId id="389" r:id="rId17"/>
    <p:sldId id="390" r:id="rId18"/>
    <p:sldId id="558" r:id="rId19"/>
    <p:sldId id="520" r:id="rId20"/>
    <p:sldId id="521" r:id="rId21"/>
    <p:sldId id="522" r:id="rId22"/>
    <p:sldId id="523" r:id="rId23"/>
    <p:sldId id="524" r:id="rId24"/>
    <p:sldId id="525" r:id="rId25"/>
    <p:sldId id="526" r:id="rId26"/>
    <p:sldId id="527" r:id="rId27"/>
    <p:sldId id="530" r:id="rId28"/>
    <p:sldId id="560" r:id="rId29"/>
    <p:sldId id="531" r:id="rId30"/>
    <p:sldId id="532" r:id="rId31"/>
    <p:sldId id="322" r:id="rId32"/>
    <p:sldId id="326" r:id="rId33"/>
    <p:sldId id="559" r:id="rId34"/>
    <p:sldId id="511" r:id="rId35"/>
    <p:sldId id="536" r:id="rId36"/>
    <p:sldId id="538" r:id="rId37"/>
    <p:sldId id="535" r:id="rId38"/>
    <p:sldId id="392" r:id="rId39"/>
    <p:sldId id="510" r:id="rId40"/>
    <p:sldId id="333" r:id="rId41"/>
    <p:sldId id="468" r:id="rId42"/>
    <p:sldId id="334" r:id="rId43"/>
    <p:sldId id="335" r:id="rId44"/>
    <p:sldId id="473" r:id="rId45"/>
    <p:sldId id="474" r:id="rId46"/>
    <p:sldId id="476" r:id="rId47"/>
    <p:sldId id="477" r:id="rId48"/>
    <p:sldId id="478" r:id="rId49"/>
    <p:sldId id="479" r:id="rId50"/>
    <p:sldId id="480" r:id="rId51"/>
    <p:sldId id="337" r:id="rId52"/>
    <p:sldId id="336" r:id="rId53"/>
    <p:sldId id="398" r:id="rId54"/>
    <p:sldId id="375" r:id="rId55"/>
    <p:sldId id="471" r:id="rId56"/>
    <p:sldId id="376" r:id="rId57"/>
    <p:sldId id="472" r:id="rId58"/>
    <p:sldId id="377" r:id="rId59"/>
    <p:sldId id="379" r:id="rId60"/>
    <p:sldId id="378" r:id="rId61"/>
    <p:sldId id="552" r:id="rId62"/>
    <p:sldId id="553" r:id="rId63"/>
    <p:sldId id="554" r:id="rId64"/>
    <p:sldId id="352" r:id="rId65"/>
    <p:sldId id="500" r:id="rId66"/>
    <p:sldId id="408" r:id="rId67"/>
    <p:sldId id="409" r:id="rId68"/>
    <p:sldId id="539" r:id="rId69"/>
    <p:sldId id="403" r:id="rId70"/>
    <p:sldId id="540" r:id="rId71"/>
    <p:sldId id="354" r:id="rId72"/>
    <p:sldId id="547" r:id="rId73"/>
    <p:sldId id="356" r:id="rId74"/>
    <p:sldId id="549" r:id="rId75"/>
    <p:sldId id="542" r:id="rId76"/>
    <p:sldId id="550" r:id="rId77"/>
    <p:sldId id="544" r:id="rId78"/>
    <p:sldId id="551" r:id="rId79"/>
    <p:sldId id="546" r:id="rId80"/>
    <p:sldId id="362" r:id="rId81"/>
    <p:sldId id="405" r:id="rId82"/>
    <p:sldId id="503" r:id="rId83"/>
    <p:sldId id="504" r:id="rId84"/>
    <p:sldId id="410" r:id="rId85"/>
    <p:sldId id="363" r:id="rId86"/>
    <p:sldId id="505" r:id="rId87"/>
    <p:sldId id="506" r:id="rId88"/>
    <p:sldId id="561" r:id="rId89"/>
    <p:sldId id="562" r:id="rId90"/>
    <p:sldId id="469" r:id="rId91"/>
    <p:sldId id="481" r:id="rId92"/>
    <p:sldId id="482" r:id="rId93"/>
    <p:sldId id="555" r:id="rId94"/>
    <p:sldId id="483" r:id="rId95"/>
    <p:sldId id="485" r:id="rId96"/>
    <p:sldId id="486" r:id="rId97"/>
    <p:sldId id="487" r:id="rId98"/>
    <p:sldId id="488" r:id="rId99"/>
    <p:sldId id="489" r:id="rId100"/>
    <p:sldId id="490" r:id="rId101"/>
    <p:sldId id="491" r:id="rId102"/>
    <p:sldId id="556" r:id="rId103"/>
    <p:sldId id="492" r:id="rId104"/>
    <p:sldId id="493" r:id="rId105"/>
    <p:sldId id="494" r:id="rId106"/>
    <p:sldId id="496" r:id="rId107"/>
    <p:sldId id="497" r:id="rId108"/>
    <p:sldId id="516" r:id="rId109"/>
    <p:sldId id="484"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5" autoAdjust="0"/>
    <p:restoredTop sz="65350" autoAdjust="0"/>
  </p:normalViewPr>
  <p:slideViewPr>
    <p:cSldViewPr snapToGrid="0">
      <p:cViewPr varScale="1">
        <p:scale>
          <a:sx n="36" d="100"/>
          <a:sy n="36" d="100"/>
        </p:scale>
        <p:origin x="1147" y="34"/>
      </p:cViewPr>
      <p:guideLst>
        <p:guide orient="horz" pos="2115"/>
        <p:guide pos="3840"/>
      </p:guideLst>
    </p:cSldViewPr>
  </p:slideViewPr>
  <p:notesTextViewPr>
    <p:cViewPr>
      <p:scale>
        <a:sx n="1" d="1"/>
        <a:sy n="1" d="1"/>
      </p:scale>
      <p:origin x="0" y="0"/>
    </p:cViewPr>
  </p:notesTextViewPr>
  <p:sorterViewPr>
    <p:cViewPr varScale="1">
      <p:scale>
        <a:sx n="1" d="1"/>
        <a:sy n="1" d="1"/>
      </p:scale>
      <p:origin x="0" y="-44467"/>
    </p:cViewPr>
  </p:sorterViewPr>
  <p:notesViewPr>
    <p:cSldViewPr snapToGrid="0" showGuides="1">
      <p:cViewPr varScale="1">
        <p:scale>
          <a:sx n="83" d="100"/>
          <a:sy n="83" d="100"/>
        </p:scale>
        <p:origin x="1242"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A26B7-CC4D-4172-84B2-2A536EA0A22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pt-BR"/>
        </a:p>
      </dgm:t>
    </dgm:pt>
    <dgm:pt modelId="{C62C2EFC-FF05-45B2-AA7C-A8B1863A4320}">
      <dgm:prSet phldrT="[Texto]"/>
      <dgm:spPr/>
      <dgm:t>
        <a:bodyPr/>
        <a:lstStyle/>
        <a:p>
          <a:r>
            <a:rPr lang="pt-BR" dirty="0" smtClean="0"/>
            <a:t>CBARI</a:t>
          </a:r>
          <a:endParaRPr lang="pt-BR" dirty="0"/>
        </a:p>
      </dgm:t>
    </dgm:pt>
    <dgm:pt modelId="{8EDBDE58-8A78-40A6-AA9B-CA9D2CEE394C}" type="parTrans" cxnId="{49497E10-1076-4570-A14B-03883D53F893}">
      <dgm:prSet/>
      <dgm:spPr/>
      <dgm:t>
        <a:bodyPr/>
        <a:lstStyle/>
        <a:p>
          <a:endParaRPr lang="pt-BR"/>
        </a:p>
      </dgm:t>
    </dgm:pt>
    <dgm:pt modelId="{F3971FBC-3744-44AE-84D7-CC41A6A2BA90}" type="sibTrans" cxnId="{49497E10-1076-4570-A14B-03883D53F893}">
      <dgm:prSet/>
      <dgm:spPr/>
      <dgm:t>
        <a:bodyPr/>
        <a:lstStyle/>
        <a:p>
          <a:endParaRPr lang="pt-BR"/>
        </a:p>
      </dgm:t>
    </dgm:pt>
    <dgm:pt modelId="{4103F4DD-E045-4317-8EA5-FE3C902ADD1A}">
      <dgm:prSet phldrT="[Texto]" custT="1"/>
      <dgm:spPr/>
      <dgm:t>
        <a:bodyPr/>
        <a:lstStyle/>
        <a:p>
          <a:r>
            <a:rPr lang="pt-BR" sz="1100" b="1" dirty="0" smtClean="0"/>
            <a:t>Conhecimento</a:t>
          </a:r>
          <a:endParaRPr lang="pt-BR" sz="1100" b="1" dirty="0"/>
        </a:p>
      </dgm:t>
    </dgm:pt>
    <dgm:pt modelId="{8358955A-44B4-4436-A370-EC33DC6E856C}" type="parTrans" cxnId="{46824F18-EFF8-4036-9DEE-CDD1D58E1B19}">
      <dgm:prSet/>
      <dgm:spPr/>
      <dgm:t>
        <a:bodyPr/>
        <a:lstStyle/>
        <a:p>
          <a:endParaRPr lang="pt-BR"/>
        </a:p>
      </dgm:t>
    </dgm:pt>
    <dgm:pt modelId="{38A8C1F9-89F1-44BF-B5B4-2610751352DD}" type="sibTrans" cxnId="{46824F18-EFF8-4036-9DEE-CDD1D58E1B19}">
      <dgm:prSet/>
      <dgm:spPr/>
      <dgm:t>
        <a:bodyPr/>
        <a:lstStyle/>
        <a:p>
          <a:endParaRPr lang="pt-BR"/>
        </a:p>
      </dgm:t>
    </dgm:pt>
    <dgm:pt modelId="{B56FF9BF-8AB5-40DB-84E6-7B88EBFF0821}">
      <dgm:prSet phldrT="[Texto]"/>
      <dgm:spPr/>
      <dgm:t>
        <a:bodyPr/>
        <a:lstStyle/>
        <a:p>
          <a:r>
            <a:rPr lang="pt-BR" b="1" dirty="0" smtClean="0"/>
            <a:t>Comunicação</a:t>
          </a:r>
          <a:endParaRPr lang="pt-BR" b="1" dirty="0"/>
        </a:p>
      </dgm:t>
    </dgm:pt>
    <dgm:pt modelId="{7B296DAD-3AA5-443F-99E8-FD982E3E9D1F}" type="parTrans" cxnId="{22DD045C-613F-4782-B887-5013FD0865DE}">
      <dgm:prSet/>
      <dgm:spPr/>
      <dgm:t>
        <a:bodyPr/>
        <a:lstStyle/>
        <a:p>
          <a:endParaRPr lang="pt-BR"/>
        </a:p>
      </dgm:t>
    </dgm:pt>
    <dgm:pt modelId="{F0F4FA09-07FF-4229-9662-8B5A66564E8D}" type="sibTrans" cxnId="{22DD045C-613F-4782-B887-5013FD0865DE}">
      <dgm:prSet/>
      <dgm:spPr/>
      <dgm:t>
        <a:bodyPr/>
        <a:lstStyle/>
        <a:p>
          <a:endParaRPr lang="pt-BR"/>
        </a:p>
      </dgm:t>
    </dgm:pt>
    <dgm:pt modelId="{CA06E7A7-E665-407A-9054-456CDC78A98C}">
      <dgm:prSet phldrT="[Texto]"/>
      <dgm:spPr/>
      <dgm:t>
        <a:bodyPr/>
        <a:lstStyle/>
        <a:p>
          <a:r>
            <a:rPr lang="pt-BR" b="1" dirty="0" smtClean="0"/>
            <a:t>Investidores</a:t>
          </a:r>
          <a:endParaRPr lang="pt-BR" b="1" dirty="0"/>
        </a:p>
      </dgm:t>
    </dgm:pt>
    <dgm:pt modelId="{AD18C051-878B-45ED-95CC-89661F63F9E9}" type="parTrans" cxnId="{1D5E2DD2-C00A-4A21-B7DB-63F4D05C2535}">
      <dgm:prSet/>
      <dgm:spPr/>
      <dgm:t>
        <a:bodyPr/>
        <a:lstStyle/>
        <a:p>
          <a:endParaRPr lang="pt-BR"/>
        </a:p>
      </dgm:t>
    </dgm:pt>
    <dgm:pt modelId="{B5DA2EA5-6B1E-42C8-8562-B957D1F4770F}" type="sibTrans" cxnId="{1D5E2DD2-C00A-4A21-B7DB-63F4D05C2535}">
      <dgm:prSet/>
      <dgm:spPr/>
      <dgm:t>
        <a:bodyPr/>
        <a:lstStyle/>
        <a:p>
          <a:endParaRPr lang="pt-BR"/>
        </a:p>
      </dgm:t>
    </dgm:pt>
    <dgm:pt modelId="{435FD2BF-0BAF-4AC0-A526-3FB7540BF537}">
      <dgm:prSet phldrT="[Texto]"/>
      <dgm:spPr/>
      <dgm:t>
        <a:bodyPr/>
        <a:lstStyle/>
        <a:p>
          <a:r>
            <a:rPr lang="pt-BR" b="1" dirty="0" err="1" smtClean="0"/>
            <a:t>PMEs</a:t>
          </a:r>
          <a:endParaRPr lang="pt-BR" b="1" dirty="0"/>
        </a:p>
      </dgm:t>
    </dgm:pt>
    <dgm:pt modelId="{C1BB8FED-73B3-485B-9065-0A3BE438B440}" type="parTrans" cxnId="{70C64E1F-278D-47E9-A531-EF27513C01CF}">
      <dgm:prSet/>
      <dgm:spPr/>
      <dgm:t>
        <a:bodyPr/>
        <a:lstStyle/>
        <a:p>
          <a:endParaRPr lang="pt-BR"/>
        </a:p>
      </dgm:t>
    </dgm:pt>
    <dgm:pt modelId="{F69886D3-0B7D-4008-9850-A3BE7B3DF1F7}" type="sibTrans" cxnId="{70C64E1F-278D-47E9-A531-EF27513C01CF}">
      <dgm:prSet/>
      <dgm:spPr/>
      <dgm:t>
        <a:bodyPr/>
        <a:lstStyle/>
        <a:p>
          <a:endParaRPr lang="pt-BR"/>
        </a:p>
      </dgm:t>
    </dgm:pt>
    <dgm:pt modelId="{09AC5ADB-A2B4-479B-B39F-C06228D67B26}">
      <dgm:prSet phldrT="[Texto]"/>
      <dgm:spPr/>
      <dgm:t>
        <a:bodyPr/>
        <a:lstStyle/>
        <a:p>
          <a:r>
            <a:rPr lang="pt-BR" b="1" dirty="0" smtClean="0"/>
            <a:t>Estatais</a:t>
          </a:r>
          <a:endParaRPr lang="pt-BR" b="1" dirty="0"/>
        </a:p>
      </dgm:t>
    </dgm:pt>
    <dgm:pt modelId="{1D0BCAC9-56B7-4D3C-B46D-3CF69B27676D}" type="parTrans" cxnId="{13B9BF2F-F814-4685-B4AE-2A02A4EA8265}">
      <dgm:prSet/>
      <dgm:spPr/>
      <dgm:t>
        <a:bodyPr/>
        <a:lstStyle/>
        <a:p>
          <a:endParaRPr lang="pt-BR"/>
        </a:p>
      </dgm:t>
    </dgm:pt>
    <dgm:pt modelId="{64B664D1-E1F1-45DD-8995-27DD5B77023B}" type="sibTrans" cxnId="{13B9BF2F-F814-4685-B4AE-2A02A4EA8265}">
      <dgm:prSet/>
      <dgm:spPr/>
      <dgm:t>
        <a:bodyPr/>
        <a:lstStyle/>
        <a:p>
          <a:endParaRPr lang="pt-BR"/>
        </a:p>
      </dgm:t>
    </dgm:pt>
    <dgm:pt modelId="{2C6AE731-45E7-4313-BAD5-A6BE2A135B8B}" type="pres">
      <dgm:prSet presAssocID="{6C3A26B7-CC4D-4172-84B2-2A536EA0A22D}" presName="Name0" presStyleCnt="0">
        <dgm:presLayoutVars>
          <dgm:chMax val="1"/>
          <dgm:dir/>
          <dgm:animLvl val="ctr"/>
          <dgm:resizeHandles val="exact"/>
        </dgm:presLayoutVars>
      </dgm:prSet>
      <dgm:spPr/>
      <dgm:t>
        <a:bodyPr/>
        <a:lstStyle/>
        <a:p>
          <a:endParaRPr lang="pt-BR"/>
        </a:p>
      </dgm:t>
    </dgm:pt>
    <dgm:pt modelId="{53049012-C8B9-4B8A-B1D4-CB95323C24E0}" type="pres">
      <dgm:prSet presAssocID="{C62C2EFC-FF05-45B2-AA7C-A8B1863A4320}" presName="centerShape" presStyleLbl="node0" presStyleIdx="0" presStyleCnt="1"/>
      <dgm:spPr/>
      <dgm:t>
        <a:bodyPr/>
        <a:lstStyle/>
        <a:p>
          <a:endParaRPr lang="pt-BR"/>
        </a:p>
      </dgm:t>
    </dgm:pt>
    <dgm:pt modelId="{BBC9C726-EAA8-4466-809E-E3247B5627A8}" type="pres">
      <dgm:prSet presAssocID="{4103F4DD-E045-4317-8EA5-FE3C902ADD1A}" presName="node" presStyleLbl="node1" presStyleIdx="0" presStyleCnt="5">
        <dgm:presLayoutVars>
          <dgm:bulletEnabled val="1"/>
        </dgm:presLayoutVars>
      </dgm:prSet>
      <dgm:spPr/>
      <dgm:t>
        <a:bodyPr/>
        <a:lstStyle/>
        <a:p>
          <a:endParaRPr lang="pt-BR"/>
        </a:p>
      </dgm:t>
    </dgm:pt>
    <dgm:pt modelId="{CD0CDB39-6BBB-48DB-A247-9F26AC896074}" type="pres">
      <dgm:prSet presAssocID="{4103F4DD-E045-4317-8EA5-FE3C902ADD1A}" presName="dummy" presStyleCnt="0"/>
      <dgm:spPr/>
    </dgm:pt>
    <dgm:pt modelId="{33E1FC00-6A53-4B28-B610-FE08AEFCF445}" type="pres">
      <dgm:prSet presAssocID="{38A8C1F9-89F1-44BF-B5B4-2610751352DD}" presName="sibTrans" presStyleLbl="sibTrans2D1" presStyleIdx="0" presStyleCnt="5"/>
      <dgm:spPr/>
      <dgm:t>
        <a:bodyPr/>
        <a:lstStyle/>
        <a:p>
          <a:endParaRPr lang="pt-BR"/>
        </a:p>
      </dgm:t>
    </dgm:pt>
    <dgm:pt modelId="{4AE7B818-6172-4F0C-8603-CBE0FAF8C96C}" type="pres">
      <dgm:prSet presAssocID="{B56FF9BF-8AB5-40DB-84E6-7B88EBFF0821}" presName="node" presStyleLbl="node1" presStyleIdx="1" presStyleCnt="5">
        <dgm:presLayoutVars>
          <dgm:bulletEnabled val="1"/>
        </dgm:presLayoutVars>
      </dgm:prSet>
      <dgm:spPr/>
      <dgm:t>
        <a:bodyPr/>
        <a:lstStyle/>
        <a:p>
          <a:endParaRPr lang="pt-BR"/>
        </a:p>
      </dgm:t>
    </dgm:pt>
    <dgm:pt modelId="{F4DFC597-140F-448C-AA5C-8B6F2E023F56}" type="pres">
      <dgm:prSet presAssocID="{B56FF9BF-8AB5-40DB-84E6-7B88EBFF0821}" presName="dummy" presStyleCnt="0"/>
      <dgm:spPr/>
    </dgm:pt>
    <dgm:pt modelId="{49CF5C3B-6879-4F6E-B7AA-D67896245511}" type="pres">
      <dgm:prSet presAssocID="{F0F4FA09-07FF-4229-9662-8B5A66564E8D}" presName="sibTrans" presStyleLbl="sibTrans2D1" presStyleIdx="1" presStyleCnt="5"/>
      <dgm:spPr/>
      <dgm:t>
        <a:bodyPr/>
        <a:lstStyle/>
        <a:p>
          <a:endParaRPr lang="pt-BR"/>
        </a:p>
      </dgm:t>
    </dgm:pt>
    <dgm:pt modelId="{3A449015-C3C6-4C08-8ECE-CE9DC97F81AB}" type="pres">
      <dgm:prSet presAssocID="{CA06E7A7-E665-407A-9054-456CDC78A98C}" presName="node" presStyleLbl="node1" presStyleIdx="2" presStyleCnt="5">
        <dgm:presLayoutVars>
          <dgm:bulletEnabled val="1"/>
        </dgm:presLayoutVars>
      </dgm:prSet>
      <dgm:spPr/>
      <dgm:t>
        <a:bodyPr/>
        <a:lstStyle/>
        <a:p>
          <a:endParaRPr lang="pt-BR"/>
        </a:p>
      </dgm:t>
    </dgm:pt>
    <dgm:pt modelId="{E9BA03E8-C96D-4478-9197-22E88EAD035D}" type="pres">
      <dgm:prSet presAssocID="{CA06E7A7-E665-407A-9054-456CDC78A98C}" presName="dummy" presStyleCnt="0"/>
      <dgm:spPr/>
    </dgm:pt>
    <dgm:pt modelId="{DE606690-88EC-42F5-8F00-821391CDCDEA}" type="pres">
      <dgm:prSet presAssocID="{B5DA2EA5-6B1E-42C8-8562-B957D1F4770F}" presName="sibTrans" presStyleLbl="sibTrans2D1" presStyleIdx="2" presStyleCnt="5"/>
      <dgm:spPr/>
      <dgm:t>
        <a:bodyPr/>
        <a:lstStyle/>
        <a:p>
          <a:endParaRPr lang="pt-BR"/>
        </a:p>
      </dgm:t>
    </dgm:pt>
    <dgm:pt modelId="{7923C691-3232-4918-8138-E2DF53DA67BD}" type="pres">
      <dgm:prSet presAssocID="{435FD2BF-0BAF-4AC0-A526-3FB7540BF537}" presName="node" presStyleLbl="node1" presStyleIdx="3" presStyleCnt="5">
        <dgm:presLayoutVars>
          <dgm:bulletEnabled val="1"/>
        </dgm:presLayoutVars>
      </dgm:prSet>
      <dgm:spPr/>
      <dgm:t>
        <a:bodyPr/>
        <a:lstStyle/>
        <a:p>
          <a:endParaRPr lang="pt-BR"/>
        </a:p>
      </dgm:t>
    </dgm:pt>
    <dgm:pt modelId="{6F1D7DB9-5022-4A50-AAC2-6766A1E74F4C}" type="pres">
      <dgm:prSet presAssocID="{435FD2BF-0BAF-4AC0-A526-3FB7540BF537}" presName="dummy" presStyleCnt="0"/>
      <dgm:spPr/>
    </dgm:pt>
    <dgm:pt modelId="{D1EDCB94-B670-4690-89BC-7E63E7E2BB83}" type="pres">
      <dgm:prSet presAssocID="{F69886D3-0B7D-4008-9850-A3BE7B3DF1F7}" presName="sibTrans" presStyleLbl="sibTrans2D1" presStyleIdx="3" presStyleCnt="5"/>
      <dgm:spPr/>
      <dgm:t>
        <a:bodyPr/>
        <a:lstStyle/>
        <a:p>
          <a:endParaRPr lang="pt-BR"/>
        </a:p>
      </dgm:t>
    </dgm:pt>
    <dgm:pt modelId="{68A400A9-0B4C-4029-BDB4-8FACB5459B9B}" type="pres">
      <dgm:prSet presAssocID="{09AC5ADB-A2B4-479B-B39F-C06228D67B26}" presName="node" presStyleLbl="node1" presStyleIdx="4" presStyleCnt="5">
        <dgm:presLayoutVars>
          <dgm:bulletEnabled val="1"/>
        </dgm:presLayoutVars>
      </dgm:prSet>
      <dgm:spPr/>
      <dgm:t>
        <a:bodyPr/>
        <a:lstStyle/>
        <a:p>
          <a:endParaRPr lang="pt-BR"/>
        </a:p>
      </dgm:t>
    </dgm:pt>
    <dgm:pt modelId="{4630EFD8-DA75-4C77-A817-C260F78E5107}" type="pres">
      <dgm:prSet presAssocID="{09AC5ADB-A2B4-479B-B39F-C06228D67B26}" presName="dummy" presStyleCnt="0"/>
      <dgm:spPr/>
    </dgm:pt>
    <dgm:pt modelId="{608CB3DE-0B0E-4AFE-97B6-46E786774059}" type="pres">
      <dgm:prSet presAssocID="{64B664D1-E1F1-45DD-8995-27DD5B77023B}" presName="sibTrans" presStyleLbl="sibTrans2D1" presStyleIdx="4" presStyleCnt="5"/>
      <dgm:spPr/>
      <dgm:t>
        <a:bodyPr/>
        <a:lstStyle/>
        <a:p>
          <a:endParaRPr lang="pt-BR"/>
        </a:p>
      </dgm:t>
    </dgm:pt>
  </dgm:ptLst>
  <dgm:cxnLst>
    <dgm:cxn modelId="{7A2CC246-5CBE-47A5-A05D-69F2D1734715}" type="presOf" srcId="{F69886D3-0B7D-4008-9850-A3BE7B3DF1F7}" destId="{D1EDCB94-B670-4690-89BC-7E63E7E2BB83}" srcOrd="0" destOrd="0" presId="urn:microsoft.com/office/officeart/2005/8/layout/radial6"/>
    <dgm:cxn modelId="{72074E0C-99D3-49DE-B66D-43F15D2CB295}" type="presOf" srcId="{64B664D1-E1F1-45DD-8995-27DD5B77023B}" destId="{608CB3DE-0B0E-4AFE-97B6-46E786774059}" srcOrd="0" destOrd="0" presId="urn:microsoft.com/office/officeart/2005/8/layout/radial6"/>
    <dgm:cxn modelId="{1D5E2DD2-C00A-4A21-B7DB-63F4D05C2535}" srcId="{C62C2EFC-FF05-45B2-AA7C-A8B1863A4320}" destId="{CA06E7A7-E665-407A-9054-456CDC78A98C}" srcOrd="2" destOrd="0" parTransId="{AD18C051-878B-45ED-95CC-89661F63F9E9}" sibTransId="{B5DA2EA5-6B1E-42C8-8562-B957D1F4770F}"/>
    <dgm:cxn modelId="{22DD045C-613F-4782-B887-5013FD0865DE}" srcId="{C62C2EFC-FF05-45B2-AA7C-A8B1863A4320}" destId="{B56FF9BF-8AB5-40DB-84E6-7B88EBFF0821}" srcOrd="1" destOrd="0" parTransId="{7B296DAD-3AA5-443F-99E8-FD982E3E9D1F}" sibTransId="{F0F4FA09-07FF-4229-9662-8B5A66564E8D}"/>
    <dgm:cxn modelId="{70376AA7-D90D-4140-96FA-3F9036E8B973}" type="presOf" srcId="{435FD2BF-0BAF-4AC0-A526-3FB7540BF537}" destId="{7923C691-3232-4918-8138-E2DF53DA67BD}" srcOrd="0" destOrd="0" presId="urn:microsoft.com/office/officeart/2005/8/layout/radial6"/>
    <dgm:cxn modelId="{E0A73A8B-5EC5-4C36-84A2-19DE33FC0DA7}" type="presOf" srcId="{C62C2EFC-FF05-45B2-AA7C-A8B1863A4320}" destId="{53049012-C8B9-4B8A-B1D4-CB95323C24E0}" srcOrd="0" destOrd="0" presId="urn:microsoft.com/office/officeart/2005/8/layout/radial6"/>
    <dgm:cxn modelId="{C4F7B0AF-4D25-412C-99AF-A85EFAB311F8}" type="presOf" srcId="{38A8C1F9-89F1-44BF-B5B4-2610751352DD}" destId="{33E1FC00-6A53-4B28-B610-FE08AEFCF445}" srcOrd="0" destOrd="0" presId="urn:microsoft.com/office/officeart/2005/8/layout/radial6"/>
    <dgm:cxn modelId="{59F25EFA-1B77-421F-B3AC-6457516A9673}" type="presOf" srcId="{CA06E7A7-E665-407A-9054-456CDC78A98C}" destId="{3A449015-C3C6-4C08-8ECE-CE9DC97F81AB}" srcOrd="0" destOrd="0" presId="urn:microsoft.com/office/officeart/2005/8/layout/radial6"/>
    <dgm:cxn modelId="{DABDFE8F-D13D-46B1-9867-7FA64FAAEE9E}" type="presOf" srcId="{F0F4FA09-07FF-4229-9662-8B5A66564E8D}" destId="{49CF5C3B-6879-4F6E-B7AA-D67896245511}" srcOrd="0" destOrd="0" presId="urn:microsoft.com/office/officeart/2005/8/layout/radial6"/>
    <dgm:cxn modelId="{6723E6E1-8E76-40BB-BF0C-3BA1EC3FB45E}" type="presOf" srcId="{6C3A26B7-CC4D-4172-84B2-2A536EA0A22D}" destId="{2C6AE731-45E7-4313-BAD5-A6BE2A135B8B}" srcOrd="0" destOrd="0" presId="urn:microsoft.com/office/officeart/2005/8/layout/radial6"/>
    <dgm:cxn modelId="{CB5EE565-BAAF-4A21-A61B-253C67F6D10F}" type="presOf" srcId="{4103F4DD-E045-4317-8EA5-FE3C902ADD1A}" destId="{BBC9C726-EAA8-4466-809E-E3247B5627A8}" srcOrd="0" destOrd="0" presId="urn:microsoft.com/office/officeart/2005/8/layout/radial6"/>
    <dgm:cxn modelId="{70C64E1F-278D-47E9-A531-EF27513C01CF}" srcId="{C62C2EFC-FF05-45B2-AA7C-A8B1863A4320}" destId="{435FD2BF-0BAF-4AC0-A526-3FB7540BF537}" srcOrd="3" destOrd="0" parTransId="{C1BB8FED-73B3-485B-9065-0A3BE438B440}" sibTransId="{F69886D3-0B7D-4008-9850-A3BE7B3DF1F7}"/>
    <dgm:cxn modelId="{5659F272-B601-4CE9-A879-B0D56CE4DF68}" type="presOf" srcId="{B5DA2EA5-6B1E-42C8-8562-B957D1F4770F}" destId="{DE606690-88EC-42F5-8F00-821391CDCDEA}" srcOrd="0" destOrd="0" presId="urn:microsoft.com/office/officeart/2005/8/layout/radial6"/>
    <dgm:cxn modelId="{49497E10-1076-4570-A14B-03883D53F893}" srcId="{6C3A26B7-CC4D-4172-84B2-2A536EA0A22D}" destId="{C62C2EFC-FF05-45B2-AA7C-A8B1863A4320}" srcOrd="0" destOrd="0" parTransId="{8EDBDE58-8A78-40A6-AA9B-CA9D2CEE394C}" sibTransId="{F3971FBC-3744-44AE-84D7-CC41A6A2BA90}"/>
    <dgm:cxn modelId="{48A5335F-AF3F-4C53-82B2-AD916B596E6E}" type="presOf" srcId="{09AC5ADB-A2B4-479B-B39F-C06228D67B26}" destId="{68A400A9-0B4C-4029-BDB4-8FACB5459B9B}" srcOrd="0" destOrd="0" presId="urn:microsoft.com/office/officeart/2005/8/layout/radial6"/>
    <dgm:cxn modelId="{211F6349-7BCB-464A-8992-4E0845AB5F8D}" type="presOf" srcId="{B56FF9BF-8AB5-40DB-84E6-7B88EBFF0821}" destId="{4AE7B818-6172-4F0C-8603-CBE0FAF8C96C}" srcOrd="0" destOrd="0" presId="urn:microsoft.com/office/officeart/2005/8/layout/radial6"/>
    <dgm:cxn modelId="{13B9BF2F-F814-4685-B4AE-2A02A4EA8265}" srcId="{C62C2EFC-FF05-45B2-AA7C-A8B1863A4320}" destId="{09AC5ADB-A2B4-479B-B39F-C06228D67B26}" srcOrd="4" destOrd="0" parTransId="{1D0BCAC9-56B7-4D3C-B46D-3CF69B27676D}" sibTransId="{64B664D1-E1F1-45DD-8995-27DD5B77023B}"/>
    <dgm:cxn modelId="{46824F18-EFF8-4036-9DEE-CDD1D58E1B19}" srcId="{C62C2EFC-FF05-45B2-AA7C-A8B1863A4320}" destId="{4103F4DD-E045-4317-8EA5-FE3C902ADD1A}" srcOrd="0" destOrd="0" parTransId="{8358955A-44B4-4436-A370-EC33DC6E856C}" sibTransId="{38A8C1F9-89F1-44BF-B5B4-2610751352DD}"/>
    <dgm:cxn modelId="{E463CA45-3379-4176-AE6A-21059E3032A1}" type="presParOf" srcId="{2C6AE731-45E7-4313-BAD5-A6BE2A135B8B}" destId="{53049012-C8B9-4B8A-B1D4-CB95323C24E0}" srcOrd="0" destOrd="0" presId="urn:microsoft.com/office/officeart/2005/8/layout/radial6"/>
    <dgm:cxn modelId="{1D16FBA2-6C24-401D-B8EB-8199D32B9919}" type="presParOf" srcId="{2C6AE731-45E7-4313-BAD5-A6BE2A135B8B}" destId="{BBC9C726-EAA8-4466-809E-E3247B5627A8}" srcOrd="1" destOrd="0" presId="urn:microsoft.com/office/officeart/2005/8/layout/radial6"/>
    <dgm:cxn modelId="{871FE487-C422-4403-A71F-1A968D67E1AE}" type="presParOf" srcId="{2C6AE731-45E7-4313-BAD5-A6BE2A135B8B}" destId="{CD0CDB39-6BBB-48DB-A247-9F26AC896074}" srcOrd="2" destOrd="0" presId="urn:microsoft.com/office/officeart/2005/8/layout/radial6"/>
    <dgm:cxn modelId="{4DCFBB1D-BCC4-42D1-8252-F471F46655F3}" type="presParOf" srcId="{2C6AE731-45E7-4313-BAD5-A6BE2A135B8B}" destId="{33E1FC00-6A53-4B28-B610-FE08AEFCF445}" srcOrd="3" destOrd="0" presId="urn:microsoft.com/office/officeart/2005/8/layout/radial6"/>
    <dgm:cxn modelId="{78D3BC61-8159-4C16-A260-196A1F8E389A}" type="presParOf" srcId="{2C6AE731-45E7-4313-BAD5-A6BE2A135B8B}" destId="{4AE7B818-6172-4F0C-8603-CBE0FAF8C96C}" srcOrd="4" destOrd="0" presId="urn:microsoft.com/office/officeart/2005/8/layout/radial6"/>
    <dgm:cxn modelId="{C433EE89-FC94-4078-83DF-5C975DE55FB5}" type="presParOf" srcId="{2C6AE731-45E7-4313-BAD5-A6BE2A135B8B}" destId="{F4DFC597-140F-448C-AA5C-8B6F2E023F56}" srcOrd="5" destOrd="0" presId="urn:microsoft.com/office/officeart/2005/8/layout/radial6"/>
    <dgm:cxn modelId="{2C8E5D8D-854B-4706-A691-735247247792}" type="presParOf" srcId="{2C6AE731-45E7-4313-BAD5-A6BE2A135B8B}" destId="{49CF5C3B-6879-4F6E-B7AA-D67896245511}" srcOrd="6" destOrd="0" presId="urn:microsoft.com/office/officeart/2005/8/layout/radial6"/>
    <dgm:cxn modelId="{EED96D1E-C0CB-48C3-AAB2-4F37E8C3F940}" type="presParOf" srcId="{2C6AE731-45E7-4313-BAD5-A6BE2A135B8B}" destId="{3A449015-C3C6-4C08-8ECE-CE9DC97F81AB}" srcOrd="7" destOrd="0" presId="urn:microsoft.com/office/officeart/2005/8/layout/radial6"/>
    <dgm:cxn modelId="{E7DA7BEE-A6B8-4A3B-A82C-8D6C52899A6B}" type="presParOf" srcId="{2C6AE731-45E7-4313-BAD5-A6BE2A135B8B}" destId="{E9BA03E8-C96D-4478-9197-22E88EAD035D}" srcOrd="8" destOrd="0" presId="urn:microsoft.com/office/officeart/2005/8/layout/radial6"/>
    <dgm:cxn modelId="{BB4A4BC5-78F2-4A70-8FB6-B3DA31551AAC}" type="presParOf" srcId="{2C6AE731-45E7-4313-BAD5-A6BE2A135B8B}" destId="{DE606690-88EC-42F5-8F00-821391CDCDEA}" srcOrd="9" destOrd="0" presId="urn:microsoft.com/office/officeart/2005/8/layout/radial6"/>
    <dgm:cxn modelId="{D5128CF7-F2CD-4A9F-BF39-3C947CC7DF3D}" type="presParOf" srcId="{2C6AE731-45E7-4313-BAD5-A6BE2A135B8B}" destId="{7923C691-3232-4918-8138-E2DF53DA67BD}" srcOrd="10" destOrd="0" presId="urn:microsoft.com/office/officeart/2005/8/layout/radial6"/>
    <dgm:cxn modelId="{5B9A2BDA-C2EF-4261-9739-AC2A4842D487}" type="presParOf" srcId="{2C6AE731-45E7-4313-BAD5-A6BE2A135B8B}" destId="{6F1D7DB9-5022-4A50-AAC2-6766A1E74F4C}" srcOrd="11" destOrd="0" presId="urn:microsoft.com/office/officeart/2005/8/layout/radial6"/>
    <dgm:cxn modelId="{664CA62F-5E5C-4BB5-925A-DD7E0224B768}" type="presParOf" srcId="{2C6AE731-45E7-4313-BAD5-A6BE2A135B8B}" destId="{D1EDCB94-B670-4690-89BC-7E63E7E2BB83}" srcOrd="12" destOrd="0" presId="urn:microsoft.com/office/officeart/2005/8/layout/radial6"/>
    <dgm:cxn modelId="{B5A3E63C-2DE8-4DE3-87B8-F4A26638CAFB}" type="presParOf" srcId="{2C6AE731-45E7-4313-BAD5-A6BE2A135B8B}" destId="{68A400A9-0B4C-4029-BDB4-8FACB5459B9B}" srcOrd="13" destOrd="0" presId="urn:microsoft.com/office/officeart/2005/8/layout/radial6"/>
    <dgm:cxn modelId="{E18AEDB9-D306-432A-BB4F-0E4C282B217E}" type="presParOf" srcId="{2C6AE731-45E7-4313-BAD5-A6BE2A135B8B}" destId="{4630EFD8-DA75-4C77-A817-C260F78E5107}" srcOrd="14" destOrd="0" presId="urn:microsoft.com/office/officeart/2005/8/layout/radial6"/>
    <dgm:cxn modelId="{236E3559-CEED-44A3-B7F3-3289AA365AC4}" type="presParOf" srcId="{2C6AE731-45E7-4313-BAD5-A6BE2A135B8B}" destId="{608CB3DE-0B0E-4AFE-97B6-46E786774059}"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8CB3DE-0B0E-4AFE-97B6-46E786774059}">
      <dsp:nvSpPr>
        <dsp:cNvPr id="0" name=""/>
        <dsp:cNvSpPr/>
      </dsp:nvSpPr>
      <dsp:spPr>
        <a:xfrm>
          <a:off x="1900680" y="679904"/>
          <a:ext cx="4534755" cy="4534755"/>
        </a:xfrm>
        <a:prstGeom prst="blockArc">
          <a:avLst>
            <a:gd name="adj1" fmla="val 11880000"/>
            <a:gd name="adj2" fmla="val 1620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EDCB94-B670-4690-89BC-7E63E7E2BB83}">
      <dsp:nvSpPr>
        <dsp:cNvPr id="0" name=""/>
        <dsp:cNvSpPr/>
      </dsp:nvSpPr>
      <dsp:spPr>
        <a:xfrm>
          <a:off x="1900680" y="679904"/>
          <a:ext cx="4534755" cy="4534755"/>
        </a:xfrm>
        <a:prstGeom prst="blockArc">
          <a:avLst>
            <a:gd name="adj1" fmla="val 7560000"/>
            <a:gd name="adj2" fmla="val 1188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606690-88EC-42F5-8F00-821391CDCDEA}">
      <dsp:nvSpPr>
        <dsp:cNvPr id="0" name=""/>
        <dsp:cNvSpPr/>
      </dsp:nvSpPr>
      <dsp:spPr>
        <a:xfrm>
          <a:off x="1900680" y="679904"/>
          <a:ext cx="4534755" cy="4534755"/>
        </a:xfrm>
        <a:prstGeom prst="blockArc">
          <a:avLst>
            <a:gd name="adj1" fmla="val 3240000"/>
            <a:gd name="adj2" fmla="val 756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CF5C3B-6879-4F6E-B7AA-D67896245511}">
      <dsp:nvSpPr>
        <dsp:cNvPr id="0" name=""/>
        <dsp:cNvSpPr/>
      </dsp:nvSpPr>
      <dsp:spPr>
        <a:xfrm>
          <a:off x="1900680" y="679904"/>
          <a:ext cx="4534755" cy="4534755"/>
        </a:xfrm>
        <a:prstGeom prst="blockArc">
          <a:avLst>
            <a:gd name="adj1" fmla="val 20520000"/>
            <a:gd name="adj2" fmla="val 324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3E1FC00-6A53-4B28-B610-FE08AEFCF445}">
      <dsp:nvSpPr>
        <dsp:cNvPr id="0" name=""/>
        <dsp:cNvSpPr/>
      </dsp:nvSpPr>
      <dsp:spPr>
        <a:xfrm>
          <a:off x="1900680" y="679904"/>
          <a:ext cx="4534755" cy="4534755"/>
        </a:xfrm>
        <a:prstGeom prst="blockArc">
          <a:avLst>
            <a:gd name="adj1" fmla="val 16200000"/>
            <a:gd name="adj2" fmla="val 20520000"/>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049012-C8B9-4B8A-B1D4-CB95323C24E0}">
      <dsp:nvSpPr>
        <dsp:cNvPr id="0" name=""/>
        <dsp:cNvSpPr/>
      </dsp:nvSpPr>
      <dsp:spPr>
        <a:xfrm>
          <a:off x="3124008" y="1903232"/>
          <a:ext cx="2088099" cy="20880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pt-BR" sz="3500" kern="1200" dirty="0" smtClean="0"/>
            <a:t>CBARI</a:t>
          </a:r>
          <a:endParaRPr lang="pt-BR" sz="3500" kern="1200" dirty="0"/>
        </a:p>
      </dsp:txBody>
      <dsp:txXfrm>
        <a:off x="3429803" y="2209027"/>
        <a:ext cx="1476509" cy="1476509"/>
      </dsp:txXfrm>
    </dsp:sp>
    <dsp:sp modelId="{BBC9C726-EAA8-4466-809E-E3247B5627A8}">
      <dsp:nvSpPr>
        <dsp:cNvPr id="0" name=""/>
        <dsp:cNvSpPr/>
      </dsp:nvSpPr>
      <dsp:spPr>
        <a:xfrm>
          <a:off x="3437223" y="1689"/>
          <a:ext cx="1461669" cy="14616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pt-BR" sz="1100" b="1" kern="1200" dirty="0" smtClean="0"/>
            <a:t>Conhecimento</a:t>
          </a:r>
          <a:endParaRPr lang="pt-BR" sz="1100" b="1" kern="1200" dirty="0"/>
        </a:p>
      </dsp:txBody>
      <dsp:txXfrm>
        <a:off x="3651279" y="215745"/>
        <a:ext cx="1033557" cy="1033557"/>
      </dsp:txXfrm>
    </dsp:sp>
    <dsp:sp modelId="{4AE7B818-6172-4F0C-8603-CBE0FAF8C96C}">
      <dsp:nvSpPr>
        <dsp:cNvPr id="0" name=""/>
        <dsp:cNvSpPr/>
      </dsp:nvSpPr>
      <dsp:spPr>
        <a:xfrm>
          <a:off x="5543582" y="1532049"/>
          <a:ext cx="1461669" cy="14616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pt-BR" sz="1200" b="1" kern="1200" dirty="0" smtClean="0"/>
            <a:t>Comunicação</a:t>
          </a:r>
          <a:endParaRPr lang="pt-BR" sz="1200" b="1" kern="1200" dirty="0"/>
        </a:p>
      </dsp:txBody>
      <dsp:txXfrm>
        <a:off x="5757638" y="1746105"/>
        <a:ext cx="1033557" cy="1033557"/>
      </dsp:txXfrm>
    </dsp:sp>
    <dsp:sp modelId="{3A449015-C3C6-4C08-8ECE-CE9DC97F81AB}">
      <dsp:nvSpPr>
        <dsp:cNvPr id="0" name=""/>
        <dsp:cNvSpPr/>
      </dsp:nvSpPr>
      <dsp:spPr>
        <a:xfrm>
          <a:off x="4739025" y="4008223"/>
          <a:ext cx="1461669" cy="14616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pt-BR" sz="1200" b="1" kern="1200" dirty="0" smtClean="0"/>
            <a:t>Investidores</a:t>
          </a:r>
          <a:endParaRPr lang="pt-BR" sz="1200" b="1" kern="1200" dirty="0"/>
        </a:p>
      </dsp:txBody>
      <dsp:txXfrm>
        <a:off x="4953081" y="4222279"/>
        <a:ext cx="1033557" cy="1033557"/>
      </dsp:txXfrm>
    </dsp:sp>
    <dsp:sp modelId="{7923C691-3232-4918-8138-E2DF53DA67BD}">
      <dsp:nvSpPr>
        <dsp:cNvPr id="0" name=""/>
        <dsp:cNvSpPr/>
      </dsp:nvSpPr>
      <dsp:spPr>
        <a:xfrm>
          <a:off x="2135421" y="4008223"/>
          <a:ext cx="1461669" cy="14616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pt-BR" sz="1200" b="1" kern="1200" dirty="0" err="1" smtClean="0"/>
            <a:t>PMEs</a:t>
          </a:r>
          <a:endParaRPr lang="pt-BR" sz="1200" b="1" kern="1200" dirty="0"/>
        </a:p>
      </dsp:txBody>
      <dsp:txXfrm>
        <a:off x="2349477" y="4222279"/>
        <a:ext cx="1033557" cy="1033557"/>
      </dsp:txXfrm>
    </dsp:sp>
    <dsp:sp modelId="{68A400A9-0B4C-4029-BDB4-8FACB5459B9B}">
      <dsp:nvSpPr>
        <dsp:cNvPr id="0" name=""/>
        <dsp:cNvSpPr/>
      </dsp:nvSpPr>
      <dsp:spPr>
        <a:xfrm>
          <a:off x="1330863" y="1532049"/>
          <a:ext cx="1461669" cy="14616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pt-BR" sz="1200" b="1" kern="1200" dirty="0" smtClean="0"/>
            <a:t>Estatais</a:t>
          </a:r>
          <a:endParaRPr lang="pt-BR" sz="1200" b="1" kern="1200" dirty="0"/>
        </a:p>
      </dsp:txBody>
      <dsp:txXfrm>
        <a:off x="1544919" y="1746105"/>
        <a:ext cx="1033557" cy="103355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dirty="0"/>
          </a:p>
        </p:txBody>
      </p:sp>
      <p:sp>
        <p:nvSpPr>
          <p:cNvPr id="3" name="Marcador de Posição d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pt-PT" smtClean="0"/>
              <a:pPr/>
              <a:t>28/03/2019</a:t>
            </a:fld>
            <a:endParaRPr lang="pt-PT" dirty="0"/>
          </a:p>
        </p:txBody>
      </p:sp>
      <p:sp>
        <p:nvSpPr>
          <p:cNvPr id="4" name="Marcador de Posição do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dirty="0"/>
          </a:p>
        </p:txBody>
      </p:sp>
      <p:sp>
        <p:nvSpPr>
          <p:cNvPr id="5" name="Marcador de Posição do Número do Diapositivo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pt-PT" smtClean="0"/>
              <a:pPr/>
              <a:t>‹nº›</a:t>
            </a:fld>
            <a:endParaRPr lang="pt-PT" dirty="0"/>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dirty="0"/>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pt-PT" smtClean="0"/>
              <a:pPr/>
              <a:t>28/03/2019</a:t>
            </a:fld>
            <a:endParaRPr lang="pt-PT" dirty="0"/>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dirty="0"/>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dirty="0" smtClean="0"/>
              <a:t>Clique para editar os estilos</a:t>
            </a:r>
          </a:p>
          <a:p>
            <a:pPr lvl="1"/>
            <a:r>
              <a:rPr lang="pt-PT" dirty="0" smtClean="0"/>
              <a:t>Segundo nível</a:t>
            </a:r>
          </a:p>
          <a:p>
            <a:pPr lvl="2"/>
            <a:r>
              <a:rPr lang="pt-PT" dirty="0" smtClean="0"/>
              <a:t>Terceiro nível</a:t>
            </a:r>
          </a:p>
          <a:p>
            <a:pPr lvl="3"/>
            <a:r>
              <a:rPr lang="pt-PT" dirty="0" smtClean="0"/>
              <a:t>Quarto nível</a:t>
            </a:r>
          </a:p>
          <a:p>
            <a:pPr lvl="4"/>
            <a:r>
              <a:rPr lang="pt-PT" dirty="0" smtClean="0"/>
              <a:t>Quinto nível</a:t>
            </a:r>
            <a:endParaRPr lang="pt-PT" dirty="0"/>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dirty="0"/>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179D-2D27-49E2-B022-8EDDA2EFE682}" type="slidenum">
              <a:rPr lang="pt-PT" smtClean="0"/>
              <a:pPr/>
              <a:t>‹nº›</a:t>
            </a:fld>
            <a:endParaRPr lang="pt-PT" dirty="0"/>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dirty="0" smtClean="0"/>
              <a:t>O que a Decisão Normativa TCU 170/2018 trouxe de novidade?</a:t>
            </a:r>
          </a:p>
          <a:p>
            <a:r>
              <a:rPr lang="pt-BR" b="1" dirty="0" smtClean="0"/>
              <a:t>O relatório de gestão passa a ter a sociedade como destinatário primordial </a:t>
            </a:r>
            <a:r>
              <a:rPr lang="pt-BR" dirty="0" smtClean="0"/>
              <a:t>e seu conteúdo toma como base a Estrutura Internacional para Relato Integrado. </a:t>
            </a:r>
          </a:p>
          <a:p>
            <a:endParaRPr lang="pt-BR" dirty="0"/>
          </a:p>
        </p:txBody>
      </p:sp>
      <p:sp>
        <p:nvSpPr>
          <p:cNvPr id="4" name="Espaço Reservado para Número de Slide 3"/>
          <p:cNvSpPr>
            <a:spLocks noGrp="1"/>
          </p:cNvSpPr>
          <p:nvPr>
            <p:ph type="sldNum" sz="quarter" idx="10"/>
          </p:nvPr>
        </p:nvSpPr>
        <p:spPr/>
        <p:txBody>
          <a:bodyPr/>
          <a:lstStyle/>
          <a:p>
            <a:fld id="{0C4315C8-20B3-426C-99C8-B53F696BFC04}" type="slidenum">
              <a:rPr lang="pt-BR" smtClean="0"/>
              <a:pPr/>
              <a:t>26</a:t>
            </a:fld>
            <a:endParaRPr lang="pt-BR"/>
          </a:p>
        </p:txBody>
      </p:sp>
    </p:spTree>
    <p:extLst>
      <p:ext uri="{BB962C8B-B14F-4D97-AF65-F5344CB8AC3E}">
        <p14:creationId xmlns:p14="http://schemas.microsoft.com/office/powerpoint/2010/main" val="1666553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429BAF3-4C83-4954-A242-08979F5BF0C5}" type="slidenum">
              <a:rPr lang="pt-BR" smtClean="0"/>
              <a:t>67</a:t>
            </a:fld>
            <a:endParaRPr lang="pt-BR"/>
          </a:p>
        </p:txBody>
      </p:sp>
    </p:spTree>
    <p:extLst>
      <p:ext uri="{BB962C8B-B14F-4D97-AF65-F5344CB8AC3E}">
        <p14:creationId xmlns:p14="http://schemas.microsoft.com/office/powerpoint/2010/main" val="2071288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pt-BR" sz="1000" smtClean="0"/>
              <a:t>The Integrated Reporting Committee (IRC) of South Africa has endorsed the Framework as guidance on good practice on how to prepare an integrated report. The King Code of Governance of 2009 (King III) covers principles of integrated reporting and Johannesburg Stock Exchange (JSE) listings requirements are such that listed companies must comply with King III’s principles, or explain their reasons for deviating from them. Many companies listed on the JSE are therefore now in their fourth year of integrated reporting and the Framework offers practical guidance on implementation to complement the principles contained in King III.</a:t>
            </a:r>
            <a:endParaRPr lang="en-CA" altLang="pt-BR" sz="100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0F0735-1FA6-4BF3-896B-B9B771187D48}" type="slidenum">
              <a:rPr lang="en-GB" altLang="pt-BR" smtClean="0">
                <a:latin typeface="Calibri" panose="020F0502020204030204" pitchFamily="34" charset="0"/>
              </a:rPr>
              <a:pPr/>
              <a:t>70</a:t>
            </a:fld>
            <a:endParaRPr lang="en-GB" altLang="pt-BR" smtClean="0">
              <a:latin typeface="Calibri" panose="020F0502020204030204" pitchFamily="34" charset="0"/>
            </a:endParaRPr>
          </a:p>
        </p:txBody>
      </p:sp>
    </p:spTree>
    <p:extLst>
      <p:ext uri="{BB962C8B-B14F-4D97-AF65-F5344CB8AC3E}">
        <p14:creationId xmlns:p14="http://schemas.microsoft.com/office/powerpoint/2010/main" val="205420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1" dirty="0" smtClean="0"/>
              <a:t>(4A): Visão geral organizacional e ambiente externo: </a:t>
            </a:r>
            <a:r>
              <a:rPr lang="pt-BR" dirty="0" smtClean="0"/>
              <a:t>O que a organização faz e sob quais circunstâncias ela atua? </a:t>
            </a:r>
          </a:p>
          <a:p>
            <a:r>
              <a:rPr lang="pt-BR" b="1" dirty="0" smtClean="0"/>
              <a:t>(4B) Governança: </a:t>
            </a:r>
            <a:r>
              <a:rPr lang="pt-BR" dirty="0" smtClean="0"/>
              <a:t>Como a estrutura de governança da organização apoia sua capacidade de gerar valor em curto, médio e longo prazo? </a:t>
            </a:r>
          </a:p>
          <a:p>
            <a:r>
              <a:rPr lang="pt-BR" b="1" dirty="0" smtClean="0"/>
              <a:t>(4C) Modelo de negócios: </a:t>
            </a:r>
            <a:r>
              <a:rPr lang="pt-BR" dirty="0" smtClean="0"/>
              <a:t>Qual é o modelo de negócios de organização? </a:t>
            </a:r>
          </a:p>
          <a:p>
            <a:r>
              <a:rPr lang="pt-BR" b="1" dirty="0" smtClean="0"/>
              <a:t>(4D) Riscos e oportunidades: </a:t>
            </a:r>
            <a:r>
              <a:rPr lang="pt-BR" dirty="0" smtClean="0"/>
              <a:t>Quais são os riscos e oportunidades específicos que afetam a capacidade da organização de gerar valor em curto, médio e longo prazo, e como a organização lida com eles? </a:t>
            </a:r>
          </a:p>
          <a:p>
            <a:r>
              <a:rPr lang="pt-BR" b="1" dirty="0" smtClean="0"/>
              <a:t>(4E) Estratégia e alocação de recursos: </a:t>
            </a:r>
            <a:r>
              <a:rPr lang="pt-BR" dirty="0" smtClean="0"/>
              <a:t>Para onde a organização deseja ir e como ela pretende chegar lá? </a:t>
            </a:r>
          </a:p>
          <a:p>
            <a:r>
              <a:rPr lang="pt-BR" b="1" dirty="0" smtClean="0"/>
              <a:t>(4F) Desempenho: </a:t>
            </a:r>
            <a:r>
              <a:rPr lang="pt-BR" dirty="0" smtClean="0"/>
              <a:t>Até que ponto a organização já alcançou seus objetivos estratégicos para o período e quais são os impactos no tocante aos efeitos sobre os capitais? </a:t>
            </a:r>
          </a:p>
          <a:p>
            <a:r>
              <a:rPr lang="pt-BR" b="1" dirty="0" smtClean="0"/>
              <a:t>(4G) Perspectiva: </a:t>
            </a:r>
            <a:r>
              <a:rPr lang="pt-BR" dirty="0" smtClean="0"/>
              <a:t>Quais são os desafios e as incertezas que a organização provavelmente enfrentará ao perseguir sua estratégia e quais são as potenciais implicações para seu modelo de negócios e seu desempenho futuro?</a:t>
            </a:r>
            <a:endParaRPr lang="pt-BR" dirty="0"/>
          </a:p>
        </p:txBody>
      </p:sp>
      <p:sp>
        <p:nvSpPr>
          <p:cNvPr id="4" name="Espaço Reservado para Número de Slide 3"/>
          <p:cNvSpPr>
            <a:spLocks noGrp="1"/>
          </p:cNvSpPr>
          <p:nvPr>
            <p:ph type="sldNum" sz="quarter" idx="10"/>
          </p:nvPr>
        </p:nvSpPr>
        <p:spPr/>
        <p:txBody>
          <a:bodyPr/>
          <a:lstStyle/>
          <a:p>
            <a:fld id="{7429BAF3-4C83-4954-A242-08979F5BF0C5}" type="slidenum">
              <a:rPr lang="pt-BR" smtClean="0"/>
              <a:t>78</a:t>
            </a:fld>
            <a:endParaRPr lang="pt-BR"/>
          </a:p>
        </p:txBody>
      </p:sp>
    </p:spTree>
    <p:extLst>
      <p:ext uri="{BB962C8B-B14F-4D97-AF65-F5344CB8AC3E}">
        <p14:creationId xmlns:p14="http://schemas.microsoft.com/office/powerpoint/2010/main" val="1679743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=&gt;http://www.cgu.gov.br/assuntos/etica-e-integridade/empresa-pro-ética</a:t>
            </a:r>
          </a:p>
          <a:p>
            <a:pPr marL="171450" indent="-171450">
              <a:buFont typeface="Symbol" panose="05050102010706020507" pitchFamily="18" charset="2"/>
              <a:buChar char="Þ"/>
            </a:pPr>
            <a:r>
              <a:rPr lang="pt-BR" dirty="0" smtClean="0"/>
              <a:t>Empresas que estão na Pró</a:t>
            </a:r>
            <a:r>
              <a:rPr lang="pt-BR" baseline="0" dirty="0" smtClean="0"/>
              <a:t> Ética e também fazem o &lt;IR&gt;:</a:t>
            </a:r>
          </a:p>
          <a:p>
            <a:pPr marL="628650" lvl="1" indent="-171450">
              <a:buFont typeface="Symbol" panose="05050102010706020507" pitchFamily="18" charset="2"/>
              <a:buChar char="Þ"/>
            </a:pPr>
            <a:r>
              <a:rPr lang="pt-BR" baseline="0" dirty="0" smtClean="0"/>
              <a:t>Itaú</a:t>
            </a:r>
          </a:p>
          <a:p>
            <a:pPr marL="628650" lvl="1" indent="-171450">
              <a:buFont typeface="Symbol" panose="05050102010706020507" pitchFamily="18" charset="2"/>
              <a:buChar char="Þ"/>
            </a:pPr>
            <a:r>
              <a:rPr lang="pt-BR" baseline="0" dirty="0" smtClean="0"/>
              <a:t>Duratex</a:t>
            </a:r>
          </a:p>
          <a:p>
            <a:pPr marL="628650" lvl="1" indent="-171450">
              <a:buFont typeface="Symbol" panose="05050102010706020507" pitchFamily="18" charset="2"/>
              <a:buChar char="Þ"/>
            </a:pPr>
            <a:r>
              <a:rPr lang="pt-BR" baseline="0" dirty="0" smtClean="0"/>
              <a:t>Natura</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90</a:t>
            </a:fld>
            <a:endParaRPr lang="pt-PT" dirty="0"/>
          </a:p>
        </p:txBody>
      </p:sp>
    </p:spTree>
    <p:extLst>
      <p:ext uri="{BB962C8B-B14F-4D97-AF65-F5344CB8AC3E}">
        <p14:creationId xmlns:p14="http://schemas.microsoft.com/office/powerpoint/2010/main" val="391875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91</a:t>
            </a:fld>
            <a:endParaRPr lang="pt-PT" dirty="0"/>
          </a:p>
        </p:txBody>
      </p:sp>
    </p:spTree>
    <p:extLst>
      <p:ext uri="{BB962C8B-B14F-4D97-AF65-F5344CB8AC3E}">
        <p14:creationId xmlns:p14="http://schemas.microsoft.com/office/powerpoint/2010/main" val="3941839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92</a:t>
            </a:fld>
            <a:endParaRPr lang="pt-PT" dirty="0"/>
          </a:p>
        </p:txBody>
      </p:sp>
    </p:spTree>
    <p:extLst>
      <p:ext uri="{BB962C8B-B14F-4D97-AF65-F5344CB8AC3E}">
        <p14:creationId xmlns:p14="http://schemas.microsoft.com/office/powerpoint/2010/main" val="3295343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93</a:t>
            </a:fld>
            <a:endParaRPr lang="pt-PT" dirty="0"/>
          </a:p>
        </p:txBody>
      </p:sp>
    </p:spTree>
    <p:extLst>
      <p:ext uri="{BB962C8B-B14F-4D97-AF65-F5344CB8AC3E}">
        <p14:creationId xmlns:p14="http://schemas.microsoft.com/office/powerpoint/2010/main" val="3654735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94</a:t>
            </a:fld>
            <a:endParaRPr lang="pt-PT" dirty="0"/>
          </a:p>
        </p:txBody>
      </p:sp>
    </p:spTree>
    <p:extLst>
      <p:ext uri="{BB962C8B-B14F-4D97-AF65-F5344CB8AC3E}">
        <p14:creationId xmlns:p14="http://schemas.microsoft.com/office/powerpoint/2010/main" val="3991545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95</a:t>
            </a:fld>
            <a:endParaRPr lang="pt-PT" dirty="0"/>
          </a:p>
        </p:txBody>
      </p:sp>
    </p:spTree>
    <p:extLst>
      <p:ext uri="{BB962C8B-B14F-4D97-AF65-F5344CB8AC3E}">
        <p14:creationId xmlns:p14="http://schemas.microsoft.com/office/powerpoint/2010/main" val="3294349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96</a:t>
            </a:fld>
            <a:endParaRPr lang="pt-PT" dirty="0"/>
          </a:p>
        </p:txBody>
      </p:sp>
    </p:spTree>
    <p:extLst>
      <p:ext uri="{BB962C8B-B14F-4D97-AF65-F5344CB8AC3E}">
        <p14:creationId xmlns:p14="http://schemas.microsoft.com/office/powerpoint/2010/main" val="2681963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dirty="0" smtClean="0"/>
              <a:t>O que a Decisão Normativa TCU 170/2018 trouxe de novidade?</a:t>
            </a:r>
          </a:p>
          <a:p>
            <a:r>
              <a:rPr lang="pt-BR" b="1" dirty="0" smtClean="0"/>
              <a:t>O relatório de gestão passa a ter a sociedade como destinatário primordial </a:t>
            </a:r>
            <a:r>
              <a:rPr lang="pt-BR" dirty="0" smtClean="0"/>
              <a:t>e seu conteúdo toma como base a Estrutura Internacional para Relato Integrado. </a:t>
            </a:r>
          </a:p>
          <a:p>
            <a:endParaRPr lang="pt-BR" dirty="0"/>
          </a:p>
        </p:txBody>
      </p:sp>
      <p:sp>
        <p:nvSpPr>
          <p:cNvPr id="4" name="Espaço Reservado para Número de Slide 3"/>
          <p:cNvSpPr>
            <a:spLocks noGrp="1"/>
          </p:cNvSpPr>
          <p:nvPr>
            <p:ph type="sldNum" sz="quarter" idx="10"/>
          </p:nvPr>
        </p:nvSpPr>
        <p:spPr/>
        <p:txBody>
          <a:bodyPr/>
          <a:lstStyle/>
          <a:p>
            <a:fld id="{0C4315C8-20B3-426C-99C8-B53F696BFC04}" type="slidenum">
              <a:rPr lang="pt-BR" smtClean="0"/>
              <a:pPr/>
              <a:t>27</a:t>
            </a:fld>
            <a:endParaRPr lang="pt-BR"/>
          </a:p>
        </p:txBody>
      </p:sp>
    </p:spTree>
    <p:extLst>
      <p:ext uri="{BB962C8B-B14F-4D97-AF65-F5344CB8AC3E}">
        <p14:creationId xmlns:p14="http://schemas.microsoft.com/office/powerpoint/2010/main" val="92968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97</a:t>
            </a:fld>
            <a:endParaRPr lang="pt-PT" dirty="0"/>
          </a:p>
        </p:txBody>
      </p:sp>
    </p:spTree>
    <p:extLst>
      <p:ext uri="{BB962C8B-B14F-4D97-AF65-F5344CB8AC3E}">
        <p14:creationId xmlns:p14="http://schemas.microsoft.com/office/powerpoint/2010/main" val="3888678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98</a:t>
            </a:fld>
            <a:endParaRPr lang="pt-PT" dirty="0"/>
          </a:p>
        </p:txBody>
      </p:sp>
    </p:spTree>
    <p:extLst>
      <p:ext uri="{BB962C8B-B14F-4D97-AF65-F5344CB8AC3E}">
        <p14:creationId xmlns:p14="http://schemas.microsoft.com/office/powerpoint/2010/main" val="1171155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99</a:t>
            </a:fld>
            <a:endParaRPr lang="pt-PT" dirty="0"/>
          </a:p>
        </p:txBody>
      </p:sp>
    </p:spTree>
    <p:extLst>
      <p:ext uri="{BB962C8B-B14F-4D97-AF65-F5344CB8AC3E}">
        <p14:creationId xmlns:p14="http://schemas.microsoft.com/office/powerpoint/2010/main" val="3539060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108</a:t>
            </a:fld>
            <a:endParaRPr lang="pt-PT" dirty="0"/>
          </a:p>
        </p:txBody>
      </p:sp>
    </p:spTree>
    <p:extLst>
      <p:ext uri="{BB962C8B-B14F-4D97-AF65-F5344CB8AC3E}">
        <p14:creationId xmlns:p14="http://schemas.microsoft.com/office/powerpoint/2010/main" val="2015377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Seus relatórios não financeiros contam sua história de criação de valor?</a:t>
            </a:r>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31</a:t>
            </a:fld>
            <a:endParaRPr lang="pt-PT" dirty="0"/>
          </a:p>
        </p:txBody>
      </p:sp>
    </p:spTree>
    <p:extLst>
      <p:ext uri="{BB962C8B-B14F-4D97-AF65-F5344CB8AC3E}">
        <p14:creationId xmlns:p14="http://schemas.microsoft.com/office/powerpoint/2010/main" val="189084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Symbol" panose="05050102010706020507" pitchFamily="18" charset="2"/>
              <a:buChar char="Þ"/>
            </a:pPr>
            <a:r>
              <a:rPr lang="pt-BR" baseline="0" dirty="0" smtClean="0"/>
              <a:t>A4S, criado em 2004 pelo Príncipe Charles,  foi o embrião do IIRC sob a gestão do príncipe Charles</a:t>
            </a:r>
          </a:p>
          <a:p>
            <a:pPr marL="171450" indent="-171450">
              <a:buFont typeface="Symbol" panose="05050102010706020507" pitchFamily="18" charset="2"/>
              <a:buChar char="Þ"/>
            </a:pPr>
            <a:r>
              <a:rPr lang="pt-PT" dirty="0" smtClean="0"/>
              <a:t>Estes guias </a:t>
            </a:r>
            <a:r>
              <a:rPr lang="pt-PT" dirty="0" smtClean="0"/>
              <a:t>tem</a:t>
            </a:r>
            <a:r>
              <a:rPr lang="pt-PT" baseline="0" dirty="0" smtClean="0"/>
              <a:t> o objetivo de ajudar as empresas a integrarem a </a:t>
            </a:r>
            <a:r>
              <a:rPr lang="pt-PT" dirty="0" smtClean="0"/>
              <a:t>contabilidade do capital social e humano em suas tomadas de decisões</a:t>
            </a:r>
            <a:r>
              <a:rPr lang="pt-PT" baseline="0" dirty="0" smtClean="0"/>
              <a:t> dos seus negócios a fim de </a:t>
            </a:r>
            <a:r>
              <a:rPr lang="pt-PT" dirty="0" smtClean="0"/>
              <a:t>impulsionar suas performances</a:t>
            </a:r>
            <a:r>
              <a:rPr lang="pt-PT" baseline="0" dirty="0" smtClean="0"/>
              <a:t> e aumentar os resultados sociais entregues</a:t>
            </a:r>
            <a:r>
              <a:rPr lang="pt-PT" baseline="0" dirty="0" smtClean="0"/>
              <a:t>.</a:t>
            </a:r>
          </a:p>
          <a:p>
            <a:pPr marL="171450" indent="-171450">
              <a:buFont typeface="Symbol" panose="05050102010706020507" pitchFamily="18" charset="2"/>
              <a:buChar char="Þ"/>
            </a:pPr>
            <a:r>
              <a:rPr lang="pt-BR" dirty="0" smtClean="0"/>
              <a:t/>
            </a:r>
            <a:br>
              <a:rPr lang="pt-BR" dirty="0" smtClean="0"/>
            </a:br>
            <a:r>
              <a:rPr lang="pt-BR" sz="1200" b="0" i="0" kern="1200" dirty="0" smtClean="0">
                <a:solidFill>
                  <a:schemeClr val="tx1"/>
                </a:solidFill>
                <a:effectLst/>
                <a:latin typeface="+mn-lt"/>
                <a:ea typeface="+mn-ea"/>
                <a:cs typeface="+mn-cs"/>
              </a:rPr>
              <a:t>Ação inspiradora de líderes financeiros para impulsionar uma mudança fundamental em direção a modelos de negócios </a:t>
            </a:r>
            <a:r>
              <a:rPr lang="pt-BR" sz="1200" b="0" i="0" kern="1200" dirty="0" err="1" smtClean="0">
                <a:solidFill>
                  <a:schemeClr val="tx1"/>
                </a:solidFill>
                <a:effectLst/>
                <a:latin typeface="+mn-lt"/>
                <a:ea typeface="+mn-ea"/>
                <a:cs typeface="+mn-cs"/>
              </a:rPr>
              <a:t>resilientes</a:t>
            </a:r>
            <a:r>
              <a:rPr lang="pt-BR" sz="1200" b="0" i="0" kern="1200" dirty="0" smtClean="0">
                <a:solidFill>
                  <a:schemeClr val="tx1"/>
                </a:solidFill>
                <a:effectLst/>
                <a:latin typeface="+mn-lt"/>
                <a:ea typeface="+mn-ea"/>
                <a:cs typeface="+mn-cs"/>
              </a:rPr>
              <a:t> e a uma economia </a:t>
            </a:r>
            <a:r>
              <a:rPr lang="pt-BR" sz="1200" b="0" i="0" kern="1200" dirty="0" err="1" smtClean="0">
                <a:solidFill>
                  <a:schemeClr val="tx1"/>
                </a:solidFill>
                <a:effectLst/>
                <a:latin typeface="+mn-lt"/>
                <a:ea typeface="+mn-ea"/>
                <a:cs typeface="+mn-cs"/>
              </a:rPr>
              <a:t>sustentáve</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48</a:t>
            </a:fld>
            <a:endParaRPr lang="pt-PT" dirty="0"/>
          </a:p>
        </p:txBody>
      </p:sp>
    </p:spTree>
    <p:extLst>
      <p:ext uri="{BB962C8B-B14F-4D97-AF65-F5344CB8AC3E}">
        <p14:creationId xmlns:p14="http://schemas.microsoft.com/office/powerpoint/2010/main" val="3250712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 typeface="Symbol" panose="05050102010706020507" pitchFamily="18" charset="2"/>
              <a:buChar char="Þ"/>
            </a:pPr>
            <a:r>
              <a:rPr lang="pt-BR" baseline="0" dirty="0" smtClean="0"/>
              <a:t>Relatório Final foi publicado em 31/01/2018. http://europa.eu/rapid/press-release_IP-18-542_en.htm?locale=en</a:t>
            </a:r>
          </a:p>
          <a:p>
            <a:pPr marL="0" indent="0">
              <a:buFont typeface="Symbol" panose="05050102010706020507" pitchFamily="18" charset="2"/>
              <a:buNone/>
            </a:pPr>
            <a:r>
              <a:rPr lang="pt-BR" baseline="0" dirty="0" smtClean="0"/>
              <a:t> </a:t>
            </a:r>
            <a:endParaRPr lang="pt-BR" dirty="0" smtClean="0"/>
          </a:p>
          <a:p>
            <a:pPr marL="171450" indent="-171450">
              <a:buFont typeface="Symbol" panose="05050102010706020507" pitchFamily="18" charset="2"/>
              <a:buChar char="Þ"/>
            </a:pPr>
            <a:r>
              <a:rPr lang="pt-BR" dirty="0" smtClean="0"/>
              <a:t>O </a:t>
            </a:r>
            <a:r>
              <a:rPr lang="pt-PT" dirty="0" smtClean="0"/>
              <a:t>Grupo de Peritos de Alto Nível sobre Financiamento Sustentável (HLEG - </a:t>
            </a:r>
            <a:r>
              <a:rPr lang="pt-BR" sz="1200" b="0" i="0" kern="1200" dirty="0" smtClean="0">
                <a:solidFill>
                  <a:schemeClr val="tx1"/>
                </a:solidFill>
                <a:effectLst/>
                <a:latin typeface="+mn-lt"/>
                <a:ea typeface="+mn-ea"/>
                <a:cs typeface="+mn-cs"/>
              </a:rPr>
              <a:t>The High-</a:t>
            </a:r>
            <a:r>
              <a:rPr lang="pt-BR" sz="1200" b="0" i="0" kern="1200" dirty="0" err="1" smtClean="0">
                <a:solidFill>
                  <a:schemeClr val="tx1"/>
                </a:solidFill>
                <a:effectLst/>
                <a:latin typeface="+mn-lt"/>
                <a:ea typeface="+mn-ea"/>
                <a:cs typeface="+mn-cs"/>
              </a:rPr>
              <a:t>Level</a:t>
            </a:r>
            <a:r>
              <a:rPr lang="pt-BR" sz="1200" b="0" i="0" kern="1200" dirty="0" smtClean="0">
                <a:solidFill>
                  <a:schemeClr val="tx1"/>
                </a:solidFill>
                <a:effectLst/>
                <a:latin typeface="+mn-lt"/>
                <a:ea typeface="+mn-ea"/>
                <a:cs typeface="+mn-cs"/>
              </a:rPr>
              <a:t> Expert Group)</a:t>
            </a:r>
            <a:r>
              <a:rPr lang="pt-PT" dirty="0" smtClean="0"/>
              <a:t>, criado pela Comissão Europeia, publicou em julho 2017 seu primeiro (draft) relatório estabelecendo medidas concretas para criar um sistema financeiro que apoie investimentos sustentáveis. A Comissão irá explorar algumas recomendações anteriores para dar novos passos em direcção a uma economia de baixo carbono, mais eficiente em termos de recursos e economia</a:t>
            </a:r>
            <a:r>
              <a:rPr lang="pt-PT" baseline="0" dirty="0" smtClean="0"/>
              <a:t> </a:t>
            </a:r>
            <a:r>
              <a:rPr lang="pt-PT" dirty="0" smtClean="0"/>
              <a:t>sustentável.</a:t>
            </a:r>
          </a:p>
          <a:p>
            <a:pPr marL="171450" indent="-171450">
              <a:buFont typeface="Symbol" panose="05050102010706020507" pitchFamily="18" charset="2"/>
              <a:buChar char="Þ"/>
            </a:pPr>
            <a:r>
              <a:rPr lang="pt-BR" sz="1200" b="0" i="0" kern="1200" dirty="0" smtClean="0">
                <a:solidFill>
                  <a:schemeClr val="tx1"/>
                </a:solidFill>
                <a:effectLst/>
                <a:latin typeface="+mn-lt"/>
                <a:ea typeface="+mn-ea"/>
                <a:cs typeface="+mn-cs"/>
              </a:rPr>
              <a:t>A União Europeia tem estado na vanguarda dos esforços para construir um sistema financeiro que apoie o crescimento sustentável. Em 2015, foram estabelecidos acordos internacionais de referência com a adoção da Agenda 2030 da ONU e dos Objetivos de Desenvolvimento Sustentável e do Acordo sobre o Clima de Paris. A UE estabeleceu para si própria metas ambiciosas em matéria de clima, ambiente e sustentabilidade, por exemplo através do seu quadro energético e climático para 2030, da União da Energia e do seu plano de ação para a economia circular.</a:t>
            </a:r>
          </a:p>
          <a:p>
            <a:pPr marL="171450" indent="-171450">
              <a:buFont typeface="Symbol" panose="05050102010706020507" pitchFamily="18" charset="2"/>
              <a:buChar char="Þ"/>
            </a:pPr>
            <a:r>
              <a:rPr lang="pt-PT" dirty="0" smtClean="0"/>
              <a:t>Estes compromissos e a crescente consciência da urgência em enfrentar os desafios ambientais e os riscos de sustentabilidade exigem uma estratégia eficaz da UE em matéria de financiamento sustentável.</a:t>
            </a:r>
          </a:p>
          <a:p>
            <a:pPr marL="171450" indent="-171450">
              <a:buFont typeface="Symbol" panose="05050102010706020507" pitchFamily="18" charset="2"/>
              <a:buChar char="Þ"/>
            </a:pPr>
            <a:r>
              <a:rPr lang="pt-PT" dirty="0" smtClean="0"/>
              <a:t>O Grupo de Alto Nível foi criado em dezembro de 2016 como parte do compromisso da Comissão para com o Acordo sobre o Clima de Paris. É composto por 20 especialistas seniores da sociedade civil, do setor financeiro, acadêmico e observadores de instituições europeias e internacionais. É presidido por Christian Thimann.</a:t>
            </a:r>
          </a:p>
          <a:p>
            <a:pPr marL="171450" indent="-171450">
              <a:buFont typeface="Symbol" panose="05050102010706020507" pitchFamily="18" charset="2"/>
              <a:buChar char="Þ"/>
            </a:pPr>
            <a:r>
              <a:rPr lang="pt-PT" dirty="0" smtClean="0"/>
              <a:t>O Grupo de Peritos de Alto Nível levou em consideração o trabalho relevante em matéria de clima, meio ambiente e financiamento sustentável, como as Diretrizes sobre relatórios não financeiros adotados pela Comissão Europeia em 26 de junho de 2017 e o relatório final de recomendações publicado</a:t>
            </a:r>
            <a:r>
              <a:rPr lang="pt-PT" baseline="0" dirty="0" smtClean="0"/>
              <a:t> - </a:t>
            </a:r>
            <a:r>
              <a:rPr lang="pt-PT" dirty="0" smtClean="0"/>
              <a:t>Força sobre as Divulgações Financeiras Relativas ao Clima (TCFD - </a:t>
            </a:r>
            <a:r>
              <a:rPr lang="en-US" dirty="0" smtClean="0"/>
              <a:t>Task Force on Climate-related Financial Disclosures </a:t>
            </a:r>
            <a:r>
              <a:rPr lang="pt-PT" dirty="0" smtClean="0"/>
              <a:t>) em 29 de junho de 2017.</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1B9A179D-2D27-49E2-B022-8EDDA2EFE682}" type="slidenum">
              <a:rPr lang="pt-PT" smtClean="0"/>
              <a:pPr/>
              <a:t>49</a:t>
            </a:fld>
            <a:endParaRPr lang="pt-PT" dirty="0"/>
          </a:p>
        </p:txBody>
      </p:sp>
    </p:spTree>
    <p:extLst>
      <p:ext uri="{BB962C8B-B14F-4D97-AF65-F5344CB8AC3E}">
        <p14:creationId xmlns:p14="http://schemas.microsoft.com/office/powerpoint/2010/main" val="3369628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pt-BR" sz="1000" smtClean="0"/>
              <a:t>The Integrated Reporting Committee (IRC) of South Africa has endorsed the Framework as guidance on good practice on how to prepare an integrated report. The King Code of Governance of 2009 (King III) covers principles of integrated reporting and Johannesburg Stock Exchange (JSE) listings requirements are such that listed companies must comply with King III’s principles, or explain their reasons for deviating from them. Many companies listed on the JSE are therefore now in their fourth year of integrated reporting and the Framework offers practical guidance on implementation to complement the principles contained in King III.</a:t>
            </a:r>
            <a:endParaRPr lang="en-CA" altLang="pt-BR" sz="100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0F0735-1FA6-4BF3-896B-B9B771187D48}" type="slidenum">
              <a:rPr lang="en-GB" altLang="pt-BR" smtClean="0">
                <a:latin typeface="Calibri" panose="020F0502020204030204" pitchFamily="34" charset="0"/>
              </a:rPr>
              <a:pPr/>
              <a:t>63</a:t>
            </a:fld>
            <a:endParaRPr lang="en-GB" altLang="pt-BR" smtClean="0">
              <a:latin typeface="Calibri" panose="020F0502020204030204" pitchFamily="34" charset="0"/>
            </a:endParaRPr>
          </a:p>
        </p:txBody>
      </p:sp>
    </p:spTree>
    <p:extLst>
      <p:ext uri="{BB962C8B-B14F-4D97-AF65-F5344CB8AC3E}">
        <p14:creationId xmlns:p14="http://schemas.microsoft.com/office/powerpoint/2010/main" val="2782834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pt-BR" sz="1000" smtClean="0"/>
              <a:t>The Integrated Reporting Committee (IRC) of South Africa has endorsed the Framework as guidance on good practice on how to prepare an integrated report. The King Code of Governance of 2009 (King III) covers principles of integrated reporting and Johannesburg Stock Exchange (JSE) listings requirements are such that listed companies must comply with King III’s principles, or explain their reasons for deviating from them. Many companies listed on the JSE are therefore now in their fourth year of integrated reporting and the Framework offers practical guidance on implementation to complement the principles contained in King III.</a:t>
            </a:r>
            <a:endParaRPr lang="en-CA" altLang="pt-BR" sz="100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0F0735-1FA6-4BF3-896B-B9B771187D48}" type="slidenum">
              <a:rPr lang="en-GB" altLang="pt-BR" smtClean="0">
                <a:latin typeface="Calibri" panose="020F0502020204030204" pitchFamily="34" charset="0"/>
              </a:rPr>
              <a:pPr/>
              <a:t>64</a:t>
            </a:fld>
            <a:endParaRPr lang="en-GB" altLang="pt-BR" smtClean="0">
              <a:latin typeface="Calibri" panose="020F0502020204030204" pitchFamily="34" charset="0"/>
            </a:endParaRPr>
          </a:p>
        </p:txBody>
      </p:sp>
    </p:spTree>
    <p:extLst>
      <p:ext uri="{BB962C8B-B14F-4D97-AF65-F5344CB8AC3E}">
        <p14:creationId xmlns:p14="http://schemas.microsoft.com/office/powerpoint/2010/main" val="312197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pt-BR" sz="1000" smtClean="0"/>
              <a:t>The Integrated Reporting Committee (IRC) of South Africa has endorsed the Framework as guidance on good practice on how to prepare an integrated report. The King Code of Governance of 2009 (King III) covers principles of integrated reporting and Johannesburg Stock Exchange (JSE) listings requirements are such that listed companies must comply with King III’s principles, or explain their reasons for deviating from them. Many companies listed on the JSE are therefore now in their fourth year of integrated reporting and the Framework offers practical guidance on implementation to complement the principles contained in King III.</a:t>
            </a:r>
            <a:endParaRPr lang="en-CA" altLang="pt-BR" sz="100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0F0735-1FA6-4BF3-896B-B9B771187D48}" type="slidenum">
              <a:rPr lang="en-GB" altLang="pt-BR" smtClean="0">
                <a:latin typeface="Calibri" panose="020F0502020204030204" pitchFamily="34" charset="0"/>
              </a:rPr>
              <a:pPr/>
              <a:t>65</a:t>
            </a:fld>
            <a:endParaRPr lang="en-GB" altLang="pt-BR" smtClean="0">
              <a:latin typeface="Calibri" panose="020F0502020204030204" pitchFamily="34" charset="0"/>
            </a:endParaRPr>
          </a:p>
        </p:txBody>
      </p:sp>
    </p:spTree>
    <p:extLst>
      <p:ext uri="{BB962C8B-B14F-4D97-AF65-F5344CB8AC3E}">
        <p14:creationId xmlns:p14="http://schemas.microsoft.com/office/powerpoint/2010/main" val="2699048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pt-BR" sz="1000" smtClean="0"/>
              <a:t>The Integrated Reporting Committee (IRC) of South Africa has endorsed the Framework as guidance on good practice on how to prepare an integrated report. The King Code of Governance of 2009 (King III) covers principles of integrated reporting and Johannesburg Stock Exchange (JSE) listings requirements are such that listed companies must comply with King III’s principles, or explain their reasons for deviating from them. Many companies listed on the JSE are therefore now in their fourth year of integrated reporting and the Framework offers practical guidance on implementation to complement the principles contained in King III.</a:t>
            </a:r>
            <a:endParaRPr lang="en-CA" altLang="pt-BR" sz="1000"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0F0735-1FA6-4BF3-896B-B9B771187D48}" type="slidenum">
              <a:rPr lang="en-GB" altLang="pt-BR" smtClean="0">
                <a:latin typeface="Calibri" panose="020F0502020204030204" pitchFamily="34" charset="0"/>
              </a:rPr>
              <a:pPr/>
              <a:t>66</a:t>
            </a:fld>
            <a:endParaRPr lang="en-GB" altLang="pt-BR" smtClean="0">
              <a:latin typeface="Calibri" panose="020F0502020204030204" pitchFamily="34" charset="0"/>
            </a:endParaRPr>
          </a:p>
        </p:txBody>
      </p:sp>
    </p:spTree>
    <p:extLst>
      <p:ext uri="{BB962C8B-B14F-4D97-AF65-F5344CB8AC3E}">
        <p14:creationId xmlns:p14="http://schemas.microsoft.com/office/powerpoint/2010/main" val="541656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o de Título com Imagem">
    <p:spTree>
      <p:nvGrpSpPr>
        <p:cNvPr id="1" name=""/>
        <p:cNvGrpSpPr/>
        <p:nvPr/>
      </p:nvGrpSpPr>
      <p:grpSpPr>
        <a:xfrm>
          <a:off x="0" y="0"/>
          <a:ext cx="0" cy="0"/>
          <a:chOff x="0" y="0"/>
          <a:chExt cx="0" cy="0"/>
        </a:xfrm>
      </p:grpSpPr>
      <p:sp>
        <p:nvSpPr>
          <p:cNvPr id="10" name="Rectângulo 5"/>
          <p:cNvSpPr>
            <a:spLocks noChangeArrowheads="1"/>
          </p:cNvSpPr>
          <p:nvPr userDrawn="1"/>
        </p:nvSpPr>
        <p:spPr bwMode="white">
          <a:xfrm>
            <a:off x="6510529" y="0"/>
            <a:ext cx="5681470"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pt-PT" sz="1800" dirty="0"/>
          </a:p>
        </p:txBody>
      </p:sp>
      <p:sp>
        <p:nvSpPr>
          <p:cNvPr id="16" name="Texto Informativo"/>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a:buNone/>
            </a:pPr>
            <a:r>
              <a:rPr lang="pt-PT" sz="1200" b="1" i="1" dirty="0" smtClean="0">
                <a:latin typeface="Arial"/>
                <a:ea typeface="+mn-ea"/>
                <a:cs typeface="Arial"/>
              </a:rPr>
              <a:t>NOTA:</a:t>
            </a:r>
          </a:p>
          <a:p>
            <a:pPr algn="l" defTabSz="914400">
              <a:buNone/>
            </a:pPr>
            <a:r>
              <a:rPr lang="pt-PT" sz="1200" b="0" i="1" dirty="0" smtClean="0">
                <a:latin typeface="Arial"/>
                <a:ea typeface="+mn-ea"/>
                <a:cs typeface="Arial"/>
              </a:rPr>
              <a:t>Para alterar a imagem neste diapositivo, selecione a imagem e elimine-a. Em seguida, clique no ícone Imagens no marcador de posição para inserir uma imagem à sua escolha.</a:t>
            </a:r>
            <a:endParaRPr lang="pt-PT" sz="1200" b="0" i="1" dirty="0">
              <a:latin typeface="Arial"/>
              <a:ea typeface="+mn-ea"/>
              <a:cs typeface="Arial"/>
            </a:endParaRP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uas Imagens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e texto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ítulo vertical e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838200" y="1825625"/>
            <a:ext cx="10515600" cy="4351338"/>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a:xfrm>
            <a:off x="838200" y="6356350"/>
            <a:ext cx="2743200" cy="365125"/>
          </a:xfrm>
          <a:prstGeom prst="rect">
            <a:avLst/>
          </a:prstGeom>
        </p:spPr>
        <p:txBody>
          <a:bodyPr/>
          <a:lstStyle/>
          <a:p>
            <a:fld id="{B236EEEA-96FE-44DD-B08A-FAE97B5ED77B}" type="datetimeFigureOut">
              <a:rPr lang="pt-BR" smtClean="0"/>
              <a:t>28/03/2019</a:t>
            </a:fld>
            <a:endParaRPr lang="pt-BR"/>
          </a:p>
        </p:txBody>
      </p:sp>
      <p:sp>
        <p:nvSpPr>
          <p:cNvPr id="5" name="Espaço Reservado para Rodapé 4"/>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8610600" y="6356350"/>
            <a:ext cx="2743200" cy="365125"/>
          </a:xfrm>
          <a:prstGeom prst="rect">
            <a:avLst/>
          </a:prstGeom>
        </p:spPr>
        <p:txBody>
          <a:bodyPr/>
          <a:lstStyle/>
          <a:p>
            <a:fld id="{402019FE-192A-4522-84BA-B16E2A4E170E}" type="slidenum">
              <a:rPr lang="pt-BR" smtClean="0"/>
              <a:t>‹nº›</a:t>
            </a:fld>
            <a:endParaRPr lang="pt-BR"/>
          </a:p>
        </p:txBody>
      </p:sp>
    </p:spTree>
    <p:extLst>
      <p:ext uri="{BB962C8B-B14F-4D97-AF65-F5344CB8AC3E}">
        <p14:creationId xmlns:p14="http://schemas.microsoft.com/office/powerpoint/2010/main" val="1336538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CF69DC6-AADD-C946-B6B5-A862EE66B3E9}"/>
              </a:ext>
            </a:extLst>
          </p:cNvPr>
          <p:cNvSpPr>
            <a:spLocks noGrp="1"/>
          </p:cNvSpPr>
          <p:nvPr>
            <p:ph type="ctrTitle"/>
          </p:nvPr>
        </p:nvSpPr>
        <p:spPr>
          <a:xfrm>
            <a:off x="1524001" y="1122363"/>
            <a:ext cx="9144000" cy="2387600"/>
          </a:xfrm>
          <a:prstGeom prst="rect">
            <a:avLst/>
          </a:prstGeom>
        </p:spPr>
        <p:txBody>
          <a:bodyPr anchor="b"/>
          <a:lstStyle>
            <a:lvl1pPr algn="ctr">
              <a:defRPr sz="5618"/>
            </a:lvl1pPr>
          </a:lstStyle>
          <a:p>
            <a:r>
              <a:rPr lang="pt-BR"/>
              <a:t>Clique para editar o título Mestre</a:t>
            </a:r>
          </a:p>
        </p:txBody>
      </p:sp>
      <p:sp>
        <p:nvSpPr>
          <p:cNvPr id="3" name="Subtítulo 2">
            <a:extLst>
              <a:ext uri="{FF2B5EF4-FFF2-40B4-BE49-F238E27FC236}">
                <a16:creationId xmlns="" xmlns:a16="http://schemas.microsoft.com/office/drawing/2014/main" id="{61A1FA58-98FF-6841-AD7D-69788C9DFE4A}"/>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247"/>
            </a:lvl1pPr>
            <a:lvl2pPr marL="428076" indent="0" algn="ctr">
              <a:buNone/>
              <a:defRPr sz="1873"/>
            </a:lvl2pPr>
            <a:lvl3pPr marL="856153" indent="0" algn="ctr">
              <a:buNone/>
              <a:defRPr sz="1685"/>
            </a:lvl3pPr>
            <a:lvl4pPr marL="1284229" indent="0" algn="ctr">
              <a:buNone/>
              <a:defRPr sz="1498"/>
            </a:lvl4pPr>
            <a:lvl5pPr marL="1712305" indent="0" algn="ctr">
              <a:buNone/>
              <a:defRPr sz="1498"/>
            </a:lvl5pPr>
            <a:lvl6pPr marL="2140382" indent="0" algn="ctr">
              <a:buNone/>
              <a:defRPr sz="1498"/>
            </a:lvl6pPr>
            <a:lvl7pPr marL="2568458" indent="0" algn="ctr">
              <a:buNone/>
              <a:defRPr sz="1498"/>
            </a:lvl7pPr>
            <a:lvl8pPr marL="2996535" indent="0" algn="ctr">
              <a:buNone/>
              <a:defRPr sz="1498"/>
            </a:lvl8pPr>
            <a:lvl9pPr marL="3424611" indent="0" algn="ctr">
              <a:buNone/>
              <a:defRPr sz="1498"/>
            </a:lvl9pPr>
          </a:lstStyle>
          <a:p>
            <a:r>
              <a:rPr lang="pt-BR"/>
              <a:t>Clique para editar o estilo do subtítulo Mestre</a:t>
            </a:r>
          </a:p>
        </p:txBody>
      </p:sp>
      <p:sp>
        <p:nvSpPr>
          <p:cNvPr id="4" name="Espaço Reservado para Data 3">
            <a:extLst>
              <a:ext uri="{FF2B5EF4-FFF2-40B4-BE49-F238E27FC236}">
                <a16:creationId xmlns="" xmlns:a16="http://schemas.microsoft.com/office/drawing/2014/main" id="{9B9DA0A5-C77E-EA4C-8CF8-BF8072295C83}"/>
              </a:ext>
            </a:extLst>
          </p:cNvPr>
          <p:cNvSpPr>
            <a:spLocks noGrp="1"/>
          </p:cNvSpPr>
          <p:nvPr>
            <p:ph type="dt" sz="half" idx="10"/>
          </p:nvPr>
        </p:nvSpPr>
        <p:spPr>
          <a:xfrm>
            <a:off x="838200" y="6356350"/>
            <a:ext cx="2743200" cy="365125"/>
          </a:xfrm>
          <a:prstGeom prst="rect">
            <a:avLst/>
          </a:prstGeom>
        </p:spPr>
        <p:txBody>
          <a:bodyPr/>
          <a:lstStyle/>
          <a:p>
            <a:fld id="{559A05FA-ECE7-614C-A17A-8FC5DC677D80}" type="datetimeFigureOut">
              <a:rPr lang="pt-BR" smtClean="0"/>
              <a:pPr/>
              <a:t>28/03/2019</a:t>
            </a:fld>
            <a:endParaRPr lang="pt-BR"/>
          </a:p>
        </p:txBody>
      </p:sp>
      <p:sp>
        <p:nvSpPr>
          <p:cNvPr id="5" name="Espaço Reservado para Rodapé 4">
            <a:extLst>
              <a:ext uri="{FF2B5EF4-FFF2-40B4-BE49-F238E27FC236}">
                <a16:creationId xmlns="" xmlns:a16="http://schemas.microsoft.com/office/drawing/2014/main" id="{9F87EFAC-CB1E-5F48-BA1C-523A7E8F570F}"/>
              </a:ext>
            </a:extLst>
          </p:cNvPr>
          <p:cNvSpPr>
            <a:spLocks noGrp="1"/>
          </p:cNvSpPr>
          <p:nvPr>
            <p:ph type="ftr" sz="quarter" idx="11"/>
          </p:nvPr>
        </p:nvSpPr>
        <p:spPr>
          <a:xfrm>
            <a:off x="4038601"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 xmlns:a16="http://schemas.microsoft.com/office/drawing/2014/main" id="{113D9CFA-A84C-AD44-8C1C-75C97F8029CA}"/>
              </a:ext>
            </a:extLst>
          </p:cNvPr>
          <p:cNvSpPr>
            <a:spLocks noGrp="1"/>
          </p:cNvSpPr>
          <p:nvPr>
            <p:ph type="sldNum" sz="quarter" idx="12"/>
          </p:nvPr>
        </p:nvSpPr>
        <p:spPr>
          <a:xfrm>
            <a:off x="8610600" y="6356350"/>
            <a:ext cx="2743200" cy="365125"/>
          </a:xfrm>
          <a:prstGeom prst="rect">
            <a:avLst/>
          </a:prstGeom>
        </p:spPr>
        <p:txBody>
          <a:bodyPr/>
          <a:lstStyle/>
          <a:p>
            <a:fld id="{1E4D42FA-1000-A94D-900A-3145810CBD3C}" type="slidenum">
              <a:rPr lang="pt-BR" smtClean="0"/>
              <a:pPr/>
              <a:t>‹nº›</a:t>
            </a:fld>
            <a:endParaRPr lang="pt-BR"/>
          </a:p>
        </p:txBody>
      </p:sp>
    </p:spTree>
    <p:extLst>
      <p:ext uri="{BB962C8B-B14F-4D97-AF65-F5344CB8AC3E}">
        <p14:creationId xmlns:p14="http://schemas.microsoft.com/office/powerpoint/2010/main" val="367729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a:prstGeom prst="rect">
            <a:avLst/>
          </a:prstGeom>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609600" y="6356351"/>
            <a:ext cx="2844800" cy="365125"/>
          </a:xfrm>
          <a:prstGeom prst="rect">
            <a:avLst/>
          </a:prstGeom>
        </p:spPr>
        <p:txBody>
          <a:bodyPr/>
          <a:lstStyle/>
          <a:p>
            <a:fld id="{52897C2F-7CF4-46EE-9D84-74666F94646A}" type="datetimeFigureOut">
              <a:rPr lang="pt-BR" smtClean="0"/>
              <a:pPr/>
              <a:t>28/03/2019</a:t>
            </a:fld>
            <a:endParaRPr lang="pt-BR"/>
          </a:p>
        </p:txBody>
      </p:sp>
      <p:sp>
        <p:nvSpPr>
          <p:cNvPr id="6" name="Espaço Reservado para Rodapé 5"/>
          <p:cNvSpPr>
            <a:spLocks noGrp="1"/>
          </p:cNvSpPr>
          <p:nvPr>
            <p:ph type="ftr" sz="quarter" idx="11"/>
          </p:nvPr>
        </p:nvSpPr>
        <p:spPr>
          <a:xfrm>
            <a:off x="4165600" y="6356351"/>
            <a:ext cx="3860800" cy="365125"/>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8737600" y="6356351"/>
            <a:ext cx="2844800" cy="365125"/>
          </a:xfrm>
          <a:prstGeom prst="rect">
            <a:avLst/>
          </a:prstGeom>
        </p:spPr>
        <p:txBody>
          <a:bodyPr/>
          <a:lstStyle/>
          <a:p>
            <a:fld id="{48FAF0CE-0662-4F8F-AFBF-D2D7F6023872}" type="slidenum">
              <a:rPr lang="pt-BR" smtClean="0"/>
              <a:pPr/>
              <a:t>‹nº›</a:t>
            </a:fld>
            <a:endParaRPr lang="pt-BR"/>
          </a:p>
        </p:txBody>
      </p:sp>
    </p:spTree>
    <p:extLst>
      <p:ext uri="{BB962C8B-B14F-4D97-AF65-F5344CB8AC3E}">
        <p14:creationId xmlns:p14="http://schemas.microsoft.com/office/powerpoint/2010/main" val="35086219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apositivo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e objec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abeçalho da Secção">
    <p:spTree>
      <p:nvGrpSpPr>
        <p:cNvPr id="1" name=""/>
        <p:cNvGrpSpPr/>
        <p:nvPr/>
      </p:nvGrpSpPr>
      <p:grpSpPr>
        <a:xfrm>
          <a:off x="0" y="0"/>
          <a:ext cx="0" cy="0"/>
          <a:chOff x="0" y="0"/>
          <a:chExt cx="0" cy="0"/>
        </a:xfrm>
      </p:grpSpPr>
      <p:sp>
        <p:nvSpPr>
          <p:cNvPr id="7" name="Rectângulo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pt-PT" sz="1800" dirty="0"/>
          </a:p>
        </p:txBody>
      </p:sp>
      <p:sp>
        <p:nvSpPr>
          <p:cNvPr id="8" name="Forma livre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pt-PT" sz="1800" dirty="0"/>
          </a:p>
        </p:txBody>
      </p:sp>
      <p:sp>
        <p:nvSpPr>
          <p:cNvPr id="9" name="Forma livre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pt-PT" sz="1800" dirty="0"/>
          </a:p>
        </p:txBody>
      </p:sp>
      <p:sp>
        <p:nvSpPr>
          <p:cNvPr id="10" name="Forma livre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pt-PT" sz="1800" dirty="0"/>
          </a:p>
        </p:txBody>
      </p:sp>
      <p:sp>
        <p:nvSpPr>
          <p:cNvPr id="11" name="Rectângulo 5"/>
          <p:cNvSpPr>
            <a:spLocks noChangeArrowheads="1"/>
          </p:cNvSpPr>
          <p:nvPr userDrawn="1"/>
        </p:nvSpPr>
        <p:spPr bwMode="white">
          <a:xfrm>
            <a:off x="6510529" y="0"/>
            <a:ext cx="5681470"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pt-PT" sz="1800" dirty="0"/>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údo Dup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ó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6.png"/><Relationship Id="rId1" Type="http://schemas.openxmlformats.org/officeDocument/2006/relationships/slideLayout" Target="../slideLayouts/slideLayout14.xml"/><Relationship Id="rId5" Type="http://schemas.openxmlformats.org/officeDocument/2006/relationships/hyperlink" Target="https://www.itau.com.br/relacoes-com-investidores/Download.aspx?Arquivo=cqrBweSgVs9AUFAHGqm+Ig==" TargetMode="Externa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147.png"/><Relationship Id="rId4" Type="http://schemas.openxmlformats.org/officeDocument/2006/relationships/hyperlink" Target="https://www.itau.com.br/relacoes-com-investidores/Download.aspx?Arquivo=cqrBweSgVs9AUFAHGqm+Ig=="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www.itau.com.br/relatorio-anual" TargetMode="Externa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49.png"/></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www.itau.com.br/relatorio-anual" TargetMode="Externa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19.png"/></Relationships>
</file>

<file path=ppt/slides/_rels/slide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1.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3.png"/><Relationship Id="rId2" Type="http://schemas.openxmlformats.org/officeDocument/2006/relationships/image" Target="../media/image152.png"/><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155.emf"/><Relationship Id="rId4" Type="http://schemas.openxmlformats.org/officeDocument/2006/relationships/image" Target="../media/image154.png"/></Relationships>
</file>

<file path=ppt/slides/_rels/slide10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www.itau.com.br/relatorio-anual/relato-integrado" TargetMode="Externa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19.png"/></Relationships>
</file>

<file path=ppt/slides/_rels/slide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itau.com.br/relatorio-anual/relato-integrado" TargetMode="External"/><Relationship Id="rId1" Type="http://schemas.openxmlformats.org/officeDocument/2006/relationships/slideLayout" Target="../slideLayouts/slideLayout14.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youtu.be/u2K0Ff6bzZ4" TargetMode="Externa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www.un.org/en/mdg/summit201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hyperlink" Target="http://www.b3.com.br/pt_br/b3/sustentabilidade/nas-empresas/relate-ou-expliqu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hyperlink" Target="http://www.cvm.gov.br/legislacao/instrucoes/inst586.html" TargetMode="External"/><Relationship Id="rId5" Type="http://schemas.openxmlformats.org/officeDocument/2006/relationships/hyperlink" Target="https://www.bcb.gov.br/pre/normativos/res/2014/pdf/res_4327_v1_O.pdf" TargetMode="Externa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cvm.gov.br/legislacao/instrucoes/inst586.html" TargetMode="Externa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ibgc.org.br/index.php/vocalizacaoeinfluencia/representacao" TargetMode="Externa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ibgc.org.br/index.php/vocalizacaoeinfluencia/representacao" TargetMode="Externa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b3.com.br/pt_br/produtos-e-servicos/negociacao/renda-variavel/empresas-listadas.htm" TargetMode="Externa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planalto.gov.br/ccivil_03/_ato2015-2018/2016/lei/L13303.htm" TargetMode="External"/><Relationship Id="rId1" Type="http://schemas.openxmlformats.org/officeDocument/2006/relationships/slideLayout" Target="../slideLayouts/slideLayout14.xml"/><Relationship Id="rId5" Type="http://schemas.openxmlformats.org/officeDocument/2006/relationships/image" Target="../media/image4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planejamento.gov.br/acesso-a-informacao/institucional/unidades/sest"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www.planejamento.gov.br/noticias/planejamento-divulga-resultado-do-3o-ciclo-de-avaliacao-das-estatais-federais/APRESENTACAOIGSEST_3oCiclo_Fernando.pptx" TargetMode="External"/><Relationship Id="rId2" Type="http://schemas.openxmlformats.org/officeDocument/2006/relationships/image" Target="../media/image41.jpe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planejamento.gov.br/noticias/planejamento-divulga-resultado-do-3o-ciclo-de-avaliacao-das-estatais-federais/APRESENTACAOIGSEST_3oCiclo_Fernando.pptx" TargetMode="Externa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hyperlink" Target="http://www.planejamento.gov.br/noticias/planejamento-divulga-resultado-do-3o-ciclo-de-avaliacao-das-estatais-federais/APRESENTACAOIGSEST_3oCiclo_Fernando.pptx" TargetMode="External"/><Relationship Id="rId2" Type="http://schemas.openxmlformats.org/officeDocument/2006/relationships/image" Target="../media/image43.jpe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3.png"/><Relationship Id="rId2" Type="http://schemas.openxmlformats.org/officeDocument/2006/relationships/hyperlink" Target="http://www.planejamento.gov.br/noticias/planejamento-divulga-resultado-do-3o-ciclo-de-avaliacao-das-estatais-federais/APRESENTACAOIGSEST_3oCiclo_Fernando.pptx" TargetMode="External"/><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hyperlink" Target="https://portal.tcu.gov.br/lumis/portal/file/fileDownload.jsp?fileId=8A81881F65AAE415016611E6F25C347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hyperlink" Target="https://portal.tcu.gov.br/lumis/portal/file/fileDownload.jsp?fileId=8A81881F65AAE415016611E6F25C3473"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portal.tcu.gov.br/lumis/portal/file/fileDownload.jsp?fileId=8A81881E65A09191016620CDC20D06F1" TargetMode="External"/><Relationship Id="rId2" Type="http://schemas.openxmlformats.org/officeDocument/2006/relationships/image" Target="../media/image50.jpeg"/><Relationship Id="rId1" Type="http://schemas.openxmlformats.org/officeDocument/2006/relationships/slideLayout" Target="../slideLayouts/slideLayout15.xml"/><Relationship Id="rId5" Type="http://schemas.openxmlformats.org/officeDocument/2006/relationships/image" Target="../media/image49.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hyperlink" Target="https://portal.tcu.gov.br/contas/contas-e-relatorios-de-gestao/"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jpeg"/><Relationship Id="rId2" Type="http://schemas.openxmlformats.org/officeDocument/2006/relationships/image" Target="../media/image4.png"/><Relationship Id="rId16"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www.ey.com/en_gl/assurance/does-nonfinancial-reporting-tell-value-creation-story"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ey.com/en_gl/assurance/does-nonfinancial-reporting-tell-value-creation-story" TargetMode="External"/><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54.emf"/></Relationships>
</file>

<file path=ppt/slides/_rels/slide33.xml.rels><?xml version="1.0" encoding="UTF-8" standalone="yes"?>
<Relationships xmlns="http://schemas.openxmlformats.org/package/2006/relationships"><Relationship Id="rId3" Type="http://schemas.openxmlformats.org/officeDocument/2006/relationships/hyperlink" Target="https://www.reputationinstitute.com/blog/raising-stakes-corporate-responsibility" TargetMode="External"/><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hyperlink" Target="http://www.reputationinstitute.com/" TargetMode="External"/><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hyperlink" Target="http://www.reputationinstitute.com/" TargetMode="External"/><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hyperlink" Target="https://www.reputationinstitute.com/blog/raising-stakes-corporate-responsibility" TargetMode="External"/><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hyperlink" Target="https://www.reputationinstitute.com/blog/raising-stakes-corporate-responsibility" TargetMode="Externa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hyperlink" Target="http://www.reputationinstitute.com/"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hyperlink" Target="https://www.wbcsd.org/Projects/Reporting/The-Reporting-Exchange" TargetMode="External"/><Relationship Id="rId2" Type="http://schemas.openxmlformats.org/officeDocument/2006/relationships/image" Target="../media/image65.png"/><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hyperlink" Target="https://www.reportingexchange.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wbcsd.org/Projects/Reporting/The-Reporting-Exchange" TargetMode="Externa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wbcsd.org/Projects/Reporting/The-Reporting-Exchange" TargetMode="Externa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wbcsd.org/Projects/Reporting/The-Reporting-Exchange" TargetMode="Externa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wbcsd.org/Projects/Reporting/The-Reporting-Exchange"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3.png"/><Relationship Id="rId4" Type="http://schemas.openxmlformats.org/officeDocument/2006/relationships/hyperlink" Target="https://www.accountingforsustainability.org/en/knowledge-hub.html?tab1=guide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ec.europa.eu/info/publications/180131-sustainable-finance-report_en"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71.emf"/></Relationships>
</file>

<file path=ppt/slides/_rels/slide5.xml.rels><?xml version="1.0" encoding="UTF-8" standalone="yes"?>
<Relationships xmlns="http://schemas.openxmlformats.org/package/2006/relationships"><Relationship Id="rId3" Type="http://schemas.openxmlformats.org/officeDocument/2006/relationships/hyperlink" Target="http://reports.weforum.org/global-risks-2019/"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74.png"/><Relationship Id="rId4" Type="http://schemas.openxmlformats.org/officeDocument/2006/relationships/hyperlink" Target="https://www.globalreporting.org/standards"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integratedreporting.org/" TargetMode="Externa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hyperlink" Target="http://integratedreporting.org/" TargetMode="External"/><Relationship Id="rId2" Type="http://schemas.openxmlformats.org/officeDocument/2006/relationships/image" Target="../media/image75.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hyperlink" Target="http://corporatereportingdialogue.com/" TargetMode="External"/><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corporatereportingdialogue.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corporatereportingdialogue.co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hyperlink" Target="http://corporatereportingdialogue.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hyperlink" Target="http://reports.weforum.org/global-risks-2019/"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corporatereportingdialogue.com/" TargetMode="Externa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hyperlink" Target="https://corporatereportingdialogue.com/better-alignment-project-consultation/" TargetMode="External"/><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hyperlink" Target="https://corporatereportingdialogue.com/better-alignment-project/" TargetMode="External"/><Relationship Id="rId4" Type="http://schemas.openxmlformats.org/officeDocument/2006/relationships/hyperlink" Target="http://www.fsb-tcfd.org/"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hyperlink" Target="https://corporatereportingdialogue.com/publication/sdgs-and-the-future-of-corporate-reportin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6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conferencias.unb.br/index.php/CCS2017/ccs2017/paper/view/5736/1501"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hyperlink" Target="http://integratedreporting.org/yearbook201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integratedreporting.org/wp-content/uploads/2015/03/13-12-08-THE-INTERNATIONAL-IR-FRAMEWORK-Portugese-final-1.pdf" TargetMode="External"/><Relationship Id="rId4" Type="http://schemas.openxmlformats.org/officeDocument/2006/relationships/image" Target="../media/image91.jpeg"/></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integratedreporting.org/wp-content/uploads/2015/03/13-12-08-THE-INTERNATIONAL-IR-FRAMEWORK-Portugese-final-1.pdf" TargetMode="Externa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integratedreporting.org/wp-content/uploads/2015/03/13-12-08-THE-INTERNATIONAL-IR-FRAMEWORK-Portugese-final-1.pdf" TargetMode="Externa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integratedreporting.org/wp-content/uploads/2015/03/13-12-08-THE-INTERNATIONAL-IR-FRAMEWORK-Portugese-final-1.pdf" TargetMode="Externa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90.jpeg"/></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integratedreporting.org/wp-content/uploads/2015/03/13-12-08-THE-INTERNATIONAL-IR-FRAMEWORK-Portugese-final-1.pdf" TargetMode="Externa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integratedreporting.org/wp-content/uploads/2015/03/13-12-08-THE-INTERNATIONAL-IR-FRAMEWORK-Portugese-final-1.pdf" TargetMode="Externa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90.jpe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integratedreporting.org/wp-content/uploads/2015/03/13-12-08-THE-INTERNATIONAL-IR-FRAMEWORK-Portugese-final-1.pdf" TargetMode="Externa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integratedreporting.org/wp-content/uploads/2015/03/13-12-08-THE-INTERNATIONAL-IR-FRAMEWORK-Portugese-final-1.pdf" TargetMode="Externa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90.jpeg"/></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hyperlink" Target="http://integratedreporting.org/wp-content/uploads/2014/09/IIRC.Black_.Sun_.Research.IR_.Impact.Single.pages.18.9.14.pdf" TargetMode="External"/><Relationship Id="rId2" Type="http://schemas.openxmlformats.org/officeDocument/2006/relationships/image" Target="../media/image96.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sseinitiative.org/" TargetMode="External"/><Relationship Id="rId1" Type="http://schemas.openxmlformats.org/officeDocument/2006/relationships/slideLayout" Target="../slideLayouts/slideLayout5.xml"/><Relationship Id="rId6" Type="http://schemas.openxmlformats.org/officeDocument/2006/relationships/hyperlink" Target="https://www.sec.gov/" TargetMode="External"/><Relationship Id="rId5" Type="http://schemas.openxmlformats.org/officeDocument/2006/relationships/image" Target="../media/image3.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https/integratedreporting.org/integratedreport2017/index_desktop.html" TargetMode="Externa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4.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hyperlink" Target="http://www.cpfl.com.br/institucional/relatorio-anual/Documents/ra-cpfl-2015.pdf" TargetMode="External"/><Relationship Id="rId18" Type="http://schemas.openxmlformats.org/officeDocument/2006/relationships/image" Target="../media/image113.png"/><Relationship Id="rId26" Type="http://schemas.openxmlformats.org/officeDocument/2006/relationships/image" Target="../media/image121.png"/><Relationship Id="rId3" Type="http://schemas.openxmlformats.org/officeDocument/2006/relationships/hyperlink" Target="http://www.bndes.gov.br/SiteBNDES/bndes/bndes_pt/Institucional/Relacao_Com_Investidores/Relatorio_Anual/" TargetMode="External"/><Relationship Id="rId21" Type="http://schemas.openxmlformats.org/officeDocument/2006/relationships/image" Target="../media/image116.png"/><Relationship Id="rId7" Type="http://schemas.openxmlformats.org/officeDocument/2006/relationships/hyperlink" Target="http://www.grupoccr.com.br/ri2015/" TargetMode="External"/><Relationship Id="rId12" Type="http://schemas.openxmlformats.org/officeDocument/2006/relationships/image" Target="../media/image109.png"/><Relationship Id="rId17" Type="http://schemas.openxmlformats.org/officeDocument/2006/relationships/image" Target="../media/image112.png"/><Relationship Id="rId25" Type="http://schemas.openxmlformats.org/officeDocument/2006/relationships/image" Target="../media/image120.png"/><Relationship Id="rId33" Type="http://schemas.openxmlformats.org/officeDocument/2006/relationships/image" Target="../media/image128.png"/><Relationship Id="rId2" Type="http://schemas.openxmlformats.org/officeDocument/2006/relationships/image" Target="../media/image3.png"/><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124.png"/><Relationship Id="rId1" Type="http://schemas.openxmlformats.org/officeDocument/2006/relationships/slideLayout" Target="../slideLayouts/slideLayout5.xml"/><Relationship Id="rId6" Type="http://schemas.openxmlformats.org/officeDocument/2006/relationships/image" Target="../media/image106.png"/><Relationship Id="rId11" Type="http://schemas.openxmlformats.org/officeDocument/2006/relationships/hyperlink" Target="http://www.natura.com.br/www/relatorioanual" TargetMode="External"/><Relationship Id="rId24" Type="http://schemas.openxmlformats.org/officeDocument/2006/relationships/image" Target="../media/image119.png"/><Relationship Id="rId32" Type="http://schemas.openxmlformats.org/officeDocument/2006/relationships/image" Target="../media/image127.emf"/><Relationship Id="rId5" Type="http://schemas.openxmlformats.org/officeDocument/2006/relationships/hyperlink" Target="http://www.brf-global.com/brasil/responsabilidade-corporativa/relatorio-anual" TargetMode="External"/><Relationship Id="rId15" Type="http://schemas.openxmlformats.org/officeDocument/2006/relationships/hyperlink" Target="https://www.bradescori.com.br/site/conteudo/informacoes-financeiras/relatorios-anuais.aspx?secaoId=811" TargetMode="External"/><Relationship Id="rId23" Type="http://schemas.openxmlformats.org/officeDocument/2006/relationships/image" Target="../media/image118.png"/><Relationship Id="rId28" Type="http://schemas.openxmlformats.org/officeDocument/2006/relationships/image" Target="../media/image123.png"/><Relationship Id="rId10" Type="http://schemas.openxmlformats.org/officeDocument/2006/relationships/image" Target="../media/image108.png"/><Relationship Id="rId19" Type="http://schemas.openxmlformats.org/officeDocument/2006/relationships/image" Target="../media/image114.png"/><Relationship Id="rId31" Type="http://schemas.openxmlformats.org/officeDocument/2006/relationships/image" Target="../media/image126.png"/><Relationship Id="rId4" Type="http://schemas.openxmlformats.org/officeDocument/2006/relationships/image" Target="../media/image105.png"/><Relationship Id="rId9" Type="http://schemas.openxmlformats.org/officeDocument/2006/relationships/hyperlink" Target="http://www.fibria.com.br/r2014/RelatorioFibria_BR.pdf" TargetMode="External"/><Relationship Id="rId14" Type="http://schemas.openxmlformats.org/officeDocument/2006/relationships/image" Target="../media/image110.pn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png"/></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hyperlink" Target="http://https/integratedreporting.org/integratedreport2017/index_desktop.html" TargetMode="External"/><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hyperlink" Target="http://www.investidorpetrobras.com.br/pt/relatorios-anuais/relato-integrado" TargetMode="External"/><Relationship Id="rId1" Type="http://schemas.openxmlformats.org/officeDocument/2006/relationships/slideLayout" Target="../slideLayouts/slideLayout5.xml"/><Relationship Id="rId4" Type="http://schemas.openxmlformats.org/officeDocument/2006/relationships/image" Target="../media/image133.emf"/></Relationships>
</file>

<file path=ppt/slides/_rels/slide88.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hyperlink" Target="http://www.investidorpetrobras.com.br/pt/relatorios-anuais/relato-integrado" TargetMode="External"/><Relationship Id="rId1" Type="http://schemas.openxmlformats.org/officeDocument/2006/relationships/slideLayout" Target="../slideLayouts/slideLayout5.xml"/><Relationship Id="rId4" Type="http://schemas.openxmlformats.org/officeDocument/2006/relationships/image" Target="../media/image135.emf"/></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3.png"/><Relationship Id="rId4" Type="http://schemas.openxmlformats.org/officeDocument/2006/relationships/hyperlink" Target="https://www.itau.com.br/relacoes-com-investidores/Download.aspx?Arquivo=cqrBweSgVs9AUFAHGqm+I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www.itau.com.br/relacoes-com-investidores/Download.aspx?Arquivo=cqrBweSgVs9AUFAHGqm+Ig==" TargetMode="External"/><Relationship Id="rId5" Type="http://schemas.openxmlformats.org/officeDocument/2006/relationships/image" Target="../media/image3.png"/><Relationship Id="rId4" Type="http://schemas.openxmlformats.org/officeDocument/2006/relationships/image" Target="../media/image137.png"/></Relationships>
</file>

<file path=ppt/slides/_rels/slide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hyperlink" Target="https://www.itau.com.br/relacoes-com-investidores/Download.aspx?Arquivo=cqrBweSgVs9AUFAHGqm+Ig==" TargetMode="Externa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9.png"/></Relationships>
</file>

<file path=ppt/slides/_rels/slide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0.png"/></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1.png"/></Relationships>
</file>

<file path=ppt/slides/_rels/slide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2.png"/></Relationships>
</file>

<file path=ppt/slides/_rels/slide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itau.com.br/relacoes-com-investidores/Download.aspx?Arquivo=cqrBweSgVs9AUFAHGqm+Ig==" TargetMode="External"/><Relationship Id="rId5" Type="http://schemas.openxmlformats.org/officeDocument/2006/relationships/image" Target="../media/image3.png"/><Relationship Id="rId4" Type="http://schemas.openxmlformats.org/officeDocument/2006/relationships/image" Target="../media/image143.png"/></Relationships>
</file>

<file path=ppt/slides/_rels/slide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www.itau.com.br/relacoes-com-investidores/Download.aspx?Arquivo=cqrBweSgVs9AUFAHGqm+Ig==" TargetMode="External"/><Relationship Id="rId5" Type="http://schemas.openxmlformats.org/officeDocument/2006/relationships/image" Target="../media/image3.png"/><Relationship Id="rId4" Type="http://schemas.openxmlformats.org/officeDocument/2006/relationships/image" Target="../media/image144.png"/></Relationships>
</file>

<file path=ppt/slides/_rels/slide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itau.com.br/relacoes-com-investidores/Download.aspx?Arquivo=cqrBweSgVs9AUFAHGqm+Ig==" TargetMode="External"/><Relationship Id="rId5" Type="http://schemas.openxmlformats.org/officeDocument/2006/relationships/image" Target="../media/image14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039177" y="2010709"/>
            <a:ext cx="10095855" cy="3970318"/>
          </a:xfrm>
          <a:prstGeom prst="rect">
            <a:avLst/>
          </a:prstGeom>
          <a:noFill/>
        </p:spPr>
        <p:txBody>
          <a:bodyPr wrap="square" rtlCol="0">
            <a:spAutoFit/>
          </a:bodyPr>
          <a:lstStyle/>
          <a:p>
            <a:pPr algn="ctr"/>
            <a:r>
              <a:rPr lang="pt-BR" sz="4000" b="1" dirty="0" smtClean="0">
                <a:latin typeface="Arial" panose="020B0604020202020204" pitchFamily="34" charset="0"/>
                <a:cs typeface="Arial" panose="020B0604020202020204" pitchFamily="34" charset="0"/>
              </a:rPr>
              <a:t>A Jornada do Relato Integrado</a:t>
            </a:r>
          </a:p>
          <a:p>
            <a:pPr algn="ctr"/>
            <a:endParaRPr lang="pt-BR" sz="4000" b="1" dirty="0">
              <a:latin typeface="Arial" panose="020B0604020202020204" pitchFamily="34" charset="0"/>
              <a:cs typeface="Arial" panose="020B0604020202020204" pitchFamily="34" charset="0"/>
            </a:endParaRPr>
          </a:p>
          <a:p>
            <a:pPr algn="ctr"/>
            <a:r>
              <a:rPr lang="pt-BR" sz="3200" b="1" dirty="0" smtClean="0">
                <a:latin typeface="Arial" panose="020B0604020202020204" pitchFamily="34" charset="0"/>
                <a:cs typeface="Arial" panose="020B0604020202020204" pitchFamily="34" charset="0"/>
              </a:rPr>
              <a:t>NECMA-USP</a:t>
            </a:r>
          </a:p>
          <a:p>
            <a:pPr algn="ctr"/>
            <a:r>
              <a:rPr lang="pt-BR" sz="2800" b="1" dirty="0" smtClean="0">
                <a:latin typeface="Arial" panose="020B0604020202020204" pitchFamily="34" charset="0"/>
                <a:cs typeface="Arial" panose="020B0604020202020204" pitchFamily="34" charset="0"/>
              </a:rPr>
              <a:t>Núcleo de Estudos em Contabilidade e Meio Ambiente </a:t>
            </a:r>
          </a:p>
          <a:p>
            <a:pPr algn="ctr"/>
            <a:endParaRPr lang="pt-BR" sz="2800" b="1" dirty="0" smtClean="0">
              <a:latin typeface="Arial" panose="020B0604020202020204" pitchFamily="34" charset="0"/>
              <a:cs typeface="Arial" panose="020B0604020202020204" pitchFamily="34" charset="0"/>
            </a:endParaRPr>
          </a:p>
          <a:p>
            <a:pPr algn="ctr"/>
            <a:r>
              <a:rPr lang="pt-BR" sz="2800" b="1" dirty="0" smtClean="0">
                <a:latin typeface="Arial" panose="020B0604020202020204" pitchFamily="34" charset="0"/>
                <a:cs typeface="Arial" panose="020B0604020202020204" pitchFamily="34" charset="0"/>
              </a:rPr>
              <a:t>Disciplina Relato Integrado e Sustentabilidade</a:t>
            </a:r>
          </a:p>
          <a:p>
            <a:pPr algn="ctr"/>
            <a:endParaRPr lang="pt-BR" sz="2800" b="1" dirty="0">
              <a:latin typeface="Arial" panose="020B0604020202020204" pitchFamily="34" charset="0"/>
              <a:cs typeface="Arial" panose="020B0604020202020204" pitchFamily="34" charset="0"/>
            </a:endParaRPr>
          </a:p>
          <a:p>
            <a:pPr algn="ctr"/>
            <a:r>
              <a:rPr lang="pt-BR" sz="2800" b="1" dirty="0" smtClean="0">
                <a:latin typeface="Arial" panose="020B0604020202020204" pitchFamily="34" charset="0"/>
                <a:cs typeface="Arial" panose="020B0604020202020204" pitchFamily="34" charset="0"/>
              </a:rPr>
              <a:t>Fernando Fonseca</a:t>
            </a:r>
            <a:endParaRPr lang="pt-BR" sz="2800" b="1" dirty="0">
              <a:latin typeface="Arial" panose="020B0604020202020204" pitchFamily="34" charset="0"/>
              <a:cs typeface="Arial" panose="020B0604020202020204" pitchFamily="34" charset="0"/>
            </a:endParaRPr>
          </a:p>
        </p:txBody>
      </p:sp>
      <p:pic>
        <p:nvPicPr>
          <p:cNvPr id="7" name="Imagem 6"/>
          <p:cNvPicPr>
            <a:picLocks noChangeAspect="1"/>
          </p:cNvPicPr>
          <p:nvPr/>
        </p:nvPicPr>
        <p:blipFill>
          <a:blip r:embed="rId2"/>
          <a:stretch>
            <a:fillRect/>
          </a:stretch>
        </p:blipFill>
        <p:spPr>
          <a:xfrm>
            <a:off x="3238500" y="616366"/>
            <a:ext cx="5715000" cy="571500"/>
          </a:xfrm>
          <a:prstGeom prst="rect">
            <a:avLst/>
          </a:prstGeom>
        </p:spPr>
      </p:pic>
      <p:sp>
        <p:nvSpPr>
          <p:cNvPr id="8" name="CaixaDeTexto 7"/>
          <p:cNvSpPr txBox="1"/>
          <p:nvPr/>
        </p:nvSpPr>
        <p:spPr>
          <a:xfrm>
            <a:off x="8846820" y="6404610"/>
            <a:ext cx="3009900" cy="369332"/>
          </a:xfrm>
          <a:prstGeom prst="rect">
            <a:avLst/>
          </a:prstGeom>
          <a:noFill/>
        </p:spPr>
        <p:txBody>
          <a:bodyPr wrap="square" rtlCol="0">
            <a:spAutoFit/>
          </a:bodyPr>
          <a:lstStyle/>
          <a:p>
            <a:pPr algn="ctr"/>
            <a:r>
              <a:rPr lang="pt-BR" b="1" dirty="0" smtClean="0">
                <a:latin typeface="Arial" panose="020B0604020202020204" pitchFamily="34" charset="0"/>
                <a:cs typeface="Arial" panose="020B0604020202020204" pitchFamily="34" charset="0"/>
              </a:rPr>
              <a:t>São Paulo, 28/03/2019</a:t>
            </a:r>
            <a:endParaRPr lang="pt-BR" b="1" dirty="0">
              <a:latin typeface="Arial" panose="020B0604020202020204" pitchFamily="34" charset="0"/>
              <a:cs typeface="Arial" panose="020B0604020202020204" pitchFamily="34" charset="0"/>
            </a:endParaRPr>
          </a:p>
        </p:txBody>
      </p:sp>
      <p:pic>
        <p:nvPicPr>
          <p:cNvPr id="9" name="Imagem 8"/>
          <p:cNvPicPr>
            <a:picLocks noChangeAspect="1"/>
          </p:cNvPicPr>
          <p:nvPr/>
        </p:nvPicPr>
        <p:blipFill>
          <a:blip r:embed="rId3"/>
          <a:stretch>
            <a:fillRect/>
          </a:stretch>
        </p:blipFill>
        <p:spPr>
          <a:xfrm>
            <a:off x="5148262" y="6059686"/>
            <a:ext cx="1895475" cy="666750"/>
          </a:xfrm>
          <a:prstGeom prst="rect">
            <a:avLst/>
          </a:prstGeom>
        </p:spPr>
      </p:pic>
    </p:spTree>
    <p:extLst>
      <p:ext uri="{BB962C8B-B14F-4D97-AF65-F5344CB8AC3E}">
        <p14:creationId xmlns:p14="http://schemas.microsoft.com/office/powerpoint/2010/main" val="16366792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txBox="1">
            <a:spLocks/>
          </p:cNvSpPr>
          <p:nvPr/>
        </p:nvSpPr>
        <p:spPr>
          <a:xfrm>
            <a:off x="103057" y="6608673"/>
            <a:ext cx="3534560" cy="2606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1000" dirty="0" smtClean="0"/>
              <a:t>Fonte: B3</a:t>
            </a:r>
            <a:endParaRPr lang="pt-BR" sz="1000" dirty="0"/>
          </a:p>
        </p:txBody>
      </p:sp>
      <p:pic>
        <p:nvPicPr>
          <p:cNvPr id="6" name="Imagem 5"/>
          <p:cNvPicPr>
            <a:picLocks noChangeAspect="1"/>
          </p:cNvPicPr>
          <p:nvPr/>
        </p:nvPicPr>
        <p:blipFill>
          <a:blip r:embed="rId2"/>
          <a:stretch>
            <a:fillRect/>
          </a:stretch>
        </p:blipFill>
        <p:spPr>
          <a:xfrm>
            <a:off x="322729" y="2384011"/>
            <a:ext cx="11480227" cy="3787046"/>
          </a:xfrm>
          <a:prstGeom prst="rect">
            <a:avLst/>
          </a:prstGeom>
        </p:spPr>
      </p:pic>
      <p:pic>
        <p:nvPicPr>
          <p:cNvPr id="12" name="Picture 2" descr="UNEP FI Principles for Sustainable Insur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945" y="1078478"/>
            <a:ext cx="1417731" cy="11026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unep finance initiat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920" y="1024140"/>
            <a:ext cx="838200" cy="1238250"/>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3600"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ONU</a:t>
            </a:r>
            <a:endParaRPr lang="pt-PT" sz="3600" b="1" dirty="0">
              <a:solidFill>
                <a:schemeClr val="tx1"/>
              </a:solidFill>
              <a:latin typeface="Calibri" panose="020F0502020204030204" pitchFamily="34" charset="0"/>
              <a:cs typeface="Calibri" panose="020F0502020204030204" pitchFamily="34" charset="0"/>
            </a:endParaRPr>
          </a:p>
        </p:txBody>
      </p:sp>
      <p:cxnSp>
        <p:nvCxnSpPr>
          <p:cNvPr id="9" name="Conector reto 8"/>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Imagem 9"/>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6080763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899" y="48515"/>
            <a:ext cx="11515725" cy="829310"/>
          </a:xfrm>
        </p:spPr>
        <p:txBody>
          <a:bodyPr anchor="t">
            <a:normAutofit/>
          </a:bodyPr>
          <a:lstStyle/>
          <a:p>
            <a:r>
              <a:rPr lang="pt-BR" b="1" u="sng" dirty="0" smtClean="0">
                <a:latin typeface="Arial" panose="020B0604020202020204" pitchFamily="34" charset="0"/>
                <a:cs typeface="Arial" panose="020B0604020202020204" pitchFamily="34" charset="0"/>
              </a:rPr>
              <a:t>Estratégia de Sustentabilidade</a:t>
            </a:r>
            <a:endParaRPr lang="pt-BR" b="1" u="sng" dirty="0">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2"/>
          <a:stretch>
            <a:fillRect/>
          </a:stretch>
        </p:blipFill>
        <p:spPr>
          <a:xfrm>
            <a:off x="2119312" y="1041268"/>
            <a:ext cx="7718663" cy="5296759"/>
          </a:xfrm>
          <a:prstGeom prst="rect">
            <a:avLst/>
          </a:prstGeom>
        </p:spPr>
      </p:pic>
      <p:sp>
        <p:nvSpPr>
          <p:cNvPr id="9" name="Retângulo 8"/>
          <p:cNvSpPr/>
          <p:nvPr/>
        </p:nvSpPr>
        <p:spPr>
          <a:xfrm>
            <a:off x="1984015" y="948481"/>
            <a:ext cx="8296057" cy="6849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1984014" y="1674339"/>
            <a:ext cx="8296057" cy="27549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Estratégia da sustentabilidade</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12" name="Conector reto 11"/>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15" name="Imagem 14"/>
          <p:cNvPicPr>
            <a:picLocks noChangeAspect="1"/>
          </p:cNvPicPr>
          <p:nvPr/>
        </p:nvPicPr>
        <p:blipFill>
          <a:blip r:embed="rId4"/>
          <a:stretch>
            <a:fillRect/>
          </a:stretch>
        </p:blipFill>
        <p:spPr>
          <a:xfrm>
            <a:off x="11172195" y="71811"/>
            <a:ext cx="668510" cy="668510"/>
          </a:xfrm>
          <a:prstGeom prst="rect">
            <a:avLst/>
          </a:prstGeom>
        </p:spPr>
      </p:pic>
      <p:sp>
        <p:nvSpPr>
          <p:cNvPr id="13" name="Retângulo 12"/>
          <p:cNvSpPr/>
          <p:nvPr/>
        </p:nvSpPr>
        <p:spPr>
          <a:xfrm>
            <a:off x="336162" y="6580949"/>
            <a:ext cx="10663804" cy="430887"/>
          </a:xfrm>
          <a:prstGeom prst="rect">
            <a:avLst/>
          </a:prstGeom>
        </p:spPr>
        <p:txBody>
          <a:bodyPr wrap="square">
            <a:spAutoFit/>
          </a:bodyPr>
          <a:lstStyle/>
          <a:p>
            <a:r>
              <a:rPr lang="pt-BR" sz="1100" dirty="0">
                <a:hlinkClick r:id="rId5"/>
              </a:rPr>
              <a:t>https://www.itau.com.br/relacoes-com-investidores/Download.aspx?Arquivo=cqrBweSgVs9AUFAHGqm+Ig</a:t>
            </a:r>
            <a:r>
              <a:rPr lang="pt-BR" sz="1100" dirty="0" smtClean="0">
                <a:hlinkClick r:id="rId5"/>
              </a:rPr>
              <a:t>==</a:t>
            </a:r>
            <a:endParaRPr lang="pt-BR" sz="1100" dirty="0" smtClean="0"/>
          </a:p>
          <a:p>
            <a:endParaRPr lang="pt-BR" sz="1100" dirty="0"/>
          </a:p>
        </p:txBody>
      </p:sp>
    </p:spTree>
    <p:extLst>
      <p:ext uri="{BB962C8B-B14F-4D97-AF65-F5344CB8AC3E}">
        <p14:creationId xmlns:p14="http://schemas.microsoft.com/office/powerpoint/2010/main" val="30987347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899" y="48515"/>
            <a:ext cx="11515725" cy="829310"/>
          </a:xfrm>
        </p:spPr>
        <p:txBody>
          <a:bodyPr anchor="t">
            <a:normAutofit/>
          </a:bodyPr>
          <a:lstStyle/>
          <a:p>
            <a:r>
              <a:rPr lang="pt-BR" b="1" u="sng" dirty="0" smtClean="0">
                <a:latin typeface="Arial" panose="020B0604020202020204" pitchFamily="34" charset="0"/>
                <a:cs typeface="Arial" panose="020B0604020202020204" pitchFamily="34" charset="0"/>
              </a:rPr>
              <a:t>Estratégia de Sustentabilidade</a:t>
            </a:r>
            <a:endParaRPr lang="pt-BR" b="1" u="sng" dirty="0">
              <a:latin typeface="Arial" panose="020B0604020202020204" pitchFamily="34" charset="0"/>
              <a:cs typeface="Arial" panose="020B0604020202020204" pitchFamily="34" charset="0"/>
            </a:endParaRPr>
          </a:p>
        </p:txBody>
      </p:sp>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Estratégia da sustentabilidade</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12" name="Conector reto 11"/>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rotWithShape="1">
          <a:blip r:embed="rId2"/>
          <a:srcRect l="39673" t="5964" r="39131"/>
          <a:stretch/>
        </p:blipFill>
        <p:spPr>
          <a:xfrm>
            <a:off x="9541060" y="103170"/>
            <a:ext cx="579520" cy="609238"/>
          </a:xfrm>
          <a:prstGeom prst="rect">
            <a:avLst/>
          </a:prstGeom>
        </p:spPr>
      </p:pic>
      <p:pic>
        <p:nvPicPr>
          <p:cNvPr id="15" name="Imagem 14"/>
          <p:cNvPicPr>
            <a:picLocks noChangeAspect="1"/>
          </p:cNvPicPr>
          <p:nvPr/>
        </p:nvPicPr>
        <p:blipFill>
          <a:blip r:embed="rId3"/>
          <a:stretch>
            <a:fillRect/>
          </a:stretch>
        </p:blipFill>
        <p:spPr>
          <a:xfrm>
            <a:off x="11172195" y="71811"/>
            <a:ext cx="668510" cy="668510"/>
          </a:xfrm>
          <a:prstGeom prst="rect">
            <a:avLst/>
          </a:prstGeom>
        </p:spPr>
      </p:pic>
      <p:sp>
        <p:nvSpPr>
          <p:cNvPr id="13" name="Retângulo 12"/>
          <p:cNvSpPr/>
          <p:nvPr/>
        </p:nvSpPr>
        <p:spPr>
          <a:xfrm>
            <a:off x="336162" y="6580949"/>
            <a:ext cx="10663804" cy="430887"/>
          </a:xfrm>
          <a:prstGeom prst="rect">
            <a:avLst/>
          </a:prstGeom>
        </p:spPr>
        <p:txBody>
          <a:bodyPr wrap="square">
            <a:spAutoFit/>
          </a:bodyPr>
          <a:lstStyle/>
          <a:p>
            <a:r>
              <a:rPr lang="pt-BR" sz="1100" dirty="0">
                <a:hlinkClick r:id="rId4"/>
              </a:rPr>
              <a:t>https://www.itau.com.br/relacoes-com-investidores/Download.aspx?Arquivo=cqrBweSgVs9AUFAHGqm+Ig</a:t>
            </a:r>
            <a:r>
              <a:rPr lang="pt-BR" sz="1100" dirty="0" smtClean="0">
                <a:hlinkClick r:id="rId4"/>
              </a:rPr>
              <a:t>==</a:t>
            </a:r>
            <a:endParaRPr lang="pt-BR" sz="1100" dirty="0" smtClean="0"/>
          </a:p>
          <a:p>
            <a:endParaRPr lang="pt-BR" sz="1100" dirty="0"/>
          </a:p>
        </p:txBody>
      </p:sp>
      <p:pic>
        <p:nvPicPr>
          <p:cNvPr id="3" name="Imagem 2"/>
          <p:cNvPicPr>
            <a:picLocks noChangeAspect="1"/>
          </p:cNvPicPr>
          <p:nvPr/>
        </p:nvPicPr>
        <p:blipFill rotWithShape="1">
          <a:blip r:embed="rId5"/>
          <a:srcRect t="1189" b="-1"/>
          <a:stretch/>
        </p:blipFill>
        <p:spPr>
          <a:xfrm>
            <a:off x="2062162" y="1075764"/>
            <a:ext cx="8067675" cy="5308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34852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8613" y="48511"/>
            <a:ext cx="11560584" cy="808963"/>
          </a:xfrm>
        </p:spPr>
        <p:txBody>
          <a:bodyPr anchor="t"/>
          <a:lstStyle/>
          <a:p>
            <a:r>
              <a:rPr lang="pt-BR" b="1" u="sng" dirty="0" smtClean="0">
                <a:latin typeface="Arial" panose="020B0604020202020204" pitchFamily="34" charset="0"/>
                <a:cs typeface="Arial" panose="020B0604020202020204" pitchFamily="34" charset="0"/>
              </a:rPr>
              <a:t>Consolidação dos Relatórios</a:t>
            </a:r>
            <a:endParaRPr lang="pt-BR" b="1" u="sng" dirty="0">
              <a:latin typeface="Arial" panose="020B0604020202020204" pitchFamily="34" charset="0"/>
              <a:cs typeface="Arial" panose="020B0604020202020204" pitchFamily="34" charset="0"/>
            </a:endParaRPr>
          </a:p>
        </p:txBody>
      </p:sp>
      <p:sp>
        <p:nvSpPr>
          <p:cNvPr id="11" name="CaixaDeTexto 10"/>
          <p:cNvSpPr txBox="1"/>
          <p:nvPr/>
        </p:nvSpPr>
        <p:spPr>
          <a:xfrm>
            <a:off x="42857" y="6519289"/>
            <a:ext cx="5929313" cy="523220"/>
          </a:xfrm>
          <a:prstGeom prst="rect">
            <a:avLst/>
          </a:prstGeom>
          <a:noFill/>
        </p:spPr>
        <p:txBody>
          <a:bodyPr wrap="square" rtlCol="0">
            <a:spAutoFit/>
          </a:bodyPr>
          <a:lstStyle/>
          <a:p>
            <a:r>
              <a:rPr lang="pt-BR" sz="1400" dirty="0">
                <a:hlinkClick r:id="rId2"/>
              </a:rPr>
              <a:t>http://</a:t>
            </a:r>
            <a:r>
              <a:rPr lang="pt-BR" sz="1400" dirty="0" smtClean="0">
                <a:hlinkClick r:id="rId2"/>
              </a:rPr>
              <a:t>www.itau.com.br/relatorio-anual</a:t>
            </a:r>
            <a:endParaRPr lang="pt-BR" sz="1400" dirty="0" smtClean="0"/>
          </a:p>
          <a:p>
            <a:endParaRPr lang="pt-BR" sz="1400" dirty="0"/>
          </a:p>
        </p:txBody>
      </p:sp>
      <p:pic>
        <p:nvPicPr>
          <p:cNvPr id="3" name="Imagem 2"/>
          <p:cNvPicPr>
            <a:picLocks noChangeAspect="1"/>
          </p:cNvPicPr>
          <p:nvPr/>
        </p:nvPicPr>
        <p:blipFill>
          <a:blip r:embed="rId3"/>
          <a:stretch>
            <a:fillRect/>
          </a:stretch>
        </p:blipFill>
        <p:spPr>
          <a:xfrm>
            <a:off x="801682" y="1126156"/>
            <a:ext cx="3690026" cy="5251192"/>
          </a:xfrm>
          <a:prstGeom prst="rect">
            <a:avLst/>
          </a:prstGeom>
          <a:ln>
            <a:noFill/>
          </a:ln>
          <a:effectLst>
            <a:outerShdw blurRad="292100" dist="139700" dir="2700000" algn="tl" rotWithShape="0">
              <a:srgbClr val="333333">
                <a:alpha val="65000"/>
              </a:srgbClr>
            </a:outerShdw>
          </a:effectLst>
        </p:spPr>
      </p:pic>
      <p:pic>
        <p:nvPicPr>
          <p:cNvPr id="4" name="Imagem 3"/>
          <p:cNvPicPr>
            <a:picLocks noChangeAspect="1"/>
          </p:cNvPicPr>
          <p:nvPr/>
        </p:nvPicPr>
        <p:blipFill>
          <a:blip r:embed="rId4"/>
          <a:stretch>
            <a:fillRect/>
          </a:stretch>
        </p:blipFill>
        <p:spPr>
          <a:xfrm>
            <a:off x="6481762" y="1351452"/>
            <a:ext cx="4648200" cy="4800600"/>
          </a:xfrm>
          <a:prstGeom prst="rect">
            <a:avLst/>
          </a:prstGeom>
          <a:ln>
            <a:noFill/>
          </a:ln>
          <a:effectLst>
            <a:outerShdw blurRad="292100" dist="139700" dir="2700000" algn="tl" rotWithShape="0">
              <a:srgbClr val="333333">
                <a:alpha val="65000"/>
              </a:srgbClr>
            </a:outerShdw>
          </a:effectLst>
        </p:spPr>
      </p:pic>
      <p:sp>
        <p:nvSpPr>
          <p:cNvPr id="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Consolidação dos relatórios</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9" name="Conector reto 8"/>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Imagem 9"/>
          <p:cNvPicPr>
            <a:picLocks noChangeAspect="1"/>
          </p:cNvPicPr>
          <p:nvPr/>
        </p:nvPicPr>
        <p:blipFill rotWithShape="1">
          <a:blip r:embed="rId5"/>
          <a:srcRect l="39673" t="5964" r="39131"/>
          <a:stretch/>
        </p:blipFill>
        <p:spPr>
          <a:xfrm>
            <a:off x="9541060" y="103170"/>
            <a:ext cx="579520" cy="609238"/>
          </a:xfrm>
          <a:prstGeom prst="rect">
            <a:avLst/>
          </a:prstGeom>
        </p:spPr>
      </p:pic>
      <p:pic>
        <p:nvPicPr>
          <p:cNvPr id="13" name="Imagem 12"/>
          <p:cNvPicPr>
            <a:picLocks noChangeAspect="1"/>
          </p:cNvPicPr>
          <p:nvPr/>
        </p:nvPicPr>
        <p:blipFill>
          <a:blip r:embed="rId6"/>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090358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8613" y="48511"/>
            <a:ext cx="11560584" cy="808963"/>
          </a:xfrm>
        </p:spPr>
        <p:txBody>
          <a:bodyPr anchor="t"/>
          <a:lstStyle/>
          <a:p>
            <a:r>
              <a:rPr lang="pt-BR" b="1" u="sng" dirty="0" smtClean="0">
                <a:latin typeface="Arial" panose="020B0604020202020204" pitchFamily="34" charset="0"/>
                <a:cs typeface="Arial" panose="020B0604020202020204" pitchFamily="34" charset="0"/>
              </a:rPr>
              <a:t>Consolidação dos Relatórios</a:t>
            </a:r>
            <a:endParaRPr lang="pt-BR" b="1" u="sng" dirty="0">
              <a:latin typeface="Arial" panose="020B0604020202020204" pitchFamily="34" charset="0"/>
              <a:cs typeface="Arial" panose="020B0604020202020204" pitchFamily="34" charset="0"/>
            </a:endParaRPr>
          </a:p>
        </p:txBody>
      </p:sp>
      <p:sp>
        <p:nvSpPr>
          <p:cNvPr id="11" name="CaixaDeTexto 10"/>
          <p:cNvSpPr txBox="1"/>
          <p:nvPr/>
        </p:nvSpPr>
        <p:spPr>
          <a:xfrm>
            <a:off x="42857" y="6519289"/>
            <a:ext cx="5929313" cy="523220"/>
          </a:xfrm>
          <a:prstGeom prst="rect">
            <a:avLst/>
          </a:prstGeom>
          <a:noFill/>
        </p:spPr>
        <p:txBody>
          <a:bodyPr wrap="square" rtlCol="0">
            <a:spAutoFit/>
          </a:bodyPr>
          <a:lstStyle/>
          <a:p>
            <a:r>
              <a:rPr lang="pt-BR" sz="1400" dirty="0">
                <a:hlinkClick r:id="rId2"/>
              </a:rPr>
              <a:t>http://</a:t>
            </a:r>
            <a:r>
              <a:rPr lang="pt-BR" sz="1400" dirty="0" smtClean="0">
                <a:hlinkClick r:id="rId2"/>
              </a:rPr>
              <a:t>www.itau.com.br/relatorio-anual</a:t>
            </a:r>
            <a:endParaRPr lang="pt-BR" sz="1400" dirty="0" smtClean="0"/>
          </a:p>
          <a:p>
            <a:endParaRPr lang="pt-BR" sz="1400" dirty="0"/>
          </a:p>
        </p:txBody>
      </p:sp>
      <p:pic>
        <p:nvPicPr>
          <p:cNvPr id="5" name="Imagem 4"/>
          <p:cNvPicPr>
            <a:picLocks noChangeAspect="1"/>
          </p:cNvPicPr>
          <p:nvPr/>
        </p:nvPicPr>
        <p:blipFill>
          <a:blip r:embed="rId3"/>
          <a:stretch>
            <a:fillRect/>
          </a:stretch>
        </p:blipFill>
        <p:spPr>
          <a:xfrm>
            <a:off x="2338387" y="841233"/>
            <a:ext cx="7515225" cy="5591175"/>
          </a:xfrm>
          <a:prstGeom prst="rect">
            <a:avLst/>
          </a:prstGeom>
        </p:spPr>
      </p:pic>
      <p:sp>
        <p:nvSpPr>
          <p:cNvPr id="6"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Consolidação dos relatórios</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7" name="Conector reto 6"/>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4"/>
          <a:srcRect l="39673" t="5964" r="39131"/>
          <a:stretch/>
        </p:blipFill>
        <p:spPr>
          <a:xfrm>
            <a:off x="9541060" y="103170"/>
            <a:ext cx="579520" cy="609238"/>
          </a:xfrm>
          <a:prstGeom prst="rect">
            <a:avLst/>
          </a:prstGeom>
        </p:spPr>
      </p:pic>
      <p:pic>
        <p:nvPicPr>
          <p:cNvPr id="12" name="Imagem 11"/>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2403553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4325" y="48506"/>
            <a:ext cx="11544300" cy="916579"/>
          </a:xfrm>
        </p:spPr>
        <p:txBody>
          <a:bodyPr anchor="t"/>
          <a:lstStyle/>
          <a:p>
            <a:r>
              <a:rPr lang="pt-BR" b="1" u="sng" dirty="0" smtClean="0">
                <a:latin typeface="Arial" panose="020B0604020202020204" pitchFamily="34" charset="0"/>
                <a:cs typeface="Arial" panose="020B0604020202020204" pitchFamily="34" charset="0"/>
              </a:rPr>
              <a:t>Benefícios Esperados </a:t>
            </a:r>
            <a:endParaRPr lang="pt-BR" b="1" u="sng" dirty="0">
              <a:latin typeface="Arial" panose="020B0604020202020204" pitchFamily="34" charset="0"/>
              <a:cs typeface="Arial" panose="020B0604020202020204" pitchFamily="34" charset="0"/>
            </a:endParaRPr>
          </a:p>
        </p:txBody>
      </p:sp>
      <p:pic>
        <p:nvPicPr>
          <p:cNvPr id="3" name="Imagem 2"/>
          <p:cNvPicPr>
            <a:picLocks noChangeAspect="1"/>
          </p:cNvPicPr>
          <p:nvPr/>
        </p:nvPicPr>
        <p:blipFill>
          <a:blip r:embed="rId2"/>
          <a:stretch>
            <a:fillRect/>
          </a:stretch>
        </p:blipFill>
        <p:spPr>
          <a:xfrm>
            <a:off x="1074876" y="1271592"/>
            <a:ext cx="10099400" cy="4886326"/>
          </a:xfrm>
          <a:prstGeom prst="rect">
            <a:avLst/>
          </a:prstGeom>
          <a:ln>
            <a:noFill/>
          </a:ln>
          <a:effectLst>
            <a:outerShdw blurRad="292100" dist="139700" dir="2700000" algn="tl" rotWithShape="0">
              <a:srgbClr val="333333">
                <a:alpha val="65000"/>
              </a:srgbClr>
            </a:outerShdw>
          </a:effectLst>
        </p:spPr>
      </p:pic>
      <p:sp>
        <p:nvSpPr>
          <p:cNvPr id="7" name="CaixaDeTexto 6"/>
          <p:cNvSpPr txBox="1"/>
          <p:nvPr/>
        </p:nvSpPr>
        <p:spPr>
          <a:xfrm>
            <a:off x="42857" y="6519289"/>
            <a:ext cx="6799903" cy="307777"/>
          </a:xfrm>
          <a:prstGeom prst="rect">
            <a:avLst/>
          </a:prstGeom>
          <a:noFill/>
        </p:spPr>
        <p:txBody>
          <a:bodyPr wrap="square" rtlCol="0">
            <a:spAutoFit/>
          </a:bodyPr>
          <a:lstStyle/>
          <a:p>
            <a:r>
              <a:rPr lang="pt-BR" sz="1400" dirty="0" smtClean="0"/>
              <a:t>Fonte: Apresentação Alex Silva, controladoria Itaú – ANEFAC – Setembro/2017</a:t>
            </a:r>
            <a:endParaRPr lang="pt-BR" sz="1400" dirty="0"/>
          </a:p>
        </p:txBody>
      </p:sp>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Benefícios esperados</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9" name="Conector reto 8"/>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Imagem 9"/>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11" name="Imagem 10"/>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0931510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899" y="48514"/>
            <a:ext cx="11515725" cy="677061"/>
          </a:xfrm>
        </p:spPr>
        <p:txBody>
          <a:bodyPr anchor="t">
            <a:normAutofit/>
          </a:bodyPr>
          <a:lstStyle/>
          <a:p>
            <a:r>
              <a:rPr lang="pt-BR" b="1" u="sng" dirty="0" smtClean="0">
                <a:latin typeface="Arial" panose="020B0604020202020204" pitchFamily="34" charset="0"/>
                <a:cs typeface="Arial" panose="020B0604020202020204" pitchFamily="34" charset="0"/>
              </a:rPr>
              <a:t>Avaliação Interna Relato Integrado</a:t>
            </a:r>
            <a:endParaRPr lang="pt-BR" b="1" u="sng" dirty="0">
              <a:latin typeface="Arial" panose="020B0604020202020204" pitchFamily="34" charset="0"/>
              <a:cs typeface="Arial" panose="020B0604020202020204" pitchFamily="34" charset="0"/>
            </a:endParaRPr>
          </a:p>
        </p:txBody>
      </p:sp>
      <p:pic>
        <p:nvPicPr>
          <p:cNvPr id="5" name="Imagem 4"/>
          <p:cNvPicPr>
            <a:picLocks noChangeAspect="1"/>
          </p:cNvPicPr>
          <p:nvPr/>
        </p:nvPicPr>
        <p:blipFill>
          <a:blip r:embed="rId2"/>
          <a:stretch>
            <a:fillRect/>
          </a:stretch>
        </p:blipFill>
        <p:spPr>
          <a:xfrm>
            <a:off x="1305795" y="911503"/>
            <a:ext cx="4066313" cy="2706736"/>
          </a:xfrm>
          <a:prstGeom prst="rect">
            <a:avLst/>
          </a:prstGeom>
          <a:ln>
            <a:noFill/>
          </a:ln>
          <a:effectLst>
            <a:outerShdw blurRad="292100" dist="139700" dir="2700000" algn="tl" rotWithShape="0">
              <a:srgbClr val="333333">
                <a:alpha val="65000"/>
              </a:srgbClr>
            </a:outerShdw>
          </a:effectLst>
        </p:spPr>
      </p:pic>
      <p:pic>
        <p:nvPicPr>
          <p:cNvPr id="6" name="Imagem 5"/>
          <p:cNvPicPr>
            <a:picLocks noChangeAspect="1"/>
          </p:cNvPicPr>
          <p:nvPr/>
        </p:nvPicPr>
        <p:blipFill>
          <a:blip r:embed="rId3"/>
          <a:stretch>
            <a:fillRect/>
          </a:stretch>
        </p:blipFill>
        <p:spPr>
          <a:xfrm>
            <a:off x="6851467" y="911503"/>
            <a:ext cx="4259446" cy="2732102"/>
          </a:xfrm>
          <a:prstGeom prst="rect">
            <a:avLst/>
          </a:prstGeom>
          <a:ln>
            <a:noFill/>
          </a:ln>
          <a:effectLst>
            <a:outerShdw blurRad="292100" dist="139700" dir="2700000" algn="tl" rotWithShape="0">
              <a:srgbClr val="333333">
                <a:alpha val="65000"/>
              </a:srgbClr>
            </a:outerShdw>
          </a:effectLst>
        </p:spPr>
      </p:pic>
      <p:pic>
        <p:nvPicPr>
          <p:cNvPr id="7" name="Imagem 6"/>
          <p:cNvPicPr>
            <a:picLocks noChangeAspect="1"/>
          </p:cNvPicPr>
          <p:nvPr/>
        </p:nvPicPr>
        <p:blipFill>
          <a:blip r:embed="rId4"/>
          <a:stretch>
            <a:fillRect/>
          </a:stretch>
        </p:blipFill>
        <p:spPr>
          <a:xfrm>
            <a:off x="1305795" y="3715667"/>
            <a:ext cx="4066314" cy="2750555"/>
          </a:xfrm>
          <a:prstGeom prst="rect">
            <a:avLst/>
          </a:prstGeom>
          <a:ln>
            <a:noFill/>
          </a:ln>
          <a:effectLst>
            <a:outerShdw blurRad="292100" dist="139700" dir="2700000" algn="tl" rotWithShape="0">
              <a:srgbClr val="333333">
                <a:alpha val="65000"/>
              </a:srgbClr>
            </a:outerShdw>
          </a:effectLst>
        </p:spPr>
      </p:pic>
      <p:pic>
        <p:nvPicPr>
          <p:cNvPr id="8" name="Imagem 7"/>
          <p:cNvPicPr>
            <a:picLocks noChangeAspect="1"/>
          </p:cNvPicPr>
          <p:nvPr/>
        </p:nvPicPr>
        <p:blipFill>
          <a:blip r:embed="rId5"/>
          <a:stretch>
            <a:fillRect/>
          </a:stretch>
        </p:blipFill>
        <p:spPr>
          <a:xfrm>
            <a:off x="6851467" y="3683123"/>
            <a:ext cx="4259446" cy="2769896"/>
          </a:xfrm>
          <a:prstGeom prst="rect">
            <a:avLst/>
          </a:prstGeom>
          <a:ln>
            <a:noFill/>
          </a:ln>
          <a:effectLst>
            <a:outerShdw blurRad="292100" dist="139700" dir="2700000" algn="tl" rotWithShape="0">
              <a:srgbClr val="333333">
                <a:alpha val="65000"/>
              </a:srgbClr>
            </a:outerShdw>
          </a:effectLst>
        </p:spPr>
      </p:pic>
      <p:sp>
        <p:nvSpPr>
          <p:cNvPr id="11" name="CaixaDeTexto 10"/>
          <p:cNvSpPr txBox="1"/>
          <p:nvPr/>
        </p:nvSpPr>
        <p:spPr>
          <a:xfrm>
            <a:off x="42857" y="6519289"/>
            <a:ext cx="6808610" cy="307777"/>
          </a:xfrm>
          <a:prstGeom prst="rect">
            <a:avLst/>
          </a:prstGeom>
          <a:noFill/>
        </p:spPr>
        <p:txBody>
          <a:bodyPr wrap="square" rtlCol="0">
            <a:spAutoFit/>
          </a:bodyPr>
          <a:lstStyle/>
          <a:p>
            <a:r>
              <a:rPr lang="pt-BR" sz="1400" dirty="0" smtClean="0"/>
              <a:t>Fonte: Apresentação Alex Silva, controladoria Itaú – ANEFAC – Setembro/2017</a:t>
            </a:r>
            <a:endParaRPr lang="pt-BR" sz="1400" dirty="0"/>
          </a:p>
        </p:txBody>
      </p:sp>
      <p:sp>
        <p:nvSpPr>
          <p:cNvPr id="12"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Avaliação interna relato integrado</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13" name="Conector reto 12"/>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rotWithShape="1">
          <a:blip r:embed="rId6"/>
          <a:srcRect l="39673" t="5964" r="39131"/>
          <a:stretch/>
        </p:blipFill>
        <p:spPr>
          <a:xfrm>
            <a:off x="9541060" y="103170"/>
            <a:ext cx="579520" cy="609238"/>
          </a:xfrm>
          <a:prstGeom prst="rect">
            <a:avLst/>
          </a:prstGeom>
        </p:spPr>
      </p:pic>
      <p:pic>
        <p:nvPicPr>
          <p:cNvPr id="15" name="Imagem 14"/>
          <p:cNvPicPr>
            <a:picLocks noChangeAspect="1"/>
          </p:cNvPicPr>
          <p:nvPr/>
        </p:nvPicPr>
        <p:blipFill>
          <a:blip r:embed="rId7"/>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8714377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899" y="66803"/>
            <a:ext cx="11515725" cy="795420"/>
          </a:xfrm>
        </p:spPr>
        <p:txBody>
          <a:bodyPr anchor="t"/>
          <a:lstStyle/>
          <a:p>
            <a:r>
              <a:rPr lang="pt-BR" b="1" u="sng" dirty="0" smtClean="0">
                <a:latin typeface="Arial" panose="020B0604020202020204" pitchFamily="34" charset="0"/>
                <a:cs typeface="Arial" panose="020B0604020202020204" pitchFamily="34" charset="0"/>
              </a:rPr>
              <a:t>Relato Integrado 2017</a:t>
            </a:r>
            <a:endParaRPr lang="pt-BR" b="1" u="sng" dirty="0">
              <a:latin typeface="Arial" panose="020B0604020202020204" pitchFamily="34" charset="0"/>
              <a:cs typeface="Arial" panose="020B0604020202020204" pitchFamily="34" charset="0"/>
            </a:endParaRPr>
          </a:p>
        </p:txBody>
      </p:sp>
      <p:sp>
        <p:nvSpPr>
          <p:cNvPr id="11" name="CaixaDeTexto 10"/>
          <p:cNvSpPr txBox="1"/>
          <p:nvPr/>
        </p:nvSpPr>
        <p:spPr>
          <a:xfrm>
            <a:off x="42857" y="6519289"/>
            <a:ext cx="5929313" cy="523220"/>
          </a:xfrm>
          <a:prstGeom prst="rect">
            <a:avLst/>
          </a:prstGeom>
          <a:noFill/>
        </p:spPr>
        <p:txBody>
          <a:bodyPr wrap="square" rtlCol="0">
            <a:spAutoFit/>
          </a:bodyPr>
          <a:lstStyle/>
          <a:p>
            <a:r>
              <a:rPr lang="pt-BR" sz="1400" dirty="0">
                <a:hlinkClick r:id="rId2"/>
              </a:rPr>
              <a:t>http://</a:t>
            </a:r>
            <a:r>
              <a:rPr lang="pt-BR" sz="1400" dirty="0" smtClean="0">
                <a:hlinkClick r:id="rId2"/>
              </a:rPr>
              <a:t>www.itau.com.br/relatorio-anual/relato-integrado</a:t>
            </a:r>
            <a:endParaRPr lang="pt-BR" sz="1400" dirty="0" smtClean="0"/>
          </a:p>
          <a:p>
            <a:endParaRPr lang="pt-BR" sz="1400" dirty="0"/>
          </a:p>
        </p:txBody>
      </p:sp>
      <p:pic>
        <p:nvPicPr>
          <p:cNvPr id="5" name="Imagem 4"/>
          <p:cNvPicPr>
            <a:picLocks noChangeAspect="1"/>
          </p:cNvPicPr>
          <p:nvPr/>
        </p:nvPicPr>
        <p:blipFill>
          <a:blip r:embed="rId3"/>
          <a:stretch>
            <a:fillRect/>
          </a:stretch>
        </p:blipFill>
        <p:spPr>
          <a:xfrm>
            <a:off x="4133850" y="789070"/>
            <a:ext cx="3924300" cy="5600700"/>
          </a:xfrm>
          <a:prstGeom prst="rect">
            <a:avLst/>
          </a:prstGeom>
          <a:ln>
            <a:noFill/>
          </a:ln>
          <a:effectLst>
            <a:outerShdw blurRad="292100" dist="139700" dir="2700000" algn="tl" rotWithShape="0">
              <a:srgbClr val="333333">
                <a:alpha val="65000"/>
              </a:srgbClr>
            </a:outerShdw>
          </a:effectLst>
        </p:spPr>
      </p:pic>
      <p:sp>
        <p:nvSpPr>
          <p:cNvPr id="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Relato integrado 2017</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8" name="Conector reto 7"/>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4"/>
          <a:srcRect l="39673" t="5964" r="39131"/>
          <a:stretch/>
        </p:blipFill>
        <p:spPr>
          <a:xfrm>
            <a:off x="9541060" y="103170"/>
            <a:ext cx="579520" cy="609238"/>
          </a:xfrm>
          <a:prstGeom prst="rect">
            <a:avLst/>
          </a:prstGeom>
        </p:spPr>
      </p:pic>
      <p:pic>
        <p:nvPicPr>
          <p:cNvPr id="10" name="Imagem 9"/>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2511709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899" y="66803"/>
            <a:ext cx="11515725" cy="795420"/>
          </a:xfrm>
        </p:spPr>
        <p:txBody>
          <a:bodyPr anchor="t"/>
          <a:lstStyle/>
          <a:p>
            <a:r>
              <a:rPr lang="pt-BR" b="1" u="sng" dirty="0" smtClean="0">
                <a:latin typeface="Arial" panose="020B0604020202020204" pitchFamily="34" charset="0"/>
                <a:cs typeface="Arial" panose="020B0604020202020204" pitchFamily="34" charset="0"/>
              </a:rPr>
              <a:t>Relato Integrado 2017</a:t>
            </a:r>
            <a:endParaRPr lang="pt-BR" b="1" u="sng" dirty="0">
              <a:latin typeface="Arial" panose="020B0604020202020204" pitchFamily="34" charset="0"/>
              <a:cs typeface="Arial" panose="020B0604020202020204" pitchFamily="34" charset="0"/>
            </a:endParaRPr>
          </a:p>
        </p:txBody>
      </p:sp>
      <p:sp>
        <p:nvSpPr>
          <p:cNvPr id="11" name="CaixaDeTexto 10"/>
          <p:cNvSpPr txBox="1"/>
          <p:nvPr/>
        </p:nvSpPr>
        <p:spPr>
          <a:xfrm>
            <a:off x="42857" y="6519289"/>
            <a:ext cx="5929313" cy="523220"/>
          </a:xfrm>
          <a:prstGeom prst="rect">
            <a:avLst/>
          </a:prstGeom>
          <a:noFill/>
        </p:spPr>
        <p:txBody>
          <a:bodyPr wrap="square" rtlCol="0">
            <a:spAutoFit/>
          </a:bodyPr>
          <a:lstStyle/>
          <a:p>
            <a:r>
              <a:rPr lang="pt-BR" sz="1400" dirty="0">
                <a:hlinkClick r:id="rId2"/>
              </a:rPr>
              <a:t>http://</a:t>
            </a:r>
            <a:r>
              <a:rPr lang="pt-BR" sz="1400" dirty="0" smtClean="0">
                <a:hlinkClick r:id="rId2"/>
              </a:rPr>
              <a:t>www.itau.com.br/relatorio-anual/relato-integrado</a:t>
            </a:r>
            <a:endParaRPr lang="pt-BR" sz="1400" dirty="0" smtClean="0"/>
          </a:p>
          <a:p>
            <a:endParaRPr lang="pt-BR" sz="1400" dirty="0"/>
          </a:p>
        </p:txBody>
      </p:sp>
      <p:sp>
        <p:nvSpPr>
          <p:cNvPr id="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Relato integrado 2017</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8" name="Conector reto 7"/>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10" name="Imagem 9"/>
          <p:cNvPicPr>
            <a:picLocks noChangeAspect="1"/>
          </p:cNvPicPr>
          <p:nvPr/>
        </p:nvPicPr>
        <p:blipFill>
          <a:blip r:embed="rId4"/>
          <a:stretch>
            <a:fillRect/>
          </a:stretch>
        </p:blipFill>
        <p:spPr>
          <a:xfrm>
            <a:off x="11172195" y="71811"/>
            <a:ext cx="668510" cy="668510"/>
          </a:xfrm>
          <a:prstGeom prst="rect">
            <a:avLst/>
          </a:prstGeom>
        </p:spPr>
      </p:pic>
      <p:pic>
        <p:nvPicPr>
          <p:cNvPr id="3" name="Imagem 2"/>
          <p:cNvPicPr>
            <a:picLocks noChangeAspect="1"/>
          </p:cNvPicPr>
          <p:nvPr/>
        </p:nvPicPr>
        <p:blipFill>
          <a:blip r:embed="rId5"/>
          <a:stretch>
            <a:fillRect/>
          </a:stretch>
        </p:blipFill>
        <p:spPr>
          <a:xfrm>
            <a:off x="318242" y="1021366"/>
            <a:ext cx="4610101" cy="5519491"/>
          </a:xfrm>
          <a:prstGeom prst="rect">
            <a:avLst/>
          </a:prstGeom>
        </p:spPr>
      </p:pic>
      <p:pic>
        <p:nvPicPr>
          <p:cNvPr id="4" name="Imagem 3"/>
          <p:cNvPicPr>
            <a:picLocks noChangeAspect="1"/>
          </p:cNvPicPr>
          <p:nvPr/>
        </p:nvPicPr>
        <p:blipFill rotWithShape="1">
          <a:blip r:embed="rId6"/>
          <a:srcRect l="25313" r="26354"/>
          <a:stretch/>
        </p:blipFill>
        <p:spPr>
          <a:xfrm>
            <a:off x="6746262" y="933062"/>
            <a:ext cx="4895386" cy="5694434"/>
          </a:xfrm>
          <a:prstGeom prst="rect">
            <a:avLst/>
          </a:prstGeom>
        </p:spPr>
      </p:pic>
    </p:spTree>
    <p:extLst>
      <p:ext uri="{BB962C8B-B14F-4D97-AF65-F5344CB8AC3E}">
        <p14:creationId xmlns:p14="http://schemas.microsoft.com/office/powerpoint/2010/main" val="11500294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335280" y="2209800"/>
            <a:ext cx="11521439" cy="3170099"/>
          </a:xfrm>
          <a:prstGeom prst="rect">
            <a:avLst/>
          </a:prstGeom>
          <a:noFill/>
        </p:spPr>
        <p:txBody>
          <a:bodyPr wrap="square" rtlCol="0">
            <a:spAutoFit/>
          </a:bodyPr>
          <a:lstStyle/>
          <a:p>
            <a:pPr algn="ctr"/>
            <a:r>
              <a:rPr lang="pt-BR" sz="4000" b="1" dirty="0" smtClean="0">
                <a:latin typeface="Arial" panose="020B0604020202020204" pitchFamily="34" charset="0"/>
                <a:cs typeface="Arial" panose="020B0604020202020204" pitchFamily="34" charset="0"/>
              </a:rPr>
              <a:t>Obrigado</a:t>
            </a:r>
          </a:p>
          <a:p>
            <a:pPr algn="ctr"/>
            <a:endParaRPr lang="pt-BR" sz="4000" b="1" dirty="0">
              <a:latin typeface="Arial" panose="020B0604020202020204" pitchFamily="34" charset="0"/>
              <a:cs typeface="Arial" panose="020B0604020202020204" pitchFamily="34" charset="0"/>
            </a:endParaRPr>
          </a:p>
          <a:p>
            <a:pPr algn="ctr"/>
            <a:r>
              <a:rPr lang="pt-BR" sz="4000" b="1" dirty="0" smtClean="0">
                <a:latin typeface="Arial" panose="020B0604020202020204" pitchFamily="34" charset="0"/>
                <a:cs typeface="Arial" panose="020B0604020202020204" pitchFamily="34" charset="0"/>
              </a:rPr>
              <a:t>ffonsec20@gmail.com</a:t>
            </a:r>
          </a:p>
          <a:p>
            <a:pPr algn="ctr"/>
            <a:endParaRPr lang="pt-BR" sz="4000" b="1" dirty="0">
              <a:latin typeface="Arial" panose="020B0604020202020204" pitchFamily="34" charset="0"/>
              <a:cs typeface="Arial" panose="020B0604020202020204" pitchFamily="34" charset="0"/>
            </a:endParaRPr>
          </a:p>
          <a:p>
            <a:pPr algn="ctr"/>
            <a:endParaRPr lang="pt-BR" sz="4000" b="1" dirty="0">
              <a:latin typeface="Arial" panose="020B0604020202020204" pitchFamily="34" charset="0"/>
              <a:cs typeface="Arial" panose="020B0604020202020204" pitchFamily="34" charset="0"/>
            </a:endParaRPr>
          </a:p>
        </p:txBody>
      </p:sp>
      <p:pic>
        <p:nvPicPr>
          <p:cNvPr id="5" name="Imagem 4"/>
          <p:cNvPicPr>
            <a:picLocks noChangeAspect="1"/>
          </p:cNvPicPr>
          <p:nvPr/>
        </p:nvPicPr>
        <p:blipFill>
          <a:blip r:embed="rId3"/>
          <a:stretch>
            <a:fillRect/>
          </a:stretch>
        </p:blipFill>
        <p:spPr>
          <a:xfrm>
            <a:off x="5148262" y="5922526"/>
            <a:ext cx="1895475" cy="666750"/>
          </a:xfrm>
          <a:prstGeom prst="rect">
            <a:avLst/>
          </a:prstGeom>
        </p:spPr>
      </p:pic>
      <p:pic>
        <p:nvPicPr>
          <p:cNvPr id="7" name="Imagem 6"/>
          <p:cNvPicPr>
            <a:picLocks noChangeAspect="1"/>
          </p:cNvPicPr>
          <p:nvPr/>
        </p:nvPicPr>
        <p:blipFill>
          <a:blip r:embed="rId4"/>
          <a:stretch>
            <a:fillRect/>
          </a:stretch>
        </p:blipFill>
        <p:spPr>
          <a:xfrm>
            <a:off x="3238500" y="616366"/>
            <a:ext cx="5715000" cy="571500"/>
          </a:xfrm>
          <a:prstGeom prst="rect">
            <a:avLst/>
          </a:prstGeom>
        </p:spPr>
      </p:pic>
    </p:spTree>
    <p:extLst>
      <p:ext uri="{BB962C8B-B14F-4D97-AF65-F5344CB8AC3E}">
        <p14:creationId xmlns:p14="http://schemas.microsoft.com/office/powerpoint/2010/main" val="5662157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txBox="1">
            <a:spLocks/>
          </p:cNvSpPr>
          <p:nvPr/>
        </p:nvSpPr>
        <p:spPr>
          <a:xfrm>
            <a:off x="103057" y="6608673"/>
            <a:ext cx="3534560" cy="2606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1000" dirty="0" smtClean="0"/>
              <a:t>Fonte: B3</a:t>
            </a:r>
            <a:endParaRPr lang="pt-BR" sz="1000" dirty="0"/>
          </a:p>
        </p:txBody>
      </p:sp>
      <p:pic>
        <p:nvPicPr>
          <p:cNvPr id="2" name="Imagem 1">
            <a:hlinkClick r:id="rId2"/>
          </p:cNvPr>
          <p:cNvPicPr>
            <a:picLocks noChangeAspect="1"/>
          </p:cNvPicPr>
          <p:nvPr/>
        </p:nvPicPr>
        <p:blipFill>
          <a:blip r:embed="rId3"/>
          <a:stretch>
            <a:fillRect/>
          </a:stretch>
        </p:blipFill>
        <p:spPr>
          <a:xfrm>
            <a:off x="336161" y="4009144"/>
            <a:ext cx="11524145" cy="2563097"/>
          </a:xfrm>
          <a:prstGeom prst="rect">
            <a:avLst/>
          </a:prstGeom>
        </p:spPr>
      </p:pic>
      <p:sp>
        <p:nvSpPr>
          <p:cNvPr id="3" name="Retângulo 2"/>
          <p:cNvSpPr/>
          <p:nvPr/>
        </p:nvSpPr>
        <p:spPr>
          <a:xfrm>
            <a:off x="349624" y="1000041"/>
            <a:ext cx="11510682" cy="2862322"/>
          </a:xfrm>
          <a:prstGeom prst="rect">
            <a:avLst/>
          </a:prstGeom>
        </p:spPr>
        <p:txBody>
          <a:bodyPr wrap="square">
            <a:spAutoFit/>
          </a:bodyPr>
          <a:lstStyle/>
          <a:p>
            <a:pPr marL="285750" indent="-285750" fontAlgn="base">
              <a:buFont typeface="Arial" panose="020B0604020202020204" pitchFamily="34" charset="0"/>
              <a:buChar char="•"/>
            </a:pPr>
            <a:r>
              <a:rPr lang="pt-BR" sz="2000" dirty="0">
                <a:latin typeface="Arial" panose="020B0604020202020204" pitchFamily="34" charset="0"/>
                <a:ea typeface="ＭＳ Ｐゴシック" pitchFamily="34" charset="-128"/>
                <a:cs typeface="Arial" panose="020B0604020202020204" pitchFamily="34" charset="0"/>
              </a:rPr>
              <a:t>Em 2015, os países tiveram a oportunidade de adotar a nova agenda de desenvolvimento sustentável e chegar a um acordo global sobre a mudança climática</a:t>
            </a:r>
            <a:r>
              <a:rPr lang="pt-BR" sz="2000" dirty="0" smtClean="0">
                <a:latin typeface="Arial" panose="020B0604020202020204" pitchFamily="34" charset="0"/>
                <a:ea typeface="ＭＳ Ｐゴシック" pitchFamily="34" charset="-128"/>
                <a:cs typeface="Arial" panose="020B0604020202020204" pitchFamily="34" charset="0"/>
              </a:rPr>
              <a:t>.</a:t>
            </a:r>
          </a:p>
          <a:p>
            <a:pPr fontAlgn="base"/>
            <a:endParaRPr lang="pt-BR" sz="2000" dirty="0">
              <a:latin typeface="Arial" panose="020B0604020202020204" pitchFamily="34" charset="0"/>
              <a:ea typeface="ＭＳ Ｐゴシック" pitchFamily="34" charset="-128"/>
              <a:cs typeface="Arial" panose="020B0604020202020204" pitchFamily="34" charset="0"/>
            </a:endParaRPr>
          </a:p>
          <a:p>
            <a:pPr marL="285750" indent="-285750" fontAlgn="base">
              <a:buFont typeface="Arial" panose="020B0604020202020204" pitchFamily="34" charset="0"/>
              <a:buChar char="•"/>
            </a:pPr>
            <a:r>
              <a:rPr lang="pt-BR" sz="2000" dirty="0">
                <a:latin typeface="Arial" panose="020B0604020202020204" pitchFamily="34" charset="0"/>
                <a:ea typeface="ＭＳ Ｐゴシック" pitchFamily="34" charset="-128"/>
                <a:cs typeface="Arial" panose="020B0604020202020204" pitchFamily="34" charset="0"/>
              </a:rPr>
              <a:t>As ações tomadas em 2015 resultaram nos novos Objetivos de Desenvolvimento Sustentável (ODS), que se baseiam nos oito </a:t>
            </a:r>
            <a:r>
              <a:rPr lang="pt-BR" sz="2000" dirty="0">
                <a:latin typeface="Arial" panose="020B0604020202020204" pitchFamily="34" charset="0"/>
                <a:ea typeface="ＭＳ Ｐゴシック" pitchFamily="34" charset="-128"/>
                <a:cs typeface="Arial" panose="020B0604020202020204" pitchFamily="34" charset="0"/>
                <a:hlinkClick r:id="rId4"/>
              </a:rPr>
              <a:t>Objetivos de Desenvolvimento do Milênio (ODM</a:t>
            </a:r>
            <a:r>
              <a:rPr lang="pt-BR" sz="2000" dirty="0" smtClean="0">
                <a:latin typeface="Arial" panose="020B0604020202020204" pitchFamily="34" charset="0"/>
                <a:ea typeface="ＭＳ Ｐゴシック" pitchFamily="34" charset="-128"/>
                <a:cs typeface="Arial" panose="020B0604020202020204" pitchFamily="34" charset="0"/>
                <a:hlinkClick r:id="rId4"/>
              </a:rPr>
              <a:t>)</a:t>
            </a:r>
            <a:r>
              <a:rPr lang="pt-BR" sz="2000" dirty="0" smtClean="0">
                <a:latin typeface="Arial" panose="020B0604020202020204" pitchFamily="34" charset="0"/>
                <a:ea typeface="ＭＳ Ｐゴシック" pitchFamily="34" charset="-128"/>
                <a:cs typeface="Arial" panose="020B0604020202020204" pitchFamily="34" charset="0"/>
              </a:rPr>
              <a:t>.</a:t>
            </a:r>
          </a:p>
          <a:p>
            <a:pPr fontAlgn="base"/>
            <a:endParaRPr lang="pt-BR" sz="2000" dirty="0">
              <a:latin typeface="Arial" panose="020B0604020202020204" pitchFamily="34" charset="0"/>
              <a:ea typeface="ＭＳ Ｐゴシック" pitchFamily="34" charset="-128"/>
              <a:cs typeface="Arial" panose="020B0604020202020204" pitchFamily="34" charset="0"/>
            </a:endParaRPr>
          </a:p>
          <a:p>
            <a:pPr marL="285750" indent="-285750" fontAlgn="base">
              <a:buFont typeface="Arial" panose="020B0604020202020204" pitchFamily="34" charset="0"/>
              <a:buChar char="•"/>
            </a:pPr>
            <a:r>
              <a:rPr lang="pt-BR" sz="2000" dirty="0">
                <a:latin typeface="Arial" panose="020B0604020202020204" pitchFamily="34" charset="0"/>
                <a:ea typeface="ＭＳ Ｐゴシック" pitchFamily="34" charset="-128"/>
                <a:cs typeface="Arial" panose="020B0604020202020204" pitchFamily="34" charset="0"/>
              </a:rPr>
              <a:t>As Nações Unidas trabalharam junto aos governos, sociedade civil e outros parceiros para aproveitar o impulso gerado pelos ODM e levar à frente uma agenda de desenvolvimento pós-2015 ambiciosa</a:t>
            </a:r>
            <a:r>
              <a:rPr lang="pt-BR" dirty="0">
                <a:solidFill>
                  <a:srgbClr val="444444"/>
                </a:solidFill>
                <a:latin typeface="Arial" panose="020B0604020202020204" pitchFamily="34" charset="0"/>
                <a:cs typeface="Arial" panose="020B0604020202020204" pitchFamily="34" charset="0"/>
              </a:rPr>
              <a:t>.</a:t>
            </a:r>
            <a:endParaRPr lang="pt-BR" b="0" i="0" dirty="0">
              <a:solidFill>
                <a:srgbClr val="444444"/>
              </a:solidFill>
              <a:effectLst/>
              <a:latin typeface="Arial" panose="020B0604020202020204" pitchFamily="34" charset="0"/>
              <a:cs typeface="Arial" panose="020B0604020202020204" pitchFamily="34" charset="0"/>
            </a:endParaRPr>
          </a:p>
        </p:txBody>
      </p:sp>
      <p:sp>
        <p:nvSpPr>
          <p:cNvPr id="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3600"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ONU</a:t>
            </a:r>
            <a:endParaRPr lang="pt-PT" sz="3600" b="1" dirty="0">
              <a:solidFill>
                <a:schemeClr val="tx1"/>
              </a:solidFill>
              <a:latin typeface="Calibri" panose="020F0502020204030204" pitchFamily="34" charset="0"/>
              <a:cs typeface="Calibri" panose="020F0502020204030204" pitchFamily="34" charset="0"/>
            </a:endParaRPr>
          </a:p>
        </p:txBody>
      </p:sp>
      <p:cxnSp>
        <p:nvCxnSpPr>
          <p:cNvPr id="8" name="Conector reto 7"/>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637317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3600"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ONU</a:t>
            </a:r>
            <a:endParaRPr lang="pt-PT" sz="36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m 4"/>
          <p:cNvPicPr>
            <a:picLocks noChangeAspect="1"/>
          </p:cNvPicPr>
          <p:nvPr/>
        </p:nvPicPr>
        <p:blipFill>
          <a:blip r:embed="rId2"/>
          <a:stretch>
            <a:fillRect/>
          </a:stretch>
        </p:blipFill>
        <p:spPr>
          <a:xfrm>
            <a:off x="11172195" y="71811"/>
            <a:ext cx="668510" cy="668510"/>
          </a:xfrm>
          <a:prstGeom prst="rect">
            <a:avLst/>
          </a:prstGeom>
        </p:spPr>
      </p:pic>
      <p:sp>
        <p:nvSpPr>
          <p:cNvPr id="6" name="Retângulo 5"/>
          <p:cNvSpPr/>
          <p:nvPr/>
        </p:nvSpPr>
        <p:spPr>
          <a:xfrm>
            <a:off x="349624" y="961001"/>
            <a:ext cx="11510682" cy="2554545"/>
          </a:xfrm>
          <a:prstGeom prst="rect">
            <a:avLst/>
          </a:prstGeom>
        </p:spPr>
        <p:txBody>
          <a:bodyPr wrap="square">
            <a:spAutoFit/>
          </a:bodyPr>
          <a:lstStyle/>
          <a:p>
            <a:pPr marL="285750" indent="-285750" fontAlgn="base">
              <a:buFont typeface="Arial" panose="020B0604020202020204" pitchFamily="34" charset="0"/>
              <a:buChar char="•"/>
            </a:pPr>
            <a:r>
              <a:rPr lang="pt-BR" sz="2000" dirty="0" smtClean="0">
                <a:latin typeface="Tw Cen MT" pitchFamily="34" charset="0"/>
                <a:ea typeface="ＭＳ Ｐゴシック" pitchFamily="34" charset="-128"/>
                <a:cs typeface="Arial" charset="0"/>
              </a:rPr>
              <a:t>Em </a:t>
            </a:r>
            <a:r>
              <a:rPr lang="pt-BR" sz="2000" dirty="0">
                <a:latin typeface="Tw Cen MT" pitchFamily="34" charset="0"/>
                <a:ea typeface="ＭＳ Ｐゴシック" pitchFamily="34" charset="-128"/>
                <a:cs typeface="Arial" charset="0"/>
              </a:rPr>
              <a:t>2017, a </a:t>
            </a:r>
            <a:r>
              <a:rPr lang="pt-BR" sz="2000" b="1" dirty="0">
                <a:latin typeface="Tw Cen MT" pitchFamily="34" charset="0"/>
                <a:ea typeface="ＭＳ Ｐゴシック" pitchFamily="34" charset="-128"/>
                <a:cs typeface="Arial" charset="0"/>
              </a:rPr>
              <a:t>B3</a:t>
            </a:r>
            <a:r>
              <a:rPr lang="pt-BR" sz="2000" dirty="0">
                <a:latin typeface="Tw Cen MT" pitchFamily="34" charset="0"/>
                <a:ea typeface="ＭＳ Ｐゴシック" pitchFamily="34" charset="-128"/>
                <a:cs typeface="Arial" charset="0"/>
              </a:rPr>
              <a:t> lançou a iniciativa </a:t>
            </a:r>
            <a:r>
              <a:rPr lang="pt-BR" sz="2000" b="1" dirty="0">
                <a:latin typeface="Tw Cen MT" pitchFamily="34" charset="0"/>
                <a:ea typeface="ＭＳ Ｐゴシック" pitchFamily="34" charset="-128"/>
                <a:cs typeface="Arial" charset="0"/>
              </a:rPr>
              <a:t>“Relate ou Explique para os Objetivos de Desenvolvimento Sustentável (ODS)”</a:t>
            </a:r>
            <a:r>
              <a:rPr lang="pt-BR" sz="2000" dirty="0">
                <a:latin typeface="Tw Cen MT" pitchFamily="34" charset="0"/>
                <a:ea typeface="ＭＳ Ｐゴシック" pitchFamily="34" charset="-128"/>
                <a:cs typeface="Arial" charset="0"/>
              </a:rPr>
              <a:t>, que objetiva estimular a transparência das estratégias e ações das companhias listadas em relação aos 17 ODS estabelecidos pela ONU. </a:t>
            </a:r>
            <a:endParaRPr lang="pt-BR" sz="2000" dirty="0" smtClean="0">
              <a:latin typeface="Tw Cen MT" pitchFamily="34" charset="0"/>
              <a:ea typeface="ＭＳ Ｐゴシック" pitchFamily="34" charset="-128"/>
              <a:cs typeface="Arial" charset="0"/>
            </a:endParaRPr>
          </a:p>
          <a:p>
            <a:pPr marL="285750" indent="-285750" fontAlgn="base">
              <a:buFont typeface="Arial" panose="020B0604020202020204" pitchFamily="34" charset="0"/>
              <a:buChar char="•"/>
            </a:pPr>
            <a:endParaRPr lang="pt-BR" sz="2000" dirty="0" smtClean="0">
              <a:latin typeface="Tw Cen MT" pitchFamily="34" charset="0"/>
              <a:ea typeface="ＭＳ Ｐゴシック" pitchFamily="34" charset="-128"/>
              <a:cs typeface="Arial" charset="0"/>
            </a:endParaRPr>
          </a:p>
          <a:p>
            <a:pPr marL="285750" indent="-285750" fontAlgn="base">
              <a:buFont typeface="Arial" panose="020B0604020202020204" pitchFamily="34" charset="0"/>
              <a:buChar char="•"/>
            </a:pPr>
            <a:r>
              <a:rPr lang="pt-BR" sz="2000" dirty="0" smtClean="0">
                <a:latin typeface="Tw Cen MT" pitchFamily="34" charset="0"/>
                <a:ea typeface="ＭＳ Ｐゴシック" pitchFamily="34" charset="-128"/>
                <a:cs typeface="Arial" charset="0"/>
              </a:rPr>
              <a:t>Por </a:t>
            </a:r>
            <a:r>
              <a:rPr lang="pt-BR" sz="2000" dirty="0">
                <a:latin typeface="Tw Cen MT" pitchFamily="34" charset="0"/>
                <a:ea typeface="ＭＳ Ｐゴシック" pitchFamily="34" charset="-128"/>
                <a:cs typeface="Arial" charset="0"/>
              </a:rPr>
              <a:t>meio desta iniciativa, a </a:t>
            </a:r>
            <a:r>
              <a:rPr lang="pt-BR" sz="2000" b="1" dirty="0" smtClean="0">
                <a:latin typeface="Tw Cen MT" pitchFamily="34" charset="0"/>
                <a:ea typeface="ＭＳ Ｐゴシック" pitchFamily="34" charset="-128"/>
                <a:cs typeface="Arial" charset="0"/>
              </a:rPr>
              <a:t>B3</a:t>
            </a:r>
            <a:r>
              <a:rPr lang="pt-BR" sz="2000" dirty="0" smtClean="0">
                <a:latin typeface="Tw Cen MT" pitchFamily="34" charset="0"/>
                <a:ea typeface="ＭＳ Ｐゴシック" pitchFamily="34" charset="-128"/>
                <a:cs typeface="Arial" charset="0"/>
              </a:rPr>
              <a:t> recomenda</a:t>
            </a:r>
            <a:r>
              <a:rPr lang="pt-BR" sz="2000" dirty="0">
                <a:latin typeface="Tw Cen MT" pitchFamily="34" charset="0"/>
                <a:ea typeface="ＭＳ Ｐゴシック" pitchFamily="34" charset="-128"/>
                <a:cs typeface="Arial" charset="0"/>
              </a:rPr>
              <a:t>, a partir de 2017, que as empresas listadas informem</a:t>
            </a:r>
            <a:r>
              <a:rPr lang="pt-BR" sz="2000" dirty="0" smtClean="0">
                <a:latin typeface="Tw Cen MT" pitchFamily="34" charset="0"/>
                <a:ea typeface="ＭＳ Ｐゴシック" pitchFamily="34" charset="-128"/>
                <a:cs typeface="Arial" charset="0"/>
              </a:rPr>
              <a:t>, anualmente</a:t>
            </a:r>
            <a:r>
              <a:rPr lang="pt-BR" sz="2000" dirty="0">
                <a:latin typeface="Tw Cen MT" pitchFamily="34" charset="0"/>
                <a:ea typeface="ＭＳ Ｐゴシック" pitchFamily="34" charset="-128"/>
                <a:cs typeface="Arial" charset="0"/>
              </a:rPr>
              <a:t>, por meio de breve pesquisa eletrônica, se elaboram relatório de sustentabilidade ou integrado levando em conta os ODS. À semelhança da iniciativa anterior, caso estas não o façam, a B3 solicita que essas empresas indiquem o motivo, escolhendo-o entre as opções que serão fornecidas. </a:t>
            </a:r>
            <a:endParaRPr lang="pt-BR" b="0" i="0" dirty="0">
              <a:solidFill>
                <a:srgbClr val="444444"/>
              </a:solidFill>
              <a:effectLst/>
              <a:latin typeface="Roboto"/>
            </a:endParaRPr>
          </a:p>
        </p:txBody>
      </p:sp>
      <p:pic>
        <p:nvPicPr>
          <p:cNvPr id="7" name="Imagem 6"/>
          <p:cNvPicPr>
            <a:picLocks noChangeAspect="1"/>
          </p:cNvPicPr>
          <p:nvPr/>
        </p:nvPicPr>
        <p:blipFill rotWithShape="1">
          <a:blip r:embed="rId3"/>
          <a:srcRect t="7544"/>
          <a:stretch/>
        </p:blipFill>
        <p:spPr>
          <a:xfrm>
            <a:off x="2841523" y="3451125"/>
            <a:ext cx="6508954" cy="2970854"/>
          </a:xfrm>
          <a:prstGeom prst="rect">
            <a:avLst/>
          </a:prstGeom>
        </p:spPr>
      </p:pic>
      <p:sp>
        <p:nvSpPr>
          <p:cNvPr id="8" name="Retângulo 7"/>
          <p:cNvSpPr/>
          <p:nvPr/>
        </p:nvSpPr>
        <p:spPr>
          <a:xfrm>
            <a:off x="336161" y="6452719"/>
            <a:ext cx="11510682" cy="646331"/>
          </a:xfrm>
          <a:prstGeom prst="rect">
            <a:avLst/>
          </a:prstGeom>
        </p:spPr>
        <p:txBody>
          <a:bodyPr wrap="square">
            <a:spAutoFit/>
          </a:bodyPr>
          <a:lstStyle/>
          <a:p>
            <a:r>
              <a:rPr lang="pt-BR" dirty="0">
                <a:hlinkClick r:id="rId4"/>
              </a:rPr>
              <a:t>http://www.b3.com.br/pt_br/b3/sustentabilidade/nas-empresas/relate-ou-explique</a:t>
            </a:r>
            <a:r>
              <a:rPr lang="pt-BR" dirty="0" smtClean="0">
                <a:hlinkClick r:id="rId4"/>
              </a:rPr>
              <a:t>/</a:t>
            </a:r>
            <a:endParaRPr lang="pt-BR" dirty="0" smtClean="0"/>
          </a:p>
          <a:p>
            <a:endParaRPr lang="pt-BR" dirty="0"/>
          </a:p>
        </p:txBody>
      </p:sp>
      <p:pic>
        <p:nvPicPr>
          <p:cNvPr id="1026" name="Picture 2" descr="B3 S.A. - Brasil, Bolsa, BalcÃ£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1020" y="103507"/>
            <a:ext cx="962025"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0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4294967295"/>
          </p:nvPr>
        </p:nvSpPr>
        <p:spPr>
          <a:xfrm>
            <a:off x="349623" y="2576149"/>
            <a:ext cx="5974977" cy="3797756"/>
          </a:xfrm>
          <a:prstGeom prst="rect">
            <a:avLst/>
          </a:prstGeom>
        </p:spPr>
        <p:txBody>
          <a:bodyPr>
            <a:noAutofit/>
          </a:bodyPr>
          <a:lstStyle/>
          <a:p>
            <a:pPr marL="0" indent="0"/>
            <a:r>
              <a:rPr lang="pt-BR" sz="2000" b="1" dirty="0" smtClean="0">
                <a:latin typeface="Tw Cen MT" pitchFamily="34" charset="0"/>
                <a:ea typeface="ＭＳ Ｐゴシック" pitchFamily="34" charset="-128"/>
                <a:cs typeface="Arial" charset="0"/>
              </a:rPr>
              <a:t> CVM – Comissão de Valores Mobiliários</a:t>
            </a:r>
            <a:endParaRPr lang="pt-BR" sz="1000" dirty="0" smtClean="0">
              <a:latin typeface="Tw Cen MT" pitchFamily="34" charset="0"/>
              <a:ea typeface="ＭＳ Ｐゴシック" pitchFamily="34" charset="-128"/>
              <a:cs typeface="Arial" charset="0"/>
            </a:endParaRPr>
          </a:p>
          <a:p>
            <a:pPr marL="268288" lvl="1" indent="-93663"/>
            <a:r>
              <a:rPr lang="pt-BR" dirty="0" smtClean="0">
                <a:latin typeface="Tw Cen MT" pitchFamily="34" charset="0"/>
                <a:ea typeface="ＭＳ Ｐゴシック" pitchFamily="34" charset="-128"/>
                <a:cs typeface="Arial" charset="0"/>
              </a:rPr>
              <a:t> Instrução CVM 552 alterou a Instrução CVM (480) acerca do conteúdo do Formulário de Referência, notadamente no item 7.8: </a:t>
            </a:r>
          </a:p>
          <a:p>
            <a:pPr marL="448945" lvl="2" indent="0">
              <a:buNone/>
            </a:pPr>
            <a:endParaRPr lang="pt-BR" sz="1600" i="1" dirty="0" smtClean="0">
              <a:latin typeface="Tw Cen MT" pitchFamily="34" charset="0"/>
              <a:ea typeface="ＭＳ Ｐゴシック" pitchFamily="34" charset="-128"/>
              <a:cs typeface="Arial" charset="0"/>
            </a:endParaRPr>
          </a:p>
          <a:p>
            <a:pPr marL="448945" lvl="2" indent="0">
              <a:buNone/>
            </a:pPr>
            <a:r>
              <a:rPr lang="pt-BR" sz="1600" i="1" dirty="0" smtClean="0">
                <a:latin typeface="Tw Cen MT" pitchFamily="34" charset="0"/>
                <a:ea typeface="ＭＳ Ｐゴシック" pitchFamily="34" charset="-128"/>
                <a:cs typeface="Arial" charset="0"/>
              </a:rPr>
              <a:t>Em relação a políticas socioambientais, indicar:</a:t>
            </a:r>
          </a:p>
          <a:p>
            <a:pPr marL="448945" lvl="2" indent="0">
              <a:buNone/>
            </a:pPr>
            <a:r>
              <a:rPr lang="pt-BR" sz="1600" i="1" dirty="0" smtClean="0">
                <a:latin typeface="Tw Cen MT" pitchFamily="34" charset="0"/>
                <a:ea typeface="ＭＳ Ｐゴシック" pitchFamily="34" charset="-128"/>
                <a:cs typeface="Arial" charset="0"/>
              </a:rPr>
              <a:t>a. Se o emissor divulga informações sociais e ambientais.</a:t>
            </a:r>
          </a:p>
          <a:p>
            <a:pPr marL="448945" lvl="2" indent="0">
              <a:buNone/>
            </a:pPr>
            <a:r>
              <a:rPr lang="pt-BR" sz="1600" i="1" dirty="0" smtClean="0">
                <a:latin typeface="Tw Cen MT" pitchFamily="34" charset="0"/>
                <a:ea typeface="ＭＳ Ｐゴシック" pitchFamily="34" charset="-128"/>
                <a:cs typeface="Arial" charset="0"/>
              </a:rPr>
              <a:t>b. A metodologia seguida na elaboração dessas informações sociais e ambientais</a:t>
            </a:r>
          </a:p>
          <a:p>
            <a:pPr marL="448945" lvl="2" indent="0">
              <a:buNone/>
            </a:pPr>
            <a:r>
              <a:rPr lang="pt-BR" sz="1600" i="1" dirty="0" smtClean="0">
                <a:latin typeface="Tw Cen MT" pitchFamily="34" charset="0"/>
                <a:ea typeface="ＭＳ Ｐゴシック" pitchFamily="34" charset="-128"/>
                <a:cs typeface="Arial" charset="0"/>
              </a:rPr>
              <a:t>c. Se essas informações são auditadas ou revisadas por entidade independente</a:t>
            </a:r>
          </a:p>
          <a:p>
            <a:pPr marL="448945" lvl="2" indent="0">
              <a:buNone/>
            </a:pPr>
            <a:r>
              <a:rPr lang="pt-BR" sz="1600" i="1" dirty="0" smtClean="0">
                <a:latin typeface="Tw Cen MT" pitchFamily="34" charset="0"/>
                <a:ea typeface="ＭＳ Ｐゴシック" pitchFamily="34" charset="-128"/>
                <a:cs typeface="Arial" charset="0"/>
              </a:rPr>
              <a:t>d. A página na rede mundial de computadores onde podem ser encontradas essas informações</a:t>
            </a:r>
            <a:endParaRPr lang="pt-BR" sz="1600" i="1" dirty="0">
              <a:latin typeface="Tw Cen MT" pitchFamily="34" charset="0"/>
              <a:ea typeface="ＭＳ Ｐゴシック" pitchFamily="34" charset="-128"/>
              <a:cs typeface="Arial" charset="0"/>
            </a:endParaRPr>
          </a:p>
          <a:p>
            <a:pPr marL="174625" lvl="1" indent="0">
              <a:buNone/>
            </a:pPr>
            <a:endParaRPr lang="pt-BR" dirty="0" smtClean="0">
              <a:latin typeface="Tw Cen MT" pitchFamily="34" charset="0"/>
              <a:ea typeface="ＭＳ Ｐゴシック" pitchFamily="34" charset="-128"/>
              <a:cs typeface="Arial" charset="0"/>
            </a:endParaRPr>
          </a:p>
          <a:p>
            <a:pPr marL="0" indent="0">
              <a:buNone/>
            </a:pPr>
            <a:endParaRPr lang="pt-BR" dirty="0">
              <a:latin typeface="Tw Cen MT" pitchFamily="34" charset="0"/>
              <a:ea typeface="ＭＳ Ｐゴシック" pitchFamily="34" charset="-128"/>
              <a:cs typeface="Arial" charset="0"/>
            </a:endParaRPr>
          </a:p>
        </p:txBody>
      </p:sp>
      <p:sp>
        <p:nvSpPr>
          <p:cNvPr id="3" name="Espaço Reservado para Conteúdo 2"/>
          <p:cNvSpPr>
            <a:spLocks noGrp="1"/>
          </p:cNvSpPr>
          <p:nvPr>
            <p:ph sz="half" idx="4294967295"/>
          </p:nvPr>
        </p:nvSpPr>
        <p:spPr>
          <a:xfrm>
            <a:off x="6324600" y="2589596"/>
            <a:ext cx="5535706" cy="3797756"/>
          </a:xfrm>
          <a:prstGeom prst="rect">
            <a:avLst/>
          </a:prstGeom>
        </p:spPr>
        <p:txBody>
          <a:bodyPr>
            <a:normAutofit/>
          </a:bodyPr>
          <a:lstStyle/>
          <a:p>
            <a:pPr marL="174625" indent="-174625"/>
            <a:r>
              <a:rPr lang="pt-BR" sz="2000" b="1" dirty="0" smtClean="0">
                <a:latin typeface="Tw Cen MT" pitchFamily="34" charset="0"/>
                <a:ea typeface="ＭＳ Ｐゴシック" pitchFamily="34" charset="-128"/>
                <a:cs typeface="Arial" charset="0"/>
              </a:rPr>
              <a:t>BACEN </a:t>
            </a:r>
          </a:p>
          <a:p>
            <a:pPr lvl="1">
              <a:lnSpc>
                <a:spcPct val="110000"/>
              </a:lnSpc>
            </a:pPr>
            <a:r>
              <a:rPr lang="en-US" dirty="0" err="1">
                <a:latin typeface="Tw Cen MT" pitchFamily="34" charset="0"/>
                <a:ea typeface="ＭＳ Ｐゴシック" pitchFamily="34" charset="-128"/>
                <a:cs typeface="Arial" charset="0"/>
              </a:rPr>
              <a:t>Resolução</a:t>
            </a:r>
            <a:r>
              <a:rPr lang="en-US" dirty="0">
                <a:latin typeface="Tw Cen MT" pitchFamily="34" charset="0"/>
                <a:ea typeface="ＭＳ Ｐゴシック" pitchFamily="34" charset="-128"/>
                <a:cs typeface="Arial" charset="0"/>
              </a:rPr>
              <a:t> 4.327/14: </a:t>
            </a:r>
            <a:r>
              <a:rPr lang="en-US" dirty="0" err="1" smtClean="0">
                <a:latin typeface="Tw Cen MT" pitchFamily="34" charset="0"/>
                <a:ea typeface="ＭＳ Ｐゴシック" pitchFamily="34" charset="-128"/>
                <a:cs typeface="Arial" charset="0"/>
              </a:rPr>
              <a:t>diret</a:t>
            </a:r>
            <a:r>
              <a:rPr lang="pt-BR" dirty="0" smtClean="0">
                <a:latin typeface="Tw Cen MT" pitchFamily="34" charset="0"/>
                <a:ea typeface="ＭＳ Ｐゴシック" pitchFamily="34" charset="-128"/>
                <a:cs typeface="Arial" charset="0"/>
              </a:rPr>
              <a:t>rizes </a:t>
            </a:r>
            <a:r>
              <a:rPr lang="pt-BR" dirty="0">
                <a:latin typeface="Tw Cen MT" pitchFamily="34" charset="0"/>
                <a:ea typeface="ＭＳ Ｐゴシック" pitchFamily="34" charset="-128"/>
                <a:cs typeface="Arial" charset="0"/>
              </a:rPr>
              <a:t>que devem ser observadas no estabelecimento e na </a:t>
            </a:r>
            <a:r>
              <a:rPr lang="pt-BR" b="1" dirty="0">
                <a:latin typeface="Tw Cen MT" pitchFamily="34" charset="0"/>
                <a:ea typeface="ＭＳ Ｐゴシック" pitchFamily="34" charset="-128"/>
                <a:cs typeface="Arial" charset="0"/>
              </a:rPr>
              <a:t>implementação da Política de Responsabilidade Socioambiental </a:t>
            </a:r>
            <a:r>
              <a:rPr lang="pt-BR" dirty="0">
                <a:latin typeface="Tw Cen MT" pitchFamily="34" charset="0"/>
                <a:ea typeface="ＭＳ Ｐゴシック" pitchFamily="34" charset="-128"/>
                <a:cs typeface="Arial" charset="0"/>
              </a:rPr>
              <a:t>pelas instituições financeiras e demais instituições autorizadas a funcionar pelo Banco Central do Brasil.</a:t>
            </a:r>
            <a:endParaRPr lang="en-US" dirty="0">
              <a:latin typeface="Tw Cen MT" pitchFamily="34" charset="0"/>
              <a:ea typeface="ＭＳ Ｐゴシック" pitchFamily="34" charset="-128"/>
              <a:cs typeface="Arial" charset="0"/>
            </a:endParaRPr>
          </a:p>
          <a:p>
            <a:pPr marL="0" indent="0">
              <a:buNone/>
            </a:pPr>
            <a:endParaRPr lang="pt-BR" sz="2000" b="1" dirty="0">
              <a:latin typeface="Tw Cen MT" pitchFamily="34" charset="0"/>
              <a:ea typeface="ＭＳ Ｐゴシック" pitchFamily="34" charset="-128"/>
              <a:cs typeface="Arial" charset="0"/>
            </a:endParaRPr>
          </a:p>
        </p:txBody>
      </p:sp>
      <p:sp>
        <p:nvSpPr>
          <p:cNvPr id="11" name="Título 10"/>
          <p:cNvSpPr txBox="1">
            <a:spLocks/>
          </p:cNvSpPr>
          <p:nvPr/>
        </p:nvSpPr>
        <p:spPr>
          <a:xfrm>
            <a:off x="103057" y="6447309"/>
            <a:ext cx="3534560" cy="2606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1000" dirty="0" smtClean="0"/>
              <a:t>Fonte: B3</a:t>
            </a:r>
            <a:endParaRPr lang="pt-BR" sz="1000" dirty="0"/>
          </a:p>
        </p:txBody>
      </p:sp>
      <p:pic>
        <p:nvPicPr>
          <p:cNvPr id="9" name="Imagem 8"/>
          <p:cNvPicPr>
            <a:picLocks noChangeAspect="1"/>
          </p:cNvPicPr>
          <p:nvPr/>
        </p:nvPicPr>
        <p:blipFill>
          <a:blip r:embed="rId2"/>
          <a:stretch>
            <a:fillRect/>
          </a:stretch>
        </p:blipFill>
        <p:spPr>
          <a:xfrm>
            <a:off x="2059942" y="1630085"/>
            <a:ext cx="1623225" cy="795161"/>
          </a:xfrm>
          <a:prstGeom prst="rect">
            <a:avLst/>
          </a:prstGeom>
        </p:spPr>
      </p:pic>
      <p:pic>
        <p:nvPicPr>
          <p:cNvPr id="10" name="Imagem 9"/>
          <p:cNvPicPr>
            <a:picLocks noChangeAspect="1"/>
          </p:cNvPicPr>
          <p:nvPr/>
        </p:nvPicPr>
        <p:blipFill>
          <a:blip r:embed="rId3"/>
          <a:stretch>
            <a:fillRect/>
          </a:stretch>
        </p:blipFill>
        <p:spPr>
          <a:xfrm>
            <a:off x="8624045" y="1602919"/>
            <a:ext cx="1371600" cy="771525"/>
          </a:xfrm>
          <a:prstGeom prst="rect">
            <a:avLst/>
          </a:prstGeom>
        </p:spPr>
      </p:pic>
      <p:sp>
        <p:nvSpPr>
          <p:cNvPr id="12"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3" name="Conector reto 12"/>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a:blip r:embed="rId4"/>
          <a:stretch>
            <a:fillRect/>
          </a:stretch>
        </p:blipFill>
        <p:spPr>
          <a:xfrm>
            <a:off x="11172195" y="71811"/>
            <a:ext cx="668510" cy="668510"/>
          </a:xfrm>
          <a:prstGeom prst="rect">
            <a:avLst/>
          </a:prstGeom>
        </p:spPr>
      </p:pic>
      <p:sp>
        <p:nvSpPr>
          <p:cNvPr id="4" name="Retângulo 3"/>
          <p:cNvSpPr/>
          <p:nvPr/>
        </p:nvSpPr>
        <p:spPr>
          <a:xfrm>
            <a:off x="6831106" y="5925640"/>
            <a:ext cx="5029200" cy="430887"/>
          </a:xfrm>
          <a:prstGeom prst="rect">
            <a:avLst/>
          </a:prstGeom>
        </p:spPr>
        <p:txBody>
          <a:bodyPr wrap="square">
            <a:spAutoFit/>
          </a:bodyPr>
          <a:lstStyle/>
          <a:p>
            <a:r>
              <a:rPr lang="pt-BR" sz="1100" dirty="0">
                <a:hlinkClick r:id="rId5"/>
              </a:rPr>
              <a:t>https://</a:t>
            </a:r>
            <a:r>
              <a:rPr lang="pt-BR" sz="1100" dirty="0" smtClean="0">
                <a:hlinkClick r:id="rId5"/>
              </a:rPr>
              <a:t>www.bcb.gov.br/pre/normativos/res/2014/pdf/res_4327_v1_O.pdf</a:t>
            </a:r>
            <a:endParaRPr lang="pt-BR" sz="1100" dirty="0" smtClean="0"/>
          </a:p>
          <a:p>
            <a:endParaRPr lang="pt-BR" sz="1100" dirty="0"/>
          </a:p>
        </p:txBody>
      </p:sp>
      <p:sp>
        <p:nvSpPr>
          <p:cNvPr id="15" name="Retângulo 14"/>
          <p:cNvSpPr/>
          <p:nvPr/>
        </p:nvSpPr>
        <p:spPr>
          <a:xfrm>
            <a:off x="689706" y="6524808"/>
            <a:ext cx="4363695" cy="553998"/>
          </a:xfrm>
          <a:prstGeom prst="rect">
            <a:avLst/>
          </a:prstGeom>
        </p:spPr>
        <p:txBody>
          <a:bodyPr wrap="none">
            <a:spAutoFit/>
          </a:bodyPr>
          <a:lstStyle/>
          <a:p>
            <a:r>
              <a:rPr lang="pt-BR" sz="1200" dirty="0">
                <a:hlinkClick r:id="rId6"/>
              </a:rPr>
              <a:t>http://</a:t>
            </a:r>
            <a:r>
              <a:rPr lang="pt-BR" sz="1200" dirty="0" smtClean="0">
                <a:hlinkClick r:id="rId6"/>
              </a:rPr>
              <a:t>www.cvm.gov.br/legislacao/instrucoes/inst586.html</a:t>
            </a:r>
            <a:endParaRPr lang="pt-BR" sz="1200" dirty="0" smtClean="0"/>
          </a:p>
          <a:p>
            <a:endParaRPr lang="pt-BR" dirty="0"/>
          </a:p>
        </p:txBody>
      </p:sp>
    </p:spTree>
    <p:extLst>
      <p:ext uri="{BB962C8B-B14F-4D97-AF65-F5344CB8AC3E}">
        <p14:creationId xmlns:p14="http://schemas.microsoft.com/office/powerpoint/2010/main" val="35803141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6455041"/>
            <a:ext cx="4363695" cy="553998"/>
          </a:xfrm>
          <a:prstGeom prst="rect">
            <a:avLst/>
          </a:prstGeom>
        </p:spPr>
        <p:txBody>
          <a:bodyPr wrap="none">
            <a:spAutoFit/>
          </a:bodyPr>
          <a:lstStyle/>
          <a:p>
            <a:r>
              <a:rPr lang="pt-BR" sz="1200" dirty="0">
                <a:hlinkClick r:id="rId2"/>
              </a:rPr>
              <a:t>http://</a:t>
            </a:r>
            <a:r>
              <a:rPr lang="pt-BR" sz="1200" dirty="0" smtClean="0">
                <a:hlinkClick r:id="rId2"/>
              </a:rPr>
              <a:t>www.cvm.gov.br/legislacao/instrucoes/inst586.html</a:t>
            </a:r>
            <a:endParaRPr lang="pt-BR" sz="1200" dirty="0" smtClean="0"/>
          </a:p>
          <a:p>
            <a:endParaRPr lang="pt-BR" dirty="0"/>
          </a:p>
        </p:txBody>
      </p:sp>
      <p:pic>
        <p:nvPicPr>
          <p:cNvPr id="8" name="Imagem 7"/>
          <p:cNvPicPr>
            <a:picLocks noChangeAspect="1"/>
          </p:cNvPicPr>
          <p:nvPr/>
        </p:nvPicPr>
        <p:blipFill rotWithShape="1">
          <a:blip r:embed="rId3"/>
          <a:srcRect l="13007" t="9540" r="14570" b="3164"/>
          <a:stretch/>
        </p:blipFill>
        <p:spPr>
          <a:xfrm>
            <a:off x="2174035" y="1193488"/>
            <a:ext cx="7859798" cy="5049093"/>
          </a:xfrm>
          <a:prstGeom prst="rect">
            <a:avLst/>
          </a:prstGeom>
          <a:ln>
            <a:noFill/>
          </a:ln>
          <a:effectLst>
            <a:outerShdw blurRad="292100" dist="139700" dir="2700000" algn="tl" rotWithShape="0">
              <a:srgbClr val="333333">
                <a:alpha val="65000"/>
              </a:srgbClr>
            </a:outerShdw>
          </a:effectLst>
        </p:spPr>
      </p:pic>
      <p:sp>
        <p:nvSpPr>
          <p:cNvPr id="9" name="Retângulo 8"/>
          <p:cNvSpPr/>
          <p:nvPr/>
        </p:nvSpPr>
        <p:spPr>
          <a:xfrm>
            <a:off x="3855509" y="5812687"/>
            <a:ext cx="5543550" cy="4143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37053232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72661" y="6416303"/>
            <a:ext cx="8241606" cy="553998"/>
          </a:xfrm>
          <a:prstGeom prst="rect">
            <a:avLst/>
          </a:prstGeom>
        </p:spPr>
        <p:txBody>
          <a:bodyPr wrap="square">
            <a:spAutoFit/>
          </a:bodyPr>
          <a:lstStyle/>
          <a:p>
            <a:r>
              <a:rPr lang="pt-BR" sz="1200" dirty="0">
                <a:hlinkClick r:id="rId2"/>
              </a:rPr>
              <a:t>http://</a:t>
            </a:r>
            <a:r>
              <a:rPr lang="pt-BR" sz="1200" dirty="0" smtClean="0">
                <a:hlinkClick r:id="rId2"/>
              </a:rPr>
              <a:t>www.ibgc.org.br/index.php/vocalizacaoeinfluencia/representacao</a:t>
            </a:r>
            <a:endParaRPr lang="pt-BR" sz="1200" dirty="0" smtClean="0"/>
          </a:p>
          <a:p>
            <a:endParaRPr lang="pt-BR" dirty="0"/>
          </a:p>
        </p:txBody>
      </p:sp>
      <p:pic>
        <p:nvPicPr>
          <p:cNvPr id="10" name="Imagem 9"/>
          <p:cNvPicPr>
            <a:picLocks noChangeAspect="1"/>
          </p:cNvPicPr>
          <p:nvPr/>
        </p:nvPicPr>
        <p:blipFill rotWithShape="1">
          <a:blip r:embed="rId3"/>
          <a:srcRect r="2954"/>
          <a:stretch/>
        </p:blipFill>
        <p:spPr>
          <a:xfrm>
            <a:off x="7823734" y="1771276"/>
            <a:ext cx="3555466" cy="4457360"/>
          </a:xfrm>
          <a:prstGeom prst="rect">
            <a:avLst/>
          </a:prstGeom>
          <a:ln>
            <a:noFill/>
          </a:ln>
          <a:effectLst>
            <a:outerShdw blurRad="292100" dist="139700" dir="2700000" algn="tl" rotWithShape="0">
              <a:srgbClr val="333333">
                <a:alpha val="65000"/>
              </a:srgbClr>
            </a:outerShdw>
          </a:effectLst>
        </p:spPr>
      </p:pic>
      <p:pic>
        <p:nvPicPr>
          <p:cNvPr id="11" name="Imagem 10"/>
          <p:cNvPicPr>
            <a:picLocks noChangeAspect="1"/>
          </p:cNvPicPr>
          <p:nvPr/>
        </p:nvPicPr>
        <p:blipFill>
          <a:blip r:embed="rId4"/>
          <a:stretch>
            <a:fillRect/>
          </a:stretch>
        </p:blipFill>
        <p:spPr>
          <a:xfrm>
            <a:off x="392642" y="2295460"/>
            <a:ext cx="6402553" cy="3408993"/>
          </a:xfrm>
          <a:prstGeom prst="rect">
            <a:avLst/>
          </a:prstGeom>
          <a:ln>
            <a:noFill/>
          </a:ln>
          <a:effectLst>
            <a:outerShdw blurRad="292100" dist="139700" dir="2700000" algn="tl" rotWithShape="0">
              <a:srgbClr val="333333">
                <a:alpha val="65000"/>
              </a:srgbClr>
            </a:outerShdw>
          </a:effectLst>
        </p:spPr>
      </p:pic>
      <p:sp>
        <p:nvSpPr>
          <p:cNvPr id="15" name="CaixaDeTexto 14"/>
          <p:cNvSpPr txBox="1"/>
          <p:nvPr/>
        </p:nvSpPr>
        <p:spPr>
          <a:xfrm>
            <a:off x="336543" y="1574278"/>
            <a:ext cx="6373985" cy="369332"/>
          </a:xfrm>
          <a:prstGeom prst="rect">
            <a:avLst/>
          </a:prstGeom>
          <a:noFill/>
        </p:spPr>
        <p:txBody>
          <a:bodyPr wrap="square" rtlCol="0">
            <a:spAutoFit/>
          </a:bodyPr>
          <a:lstStyle/>
          <a:p>
            <a:pPr algn="ctr"/>
            <a:r>
              <a:rPr lang="pt-BR" b="1" dirty="0" smtClean="0">
                <a:latin typeface="Arial" panose="020B0604020202020204" pitchFamily="34" charset="0"/>
                <a:cs typeface="Arial" panose="020B0604020202020204" pitchFamily="34" charset="0"/>
              </a:rPr>
              <a:t>Modelo “Pratique ou Explique”</a:t>
            </a:r>
            <a:endParaRPr lang="pt-BR" b="1" dirty="0">
              <a:latin typeface="Arial" panose="020B0604020202020204" pitchFamily="34" charset="0"/>
              <a:cs typeface="Arial" panose="020B0604020202020204" pitchFamily="34" charset="0"/>
            </a:endParaRPr>
          </a:p>
        </p:txBody>
      </p:sp>
      <p:sp>
        <p:nvSpPr>
          <p:cNvPr id="9"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2" name="Conector reto 11"/>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3609042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336161" y="1227143"/>
            <a:ext cx="3531301" cy="338554"/>
          </a:xfrm>
          <a:prstGeom prst="rect">
            <a:avLst/>
          </a:prstGeom>
          <a:noFill/>
        </p:spPr>
        <p:txBody>
          <a:bodyPr wrap="square" rtlCol="0">
            <a:spAutoFit/>
          </a:bodyPr>
          <a:lstStyle/>
          <a:p>
            <a:pPr algn="ctr"/>
            <a:r>
              <a:rPr lang="pt-BR" sz="1600" b="1" dirty="0" smtClean="0">
                <a:latin typeface="Arial" panose="020B0604020202020204" pitchFamily="34" charset="0"/>
                <a:cs typeface="Arial" panose="020B0604020202020204" pitchFamily="34" charset="0"/>
              </a:rPr>
              <a:t>Modelo “Pratique ou Explique”</a:t>
            </a:r>
            <a:endParaRPr lang="pt-BR" sz="1600" b="1" dirty="0">
              <a:latin typeface="Arial" panose="020B0604020202020204" pitchFamily="34" charset="0"/>
              <a:cs typeface="Arial" panose="020B0604020202020204" pitchFamily="34" charset="0"/>
            </a:endParaRPr>
          </a:p>
        </p:txBody>
      </p:sp>
      <p:sp>
        <p:nvSpPr>
          <p:cNvPr id="8" name="Retângulo 7"/>
          <p:cNvSpPr/>
          <p:nvPr/>
        </p:nvSpPr>
        <p:spPr>
          <a:xfrm>
            <a:off x="155575" y="6533633"/>
            <a:ext cx="5314275" cy="553998"/>
          </a:xfrm>
          <a:prstGeom prst="rect">
            <a:avLst/>
          </a:prstGeom>
        </p:spPr>
        <p:txBody>
          <a:bodyPr wrap="none">
            <a:spAutoFit/>
          </a:bodyPr>
          <a:lstStyle/>
          <a:p>
            <a:r>
              <a:rPr lang="pt-BR" sz="1200" dirty="0">
                <a:hlinkClick r:id="rId2"/>
              </a:rPr>
              <a:t>http://</a:t>
            </a:r>
            <a:r>
              <a:rPr lang="pt-BR" sz="1200" dirty="0" smtClean="0">
                <a:hlinkClick r:id="rId2"/>
              </a:rPr>
              <a:t>www.ibgc.org.br/index.php/vocalizacaoeinfluencia/representacao</a:t>
            </a:r>
            <a:endParaRPr lang="pt-BR" sz="1200" dirty="0" smtClean="0"/>
          </a:p>
          <a:p>
            <a:endParaRPr lang="pt-BR" dirty="0"/>
          </a:p>
        </p:txBody>
      </p:sp>
      <p:pic>
        <p:nvPicPr>
          <p:cNvPr id="9" name="Imagem 8"/>
          <p:cNvPicPr>
            <a:picLocks noChangeAspect="1"/>
          </p:cNvPicPr>
          <p:nvPr/>
        </p:nvPicPr>
        <p:blipFill rotWithShape="1">
          <a:blip r:embed="rId3"/>
          <a:srcRect r="2954"/>
          <a:stretch/>
        </p:blipFill>
        <p:spPr>
          <a:xfrm>
            <a:off x="356876" y="1811866"/>
            <a:ext cx="3510586" cy="4401096"/>
          </a:xfrm>
          <a:prstGeom prst="rect">
            <a:avLst/>
          </a:prstGeom>
          <a:ln>
            <a:noFill/>
          </a:ln>
          <a:effectLst>
            <a:outerShdw blurRad="292100" dist="139700" dir="2700000" algn="tl" rotWithShape="0">
              <a:srgbClr val="333333">
                <a:alpha val="65000"/>
              </a:srgbClr>
            </a:outerShdw>
          </a:effectLst>
        </p:spPr>
      </p:pic>
      <p:sp>
        <p:nvSpPr>
          <p:cNvPr id="12" name="Retângulo 11"/>
          <p:cNvSpPr/>
          <p:nvPr/>
        </p:nvSpPr>
        <p:spPr>
          <a:xfrm>
            <a:off x="4305828" y="1566626"/>
            <a:ext cx="7547505" cy="4124206"/>
          </a:xfrm>
          <a:prstGeom prst="rect">
            <a:avLst/>
          </a:prstGeom>
        </p:spPr>
        <p:txBody>
          <a:bodyPr wrap="square">
            <a:spAutoFit/>
          </a:bodyPr>
          <a:lstStyle/>
          <a:p>
            <a:r>
              <a:rPr lang="pt-BR" sz="1400" dirty="0" smtClean="0">
                <a:latin typeface="Arial" panose="020B0604020202020204" pitchFamily="34" charset="0"/>
                <a:cs typeface="Arial" panose="020B0604020202020204" pitchFamily="34" charset="0"/>
              </a:rPr>
              <a:t>Lançado </a:t>
            </a:r>
            <a:r>
              <a:rPr lang="pt-BR" sz="1400" dirty="0">
                <a:latin typeface="Arial" panose="020B0604020202020204" pitchFamily="34" charset="0"/>
                <a:cs typeface="Arial" panose="020B0604020202020204" pitchFamily="34" charset="0"/>
              </a:rPr>
              <a:t>em novembro de 2016, </a:t>
            </a:r>
            <a:r>
              <a:rPr lang="pt-BR" sz="1400" b="1" dirty="0">
                <a:latin typeface="Arial" panose="020B0604020202020204" pitchFamily="34" charset="0"/>
                <a:cs typeface="Arial" panose="020B0604020202020204" pitchFamily="34" charset="0"/>
              </a:rPr>
              <a:t>pelo GT </a:t>
            </a:r>
            <a:r>
              <a:rPr lang="pt-BR" sz="1400" b="1" dirty="0" smtClean="0">
                <a:latin typeface="Arial" panose="020B0604020202020204" pitchFamily="34" charset="0"/>
                <a:cs typeface="Arial" panose="020B0604020202020204" pitchFamily="34" charset="0"/>
              </a:rPr>
              <a:t>Interagentes (*)</a:t>
            </a:r>
            <a:r>
              <a:rPr lang="pt-BR" sz="1400" dirty="0" smtClean="0">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como uma iniciativa voluntária, o novo código passa agora a integrar o conjunto de normas do regulador, alinhando o mercado brasileiro à tendência internacional de disciplinar governança por meio da abordagem “pratique ou explique”. Trata-se de um modelo capaz de aumentar a transparência e a responsabilidade das empresas, respeitando as diferenças entre elas, e de conduzir o mercado como um todo a um processo de amadurecimento. Com mais informações à disposição, os investidores também deverão avaliar e refletir sobre a governança efetivamente praticada pelas companhias.</a:t>
            </a:r>
          </a:p>
          <a:p>
            <a:r>
              <a:rPr lang="pt-BR" sz="1400" dirty="0">
                <a:latin typeface="Arial" panose="020B0604020202020204" pitchFamily="34" charset="0"/>
                <a:cs typeface="Arial" panose="020B0604020202020204" pitchFamily="34" charset="0"/>
              </a:rPr>
              <a:t>O acolhimento do Código Brasileiro de Governança Corporativa – Companhias Abertas pela CVM deve ser celebrado, portanto, como oportunidade para o país sinalizar e promover um avanço significativo em direção às melhores práticas.</a:t>
            </a:r>
          </a:p>
          <a:p>
            <a:r>
              <a:rPr lang="pt-BR" sz="1100" dirty="0">
                <a:latin typeface="Arial" panose="020B0604020202020204" pitchFamily="34" charset="0"/>
                <a:cs typeface="Arial" panose="020B0604020202020204" pitchFamily="34" charset="0"/>
              </a:rPr>
              <a:t> </a:t>
            </a:r>
          </a:p>
          <a:p>
            <a:r>
              <a:rPr lang="pt-BR" sz="1100" b="1" dirty="0" smtClean="0">
                <a:latin typeface="Arial" panose="020B0604020202020204" pitchFamily="34" charset="0"/>
                <a:cs typeface="Arial" panose="020B0604020202020204" pitchFamily="34" charset="0"/>
              </a:rPr>
              <a:t>(*) </a:t>
            </a:r>
            <a:r>
              <a:rPr lang="pt-BR" sz="1100" dirty="0" smtClean="0">
                <a:latin typeface="Arial" panose="020B0604020202020204" pitchFamily="34" charset="0"/>
                <a:cs typeface="Arial" panose="020B0604020202020204" pitchFamily="34" charset="0"/>
              </a:rPr>
              <a:t>Associação </a:t>
            </a:r>
            <a:r>
              <a:rPr lang="pt-BR" sz="1100" dirty="0">
                <a:latin typeface="Arial" panose="020B0604020202020204" pitchFamily="34" charset="0"/>
                <a:cs typeface="Arial" panose="020B0604020202020204" pitchFamily="34" charset="0"/>
              </a:rPr>
              <a:t>Brasileira das Entidades Fechadas de Previdência Complementar </a:t>
            </a:r>
            <a:r>
              <a:rPr lang="pt-BR" sz="1100" b="1" dirty="0">
                <a:latin typeface="Arial" panose="020B0604020202020204" pitchFamily="34" charset="0"/>
                <a:cs typeface="Arial" panose="020B0604020202020204" pitchFamily="34" charset="0"/>
              </a:rPr>
              <a:t>(ABRAPP</a:t>
            </a:r>
            <a:r>
              <a:rPr lang="pt-BR" sz="1100" dirty="0">
                <a:latin typeface="Arial" panose="020B0604020202020204" pitchFamily="34" charset="0"/>
                <a:cs typeface="Arial" panose="020B0604020202020204" pitchFamily="34" charset="0"/>
              </a:rPr>
              <a:t>), Associação Brasileira das Companhias Abertas </a:t>
            </a:r>
            <a:r>
              <a:rPr lang="pt-BR" sz="1100" b="1" dirty="0">
                <a:latin typeface="Arial" panose="020B0604020202020204" pitchFamily="34" charset="0"/>
                <a:cs typeface="Arial" panose="020B0604020202020204" pitchFamily="34" charset="0"/>
              </a:rPr>
              <a:t>(ABRASCA), </a:t>
            </a:r>
            <a:r>
              <a:rPr lang="pt-BR" sz="1100" dirty="0">
                <a:latin typeface="Arial" panose="020B0604020202020204" pitchFamily="34" charset="0"/>
                <a:cs typeface="Arial" panose="020B0604020202020204" pitchFamily="34" charset="0"/>
              </a:rPr>
              <a:t>Associação de Investidores no Mercado de Capitais </a:t>
            </a:r>
            <a:r>
              <a:rPr lang="pt-BR" sz="1100" b="1" dirty="0">
                <a:latin typeface="Arial" panose="020B0604020202020204" pitchFamily="34" charset="0"/>
                <a:cs typeface="Arial" panose="020B0604020202020204" pitchFamily="34" charset="0"/>
              </a:rPr>
              <a:t>(AMEC)</a:t>
            </a:r>
            <a:r>
              <a:rPr lang="pt-BR" sz="1100" dirty="0">
                <a:latin typeface="Arial" panose="020B0604020202020204" pitchFamily="34" charset="0"/>
                <a:cs typeface="Arial" panose="020B0604020202020204" pitchFamily="34" charset="0"/>
              </a:rPr>
              <a:t>, Associação Brasileira de Private </a:t>
            </a:r>
            <a:r>
              <a:rPr lang="pt-BR" sz="1100" dirty="0" err="1">
                <a:latin typeface="Arial" panose="020B0604020202020204" pitchFamily="34" charset="0"/>
                <a:cs typeface="Arial" panose="020B0604020202020204" pitchFamily="34" charset="0"/>
              </a:rPr>
              <a:t>Equity</a:t>
            </a:r>
            <a:r>
              <a:rPr lang="pt-BR" sz="1100" dirty="0">
                <a:latin typeface="Arial" panose="020B0604020202020204" pitchFamily="34" charset="0"/>
                <a:cs typeface="Arial" panose="020B0604020202020204" pitchFamily="34" charset="0"/>
              </a:rPr>
              <a:t> &amp; Venture Capital </a:t>
            </a:r>
            <a:r>
              <a:rPr lang="pt-BR" sz="1100" b="1" dirty="0">
                <a:latin typeface="Arial" panose="020B0604020202020204" pitchFamily="34" charset="0"/>
                <a:cs typeface="Arial" panose="020B0604020202020204" pitchFamily="34" charset="0"/>
              </a:rPr>
              <a:t>(ABVCAP)</a:t>
            </a:r>
            <a:r>
              <a:rPr lang="pt-BR" sz="1100" dirty="0">
                <a:latin typeface="Arial" panose="020B0604020202020204" pitchFamily="34" charset="0"/>
                <a:cs typeface="Arial" panose="020B0604020202020204" pitchFamily="34" charset="0"/>
              </a:rPr>
              <a:t>, Associação Brasileira das Entidades dos Mercados Financeiro e de Capitais </a:t>
            </a:r>
            <a:r>
              <a:rPr lang="pt-BR" sz="1100" b="1" dirty="0">
                <a:latin typeface="Arial" panose="020B0604020202020204" pitchFamily="34" charset="0"/>
                <a:cs typeface="Arial" panose="020B0604020202020204" pitchFamily="34" charset="0"/>
              </a:rPr>
              <a:t>(ANBIMA), </a:t>
            </a:r>
            <a:r>
              <a:rPr lang="pt-BR" sz="1100" dirty="0">
                <a:latin typeface="Arial" panose="020B0604020202020204" pitchFamily="34" charset="0"/>
                <a:cs typeface="Arial" panose="020B0604020202020204" pitchFamily="34" charset="0"/>
              </a:rPr>
              <a:t>Associação dos Analistas e Profissionais de Investimento do Mercado de Capitais </a:t>
            </a:r>
            <a:r>
              <a:rPr lang="pt-BR" sz="1100" b="1" dirty="0">
                <a:latin typeface="Arial" panose="020B0604020202020204" pitchFamily="34" charset="0"/>
                <a:cs typeface="Arial" panose="020B0604020202020204" pitchFamily="34" charset="0"/>
              </a:rPr>
              <a:t>(APIMEC), BM&amp;FBOVESPA</a:t>
            </a:r>
            <a:r>
              <a:rPr lang="pt-BR" sz="1100" dirty="0">
                <a:latin typeface="Arial" panose="020B0604020202020204" pitchFamily="34" charset="0"/>
                <a:cs typeface="Arial" panose="020B0604020202020204" pitchFamily="34" charset="0"/>
              </a:rPr>
              <a:t>, Brasil Investimentos &amp; Negócios </a:t>
            </a:r>
            <a:r>
              <a:rPr lang="pt-BR" sz="1100" b="1" dirty="0">
                <a:latin typeface="Arial" panose="020B0604020202020204" pitchFamily="34" charset="0"/>
                <a:cs typeface="Arial" panose="020B0604020202020204" pitchFamily="34" charset="0"/>
              </a:rPr>
              <a:t>(</a:t>
            </a:r>
            <a:r>
              <a:rPr lang="pt-BR" sz="1100" b="1" dirty="0" err="1">
                <a:latin typeface="Arial" panose="020B0604020202020204" pitchFamily="34" charset="0"/>
                <a:cs typeface="Arial" panose="020B0604020202020204" pitchFamily="34" charset="0"/>
              </a:rPr>
              <a:t>BRAiN</a:t>
            </a:r>
            <a:r>
              <a:rPr lang="pt-BR" sz="1100" b="1" dirty="0">
                <a:latin typeface="Arial" panose="020B0604020202020204" pitchFamily="34" charset="0"/>
                <a:cs typeface="Arial" panose="020B0604020202020204" pitchFamily="34" charset="0"/>
              </a:rPr>
              <a:t>), </a:t>
            </a:r>
            <a:r>
              <a:rPr lang="pt-BR" sz="1100" dirty="0">
                <a:latin typeface="Arial" panose="020B0604020202020204" pitchFamily="34" charset="0"/>
                <a:cs typeface="Arial" panose="020B0604020202020204" pitchFamily="34" charset="0"/>
              </a:rPr>
              <a:t>Instituto Brasileiro de Governança Corporativa </a:t>
            </a:r>
            <a:r>
              <a:rPr lang="pt-BR" sz="1100" b="1" dirty="0">
                <a:latin typeface="Arial" panose="020B0604020202020204" pitchFamily="34" charset="0"/>
                <a:cs typeface="Arial" panose="020B0604020202020204" pitchFamily="34" charset="0"/>
              </a:rPr>
              <a:t>(IBGC), </a:t>
            </a:r>
            <a:r>
              <a:rPr lang="pt-BR" sz="1100" dirty="0">
                <a:latin typeface="Arial" panose="020B0604020202020204" pitchFamily="34" charset="0"/>
                <a:cs typeface="Arial" panose="020B0604020202020204" pitchFamily="34" charset="0"/>
              </a:rPr>
              <a:t>Instituto IBMEC e Instituto Brasileiro de Relações com Investidores </a:t>
            </a:r>
            <a:r>
              <a:rPr lang="pt-BR" sz="1100" b="1" dirty="0">
                <a:latin typeface="Arial" panose="020B0604020202020204" pitchFamily="34" charset="0"/>
                <a:cs typeface="Arial" panose="020B0604020202020204" pitchFamily="34" charset="0"/>
              </a:rPr>
              <a:t>(IBRI) </a:t>
            </a:r>
            <a:r>
              <a:rPr lang="pt-BR" sz="1100" dirty="0">
                <a:latin typeface="Arial" panose="020B0604020202020204" pitchFamily="34" charset="0"/>
                <a:cs typeface="Arial" panose="020B0604020202020204" pitchFamily="34" charset="0"/>
              </a:rPr>
              <a:t>são entidades-membros do GT Interagentes. Banco Nacional de Desenvolvimento </a:t>
            </a:r>
            <a:r>
              <a:rPr lang="pt-BR" sz="1100" b="1" dirty="0">
                <a:latin typeface="Arial" panose="020B0604020202020204" pitchFamily="34" charset="0"/>
                <a:cs typeface="Arial" panose="020B0604020202020204" pitchFamily="34" charset="0"/>
              </a:rPr>
              <a:t>(BNDES) </a:t>
            </a:r>
            <a:r>
              <a:rPr lang="pt-BR" sz="1100" dirty="0">
                <a:latin typeface="Arial" panose="020B0604020202020204" pitchFamily="34" charset="0"/>
                <a:cs typeface="Arial" panose="020B0604020202020204" pitchFamily="34" charset="0"/>
              </a:rPr>
              <a:t>e Comissão de Valores Mobiliários </a:t>
            </a:r>
            <a:r>
              <a:rPr lang="pt-BR" sz="1100" b="1" dirty="0">
                <a:latin typeface="Arial" panose="020B0604020202020204" pitchFamily="34" charset="0"/>
                <a:cs typeface="Arial" panose="020B0604020202020204" pitchFamily="34" charset="0"/>
              </a:rPr>
              <a:t>(CVM) </a:t>
            </a:r>
            <a:r>
              <a:rPr lang="pt-BR" sz="1100" dirty="0">
                <a:latin typeface="Arial" panose="020B0604020202020204" pitchFamily="34" charset="0"/>
                <a:cs typeface="Arial" panose="020B0604020202020204" pitchFamily="34" charset="0"/>
              </a:rPr>
              <a:t>são entidades observadoras.</a:t>
            </a:r>
          </a:p>
        </p:txBody>
      </p:sp>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343985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55575" y="6533633"/>
            <a:ext cx="7249100" cy="276999"/>
          </a:xfrm>
          <a:prstGeom prst="rect">
            <a:avLst/>
          </a:prstGeom>
        </p:spPr>
        <p:txBody>
          <a:bodyPr wrap="none">
            <a:spAutoFit/>
          </a:bodyPr>
          <a:lstStyle/>
          <a:p>
            <a:r>
              <a:rPr lang="pt-BR" sz="1200" dirty="0">
                <a:hlinkClick r:id="rId2"/>
              </a:rPr>
              <a:t>http://www.b3.com.br/pt_br/produtos-e-servicos/negociacao/renda-variavel/empresas-listadas.htm</a:t>
            </a:r>
            <a:endParaRPr lang="pt-BR" dirty="0"/>
          </a:p>
        </p:txBody>
      </p:sp>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3"/>
          <a:stretch>
            <a:fillRect/>
          </a:stretch>
        </p:blipFill>
        <p:spPr>
          <a:xfrm>
            <a:off x="11172195" y="71811"/>
            <a:ext cx="668510" cy="668510"/>
          </a:xfrm>
          <a:prstGeom prst="rect">
            <a:avLst/>
          </a:prstGeom>
        </p:spPr>
      </p:pic>
      <p:pic>
        <p:nvPicPr>
          <p:cNvPr id="2" name="Imagem 1"/>
          <p:cNvPicPr>
            <a:picLocks noChangeAspect="1"/>
          </p:cNvPicPr>
          <p:nvPr/>
        </p:nvPicPr>
        <p:blipFill rotWithShape="1">
          <a:blip r:embed="rId4"/>
          <a:srcRect t="8656" r="5427"/>
          <a:stretch/>
        </p:blipFill>
        <p:spPr>
          <a:xfrm>
            <a:off x="2095542" y="2151204"/>
            <a:ext cx="7985782" cy="4336533"/>
          </a:xfrm>
          <a:prstGeom prst="rect">
            <a:avLst/>
          </a:prstGeom>
          <a:ln>
            <a:noFill/>
          </a:ln>
          <a:effectLst>
            <a:outerShdw blurRad="292100" dist="139700" dir="2700000" algn="tl" rotWithShape="0">
              <a:srgbClr val="333333">
                <a:alpha val="65000"/>
              </a:srgbClr>
            </a:outerShdw>
          </a:effectLst>
        </p:spPr>
      </p:pic>
      <p:sp>
        <p:nvSpPr>
          <p:cNvPr id="4" name="Retângulo 3"/>
          <p:cNvSpPr/>
          <p:nvPr/>
        </p:nvSpPr>
        <p:spPr>
          <a:xfrm>
            <a:off x="2711824" y="2131703"/>
            <a:ext cx="914400" cy="2802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p:nvPicPr>
        <p:blipFill>
          <a:blip r:embed="rId5"/>
          <a:stretch>
            <a:fillRect/>
          </a:stretch>
        </p:blipFill>
        <p:spPr>
          <a:xfrm>
            <a:off x="3719527" y="1087164"/>
            <a:ext cx="4737811" cy="8346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00210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116632"/>
            <a:ext cx="8229600" cy="1143000"/>
          </a:xfrm>
        </p:spPr>
        <p:txBody>
          <a:bodyPr>
            <a:normAutofit/>
          </a:bodyPr>
          <a:lstStyle/>
          <a:p>
            <a:r>
              <a:rPr lang="pt-BR" b="1" dirty="0" smtClean="0"/>
              <a:t>Tripé Jurídico</a:t>
            </a:r>
            <a:endParaRPr lang="pt-BR" b="1" dirty="0"/>
          </a:p>
        </p:txBody>
      </p:sp>
      <p:sp>
        <p:nvSpPr>
          <p:cNvPr id="3" name="Retângulo 2"/>
          <p:cNvSpPr/>
          <p:nvPr/>
        </p:nvSpPr>
        <p:spPr>
          <a:xfrm>
            <a:off x="336161" y="1494930"/>
            <a:ext cx="11504544" cy="923330"/>
          </a:xfrm>
          <a:prstGeom prst="rect">
            <a:avLst/>
          </a:prstGeom>
        </p:spPr>
        <p:txBody>
          <a:bodyPr wrap="square">
            <a:spAutoFit/>
          </a:bodyPr>
          <a:lstStyle/>
          <a:p>
            <a:pPr marL="179388" indent="-179388">
              <a:buFont typeface="Arial" panose="020B0604020202020204" pitchFamily="34" charset="0"/>
              <a:buChar char="•"/>
            </a:pPr>
            <a:r>
              <a:rPr lang="pt-BR" dirty="0">
                <a:latin typeface="Arial" panose="020B0604020202020204" pitchFamily="34" charset="0"/>
                <a:cs typeface="Arial" panose="020B0604020202020204" pitchFamily="34" charset="0"/>
              </a:rPr>
              <a:t>Sobre o qual as </a:t>
            </a:r>
            <a:r>
              <a:rPr lang="pt-BR" b="1" dirty="0">
                <a:latin typeface="Arial" panose="020B0604020202020204" pitchFamily="34" charset="0"/>
                <a:cs typeface="Arial" panose="020B0604020202020204" pitchFamily="34" charset="0"/>
              </a:rPr>
              <a:t>empresas estatais federais </a:t>
            </a:r>
            <a:r>
              <a:rPr lang="pt-BR" dirty="0">
                <a:latin typeface="Arial" panose="020B0604020202020204" pitchFamily="34" charset="0"/>
                <a:cs typeface="Arial" panose="020B0604020202020204" pitchFamily="34" charset="0"/>
              </a:rPr>
              <a:t>devem se firmar para o estabelecimento das suas políticas internas, a definição de suas estruturas e o desenvolvimento de seus procedimentos, </a:t>
            </a:r>
            <a:r>
              <a:rPr lang="pt-BR" b="1" dirty="0">
                <a:latin typeface="Arial" panose="020B0604020202020204" pitchFamily="34" charset="0"/>
                <a:cs typeface="Arial" panose="020B0604020202020204" pitchFamily="34" charset="0"/>
              </a:rPr>
              <a:t>relativos aos seus processos de controles e de governança corporativa.</a:t>
            </a:r>
          </a:p>
        </p:txBody>
      </p:sp>
      <p:pic>
        <p:nvPicPr>
          <p:cNvPr id="12" name="Imagem 11"/>
          <p:cNvPicPr>
            <a:picLocks noChangeAspect="1"/>
          </p:cNvPicPr>
          <p:nvPr/>
        </p:nvPicPr>
        <p:blipFill>
          <a:blip r:embed="rId2"/>
          <a:stretch>
            <a:fillRect/>
          </a:stretch>
        </p:blipFill>
        <p:spPr>
          <a:xfrm>
            <a:off x="3284323" y="2429638"/>
            <a:ext cx="5623354" cy="3751514"/>
          </a:xfrm>
          <a:prstGeom prst="rect">
            <a:avLst/>
          </a:prstGeom>
        </p:spPr>
      </p:pic>
      <p:sp>
        <p:nvSpPr>
          <p:cNvPr id="13" name="Retângulo 12"/>
          <p:cNvSpPr/>
          <p:nvPr/>
        </p:nvSpPr>
        <p:spPr>
          <a:xfrm>
            <a:off x="6600055" y="2645010"/>
            <a:ext cx="5240649" cy="954107"/>
          </a:xfrm>
          <a:prstGeom prst="rect">
            <a:avLst/>
          </a:prstGeom>
        </p:spPr>
        <p:txBody>
          <a:bodyPr wrap="square">
            <a:spAutoFit/>
          </a:bodyPr>
          <a:lstStyle/>
          <a:p>
            <a:pPr marL="92075" lvl="3"/>
            <a:r>
              <a:rPr lang="pt-BR" sz="1400" b="1" u="sng" dirty="0">
                <a:latin typeface="Arial" panose="020B0604020202020204" pitchFamily="34" charset="0"/>
                <a:cs typeface="Arial" panose="020B0604020202020204" pitchFamily="34" charset="0"/>
              </a:rPr>
              <a:t>Lei de Responsabilidade das Estatais (13.303/16):</a:t>
            </a:r>
            <a:r>
              <a:rPr lang="pt-BR" sz="1400" b="1" dirty="0">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Dispõe sobre o estatuto jurídico da empresa pública, da sociedade de economia mista e de suas subsidiárias, no âmbito da União, dos Estados, do Distrito Federal e dos Municípios.</a:t>
            </a:r>
          </a:p>
        </p:txBody>
      </p:sp>
      <p:sp>
        <p:nvSpPr>
          <p:cNvPr id="14" name="Retângulo 13"/>
          <p:cNvSpPr/>
          <p:nvPr/>
        </p:nvSpPr>
        <p:spPr>
          <a:xfrm>
            <a:off x="8059122" y="4864936"/>
            <a:ext cx="3781581" cy="1169551"/>
          </a:xfrm>
          <a:prstGeom prst="rect">
            <a:avLst/>
          </a:prstGeom>
        </p:spPr>
        <p:txBody>
          <a:bodyPr wrap="square">
            <a:spAutoFit/>
          </a:bodyPr>
          <a:lstStyle/>
          <a:p>
            <a:pPr marL="92075" lvl="3"/>
            <a:r>
              <a:rPr lang="pt-BR" sz="1400" b="1" u="sng" dirty="0">
                <a:latin typeface="Arial" panose="020B0604020202020204" pitchFamily="34" charset="0"/>
                <a:cs typeface="Arial" panose="020B0604020202020204" pitchFamily="34" charset="0"/>
              </a:rPr>
              <a:t>Decreto 8.945/16:</a:t>
            </a:r>
            <a:r>
              <a:rPr lang="pt-BR" sz="1400" b="1" dirty="0">
                <a:latin typeface="Arial" panose="020B0604020202020204" pitchFamily="34" charset="0"/>
                <a:cs typeface="Arial" panose="020B0604020202020204" pitchFamily="34" charset="0"/>
              </a:rPr>
              <a:t> uniformizar a interpretação e detalhar as estruturas de governança e controle</a:t>
            </a:r>
            <a:r>
              <a:rPr lang="pt-BR" sz="1400" dirty="0">
                <a:latin typeface="Arial" panose="020B0604020202020204" pitchFamily="34" charset="0"/>
                <a:cs typeface="Arial" panose="020B0604020202020204" pitchFamily="34" charset="0"/>
              </a:rPr>
              <a:t> do ponto de vista funcional e operacional presentes na Lei nº 13.303/2016</a:t>
            </a:r>
          </a:p>
        </p:txBody>
      </p:sp>
      <p:sp>
        <p:nvSpPr>
          <p:cNvPr id="16" name="Retângulo 15"/>
          <p:cNvSpPr/>
          <p:nvPr/>
        </p:nvSpPr>
        <p:spPr>
          <a:xfrm>
            <a:off x="351296" y="4509121"/>
            <a:ext cx="3728481" cy="1384995"/>
          </a:xfrm>
          <a:prstGeom prst="rect">
            <a:avLst/>
          </a:prstGeom>
        </p:spPr>
        <p:txBody>
          <a:bodyPr wrap="square">
            <a:spAutoFit/>
          </a:bodyPr>
          <a:lstStyle/>
          <a:p>
            <a:pPr marL="92075" lvl="3"/>
            <a:r>
              <a:rPr lang="pt-BR" sz="1400" b="1" u="sng" dirty="0">
                <a:latin typeface="Arial" panose="020B0604020202020204" pitchFamily="34" charset="0"/>
                <a:cs typeface="Arial" panose="020B0604020202020204" pitchFamily="34" charset="0"/>
              </a:rPr>
              <a:t>CGPAR - </a:t>
            </a:r>
            <a:r>
              <a:rPr lang="pt-BR" sz="1400" dirty="0">
                <a:latin typeface="Arial" panose="020B0604020202020204" pitchFamily="34" charset="0"/>
                <a:cs typeface="Arial" panose="020B0604020202020204" pitchFamily="34" charset="0"/>
              </a:rPr>
              <a:t>Comissão Interministerial de Governança Corporativa e de Administração de Participações Societárias da União: por meio de Resoluções CGPAR, </a:t>
            </a:r>
            <a:r>
              <a:rPr lang="pt-BR" sz="1400" b="1" dirty="0">
                <a:latin typeface="Arial" panose="020B0604020202020204" pitchFamily="34" charset="0"/>
                <a:cs typeface="Arial" panose="020B0604020202020204" pitchFamily="34" charset="0"/>
              </a:rPr>
              <a:t>deliberar sobre governança corporativa nas empresas estatais federais</a:t>
            </a:r>
            <a:r>
              <a:rPr lang="pt-BR" sz="1400" dirty="0">
                <a:latin typeface="Arial" panose="020B0604020202020204" pitchFamily="34" charset="0"/>
                <a:cs typeface="Arial" panose="020B0604020202020204" pitchFamily="34" charset="0"/>
              </a:rPr>
              <a:t>.</a:t>
            </a:r>
          </a:p>
        </p:txBody>
      </p:sp>
      <p:sp>
        <p:nvSpPr>
          <p:cNvPr id="11" name="Retângulo 10"/>
          <p:cNvSpPr/>
          <p:nvPr/>
        </p:nvSpPr>
        <p:spPr>
          <a:xfrm>
            <a:off x="336161" y="6452500"/>
            <a:ext cx="8396218" cy="246221"/>
          </a:xfrm>
          <a:prstGeom prst="rect">
            <a:avLst/>
          </a:prstGeom>
        </p:spPr>
        <p:txBody>
          <a:bodyPr wrap="square">
            <a:spAutoFit/>
          </a:bodyPr>
          <a:lstStyle/>
          <a:p>
            <a:r>
              <a:rPr lang="pt-BR" sz="1000" dirty="0"/>
              <a:t>Fonte: Ministério do Planejamento, Desenvolvimento e Gestão – Perfil das Empresas Estatais – 2016 – Ano Base 2015.</a:t>
            </a:r>
          </a:p>
        </p:txBody>
      </p:sp>
      <p:sp>
        <p:nvSpPr>
          <p:cNvPr id="15"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7" name="Conector reto 16"/>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Imagem 17"/>
          <p:cNvPicPr>
            <a:picLocks noChangeAspect="1"/>
          </p:cNvPicPr>
          <p:nvPr/>
        </p:nvPicPr>
        <p:blipFill>
          <a:blip r:embed="rId3"/>
          <a:stretch>
            <a:fillRect/>
          </a:stretch>
        </p:blipFill>
        <p:spPr>
          <a:xfrm>
            <a:off x="11172195" y="71811"/>
            <a:ext cx="668510" cy="668510"/>
          </a:xfrm>
          <a:prstGeom prst="rect">
            <a:avLst/>
          </a:prstGeom>
        </p:spPr>
      </p:pic>
      <p:sp>
        <p:nvSpPr>
          <p:cNvPr id="19" name="Retângulo 18"/>
          <p:cNvSpPr/>
          <p:nvPr/>
        </p:nvSpPr>
        <p:spPr>
          <a:xfrm>
            <a:off x="3468108" y="936546"/>
            <a:ext cx="5240649" cy="523220"/>
          </a:xfrm>
          <a:prstGeom prst="rect">
            <a:avLst/>
          </a:prstGeom>
        </p:spPr>
        <p:txBody>
          <a:bodyPr wrap="square">
            <a:spAutoFit/>
          </a:bodyPr>
          <a:lstStyle/>
          <a:p>
            <a:pPr marL="92075" lvl="3" algn="ctr"/>
            <a:r>
              <a:rPr lang="pt-BR" sz="2800" b="1" u="sng" dirty="0" smtClean="0">
                <a:latin typeface="Arial" panose="020B0604020202020204" pitchFamily="34" charset="0"/>
                <a:cs typeface="Arial" panose="020B0604020202020204" pitchFamily="34" charset="0"/>
              </a:rPr>
              <a:t>Tripé Jurídico</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69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191649" y="6519446"/>
            <a:ext cx="8640960" cy="338554"/>
          </a:xfrm>
          <a:prstGeom prst="rect">
            <a:avLst/>
          </a:prstGeom>
        </p:spPr>
        <p:txBody>
          <a:bodyPr wrap="square">
            <a:spAutoFit/>
          </a:bodyPr>
          <a:lstStyle/>
          <a:p>
            <a:pPr marL="182563" indent="-182563"/>
            <a:r>
              <a:rPr lang="pt-BR" sz="800" b="1" dirty="0"/>
              <a:t>Fonte: </a:t>
            </a:r>
            <a:r>
              <a:rPr lang="pt-BR" sz="800" b="1" dirty="0">
                <a:hlinkClick r:id="rId2"/>
              </a:rPr>
              <a:t>http://www.planalto.gov.br/ccivil_03/_ato2015-2018/2016/lei/L13303.htm</a:t>
            </a:r>
            <a:endParaRPr lang="pt-BR" sz="800" b="1" dirty="0"/>
          </a:p>
          <a:p>
            <a:pPr marL="182563" indent="-182563"/>
            <a:endParaRPr lang="pt-BR" sz="800" b="1" dirty="0"/>
          </a:p>
        </p:txBody>
      </p:sp>
      <p:sp>
        <p:nvSpPr>
          <p:cNvPr id="10" name="Título 1"/>
          <p:cNvSpPr>
            <a:spLocks noGrp="1"/>
          </p:cNvSpPr>
          <p:nvPr>
            <p:ph type="title"/>
          </p:nvPr>
        </p:nvSpPr>
        <p:spPr>
          <a:xfrm>
            <a:off x="1981200" y="116632"/>
            <a:ext cx="8229600" cy="1143000"/>
          </a:xfrm>
        </p:spPr>
        <p:txBody>
          <a:bodyPr>
            <a:normAutofit/>
          </a:bodyPr>
          <a:lstStyle/>
          <a:p>
            <a:r>
              <a:rPr lang="pt-BR" b="1" dirty="0" smtClean="0"/>
              <a:t>Tripé Jurídico</a:t>
            </a:r>
            <a:endParaRPr lang="pt-BR" b="1" dirty="0"/>
          </a:p>
        </p:txBody>
      </p:sp>
      <p:pic>
        <p:nvPicPr>
          <p:cNvPr id="12" name="Imagem 11"/>
          <p:cNvPicPr>
            <a:picLocks noChangeAspect="1"/>
          </p:cNvPicPr>
          <p:nvPr/>
        </p:nvPicPr>
        <p:blipFill>
          <a:blip r:embed="rId3"/>
          <a:stretch>
            <a:fillRect/>
          </a:stretch>
        </p:blipFill>
        <p:spPr>
          <a:xfrm>
            <a:off x="1048871" y="1124831"/>
            <a:ext cx="9991164" cy="5194002"/>
          </a:xfrm>
          <a:prstGeom prst="rect">
            <a:avLst/>
          </a:prstGeom>
        </p:spPr>
      </p:pic>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9" name="Conector reto 8"/>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4"/>
          <a:stretch>
            <a:fillRect/>
          </a:stretch>
        </p:blipFill>
        <p:spPr>
          <a:xfrm>
            <a:off x="11172195" y="71811"/>
            <a:ext cx="668510" cy="668510"/>
          </a:xfrm>
          <a:prstGeom prst="rect">
            <a:avLst/>
          </a:prstGeom>
        </p:spPr>
      </p:pic>
      <p:pic>
        <p:nvPicPr>
          <p:cNvPr id="3" name="Imagem 2"/>
          <p:cNvPicPr>
            <a:picLocks noChangeAspect="1"/>
          </p:cNvPicPr>
          <p:nvPr/>
        </p:nvPicPr>
        <p:blipFill>
          <a:blip r:embed="rId5"/>
          <a:stretch>
            <a:fillRect/>
          </a:stretch>
        </p:blipFill>
        <p:spPr>
          <a:xfrm>
            <a:off x="230778" y="5148263"/>
            <a:ext cx="5668399" cy="317800"/>
          </a:xfrm>
          <a:prstGeom prst="rect">
            <a:avLst/>
          </a:prstGeom>
        </p:spPr>
      </p:pic>
    </p:spTree>
    <p:extLst>
      <p:ext uri="{BB962C8B-B14F-4D97-AF65-F5344CB8AC3E}">
        <p14:creationId xmlns:p14="http://schemas.microsoft.com/office/powerpoint/2010/main" val="150515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Agenda</a:t>
            </a:r>
            <a:endParaRPr lang="pt-PT" b="1" dirty="0">
              <a:solidFill>
                <a:schemeClr val="tx1"/>
              </a:solidFill>
              <a:latin typeface="Calibri" panose="020F0502020204030204" pitchFamily="34" charset="0"/>
              <a:cs typeface="Calibri" panose="020F0502020204030204" pitchFamily="34" charset="0"/>
            </a:endParaRPr>
          </a:p>
        </p:txBody>
      </p:sp>
      <p:sp>
        <p:nvSpPr>
          <p:cNvPr id="51" name="Espaço Reservado para Data 3"/>
          <p:cNvSpPr>
            <a:spLocks noGrp="1"/>
          </p:cNvSpPr>
          <p:nvPr>
            <p:ph type="dt" sz="half" idx="4294967295"/>
          </p:nvPr>
        </p:nvSpPr>
        <p:spPr>
          <a:xfrm>
            <a:off x="336161" y="1153963"/>
            <a:ext cx="11504544" cy="5065068"/>
          </a:xfrm>
          <a:prstGeom prst="rect">
            <a:avLst/>
          </a:prstGeom>
        </p:spPr>
        <p:txBody>
          <a:bodyPr anchor="t"/>
          <a:lstStyle/>
          <a:p>
            <a:pPr marL="87313" indent="-87313" algn="l">
              <a:buFont typeface="Arial" panose="020B0604020202020204" pitchFamily="34" charset="0"/>
              <a:buChar char="•"/>
            </a:pPr>
            <a:r>
              <a:rPr lang="pt-BR" sz="3600" i="1" dirty="0" smtClean="0">
                <a:latin typeface="Tw Cen MT" pitchFamily="34" charset="0"/>
                <a:ea typeface="ＭＳ Ｐゴシック" pitchFamily="34" charset="-128"/>
                <a:cs typeface="Arial" charset="0"/>
              </a:rPr>
              <a:t> </a:t>
            </a:r>
            <a:r>
              <a:rPr lang="pt-BR" sz="3600" b="1" dirty="0" smtClean="0">
                <a:latin typeface="Tw Cen MT" pitchFamily="34" charset="0"/>
                <a:ea typeface="ＭＳ Ｐゴシック" pitchFamily="34" charset="-128"/>
                <a:cs typeface="Arial" charset="0"/>
              </a:rPr>
              <a:t>Contexto de Algumas Mudanças</a:t>
            </a:r>
          </a:p>
          <a:p>
            <a:pPr marL="87313" indent="-87313" algn="l">
              <a:buFont typeface="Arial" panose="020B0604020202020204" pitchFamily="34" charset="0"/>
              <a:buChar char="•"/>
            </a:pPr>
            <a:r>
              <a:rPr lang="pt-BR" sz="3600" b="1" dirty="0">
                <a:latin typeface="Tw Cen MT" pitchFamily="34" charset="0"/>
                <a:ea typeface="ＭＳ Ｐゴシック" pitchFamily="34" charset="-128"/>
                <a:cs typeface="Arial" charset="0"/>
              </a:rPr>
              <a:t> </a:t>
            </a:r>
            <a:r>
              <a:rPr lang="pt-BR" sz="3600" b="1" dirty="0" smtClean="0">
                <a:latin typeface="Tw Cen MT" pitchFamily="34" charset="0"/>
                <a:ea typeface="ＭＳ Ｐゴシック" pitchFamily="34" charset="-128"/>
                <a:cs typeface="Arial" charset="0"/>
              </a:rPr>
              <a:t>Relato Integrado e Pensamento Integrado</a:t>
            </a:r>
          </a:p>
          <a:p>
            <a:pPr marL="87313" indent="-87313" algn="l">
              <a:buFont typeface="Arial" panose="020B0604020202020204" pitchFamily="34" charset="0"/>
              <a:buChar char="•"/>
            </a:pPr>
            <a:r>
              <a:rPr lang="pt-BR" sz="3600" b="1" dirty="0" smtClean="0">
                <a:latin typeface="Tw Cen MT" pitchFamily="34" charset="0"/>
                <a:ea typeface="ＭＳ Ｐゴシック" pitchFamily="34" charset="-128"/>
                <a:cs typeface="Arial" charset="0"/>
              </a:rPr>
              <a:t> Case Itaú Unibanco Holding S.A.</a:t>
            </a:r>
          </a:p>
          <a:p>
            <a:pPr algn="l"/>
            <a:endParaRPr lang="pt-BR" sz="3600" b="1" dirty="0">
              <a:latin typeface="Tw Cen MT" pitchFamily="34" charset="0"/>
              <a:ea typeface="ＭＳ Ｐゴシック" pitchFamily="34" charset="-128"/>
              <a:cs typeface="Arial" charset="0"/>
            </a:endParaRPr>
          </a:p>
          <a:p>
            <a:pPr algn="l">
              <a:defRPr/>
            </a:pPr>
            <a:endParaRPr lang="pt-BR" sz="3600" dirty="0" smtClean="0">
              <a:latin typeface="Century Gothic"/>
              <a:cs typeface="Arial" charset="0"/>
            </a:endParaRPr>
          </a:p>
          <a:p>
            <a:endParaRPr lang="pt-PT" sz="3600" dirty="0"/>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m 6"/>
          <p:cNvPicPr>
            <a:picLocks noChangeAspect="1"/>
          </p:cNvPicPr>
          <p:nvPr/>
        </p:nvPicPr>
        <p:blipFill>
          <a:blip r:embed="rId2"/>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7661380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 calcmode="lin" valueType="num">
                                      <p:cBhvr additive="base">
                                        <p:cTn id="7"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
                                            <p:txEl>
                                              <p:pRg st="1" end="1"/>
                                            </p:txEl>
                                          </p:spTgt>
                                        </p:tgtEl>
                                        <p:attrNameLst>
                                          <p:attrName>style.visibility</p:attrName>
                                        </p:attrNameLst>
                                      </p:cBhvr>
                                      <p:to>
                                        <p:strVal val="visible"/>
                                      </p:to>
                                    </p:set>
                                    <p:anim calcmode="lin" valueType="num">
                                      <p:cBhvr additive="base">
                                        <p:cTn id="13" dur="500" fill="hold"/>
                                        <p:tgtEl>
                                          <p:spTgt spid="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
                                            <p:txEl>
                                              <p:pRg st="2" end="2"/>
                                            </p:txEl>
                                          </p:spTgt>
                                        </p:tgtEl>
                                        <p:attrNameLst>
                                          <p:attrName>style.visibility</p:attrName>
                                        </p:attrNameLst>
                                      </p:cBhvr>
                                      <p:to>
                                        <p:strVal val="visible"/>
                                      </p:to>
                                    </p:set>
                                    <p:anim calcmode="lin" valueType="num">
                                      <p:cBhvr additive="base">
                                        <p:cTn id="19" dur="500" fill="hold"/>
                                        <p:tgtEl>
                                          <p:spTgt spid="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1981200" y="116632"/>
            <a:ext cx="8229600" cy="1143000"/>
          </a:xfrm>
        </p:spPr>
        <p:txBody>
          <a:bodyPr>
            <a:normAutofit/>
          </a:bodyPr>
          <a:lstStyle/>
          <a:p>
            <a:r>
              <a:rPr lang="pt-BR" b="1" dirty="0" smtClean="0"/>
              <a:t>Tripé Jurídico</a:t>
            </a:r>
            <a:endParaRPr lang="pt-BR" b="1" dirty="0"/>
          </a:p>
        </p:txBody>
      </p:sp>
      <p:sp>
        <p:nvSpPr>
          <p:cNvPr id="8" name="Retângulo 7"/>
          <p:cNvSpPr/>
          <p:nvPr/>
        </p:nvSpPr>
        <p:spPr>
          <a:xfrm>
            <a:off x="336161" y="1190557"/>
            <a:ext cx="11504544" cy="4278094"/>
          </a:xfrm>
          <a:prstGeom prst="rect">
            <a:avLst/>
          </a:prstGeom>
        </p:spPr>
        <p:txBody>
          <a:bodyPr wrap="square">
            <a:spAutoFit/>
          </a:bodyPr>
          <a:lstStyle/>
          <a:p>
            <a:pPr marL="285750" indent="-285750">
              <a:buFont typeface="Arial" panose="020B0604020202020204" pitchFamily="34" charset="0"/>
              <a:buChar char="•"/>
            </a:pPr>
            <a:r>
              <a:rPr lang="pt-BR" sz="1600" dirty="0">
                <a:latin typeface="Arial" panose="020B0604020202020204" pitchFamily="34" charset="0"/>
                <a:cs typeface="Arial" panose="020B0604020202020204" pitchFamily="34" charset="0"/>
              </a:rPr>
              <a:t>Criada pelo Decreto nº. 8.818 (21/07/2016), a </a:t>
            </a:r>
            <a:r>
              <a:rPr lang="pt-BR" sz="1600" b="1" dirty="0">
                <a:latin typeface="Arial" panose="020B0604020202020204" pitchFamily="34" charset="0"/>
                <a:cs typeface="Arial" panose="020B0604020202020204" pitchFamily="34" charset="0"/>
              </a:rPr>
              <a:t>Secretaria de Coordenação e Governança das Empresas Estatais</a:t>
            </a:r>
            <a:r>
              <a:rPr lang="pt-BR" sz="1600" dirty="0">
                <a:latin typeface="Arial" panose="020B0604020202020204" pitchFamily="34" charset="0"/>
                <a:cs typeface="Arial" panose="020B0604020202020204" pitchFamily="34" charset="0"/>
              </a:rPr>
              <a:t>, atua sobre as empresas em que a União, direta ou indiretamente, detém a maioria do capital social com direito a voto, ou seja, as empresas públicas, sociedades de economia mista, suas subsidiárias e controladas e demais empresas, denominadas empresas estatais.</a:t>
            </a:r>
          </a:p>
          <a:p>
            <a:pPr marL="285750" indent="-285750">
              <a:buFont typeface="Arial" panose="020B0604020202020204" pitchFamily="34" charset="0"/>
              <a:buChar char="•"/>
            </a:pPr>
            <a:endParaRPr lang="pt-B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sz="1600" b="1" dirty="0">
                <a:latin typeface="Arial" panose="020B0604020202020204" pitchFamily="34" charset="0"/>
                <a:cs typeface="Arial" panose="020B0604020202020204" pitchFamily="34" charset="0"/>
              </a:rPr>
              <a:t>Missão: </a:t>
            </a:r>
            <a:r>
              <a:rPr lang="pt-BR" sz="1600" dirty="0">
                <a:latin typeface="Arial" panose="020B0604020202020204" pitchFamily="34" charset="0"/>
                <a:cs typeface="Arial" panose="020B0604020202020204" pitchFamily="34" charset="0"/>
              </a:rPr>
              <a:t>Aperfeiçoar a atuação do Estado enquanto acionista das empresas estatais federais, com vistas a potencializar os investimentos da União em benefício da sociedade.</a:t>
            </a:r>
          </a:p>
          <a:p>
            <a:pPr marL="285750" indent="-285750">
              <a:buFont typeface="Arial" panose="020B0604020202020204" pitchFamily="34" charset="0"/>
              <a:buChar char="•"/>
            </a:pPr>
            <a:endParaRPr lang="pt-B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sz="1600" b="1" dirty="0">
                <a:latin typeface="Arial" panose="020B0604020202020204" pitchFamily="34" charset="0"/>
                <a:cs typeface="Arial" panose="020B0604020202020204" pitchFamily="34" charset="0"/>
              </a:rPr>
              <a:t>Destaque de suas responsabilidades:  </a:t>
            </a:r>
            <a:r>
              <a:rPr lang="pt-BR" sz="1600" dirty="0">
                <a:latin typeface="Arial" panose="020B0604020202020204" pitchFamily="34" charset="0"/>
                <a:cs typeface="Arial" panose="020B0604020202020204" pitchFamily="34" charset="0"/>
              </a:rPr>
              <a:t>Aperfeiçoamento da gestão administrativa, através do aumento da eficácia e transparência na atuação das empresas estatais federais.</a:t>
            </a:r>
          </a:p>
          <a:p>
            <a:pPr marL="285750" indent="-285750">
              <a:buFont typeface="Arial" panose="020B0604020202020204" pitchFamily="34" charset="0"/>
              <a:buChar char="•"/>
            </a:pPr>
            <a:endParaRPr lang="pt-BR"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sz="1600" b="1" dirty="0">
                <a:latin typeface="Arial" panose="020B0604020202020204" pitchFamily="34" charset="0"/>
                <a:cs typeface="Arial" panose="020B0604020202020204" pitchFamily="34" charset="0"/>
              </a:rPr>
              <a:t>Indicador de Governança (IG-SEST): instrumento de acompanhamento contínuo </a:t>
            </a:r>
            <a:r>
              <a:rPr lang="pt-BR" sz="1600" dirty="0">
                <a:latin typeface="Arial" panose="020B0604020202020204" pitchFamily="34" charset="0"/>
                <a:cs typeface="Arial" panose="020B0604020202020204" pitchFamily="34" charset="0"/>
              </a:rPr>
              <a:t>com o objetivo de avaliar o cumprimento dos requisitos da Lei nº 13.303, de 30 de junho de 2016, regulamentada pelo Decreto nº 8.945, de 27 de dezembro de 2016, e diretrizes estabelecidas nas Resoluções da Comissão Interministerial de Governança Corporativa e de Administração de Participações Societárias da União – CGPAR (criada pelo Decreto nº 6.021, de 22 de janeiro de 2007), </a:t>
            </a:r>
            <a:r>
              <a:rPr lang="pt-BR" sz="1600" b="1" dirty="0">
                <a:latin typeface="Arial" panose="020B0604020202020204" pitchFamily="34" charset="0"/>
                <a:cs typeface="Arial" panose="020B0604020202020204" pitchFamily="34" charset="0"/>
              </a:rPr>
              <a:t>que busca implementar nas empresas estatais as melhores práticas de mercado e maior nível de excelência em governança corporativa</a:t>
            </a:r>
            <a:r>
              <a:rPr lang="pt-BR" sz="1600" dirty="0">
                <a:latin typeface="Arial" panose="020B0604020202020204" pitchFamily="34" charset="0"/>
                <a:cs typeface="Arial" panose="020B0604020202020204" pitchFamily="34" charset="0"/>
              </a:rPr>
              <a:t>.</a:t>
            </a:r>
          </a:p>
        </p:txBody>
      </p:sp>
      <p:sp>
        <p:nvSpPr>
          <p:cNvPr id="9" name="Retângulo 8"/>
          <p:cNvSpPr/>
          <p:nvPr/>
        </p:nvSpPr>
        <p:spPr>
          <a:xfrm>
            <a:off x="336161" y="6457890"/>
            <a:ext cx="6995120" cy="400110"/>
          </a:xfrm>
          <a:prstGeom prst="rect">
            <a:avLst/>
          </a:prstGeom>
        </p:spPr>
        <p:txBody>
          <a:bodyPr wrap="square">
            <a:spAutoFit/>
          </a:bodyPr>
          <a:lstStyle/>
          <a:p>
            <a:r>
              <a:rPr lang="pt-BR" sz="1000" dirty="0">
                <a:hlinkClick r:id="rId2"/>
              </a:rPr>
              <a:t>http://www.planejamento.gov.br/acesso-a-informacao/institucional/unidades/sest</a:t>
            </a:r>
            <a:endParaRPr lang="pt-BR" sz="1000" dirty="0"/>
          </a:p>
          <a:p>
            <a:endParaRPr lang="pt-BR" sz="1000" dirty="0"/>
          </a:p>
        </p:txBody>
      </p:sp>
      <p:sp>
        <p:nvSpPr>
          <p:cNvPr id="11"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2" name="Conector reto 11"/>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3"/>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1702924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1981200" y="116632"/>
            <a:ext cx="8229600" cy="1143000"/>
          </a:xfrm>
        </p:spPr>
        <p:txBody>
          <a:bodyPr>
            <a:normAutofit/>
          </a:bodyPr>
          <a:lstStyle/>
          <a:p>
            <a:r>
              <a:rPr lang="pt-BR" b="1" dirty="0" smtClean="0"/>
              <a:t>IG-SEST</a:t>
            </a:r>
            <a:endParaRPr lang="pt-BR" b="1" dirty="0"/>
          </a:p>
        </p:txBody>
      </p:sp>
      <p:pic>
        <p:nvPicPr>
          <p:cNvPr id="11" name="Imagem 10"/>
          <p:cNvPicPr>
            <a:picLocks noChangeAspect="1"/>
          </p:cNvPicPr>
          <p:nvPr/>
        </p:nvPicPr>
        <p:blipFill>
          <a:blip r:embed="rId2"/>
          <a:stretch>
            <a:fillRect/>
          </a:stretch>
        </p:blipFill>
        <p:spPr>
          <a:xfrm>
            <a:off x="336161" y="2066373"/>
            <a:ext cx="2160240" cy="3195499"/>
          </a:xfrm>
          <a:prstGeom prst="rect">
            <a:avLst/>
          </a:prstGeom>
        </p:spPr>
      </p:pic>
      <p:sp>
        <p:nvSpPr>
          <p:cNvPr id="13" name="Retângulo 12"/>
          <p:cNvSpPr/>
          <p:nvPr/>
        </p:nvSpPr>
        <p:spPr>
          <a:xfrm>
            <a:off x="336161" y="6525344"/>
            <a:ext cx="10331839" cy="400110"/>
          </a:xfrm>
          <a:prstGeom prst="rect">
            <a:avLst/>
          </a:prstGeom>
        </p:spPr>
        <p:txBody>
          <a:bodyPr wrap="square">
            <a:spAutoFit/>
          </a:bodyPr>
          <a:lstStyle/>
          <a:p>
            <a:r>
              <a:rPr lang="pt-BR" sz="1000" dirty="0">
                <a:hlinkClick r:id="rId3"/>
              </a:rPr>
              <a:t>http://www.planejamento.gov.br/noticias/planejamento-divulga-resultado-do-3o-ciclo-de-avaliacao-das-estatais-federais/APRESENTACAOIGSEST_3oCiclo_Fernando.pptx</a:t>
            </a:r>
            <a:endParaRPr lang="pt-BR" sz="1000" dirty="0"/>
          </a:p>
          <a:p>
            <a:endParaRPr lang="pt-BR" sz="1000" dirty="0"/>
          </a:p>
        </p:txBody>
      </p:sp>
      <p:sp>
        <p:nvSpPr>
          <p:cNvPr id="15" name="CaixaDeTexto 14"/>
          <p:cNvSpPr txBox="1"/>
          <p:nvPr/>
        </p:nvSpPr>
        <p:spPr>
          <a:xfrm>
            <a:off x="2677885" y="1173353"/>
            <a:ext cx="9162819" cy="4707666"/>
          </a:xfrm>
          <a:prstGeom prst="rect">
            <a:avLst/>
          </a:prstGeom>
          <a:noFill/>
        </p:spPr>
        <p:txBody>
          <a:bodyPr wrap="square" rtlCol="0" anchor="ctr">
            <a:noAutofit/>
          </a:bodyPr>
          <a:lstStyle/>
          <a:p>
            <a:pPr marL="177800" indent="-177800" algn="just">
              <a:lnSpc>
                <a:spcPct val="150000"/>
              </a:lnSpc>
              <a:spcAft>
                <a:spcPts val="1200"/>
              </a:spcAft>
              <a:buFont typeface="Arial" panose="020B0604020202020204" pitchFamily="34" charset="0"/>
              <a:buChar char="•"/>
            </a:pPr>
            <a:r>
              <a:rPr lang="pt-BR" b="1" dirty="0">
                <a:latin typeface="Arial" panose="020B0604020202020204" pitchFamily="34" charset="0"/>
                <a:cs typeface="Arial" panose="020B0604020202020204" pitchFamily="34" charset="0"/>
              </a:rPr>
              <a:t>O IG-SEST deixou de ser um indicador focado em conformidade (1º e 2º ciclos) </a:t>
            </a:r>
            <a:r>
              <a:rPr lang="pt-BR" dirty="0">
                <a:latin typeface="Arial" panose="020B0604020202020204" pitchFamily="34" charset="0"/>
                <a:cs typeface="Arial" panose="020B0604020202020204" pitchFamily="34" charset="0"/>
              </a:rPr>
              <a:t>e </a:t>
            </a:r>
            <a:r>
              <a:rPr lang="pt-BR" b="1" dirty="0">
                <a:latin typeface="Arial" panose="020B0604020202020204" pitchFamily="34" charset="0"/>
                <a:cs typeface="Arial" panose="020B0604020202020204" pitchFamily="34" charset="0"/>
              </a:rPr>
              <a:t>passa a ter um viés de efetividade (a partir deste 3º ciclo)</a:t>
            </a:r>
            <a:r>
              <a:rPr lang="pt-BR" dirty="0">
                <a:latin typeface="Arial" panose="020B0604020202020204" pitchFamily="34" charset="0"/>
                <a:cs typeface="Arial" panose="020B0604020202020204" pitchFamily="34" charset="0"/>
              </a:rPr>
              <a:t>. Ademais, foram incorporados itens de boas práticas de governança para as Estatais Federais.</a:t>
            </a:r>
          </a:p>
          <a:p>
            <a:pPr marL="177800" indent="-177800" algn="just">
              <a:lnSpc>
                <a:spcPct val="150000"/>
              </a:lnSpc>
              <a:spcAft>
                <a:spcPts val="1200"/>
              </a:spcAft>
              <a:buFont typeface="Arial" panose="020B0604020202020204" pitchFamily="34" charset="0"/>
              <a:buChar char="•"/>
            </a:pPr>
            <a:endParaRPr lang="pt-BR" sz="900" dirty="0">
              <a:latin typeface="Arial" panose="020B0604020202020204" pitchFamily="34" charset="0"/>
              <a:cs typeface="Arial" panose="020B0604020202020204" pitchFamily="34" charset="0"/>
            </a:endParaRPr>
          </a:p>
          <a:p>
            <a:pPr marL="177800" indent="-177800" algn="just">
              <a:lnSpc>
                <a:spcPct val="150000"/>
              </a:lnSpc>
              <a:spcAft>
                <a:spcPts val="1200"/>
              </a:spcAft>
              <a:buFont typeface="Arial" panose="020B0604020202020204" pitchFamily="34" charset="0"/>
              <a:buChar char="•"/>
            </a:pPr>
            <a:r>
              <a:rPr lang="pt-BR" b="1" dirty="0">
                <a:latin typeface="Arial" panose="020B0604020202020204" pitchFamily="34" charset="0"/>
                <a:cs typeface="Arial" panose="020B0604020202020204" pitchFamily="34" charset="0"/>
              </a:rPr>
              <a:t>O questionário IG-SEST passou de 45 perguntas (1º e 2º ciclos) para 50 perguntas neste 3º ciclo</a:t>
            </a:r>
            <a:r>
              <a:rPr lang="pt-BR" dirty="0">
                <a:latin typeface="Arial" panose="020B0604020202020204" pitchFamily="34" charset="0"/>
                <a:cs typeface="Arial" panose="020B0604020202020204" pitchFamily="34" charset="0"/>
              </a:rPr>
              <a:t>, sendo que a metade (25) são itens inéditos. Ou seja, houve recrudescimento na complexidade das questões que levou a queda de notas em algumas empresas.</a:t>
            </a:r>
          </a:p>
        </p:txBody>
      </p:sp>
      <p:sp>
        <p:nvSpPr>
          <p:cNvPr id="9"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2" name="Conector reto 11"/>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a:blip r:embed="rId4"/>
          <a:stretch>
            <a:fillRect/>
          </a:stretch>
        </p:blipFill>
        <p:spPr>
          <a:xfrm>
            <a:off x="11172195" y="71811"/>
            <a:ext cx="668510" cy="668510"/>
          </a:xfrm>
          <a:prstGeom prst="rect">
            <a:avLst/>
          </a:prstGeom>
        </p:spPr>
      </p:pic>
      <p:sp>
        <p:nvSpPr>
          <p:cNvPr id="16" name="Retângulo 15"/>
          <p:cNvSpPr/>
          <p:nvPr/>
        </p:nvSpPr>
        <p:spPr>
          <a:xfrm>
            <a:off x="3468108" y="936546"/>
            <a:ext cx="5240649" cy="523220"/>
          </a:xfrm>
          <a:prstGeom prst="rect">
            <a:avLst/>
          </a:prstGeom>
        </p:spPr>
        <p:txBody>
          <a:bodyPr wrap="square">
            <a:spAutoFit/>
          </a:bodyPr>
          <a:lstStyle/>
          <a:p>
            <a:pPr marL="92075" lvl="3" algn="ctr"/>
            <a:r>
              <a:rPr lang="pt-BR" sz="2800" b="1" u="sng" dirty="0" smtClean="0">
                <a:latin typeface="Arial" panose="020B0604020202020204" pitchFamily="34" charset="0"/>
                <a:cs typeface="Arial" panose="020B0604020202020204" pitchFamily="34" charset="0"/>
              </a:rPr>
              <a:t>IG-SEST</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091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1981200" y="116632"/>
            <a:ext cx="8229600" cy="1143000"/>
          </a:xfrm>
        </p:spPr>
        <p:txBody>
          <a:bodyPr>
            <a:normAutofit/>
          </a:bodyPr>
          <a:lstStyle/>
          <a:p>
            <a:r>
              <a:rPr lang="pt-BR" b="1" dirty="0" smtClean="0"/>
              <a:t>IG-SEST</a:t>
            </a:r>
            <a:endParaRPr lang="pt-BR" b="1" dirty="0"/>
          </a:p>
        </p:txBody>
      </p:sp>
      <p:sp>
        <p:nvSpPr>
          <p:cNvPr id="13" name="Retângulo 12"/>
          <p:cNvSpPr/>
          <p:nvPr/>
        </p:nvSpPr>
        <p:spPr>
          <a:xfrm>
            <a:off x="336161" y="6525344"/>
            <a:ext cx="10331839" cy="400110"/>
          </a:xfrm>
          <a:prstGeom prst="rect">
            <a:avLst/>
          </a:prstGeom>
        </p:spPr>
        <p:txBody>
          <a:bodyPr wrap="square">
            <a:spAutoFit/>
          </a:bodyPr>
          <a:lstStyle/>
          <a:p>
            <a:r>
              <a:rPr lang="pt-BR" sz="1000" dirty="0">
                <a:hlinkClick r:id="rId2"/>
              </a:rPr>
              <a:t>http://www.planejamento.gov.br/noticias/planejamento-divulga-resultado-do-3o-ciclo-de-avaliacao-das-estatais-federais/APRESENTACAOIGSEST_3oCiclo_Fernando.pptx</a:t>
            </a:r>
            <a:endParaRPr lang="pt-BR" sz="1000" dirty="0"/>
          </a:p>
          <a:p>
            <a:endParaRPr lang="pt-BR" sz="1000" dirty="0"/>
          </a:p>
        </p:txBody>
      </p:sp>
      <p:pic>
        <p:nvPicPr>
          <p:cNvPr id="2" name="Imagem 1"/>
          <p:cNvPicPr>
            <a:picLocks noChangeAspect="1"/>
          </p:cNvPicPr>
          <p:nvPr/>
        </p:nvPicPr>
        <p:blipFill>
          <a:blip r:embed="rId3"/>
          <a:stretch>
            <a:fillRect/>
          </a:stretch>
        </p:blipFill>
        <p:spPr>
          <a:xfrm>
            <a:off x="885522" y="1547806"/>
            <a:ext cx="10232888" cy="5007450"/>
          </a:xfrm>
          <a:prstGeom prst="rect">
            <a:avLst/>
          </a:prstGeom>
        </p:spPr>
      </p:pic>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9" name="Conector reto 8"/>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Imagem 10"/>
          <p:cNvPicPr>
            <a:picLocks noChangeAspect="1"/>
          </p:cNvPicPr>
          <p:nvPr/>
        </p:nvPicPr>
        <p:blipFill>
          <a:blip r:embed="rId4"/>
          <a:stretch>
            <a:fillRect/>
          </a:stretch>
        </p:blipFill>
        <p:spPr>
          <a:xfrm>
            <a:off x="11172195" y="71811"/>
            <a:ext cx="668510" cy="668510"/>
          </a:xfrm>
          <a:prstGeom prst="rect">
            <a:avLst/>
          </a:prstGeom>
        </p:spPr>
      </p:pic>
      <p:sp>
        <p:nvSpPr>
          <p:cNvPr id="12" name="Retângulo 11"/>
          <p:cNvSpPr/>
          <p:nvPr/>
        </p:nvSpPr>
        <p:spPr>
          <a:xfrm>
            <a:off x="3468108" y="936546"/>
            <a:ext cx="5240649" cy="523220"/>
          </a:xfrm>
          <a:prstGeom prst="rect">
            <a:avLst/>
          </a:prstGeom>
        </p:spPr>
        <p:txBody>
          <a:bodyPr wrap="square">
            <a:spAutoFit/>
          </a:bodyPr>
          <a:lstStyle/>
          <a:p>
            <a:pPr marL="92075" lvl="3" algn="ctr"/>
            <a:r>
              <a:rPr lang="pt-BR" sz="2800" b="1" u="sng" dirty="0" smtClean="0">
                <a:latin typeface="Arial" panose="020B0604020202020204" pitchFamily="34" charset="0"/>
                <a:cs typeface="Arial" panose="020B0604020202020204" pitchFamily="34" charset="0"/>
              </a:rPr>
              <a:t>IG-SEST</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0282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1981200" y="116632"/>
            <a:ext cx="8229600" cy="1143000"/>
          </a:xfrm>
        </p:spPr>
        <p:txBody>
          <a:bodyPr>
            <a:normAutofit/>
          </a:bodyPr>
          <a:lstStyle/>
          <a:p>
            <a:r>
              <a:rPr lang="pt-BR" b="1" dirty="0" smtClean="0"/>
              <a:t>IG-SEST</a:t>
            </a:r>
            <a:endParaRPr lang="pt-BR" b="1" dirty="0"/>
          </a:p>
        </p:txBody>
      </p:sp>
      <p:pic>
        <p:nvPicPr>
          <p:cNvPr id="2" name="Imagem 1"/>
          <p:cNvPicPr>
            <a:picLocks noChangeAspect="1"/>
          </p:cNvPicPr>
          <p:nvPr/>
        </p:nvPicPr>
        <p:blipFill>
          <a:blip r:embed="rId2"/>
          <a:stretch>
            <a:fillRect/>
          </a:stretch>
        </p:blipFill>
        <p:spPr>
          <a:xfrm>
            <a:off x="1649159" y="1475656"/>
            <a:ext cx="8893682" cy="4871524"/>
          </a:xfrm>
          <a:prstGeom prst="rect">
            <a:avLst/>
          </a:prstGeom>
        </p:spPr>
      </p:pic>
      <p:sp>
        <p:nvSpPr>
          <p:cNvPr id="11" name="Retângulo 10"/>
          <p:cNvSpPr/>
          <p:nvPr/>
        </p:nvSpPr>
        <p:spPr>
          <a:xfrm>
            <a:off x="130629" y="6381328"/>
            <a:ext cx="10537371" cy="400110"/>
          </a:xfrm>
          <a:prstGeom prst="rect">
            <a:avLst/>
          </a:prstGeom>
        </p:spPr>
        <p:txBody>
          <a:bodyPr wrap="square">
            <a:spAutoFit/>
          </a:bodyPr>
          <a:lstStyle/>
          <a:p>
            <a:r>
              <a:rPr lang="pt-BR" sz="1000" dirty="0">
                <a:hlinkClick r:id="rId3"/>
              </a:rPr>
              <a:t>http://www.planejamento.gov.br/noticias/planejamento-divulga-resultado-do-3o-ciclo-de-avaliacao-das-estatais-federais/APRESENTACAOIGSEST_3oCiclo_Fernando.pptx</a:t>
            </a:r>
            <a:endParaRPr lang="pt-BR" sz="1000" dirty="0"/>
          </a:p>
          <a:p>
            <a:endParaRPr lang="pt-BR" sz="1000" dirty="0"/>
          </a:p>
        </p:txBody>
      </p:sp>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9" name="Conector reto 8"/>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4"/>
          <a:stretch>
            <a:fillRect/>
          </a:stretch>
        </p:blipFill>
        <p:spPr>
          <a:xfrm>
            <a:off x="11172195" y="71811"/>
            <a:ext cx="668510" cy="668510"/>
          </a:xfrm>
          <a:prstGeom prst="rect">
            <a:avLst/>
          </a:prstGeom>
        </p:spPr>
      </p:pic>
      <p:sp>
        <p:nvSpPr>
          <p:cNvPr id="13" name="Retângulo 12"/>
          <p:cNvSpPr/>
          <p:nvPr/>
        </p:nvSpPr>
        <p:spPr>
          <a:xfrm>
            <a:off x="3468108" y="936546"/>
            <a:ext cx="5240649" cy="523220"/>
          </a:xfrm>
          <a:prstGeom prst="rect">
            <a:avLst/>
          </a:prstGeom>
        </p:spPr>
        <p:txBody>
          <a:bodyPr wrap="square">
            <a:spAutoFit/>
          </a:bodyPr>
          <a:lstStyle/>
          <a:p>
            <a:pPr marL="92075" lvl="3" algn="ctr"/>
            <a:r>
              <a:rPr lang="pt-BR" sz="2800" b="1" u="sng" dirty="0" smtClean="0">
                <a:latin typeface="Arial" panose="020B0604020202020204" pitchFamily="34" charset="0"/>
                <a:cs typeface="Arial" panose="020B0604020202020204" pitchFamily="34" charset="0"/>
              </a:rPr>
              <a:t>IG-SEST</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1711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1981200" y="116632"/>
            <a:ext cx="8229600" cy="1143000"/>
          </a:xfrm>
        </p:spPr>
        <p:txBody>
          <a:bodyPr>
            <a:normAutofit/>
          </a:bodyPr>
          <a:lstStyle/>
          <a:p>
            <a:r>
              <a:rPr lang="pt-BR" b="1" dirty="0" smtClean="0"/>
              <a:t>IG-SEST</a:t>
            </a:r>
            <a:endParaRPr lang="pt-BR" b="1" dirty="0"/>
          </a:p>
        </p:txBody>
      </p:sp>
      <p:sp>
        <p:nvSpPr>
          <p:cNvPr id="11" name="Retângulo 10"/>
          <p:cNvSpPr/>
          <p:nvPr/>
        </p:nvSpPr>
        <p:spPr>
          <a:xfrm>
            <a:off x="336161" y="6381328"/>
            <a:ext cx="10331839" cy="400110"/>
          </a:xfrm>
          <a:prstGeom prst="rect">
            <a:avLst/>
          </a:prstGeom>
        </p:spPr>
        <p:txBody>
          <a:bodyPr wrap="square">
            <a:spAutoFit/>
          </a:bodyPr>
          <a:lstStyle/>
          <a:p>
            <a:r>
              <a:rPr lang="pt-BR" sz="1000" dirty="0">
                <a:hlinkClick r:id="rId2"/>
              </a:rPr>
              <a:t>http://www.planejamento.gov.br/noticias/planejamento-divulga-resultado-do-3o-ciclo-de-avaliacao-das-estatais-federais/APRESENTACAOIGSEST_3oCiclo_Fernando.pptx</a:t>
            </a:r>
            <a:endParaRPr lang="pt-BR" sz="1000" dirty="0"/>
          </a:p>
          <a:p>
            <a:endParaRPr lang="pt-BR" sz="1000" dirty="0"/>
          </a:p>
        </p:txBody>
      </p:sp>
      <p:pic>
        <p:nvPicPr>
          <p:cNvPr id="3" name="Imagem 2"/>
          <p:cNvPicPr>
            <a:picLocks noChangeAspect="1"/>
          </p:cNvPicPr>
          <p:nvPr/>
        </p:nvPicPr>
        <p:blipFill>
          <a:blip r:embed="rId3"/>
          <a:stretch>
            <a:fillRect/>
          </a:stretch>
        </p:blipFill>
        <p:spPr>
          <a:xfrm>
            <a:off x="1775520" y="1842115"/>
            <a:ext cx="4219126" cy="1721931"/>
          </a:xfrm>
          <a:prstGeom prst="rect">
            <a:avLst/>
          </a:prstGeom>
        </p:spPr>
      </p:pic>
      <p:pic>
        <p:nvPicPr>
          <p:cNvPr id="6" name="Imagem 5"/>
          <p:cNvPicPr>
            <a:picLocks noChangeAspect="1"/>
          </p:cNvPicPr>
          <p:nvPr/>
        </p:nvPicPr>
        <p:blipFill>
          <a:blip r:embed="rId4"/>
          <a:stretch>
            <a:fillRect/>
          </a:stretch>
        </p:blipFill>
        <p:spPr>
          <a:xfrm>
            <a:off x="6222010" y="1835521"/>
            <a:ext cx="4219126" cy="1735116"/>
          </a:xfrm>
          <a:prstGeom prst="rect">
            <a:avLst/>
          </a:prstGeom>
        </p:spPr>
      </p:pic>
      <p:pic>
        <p:nvPicPr>
          <p:cNvPr id="8" name="Imagem 7"/>
          <p:cNvPicPr>
            <a:picLocks noChangeAspect="1"/>
          </p:cNvPicPr>
          <p:nvPr/>
        </p:nvPicPr>
        <p:blipFill>
          <a:blip r:embed="rId5"/>
          <a:stretch>
            <a:fillRect/>
          </a:stretch>
        </p:blipFill>
        <p:spPr>
          <a:xfrm>
            <a:off x="2351584" y="4170780"/>
            <a:ext cx="2664296" cy="2189043"/>
          </a:xfrm>
          <a:prstGeom prst="rect">
            <a:avLst/>
          </a:prstGeom>
        </p:spPr>
      </p:pic>
      <p:pic>
        <p:nvPicPr>
          <p:cNvPr id="14" name="Imagem 13"/>
          <p:cNvPicPr>
            <a:picLocks noChangeAspect="1"/>
          </p:cNvPicPr>
          <p:nvPr/>
        </p:nvPicPr>
        <p:blipFill>
          <a:blip r:embed="rId6"/>
          <a:stretch>
            <a:fillRect/>
          </a:stretch>
        </p:blipFill>
        <p:spPr>
          <a:xfrm>
            <a:off x="6886352" y="4110875"/>
            <a:ext cx="3292028" cy="1307914"/>
          </a:xfrm>
          <a:prstGeom prst="rect">
            <a:avLst/>
          </a:prstGeom>
        </p:spPr>
      </p:pic>
      <p:sp>
        <p:nvSpPr>
          <p:cNvPr id="12"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3" name="Conector reto 12"/>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Imagem 14"/>
          <p:cNvPicPr>
            <a:picLocks noChangeAspect="1"/>
          </p:cNvPicPr>
          <p:nvPr/>
        </p:nvPicPr>
        <p:blipFill>
          <a:blip r:embed="rId7"/>
          <a:stretch>
            <a:fillRect/>
          </a:stretch>
        </p:blipFill>
        <p:spPr>
          <a:xfrm>
            <a:off x="11172195" y="71811"/>
            <a:ext cx="668510" cy="668510"/>
          </a:xfrm>
          <a:prstGeom prst="rect">
            <a:avLst/>
          </a:prstGeom>
        </p:spPr>
      </p:pic>
      <p:sp>
        <p:nvSpPr>
          <p:cNvPr id="16" name="Retângulo 15"/>
          <p:cNvSpPr/>
          <p:nvPr/>
        </p:nvSpPr>
        <p:spPr>
          <a:xfrm>
            <a:off x="3468108" y="1138251"/>
            <a:ext cx="5240649" cy="523220"/>
          </a:xfrm>
          <a:prstGeom prst="rect">
            <a:avLst/>
          </a:prstGeom>
        </p:spPr>
        <p:txBody>
          <a:bodyPr wrap="square">
            <a:spAutoFit/>
          </a:bodyPr>
          <a:lstStyle/>
          <a:p>
            <a:pPr marL="92075" lvl="3" algn="ctr"/>
            <a:r>
              <a:rPr lang="pt-BR" sz="2800" b="1" u="sng" dirty="0" smtClean="0">
                <a:latin typeface="Arial" panose="020B0604020202020204" pitchFamily="34" charset="0"/>
                <a:cs typeface="Arial" panose="020B0604020202020204" pitchFamily="34" charset="0"/>
              </a:rPr>
              <a:t>IG-SEST</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711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1981200" y="116632"/>
            <a:ext cx="8229600" cy="1143000"/>
          </a:xfrm>
        </p:spPr>
        <p:txBody>
          <a:bodyPr>
            <a:normAutofit/>
          </a:bodyPr>
          <a:lstStyle/>
          <a:p>
            <a:r>
              <a:rPr lang="pt-BR" b="1" dirty="0" smtClean="0"/>
              <a:t>Tripé Jurídico</a:t>
            </a:r>
            <a:endParaRPr lang="pt-BR" b="1" dirty="0"/>
          </a:p>
        </p:txBody>
      </p:sp>
      <p:pic>
        <p:nvPicPr>
          <p:cNvPr id="8" name="Imagem 7"/>
          <p:cNvPicPr>
            <a:picLocks noChangeAspect="1"/>
          </p:cNvPicPr>
          <p:nvPr/>
        </p:nvPicPr>
        <p:blipFill>
          <a:blip r:embed="rId2"/>
          <a:stretch>
            <a:fillRect/>
          </a:stretch>
        </p:blipFill>
        <p:spPr>
          <a:xfrm>
            <a:off x="2159610" y="898133"/>
            <a:ext cx="8217808" cy="5807120"/>
          </a:xfrm>
          <a:prstGeom prst="rect">
            <a:avLst/>
          </a:prstGeom>
        </p:spPr>
      </p:pic>
      <p:sp>
        <p:nvSpPr>
          <p:cNvPr id="11" name="Retângulo 10"/>
          <p:cNvSpPr/>
          <p:nvPr/>
        </p:nvSpPr>
        <p:spPr>
          <a:xfrm>
            <a:off x="336161" y="6557448"/>
            <a:ext cx="8396218" cy="400110"/>
          </a:xfrm>
          <a:prstGeom prst="rect">
            <a:avLst/>
          </a:prstGeom>
        </p:spPr>
        <p:txBody>
          <a:bodyPr wrap="square">
            <a:spAutoFit/>
          </a:bodyPr>
          <a:lstStyle/>
          <a:p>
            <a:r>
              <a:rPr lang="pt-BR" sz="1000" dirty="0"/>
              <a:t>Fonte: Ministério do Planejamento, Desenvolvimento e Gestão - Revista das Estatais – Edição 1 – Jan/2017</a:t>
            </a:r>
          </a:p>
          <a:p>
            <a:endParaRPr lang="pt-BR" sz="1000" dirty="0"/>
          </a:p>
        </p:txBody>
      </p:sp>
      <p:sp>
        <p:nvSpPr>
          <p:cNvPr id="9"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2" name="Conector reto 11"/>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3"/>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0996067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a:blip r:embed="rId3"/>
          <a:stretch>
            <a:fillRect/>
          </a:stretch>
        </p:blipFill>
        <p:spPr>
          <a:xfrm>
            <a:off x="4768648" y="903774"/>
            <a:ext cx="2427110" cy="500337"/>
          </a:xfrm>
          <a:prstGeom prst="rect">
            <a:avLst/>
          </a:prstGeom>
        </p:spPr>
      </p:pic>
      <p:sp>
        <p:nvSpPr>
          <p:cNvPr id="16" name="Retângulo 15"/>
          <p:cNvSpPr/>
          <p:nvPr/>
        </p:nvSpPr>
        <p:spPr>
          <a:xfrm>
            <a:off x="336161" y="1354461"/>
            <a:ext cx="11504544" cy="1323439"/>
          </a:xfrm>
          <a:prstGeom prst="rect">
            <a:avLst/>
          </a:prstGeom>
        </p:spPr>
        <p:txBody>
          <a:bodyPr wrap="square">
            <a:spAutoFit/>
          </a:bodyPr>
          <a:lstStyle/>
          <a:p>
            <a:pPr marL="267548" indent="-267548">
              <a:buFont typeface="Arial" panose="020B0604020202020204" pitchFamily="34" charset="0"/>
              <a:buChar char="•"/>
            </a:pPr>
            <a:r>
              <a:rPr lang="pt-BR" sz="2000" b="1" dirty="0">
                <a:latin typeface="Arial" panose="020B0604020202020204" pitchFamily="34" charset="0"/>
                <a:cs typeface="Arial" panose="020B0604020202020204" pitchFamily="34" charset="0"/>
              </a:rPr>
              <a:t>Decisão Normativa- TCU 170 (19/09/2018)</a:t>
            </a:r>
            <a:r>
              <a:rPr lang="pt-BR" sz="2000" dirty="0">
                <a:latin typeface="Arial" panose="020B0604020202020204" pitchFamily="34" charset="0"/>
                <a:cs typeface="Arial" panose="020B0604020202020204" pitchFamily="34" charset="0"/>
              </a:rPr>
              <a:t>: Dispõe acerca das unidades prestadoras de contas </a:t>
            </a:r>
            <a:r>
              <a:rPr lang="pt-BR" sz="2000" b="1" dirty="0">
                <a:latin typeface="Arial" panose="020B0604020202020204" pitchFamily="34" charset="0"/>
                <a:cs typeface="Arial" panose="020B0604020202020204" pitchFamily="34" charset="0"/>
              </a:rPr>
              <a:t>(UPC) cujos dirigentes máximos devem prestar contas de suas gestões ocorridas no exercício de 2018</a:t>
            </a:r>
            <a:r>
              <a:rPr lang="pt-BR" sz="2000" dirty="0">
                <a:latin typeface="Arial" panose="020B0604020202020204" pitchFamily="34" charset="0"/>
                <a:cs typeface="Arial" panose="020B0604020202020204" pitchFamily="34" charset="0"/>
              </a:rPr>
              <a:t>, especificando a forma, os conteúdos e os prazos de apresentação, nos termos do art. 3º da Instrução Normativa TCU 63, de 1º de setembro de 2010.</a:t>
            </a:r>
          </a:p>
        </p:txBody>
      </p:sp>
      <p:sp>
        <p:nvSpPr>
          <p:cNvPr id="20" name="Retângulo 19"/>
          <p:cNvSpPr/>
          <p:nvPr/>
        </p:nvSpPr>
        <p:spPr>
          <a:xfrm>
            <a:off x="336161" y="3305257"/>
            <a:ext cx="11504544" cy="1754326"/>
          </a:xfrm>
          <a:prstGeom prst="rect">
            <a:avLst/>
          </a:prstGeom>
        </p:spPr>
        <p:txBody>
          <a:bodyPr wrap="square">
            <a:spAutoFit/>
          </a:bodyPr>
          <a:lstStyle/>
          <a:p>
            <a:r>
              <a:rPr lang="pt-BR" i="1" dirty="0">
                <a:solidFill>
                  <a:srgbClr val="000000"/>
                </a:solidFill>
                <a:latin typeface="Arial" panose="020B0604020202020204" pitchFamily="34" charset="0"/>
                <a:cs typeface="Arial" panose="020B0604020202020204" pitchFamily="34" charset="0"/>
              </a:rPr>
              <a:t>“Trouxe ajustes na estrutura básica geral do </a:t>
            </a:r>
            <a:r>
              <a:rPr lang="pt-BR" b="1" i="1" dirty="0">
                <a:solidFill>
                  <a:srgbClr val="000000"/>
                </a:solidFill>
                <a:latin typeface="Arial" panose="020B0604020202020204" pitchFamily="34" charset="0"/>
                <a:cs typeface="Arial" panose="020B0604020202020204" pitchFamily="34" charset="0"/>
              </a:rPr>
              <a:t>Relatório de Gestão </a:t>
            </a:r>
            <a:r>
              <a:rPr lang="pt-BR" i="1" dirty="0">
                <a:solidFill>
                  <a:srgbClr val="000000"/>
                </a:solidFill>
                <a:latin typeface="Arial" panose="020B0604020202020204" pitchFamily="34" charset="0"/>
                <a:cs typeface="Arial" panose="020B0604020202020204" pitchFamily="34" charset="0"/>
              </a:rPr>
              <a:t>que compõe as contas de 2018. </a:t>
            </a:r>
            <a:r>
              <a:rPr lang="pt-BR" b="1" i="1" dirty="0">
                <a:solidFill>
                  <a:srgbClr val="000000"/>
                </a:solidFill>
                <a:latin typeface="Arial" panose="020B0604020202020204" pitchFamily="34" charset="0"/>
                <a:cs typeface="Arial" panose="020B0604020202020204" pitchFamily="34" charset="0"/>
              </a:rPr>
              <a:t>Essa estrutura toma como base o modelo do relato integrado, desenvolvido pelo </a:t>
            </a:r>
            <a:r>
              <a:rPr lang="pt-BR" b="1" i="1" dirty="0" err="1">
                <a:solidFill>
                  <a:srgbClr val="000000"/>
                </a:solidFill>
                <a:latin typeface="Arial" panose="020B0604020202020204" pitchFamily="34" charset="0"/>
                <a:cs typeface="Arial" panose="020B0604020202020204" pitchFamily="34" charset="0"/>
              </a:rPr>
              <a:t>International</a:t>
            </a:r>
            <a:r>
              <a:rPr lang="pt-BR" b="1" i="1" dirty="0">
                <a:solidFill>
                  <a:srgbClr val="000000"/>
                </a:solidFill>
                <a:latin typeface="Arial" panose="020B0604020202020204" pitchFamily="34" charset="0"/>
                <a:cs typeface="Arial" panose="020B0604020202020204" pitchFamily="34" charset="0"/>
              </a:rPr>
              <a:t> </a:t>
            </a:r>
            <a:r>
              <a:rPr lang="pt-BR" b="1" i="1" dirty="0" err="1">
                <a:solidFill>
                  <a:srgbClr val="000000"/>
                </a:solidFill>
                <a:latin typeface="Arial" panose="020B0604020202020204" pitchFamily="34" charset="0"/>
                <a:cs typeface="Arial" panose="020B0604020202020204" pitchFamily="34" charset="0"/>
              </a:rPr>
              <a:t>Integrated</a:t>
            </a:r>
            <a:r>
              <a:rPr lang="pt-BR" b="1" i="1" dirty="0">
                <a:solidFill>
                  <a:srgbClr val="000000"/>
                </a:solidFill>
                <a:latin typeface="Arial" panose="020B0604020202020204" pitchFamily="34" charset="0"/>
                <a:cs typeface="Arial" panose="020B0604020202020204" pitchFamily="34" charset="0"/>
              </a:rPr>
              <a:t> </a:t>
            </a:r>
            <a:r>
              <a:rPr lang="pt-BR" b="1" i="1" dirty="0" err="1">
                <a:solidFill>
                  <a:srgbClr val="000000"/>
                </a:solidFill>
                <a:latin typeface="Arial" panose="020B0604020202020204" pitchFamily="34" charset="0"/>
                <a:cs typeface="Arial" panose="020B0604020202020204" pitchFamily="34" charset="0"/>
              </a:rPr>
              <a:t>Reporting</a:t>
            </a:r>
            <a:r>
              <a:rPr lang="pt-BR" b="1" i="1" dirty="0">
                <a:solidFill>
                  <a:srgbClr val="000000"/>
                </a:solidFill>
                <a:latin typeface="Arial" panose="020B0604020202020204" pitchFamily="34" charset="0"/>
                <a:cs typeface="Arial" panose="020B0604020202020204" pitchFamily="34" charset="0"/>
              </a:rPr>
              <a:t> </a:t>
            </a:r>
            <a:r>
              <a:rPr lang="pt-BR" b="1" i="1" dirty="0" err="1">
                <a:solidFill>
                  <a:srgbClr val="000000"/>
                </a:solidFill>
                <a:latin typeface="Arial" panose="020B0604020202020204" pitchFamily="34" charset="0"/>
                <a:cs typeface="Arial" panose="020B0604020202020204" pitchFamily="34" charset="0"/>
              </a:rPr>
              <a:t>Council</a:t>
            </a:r>
            <a:r>
              <a:rPr lang="pt-BR" b="1" i="1" dirty="0">
                <a:solidFill>
                  <a:srgbClr val="000000"/>
                </a:solidFill>
                <a:latin typeface="Arial" panose="020B0604020202020204" pitchFamily="34" charset="0"/>
                <a:cs typeface="Arial" panose="020B0604020202020204" pitchFamily="34" charset="0"/>
              </a:rPr>
              <a:t> (Conselho Internacional para Relato Integrado, ou IIRC na sigla em inglês), </a:t>
            </a:r>
            <a:r>
              <a:rPr lang="pt-BR" i="1" dirty="0">
                <a:solidFill>
                  <a:srgbClr val="000000"/>
                </a:solidFill>
                <a:latin typeface="Arial" panose="020B0604020202020204" pitchFamily="34" charset="0"/>
                <a:cs typeface="Arial" panose="020B0604020202020204" pitchFamily="34" charset="0"/>
              </a:rPr>
              <a:t>que é uma coalizão global de reguladores, investidores, empresas, definidores de padrões, profissionais do setor contábil e ONGs. Esta coalizão, como um todo, compartilha a visão de que comunicar a geração de valor deverá ser o próximo passo evolutivo para relatos corporativos.” </a:t>
            </a:r>
            <a:endParaRPr lang="pt-BR" i="1" dirty="0">
              <a:latin typeface="Arial" panose="020B0604020202020204" pitchFamily="34" charset="0"/>
              <a:cs typeface="Arial" panose="020B0604020202020204" pitchFamily="34" charset="0"/>
            </a:endParaRPr>
          </a:p>
        </p:txBody>
      </p:sp>
      <p:sp>
        <p:nvSpPr>
          <p:cNvPr id="22" name="Retângulo 21"/>
          <p:cNvSpPr/>
          <p:nvPr/>
        </p:nvSpPr>
        <p:spPr>
          <a:xfrm>
            <a:off x="336161" y="6477639"/>
            <a:ext cx="8090366" cy="380361"/>
          </a:xfrm>
          <a:prstGeom prst="rect">
            <a:avLst/>
          </a:prstGeom>
        </p:spPr>
        <p:txBody>
          <a:bodyPr wrap="square">
            <a:spAutoFit/>
          </a:bodyPr>
          <a:lstStyle/>
          <a:p>
            <a:r>
              <a:rPr lang="pt-BR" sz="936" dirty="0">
                <a:hlinkClick r:id="rId4"/>
              </a:rPr>
              <a:t>https://portal.tcu.gov.br/lumis/portal/file/fileDownload.jsp?fileId=8A81881F65AAE415016611E6F25C3473</a:t>
            </a:r>
            <a:endParaRPr lang="pt-BR" sz="936" dirty="0"/>
          </a:p>
          <a:p>
            <a:endParaRPr lang="pt-BR" sz="936" dirty="0"/>
          </a:p>
        </p:txBody>
      </p:sp>
      <p:sp>
        <p:nvSpPr>
          <p:cNvPr id="9" name="Retângulo 8"/>
          <p:cNvSpPr/>
          <p:nvPr/>
        </p:nvSpPr>
        <p:spPr>
          <a:xfrm>
            <a:off x="723466" y="5508479"/>
            <a:ext cx="10756229" cy="495841"/>
          </a:xfrm>
          <a:prstGeom prst="rect">
            <a:avLst/>
          </a:prstGeom>
        </p:spPr>
        <p:txBody>
          <a:bodyPr wrap="square">
            <a:spAutoFit/>
          </a:bodyPr>
          <a:lstStyle/>
          <a:p>
            <a:pPr algn="ctr"/>
            <a:r>
              <a:rPr lang="pt-BR" sz="2622" b="1" dirty="0">
                <a:solidFill>
                  <a:srgbClr val="000000"/>
                </a:solidFill>
                <a:cs typeface="Arial" panose="020B0604020202020204" pitchFamily="34" charset="0"/>
              </a:rPr>
              <a:t>A Sociedade é a destinatária primordial do Relatório de Gestão!</a:t>
            </a:r>
            <a:endParaRPr lang="pt-BR" sz="2622" b="1" dirty="0">
              <a:cs typeface="Arial" panose="020B0604020202020204" pitchFamily="34" charset="0"/>
            </a:endParaRPr>
          </a:p>
        </p:txBody>
      </p:sp>
      <p:sp>
        <p:nvSpPr>
          <p:cNvPr id="13"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5" name="Conector reto 14"/>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Imagem 16"/>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45712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a:blip r:embed="rId3"/>
          <a:stretch>
            <a:fillRect/>
          </a:stretch>
        </p:blipFill>
        <p:spPr>
          <a:xfrm>
            <a:off x="4768648" y="903774"/>
            <a:ext cx="2427110" cy="500337"/>
          </a:xfrm>
          <a:prstGeom prst="rect">
            <a:avLst/>
          </a:prstGeom>
        </p:spPr>
      </p:pic>
      <p:sp>
        <p:nvSpPr>
          <p:cNvPr id="16" name="Retângulo 15"/>
          <p:cNvSpPr/>
          <p:nvPr/>
        </p:nvSpPr>
        <p:spPr>
          <a:xfrm>
            <a:off x="336161" y="1354461"/>
            <a:ext cx="11504544" cy="4524315"/>
          </a:xfrm>
          <a:prstGeom prst="rect">
            <a:avLst/>
          </a:prstGeom>
        </p:spPr>
        <p:txBody>
          <a:bodyPr wrap="square">
            <a:spAutoFit/>
          </a:bodyPr>
          <a:lstStyle/>
          <a:p>
            <a:endParaRPr lang="pt-BR" sz="2400" dirty="0">
              <a:latin typeface="Arial" panose="020B0604020202020204" pitchFamily="34" charset="0"/>
              <a:cs typeface="Arial" panose="020B0604020202020204" pitchFamily="34" charset="0"/>
            </a:endParaRPr>
          </a:p>
          <a:p>
            <a:r>
              <a:rPr lang="pt-BR" sz="2400" dirty="0" smtClean="0">
                <a:solidFill>
                  <a:schemeClr val="tx2"/>
                </a:solidFill>
                <a:latin typeface="Arial" panose="020B0604020202020204" pitchFamily="34" charset="0"/>
                <a:cs typeface="Arial" panose="020B0604020202020204" pitchFamily="34" charset="0"/>
              </a:rPr>
              <a:t>Cabe </a:t>
            </a:r>
            <a:r>
              <a:rPr lang="pt-BR" sz="2400" dirty="0">
                <a:solidFill>
                  <a:schemeClr val="tx2"/>
                </a:solidFill>
                <a:latin typeface="Arial" panose="020B0604020202020204" pitchFamily="34" charset="0"/>
                <a:cs typeface="Arial" panose="020B0604020202020204" pitchFamily="34" charset="0"/>
              </a:rPr>
              <a:t>destacar duas inovações trazidas pela DN 170/2018 quanto ao modelo de </a:t>
            </a:r>
            <a:r>
              <a:rPr lang="pt-BR" sz="2400" b="1" dirty="0">
                <a:solidFill>
                  <a:schemeClr val="tx2"/>
                </a:solidFill>
                <a:latin typeface="Arial" panose="020B0604020202020204" pitchFamily="34" charset="0"/>
                <a:cs typeface="Arial" panose="020B0604020202020204" pitchFamily="34" charset="0"/>
              </a:rPr>
              <a:t>relato integrado: </a:t>
            </a:r>
            <a:endParaRPr lang="pt-BR" sz="2400" b="1" dirty="0" smtClean="0">
              <a:solidFill>
                <a:schemeClr val="tx2"/>
              </a:solidFill>
              <a:latin typeface="Arial" panose="020B0604020202020204" pitchFamily="34" charset="0"/>
              <a:cs typeface="Arial" panose="020B0604020202020204" pitchFamily="34" charset="0"/>
            </a:endParaRPr>
          </a:p>
          <a:p>
            <a:endParaRPr lang="pt-BR" sz="2400" dirty="0">
              <a:solidFill>
                <a:schemeClr val="tx2"/>
              </a:solidFill>
              <a:latin typeface="Arial" panose="020B0604020202020204" pitchFamily="34" charset="0"/>
              <a:cs typeface="Arial" panose="020B0604020202020204" pitchFamily="34" charset="0"/>
            </a:endParaRPr>
          </a:p>
          <a:p>
            <a:pPr marL="514350" indent="-514350">
              <a:buAutoNum type="romanLcParenBoth"/>
            </a:pPr>
            <a:r>
              <a:rPr lang="pt-BR" sz="2400" b="1" dirty="0" smtClean="0">
                <a:solidFill>
                  <a:schemeClr val="tx2"/>
                </a:solidFill>
                <a:latin typeface="Arial" panose="020B0604020202020204" pitchFamily="34" charset="0"/>
                <a:cs typeface="Arial" panose="020B0604020202020204" pitchFamily="34" charset="0"/>
              </a:rPr>
              <a:t>a </a:t>
            </a:r>
            <a:r>
              <a:rPr lang="pt-BR" sz="2400" b="1" dirty="0">
                <a:solidFill>
                  <a:schemeClr val="tx2"/>
                </a:solidFill>
                <a:latin typeface="Arial" panose="020B0604020202020204" pitchFamily="34" charset="0"/>
                <a:cs typeface="Arial" panose="020B0604020202020204" pitchFamily="34" charset="0"/>
              </a:rPr>
              <a:t>necessidade de determinação da materialidade </a:t>
            </a:r>
            <a:r>
              <a:rPr lang="pt-BR" sz="2400" dirty="0">
                <a:solidFill>
                  <a:schemeClr val="tx2"/>
                </a:solidFill>
                <a:latin typeface="Arial" panose="020B0604020202020204" pitchFamily="34" charset="0"/>
                <a:cs typeface="Arial" panose="020B0604020202020204" pitchFamily="34" charset="0"/>
              </a:rPr>
              <a:t>das informações que irão compor o relatório de gestão, com a inclusão do resumo do processo de determinação de materialidade no capítulo “Outras informações relevantes”; </a:t>
            </a:r>
            <a:endParaRPr lang="pt-BR" sz="2400" dirty="0" smtClean="0">
              <a:solidFill>
                <a:schemeClr val="tx2"/>
              </a:solidFill>
              <a:latin typeface="Arial" panose="020B0604020202020204" pitchFamily="34" charset="0"/>
              <a:cs typeface="Arial" panose="020B0604020202020204" pitchFamily="34" charset="0"/>
            </a:endParaRPr>
          </a:p>
          <a:p>
            <a:pPr marL="514350" indent="-514350">
              <a:buAutoNum type="romanLcParenBoth"/>
            </a:pPr>
            <a:endParaRPr lang="pt-BR" sz="2400" dirty="0">
              <a:solidFill>
                <a:schemeClr val="tx2"/>
              </a:solidFill>
              <a:latin typeface="Arial" panose="020B0604020202020204" pitchFamily="34" charset="0"/>
              <a:cs typeface="Arial" panose="020B0604020202020204" pitchFamily="34" charset="0"/>
            </a:endParaRPr>
          </a:p>
          <a:p>
            <a:pPr marL="514350" indent="-514350">
              <a:buAutoNum type="romanLcParenBoth"/>
            </a:pPr>
            <a:r>
              <a:rPr lang="pt-BR" sz="2400" b="1" dirty="0" smtClean="0">
                <a:solidFill>
                  <a:schemeClr val="tx2"/>
                </a:solidFill>
                <a:latin typeface="Arial" panose="020B0604020202020204" pitchFamily="34" charset="0"/>
                <a:cs typeface="Arial" panose="020B0604020202020204" pitchFamily="34" charset="0"/>
              </a:rPr>
              <a:t>a </a:t>
            </a:r>
            <a:r>
              <a:rPr lang="pt-BR" sz="2400" b="1" dirty="0">
                <a:solidFill>
                  <a:schemeClr val="tx2"/>
                </a:solidFill>
                <a:latin typeface="Arial" panose="020B0604020202020204" pitchFamily="34" charset="0"/>
                <a:cs typeface="Arial" panose="020B0604020202020204" pitchFamily="34" charset="0"/>
              </a:rPr>
              <a:t>exigência de aplicação do pensamento integrado </a:t>
            </a:r>
            <a:r>
              <a:rPr lang="pt-BR" sz="2400" dirty="0">
                <a:solidFill>
                  <a:schemeClr val="tx2"/>
                </a:solidFill>
                <a:latin typeface="Arial" panose="020B0604020202020204" pitchFamily="34" charset="0"/>
                <a:cs typeface="Arial" panose="020B0604020202020204" pitchFamily="34" charset="0"/>
              </a:rPr>
              <a:t>na preparação e na apresentação do relatório, com a inclusão de declaração, pelos responsáveis pela governança, do reconhecimento da integridade do relatório como anexo ao relatório. </a:t>
            </a:r>
            <a:endParaRPr lang="pt-BR" sz="2400" dirty="0">
              <a:solidFill>
                <a:schemeClr val="tx2"/>
              </a:solidFill>
              <a:latin typeface="Arial" panose="020B0604020202020204" pitchFamily="34" charset="0"/>
              <a:cs typeface="Arial" panose="020B0604020202020204" pitchFamily="34" charset="0"/>
            </a:endParaRPr>
          </a:p>
        </p:txBody>
      </p:sp>
      <p:sp>
        <p:nvSpPr>
          <p:cNvPr id="22" name="Retângulo 21"/>
          <p:cNvSpPr/>
          <p:nvPr/>
        </p:nvSpPr>
        <p:spPr>
          <a:xfrm>
            <a:off x="336161" y="6477639"/>
            <a:ext cx="8090366" cy="380361"/>
          </a:xfrm>
          <a:prstGeom prst="rect">
            <a:avLst/>
          </a:prstGeom>
        </p:spPr>
        <p:txBody>
          <a:bodyPr wrap="square">
            <a:spAutoFit/>
          </a:bodyPr>
          <a:lstStyle/>
          <a:p>
            <a:r>
              <a:rPr lang="pt-BR" sz="936" dirty="0">
                <a:hlinkClick r:id="rId4"/>
              </a:rPr>
              <a:t>https://portal.tcu.gov.br/lumis/portal/file/fileDownload.jsp?fileId=8A81881F65AAE415016611E6F25C3473</a:t>
            </a:r>
            <a:endParaRPr lang="pt-BR" sz="936" dirty="0"/>
          </a:p>
          <a:p>
            <a:endParaRPr lang="pt-BR" sz="936" dirty="0"/>
          </a:p>
        </p:txBody>
      </p:sp>
      <p:sp>
        <p:nvSpPr>
          <p:cNvPr id="13"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5" name="Conector reto 14"/>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Imagem 16"/>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6343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15"/>
          <p:cNvSpPr/>
          <p:nvPr/>
        </p:nvSpPr>
        <p:spPr>
          <a:xfrm>
            <a:off x="336161" y="1419777"/>
            <a:ext cx="11504544" cy="1129733"/>
          </a:xfrm>
          <a:prstGeom prst="rect">
            <a:avLst/>
          </a:prstGeom>
        </p:spPr>
        <p:txBody>
          <a:bodyPr wrap="square">
            <a:spAutoFit/>
          </a:bodyPr>
          <a:lstStyle/>
          <a:p>
            <a:pPr marL="267548" indent="-267548">
              <a:buFont typeface="Arial" panose="020B0604020202020204" pitchFamily="34" charset="0"/>
              <a:buChar char="•"/>
            </a:pPr>
            <a:r>
              <a:rPr lang="pt-BR" sz="2247" b="1" dirty="0">
                <a:latin typeface="Arial" panose="020B0604020202020204" pitchFamily="34" charset="0"/>
                <a:cs typeface="Arial" panose="020B0604020202020204" pitchFamily="34" charset="0"/>
              </a:rPr>
              <a:t>Cartilha Relatório de Gestão na forma de Relato Integrado: </a:t>
            </a:r>
            <a:r>
              <a:rPr lang="pt-BR" sz="2247" dirty="0">
                <a:latin typeface="Arial" panose="020B0604020202020204" pitchFamily="34" charset="0"/>
                <a:cs typeface="Arial" panose="020B0604020202020204" pitchFamily="34" charset="0"/>
              </a:rPr>
              <a:t>tem o objetivo de divulgar orientações e conceitos básicos que contribuam para a compreensão das diretrizes que devem nortear o Relatório de Gestão das contas do exercício de 2018.</a:t>
            </a:r>
          </a:p>
        </p:txBody>
      </p:sp>
      <p:pic>
        <p:nvPicPr>
          <p:cNvPr id="2" name="Imagem 1"/>
          <p:cNvPicPr>
            <a:picLocks noChangeAspect="1"/>
          </p:cNvPicPr>
          <p:nvPr/>
        </p:nvPicPr>
        <p:blipFill rotWithShape="1">
          <a:blip r:embed="rId2"/>
          <a:srcRect l="3201" t="2698" r="5744" b="5066"/>
          <a:stretch/>
        </p:blipFill>
        <p:spPr>
          <a:xfrm>
            <a:off x="4660314" y="2794586"/>
            <a:ext cx="2865724" cy="3716681"/>
          </a:xfrm>
          <a:prstGeom prst="rect">
            <a:avLst/>
          </a:prstGeom>
        </p:spPr>
      </p:pic>
      <p:sp>
        <p:nvSpPr>
          <p:cNvPr id="13" name="Retângulo 12"/>
          <p:cNvSpPr/>
          <p:nvPr/>
        </p:nvSpPr>
        <p:spPr>
          <a:xfrm>
            <a:off x="336161" y="6605403"/>
            <a:ext cx="8088335" cy="380361"/>
          </a:xfrm>
          <a:prstGeom prst="rect">
            <a:avLst/>
          </a:prstGeom>
        </p:spPr>
        <p:txBody>
          <a:bodyPr wrap="square">
            <a:spAutoFit/>
          </a:bodyPr>
          <a:lstStyle/>
          <a:p>
            <a:r>
              <a:rPr lang="pt-BR" sz="936" dirty="0">
                <a:hlinkClick r:id="rId3"/>
              </a:rPr>
              <a:t>https://portal.tcu.gov.br/lumis/portal/file/fileDownload.jsp?fileId=8A81881E65A09191016620CDC20D06F1</a:t>
            </a:r>
            <a:endParaRPr lang="pt-BR" sz="936" dirty="0"/>
          </a:p>
          <a:p>
            <a:endParaRPr lang="pt-BR" sz="936" dirty="0"/>
          </a:p>
        </p:txBody>
      </p:sp>
      <p:sp>
        <p:nvSpPr>
          <p:cNvPr id="9"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5" name="Conector reto 14"/>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Imagem 16"/>
          <p:cNvPicPr>
            <a:picLocks noChangeAspect="1"/>
          </p:cNvPicPr>
          <p:nvPr/>
        </p:nvPicPr>
        <p:blipFill>
          <a:blip r:embed="rId4"/>
          <a:stretch>
            <a:fillRect/>
          </a:stretch>
        </p:blipFill>
        <p:spPr>
          <a:xfrm>
            <a:off x="11172195" y="71811"/>
            <a:ext cx="668510" cy="668510"/>
          </a:xfrm>
          <a:prstGeom prst="rect">
            <a:avLst/>
          </a:prstGeom>
        </p:spPr>
      </p:pic>
      <p:pic>
        <p:nvPicPr>
          <p:cNvPr id="18" name="Imagem 17"/>
          <p:cNvPicPr>
            <a:picLocks noChangeAspect="1"/>
          </p:cNvPicPr>
          <p:nvPr/>
        </p:nvPicPr>
        <p:blipFill>
          <a:blip r:embed="rId5"/>
          <a:stretch>
            <a:fillRect/>
          </a:stretch>
        </p:blipFill>
        <p:spPr>
          <a:xfrm>
            <a:off x="4768648" y="903774"/>
            <a:ext cx="2427110" cy="500337"/>
          </a:xfrm>
          <a:prstGeom prst="rect">
            <a:avLst/>
          </a:prstGeom>
        </p:spPr>
      </p:pic>
    </p:spTree>
    <p:extLst>
      <p:ext uri="{BB962C8B-B14F-4D97-AF65-F5344CB8AC3E}">
        <p14:creationId xmlns:p14="http://schemas.microsoft.com/office/powerpoint/2010/main" val="945760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p:cNvPicPr>
            <a:picLocks noChangeAspect="1"/>
          </p:cNvPicPr>
          <p:nvPr/>
        </p:nvPicPr>
        <p:blipFill>
          <a:blip r:embed="rId2"/>
          <a:stretch>
            <a:fillRect/>
          </a:stretch>
        </p:blipFill>
        <p:spPr>
          <a:xfrm>
            <a:off x="7950461" y="851313"/>
            <a:ext cx="2427110" cy="500337"/>
          </a:xfrm>
          <a:prstGeom prst="rect">
            <a:avLst/>
          </a:prstGeom>
        </p:spPr>
      </p:pic>
      <p:pic>
        <p:nvPicPr>
          <p:cNvPr id="3" name="Imagem 2"/>
          <p:cNvPicPr>
            <a:picLocks noChangeAspect="1"/>
          </p:cNvPicPr>
          <p:nvPr/>
        </p:nvPicPr>
        <p:blipFill>
          <a:blip r:embed="rId3"/>
          <a:stretch>
            <a:fillRect/>
          </a:stretch>
        </p:blipFill>
        <p:spPr>
          <a:xfrm>
            <a:off x="1415501" y="1407272"/>
            <a:ext cx="9360998" cy="4842516"/>
          </a:xfrm>
          <a:prstGeom prst="rect">
            <a:avLst/>
          </a:prstGeom>
        </p:spPr>
      </p:pic>
      <p:sp>
        <p:nvSpPr>
          <p:cNvPr id="15" name="Retângulo 14"/>
          <p:cNvSpPr/>
          <p:nvPr/>
        </p:nvSpPr>
        <p:spPr>
          <a:xfrm>
            <a:off x="336161" y="6482544"/>
            <a:ext cx="3837846" cy="380361"/>
          </a:xfrm>
          <a:prstGeom prst="rect">
            <a:avLst/>
          </a:prstGeom>
        </p:spPr>
        <p:txBody>
          <a:bodyPr wrap="square">
            <a:spAutoFit/>
          </a:bodyPr>
          <a:lstStyle/>
          <a:p>
            <a:r>
              <a:rPr lang="pt-BR" sz="936" dirty="0">
                <a:hlinkClick r:id="rId4"/>
              </a:rPr>
              <a:t>https://portal.tcu.gov.br/contas/contas-e-relatorios-de-gestao/</a:t>
            </a:r>
            <a:endParaRPr lang="pt-BR" sz="936" dirty="0"/>
          </a:p>
          <a:p>
            <a:endParaRPr lang="pt-BR" sz="936" dirty="0"/>
          </a:p>
        </p:txBody>
      </p:sp>
      <p:sp>
        <p:nvSpPr>
          <p:cNvPr id="17" name="Espaço Reservado para Texto 4"/>
          <p:cNvSpPr txBox="1">
            <a:spLocks/>
          </p:cNvSpPr>
          <p:nvPr/>
        </p:nvSpPr>
        <p:spPr>
          <a:xfrm>
            <a:off x="1415501" y="940201"/>
            <a:ext cx="8563142" cy="5040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873" dirty="0">
                <a:cs typeface="Arial" panose="020B0604020202020204" pitchFamily="34" charset="0"/>
              </a:rPr>
              <a:t>Informações disponíveis no Portal do TCU</a:t>
            </a:r>
          </a:p>
        </p:txBody>
      </p:sp>
      <p:sp>
        <p:nvSpPr>
          <p:cNvPr id="18" name="Retângulo 17"/>
          <p:cNvSpPr/>
          <p:nvPr/>
        </p:nvSpPr>
        <p:spPr>
          <a:xfrm>
            <a:off x="3604807" y="2150173"/>
            <a:ext cx="7212461" cy="14045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85"/>
          </a:p>
        </p:txBody>
      </p:sp>
      <p:sp>
        <p:nvSpPr>
          <p:cNvPr id="19" name="Retângulo 18"/>
          <p:cNvSpPr/>
          <p:nvPr/>
        </p:nvSpPr>
        <p:spPr>
          <a:xfrm>
            <a:off x="3606298" y="4175536"/>
            <a:ext cx="3282880" cy="1878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85"/>
          </a:p>
        </p:txBody>
      </p:sp>
      <p:sp>
        <p:nvSpPr>
          <p:cNvPr id="20" name="Retângulo 19"/>
          <p:cNvSpPr/>
          <p:nvPr/>
        </p:nvSpPr>
        <p:spPr>
          <a:xfrm>
            <a:off x="3616489" y="4700729"/>
            <a:ext cx="3282880" cy="1878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85"/>
          </a:p>
        </p:txBody>
      </p:sp>
      <p:sp>
        <p:nvSpPr>
          <p:cNvPr id="21" name="Retângulo 20"/>
          <p:cNvSpPr/>
          <p:nvPr/>
        </p:nvSpPr>
        <p:spPr>
          <a:xfrm>
            <a:off x="3606298" y="5067774"/>
            <a:ext cx="7210969" cy="12121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85"/>
          </a:p>
        </p:txBody>
      </p:sp>
      <p:sp>
        <p:nvSpPr>
          <p:cNvPr id="13"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Brasil</a:t>
            </a:r>
            <a:endParaRPr lang="pt-PT" b="1" dirty="0">
              <a:solidFill>
                <a:schemeClr val="tx1"/>
              </a:solidFill>
              <a:latin typeface="Calibri" panose="020F0502020204030204" pitchFamily="34" charset="0"/>
              <a:cs typeface="Calibri" panose="020F0502020204030204" pitchFamily="34" charset="0"/>
            </a:endParaRPr>
          </a:p>
        </p:txBody>
      </p:sp>
      <p:cxnSp>
        <p:nvCxnSpPr>
          <p:cNvPr id="16" name="Conector reto 15"/>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Imagem 21"/>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35836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8014244" y="4860644"/>
            <a:ext cx="2402237" cy="166470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de cantos arredondados 4"/>
          <p:cNvSpPr/>
          <p:nvPr/>
        </p:nvSpPr>
        <p:spPr>
          <a:xfrm>
            <a:off x="4805091" y="4520528"/>
            <a:ext cx="2784897" cy="193280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de cantos arredondados 5"/>
          <p:cNvSpPr/>
          <p:nvPr/>
        </p:nvSpPr>
        <p:spPr>
          <a:xfrm>
            <a:off x="7176120" y="2197409"/>
            <a:ext cx="3096344" cy="181983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de cantos arredondados 6"/>
          <p:cNvSpPr/>
          <p:nvPr/>
        </p:nvSpPr>
        <p:spPr>
          <a:xfrm>
            <a:off x="7104112" y="141523"/>
            <a:ext cx="3200044" cy="98147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de cantos arredondados 7"/>
          <p:cNvSpPr/>
          <p:nvPr/>
        </p:nvSpPr>
        <p:spPr>
          <a:xfrm>
            <a:off x="2063552" y="289287"/>
            <a:ext cx="3252916" cy="203898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de cantos arredondados 8"/>
          <p:cNvSpPr/>
          <p:nvPr/>
        </p:nvSpPr>
        <p:spPr>
          <a:xfrm>
            <a:off x="2295176" y="1103216"/>
            <a:ext cx="1120122" cy="468104"/>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t>Economia</a:t>
            </a:r>
          </a:p>
        </p:txBody>
      </p:sp>
      <p:sp>
        <p:nvSpPr>
          <p:cNvPr id="10" name="Retângulo de cantos arredondados 9"/>
          <p:cNvSpPr/>
          <p:nvPr/>
        </p:nvSpPr>
        <p:spPr>
          <a:xfrm>
            <a:off x="2311582" y="442240"/>
            <a:ext cx="1120122" cy="468104"/>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t>MBA</a:t>
            </a:r>
          </a:p>
          <a:p>
            <a:pPr algn="ctr"/>
            <a:r>
              <a:rPr lang="pt-BR" sz="1100" b="1" dirty="0"/>
              <a:t>Finanças</a:t>
            </a:r>
          </a:p>
        </p:txBody>
      </p:sp>
      <p:sp>
        <p:nvSpPr>
          <p:cNvPr id="11" name="Retângulo de cantos arredondados 10"/>
          <p:cNvSpPr/>
          <p:nvPr/>
        </p:nvSpPr>
        <p:spPr>
          <a:xfrm>
            <a:off x="8256922" y="2294731"/>
            <a:ext cx="1667278" cy="436955"/>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t>Inspetor</a:t>
            </a:r>
          </a:p>
        </p:txBody>
      </p:sp>
      <p:sp>
        <p:nvSpPr>
          <p:cNvPr id="12" name="Retângulo de cantos arredondados 11"/>
          <p:cNvSpPr/>
          <p:nvPr/>
        </p:nvSpPr>
        <p:spPr>
          <a:xfrm>
            <a:off x="8273078" y="2924219"/>
            <a:ext cx="1667278" cy="436955"/>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t>Auditor Interno</a:t>
            </a:r>
          </a:p>
        </p:txBody>
      </p:sp>
      <p:sp>
        <p:nvSpPr>
          <p:cNvPr id="13" name="Retângulo de cantos arredondados 12"/>
          <p:cNvSpPr/>
          <p:nvPr/>
        </p:nvSpPr>
        <p:spPr>
          <a:xfrm>
            <a:off x="8256922" y="3525192"/>
            <a:ext cx="1667278" cy="436955"/>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t>Consultor Comunicação Corporativa</a:t>
            </a:r>
          </a:p>
        </p:txBody>
      </p:sp>
      <p:pic>
        <p:nvPicPr>
          <p:cNvPr id="14" name="Imagem 13"/>
          <p:cNvPicPr>
            <a:picLocks noChangeAspect="1"/>
          </p:cNvPicPr>
          <p:nvPr/>
        </p:nvPicPr>
        <p:blipFill>
          <a:blip r:embed="rId2"/>
          <a:stretch>
            <a:fillRect/>
          </a:stretch>
        </p:blipFill>
        <p:spPr>
          <a:xfrm>
            <a:off x="5440365" y="2773365"/>
            <a:ext cx="1311270" cy="1311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m 14"/>
          <p:cNvPicPr>
            <a:picLocks noChangeAspect="1"/>
          </p:cNvPicPr>
          <p:nvPr/>
        </p:nvPicPr>
        <p:blipFill rotWithShape="1">
          <a:blip r:embed="rId3"/>
          <a:srcRect l="17403" t="15303" r="20251" b="13158"/>
          <a:stretch/>
        </p:blipFill>
        <p:spPr>
          <a:xfrm>
            <a:off x="5022393" y="4724520"/>
            <a:ext cx="1008112" cy="720080"/>
          </a:xfrm>
          <a:prstGeom prst="rect">
            <a:avLst/>
          </a:prstGeom>
        </p:spPr>
      </p:pic>
      <p:sp>
        <p:nvSpPr>
          <p:cNvPr id="16" name="Retângulo de cantos arredondados 15"/>
          <p:cNvSpPr/>
          <p:nvPr/>
        </p:nvSpPr>
        <p:spPr>
          <a:xfrm>
            <a:off x="5446242" y="5749003"/>
            <a:ext cx="1481330" cy="55969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t>Diretor  </a:t>
            </a:r>
          </a:p>
          <a:p>
            <a:pPr algn="ctr"/>
            <a:r>
              <a:rPr lang="pt-BR" sz="1100" b="1" dirty="0"/>
              <a:t>Relato Integrado e Sustentabilidade</a:t>
            </a:r>
          </a:p>
        </p:txBody>
      </p:sp>
      <p:sp>
        <p:nvSpPr>
          <p:cNvPr id="17" name="Retângulo de cantos arredondados 16"/>
          <p:cNvSpPr/>
          <p:nvPr/>
        </p:nvSpPr>
        <p:spPr>
          <a:xfrm>
            <a:off x="8832305" y="345747"/>
            <a:ext cx="1393943" cy="55969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t>Empreendedor</a:t>
            </a:r>
          </a:p>
          <a:p>
            <a:pPr algn="ctr"/>
            <a:r>
              <a:rPr lang="pt-BR" sz="1100" b="1" dirty="0"/>
              <a:t> e </a:t>
            </a:r>
          </a:p>
          <a:p>
            <a:pPr algn="ctr"/>
            <a:r>
              <a:rPr lang="pt-BR" sz="1100" b="1" dirty="0"/>
              <a:t>Consultor</a:t>
            </a:r>
          </a:p>
        </p:txBody>
      </p:sp>
      <p:pic>
        <p:nvPicPr>
          <p:cNvPr id="18" name="Imagem 17"/>
          <p:cNvPicPr>
            <a:picLocks noChangeAspect="1"/>
          </p:cNvPicPr>
          <p:nvPr/>
        </p:nvPicPr>
        <p:blipFill>
          <a:blip r:embed="rId4"/>
          <a:stretch>
            <a:fillRect/>
          </a:stretch>
        </p:blipFill>
        <p:spPr>
          <a:xfrm>
            <a:off x="8505515" y="5085893"/>
            <a:ext cx="1333500" cy="571500"/>
          </a:xfrm>
          <a:prstGeom prst="rect">
            <a:avLst/>
          </a:prstGeom>
        </p:spPr>
      </p:pic>
      <p:sp>
        <p:nvSpPr>
          <p:cNvPr id="19" name="Retângulo de cantos arredondados 18"/>
          <p:cNvSpPr/>
          <p:nvPr/>
        </p:nvSpPr>
        <p:spPr>
          <a:xfrm>
            <a:off x="8474532" y="5794339"/>
            <a:ext cx="1407580" cy="55969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t>Coordenador </a:t>
            </a:r>
          </a:p>
          <a:p>
            <a:pPr algn="ctr"/>
            <a:r>
              <a:rPr lang="pt-BR" sz="1100" b="1" dirty="0"/>
              <a:t>GT Comunicação</a:t>
            </a:r>
          </a:p>
        </p:txBody>
      </p:sp>
      <p:pic>
        <p:nvPicPr>
          <p:cNvPr id="20" name="Imagem 19"/>
          <p:cNvPicPr>
            <a:picLocks noChangeAspect="1"/>
          </p:cNvPicPr>
          <p:nvPr/>
        </p:nvPicPr>
        <p:blipFill>
          <a:blip r:embed="rId5"/>
          <a:stretch>
            <a:fillRect/>
          </a:stretch>
        </p:blipFill>
        <p:spPr>
          <a:xfrm>
            <a:off x="6258914" y="4733454"/>
            <a:ext cx="1094072" cy="711147"/>
          </a:xfrm>
          <a:prstGeom prst="rect">
            <a:avLst/>
          </a:prstGeom>
        </p:spPr>
      </p:pic>
      <p:pic>
        <p:nvPicPr>
          <p:cNvPr id="21" name="Imagem 20"/>
          <p:cNvPicPr>
            <a:picLocks noChangeAspect="1"/>
          </p:cNvPicPr>
          <p:nvPr/>
        </p:nvPicPr>
        <p:blipFill>
          <a:blip r:embed="rId6"/>
          <a:stretch>
            <a:fillRect/>
          </a:stretch>
        </p:blipFill>
        <p:spPr>
          <a:xfrm>
            <a:off x="3780587" y="1127201"/>
            <a:ext cx="1202902" cy="395853"/>
          </a:xfrm>
          <a:prstGeom prst="rect">
            <a:avLst/>
          </a:prstGeom>
        </p:spPr>
      </p:pic>
      <p:pic>
        <p:nvPicPr>
          <p:cNvPr id="22" name="Imagem 21"/>
          <p:cNvPicPr>
            <a:picLocks noChangeAspect="1"/>
          </p:cNvPicPr>
          <p:nvPr/>
        </p:nvPicPr>
        <p:blipFill rotWithShape="1">
          <a:blip r:embed="rId7"/>
          <a:srcRect t="15233" b="13893"/>
          <a:stretch/>
        </p:blipFill>
        <p:spPr>
          <a:xfrm>
            <a:off x="3626577" y="505310"/>
            <a:ext cx="1514474" cy="432049"/>
          </a:xfrm>
          <a:prstGeom prst="rect">
            <a:avLst/>
          </a:prstGeom>
        </p:spPr>
      </p:pic>
      <p:sp>
        <p:nvSpPr>
          <p:cNvPr id="23" name="Retângulo de cantos arredondados 22"/>
          <p:cNvSpPr/>
          <p:nvPr/>
        </p:nvSpPr>
        <p:spPr>
          <a:xfrm>
            <a:off x="1631504" y="3933056"/>
            <a:ext cx="3042625" cy="285123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4" name="Imagem 23"/>
          <p:cNvPicPr>
            <a:picLocks noChangeAspect="1"/>
          </p:cNvPicPr>
          <p:nvPr/>
        </p:nvPicPr>
        <p:blipFill rotWithShape="1">
          <a:blip r:embed="rId8"/>
          <a:srcRect t="27616" b="26415"/>
          <a:stretch/>
        </p:blipFill>
        <p:spPr>
          <a:xfrm>
            <a:off x="1833332" y="4155898"/>
            <a:ext cx="1238332" cy="569246"/>
          </a:xfrm>
          <a:prstGeom prst="rect">
            <a:avLst/>
          </a:prstGeom>
        </p:spPr>
      </p:pic>
      <p:pic>
        <p:nvPicPr>
          <p:cNvPr id="25" name="Imagem 24"/>
          <p:cNvPicPr>
            <a:picLocks noChangeAspect="1"/>
          </p:cNvPicPr>
          <p:nvPr/>
        </p:nvPicPr>
        <p:blipFill rotWithShape="1">
          <a:blip r:embed="rId9"/>
          <a:srcRect t="6673" b="7050"/>
          <a:stretch/>
        </p:blipFill>
        <p:spPr>
          <a:xfrm>
            <a:off x="3299889" y="4878572"/>
            <a:ext cx="1001542" cy="864097"/>
          </a:xfrm>
          <a:prstGeom prst="rect">
            <a:avLst/>
          </a:prstGeom>
        </p:spPr>
      </p:pic>
      <p:pic>
        <p:nvPicPr>
          <p:cNvPr id="26" name="Imagem 25"/>
          <p:cNvPicPr>
            <a:picLocks noChangeAspect="1"/>
          </p:cNvPicPr>
          <p:nvPr/>
        </p:nvPicPr>
        <p:blipFill>
          <a:blip r:embed="rId10"/>
          <a:stretch>
            <a:fillRect/>
          </a:stretch>
        </p:blipFill>
        <p:spPr>
          <a:xfrm>
            <a:off x="2063553" y="4878571"/>
            <a:ext cx="878105" cy="915768"/>
          </a:xfrm>
          <a:prstGeom prst="rect">
            <a:avLst/>
          </a:prstGeom>
        </p:spPr>
      </p:pic>
      <p:pic>
        <p:nvPicPr>
          <p:cNvPr id="27" name="Imagem 26"/>
          <p:cNvPicPr>
            <a:picLocks noChangeAspect="1"/>
          </p:cNvPicPr>
          <p:nvPr/>
        </p:nvPicPr>
        <p:blipFill>
          <a:blip r:embed="rId11"/>
          <a:stretch>
            <a:fillRect/>
          </a:stretch>
        </p:blipFill>
        <p:spPr>
          <a:xfrm>
            <a:off x="2028479" y="5925113"/>
            <a:ext cx="943550" cy="735524"/>
          </a:xfrm>
          <a:prstGeom prst="rect">
            <a:avLst/>
          </a:prstGeom>
        </p:spPr>
      </p:pic>
      <p:pic>
        <p:nvPicPr>
          <p:cNvPr id="28" name="Imagem 27"/>
          <p:cNvPicPr>
            <a:picLocks noChangeAspect="1"/>
          </p:cNvPicPr>
          <p:nvPr/>
        </p:nvPicPr>
        <p:blipFill>
          <a:blip r:embed="rId12"/>
          <a:stretch>
            <a:fillRect/>
          </a:stretch>
        </p:blipFill>
        <p:spPr>
          <a:xfrm>
            <a:off x="3340493" y="5878401"/>
            <a:ext cx="930171" cy="790645"/>
          </a:xfrm>
          <a:prstGeom prst="rect">
            <a:avLst/>
          </a:prstGeom>
        </p:spPr>
      </p:pic>
      <p:sp>
        <p:nvSpPr>
          <p:cNvPr id="29" name="Retângulo de cantos arredondados 28"/>
          <p:cNvSpPr/>
          <p:nvPr/>
        </p:nvSpPr>
        <p:spPr>
          <a:xfrm>
            <a:off x="7176120" y="1240883"/>
            <a:ext cx="3145916" cy="88983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de cantos arredondados 29"/>
          <p:cNvSpPr/>
          <p:nvPr/>
        </p:nvSpPr>
        <p:spPr>
          <a:xfrm>
            <a:off x="8787716" y="1355388"/>
            <a:ext cx="1440618" cy="55969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t>Associado   </a:t>
            </a:r>
          </a:p>
          <a:p>
            <a:pPr algn="ctr"/>
            <a:r>
              <a:rPr lang="pt-BR" sz="1100" b="1" dirty="0"/>
              <a:t>Relato Integrado e Sustentabilidade</a:t>
            </a:r>
          </a:p>
        </p:txBody>
      </p:sp>
      <p:pic>
        <p:nvPicPr>
          <p:cNvPr id="31" name="Imagem 30"/>
          <p:cNvPicPr>
            <a:picLocks noChangeAspect="1"/>
          </p:cNvPicPr>
          <p:nvPr/>
        </p:nvPicPr>
        <p:blipFill rotWithShape="1">
          <a:blip r:embed="rId13"/>
          <a:srcRect l="3503" t="37502" b="30998"/>
          <a:stretch/>
        </p:blipFill>
        <p:spPr>
          <a:xfrm>
            <a:off x="7320137" y="1427396"/>
            <a:ext cx="1323561" cy="432048"/>
          </a:xfrm>
          <a:prstGeom prst="rect">
            <a:avLst/>
          </a:prstGeom>
        </p:spPr>
      </p:pic>
      <p:pic>
        <p:nvPicPr>
          <p:cNvPr id="32" name="Imagem 31"/>
          <p:cNvPicPr>
            <a:picLocks noChangeAspect="1"/>
          </p:cNvPicPr>
          <p:nvPr/>
        </p:nvPicPr>
        <p:blipFill>
          <a:blip r:embed="rId14"/>
          <a:stretch>
            <a:fillRect/>
          </a:stretch>
        </p:blipFill>
        <p:spPr>
          <a:xfrm>
            <a:off x="7643533" y="643740"/>
            <a:ext cx="427192" cy="343462"/>
          </a:xfrm>
          <a:prstGeom prst="rect">
            <a:avLst/>
          </a:prstGeom>
        </p:spPr>
      </p:pic>
      <p:sp>
        <p:nvSpPr>
          <p:cNvPr id="33" name="Retângulo de cantos arredondados 32"/>
          <p:cNvSpPr/>
          <p:nvPr/>
        </p:nvSpPr>
        <p:spPr>
          <a:xfrm>
            <a:off x="2285253" y="1714986"/>
            <a:ext cx="1120122" cy="468104"/>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pt-BR" sz="1100" b="1" dirty="0"/>
              <a:t>Certificação Treinamento</a:t>
            </a:r>
          </a:p>
        </p:txBody>
      </p:sp>
      <p:pic>
        <p:nvPicPr>
          <p:cNvPr id="34" name="Imagem 33"/>
          <p:cNvPicPr>
            <a:picLocks noChangeAspect="1"/>
          </p:cNvPicPr>
          <p:nvPr/>
        </p:nvPicPr>
        <p:blipFill>
          <a:blip r:embed="rId15"/>
          <a:stretch>
            <a:fillRect/>
          </a:stretch>
        </p:blipFill>
        <p:spPr>
          <a:xfrm>
            <a:off x="3596474" y="1891321"/>
            <a:ext cx="1571131" cy="157113"/>
          </a:xfrm>
          <a:prstGeom prst="rect">
            <a:avLst/>
          </a:prstGeom>
        </p:spPr>
      </p:pic>
      <p:pic>
        <p:nvPicPr>
          <p:cNvPr id="35" name="Imagem 34"/>
          <p:cNvPicPr>
            <a:picLocks noChangeAspect="1"/>
          </p:cNvPicPr>
          <p:nvPr/>
        </p:nvPicPr>
        <p:blipFill>
          <a:blip r:embed="rId15"/>
          <a:stretch>
            <a:fillRect/>
          </a:stretch>
        </p:blipFill>
        <p:spPr>
          <a:xfrm>
            <a:off x="7176121" y="388144"/>
            <a:ext cx="1571131" cy="157113"/>
          </a:xfrm>
          <a:prstGeom prst="rect">
            <a:avLst/>
          </a:prstGeom>
        </p:spPr>
      </p:pic>
      <p:pic>
        <p:nvPicPr>
          <p:cNvPr id="37" name="Imagem 36" descr="D:\Produção_2015\Papelaria_UNISA_Novo_logo\Word\timbrado_unisa_topo_atualizado.jpg"/>
          <p:cNvPicPr/>
          <p:nvPr/>
        </p:nvPicPr>
        <p:blipFill rotWithShape="1">
          <a:blip r:embed="rId16"/>
          <a:srcRect l="34747" t="21940" r="35176" b="4869"/>
          <a:stretch/>
        </p:blipFill>
        <p:spPr bwMode="auto">
          <a:xfrm>
            <a:off x="3194845" y="4123916"/>
            <a:ext cx="1255048" cy="601228"/>
          </a:xfrm>
          <a:prstGeom prst="rect">
            <a:avLst/>
          </a:prstGeom>
          <a:noFill/>
          <a:ln w="9525">
            <a:noFill/>
            <a:miter lim="800000"/>
            <a:headEnd/>
            <a:tailEnd/>
          </a:ln>
        </p:spPr>
      </p:pic>
      <p:pic>
        <p:nvPicPr>
          <p:cNvPr id="2050" name="Picture 2" descr="http://www.lanakana.com.br/images/logo-lanakana-principios-sustentaveis-120px.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96947" y="2905396"/>
            <a:ext cx="1616855" cy="619796"/>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m 37"/>
          <p:cNvPicPr>
            <a:picLocks noChangeAspect="1"/>
          </p:cNvPicPr>
          <p:nvPr/>
        </p:nvPicPr>
        <p:blipFill rotWithShape="1">
          <a:blip r:embed="rId18"/>
          <a:srcRect l="39673" t="5964" r="39131"/>
          <a:stretch/>
        </p:blipFill>
        <p:spPr>
          <a:xfrm>
            <a:off x="7342298" y="2753657"/>
            <a:ext cx="764603" cy="803812"/>
          </a:xfrm>
          <a:prstGeom prst="rect">
            <a:avLst/>
          </a:prstGeom>
        </p:spPr>
      </p:pic>
    </p:spTree>
    <p:extLst>
      <p:ext uri="{BB962C8B-B14F-4D97-AF65-F5344CB8AC3E}">
        <p14:creationId xmlns:p14="http://schemas.microsoft.com/office/powerpoint/2010/main" val="2260311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4294967295"/>
          </p:nvPr>
        </p:nvSpPr>
        <p:spPr>
          <a:xfrm>
            <a:off x="349623" y="2240869"/>
            <a:ext cx="5974977" cy="3797756"/>
          </a:xfrm>
          <a:prstGeom prst="rect">
            <a:avLst/>
          </a:prstGeom>
        </p:spPr>
        <p:txBody>
          <a:bodyPr>
            <a:noAutofit/>
          </a:bodyPr>
          <a:lstStyle/>
          <a:p>
            <a:pPr marL="0" indent="0"/>
            <a:r>
              <a:rPr lang="pt-BR" sz="2000" b="1" dirty="0" smtClean="0">
                <a:latin typeface="Arial" panose="020B0604020202020204" pitchFamily="34" charset="0"/>
                <a:ea typeface="ＭＳ Ｐゴシック" pitchFamily="34" charset="-128"/>
                <a:cs typeface="Arial" panose="020B0604020202020204" pitchFamily="34" charset="0"/>
              </a:rPr>
              <a:t> CDP – </a:t>
            </a:r>
            <a:r>
              <a:rPr lang="pt-BR" sz="2000" b="1" dirty="0" err="1" smtClean="0">
                <a:latin typeface="Arial" panose="020B0604020202020204" pitchFamily="34" charset="0"/>
                <a:ea typeface="ＭＳ Ｐゴシック" pitchFamily="34" charset="-128"/>
                <a:cs typeface="Arial" panose="020B0604020202020204" pitchFamily="34" charset="0"/>
              </a:rPr>
              <a:t>Carbon</a:t>
            </a:r>
            <a:r>
              <a:rPr lang="pt-BR" sz="2000" b="1" dirty="0" smtClean="0">
                <a:latin typeface="Arial" panose="020B0604020202020204" pitchFamily="34" charset="0"/>
                <a:ea typeface="ＭＳ Ｐゴシック" pitchFamily="34" charset="-128"/>
                <a:cs typeface="Arial" panose="020B0604020202020204" pitchFamily="34" charset="0"/>
              </a:rPr>
              <a:t> </a:t>
            </a:r>
            <a:r>
              <a:rPr lang="pt-BR" sz="2000" b="1" dirty="0" err="1" smtClean="0">
                <a:latin typeface="Arial" panose="020B0604020202020204" pitchFamily="34" charset="0"/>
                <a:ea typeface="ＭＳ Ｐゴシック" pitchFamily="34" charset="-128"/>
                <a:cs typeface="Arial" panose="020B0604020202020204" pitchFamily="34" charset="0"/>
              </a:rPr>
              <a:t>Disclosure</a:t>
            </a:r>
            <a:r>
              <a:rPr lang="pt-BR" sz="2000" b="1" dirty="0" smtClean="0">
                <a:latin typeface="Arial" panose="020B0604020202020204" pitchFamily="34" charset="0"/>
                <a:ea typeface="ＭＳ Ｐゴシック" pitchFamily="34" charset="-128"/>
                <a:cs typeface="Arial" panose="020B0604020202020204" pitchFamily="34" charset="0"/>
              </a:rPr>
              <a:t> Project (2000)</a:t>
            </a:r>
            <a:endParaRPr lang="pt-BR" sz="1000" dirty="0" smtClean="0">
              <a:latin typeface="Arial" panose="020B0604020202020204" pitchFamily="34" charset="0"/>
              <a:ea typeface="ＭＳ Ｐゴシック" pitchFamily="34" charset="-128"/>
              <a:cs typeface="Arial" panose="020B0604020202020204" pitchFamily="34" charset="0"/>
            </a:endParaRPr>
          </a:p>
          <a:p>
            <a:pPr marL="268288" lvl="1" indent="-93663"/>
            <a:r>
              <a:rPr lang="pt-BR" dirty="0">
                <a:latin typeface="Arial" panose="020B0604020202020204" pitchFamily="34" charset="0"/>
                <a:ea typeface="ＭＳ Ｐゴシック" pitchFamily="34" charset="-128"/>
                <a:cs typeface="Arial" panose="020B0604020202020204" pitchFamily="34" charset="0"/>
              </a:rPr>
              <a:t> </a:t>
            </a:r>
            <a:r>
              <a:rPr lang="pt-BR" sz="1800" dirty="0" smtClean="0">
                <a:latin typeface="Arial" panose="020B0604020202020204" pitchFamily="34" charset="0"/>
                <a:ea typeface="ＭＳ Ｐゴシック" pitchFamily="34" charset="-128"/>
                <a:cs typeface="Arial" panose="020B0604020202020204" pitchFamily="34" charset="0"/>
              </a:rPr>
              <a:t>Organização </a:t>
            </a:r>
            <a:r>
              <a:rPr lang="pt-BR" sz="1800" dirty="0">
                <a:latin typeface="Arial" panose="020B0604020202020204" pitchFamily="34" charset="0"/>
                <a:ea typeface="ＭＳ Ｐゴシック" pitchFamily="34" charset="-128"/>
                <a:cs typeface="Arial" panose="020B0604020202020204" pitchFamily="34" charset="0"/>
              </a:rPr>
              <a:t>sem fins lucrativos financiada pelo </a:t>
            </a:r>
            <a:r>
              <a:rPr lang="pt-BR" sz="1800" i="1" dirty="0" err="1">
                <a:latin typeface="Arial" panose="020B0604020202020204" pitchFamily="34" charset="0"/>
                <a:ea typeface="ＭＳ Ｐゴシック" pitchFamily="34" charset="-128"/>
                <a:cs typeface="Arial" panose="020B0604020202020204" pitchFamily="34" charset="0"/>
              </a:rPr>
              <a:t>Carbon</a:t>
            </a:r>
            <a:r>
              <a:rPr lang="pt-BR" sz="1800" i="1" dirty="0">
                <a:latin typeface="Arial" panose="020B0604020202020204" pitchFamily="34" charset="0"/>
                <a:ea typeface="ＭＳ Ｐゴシック" pitchFamily="34" charset="-128"/>
                <a:cs typeface="Arial" panose="020B0604020202020204" pitchFamily="34" charset="0"/>
              </a:rPr>
              <a:t> </a:t>
            </a:r>
            <a:r>
              <a:rPr lang="pt-BR" sz="1800" i="1" dirty="0" err="1">
                <a:latin typeface="Arial" panose="020B0604020202020204" pitchFamily="34" charset="0"/>
                <a:ea typeface="ＭＳ Ｐゴシック" pitchFamily="34" charset="-128"/>
                <a:cs typeface="Arial" panose="020B0604020202020204" pitchFamily="34" charset="0"/>
              </a:rPr>
              <a:t>Trust</a:t>
            </a:r>
            <a:r>
              <a:rPr lang="pt-BR" sz="1800" dirty="0">
                <a:latin typeface="Arial" panose="020B0604020202020204" pitchFamily="34" charset="0"/>
                <a:ea typeface="ＭＳ Ｐゴシック" pitchFamily="34" charset="-128"/>
                <a:cs typeface="Arial" panose="020B0604020202020204" pitchFamily="34" charset="0"/>
              </a:rPr>
              <a:t> do Governo Britânico e por um grupo de fundações liderado pela Rockefeller Foundation. </a:t>
            </a:r>
          </a:p>
          <a:p>
            <a:pPr marL="268288" lvl="1" indent="-93663"/>
            <a:r>
              <a:rPr lang="pt-BR" sz="1800" dirty="0" smtClean="0">
                <a:latin typeface="Arial" panose="020B0604020202020204" pitchFamily="34" charset="0"/>
                <a:ea typeface="ＭＳ Ｐゴシック" pitchFamily="34" charset="-128"/>
                <a:cs typeface="Arial" panose="020B0604020202020204" pitchFamily="34" charset="0"/>
              </a:rPr>
              <a:t> Solicitam às </a:t>
            </a:r>
            <a:r>
              <a:rPr lang="pt-BR" sz="1800" dirty="0">
                <a:latin typeface="Arial" panose="020B0604020202020204" pitchFamily="34" charset="0"/>
                <a:ea typeface="ＭＳ Ｐゴシック" pitchFamily="34" charset="-128"/>
                <a:cs typeface="Arial" panose="020B0604020202020204" pitchFamily="34" charset="0"/>
              </a:rPr>
              <a:t>empresas investidas informações sobre gestão de mudanças climáticas, gerando o maior banco de dados global em impacto climático corporativo. </a:t>
            </a:r>
          </a:p>
          <a:p>
            <a:pPr marL="268288" lvl="1" indent="-93663"/>
            <a:r>
              <a:rPr lang="pt-BR" sz="1800" dirty="0" smtClean="0">
                <a:latin typeface="Arial" panose="020B0604020202020204" pitchFamily="34" charset="0"/>
                <a:ea typeface="ＭＳ Ｐゴシック" pitchFamily="34" charset="-128"/>
                <a:cs typeface="Arial" panose="020B0604020202020204" pitchFamily="34" charset="0"/>
              </a:rPr>
              <a:t> 822 </a:t>
            </a:r>
            <a:r>
              <a:rPr lang="pt-BR" sz="1800" dirty="0">
                <a:latin typeface="Arial" panose="020B0604020202020204" pitchFamily="34" charset="0"/>
                <a:ea typeface="ＭＳ Ｐゴシック" pitchFamily="34" charset="-128"/>
                <a:cs typeface="Arial" panose="020B0604020202020204" pitchFamily="34" charset="0"/>
              </a:rPr>
              <a:t>Investidores Institucionais globais com US$ 95 trilhões sob gestão. </a:t>
            </a:r>
          </a:p>
          <a:p>
            <a:pPr marL="268288" lvl="1" indent="-93663"/>
            <a:r>
              <a:rPr lang="pt-BR" sz="1800" dirty="0" smtClean="0">
                <a:latin typeface="Arial" panose="020B0604020202020204" pitchFamily="34" charset="0"/>
                <a:ea typeface="ＭＳ Ｐゴシック" pitchFamily="34" charset="-128"/>
                <a:cs typeface="Arial" panose="020B0604020202020204" pitchFamily="34" charset="0"/>
              </a:rPr>
              <a:t> 68 </a:t>
            </a:r>
            <a:r>
              <a:rPr lang="pt-BR" sz="1800" dirty="0">
                <a:latin typeface="Arial" panose="020B0604020202020204" pitchFamily="34" charset="0"/>
                <a:ea typeface="ＭＳ Ｐゴシック" pitchFamily="34" charset="-128"/>
                <a:cs typeface="Arial" panose="020B0604020202020204" pitchFamily="34" charset="0"/>
              </a:rPr>
              <a:t>signatários latino-americanos; 63 deles brasileiros com US$ 2,1 trilhões de ativos. </a:t>
            </a:r>
          </a:p>
        </p:txBody>
      </p:sp>
      <p:sp>
        <p:nvSpPr>
          <p:cNvPr id="3" name="Espaço Reservado para Conteúdo 2"/>
          <p:cNvSpPr>
            <a:spLocks noGrp="1"/>
          </p:cNvSpPr>
          <p:nvPr>
            <p:ph sz="half" idx="4294967295"/>
          </p:nvPr>
        </p:nvSpPr>
        <p:spPr>
          <a:xfrm>
            <a:off x="6324600" y="2254316"/>
            <a:ext cx="5535706" cy="3797756"/>
          </a:xfrm>
          <a:prstGeom prst="rect">
            <a:avLst/>
          </a:prstGeom>
        </p:spPr>
        <p:txBody>
          <a:bodyPr>
            <a:normAutofit fontScale="55000" lnSpcReduction="20000"/>
          </a:bodyPr>
          <a:lstStyle/>
          <a:p>
            <a:pPr marL="0" indent="0">
              <a:lnSpc>
                <a:spcPct val="110000"/>
              </a:lnSpc>
            </a:pPr>
            <a:r>
              <a:rPr lang="pt-BR" sz="3600" b="1" dirty="0" smtClean="0">
                <a:latin typeface="Arial" panose="020B0604020202020204" pitchFamily="34" charset="0"/>
                <a:ea typeface="ＭＳ Ｐゴシック" pitchFamily="34" charset="-128"/>
                <a:cs typeface="Arial" panose="020B0604020202020204" pitchFamily="34" charset="0"/>
              </a:rPr>
              <a:t> PRI </a:t>
            </a:r>
            <a:r>
              <a:rPr lang="pt-BR" sz="3600" b="1" dirty="0">
                <a:latin typeface="Arial" panose="020B0604020202020204" pitchFamily="34" charset="0"/>
                <a:ea typeface="ＭＳ Ｐゴシック" pitchFamily="34" charset="-128"/>
                <a:cs typeface="Arial" panose="020B0604020202020204" pitchFamily="34" charset="0"/>
              </a:rPr>
              <a:t>– </a:t>
            </a:r>
            <a:r>
              <a:rPr lang="pt-BR" sz="3600" b="1" dirty="0" err="1">
                <a:latin typeface="Arial" panose="020B0604020202020204" pitchFamily="34" charset="0"/>
                <a:ea typeface="ＭＳ Ｐゴシック" pitchFamily="34" charset="-128"/>
                <a:cs typeface="Arial" panose="020B0604020202020204" pitchFamily="34" charset="0"/>
              </a:rPr>
              <a:t>Principles</a:t>
            </a:r>
            <a:r>
              <a:rPr lang="pt-BR" sz="3600" b="1" dirty="0">
                <a:latin typeface="Arial" panose="020B0604020202020204" pitchFamily="34" charset="0"/>
                <a:ea typeface="ＭＳ Ｐゴシック" pitchFamily="34" charset="-128"/>
                <a:cs typeface="Arial" panose="020B0604020202020204" pitchFamily="34" charset="0"/>
              </a:rPr>
              <a:t> for </a:t>
            </a:r>
            <a:r>
              <a:rPr lang="pt-BR" sz="3600" b="1" dirty="0" err="1">
                <a:latin typeface="Arial" panose="020B0604020202020204" pitchFamily="34" charset="0"/>
                <a:ea typeface="ＭＳ Ｐゴシック" pitchFamily="34" charset="-128"/>
                <a:cs typeface="Arial" panose="020B0604020202020204" pitchFamily="34" charset="0"/>
              </a:rPr>
              <a:t>Responsible</a:t>
            </a:r>
            <a:r>
              <a:rPr lang="pt-BR" sz="3600" b="1" dirty="0">
                <a:latin typeface="Arial" panose="020B0604020202020204" pitchFamily="34" charset="0"/>
                <a:ea typeface="ＭＳ Ｐゴシック" pitchFamily="34" charset="-128"/>
                <a:cs typeface="Arial" panose="020B0604020202020204" pitchFamily="34" charset="0"/>
              </a:rPr>
              <a:t> </a:t>
            </a:r>
            <a:r>
              <a:rPr lang="pt-BR" sz="3600" b="1" dirty="0" err="1">
                <a:latin typeface="Arial" panose="020B0604020202020204" pitchFamily="34" charset="0"/>
                <a:ea typeface="ＭＳ Ｐゴシック" pitchFamily="34" charset="-128"/>
                <a:cs typeface="Arial" panose="020B0604020202020204" pitchFamily="34" charset="0"/>
              </a:rPr>
              <a:t>Investment</a:t>
            </a:r>
            <a:r>
              <a:rPr lang="pt-BR" sz="3600" b="1" dirty="0">
                <a:latin typeface="Arial" panose="020B0604020202020204" pitchFamily="34" charset="0"/>
                <a:ea typeface="ＭＳ Ｐゴシック" pitchFamily="34" charset="-128"/>
                <a:cs typeface="Arial" panose="020B0604020202020204" pitchFamily="34" charset="0"/>
              </a:rPr>
              <a:t> (2006)</a:t>
            </a:r>
          </a:p>
          <a:p>
            <a:pPr lvl="1">
              <a:lnSpc>
                <a:spcPct val="110000"/>
              </a:lnSpc>
            </a:pPr>
            <a:r>
              <a:rPr lang="pt-BR" sz="3300" dirty="0">
                <a:latin typeface="Arial" panose="020B0604020202020204" pitchFamily="34" charset="0"/>
                <a:ea typeface="ＭＳ Ｐゴシック" pitchFamily="34" charset="-128"/>
                <a:cs typeface="Arial" panose="020B0604020202020204" pitchFamily="34" charset="0"/>
              </a:rPr>
              <a:t>Iniciativa das Nações Unidas desenvolvida por investidores institucionais e implementada por UNEP-FI (Programa das Nações Unidas para o Meio Ambiente) e Pacto Global. </a:t>
            </a:r>
          </a:p>
          <a:p>
            <a:pPr lvl="1">
              <a:lnSpc>
                <a:spcPct val="110000"/>
              </a:lnSpc>
            </a:pPr>
            <a:r>
              <a:rPr lang="pt-BR" sz="3300" dirty="0" smtClean="0">
                <a:latin typeface="Arial" panose="020B0604020202020204" pitchFamily="34" charset="0"/>
                <a:ea typeface="ＭＳ Ｐゴシック" pitchFamily="34" charset="-128"/>
                <a:cs typeface="Arial" panose="020B0604020202020204" pitchFamily="34" charset="0"/>
              </a:rPr>
              <a:t>Incluir </a:t>
            </a:r>
            <a:r>
              <a:rPr lang="pt-BR" sz="3300" dirty="0">
                <a:latin typeface="Arial" panose="020B0604020202020204" pitchFamily="34" charset="0"/>
                <a:ea typeface="ＭＳ Ｐゴシック" pitchFamily="34" charset="-128"/>
                <a:cs typeface="Arial" panose="020B0604020202020204" pitchFamily="34" charset="0"/>
              </a:rPr>
              <a:t>critérios ambientais, sociais e de governança na lógica dos investimentos.</a:t>
            </a:r>
          </a:p>
          <a:p>
            <a:pPr lvl="1">
              <a:lnSpc>
                <a:spcPct val="110000"/>
              </a:lnSpc>
            </a:pPr>
            <a:r>
              <a:rPr lang="pt-BR" sz="3300" dirty="0" smtClean="0">
                <a:latin typeface="Arial" panose="020B0604020202020204" pitchFamily="34" charset="0"/>
                <a:ea typeface="ＭＳ Ｐゴシック" pitchFamily="34" charset="-128"/>
                <a:cs typeface="Arial" panose="020B0604020202020204" pitchFamily="34" charset="0"/>
              </a:rPr>
              <a:t>1.380 </a:t>
            </a:r>
            <a:r>
              <a:rPr lang="pt-BR" sz="3300" dirty="0">
                <a:latin typeface="Arial" panose="020B0604020202020204" pitchFamily="34" charset="0"/>
                <a:ea typeface="ＭＳ Ｐゴシック" pitchFamily="34" charset="-128"/>
                <a:cs typeface="Arial" panose="020B0604020202020204" pitchFamily="34" charset="0"/>
              </a:rPr>
              <a:t>investidores institucionais de 56 países, com US$ 59 trilhões em gestão de ativos. Mais de 60 signatários brasileiros que representam mais de 60% do AUM de previdência complementar privada. </a:t>
            </a:r>
          </a:p>
          <a:p>
            <a:pPr marL="0" indent="0">
              <a:buNone/>
            </a:pPr>
            <a:endParaRPr lang="pt-BR" sz="2000" b="1" dirty="0">
              <a:latin typeface="Tw Cen MT" pitchFamily="34" charset="0"/>
              <a:ea typeface="ＭＳ Ｐゴシック" pitchFamily="34" charset="-128"/>
              <a:cs typeface="Arial" charset="0"/>
            </a:endParaRPr>
          </a:p>
        </p:txBody>
      </p:sp>
      <p:sp>
        <p:nvSpPr>
          <p:cNvPr id="11" name="Título 10"/>
          <p:cNvSpPr txBox="1">
            <a:spLocks/>
          </p:cNvSpPr>
          <p:nvPr/>
        </p:nvSpPr>
        <p:spPr>
          <a:xfrm>
            <a:off x="103057" y="6608673"/>
            <a:ext cx="3534560" cy="2606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1000" dirty="0" smtClean="0"/>
              <a:t>Fonte: BM&amp;FBOVESPA</a:t>
            </a:r>
            <a:endParaRPr lang="pt-BR" sz="1000" dirty="0"/>
          </a:p>
        </p:txBody>
      </p:sp>
      <p:pic>
        <p:nvPicPr>
          <p:cNvPr id="8" name="Imagem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2985" y="1262771"/>
            <a:ext cx="1524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8181" y="1338503"/>
            <a:ext cx="2286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Investidores</a:t>
            </a:r>
            <a:endParaRPr lang="pt-PT" b="1" dirty="0">
              <a:solidFill>
                <a:schemeClr val="tx1"/>
              </a:solidFill>
              <a:latin typeface="Calibri" panose="020F0502020204030204" pitchFamily="34" charset="0"/>
              <a:cs typeface="Calibri" panose="020F0502020204030204" pitchFamily="34" charset="0"/>
            </a:endParaRPr>
          </a:p>
        </p:txBody>
      </p:sp>
      <p:cxnSp>
        <p:nvCxnSpPr>
          <p:cNvPr id="13" name="Conector reto 12"/>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2667710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Investidores</a:t>
            </a:r>
            <a:endParaRPr lang="pt-PT" b="1" dirty="0">
              <a:solidFill>
                <a:schemeClr val="tx1"/>
              </a:solidFill>
              <a:latin typeface="Calibri" panose="020F0502020204030204" pitchFamily="34" charset="0"/>
              <a:cs typeface="Calibri" panose="020F0502020204030204" pitchFamily="34" charset="0"/>
            </a:endParaRPr>
          </a:p>
        </p:txBody>
      </p:sp>
      <p:cxnSp>
        <p:nvCxnSpPr>
          <p:cNvPr id="26" name="Conector reto 25"/>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Imagem 26"/>
          <p:cNvPicPr>
            <a:picLocks noChangeAspect="1"/>
          </p:cNvPicPr>
          <p:nvPr/>
        </p:nvPicPr>
        <p:blipFill>
          <a:blip r:embed="rId3"/>
          <a:stretch>
            <a:fillRect/>
          </a:stretch>
        </p:blipFill>
        <p:spPr>
          <a:xfrm>
            <a:off x="11172195" y="71811"/>
            <a:ext cx="668510" cy="668510"/>
          </a:xfrm>
          <a:prstGeom prst="rect">
            <a:avLst/>
          </a:prstGeom>
        </p:spPr>
      </p:pic>
      <p:sp>
        <p:nvSpPr>
          <p:cNvPr id="24" name="Retângulo 23">
            <a:extLst>
              <a:ext uri="{FF2B5EF4-FFF2-40B4-BE49-F238E27FC236}">
                <a16:creationId xmlns="" xmlns:a16="http://schemas.microsoft.com/office/drawing/2014/main" id="{3A00DB04-9EA2-451E-B7CD-2A68EDC0FA9E}"/>
              </a:ext>
            </a:extLst>
          </p:cNvPr>
          <p:cNvSpPr/>
          <p:nvPr/>
        </p:nvSpPr>
        <p:spPr>
          <a:xfrm>
            <a:off x="336161" y="926500"/>
            <a:ext cx="11504544" cy="1292662"/>
          </a:xfrm>
          <a:prstGeom prst="rect">
            <a:avLst/>
          </a:prstGeom>
        </p:spPr>
        <p:txBody>
          <a:bodyPr wrap="square">
            <a:spAutoFit/>
          </a:bodyPr>
          <a:lstStyle/>
          <a:p>
            <a:pPr algn="just"/>
            <a:r>
              <a:rPr lang="pt-BR" sz="2000" i="1" dirty="0">
                <a:latin typeface="Arial" panose="020B0604020202020204" pitchFamily="34" charset="0"/>
                <a:cs typeface="Arial" panose="020B0604020202020204" pitchFamily="34" charset="0"/>
              </a:rPr>
              <a:t>“Focar mais na criação de valor a longo prazo do que no pagamento de dividendos de curto prazo; ser aberto e transparente sobre os planos de crescimento; e focar nos fatores ambientais, sociais e de governança, porque eles têm impactos financeiros reais e quantificáveis”. </a:t>
            </a:r>
            <a:r>
              <a:rPr lang="pt-BR" sz="2000" b="1" i="1" dirty="0" smtClean="0">
                <a:latin typeface="Arial" panose="020B0604020202020204" pitchFamily="34" charset="0"/>
                <a:cs typeface="Arial" panose="020B0604020202020204" pitchFamily="34" charset="0"/>
              </a:rPr>
              <a:t>L</a:t>
            </a:r>
            <a:r>
              <a:rPr lang="pt-BR" b="1" i="1" dirty="0" smtClean="0">
                <a:latin typeface="Arial" panose="020B0604020202020204" pitchFamily="34" charset="0"/>
                <a:cs typeface="Arial" panose="020B0604020202020204" pitchFamily="34" charset="0"/>
              </a:rPr>
              <a:t>arry </a:t>
            </a:r>
            <a:r>
              <a:rPr lang="pt-BR" b="1" i="1" dirty="0" err="1" smtClean="0">
                <a:latin typeface="Arial" panose="020B0604020202020204" pitchFamily="34" charset="0"/>
                <a:cs typeface="Arial" panose="020B0604020202020204" pitchFamily="34" charset="0"/>
              </a:rPr>
              <a:t>Fink</a:t>
            </a:r>
            <a:r>
              <a:rPr lang="pt-BR" b="1" i="1" dirty="0" smtClean="0">
                <a:latin typeface="Arial" panose="020B0604020202020204" pitchFamily="34" charset="0"/>
                <a:cs typeface="Arial" panose="020B0604020202020204" pitchFamily="34" charset="0"/>
              </a:rPr>
              <a:t> </a:t>
            </a:r>
            <a:r>
              <a:rPr lang="pt-BR" b="1" i="1" dirty="0">
                <a:latin typeface="Arial" panose="020B0604020202020204" pitchFamily="34" charset="0"/>
                <a:cs typeface="Arial" panose="020B0604020202020204" pitchFamily="34" charset="0"/>
              </a:rPr>
              <a:t>– </a:t>
            </a:r>
            <a:r>
              <a:rPr lang="pt-BR" b="1" i="1" dirty="0" smtClean="0">
                <a:latin typeface="Arial" panose="020B0604020202020204" pitchFamily="34" charset="0"/>
                <a:cs typeface="Arial" panose="020B0604020202020204" pitchFamily="34" charset="0"/>
              </a:rPr>
              <a:t>Chairman </a:t>
            </a:r>
            <a:r>
              <a:rPr lang="pt-BR" b="1" i="1" dirty="0" err="1" smtClean="0">
                <a:latin typeface="Arial" panose="020B0604020202020204" pitchFamily="34" charset="0"/>
                <a:cs typeface="Arial" panose="020B0604020202020204" pitchFamily="34" charset="0"/>
              </a:rPr>
              <a:t>and</a:t>
            </a:r>
            <a:r>
              <a:rPr lang="pt-BR" b="1" i="1" dirty="0" smtClean="0">
                <a:latin typeface="Arial" panose="020B0604020202020204" pitchFamily="34" charset="0"/>
                <a:cs typeface="Arial" panose="020B0604020202020204" pitchFamily="34" charset="0"/>
              </a:rPr>
              <a:t> CEO </a:t>
            </a:r>
            <a:r>
              <a:rPr lang="pt-BR" b="1" i="1" dirty="0">
                <a:latin typeface="Arial" panose="020B0604020202020204" pitchFamily="34" charset="0"/>
                <a:cs typeface="Arial" panose="020B0604020202020204" pitchFamily="34" charset="0"/>
              </a:rPr>
              <a:t>Black Rock</a:t>
            </a:r>
          </a:p>
        </p:txBody>
      </p:sp>
      <p:sp>
        <p:nvSpPr>
          <p:cNvPr id="28" name="CaixaDeTexto 27"/>
          <p:cNvSpPr txBox="1"/>
          <p:nvPr/>
        </p:nvSpPr>
        <p:spPr>
          <a:xfrm>
            <a:off x="336161" y="2212692"/>
            <a:ext cx="11521698" cy="1015663"/>
          </a:xfrm>
          <a:prstGeom prst="rect">
            <a:avLst/>
          </a:prstGeom>
          <a:noFill/>
        </p:spPr>
        <p:txBody>
          <a:bodyPr wrap="square" rtlCol="0">
            <a:spAutoFit/>
          </a:bodyPr>
          <a:lstStyle/>
          <a:p>
            <a:pPr marL="342900" indent="-342900">
              <a:buFont typeface="Wingdings" panose="05000000000000000000" pitchFamily="2" charset="2"/>
              <a:buChar char="Ø"/>
            </a:pPr>
            <a:r>
              <a:rPr lang="pt-BR" sz="2000" dirty="0">
                <a:latin typeface="Arial" panose="020B0604020202020204" pitchFamily="34" charset="0"/>
                <a:cs typeface="Arial" panose="020B0604020202020204" pitchFamily="34" charset="0"/>
              </a:rPr>
              <a:t>O </a:t>
            </a:r>
            <a:r>
              <a:rPr lang="pt-BR" sz="2000" dirty="0">
                <a:latin typeface="Arial" panose="020B0604020202020204" pitchFamily="34" charset="0"/>
                <a:cs typeface="Arial" panose="020B0604020202020204" pitchFamily="34" charset="0"/>
              </a:rPr>
              <a:t>estudo </a:t>
            </a:r>
            <a:r>
              <a:rPr lang="pt-BR" sz="2000" i="1" dirty="0">
                <a:latin typeface="Arial" panose="020B0604020202020204" pitchFamily="34" charset="0"/>
                <a:cs typeface="Arial" panose="020B0604020202020204" pitchFamily="34" charset="0"/>
              </a:rPr>
              <a:t>“</a:t>
            </a:r>
            <a:r>
              <a:rPr lang="en-US" sz="2000" i="1" dirty="0">
                <a:latin typeface="Arial" panose="020B0604020202020204" pitchFamily="34" charset="0"/>
                <a:cs typeface="Arial" panose="020B0604020202020204" pitchFamily="34" charset="0"/>
              </a:rPr>
              <a:t>Does </a:t>
            </a:r>
            <a:r>
              <a:rPr lang="en-US" sz="2000" i="1" dirty="0">
                <a:latin typeface="Arial" panose="020B0604020202020204" pitchFamily="34" charset="0"/>
                <a:cs typeface="Arial" panose="020B0604020202020204" pitchFamily="34" charset="0"/>
              </a:rPr>
              <a:t>your nonfinancial reporting tell your value creation story</a:t>
            </a:r>
            <a:r>
              <a:rPr lang="en-US" sz="2000" i="1" dirty="0">
                <a:latin typeface="Arial" panose="020B0604020202020204" pitchFamily="34" charset="0"/>
                <a:cs typeface="Arial" panose="020B0604020202020204" pitchFamily="34" charset="0"/>
              </a:rPr>
              <a:t>?” </a:t>
            </a:r>
            <a:r>
              <a:rPr lang="pt-BR" sz="2000" dirty="0" smtClean="0">
                <a:latin typeface="Arial" panose="020B0604020202020204" pitchFamily="34" charset="0"/>
                <a:cs typeface="Arial" panose="020B0604020202020204" pitchFamily="34" charset="0"/>
              </a:rPr>
              <a:t>realizado </a:t>
            </a:r>
            <a:r>
              <a:rPr lang="pt-BR" sz="2000" dirty="0">
                <a:latin typeface="Arial" panose="020B0604020202020204" pitchFamily="34" charset="0"/>
                <a:cs typeface="Arial" panose="020B0604020202020204" pitchFamily="34" charset="0"/>
              </a:rPr>
              <a:t>em 2018 pela EY Serviços de Sustentabilidade e Mudanças Climáticas, com </a:t>
            </a:r>
            <a:r>
              <a:rPr lang="pt-BR" sz="2000" b="1" dirty="0">
                <a:latin typeface="Arial" panose="020B0604020202020204" pitchFamily="34" charset="0"/>
                <a:cs typeface="Arial" panose="020B0604020202020204" pitchFamily="34" charset="0"/>
              </a:rPr>
              <a:t>investidores institucionais</a:t>
            </a:r>
            <a:r>
              <a:rPr lang="pt-BR" sz="2000" dirty="0">
                <a:latin typeface="Arial" panose="020B0604020202020204" pitchFamily="34" charset="0"/>
                <a:cs typeface="Arial" panose="020B0604020202020204" pitchFamily="34" charset="0"/>
              </a:rPr>
              <a:t>, revelou que:</a:t>
            </a:r>
          </a:p>
        </p:txBody>
      </p:sp>
      <p:sp>
        <p:nvSpPr>
          <p:cNvPr id="29" name="Rectangle 3">
            <a:extLst>
              <a:ext uri="{FF2B5EF4-FFF2-40B4-BE49-F238E27FC236}">
                <a16:creationId xmlns="" xmlns:a16="http://schemas.microsoft.com/office/drawing/2014/main" id="{6581B458-A6AA-4CD9-8D83-8207E2E6E6DF}"/>
              </a:ext>
            </a:extLst>
          </p:cNvPr>
          <p:cNvSpPr>
            <a:spLocks noChangeArrowheads="1"/>
          </p:cNvSpPr>
          <p:nvPr/>
        </p:nvSpPr>
        <p:spPr bwMode="auto">
          <a:xfrm>
            <a:off x="1492626" y="3326608"/>
            <a:ext cx="10365234"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fontAlgn="base" hangingPunct="0">
              <a:spcBef>
                <a:spcPct val="0"/>
              </a:spcBef>
              <a:spcAft>
                <a:spcPct val="0"/>
              </a:spcAft>
            </a:pPr>
            <a:r>
              <a:rPr kumimoji="0" lang="pt-PT" altLang="pt-BR" b="0" i="0" u="none" strike="noStrike" cap="none" normalizeH="0" baseline="0" dirty="0">
                <a:ln>
                  <a:noFill/>
                </a:ln>
                <a:solidFill>
                  <a:srgbClr val="212121"/>
                </a:solidFill>
                <a:effectLst/>
                <a:latin typeface="Arial" panose="020B0604020202020204" pitchFamily="34" charset="0"/>
                <a:cs typeface="Arial" panose="020B0604020202020204" pitchFamily="34" charset="0"/>
              </a:rPr>
              <a:t>Realizam uma avaliação</a:t>
            </a:r>
            <a:r>
              <a:rPr kumimoji="0" lang="pt-PT" altLang="pt-BR" b="1" i="0" u="none" strike="noStrike" cap="none" normalizeH="0" baseline="0" dirty="0">
                <a:ln>
                  <a:noFill/>
                </a:ln>
                <a:solidFill>
                  <a:srgbClr val="FF0000"/>
                </a:solidFill>
                <a:effectLst/>
                <a:latin typeface="Arial" panose="020B0604020202020204" pitchFamily="34" charset="0"/>
                <a:cs typeface="Arial" panose="020B0604020202020204" pitchFamily="34" charset="0"/>
              </a:rPr>
              <a:t> </a:t>
            </a:r>
            <a:r>
              <a:rPr lang="pt-PT" altLang="pt-BR" dirty="0">
                <a:solidFill>
                  <a:srgbClr val="212121"/>
                </a:solidFill>
                <a:latin typeface="Arial" panose="020B0604020202020204" pitchFamily="34" charset="0"/>
                <a:cs typeface="Arial" panose="020B0604020202020204" pitchFamily="34" charset="0"/>
              </a:rPr>
              <a:t>das informações não financeiras das empresas, sendo </a:t>
            </a:r>
            <a:r>
              <a:rPr lang="pt-PT" altLang="pt-BR" b="1" dirty="0">
                <a:solidFill>
                  <a:srgbClr val="212121"/>
                </a:solidFill>
                <a:latin typeface="Arial" panose="020B0604020202020204" pitchFamily="34" charset="0"/>
                <a:cs typeface="Arial" panose="020B0604020202020204" pitchFamily="34" charset="0"/>
              </a:rPr>
              <a:t>65% de maneira informal</a:t>
            </a:r>
            <a:r>
              <a:rPr lang="pt-PT" altLang="pt-BR" dirty="0">
                <a:solidFill>
                  <a:srgbClr val="212121"/>
                </a:solidFill>
                <a:latin typeface="Arial" panose="020B0604020202020204" pitchFamily="34" charset="0"/>
                <a:cs typeface="Arial" panose="020B0604020202020204" pitchFamily="34" charset="0"/>
              </a:rPr>
              <a:t> e 32% estruturada. </a:t>
            </a:r>
            <a:r>
              <a:rPr lang="pt-PT" altLang="pt-BR" b="1" dirty="0">
                <a:solidFill>
                  <a:srgbClr val="212121"/>
                </a:solidFill>
                <a:latin typeface="Arial" panose="020B0604020202020204" pitchFamily="34" charset="0"/>
                <a:cs typeface="Arial" panose="020B0604020202020204" pitchFamily="34" charset="0"/>
              </a:rPr>
              <a:t>Aumento de quase 20%</a:t>
            </a:r>
            <a:r>
              <a:rPr lang="pt-PT" altLang="pt-BR" dirty="0">
                <a:solidFill>
                  <a:srgbClr val="212121"/>
                </a:solidFill>
                <a:latin typeface="Arial" panose="020B0604020202020204" pitchFamily="34" charset="0"/>
                <a:cs typeface="Arial" panose="020B0604020202020204" pitchFamily="34" charset="0"/>
              </a:rPr>
              <a:t> em relação ao estudo de 2017. </a:t>
            </a:r>
            <a:endParaRPr kumimoji="0" lang="pt-PT" altLang="pt-BR" b="0" i="0"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30" name="CaixaDeTexto 29">
            <a:extLst>
              <a:ext uri="{FF2B5EF4-FFF2-40B4-BE49-F238E27FC236}">
                <a16:creationId xmlns="" xmlns:a16="http://schemas.microsoft.com/office/drawing/2014/main" id="{279ED2E0-E6D8-4F11-9E4D-D303572148FF}"/>
              </a:ext>
            </a:extLst>
          </p:cNvPr>
          <p:cNvSpPr txBox="1"/>
          <p:nvPr/>
        </p:nvSpPr>
        <p:spPr>
          <a:xfrm>
            <a:off x="402604" y="3277524"/>
            <a:ext cx="1140217" cy="646331"/>
          </a:xfrm>
          <a:prstGeom prst="rect">
            <a:avLst/>
          </a:prstGeom>
          <a:noFill/>
        </p:spPr>
        <p:txBody>
          <a:bodyPr wrap="square" rtlCol="0">
            <a:spAutoFit/>
          </a:bodyPr>
          <a:lstStyle/>
          <a:p>
            <a:pPr algn="ctr"/>
            <a:r>
              <a:rPr lang="pt-BR" sz="3600" dirty="0"/>
              <a:t>97%</a:t>
            </a:r>
            <a:endParaRPr lang="pt-BR" sz="4000" dirty="0"/>
          </a:p>
        </p:txBody>
      </p:sp>
      <p:sp>
        <p:nvSpPr>
          <p:cNvPr id="31" name="Rectangle 3">
            <a:extLst>
              <a:ext uri="{FF2B5EF4-FFF2-40B4-BE49-F238E27FC236}">
                <a16:creationId xmlns="" xmlns:a16="http://schemas.microsoft.com/office/drawing/2014/main" id="{BF00C837-4E04-48B8-8664-EE4940E100E8}"/>
              </a:ext>
            </a:extLst>
          </p:cNvPr>
          <p:cNvSpPr>
            <a:spLocks noChangeArrowheads="1"/>
          </p:cNvSpPr>
          <p:nvPr/>
        </p:nvSpPr>
        <p:spPr bwMode="auto">
          <a:xfrm>
            <a:off x="1492626" y="4076866"/>
            <a:ext cx="10365234"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pt-PT" altLang="pt-BR" dirty="0">
                <a:solidFill>
                  <a:srgbClr val="212121"/>
                </a:solidFill>
                <a:latin typeface="Arial" panose="020B0604020202020204" pitchFamily="34" charset="0"/>
                <a:cs typeface="Arial" panose="020B0604020202020204" pitchFamily="34" charset="0"/>
              </a:rPr>
              <a:t>Consideram </a:t>
            </a:r>
            <a:r>
              <a:rPr kumimoji="0" lang="pt-PT" altLang="pt-BR" b="0" i="0" u="none" strike="noStrike" cap="none" normalizeH="0" baseline="0" dirty="0">
                <a:ln>
                  <a:noFill/>
                </a:ln>
                <a:solidFill>
                  <a:srgbClr val="212121"/>
                </a:solidFill>
                <a:effectLst/>
                <a:latin typeface="Arial" panose="020B0604020202020204" pitchFamily="34" charset="0"/>
                <a:cs typeface="Arial" panose="020B0604020202020204" pitchFamily="34" charset="0"/>
              </a:rPr>
              <a:t>o </a:t>
            </a:r>
            <a:r>
              <a:rPr kumimoji="0" lang="pt-PT" altLang="pt-BR" b="1" i="0"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rPr>
              <a:t>Relato Integrado </a:t>
            </a:r>
            <a:r>
              <a:rPr kumimoji="0" lang="pt-PT" altLang="pt-BR" b="1" i="1"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rPr>
              <a:t>(Integrated Reporting)</a:t>
            </a:r>
            <a:r>
              <a:rPr kumimoji="0" lang="pt-PT" altLang="pt-BR" b="1" i="0" u="none" strike="noStrike" cap="none" normalizeH="0" baseline="0" dirty="0">
                <a:ln>
                  <a:noFill/>
                </a:ln>
                <a:solidFill>
                  <a:schemeClr val="accent6">
                    <a:lumMod val="50000"/>
                  </a:schemeClr>
                </a:solidFill>
                <a:effectLst/>
                <a:latin typeface="Arial" panose="020B0604020202020204" pitchFamily="34" charset="0"/>
                <a:cs typeface="Arial" panose="020B0604020202020204" pitchFamily="34" charset="0"/>
              </a:rPr>
              <a:t> </a:t>
            </a:r>
            <a:r>
              <a:rPr kumimoji="0" lang="pt-PT" altLang="pt-BR" i="0" u="none" strike="noStrike" cap="none" normalizeH="0" baseline="0" dirty="0">
                <a:ln>
                  <a:noFill/>
                </a:ln>
                <a:effectLst/>
                <a:latin typeface="Arial" panose="020B0604020202020204" pitchFamily="34" charset="0"/>
                <a:cs typeface="Arial" panose="020B0604020202020204" pitchFamily="34" charset="0"/>
              </a:rPr>
              <a:t>muito útil</a:t>
            </a:r>
            <a:r>
              <a:rPr kumimoji="0" lang="pt-PT" altLang="pt-BR" i="0" u="none" strike="noStrike" cap="none" normalizeH="0" dirty="0">
                <a:ln>
                  <a:noFill/>
                </a:ln>
                <a:effectLst/>
                <a:latin typeface="Arial" panose="020B0604020202020204" pitchFamily="34" charset="0"/>
                <a:cs typeface="Arial" panose="020B0604020202020204" pitchFamily="34" charset="0"/>
              </a:rPr>
              <a:t> na tomada de decisão. No estudo de 2017 somente 57% consideravam o Relato Integrado muito útil.</a:t>
            </a:r>
            <a:endParaRPr kumimoji="0" lang="pt-PT" altLang="pt-BR" i="0" u="none" strike="noStrike" cap="none" normalizeH="0" baseline="0" dirty="0">
              <a:ln>
                <a:noFill/>
              </a:ln>
              <a:effectLst/>
              <a:latin typeface="Arial" panose="020B0604020202020204" pitchFamily="34" charset="0"/>
              <a:cs typeface="Arial" panose="020B0604020202020204" pitchFamily="34" charset="0"/>
            </a:endParaRPr>
          </a:p>
        </p:txBody>
      </p:sp>
      <p:sp>
        <p:nvSpPr>
          <p:cNvPr id="32" name="CaixaDeTexto 31">
            <a:extLst>
              <a:ext uri="{FF2B5EF4-FFF2-40B4-BE49-F238E27FC236}">
                <a16:creationId xmlns="" xmlns:a16="http://schemas.microsoft.com/office/drawing/2014/main" id="{57046D70-0197-4504-A4DA-CF8AC4425B10}"/>
              </a:ext>
            </a:extLst>
          </p:cNvPr>
          <p:cNvSpPr txBox="1"/>
          <p:nvPr/>
        </p:nvSpPr>
        <p:spPr>
          <a:xfrm>
            <a:off x="414720" y="3935145"/>
            <a:ext cx="1140217" cy="646331"/>
          </a:xfrm>
          <a:prstGeom prst="rect">
            <a:avLst/>
          </a:prstGeom>
          <a:noFill/>
        </p:spPr>
        <p:txBody>
          <a:bodyPr wrap="square" rtlCol="0">
            <a:spAutoFit/>
          </a:bodyPr>
          <a:lstStyle/>
          <a:p>
            <a:pPr algn="ctr"/>
            <a:r>
              <a:rPr lang="pt-BR" sz="3600" dirty="0" smtClean="0"/>
              <a:t>89%</a:t>
            </a:r>
            <a:endParaRPr lang="pt-BR" sz="3600" dirty="0"/>
          </a:p>
        </p:txBody>
      </p:sp>
      <p:sp>
        <p:nvSpPr>
          <p:cNvPr id="33" name="Rectangle 3">
            <a:extLst>
              <a:ext uri="{FF2B5EF4-FFF2-40B4-BE49-F238E27FC236}">
                <a16:creationId xmlns="" xmlns:a16="http://schemas.microsoft.com/office/drawing/2014/main" id="{9B57E63B-B509-433E-8B1D-252A4D69D25F}"/>
              </a:ext>
            </a:extLst>
          </p:cNvPr>
          <p:cNvSpPr>
            <a:spLocks noChangeArrowheads="1"/>
          </p:cNvSpPr>
          <p:nvPr/>
        </p:nvSpPr>
        <p:spPr bwMode="auto">
          <a:xfrm>
            <a:off x="1492625" y="4788548"/>
            <a:ext cx="10365233"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fontAlgn="base" hangingPunct="0">
              <a:spcBef>
                <a:spcPct val="0"/>
              </a:spcBef>
              <a:spcAft>
                <a:spcPct val="0"/>
              </a:spcAft>
            </a:pPr>
            <a:r>
              <a:rPr lang="pt-BR" altLang="pt-BR" dirty="0" smtClean="0">
                <a:solidFill>
                  <a:srgbClr val="212121"/>
                </a:solidFill>
                <a:latin typeface="Arial" panose="020B0604020202020204" pitchFamily="34" charset="0"/>
                <a:cs typeface="Arial" panose="020B0604020202020204" pitchFamily="34" charset="0"/>
              </a:rPr>
              <a:t>A maioria </a:t>
            </a:r>
            <a:r>
              <a:rPr lang="pt-BR" altLang="pt-BR" dirty="0">
                <a:solidFill>
                  <a:srgbClr val="212121"/>
                </a:solidFill>
                <a:latin typeface="Arial" panose="020B0604020202020204" pitchFamily="34" charset="0"/>
                <a:cs typeface="Arial" panose="020B0604020202020204" pitchFamily="34" charset="0"/>
              </a:rPr>
              <a:t>ou quase todas as empresas que estão envolvidos avaliam a </a:t>
            </a:r>
            <a:r>
              <a:rPr lang="pt-BR" altLang="pt-BR" b="1" dirty="0">
                <a:solidFill>
                  <a:srgbClr val="212121"/>
                </a:solidFill>
                <a:latin typeface="Arial" panose="020B0604020202020204" pitchFamily="34" charset="0"/>
                <a:cs typeface="Arial" panose="020B0604020202020204" pitchFamily="34" charset="0"/>
              </a:rPr>
              <a:t>materialidade ESG </a:t>
            </a:r>
            <a:r>
              <a:rPr lang="pt-BR" altLang="pt-BR" dirty="0">
                <a:solidFill>
                  <a:srgbClr val="212121"/>
                </a:solidFill>
                <a:latin typeface="Arial" panose="020B0604020202020204" pitchFamily="34" charset="0"/>
                <a:cs typeface="Arial" panose="020B0604020202020204" pitchFamily="34" charset="0"/>
              </a:rPr>
              <a:t>adequadamente. </a:t>
            </a:r>
            <a:endParaRPr kumimoji="0" lang="pt-PT" altLang="pt-BR" sz="2400" b="1" i="0" u="none" strike="noStrike" cap="none" normalizeH="0" baseline="0" dirty="0">
              <a:ln>
                <a:noFill/>
              </a:ln>
              <a:solidFill>
                <a:schemeClr val="accent4">
                  <a:lumMod val="75000"/>
                </a:schemeClr>
              </a:solidFill>
              <a:effectLst/>
              <a:latin typeface="Arial" panose="020B0604020202020204" pitchFamily="34" charset="0"/>
              <a:cs typeface="Arial" panose="020B0604020202020204" pitchFamily="34" charset="0"/>
            </a:endParaRPr>
          </a:p>
        </p:txBody>
      </p:sp>
      <p:sp>
        <p:nvSpPr>
          <p:cNvPr id="34" name="CaixaDeTexto 33">
            <a:extLst>
              <a:ext uri="{FF2B5EF4-FFF2-40B4-BE49-F238E27FC236}">
                <a16:creationId xmlns="" xmlns:a16="http://schemas.microsoft.com/office/drawing/2014/main" id="{04D3D2AE-E5EF-4B00-8E12-E43256398C18}"/>
              </a:ext>
            </a:extLst>
          </p:cNvPr>
          <p:cNvSpPr txBox="1"/>
          <p:nvPr/>
        </p:nvSpPr>
        <p:spPr>
          <a:xfrm>
            <a:off x="414720" y="4653043"/>
            <a:ext cx="1140217" cy="646331"/>
          </a:xfrm>
          <a:prstGeom prst="rect">
            <a:avLst/>
          </a:prstGeom>
          <a:noFill/>
        </p:spPr>
        <p:txBody>
          <a:bodyPr wrap="square" rtlCol="0">
            <a:spAutoFit/>
          </a:bodyPr>
          <a:lstStyle/>
          <a:p>
            <a:pPr algn="ctr"/>
            <a:r>
              <a:rPr lang="pt-BR" sz="3600" dirty="0"/>
              <a:t>87%</a:t>
            </a:r>
          </a:p>
        </p:txBody>
      </p:sp>
      <p:sp>
        <p:nvSpPr>
          <p:cNvPr id="35" name="Rectangle 3">
            <a:extLst>
              <a:ext uri="{FF2B5EF4-FFF2-40B4-BE49-F238E27FC236}">
                <a16:creationId xmlns="" xmlns:a16="http://schemas.microsoft.com/office/drawing/2014/main" id="{9B57E63B-B509-433E-8B1D-252A4D69D25F}"/>
              </a:ext>
            </a:extLst>
          </p:cNvPr>
          <p:cNvSpPr>
            <a:spLocks noChangeArrowheads="1"/>
          </p:cNvSpPr>
          <p:nvPr/>
        </p:nvSpPr>
        <p:spPr bwMode="auto">
          <a:xfrm>
            <a:off x="1492624" y="5391385"/>
            <a:ext cx="10365233"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eaLnBrk="0" fontAlgn="base" hangingPunct="0">
              <a:spcBef>
                <a:spcPct val="0"/>
              </a:spcBef>
              <a:spcAft>
                <a:spcPct val="0"/>
              </a:spcAft>
            </a:pPr>
            <a:r>
              <a:rPr lang="pt-BR" altLang="pt-BR" dirty="0" smtClean="0">
                <a:solidFill>
                  <a:srgbClr val="212121"/>
                </a:solidFill>
                <a:latin typeface="Arial" panose="020B0604020202020204" pitchFamily="34" charset="0"/>
                <a:cs typeface="Arial" panose="020B0604020202020204" pitchFamily="34" charset="0"/>
              </a:rPr>
              <a:t>A </a:t>
            </a:r>
            <a:r>
              <a:rPr lang="pt-BR" altLang="pt-BR" b="1" dirty="0" smtClean="0">
                <a:solidFill>
                  <a:srgbClr val="212121"/>
                </a:solidFill>
                <a:latin typeface="Arial" panose="020B0604020202020204" pitchFamily="34" charset="0"/>
                <a:cs typeface="Arial" panose="020B0604020202020204" pitchFamily="34" charset="0"/>
              </a:rPr>
              <a:t>conformidade </a:t>
            </a:r>
            <a:r>
              <a:rPr lang="pt-BR" altLang="pt-BR" b="1" dirty="0">
                <a:solidFill>
                  <a:srgbClr val="212121"/>
                </a:solidFill>
                <a:latin typeface="Arial" panose="020B0604020202020204" pitchFamily="34" charset="0"/>
                <a:cs typeface="Arial" panose="020B0604020202020204" pitchFamily="34" charset="0"/>
              </a:rPr>
              <a:t>regulatória motiva as empresas a relatar detalhes em atividades não financeiras ou ESG</a:t>
            </a:r>
            <a:r>
              <a:rPr lang="pt-BR" altLang="pt-BR" dirty="0">
                <a:solidFill>
                  <a:srgbClr val="212121"/>
                </a:solidFill>
                <a:latin typeface="Arial" panose="020B0604020202020204" pitchFamily="34" charset="0"/>
                <a:cs typeface="Arial" panose="020B0604020202020204" pitchFamily="34" charset="0"/>
              </a:rPr>
              <a:t>, seguida pela gestão de risco (87%). Surpreendentemente, a estratégia para o valor a longo prazo (78%) e a pressão competitiva (70%) foram consideradas outras razões motivadoras.</a:t>
            </a:r>
            <a:endParaRPr kumimoji="0" lang="pt-PT" altLang="pt-BR" sz="2400" b="1" i="0" u="none" strike="noStrike" cap="none" normalizeH="0" baseline="0" dirty="0">
              <a:ln>
                <a:noFill/>
              </a:ln>
              <a:solidFill>
                <a:schemeClr val="accent4">
                  <a:lumMod val="75000"/>
                </a:schemeClr>
              </a:solidFill>
              <a:effectLst/>
              <a:latin typeface="Arial" panose="020B0604020202020204" pitchFamily="34" charset="0"/>
              <a:cs typeface="Arial" panose="020B0604020202020204" pitchFamily="34" charset="0"/>
            </a:endParaRPr>
          </a:p>
        </p:txBody>
      </p:sp>
      <p:sp>
        <p:nvSpPr>
          <p:cNvPr id="36" name="CaixaDeTexto 35">
            <a:extLst>
              <a:ext uri="{FF2B5EF4-FFF2-40B4-BE49-F238E27FC236}">
                <a16:creationId xmlns="" xmlns:a16="http://schemas.microsoft.com/office/drawing/2014/main" id="{04D3D2AE-E5EF-4B00-8E12-E43256398C18}"/>
              </a:ext>
            </a:extLst>
          </p:cNvPr>
          <p:cNvSpPr txBox="1"/>
          <p:nvPr/>
        </p:nvSpPr>
        <p:spPr>
          <a:xfrm>
            <a:off x="419640" y="5532879"/>
            <a:ext cx="1140217" cy="646331"/>
          </a:xfrm>
          <a:prstGeom prst="rect">
            <a:avLst/>
          </a:prstGeom>
          <a:noFill/>
        </p:spPr>
        <p:txBody>
          <a:bodyPr wrap="square" rtlCol="0">
            <a:spAutoFit/>
          </a:bodyPr>
          <a:lstStyle/>
          <a:p>
            <a:pPr algn="ctr"/>
            <a:r>
              <a:rPr lang="pt-BR" sz="3600" dirty="0"/>
              <a:t>90%</a:t>
            </a:r>
          </a:p>
        </p:txBody>
      </p:sp>
      <p:sp>
        <p:nvSpPr>
          <p:cNvPr id="37" name="CaixaDeTexto 36"/>
          <p:cNvSpPr txBox="1"/>
          <p:nvPr/>
        </p:nvSpPr>
        <p:spPr>
          <a:xfrm>
            <a:off x="24759" y="6494055"/>
            <a:ext cx="9799404" cy="584775"/>
          </a:xfrm>
          <a:prstGeom prst="rect">
            <a:avLst/>
          </a:prstGeom>
          <a:noFill/>
        </p:spPr>
        <p:txBody>
          <a:bodyPr wrap="square" rtlCol="0">
            <a:spAutoFit/>
          </a:bodyPr>
          <a:lstStyle/>
          <a:p>
            <a:r>
              <a:rPr lang="pt-BR" sz="1600" dirty="0"/>
              <a:t>Fonte: </a:t>
            </a:r>
            <a:r>
              <a:rPr lang="pt-BR" sz="1600" dirty="0">
                <a:hlinkClick r:id="rId4"/>
              </a:rPr>
              <a:t>https://www.ey.com/en_gl/assurance/does-nonfinancial-reporting-tell-value-creation-story</a:t>
            </a:r>
            <a:endParaRPr lang="pt-BR" sz="1600" dirty="0"/>
          </a:p>
          <a:p>
            <a:endParaRPr lang="pt-BR" sz="1600" dirty="0"/>
          </a:p>
        </p:txBody>
      </p:sp>
    </p:spTree>
    <p:extLst>
      <p:ext uri="{BB962C8B-B14F-4D97-AF65-F5344CB8AC3E}">
        <p14:creationId xmlns:p14="http://schemas.microsoft.com/office/powerpoint/2010/main" val="12508358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9" grpId="0" animBg="1"/>
      <p:bldP spid="30" grpId="0"/>
      <p:bldP spid="31" grpId="0" animBg="1"/>
      <p:bldP spid="32" grpId="0"/>
      <p:bldP spid="33" grpId="0" animBg="1"/>
      <p:bldP spid="34" grpId="0"/>
      <p:bldP spid="35" grpId="0" animBg="1"/>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Investidores</a:t>
            </a:r>
            <a:endParaRPr lang="pt-PT" b="1" dirty="0">
              <a:solidFill>
                <a:schemeClr val="tx1"/>
              </a:solidFill>
              <a:latin typeface="Calibri" panose="020F0502020204030204" pitchFamily="34" charset="0"/>
              <a:cs typeface="Calibri" panose="020F0502020204030204" pitchFamily="34" charset="0"/>
            </a:endParaRPr>
          </a:p>
        </p:txBody>
      </p:sp>
      <p:cxnSp>
        <p:nvCxnSpPr>
          <p:cNvPr id="26" name="Conector reto 25"/>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Imagem 26"/>
          <p:cNvPicPr>
            <a:picLocks noChangeAspect="1"/>
          </p:cNvPicPr>
          <p:nvPr/>
        </p:nvPicPr>
        <p:blipFill>
          <a:blip r:embed="rId2"/>
          <a:stretch>
            <a:fillRect/>
          </a:stretch>
        </p:blipFill>
        <p:spPr>
          <a:xfrm>
            <a:off x="11172195" y="71811"/>
            <a:ext cx="668510" cy="668510"/>
          </a:xfrm>
          <a:prstGeom prst="rect">
            <a:avLst/>
          </a:prstGeom>
        </p:spPr>
      </p:pic>
      <p:sp>
        <p:nvSpPr>
          <p:cNvPr id="37" name="CaixaDeTexto 36"/>
          <p:cNvSpPr txBox="1"/>
          <p:nvPr/>
        </p:nvSpPr>
        <p:spPr>
          <a:xfrm>
            <a:off x="347487" y="6413373"/>
            <a:ext cx="9799404" cy="584775"/>
          </a:xfrm>
          <a:prstGeom prst="rect">
            <a:avLst/>
          </a:prstGeom>
          <a:noFill/>
        </p:spPr>
        <p:txBody>
          <a:bodyPr wrap="square" rtlCol="0">
            <a:spAutoFit/>
          </a:bodyPr>
          <a:lstStyle/>
          <a:p>
            <a:r>
              <a:rPr lang="pt-BR" sz="1600" dirty="0"/>
              <a:t>Fonte: </a:t>
            </a:r>
            <a:r>
              <a:rPr lang="pt-BR" sz="1600" dirty="0">
                <a:hlinkClick r:id="rId3"/>
              </a:rPr>
              <a:t>https://www.ey.com/en_gl/assurance/does-nonfinancial-reporting-tell-value-creation-story</a:t>
            </a:r>
            <a:endParaRPr lang="pt-BR" sz="1600" dirty="0"/>
          </a:p>
          <a:p>
            <a:endParaRPr lang="pt-BR" sz="1600" dirty="0"/>
          </a:p>
        </p:txBody>
      </p:sp>
      <p:pic>
        <p:nvPicPr>
          <p:cNvPr id="2" name="Imagem 1"/>
          <p:cNvPicPr>
            <a:picLocks noChangeAspect="1"/>
          </p:cNvPicPr>
          <p:nvPr/>
        </p:nvPicPr>
        <p:blipFill>
          <a:blip r:embed="rId4"/>
          <a:stretch>
            <a:fillRect/>
          </a:stretch>
        </p:blipFill>
        <p:spPr>
          <a:xfrm>
            <a:off x="1347973" y="1112106"/>
            <a:ext cx="9480919" cy="5034043"/>
          </a:xfrm>
          <a:prstGeom prst="rect">
            <a:avLst/>
          </a:prstGeom>
          <a:ln>
            <a:noFill/>
          </a:ln>
          <a:effectLst>
            <a:outerShdw blurRad="292100" dist="139700" dir="2700000" algn="tl" rotWithShape="0">
              <a:srgbClr val="333333">
                <a:alpha val="65000"/>
              </a:srgbClr>
            </a:outerShdw>
          </a:effectLst>
        </p:spPr>
      </p:pic>
      <p:sp>
        <p:nvSpPr>
          <p:cNvPr id="17" name="Retângulo 16"/>
          <p:cNvSpPr/>
          <p:nvPr/>
        </p:nvSpPr>
        <p:spPr>
          <a:xfrm>
            <a:off x="3808003" y="1861456"/>
            <a:ext cx="6922749" cy="3304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85"/>
          </a:p>
        </p:txBody>
      </p:sp>
    </p:spTree>
    <p:extLst>
      <p:ext uri="{BB962C8B-B14F-4D97-AF65-F5344CB8AC3E}">
        <p14:creationId xmlns:p14="http://schemas.microsoft.com/office/powerpoint/2010/main" val="3836881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Reputação</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2"/>
          <a:stretch>
            <a:fillRect/>
          </a:stretch>
        </p:blipFill>
        <p:spPr>
          <a:xfrm>
            <a:off x="11172195" y="71811"/>
            <a:ext cx="668510" cy="668510"/>
          </a:xfrm>
          <a:prstGeom prst="rect">
            <a:avLst/>
          </a:prstGeom>
        </p:spPr>
      </p:pic>
      <p:sp>
        <p:nvSpPr>
          <p:cNvPr id="10" name="CaixaDeTexto 9"/>
          <p:cNvSpPr txBox="1"/>
          <p:nvPr/>
        </p:nvSpPr>
        <p:spPr>
          <a:xfrm>
            <a:off x="0" y="6574331"/>
            <a:ext cx="9144000" cy="461665"/>
          </a:xfrm>
          <a:prstGeom prst="rect">
            <a:avLst/>
          </a:prstGeom>
          <a:noFill/>
        </p:spPr>
        <p:txBody>
          <a:bodyPr wrap="square" rtlCol="0">
            <a:spAutoFit/>
          </a:bodyPr>
          <a:lstStyle/>
          <a:p>
            <a:r>
              <a:rPr lang="pt-BR" sz="1200" b="1" dirty="0" smtClean="0"/>
              <a:t>Fonte</a:t>
            </a:r>
            <a:r>
              <a:rPr lang="pt-BR" sz="1200" dirty="0" smtClean="0"/>
              <a:t>: </a:t>
            </a:r>
            <a:r>
              <a:rPr lang="pt-BR" sz="1200" dirty="0">
                <a:hlinkClick r:id="rId3"/>
              </a:rPr>
              <a:t>https://</a:t>
            </a:r>
            <a:r>
              <a:rPr lang="pt-BR" sz="1200" dirty="0" smtClean="0">
                <a:hlinkClick r:id="rId3"/>
              </a:rPr>
              <a:t>www.reputationinstitute.com/blog/raising-stakes-corporate-responsibility</a:t>
            </a:r>
            <a:endParaRPr lang="pt-BR" sz="1200" dirty="0" smtClean="0"/>
          </a:p>
          <a:p>
            <a:endParaRPr lang="pt-BR" sz="1200" dirty="0"/>
          </a:p>
        </p:txBody>
      </p:sp>
      <p:pic>
        <p:nvPicPr>
          <p:cNvPr id="2" name="Imagem 1"/>
          <p:cNvPicPr>
            <a:picLocks noChangeAspect="1"/>
          </p:cNvPicPr>
          <p:nvPr/>
        </p:nvPicPr>
        <p:blipFill>
          <a:blip r:embed="rId4"/>
          <a:stretch>
            <a:fillRect/>
          </a:stretch>
        </p:blipFill>
        <p:spPr>
          <a:xfrm>
            <a:off x="1138237" y="1258699"/>
            <a:ext cx="9915525" cy="4905375"/>
          </a:xfrm>
          <a:prstGeom prst="rect">
            <a:avLst/>
          </a:prstGeom>
        </p:spPr>
      </p:pic>
      <p:pic>
        <p:nvPicPr>
          <p:cNvPr id="8" name="Imagem 7"/>
          <p:cNvPicPr>
            <a:picLocks noChangeAspect="1"/>
          </p:cNvPicPr>
          <p:nvPr/>
        </p:nvPicPr>
        <p:blipFill>
          <a:blip r:embed="rId5"/>
          <a:stretch>
            <a:fillRect/>
          </a:stretch>
        </p:blipFill>
        <p:spPr>
          <a:xfrm>
            <a:off x="9401300" y="173814"/>
            <a:ext cx="1279400" cy="467950"/>
          </a:xfrm>
          <a:prstGeom prst="rect">
            <a:avLst/>
          </a:prstGeom>
        </p:spPr>
      </p:pic>
    </p:spTree>
    <p:extLst>
      <p:ext uri="{BB962C8B-B14F-4D97-AF65-F5344CB8AC3E}">
        <p14:creationId xmlns:p14="http://schemas.microsoft.com/office/powerpoint/2010/main" val="23057092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Reputação</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2"/>
          <a:stretch>
            <a:fillRect/>
          </a:stretch>
        </p:blipFill>
        <p:spPr>
          <a:xfrm>
            <a:off x="11172195" y="71811"/>
            <a:ext cx="668510" cy="668510"/>
          </a:xfrm>
          <a:prstGeom prst="rect">
            <a:avLst/>
          </a:prstGeom>
        </p:spPr>
      </p:pic>
      <p:sp>
        <p:nvSpPr>
          <p:cNvPr id="10" name="CaixaDeTexto 9"/>
          <p:cNvSpPr txBox="1"/>
          <p:nvPr/>
        </p:nvSpPr>
        <p:spPr>
          <a:xfrm>
            <a:off x="0" y="6574331"/>
            <a:ext cx="9144000" cy="461665"/>
          </a:xfrm>
          <a:prstGeom prst="rect">
            <a:avLst/>
          </a:prstGeom>
          <a:noFill/>
        </p:spPr>
        <p:txBody>
          <a:bodyPr wrap="square" rtlCol="0">
            <a:spAutoFit/>
          </a:bodyPr>
          <a:lstStyle/>
          <a:p>
            <a:r>
              <a:rPr lang="pt-BR" sz="1200" b="1" dirty="0" smtClean="0"/>
              <a:t>Fonte</a:t>
            </a:r>
            <a:r>
              <a:rPr lang="pt-BR" sz="1200" dirty="0" smtClean="0"/>
              <a:t>: </a:t>
            </a:r>
            <a:r>
              <a:rPr lang="pt-BR" sz="1200" dirty="0" smtClean="0">
                <a:hlinkClick r:id="rId3"/>
              </a:rPr>
              <a:t>www.reputationinstitute.com</a:t>
            </a:r>
            <a:endParaRPr lang="pt-BR" sz="1200" dirty="0" smtClean="0"/>
          </a:p>
          <a:p>
            <a:endParaRPr lang="pt-BR" sz="1200" dirty="0"/>
          </a:p>
        </p:txBody>
      </p:sp>
      <p:pic>
        <p:nvPicPr>
          <p:cNvPr id="2" name="Imagem 1"/>
          <p:cNvPicPr>
            <a:picLocks noChangeAspect="1"/>
          </p:cNvPicPr>
          <p:nvPr/>
        </p:nvPicPr>
        <p:blipFill>
          <a:blip r:embed="rId4"/>
          <a:stretch>
            <a:fillRect/>
          </a:stretch>
        </p:blipFill>
        <p:spPr>
          <a:xfrm>
            <a:off x="657898" y="1032461"/>
            <a:ext cx="10876204" cy="5453478"/>
          </a:xfrm>
          <a:prstGeom prst="rect">
            <a:avLst/>
          </a:prstGeom>
        </p:spPr>
      </p:pic>
      <p:pic>
        <p:nvPicPr>
          <p:cNvPr id="8" name="Imagem 7"/>
          <p:cNvPicPr>
            <a:picLocks noChangeAspect="1"/>
          </p:cNvPicPr>
          <p:nvPr/>
        </p:nvPicPr>
        <p:blipFill>
          <a:blip r:embed="rId5"/>
          <a:stretch>
            <a:fillRect/>
          </a:stretch>
        </p:blipFill>
        <p:spPr>
          <a:xfrm>
            <a:off x="9401300" y="173814"/>
            <a:ext cx="1279400" cy="467950"/>
          </a:xfrm>
          <a:prstGeom prst="rect">
            <a:avLst/>
          </a:prstGeom>
        </p:spPr>
      </p:pic>
    </p:spTree>
    <p:extLst>
      <p:ext uri="{BB962C8B-B14F-4D97-AF65-F5344CB8AC3E}">
        <p14:creationId xmlns:p14="http://schemas.microsoft.com/office/powerpoint/2010/main" val="24775661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Reputação</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2"/>
          <a:stretch>
            <a:fillRect/>
          </a:stretch>
        </p:blipFill>
        <p:spPr>
          <a:xfrm>
            <a:off x="11172195" y="71811"/>
            <a:ext cx="668510" cy="668510"/>
          </a:xfrm>
          <a:prstGeom prst="rect">
            <a:avLst/>
          </a:prstGeom>
        </p:spPr>
      </p:pic>
      <p:sp>
        <p:nvSpPr>
          <p:cNvPr id="10" name="CaixaDeTexto 9"/>
          <p:cNvSpPr txBox="1"/>
          <p:nvPr/>
        </p:nvSpPr>
        <p:spPr>
          <a:xfrm>
            <a:off x="0" y="6574331"/>
            <a:ext cx="9144000" cy="461665"/>
          </a:xfrm>
          <a:prstGeom prst="rect">
            <a:avLst/>
          </a:prstGeom>
          <a:noFill/>
        </p:spPr>
        <p:txBody>
          <a:bodyPr wrap="square" rtlCol="0">
            <a:spAutoFit/>
          </a:bodyPr>
          <a:lstStyle/>
          <a:p>
            <a:r>
              <a:rPr lang="pt-BR" sz="1200" b="1" dirty="0" smtClean="0"/>
              <a:t>Fonte</a:t>
            </a:r>
            <a:r>
              <a:rPr lang="pt-BR" sz="1200" dirty="0" smtClean="0"/>
              <a:t>: </a:t>
            </a:r>
            <a:r>
              <a:rPr lang="pt-BR" sz="1200" dirty="0" smtClean="0">
                <a:hlinkClick r:id="rId3"/>
              </a:rPr>
              <a:t>www.reputationinstitute.com</a:t>
            </a:r>
            <a:endParaRPr lang="pt-BR" sz="1200" dirty="0" smtClean="0"/>
          </a:p>
          <a:p>
            <a:endParaRPr lang="pt-BR" sz="1200" dirty="0"/>
          </a:p>
        </p:txBody>
      </p:sp>
      <p:pic>
        <p:nvPicPr>
          <p:cNvPr id="3" name="Imagem 2"/>
          <p:cNvPicPr>
            <a:picLocks noChangeAspect="1"/>
          </p:cNvPicPr>
          <p:nvPr/>
        </p:nvPicPr>
        <p:blipFill>
          <a:blip r:embed="rId4"/>
          <a:stretch>
            <a:fillRect/>
          </a:stretch>
        </p:blipFill>
        <p:spPr>
          <a:xfrm>
            <a:off x="1062037" y="1235075"/>
            <a:ext cx="10067925" cy="5048250"/>
          </a:xfrm>
          <a:prstGeom prst="rect">
            <a:avLst/>
          </a:prstGeom>
        </p:spPr>
      </p:pic>
      <p:pic>
        <p:nvPicPr>
          <p:cNvPr id="8" name="Imagem 7"/>
          <p:cNvPicPr>
            <a:picLocks noChangeAspect="1"/>
          </p:cNvPicPr>
          <p:nvPr/>
        </p:nvPicPr>
        <p:blipFill>
          <a:blip r:embed="rId5"/>
          <a:stretch>
            <a:fillRect/>
          </a:stretch>
        </p:blipFill>
        <p:spPr>
          <a:xfrm>
            <a:off x="9401300" y="173814"/>
            <a:ext cx="1279400" cy="467950"/>
          </a:xfrm>
          <a:prstGeom prst="rect">
            <a:avLst/>
          </a:prstGeom>
        </p:spPr>
      </p:pic>
    </p:spTree>
    <p:extLst>
      <p:ext uri="{BB962C8B-B14F-4D97-AF65-F5344CB8AC3E}">
        <p14:creationId xmlns:p14="http://schemas.microsoft.com/office/powerpoint/2010/main" val="12109751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Reputação</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2"/>
          <a:stretch>
            <a:fillRect/>
          </a:stretch>
        </p:blipFill>
        <p:spPr>
          <a:xfrm>
            <a:off x="11172195" y="71811"/>
            <a:ext cx="668510" cy="668510"/>
          </a:xfrm>
          <a:prstGeom prst="rect">
            <a:avLst/>
          </a:prstGeom>
        </p:spPr>
      </p:pic>
      <p:sp>
        <p:nvSpPr>
          <p:cNvPr id="10" name="CaixaDeTexto 9"/>
          <p:cNvSpPr txBox="1"/>
          <p:nvPr/>
        </p:nvSpPr>
        <p:spPr>
          <a:xfrm>
            <a:off x="0" y="6574331"/>
            <a:ext cx="9144000" cy="461665"/>
          </a:xfrm>
          <a:prstGeom prst="rect">
            <a:avLst/>
          </a:prstGeom>
          <a:noFill/>
        </p:spPr>
        <p:txBody>
          <a:bodyPr wrap="square" rtlCol="0">
            <a:spAutoFit/>
          </a:bodyPr>
          <a:lstStyle/>
          <a:p>
            <a:r>
              <a:rPr lang="pt-BR" sz="1200" b="1" dirty="0" smtClean="0"/>
              <a:t>Fonte</a:t>
            </a:r>
            <a:r>
              <a:rPr lang="pt-BR" sz="1200" dirty="0" smtClean="0"/>
              <a:t>: </a:t>
            </a:r>
            <a:r>
              <a:rPr lang="pt-BR" sz="1200" dirty="0">
                <a:hlinkClick r:id="rId3"/>
              </a:rPr>
              <a:t>https://www.reputationinstitute.com/blog/raising-stakes-corporate-responsibility</a:t>
            </a:r>
            <a:endParaRPr lang="pt-BR" sz="1200" dirty="0"/>
          </a:p>
          <a:p>
            <a:endParaRPr lang="pt-BR" sz="1200" dirty="0"/>
          </a:p>
        </p:txBody>
      </p:sp>
      <p:pic>
        <p:nvPicPr>
          <p:cNvPr id="2" name="Imagem 1"/>
          <p:cNvPicPr>
            <a:picLocks noChangeAspect="1"/>
          </p:cNvPicPr>
          <p:nvPr/>
        </p:nvPicPr>
        <p:blipFill>
          <a:blip r:embed="rId4"/>
          <a:stretch>
            <a:fillRect/>
          </a:stretch>
        </p:blipFill>
        <p:spPr>
          <a:xfrm>
            <a:off x="1490662" y="1243012"/>
            <a:ext cx="9210675" cy="5133975"/>
          </a:xfrm>
          <a:prstGeom prst="rect">
            <a:avLst/>
          </a:prstGeom>
        </p:spPr>
      </p:pic>
      <p:pic>
        <p:nvPicPr>
          <p:cNvPr id="8" name="Imagem 7"/>
          <p:cNvPicPr>
            <a:picLocks noChangeAspect="1"/>
          </p:cNvPicPr>
          <p:nvPr/>
        </p:nvPicPr>
        <p:blipFill>
          <a:blip r:embed="rId5"/>
          <a:stretch>
            <a:fillRect/>
          </a:stretch>
        </p:blipFill>
        <p:spPr>
          <a:xfrm>
            <a:off x="9401300" y="173814"/>
            <a:ext cx="1279400" cy="467950"/>
          </a:xfrm>
          <a:prstGeom prst="rect">
            <a:avLst/>
          </a:prstGeom>
        </p:spPr>
      </p:pic>
    </p:spTree>
    <p:extLst>
      <p:ext uri="{BB962C8B-B14F-4D97-AF65-F5344CB8AC3E}">
        <p14:creationId xmlns:p14="http://schemas.microsoft.com/office/powerpoint/2010/main" val="35337982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Reputação</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2"/>
          <a:stretch>
            <a:fillRect/>
          </a:stretch>
        </p:blipFill>
        <p:spPr>
          <a:xfrm>
            <a:off x="11172195" y="71811"/>
            <a:ext cx="668510" cy="668510"/>
          </a:xfrm>
          <a:prstGeom prst="rect">
            <a:avLst/>
          </a:prstGeom>
        </p:spPr>
      </p:pic>
      <p:pic>
        <p:nvPicPr>
          <p:cNvPr id="8" name="Imagem 7"/>
          <p:cNvPicPr>
            <a:picLocks noChangeAspect="1"/>
          </p:cNvPicPr>
          <p:nvPr/>
        </p:nvPicPr>
        <p:blipFill>
          <a:blip r:embed="rId3"/>
          <a:stretch>
            <a:fillRect/>
          </a:stretch>
        </p:blipFill>
        <p:spPr>
          <a:xfrm>
            <a:off x="1008410" y="1340402"/>
            <a:ext cx="10163786" cy="5171790"/>
          </a:xfrm>
          <a:prstGeom prst="rect">
            <a:avLst/>
          </a:prstGeom>
        </p:spPr>
      </p:pic>
      <p:pic>
        <p:nvPicPr>
          <p:cNvPr id="9" name="Imagem 8"/>
          <p:cNvPicPr>
            <a:picLocks noChangeAspect="1"/>
          </p:cNvPicPr>
          <p:nvPr/>
        </p:nvPicPr>
        <p:blipFill>
          <a:blip r:embed="rId4"/>
          <a:stretch>
            <a:fillRect/>
          </a:stretch>
        </p:blipFill>
        <p:spPr>
          <a:xfrm>
            <a:off x="9401300" y="173814"/>
            <a:ext cx="1279400" cy="467950"/>
          </a:xfrm>
          <a:prstGeom prst="rect">
            <a:avLst/>
          </a:prstGeom>
        </p:spPr>
      </p:pic>
      <p:sp>
        <p:nvSpPr>
          <p:cNvPr id="14" name="Retângulo 13"/>
          <p:cNvSpPr/>
          <p:nvPr/>
        </p:nvSpPr>
        <p:spPr>
          <a:xfrm>
            <a:off x="1143708" y="3746276"/>
            <a:ext cx="6971591" cy="433837"/>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aixaDeTexto 14"/>
          <p:cNvSpPr txBox="1"/>
          <p:nvPr/>
        </p:nvSpPr>
        <p:spPr>
          <a:xfrm>
            <a:off x="0" y="6574331"/>
            <a:ext cx="9144000" cy="461665"/>
          </a:xfrm>
          <a:prstGeom prst="rect">
            <a:avLst/>
          </a:prstGeom>
          <a:noFill/>
        </p:spPr>
        <p:txBody>
          <a:bodyPr wrap="square" rtlCol="0">
            <a:spAutoFit/>
          </a:bodyPr>
          <a:lstStyle/>
          <a:p>
            <a:r>
              <a:rPr lang="pt-BR" sz="1200" b="1" dirty="0" smtClean="0"/>
              <a:t>Fonte</a:t>
            </a:r>
            <a:r>
              <a:rPr lang="pt-BR" sz="1200" dirty="0" smtClean="0"/>
              <a:t>: </a:t>
            </a:r>
            <a:r>
              <a:rPr lang="pt-BR" sz="1200" dirty="0">
                <a:hlinkClick r:id="rId5"/>
              </a:rPr>
              <a:t>https://www.reputationinstitute.com/blog/raising-stakes-corporate-responsibility</a:t>
            </a:r>
            <a:endParaRPr lang="pt-BR" sz="1200" dirty="0"/>
          </a:p>
          <a:p>
            <a:endParaRPr lang="pt-BR" sz="1200" dirty="0"/>
          </a:p>
        </p:txBody>
      </p:sp>
    </p:spTree>
    <p:extLst>
      <p:ext uri="{BB962C8B-B14F-4D97-AF65-F5344CB8AC3E}">
        <p14:creationId xmlns:p14="http://schemas.microsoft.com/office/powerpoint/2010/main" val="37617452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Reputação</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2"/>
          <a:stretch>
            <a:fillRect/>
          </a:stretch>
        </p:blipFill>
        <p:spPr>
          <a:xfrm>
            <a:off x="11172195" y="71811"/>
            <a:ext cx="668510" cy="668510"/>
          </a:xfrm>
          <a:prstGeom prst="rect">
            <a:avLst/>
          </a:prstGeom>
        </p:spPr>
      </p:pic>
      <p:pic>
        <p:nvPicPr>
          <p:cNvPr id="9" name="Imagem 8"/>
          <p:cNvPicPr>
            <a:picLocks noChangeAspect="1"/>
          </p:cNvPicPr>
          <p:nvPr/>
        </p:nvPicPr>
        <p:blipFill>
          <a:blip r:embed="rId3"/>
          <a:stretch>
            <a:fillRect/>
          </a:stretch>
        </p:blipFill>
        <p:spPr>
          <a:xfrm>
            <a:off x="781647" y="1108661"/>
            <a:ext cx="10613571" cy="5277358"/>
          </a:xfrm>
          <a:prstGeom prst="rect">
            <a:avLst/>
          </a:prstGeom>
        </p:spPr>
      </p:pic>
      <p:sp>
        <p:nvSpPr>
          <p:cNvPr id="10" name="CaixaDeTexto 9"/>
          <p:cNvSpPr txBox="1"/>
          <p:nvPr/>
        </p:nvSpPr>
        <p:spPr>
          <a:xfrm>
            <a:off x="0" y="6525344"/>
            <a:ext cx="9144000" cy="461665"/>
          </a:xfrm>
          <a:prstGeom prst="rect">
            <a:avLst/>
          </a:prstGeom>
          <a:noFill/>
        </p:spPr>
        <p:txBody>
          <a:bodyPr wrap="square" rtlCol="0">
            <a:spAutoFit/>
          </a:bodyPr>
          <a:lstStyle/>
          <a:p>
            <a:r>
              <a:rPr lang="pt-BR" sz="1200" b="1" dirty="0" smtClean="0"/>
              <a:t>Fonte</a:t>
            </a:r>
            <a:r>
              <a:rPr lang="pt-BR" sz="1200" dirty="0" smtClean="0"/>
              <a:t>: </a:t>
            </a:r>
            <a:r>
              <a:rPr lang="pt-BR" sz="1200" dirty="0" smtClean="0">
                <a:hlinkClick r:id="rId4"/>
              </a:rPr>
              <a:t>www.reputationinstitute.com</a:t>
            </a:r>
            <a:endParaRPr lang="pt-BR" sz="1200" dirty="0" smtClean="0"/>
          </a:p>
          <a:p>
            <a:endParaRPr lang="pt-BR" sz="1200" dirty="0"/>
          </a:p>
        </p:txBody>
      </p:sp>
      <p:sp>
        <p:nvSpPr>
          <p:cNvPr id="13" name="Retângulo 12"/>
          <p:cNvSpPr/>
          <p:nvPr/>
        </p:nvSpPr>
        <p:spPr>
          <a:xfrm>
            <a:off x="4103948" y="2029003"/>
            <a:ext cx="936104"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230675" y="2897020"/>
            <a:ext cx="936104"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9241815" y="2459699"/>
            <a:ext cx="1007415" cy="36004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p:cNvPicPr>
            <a:picLocks noChangeAspect="1"/>
          </p:cNvPicPr>
          <p:nvPr/>
        </p:nvPicPr>
        <p:blipFill>
          <a:blip r:embed="rId5"/>
          <a:stretch>
            <a:fillRect/>
          </a:stretch>
        </p:blipFill>
        <p:spPr>
          <a:xfrm>
            <a:off x="9401300" y="173814"/>
            <a:ext cx="1279400" cy="467950"/>
          </a:xfrm>
          <a:prstGeom prst="rect">
            <a:avLst/>
          </a:prstGeom>
        </p:spPr>
      </p:pic>
    </p:spTree>
    <p:extLst>
      <p:ext uri="{BB962C8B-B14F-4D97-AF65-F5344CB8AC3E}">
        <p14:creationId xmlns:p14="http://schemas.microsoft.com/office/powerpoint/2010/main" val="8167287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6"/>
          <p:cNvSpPr>
            <a:spLocks noChangeArrowheads="1"/>
          </p:cNvSpPr>
          <p:nvPr/>
        </p:nvSpPr>
        <p:spPr bwMode="auto">
          <a:xfrm>
            <a:off x="1532958" y="2139431"/>
            <a:ext cx="9144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 typeface="Wingdings" panose="05000000000000000000" pitchFamily="2" charset="2"/>
              <a:buNone/>
            </a:pPr>
            <a:r>
              <a:rPr lang="pt-BR" altLang="pt-BR" b="1" dirty="0">
                <a:latin typeface="Arial" panose="020B0604020202020204" pitchFamily="34" charset="0"/>
              </a:rPr>
              <a:t>As empresas </a:t>
            </a:r>
            <a:r>
              <a:rPr lang="pt-BR" altLang="pt-BR" b="1" dirty="0" smtClean="0">
                <a:latin typeface="Arial" panose="020B0604020202020204" pitchFamily="34" charset="0"/>
              </a:rPr>
              <a:t>tem os desafios de acompanhar </a:t>
            </a:r>
            <a:r>
              <a:rPr lang="pt-BR" altLang="pt-BR" b="1" dirty="0">
                <a:latin typeface="Arial" panose="020B0604020202020204" pitchFamily="34" charset="0"/>
              </a:rPr>
              <a:t>essas </a:t>
            </a:r>
            <a:r>
              <a:rPr lang="pt-BR" altLang="pt-BR" b="1" dirty="0" smtClean="0">
                <a:latin typeface="Arial" panose="020B0604020202020204" pitchFamily="34" charset="0"/>
              </a:rPr>
              <a:t>mudanças e adaptar </a:t>
            </a:r>
            <a:r>
              <a:rPr lang="pt-BR" altLang="pt-BR" b="1" dirty="0">
                <a:latin typeface="Arial" panose="020B0604020202020204" pitchFamily="34" charset="0"/>
              </a:rPr>
              <a:t>à nova realidade os seus conceitos e práticas de prestação de contas e de engajamento dos seus </a:t>
            </a:r>
            <a:r>
              <a:rPr lang="pt-BR" altLang="pt-BR" b="1" i="1" dirty="0" err="1" smtClean="0">
                <a:latin typeface="Arial" panose="020B0604020202020204" pitchFamily="34" charset="0"/>
              </a:rPr>
              <a:t>stakeholders</a:t>
            </a:r>
            <a:r>
              <a:rPr lang="pt-BR" altLang="pt-BR" b="1" i="1" dirty="0" smtClean="0">
                <a:latin typeface="Arial" panose="020B0604020202020204" pitchFamily="34" charset="0"/>
              </a:rPr>
              <a:t>.</a:t>
            </a:r>
            <a:endParaRPr lang="pt-BR" altLang="pt-BR" sz="2000" i="1" dirty="0">
              <a:latin typeface="Arial" panose="020B0604020202020204" pitchFamily="34" charset="0"/>
            </a:endParaRPr>
          </a:p>
        </p:txBody>
      </p:sp>
      <p:pic>
        <p:nvPicPr>
          <p:cNvPr id="5" name="Imagem 4"/>
          <p:cNvPicPr>
            <a:picLocks noChangeAspect="1"/>
          </p:cNvPicPr>
          <p:nvPr/>
        </p:nvPicPr>
        <p:blipFill>
          <a:blip r:embed="rId2"/>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1953198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Agenda</a:t>
            </a:r>
            <a:endParaRPr lang="pt-PT" b="1" dirty="0">
              <a:solidFill>
                <a:schemeClr val="tx1"/>
              </a:solidFill>
              <a:latin typeface="Calibri" panose="020F0502020204030204" pitchFamily="34" charset="0"/>
              <a:cs typeface="Calibri" panose="020F0502020204030204" pitchFamily="34" charset="0"/>
            </a:endParaRPr>
          </a:p>
        </p:txBody>
      </p:sp>
      <p:sp>
        <p:nvSpPr>
          <p:cNvPr id="51" name="Espaço Reservado para Data 3"/>
          <p:cNvSpPr>
            <a:spLocks noGrp="1"/>
          </p:cNvSpPr>
          <p:nvPr>
            <p:ph type="dt" sz="half" idx="4294967295"/>
          </p:nvPr>
        </p:nvSpPr>
        <p:spPr>
          <a:xfrm>
            <a:off x="336161" y="1153963"/>
            <a:ext cx="11504544" cy="5065068"/>
          </a:xfrm>
          <a:prstGeom prst="rect">
            <a:avLst/>
          </a:prstGeom>
        </p:spPr>
        <p:txBody>
          <a:bodyPr anchor="t"/>
          <a:lstStyle/>
          <a:p>
            <a:pPr marL="87313" indent="-87313" algn="l">
              <a:buFont typeface="Arial" panose="020B0604020202020204" pitchFamily="34" charset="0"/>
              <a:buChar char="•"/>
            </a:pPr>
            <a:r>
              <a:rPr lang="pt-BR" sz="3600" i="1" dirty="0" smtClean="0">
                <a:latin typeface="Tw Cen MT" pitchFamily="34" charset="0"/>
                <a:ea typeface="ＭＳ Ｐゴシック" pitchFamily="34" charset="-128"/>
                <a:cs typeface="Arial" charset="0"/>
              </a:rPr>
              <a:t> </a:t>
            </a:r>
            <a:r>
              <a:rPr lang="pt-BR" sz="3600" b="1" dirty="0" smtClean="0">
                <a:latin typeface="Tw Cen MT" pitchFamily="34" charset="0"/>
                <a:ea typeface="ＭＳ Ｐゴシック" pitchFamily="34" charset="-128"/>
                <a:cs typeface="Arial" charset="0"/>
              </a:rPr>
              <a:t>Contexto de Algumas Mudanças</a:t>
            </a:r>
          </a:p>
          <a:p>
            <a:pPr marL="87313" indent="-87313" algn="l">
              <a:buFont typeface="Arial" panose="020B0604020202020204" pitchFamily="34" charset="0"/>
              <a:buChar char="•"/>
            </a:pPr>
            <a:r>
              <a:rPr lang="pt-BR" sz="3600" b="1" dirty="0">
                <a:solidFill>
                  <a:schemeClr val="bg2"/>
                </a:solidFill>
                <a:latin typeface="Tw Cen MT" pitchFamily="34" charset="0"/>
                <a:ea typeface="ＭＳ Ｐゴシック" pitchFamily="34" charset="-128"/>
                <a:cs typeface="Arial" charset="0"/>
              </a:rPr>
              <a:t> </a:t>
            </a:r>
            <a:r>
              <a:rPr lang="pt-BR" sz="3600" b="1" dirty="0" smtClean="0">
                <a:solidFill>
                  <a:schemeClr val="bg2"/>
                </a:solidFill>
                <a:latin typeface="Tw Cen MT" pitchFamily="34" charset="0"/>
                <a:ea typeface="ＭＳ Ｐゴシック" pitchFamily="34" charset="-128"/>
                <a:cs typeface="Arial" charset="0"/>
              </a:rPr>
              <a:t>Relato Integrado e Pensamento Integrado</a:t>
            </a:r>
          </a:p>
          <a:p>
            <a:pPr marL="87313" indent="-87313" algn="l">
              <a:buFont typeface="Arial" panose="020B0604020202020204" pitchFamily="34" charset="0"/>
              <a:buChar char="•"/>
            </a:pPr>
            <a:r>
              <a:rPr lang="pt-BR" sz="3600" b="1" dirty="0" smtClean="0">
                <a:solidFill>
                  <a:schemeClr val="bg2"/>
                </a:solidFill>
                <a:latin typeface="Tw Cen MT" pitchFamily="34" charset="0"/>
                <a:ea typeface="ＭＳ Ｐゴシック" pitchFamily="34" charset="-128"/>
                <a:cs typeface="Arial" charset="0"/>
              </a:rPr>
              <a:t> Case Itaú Unibanco Holding S.A.</a:t>
            </a:r>
          </a:p>
          <a:p>
            <a:pPr algn="l"/>
            <a:endParaRPr lang="pt-BR" sz="3600" b="1" dirty="0">
              <a:latin typeface="Tw Cen MT" pitchFamily="34" charset="0"/>
              <a:ea typeface="ＭＳ Ｐゴシック" pitchFamily="34" charset="-128"/>
              <a:cs typeface="Arial" charset="0"/>
            </a:endParaRPr>
          </a:p>
          <a:p>
            <a:pPr algn="l">
              <a:defRPr/>
            </a:pPr>
            <a:endParaRPr lang="pt-BR" sz="3600" dirty="0" smtClean="0">
              <a:latin typeface="Century Gothic"/>
              <a:cs typeface="Arial" charset="0"/>
            </a:endParaRPr>
          </a:p>
          <a:p>
            <a:endParaRPr lang="pt-PT" sz="3600" dirty="0"/>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2"/>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6528748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Agenda</a:t>
            </a:r>
            <a:endParaRPr lang="pt-PT" sz="4000" b="1" dirty="0">
              <a:solidFill>
                <a:schemeClr val="tx1"/>
              </a:solidFill>
              <a:latin typeface="Calibri" panose="020F0502020204030204" pitchFamily="34" charset="0"/>
              <a:cs typeface="Calibri" panose="020F0502020204030204" pitchFamily="34" charset="0"/>
            </a:endParaRPr>
          </a:p>
        </p:txBody>
      </p:sp>
      <p:sp>
        <p:nvSpPr>
          <p:cNvPr id="51" name="Espaço Reservado para Data 3"/>
          <p:cNvSpPr>
            <a:spLocks noGrp="1"/>
          </p:cNvSpPr>
          <p:nvPr>
            <p:ph type="dt" sz="half" idx="4294967295"/>
          </p:nvPr>
        </p:nvSpPr>
        <p:spPr>
          <a:xfrm>
            <a:off x="336161" y="1286695"/>
            <a:ext cx="11504544" cy="5065068"/>
          </a:xfrm>
          <a:prstGeom prst="rect">
            <a:avLst/>
          </a:prstGeom>
        </p:spPr>
        <p:txBody>
          <a:bodyPr anchor="t"/>
          <a:lstStyle/>
          <a:p>
            <a:pPr marL="87313" indent="-87313" algn="l">
              <a:buFont typeface="Arial" panose="020B0604020202020204" pitchFamily="34" charset="0"/>
              <a:buChar char="•"/>
            </a:pPr>
            <a:r>
              <a:rPr lang="pt-BR" sz="3600" i="1" dirty="0" smtClean="0">
                <a:solidFill>
                  <a:schemeClr val="bg2"/>
                </a:solidFill>
                <a:latin typeface="Tw Cen MT" pitchFamily="34" charset="0"/>
                <a:ea typeface="ＭＳ Ｐゴシック" pitchFamily="34" charset="-128"/>
                <a:cs typeface="Arial" charset="0"/>
              </a:rPr>
              <a:t> </a:t>
            </a:r>
            <a:r>
              <a:rPr lang="pt-BR" sz="3600" b="1" dirty="0" smtClean="0">
                <a:solidFill>
                  <a:schemeClr val="bg2"/>
                </a:solidFill>
                <a:latin typeface="Tw Cen MT" pitchFamily="34" charset="0"/>
                <a:ea typeface="ＭＳ Ｐゴシック" pitchFamily="34" charset="-128"/>
                <a:cs typeface="Arial" charset="0"/>
              </a:rPr>
              <a:t>Contexto de Algumas Mudanças</a:t>
            </a:r>
          </a:p>
          <a:p>
            <a:pPr marL="87313" indent="-87313" algn="l">
              <a:buFont typeface="Arial" panose="020B0604020202020204" pitchFamily="34" charset="0"/>
              <a:buChar char="•"/>
            </a:pPr>
            <a:r>
              <a:rPr lang="pt-BR" sz="3600" b="1" dirty="0">
                <a:latin typeface="Tw Cen MT" pitchFamily="34" charset="0"/>
                <a:ea typeface="ＭＳ Ｐゴシック" pitchFamily="34" charset="-128"/>
                <a:cs typeface="Arial" charset="0"/>
              </a:rPr>
              <a:t> </a:t>
            </a:r>
            <a:r>
              <a:rPr lang="pt-BR" sz="3600" b="1" dirty="0" smtClean="0">
                <a:latin typeface="Tw Cen MT" pitchFamily="34" charset="0"/>
                <a:ea typeface="ＭＳ Ｐゴシック" pitchFamily="34" charset="-128"/>
                <a:cs typeface="Arial" charset="0"/>
              </a:rPr>
              <a:t>Relato Integrado e Pensamento Integrado</a:t>
            </a:r>
          </a:p>
          <a:p>
            <a:pPr marL="87313" indent="-87313" algn="l">
              <a:buFont typeface="Arial" panose="020B0604020202020204" pitchFamily="34" charset="0"/>
              <a:buChar char="•"/>
            </a:pPr>
            <a:r>
              <a:rPr lang="pt-BR" sz="3600" b="1" dirty="0" smtClean="0">
                <a:solidFill>
                  <a:schemeClr val="bg2"/>
                </a:solidFill>
                <a:latin typeface="Tw Cen MT" pitchFamily="34" charset="0"/>
                <a:ea typeface="ＭＳ Ｐゴシック" pitchFamily="34" charset="-128"/>
                <a:cs typeface="Arial" charset="0"/>
              </a:rPr>
              <a:t> Case Itaú Unibanco Holding S.A.</a:t>
            </a:r>
          </a:p>
          <a:p>
            <a:pPr algn="l"/>
            <a:endParaRPr lang="pt-BR" sz="3600" b="1" dirty="0">
              <a:latin typeface="Tw Cen MT" pitchFamily="34" charset="0"/>
              <a:ea typeface="ＭＳ Ｐゴシック" pitchFamily="34" charset="-128"/>
              <a:cs typeface="Arial" charset="0"/>
            </a:endParaRPr>
          </a:p>
          <a:p>
            <a:pPr algn="l">
              <a:defRPr/>
            </a:pPr>
            <a:endParaRPr lang="pt-BR" sz="3600" dirty="0" smtClean="0">
              <a:latin typeface="Century Gothic"/>
              <a:cs typeface="Arial" charset="0"/>
            </a:endParaRPr>
          </a:p>
          <a:p>
            <a:endParaRPr lang="pt-PT" sz="3600" dirty="0"/>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2"/>
          <a:stretch>
            <a:fillRect/>
          </a:stretch>
        </p:blipFill>
        <p:spPr>
          <a:xfrm>
            <a:off x="11172195" y="71811"/>
            <a:ext cx="668510" cy="668510"/>
          </a:xfrm>
          <a:prstGeom prst="rect">
            <a:avLst/>
          </a:prstGeom>
        </p:spPr>
      </p:pic>
    </p:spTree>
    <p:extLst>
      <p:ext uri="{BB962C8B-B14F-4D97-AF65-F5344CB8AC3E}">
        <p14:creationId xmlns:p14="http://schemas.microsoft.com/office/powerpoint/2010/main" val="8322461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 calcmode="lin" valueType="num">
                                      <p:cBhvr additive="base">
                                        <p:cTn id="7"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
                                            <p:txEl>
                                              <p:pRg st="1" end="1"/>
                                            </p:txEl>
                                          </p:spTgt>
                                        </p:tgtEl>
                                        <p:attrNameLst>
                                          <p:attrName>style.visibility</p:attrName>
                                        </p:attrNameLst>
                                      </p:cBhvr>
                                      <p:to>
                                        <p:strVal val="visible"/>
                                      </p:to>
                                    </p:set>
                                    <p:anim calcmode="lin" valueType="num">
                                      <p:cBhvr additive="base">
                                        <p:cTn id="13" dur="500" fill="hold"/>
                                        <p:tgtEl>
                                          <p:spTgt spid="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
                                            <p:txEl>
                                              <p:pRg st="2" end="2"/>
                                            </p:txEl>
                                          </p:spTgt>
                                        </p:tgtEl>
                                        <p:attrNameLst>
                                          <p:attrName>style.visibility</p:attrName>
                                        </p:attrNameLst>
                                      </p:cBhvr>
                                      <p:to>
                                        <p:strVal val="visible"/>
                                      </p:to>
                                    </p:set>
                                    <p:anim calcmode="lin" valueType="num">
                                      <p:cBhvr additive="base">
                                        <p:cTn id="19" dur="500" fill="hold"/>
                                        <p:tgtEl>
                                          <p:spTgt spid="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805" y="1277897"/>
            <a:ext cx="11292727" cy="471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ítulo 10"/>
          <p:cNvSpPr txBox="1">
            <a:spLocks/>
          </p:cNvSpPr>
          <p:nvPr/>
        </p:nvSpPr>
        <p:spPr bwMode="auto">
          <a:xfrm>
            <a:off x="76669" y="6487830"/>
            <a:ext cx="4973805" cy="3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1100" dirty="0"/>
              <a:t>Fonte: IIRC</a:t>
            </a:r>
          </a:p>
        </p:txBody>
      </p:sp>
      <p:grpSp>
        <p:nvGrpSpPr>
          <p:cNvPr id="7" name="Grupo 6"/>
          <p:cNvGrpSpPr>
            <a:grpSpLocks/>
          </p:cNvGrpSpPr>
          <p:nvPr/>
        </p:nvGrpSpPr>
        <p:grpSpPr bwMode="auto">
          <a:xfrm>
            <a:off x="8993704" y="1780362"/>
            <a:ext cx="1865736" cy="659144"/>
            <a:chOff x="-420419" y="-256521"/>
            <a:chExt cx="2029836" cy="813123"/>
          </a:xfrm>
        </p:grpSpPr>
        <p:sp>
          <p:nvSpPr>
            <p:cNvPr id="8" name="Retângulo de cantos arredondados 7"/>
            <p:cNvSpPr/>
            <p:nvPr/>
          </p:nvSpPr>
          <p:spPr>
            <a:xfrm>
              <a:off x="-420419" y="-256521"/>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9" name="Retângulo 8"/>
            <p:cNvSpPr/>
            <p:nvPr/>
          </p:nvSpPr>
          <p:spPr>
            <a:xfrm>
              <a:off x="-371799" y="-189383"/>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a:t>DEMONSTRAÇÕES FINANCEIRAS</a:t>
              </a:r>
            </a:p>
          </p:txBody>
        </p:sp>
      </p:grpSp>
      <p:grpSp>
        <p:nvGrpSpPr>
          <p:cNvPr id="10" name="Grupo 9"/>
          <p:cNvGrpSpPr>
            <a:grpSpLocks/>
          </p:cNvGrpSpPr>
          <p:nvPr/>
        </p:nvGrpSpPr>
        <p:grpSpPr bwMode="auto">
          <a:xfrm>
            <a:off x="2211387" y="2992334"/>
            <a:ext cx="1865736" cy="643018"/>
            <a:chOff x="389238" y="2125"/>
            <a:chExt cx="2029835" cy="790744"/>
          </a:xfrm>
        </p:grpSpPr>
        <p:sp>
          <p:nvSpPr>
            <p:cNvPr id="11" name="Retângulo de cantos arredondados 10"/>
            <p:cNvSpPr/>
            <p:nvPr/>
          </p:nvSpPr>
          <p:spPr>
            <a:xfrm>
              <a:off x="389238" y="2125"/>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2" name="Retângulo 11"/>
            <p:cNvSpPr/>
            <p:nvPr/>
          </p:nvSpPr>
          <p:spPr>
            <a:xfrm>
              <a:off x="413547" y="24434"/>
              <a:ext cx="1981216" cy="746127"/>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a:t>DEMONSTRAÇÕES FINANCEIRAS</a:t>
              </a:r>
            </a:p>
          </p:txBody>
        </p:sp>
      </p:grpSp>
      <p:grpSp>
        <p:nvGrpSpPr>
          <p:cNvPr id="13" name="Grupo 12"/>
          <p:cNvGrpSpPr>
            <a:grpSpLocks/>
          </p:cNvGrpSpPr>
          <p:nvPr/>
        </p:nvGrpSpPr>
        <p:grpSpPr bwMode="auto">
          <a:xfrm>
            <a:off x="10215771" y="4254292"/>
            <a:ext cx="1865736" cy="641003"/>
            <a:chOff x="389238" y="2125"/>
            <a:chExt cx="2029835" cy="790744"/>
          </a:xfrm>
        </p:grpSpPr>
        <p:sp>
          <p:nvSpPr>
            <p:cNvPr id="14" name="Retângulo de cantos arredondados 13"/>
            <p:cNvSpPr/>
            <p:nvPr/>
          </p:nvSpPr>
          <p:spPr>
            <a:xfrm>
              <a:off x="389238" y="2125"/>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5" name="Retângulo 14"/>
            <p:cNvSpPr/>
            <p:nvPr/>
          </p:nvSpPr>
          <p:spPr>
            <a:xfrm>
              <a:off x="413547" y="24504"/>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a:t>MEIO AMBIENTE</a:t>
              </a:r>
            </a:p>
          </p:txBody>
        </p:sp>
      </p:grpSp>
      <p:grpSp>
        <p:nvGrpSpPr>
          <p:cNvPr id="16" name="Grupo 15"/>
          <p:cNvGrpSpPr>
            <a:grpSpLocks/>
          </p:cNvGrpSpPr>
          <p:nvPr/>
        </p:nvGrpSpPr>
        <p:grpSpPr bwMode="auto">
          <a:xfrm>
            <a:off x="7127968" y="5078783"/>
            <a:ext cx="1865736" cy="641003"/>
            <a:chOff x="389238" y="2125"/>
            <a:chExt cx="2029835" cy="790744"/>
          </a:xfrm>
        </p:grpSpPr>
        <p:sp>
          <p:nvSpPr>
            <p:cNvPr id="17" name="Retângulo de cantos arredondados 16"/>
            <p:cNvSpPr/>
            <p:nvPr/>
          </p:nvSpPr>
          <p:spPr>
            <a:xfrm>
              <a:off x="389238" y="2125"/>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18" name="Retângulo 17"/>
            <p:cNvSpPr/>
            <p:nvPr/>
          </p:nvSpPr>
          <p:spPr>
            <a:xfrm>
              <a:off x="413547" y="24505"/>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a:t>REMUNERAÇÃO E GOVERNANÇA</a:t>
              </a:r>
            </a:p>
          </p:txBody>
        </p:sp>
      </p:grpSp>
      <p:grpSp>
        <p:nvGrpSpPr>
          <p:cNvPr id="19" name="Grupo 18"/>
          <p:cNvGrpSpPr>
            <a:grpSpLocks/>
          </p:cNvGrpSpPr>
          <p:nvPr/>
        </p:nvGrpSpPr>
        <p:grpSpPr bwMode="auto">
          <a:xfrm>
            <a:off x="5516462" y="2857839"/>
            <a:ext cx="1865735" cy="641003"/>
            <a:chOff x="389238" y="2125"/>
            <a:chExt cx="2029835" cy="790744"/>
          </a:xfrm>
        </p:grpSpPr>
        <p:sp>
          <p:nvSpPr>
            <p:cNvPr id="20" name="Retângulo de cantos arredondados 19"/>
            <p:cNvSpPr/>
            <p:nvPr/>
          </p:nvSpPr>
          <p:spPr>
            <a:xfrm>
              <a:off x="389238" y="2125"/>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1" name="Retângulo 20"/>
            <p:cNvSpPr/>
            <p:nvPr/>
          </p:nvSpPr>
          <p:spPr>
            <a:xfrm>
              <a:off x="413547" y="24505"/>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a:t>RELATÓRIO DA ADMINISTRAÇÃO</a:t>
              </a:r>
            </a:p>
          </p:txBody>
        </p:sp>
      </p:grpSp>
      <p:sp>
        <p:nvSpPr>
          <p:cNvPr id="23"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Os relatórios corporativos também estão mudando............</a:t>
            </a:r>
            <a:endParaRPr lang="pt-PT" b="1" dirty="0">
              <a:solidFill>
                <a:schemeClr val="tx1"/>
              </a:solidFill>
              <a:latin typeface="Calibri" panose="020F0502020204030204" pitchFamily="34" charset="0"/>
              <a:cs typeface="Calibri" panose="020F0502020204030204" pitchFamily="34" charset="0"/>
            </a:endParaRPr>
          </a:p>
        </p:txBody>
      </p:sp>
      <p:cxnSp>
        <p:nvCxnSpPr>
          <p:cNvPr id="24" name="Conector reto 2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Imagem 24"/>
          <p:cNvPicPr>
            <a:picLocks noChangeAspect="1"/>
          </p:cNvPicPr>
          <p:nvPr/>
        </p:nvPicPr>
        <p:blipFill>
          <a:blip r:embed="rId3"/>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0471467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0"/>
          <p:cNvSpPr txBox="1">
            <a:spLocks/>
          </p:cNvSpPr>
          <p:nvPr/>
        </p:nvSpPr>
        <p:spPr bwMode="auto">
          <a:xfrm>
            <a:off x="76669" y="6458333"/>
            <a:ext cx="4973805" cy="3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pt-BR" altLang="pt-BR" sz="1100" dirty="0"/>
              <a:t>Fonte: IIRC</a:t>
            </a:r>
          </a:p>
        </p:txBody>
      </p:sp>
      <p:pic>
        <p:nvPicPr>
          <p:cNvPr id="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729" y="1300758"/>
            <a:ext cx="11551023" cy="487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 name="Grupo 47"/>
          <p:cNvGrpSpPr>
            <a:grpSpLocks/>
          </p:cNvGrpSpPr>
          <p:nvPr/>
        </p:nvGrpSpPr>
        <p:grpSpPr bwMode="auto">
          <a:xfrm>
            <a:off x="9813001" y="4447227"/>
            <a:ext cx="1865736" cy="659144"/>
            <a:chOff x="-420419" y="-256521"/>
            <a:chExt cx="2029836" cy="813123"/>
          </a:xfrm>
        </p:grpSpPr>
        <p:sp>
          <p:nvSpPr>
            <p:cNvPr id="49" name="Retângulo de cantos arredondados 48"/>
            <p:cNvSpPr/>
            <p:nvPr/>
          </p:nvSpPr>
          <p:spPr>
            <a:xfrm>
              <a:off x="-420419" y="-256521"/>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50" name="Retângulo 49"/>
            <p:cNvSpPr/>
            <p:nvPr/>
          </p:nvSpPr>
          <p:spPr>
            <a:xfrm>
              <a:off x="-371799" y="-189383"/>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a:t>DEMONSTRAÇÕES FINANCEIRAS</a:t>
              </a:r>
            </a:p>
          </p:txBody>
        </p:sp>
      </p:grpSp>
      <p:grpSp>
        <p:nvGrpSpPr>
          <p:cNvPr id="51" name="Grupo 50"/>
          <p:cNvGrpSpPr>
            <a:grpSpLocks/>
          </p:cNvGrpSpPr>
          <p:nvPr/>
        </p:nvGrpSpPr>
        <p:grpSpPr bwMode="auto">
          <a:xfrm>
            <a:off x="5050474" y="4583671"/>
            <a:ext cx="1865736" cy="641003"/>
            <a:chOff x="389238" y="2125"/>
            <a:chExt cx="2029835" cy="790744"/>
          </a:xfrm>
        </p:grpSpPr>
        <p:sp>
          <p:nvSpPr>
            <p:cNvPr id="52" name="Retângulo de cantos arredondados 51"/>
            <p:cNvSpPr/>
            <p:nvPr/>
          </p:nvSpPr>
          <p:spPr>
            <a:xfrm>
              <a:off x="389238" y="2125"/>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53" name="Retângulo 52"/>
            <p:cNvSpPr/>
            <p:nvPr/>
          </p:nvSpPr>
          <p:spPr>
            <a:xfrm>
              <a:off x="413547" y="24504"/>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smtClean="0"/>
                <a:t>SUSTENTABILIDADE</a:t>
              </a:r>
              <a:endParaRPr lang="en-US" sz="1050" b="1" dirty="0"/>
            </a:p>
          </p:txBody>
        </p:sp>
      </p:grpSp>
      <p:grpSp>
        <p:nvGrpSpPr>
          <p:cNvPr id="54" name="Grupo 53"/>
          <p:cNvGrpSpPr>
            <a:grpSpLocks/>
          </p:cNvGrpSpPr>
          <p:nvPr/>
        </p:nvGrpSpPr>
        <p:grpSpPr bwMode="auto">
          <a:xfrm>
            <a:off x="697835" y="5206532"/>
            <a:ext cx="1865736" cy="641003"/>
            <a:chOff x="389238" y="2125"/>
            <a:chExt cx="2029835" cy="790744"/>
          </a:xfrm>
        </p:grpSpPr>
        <p:sp>
          <p:nvSpPr>
            <p:cNvPr id="55" name="Retângulo de cantos arredondados 54"/>
            <p:cNvSpPr/>
            <p:nvPr/>
          </p:nvSpPr>
          <p:spPr>
            <a:xfrm>
              <a:off x="389238" y="2125"/>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56" name="Retângulo 55"/>
            <p:cNvSpPr/>
            <p:nvPr/>
          </p:nvSpPr>
          <p:spPr>
            <a:xfrm>
              <a:off x="413547" y="24505"/>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a:t>REMUNERAÇÃO E GOVERNANÇA</a:t>
              </a:r>
            </a:p>
          </p:txBody>
        </p:sp>
      </p:grpSp>
      <p:grpSp>
        <p:nvGrpSpPr>
          <p:cNvPr id="57" name="Grupo 56"/>
          <p:cNvGrpSpPr>
            <a:grpSpLocks/>
          </p:cNvGrpSpPr>
          <p:nvPr/>
        </p:nvGrpSpPr>
        <p:grpSpPr bwMode="auto">
          <a:xfrm>
            <a:off x="493329" y="2777932"/>
            <a:ext cx="1865735" cy="641003"/>
            <a:chOff x="389238" y="2125"/>
            <a:chExt cx="2029835" cy="790744"/>
          </a:xfrm>
        </p:grpSpPr>
        <p:sp>
          <p:nvSpPr>
            <p:cNvPr id="58" name="Retângulo de cantos arredondados 57"/>
            <p:cNvSpPr/>
            <p:nvPr/>
          </p:nvSpPr>
          <p:spPr>
            <a:xfrm>
              <a:off x="389238" y="2125"/>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59" name="Retângulo 58"/>
            <p:cNvSpPr/>
            <p:nvPr/>
          </p:nvSpPr>
          <p:spPr>
            <a:xfrm>
              <a:off x="413547" y="24505"/>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a:t>RELATÓRIO DA ADMINISTRAÇÃO</a:t>
              </a:r>
            </a:p>
          </p:txBody>
        </p:sp>
      </p:grpSp>
      <p:grpSp>
        <p:nvGrpSpPr>
          <p:cNvPr id="60" name="Grupo 59"/>
          <p:cNvGrpSpPr>
            <a:grpSpLocks/>
          </p:cNvGrpSpPr>
          <p:nvPr/>
        </p:nvGrpSpPr>
        <p:grpSpPr bwMode="auto">
          <a:xfrm>
            <a:off x="5960998" y="2122241"/>
            <a:ext cx="1865735" cy="641003"/>
            <a:chOff x="389238" y="2125"/>
            <a:chExt cx="2029835" cy="790744"/>
          </a:xfrm>
        </p:grpSpPr>
        <p:sp>
          <p:nvSpPr>
            <p:cNvPr id="61" name="Retângulo de cantos arredondados 60"/>
            <p:cNvSpPr/>
            <p:nvPr/>
          </p:nvSpPr>
          <p:spPr>
            <a:xfrm>
              <a:off x="389238" y="2125"/>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62" name="Retângulo 61"/>
            <p:cNvSpPr/>
            <p:nvPr/>
          </p:nvSpPr>
          <p:spPr>
            <a:xfrm>
              <a:off x="413547" y="24505"/>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a:t>RELATÓRIO DA ADMINISTRAÇÃO</a:t>
              </a:r>
            </a:p>
          </p:txBody>
        </p:sp>
      </p:grpSp>
      <p:grpSp>
        <p:nvGrpSpPr>
          <p:cNvPr id="63" name="Grupo 62"/>
          <p:cNvGrpSpPr>
            <a:grpSpLocks/>
          </p:cNvGrpSpPr>
          <p:nvPr/>
        </p:nvGrpSpPr>
        <p:grpSpPr bwMode="auto">
          <a:xfrm>
            <a:off x="7412399" y="4524084"/>
            <a:ext cx="1865736" cy="641003"/>
            <a:chOff x="389238" y="2125"/>
            <a:chExt cx="2029835" cy="790744"/>
          </a:xfrm>
        </p:grpSpPr>
        <p:sp>
          <p:nvSpPr>
            <p:cNvPr id="64" name="Retângulo de cantos arredondados 63"/>
            <p:cNvSpPr/>
            <p:nvPr/>
          </p:nvSpPr>
          <p:spPr>
            <a:xfrm>
              <a:off x="389238" y="2125"/>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65" name="Retângulo 64"/>
            <p:cNvSpPr/>
            <p:nvPr/>
          </p:nvSpPr>
          <p:spPr>
            <a:xfrm>
              <a:off x="413547" y="24505"/>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a:t>REMUNERAÇÃO E GOVERNANÇA</a:t>
              </a:r>
            </a:p>
          </p:txBody>
        </p:sp>
      </p:grpSp>
      <p:grpSp>
        <p:nvGrpSpPr>
          <p:cNvPr id="66" name="Grupo 65"/>
          <p:cNvGrpSpPr>
            <a:grpSpLocks/>
          </p:cNvGrpSpPr>
          <p:nvPr/>
        </p:nvGrpSpPr>
        <p:grpSpPr bwMode="auto">
          <a:xfrm>
            <a:off x="10326264" y="2140383"/>
            <a:ext cx="1865736" cy="641003"/>
            <a:chOff x="389238" y="2125"/>
            <a:chExt cx="2029835" cy="790744"/>
          </a:xfrm>
        </p:grpSpPr>
        <p:sp>
          <p:nvSpPr>
            <p:cNvPr id="67" name="Retângulo de cantos arredondados 66"/>
            <p:cNvSpPr/>
            <p:nvPr/>
          </p:nvSpPr>
          <p:spPr>
            <a:xfrm>
              <a:off x="389238" y="2125"/>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68" name="Retângulo 67"/>
            <p:cNvSpPr/>
            <p:nvPr/>
          </p:nvSpPr>
          <p:spPr>
            <a:xfrm>
              <a:off x="413547" y="24504"/>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smtClean="0"/>
                <a:t>SUSTENTABILIDADE</a:t>
              </a:r>
              <a:endParaRPr lang="en-US" sz="1050" b="1" dirty="0"/>
            </a:p>
          </p:txBody>
        </p:sp>
      </p:grpSp>
      <p:pic>
        <p:nvPicPr>
          <p:cNvPr id="72" name="Imagem 71"/>
          <p:cNvPicPr>
            <a:picLocks noChangeAspect="1"/>
          </p:cNvPicPr>
          <p:nvPr/>
        </p:nvPicPr>
        <p:blipFill>
          <a:blip r:embed="rId3">
            <a:extLst>
              <a:ext uri="{28A0092B-C50C-407E-A947-70E740481C1C}">
                <a14:useLocalDpi xmlns:a14="http://schemas.microsoft.com/office/drawing/2010/main" val="0"/>
              </a:ext>
            </a:extLst>
          </a:blip>
          <a:srcRect t="6361" r="10500"/>
          <a:stretch>
            <a:fillRect/>
          </a:stretch>
        </p:blipFill>
        <p:spPr bwMode="auto">
          <a:xfrm>
            <a:off x="8256224" y="2245830"/>
            <a:ext cx="1502989" cy="153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 name="Grupo 68"/>
          <p:cNvGrpSpPr>
            <a:grpSpLocks/>
          </p:cNvGrpSpPr>
          <p:nvPr/>
        </p:nvGrpSpPr>
        <p:grpSpPr bwMode="auto">
          <a:xfrm>
            <a:off x="3611983" y="2024230"/>
            <a:ext cx="1865736" cy="659144"/>
            <a:chOff x="-420419" y="-256521"/>
            <a:chExt cx="2029836" cy="813123"/>
          </a:xfrm>
        </p:grpSpPr>
        <p:sp>
          <p:nvSpPr>
            <p:cNvPr id="70" name="Retângulo de cantos arredondados 69"/>
            <p:cNvSpPr/>
            <p:nvPr/>
          </p:nvSpPr>
          <p:spPr>
            <a:xfrm>
              <a:off x="-420419" y="-256521"/>
              <a:ext cx="2029835" cy="790744"/>
            </a:xfrm>
            <a:prstGeom prst="roundRect">
              <a:avLst>
                <a:gd name="adj" fmla="val 10000"/>
              </a:avLst>
            </a:prstGeom>
            <a:solidFill>
              <a:srgbClr val="FF0000"/>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71" name="Retângulo 70"/>
            <p:cNvSpPr/>
            <p:nvPr/>
          </p:nvSpPr>
          <p:spPr>
            <a:xfrm>
              <a:off x="-371799" y="-189383"/>
              <a:ext cx="1981216" cy="745985"/>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US" sz="1050" b="1" dirty="0"/>
                <a:t>DEMONSTRAÇÕES FINANCEIRAS</a:t>
              </a:r>
            </a:p>
          </p:txBody>
        </p:sp>
      </p:grpSp>
      <p:sp>
        <p:nvSpPr>
          <p:cNvPr id="31"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.........a maneira das empresas contarem suas histórias</a:t>
            </a:r>
            <a:endParaRPr lang="pt-PT" b="1" dirty="0">
              <a:solidFill>
                <a:schemeClr val="tx1"/>
              </a:solidFill>
              <a:latin typeface="Calibri" panose="020F0502020204030204" pitchFamily="34" charset="0"/>
              <a:cs typeface="Calibri" panose="020F0502020204030204" pitchFamily="34" charset="0"/>
            </a:endParaRPr>
          </a:p>
        </p:txBody>
      </p:sp>
      <p:cxnSp>
        <p:nvCxnSpPr>
          <p:cNvPr id="32" name="Conector reto 31"/>
          <p:cNvCxnSpPr/>
          <p:nvPr/>
        </p:nvCxnSpPr>
        <p:spPr>
          <a:xfrm flipV="1">
            <a:off x="336161" y="781662"/>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Imagem 32"/>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8981371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anim calcmode="lin" valueType="num">
                                      <p:cBhvr>
                                        <p:cTn id="15" dur="1000" fill="hold"/>
                                        <p:tgtEl>
                                          <p:spTgt spid="57"/>
                                        </p:tgtEl>
                                        <p:attrNameLst>
                                          <p:attrName>ppt_x</p:attrName>
                                        </p:attrNameLst>
                                      </p:cBhvr>
                                      <p:tavLst>
                                        <p:tav tm="0">
                                          <p:val>
                                            <p:strVal val="#ppt_x"/>
                                          </p:val>
                                        </p:tav>
                                        <p:tav tm="100000">
                                          <p:val>
                                            <p:strVal val="#ppt_x"/>
                                          </p:val>
                                        </p:tav>
                                      </p:tavLst>
                                    </p:anim>
                                    <p:anim calcmode="lin" valueType="num">
                                      <p:cBhvr>
                                        <p:cTn id="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anim calcmode="lin" valueType="num">
                                      <p:cBhvr>
                                        <p:cTn id="29" dur="1000" fill="hold"/>
                                        <p:tgtEl>
                                          <p:spTgt spid="51"/>
                                        </p:tgtEl>
                                        <p:attrNameLst>
                                          <p:attrName>ppt_x</p:attrName>
                                        </p:attrNameLst>
                                      </p:cBhvr>
                                      <p:tavLst>
                                        <p:tav tm="0">
                                          <p:val>
                                            <p:strVal val="#ppt_x"/>
                                          </p:val>
                                        </p:tav>
                                        <p:tav tm="100000">
                                          <p:val>
                                            <p:strVal val="#ppt_x"/>
                                          </p:val>
                                        </p:tav>
                                      </p:tavLst>
                                    </p:anim>
                                    <p:anim calcmode="lin" valueType="num">
                                      <p:cBhvr>
                                        <p:cTn id="3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1000"/>
                                        <p:tgtEl>
                                          <p:spTgt spid="66"/>
                                        </p:tgtEl>
                                      </p:cBhvr>
                                    </p:animEffect>
                                    <p:anim calcmode="lin" valueType="num">
                                      <p:cBhvr>
                                        <p:cTn id="36" dur="1000" fill="hold"/>
                                        <p:tgtEl>
                                          <p:spTgt spid="66"/>
                                        </p:tgtEl>
                                        <p:attrNameLst>
                                          <p:attrName>ppt_x</p:attrName>
                                        </p:attrNameLst>
                                      </p:cBhvr>
                                      <p:tavLst>
                                        <p:tav tm="0">
                                          <p:val>
                                            <p:strVal val="#ppt_x"/>
                                          </p:val>
                                        </p:tav>
                                        <p:tav tm="100000">
                                          <p:val>
                                            <p:strVal val="#ppt_x"/>
                                          </p:val>
                                        </p:tav>
                                      </p:tavLst>
                                    </p:anim>
                                    <p:anim calcmode="lin" valueType="num">
                                      <p:cBhvr>
                                        <p:cTn id="37"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1000"/>
                                        <p:tgtEl>
                                          <p:spTgt spid="63"/>
                                        </p:tgtEl>
                                      </p:cBhvr>
                                    </p:animEffect>
                                    <p:anim calcmode="lin" valueType="num">
                                      <p:cBhvr>
                                        <p:cTn id="50" dur="1000" fill="hold"/>
                                        <p:tgtEl>
                                          <p:spTgt spid="63"/>
                                        </p:tgtEl>
                                        <p:attrNameLst>
                                          <p:attrName>ppt_x</p:attrName>
                                        </p:attrNameLst>
                                      </p:cBhvr>
                                      <p:tavLst>
                                        <p:tav tm="0">
                                          <p:val>
                                            <p:strVal val="#ppt_x"/>
                                          </p:val>
                                        </p:tav>
                                        <p:tav tm="100000">
                                          <p:val>
                                            <p:strVal val="#ppt_x"/>
                                          </p:val>
                                        </p:tav>
                                      </p:tavLst>
                                    </p:anim>
                                    <p:anim calcmode="lin" valueType="num">
                                      <p:cBhvr>
                                        <p:cTn id="51"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1000"/>
                                        <p:tgtEl>
                                          <p:spTgt spid="60"/>
                                        </p:tgtEl>
                                      </p:cBhvr>
                                    </p:animEffect>
                                    <p:anim calcmode="lin" valueType="num">
                                      <p:cBhvr>
                                        <p:cTn id="57" dur="1000" fill="hold"/>
                                        <p:tgtEl>
                                          <p:spTgt spid="60"/>
                                        </p:tgtEl>
                                        <p:attrNameLst>
                                          <p:attrName>ppt_x</p:attrName>
                                        </p:attrNameLst>
                                      </p:cBhvr>
                                      <p:tavLst>
                                        <p:tav tm="0">
                                          <p:val>
                                            <p:strVal val="#ppt_x"/>
                                          </p:val>
                                        </p:tav>
                                        <p:tav tm="100000">
                                          <p:val>
                                            <p:strVal val="#ppt_x"/>
                                          </p:val>
                                        </p:tav>
                                      </p:tavLst>
                                    </p:anim>
                                    <p:anim calcmode="lin" valueType="num">
                                      <p:cBhvr>
                                        <p:cTn id="5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6" presetClass="emph" presetSubtype="0" fill="hold" nodeType="clickEffect">
                                  <p:stCondLst>
                                    <p:cond delay="0"/>
                                  </p:stCondLst>
                                  <p:childTnLst>
                                    <p:animScale>
                                      <p:cBhvr>
                                        <p:cTn id="62" dur="2000" fill="hold"/>
                                        <p:tgtEl>
                                          <p:spTgt spid="7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5599" y="47459"/>
            <a:ext cx="11497733" cy="710910"/>
          </a:xfrm>
        </p:spPr>
        <p:txBody>
          <a:bodyPr anchor="t">
            <a:normAutofit/>
          </a:bodyPr>
          <a:lstStyle/>
          <a:p>
            <a:r>
              <a:rPr lang="pt-BR" sz="3600" b="1" u="sng" dirty="0" smtClean="0">
                <a:latin typeface="Arial" panose="020B0604020202020204" pitchFamily="34" charset="0"/>
                <a:cs typeface="Arial" panose="020B0604020202020204" pitchFamily="34" charset="0"/>
              </a:rPr>
              <a:t>Principais padrões: voluntários e obrigatórios</a:t>
            </a:r>
            <a:endParaRPr lang="pt-BR" sz="3600" b="1" u="sng" dirty="0">
              <a:latin typeface="Arial" panose="020B0604020202020204" pitchFamily="34" charset="0"/>
              <a:cs typeface="Arial" panose="020B0604020202020204" pitchFamily="34" charset="0"/>
            </a:endParaRPr>
          </a:p>
        </p:txBody>
      </p:sp>
      <p:pic>
        <p:nvPicPr>
          <p:cNvPr id="5" name="Imagem 4"/>
          <p:cNvPicPr>
            <a:picLocks noChangeAspect="1"/>
          </p:cNvPicPr>
          <p:nvPr/>
        </p:nvPicPr>
        <p:blipFill>
          <a:blip r:embed="rId2"/>
          <a:stretch>
            <a:fillRect/>
          </a:stretch>
        </p:blipFill>
        <p:spPr>
          <a:xfrm>
            <a:off x="345608" y="1222425"/>
            <a:ext cx="3460412" cy="4854416"/>
          </a:xfrm>
          <a:prstGeom prst="rect">
            <a:avLst/>
          </a:prstGeom>
          <a:ln>
            <a:noFill/>
          </a:ln>
          <a:effectLst>
            <a:outerShdw blurRad="292100" dist="139700" dir="2700000" algn="tl" rotWithShape="0">
              <a:srgbClr val="333333">
                <a:alpha val="65000"/>
              </a:srgbClr>
            </a:outerShdw>
          </a:effectLst>
        </p:spPr>
      </p:pic>
      <p:sp>
        <p:nvSpPr>
          <p:cNvPr id="7" name="Retângulo 6"/>
          <p:cNvSpPr/>
          <p:nvPr/>
        </p:nvSpPr>
        <p:spPr>
          <a:xfrm>
            <a:off x="312736" y="6456584"/>
            <a:ext cx="6499544" cy="523220"/>
          </a:xfrm>
          <a:prstGeom prst="rect">
            <a:avLst/>
          </a:prstGeom>
        </p:spPr>
        <p:txBody>
          <a:bodyPr wrap="square">
            <a:spAutoFit/>
          </a:bodyPr>
          <a:lstStyle/>
          <a:p>
            <a:r>
              <a:rPr lang="pt-BR" sz="1400" dirty="0">
                <a:hlinkClick r:id="rId3"/>
              </a:rPr>
              <a:t>https://</a:t>
            </a:r>
            <a:r>
              <a:rPr lang="pt-BR" sz="1400" dirty="0" smtClean="0">
                <a:hlinkClick r:id="rId3"/>
              </a:rPr>
              <a:t>www.wbcsd.org/Projects/Reporting/The-Reporting-Exchange</a:t>
            </a:r>
            <a:endParaRPr lang="pt-BR" sz="1400" dirty="0" smtClean="0"/>
          </a:p>
          <a:p>
            <a:endParaRPr lang="pt-BR" sz="1400" dirty="0"/>
          </a:p>
        </p:txBody>
      </p:sp>
      <p:sp>
        <p:nvSpPr>
          <p:cNvPr id="8" name="Retângulo 7"/>
          <p:cNvSpPr/>
          <p:nvPr/>
        </p:nvSpPr>
        <p:spPr>
          <a:xfrm>
            <a:off x="4069080" y="1023544"/>
            <a:ext cx="7784252" cy="3693319"/>
          </a:xfrm>
          <a:prstGeom prst="rect">
            <a:avLst/>
          </a:prstGeom>
        </p:spPr>
        <p:txBody>
          <a:bodyPr wrap="square">
            <a:spAutoFit/>
          </a:bodyPr>
          <a:lstStyle/>
          <a:p>
            <a:pPr marL="285750" indent="-285750">
              <a:buFont typeface="Arial" panose="020B0604020202020204" pitchFamily="34" charset="0"/>
              <a:buChar char="•"/>
            </a:pPr>
            <a:r>
              <a:rPr lang="pt-BR" dirty="0" smtClean="0">
                <a:latin typeface="Arial" panose="020B0604020202020204" pitchFamily="34" charset="0"/>
                <a:cs typeface="Arial" panose="020B0604020202020204" pitchFamily="34" charset="0"/>
              </a:rPr>
              <a:t>Em </a:t>
            </a:r>
            <a:r>
              <a:rPr lang="pt-BR" dirty="0">
                <a:latin typeface="Arial" panose="020B0604020202020204" pitchFamily="34" charset="0"/>
                <a:cs typeface="Arial" panose="020B0604020202020204" pitchFamily="34" charset="0"/>
              </a:rPr>
              <a:t>2017, o Conselho Empresarial Mundial para </a:t>
            </a:r>
            <a:r>
              <a:rPr lang="pt-BR" dirty="0" smtClean="0">
                <a:latin typeface="Arial" panose="020B0604020202020204" pitchFamily="34" charset="0"/>
                <a:cs typeface="Arial" panose="020B0604020202020204" pitchFamily="34" charset="0"/>
              </a:rPr>
              <a:t>o Desenvolvimento Sustentável, </a:t>
            </a:r>
            <a:r>
              <a:rPr lang="pt-BR" b="1" dirty="0" smtClean="0">
                <a:latin typeface="Arial" panose="020B0604020202020204" pitchFamily="34" charset="0"/>
                <a:cs typeface="Arial" panose="020B0604020202020204" pitchFamily="34" charset="0"/>
              </a:rPr>
              <a:t>WBCSD</a:t>
            </a:r>
            <a:r>
              <a:rPr lang="pt-BR" dirty="0" smtClean="0">
                <a:latin typeface="Arial" panose="020B0604020202020204" pitchFamily="34" charset="0"/>
                <a:cs typeface="Arial" panose="020B0604020202020204" pitchFamily="34" charset="0"/>
              </a:rPr>
              <a:t> na sigla em inglês, em </a:t>
            </a:r>
            <a:r>
              <a:rPr lang="pt-BR" dirty="0">
                <a:latin typeface="Arial" panose="020B0604020202020204" pitchFamily="34" charset="0"/>
                <a:cs typeface="Arial" panose="020B0604020202020204" pitchFamily="34" charset="0"/>
              </a:rPr>
              <a:t>parceria com </a:t>
            </a:r>
            <a:r>
              <a:rPr lang="pt-BR" dirty="0" smtClean="0">
                <a:latin typeface="Arial" panose="020B0604020202020204" pitchFamily="34" charset="0"/>
                <a:cs typeface="Arial" panose="020B0604020202020204" pitchFamily="34" charset="0"/>
              </a:rPr>
              <a:t>o Conselho </a:t>
            </a:r>
            <a:r>
              <a:rPr lang="pt-BR" dirty="0">
                <a:latin typeface="Arial" panose="020B0604020202020204" pitchFamily="34" charset="0"/>
                <a:cs typeface="Arial" panose="020B0604020202020204" pitchFamily="34" charset="0"/>
              </a:rPr>
              <a:t>de Normas de Divulgação </a:t>
            </a:r>
            <a:r>
              <a:rPr lang="pt-BR" dirty="0" smtClean="0">
                <a:latin typeface="Arial" panose="020B0604020202020204" pitchFamily="34" charset="0"/>
                <a:cs typeface="Arial" panose="020B0604020202020204" pitchFamily="34" charset="0"/>
              </a:rPr>
              <a:t>do Clima, </a:t>
            </a:r>
            <a:r>
              <a:rPr lang="pt-BR" b="1" dirty="0" smtClean="0">
                <a:latin typeface="Arial" panose="020B0604020202020204" pitchFamily="34" charset="0"/>
                <a:cs typeface="Arial" panose="020B0604020202020204" pitchFamily="34" charset="0"/>
              </a:rPr>
              <a:t>CDSB</a:t>
            </a:r>
            <a:r>
              <a:rPr lang="pt-BR" dirty="0" smtClean="0">
                <a:latin typeface="Arial" panose="020B0604020202020204" pitchFamily="34" charset="0"/>
                <a:cs typeface="Arial" panose="020B0604020202020204" pitchFamily="34" charset="0"/>
              </a:rPr>
              <a:t> na sigla </a:t>
            </a:r>
            <a:r>
              <a:rPr lang="pt-BR" dirty="0" err="1" smtClean="0">
                <a:latin typeface="Arial" panose="020B0604020202020204" pitchFamily="34" charset="0"/>
                <a:cs typeface="Arial" panose="020B0604020202020204" pitchFamily="34" charset="0"/>
              </a:rPr>
              <a:t>inlgês</a:t>
            </a:r>
            <a:r>
              <a:rPr lang="pt-BR" dirty="0" smtClean="0">
                <a:latin typeface="Arial" panose="020B0604020202020204" pitchFamily="34" charset="0"/>
                <a:cs typeface="Arial" panose="020B0604020202020204" pitchFamily="34" charset="0"/>
              </a:rPr>
              <a:t> </a:t>
            </a:r>
            <a:r>
              <a:rPr lang="pt-BR" dirty="0">
                <a:latin typeface="Arial" panose="020B0604020202020204" pitchFamily="34" charset="0"/>
                <a:cs typeface="Arial" panose="020B0604020202020204" pitchFamily="34" charset="0"/>
              </a:rPr>
              <a:t>e </a:t>
            </a:r>
            <a:r>
              <a:rPr lang="pt-BR" dirty="0" smtClean="0">
                <a:latin typeface="Arial" panose="020B0604020202020204" pitchFamily="34" charset="0"/>
                <a:cs typeface="Arial" panose="020B0604020202020204" pitchFamily="34" charset="0"/>
              </a:rPr>
              <a:t>a </a:t>
            </a:r>
            <a:r>
              <a:rPr lang="pt-BR" b="1" dirty="0" err="1" smtClean="0">
                <a:latin typeface="Arial" panose="020B0604020202020204" pitchFamily="34" charset="0"/>
                <a:cs typeface="Arial" panose="020B0604020202020204" pitchFamily="34" charset="0"/>
              </a:rPr>
              <a:t>Ecodesk</a:t>
            </a:r>
            <a:r>
              <a:rPr lang="pt-BR" dirty="0" smtClean="0">
                <a:latin typeface="Arial" panose="020B0604020202020204" pitchFamily="34" charset="0"/>
                <a:cs typeface="Arial" panose="020B0604020202020204" pitchFamily="34" charset="0"/>
              </a:rPr>
              <a:t>, lançaram o </a:t>
            </a:r>
            <a:r>
              <a:rPr lang="pt-BR" b="1" i="1" dirty="0" err="1">
                <a:latin typeface="Arial" panose="020B0604020202020204" pitchFamily="34" charset="0"/>
                <a:cs typeface="Arial" panose="020B0604020202020204" pitchFamily="34" charset="0"/>
              </a:rPr>
              <a:t>Reporting</a:t>
            </a:r>
            <a:r>
              <a:rPr lang="pt-BR" b="1" i="1" dirty="0">
                <a:latin typeface="Arial" panose="020B0604020202020204" pitchFamily="34" charset="0"/>
                <a:cs typeface="Arial" panose="020B0604020202020204" pitchFamily="34" charset="0"/>
              </a:rPr>
              <a:t> </a:t>
            </a:r>
            <a:r>
              <a:rPr lang="pt-BR" b="1" i="1" dirty="0" smtClean="0">
                <a:latin typeface="Arial" panose="020B0604020202020204" pitchFamily="34" charset="0"/>
                <a:cs typeface="Arial" panose="020B0604020202020204" pitchFamily="34" charset="0"/>
              </a:rPr>
              <a:t>Exchange</a:t>
            </a:r>
            <a:r>
              <a:rPr lang="pt-BR" dirty="0" smtClean="0">
                <a:latin typeface="Arial" panose="020B0604020202020204" pitchFamily="34" charset="0"/>
                <a:cs typeface="Arial" panose="020B0604020202020204" pitchFamily="34" charset="0"/>
              </a:rPr>
              <a:t>, uma plataforma online gratuita projetada para ajudar as empresas a navegarem no mundo complexo dos relatórios corporativos.</a:t>
            </a:r>
          </a:p>
          <a:p>
            <a:endParaRPr lang="pt-B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dirty="0" smtClean="0">
                <a:latin typeface="Arial" panose="020B0604020202020204" pitchFamily="34" charset="0"/>
                <a:cs typeface="Arial" panose="020B0604020202020204" pitchFamily="34" charset="0"/>
              </a:rPr>
              <a:t>O </a:t>
            </a:r>
            <a:r>
              <a:rPr lang="pt-BR" dirty="0">
                <a:latin typeface="Arial" panose="020B0604020202020204" pitchFamily="34" charset="0"/>
                <a:cs typeface="Arial" panose="020B0604020202020204" pitchFamily="34" charset="0"/>
              </a:rPr>
              <a:t>objetivo principal </a:t>
            </a:r>
            <a:r>
              <a:rPr lang="pt-BR" dirty="0" smtClean="0">
                <a:latin typeface="Arial" panose="020B0604020202020204" pitchFamily="34" charset="0"/>
                <a:cs typeface="Arial" panose="020B0604020202020204" pitchFamily="34" charset="0"/>
              </a:rPr>
              <a:t>é </a:t>
            </a:r>
            <a:r>
              <a:rPr lang="pt-BR" dirty="0">
                <a:latin typeface="Arial" panose="020B0604020202020204" pitchFamily="34" charset="0"/>
                <a:cs typeface="Arial" panose="020B0604020202020204" pitchFamily="34" charset="0"/>
              </a:rPr>
              <a:t>fornecer </a:t>
            </a:r>
            <a:r>
              <a:rPr lang="pt-BR" dirty="0" smtClean="0">
                <a:latin typeface="Arial" panose="020B0604020202020204" pitchFamily="34" charset="0"/>
                <a:cs typeface="Arial" panose="020B0604020202020204" pitchFamily="34" charset="0"/>
              </a:rPr>
              <a:t>com maior clareza para as pessoas envolvidas na preparação dos relatórios corporativos sobre </a:t>
            </a:r>
            <a:r>
              <a:rPr lang="pt-BR" dirty="0">
                <a:latin typeface="Arial" panose="020B0604020202020204" pitchFamily="34" charset="0"/>
                <a:cs typeface="Arial" panose="020B0604020202020204" pitchFamily="34" charset="0"/>
              </a:rPr>
              <a:t>o que, onde e como </a:t>
            </a:r>
            <a:r>
              <a:rPr lang="pt-BR" dirty="0" smtClean="0">
                <a:latin typeface="Arial" panose="020B0604020202020204" pitchFamily="34" charset="0"/>
                <a:cs typeface="Arial" panose="020B0604020202020204" pitchFamily="34" charset="0"/>
              </a:rPr>
              <a:t>relatar as questões </a:t>
            </a:r>
            <a:r>
              <a:rPr lang="pt-BR" dirty="0">
                <a:latin typeface="Arial" panose="020B0604020202020204" pitchFamily="34" charset="0"/>
                <a:cs typeface="Arial" panose="020B0604020202020204" pitchFamily="34" charset="0"/>
              </a:rPr>
              <a:t>de </a:t>
            </a:r>
            <a:r>
              <a:rPr lang="pt-BR" dirty="0" smtClean="0">
                <a:latin typeface="Arial" panose="020B0604020202020204" pitchFamily="34" charset="0"/>
                <a:cs typeface="Arial" panose="020B0604020202020204" pitchFamily="34" charset="0"/>
              </a:rPr>
              <a:t>sustentabilidade (ESG).. </a:t>
            </a:r>
          </a:p>
          <a:p>
            <a:endParaRPr lang="pt-B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t-BR" dirty="0" smtClean="0">
                <a:latin typeface="Arial" panose="020B0604020202020204" pitchFamily="34" charset="0"/>
                <a:cs typeface="Arial" panose="020B0604020202020204" pitchFamily="34" charset="0"/>
              </a:rPr>
              <a:t>Resume </a:t>
            </a:r>
            <a:r>
              <a:rPr lang="pt-BR" dirty="0">
                <a:latin typeface="Arial" panose="020B0604020202020204" pitchFamily="34" charset="0"/>
                <a:cs typeface="Arial" panose="020B0604020202020204" pitchFamily="34" charset="0"/>
              </a:rPr>
              <a:t>e conecta os requisitos de </a:t>
            </a:r>
            <a:r>
              <a:rPr lang="pt-BR" dirty="0" smtClean="0">
                <a:latin typeface="Arial" panose="020B0604020202020204" pitchFamily="34" charset="0"/>
                <a:cs typeface="Arial" panose="020B0604020202020204" pitchFamily="34" charset="0"/>
              </a:rPr>
              <a:t>relatórios ESG </a:t>
            </a:r>
            <a:r>
              <a:rPr lang="pt-BR" dirty="0">
                <a:latin typeface="Arial" panose="020B0604020202020204" pitchFamily="34" charset="0"/>
                <a:cs typeface="Arial" panose="020B0604020202020204" pitchFamily="34" charset="0"/>
              </a:rPr>
              <a:t>e recursos de 60 países e 70 </a:t>
            </a:r>
            <a:r>
              <a:rPr lang="pt-BR" dirty="0" smtClean="0">
                <a:latin typeface="Arial" panose="020B0604020202020204" pitchFamily="34" charset="0"/>
                <a:cs typeface="Arial" panose="020B0604020202020204" pitchFamily="34" charset="0"/>
              </a:rPr>
              <a:t>setores.</a:t>
            </a:r>
            <a:endParaRPr lang="pt-BR" dirty="0">
              <a:latin typeface="Arial" panose="020B0604020202020204" pitchFamily="34" charset="0"/>
              <a:cs typeface="Arial" panose="020B0604020202020204" pitchFamily="34" charset="0"/>
            </a:endParaRPr>
          </a:p>
        </p:txBody>
      </p:sp>
      <p:sp>
        <p:nvSpPr>
          <p:cNvPr id="9" name="Retângulo 8"/>
          <p:cNvSpPr/>
          <p:nvPr/>
        </p:nvSpPr>
        <p:spPr>
          <a:xfrm>
            <a:off x="4069080" y="4875468"/>
            <a:ext cx="7784252" cy="1200329"/>
          </a:xfrm>
          <a:prstGeom prst="rect">
            <a:avLst/>
          </a:prstGeom>
        </p:spPr>
        <p:txBody>
          <a:bodyPr wrap="square">
            <a:spAutoFit/>
          </a:bodyPr>
          <a:lstStyle/>
          <a:p>
            <a:r>
              <a:rPr lang="pt-BR" dirty="0" smtClean="0"/>
              <a:t>“</a:t>
            </a:r>
            <a:r>
              <a:rPr lang="pt-BR" dirty="0"/>
              <a:t>Nos </a:t>
            </a:r>
            <a:r>
              <a:rPr lang="pt-BR" dirty="0" smtClean="0"/>
              <a:t>últimos 25 </a:t>
            </a:r>
            <a:r>
              <a:rPr lang="pt-BR" dirty="0"/>
              <a:t>anos desde </a:t>
            </a:r>
            <a:r>
              <a:rPr lang="pt-BR" dirty="0" smtClean="0"/>
              <a:t>1992 na Cúpula </a:t>
            </a:r>
            <a:r>
              <a:rPr lang="pt-BR" dirty="0"/>
              <a:t>da Terra do Rio, o </a:t>
            </a:r>
            <a:r>
              <a:rPr lang="pt-BR" dirty="0" smtClean="0"/>
              <a:t>número de requisitos de relatórios sustentáveis aumentou mais </a:t>
            </a:r>
            <a:r>
              <a:rPr lang="pt-BR" dirty="0"/>
              <a:t>de dez vezes </a:t>
            </a:r>
            <a:r>
              <a:rPr lang="pt-BR" dirty="0" smtClean="0"/>
              <a:t>”</a:t>
            </a:r>
          </a:p>
          <a:p>
            <a:endParaRPr lang="pt-BR" dirty="0"/>
          </a:p>
          <a:p>
            <a:r>
              <a:rPr lang="pt-BR" dirty="0" smtClean="0"/>
              <a:t>“Atualmente são mais de 1.000 diferentes requisitos ao redor do mundo”</a:t>
            </a:r>
            <a:endParaRPr lang="pt-BR" dirty="0"/>
          </a:p>
        </p:txBody>
      </p:sp>
      <p:sp>
        <p:nvSpPr>
          <p:cNvPr id="3" name="Retângulo 2"/>
          <p:cNvSpPr/>
          <p:nvPr/>
        </p:nvSpPr>
        <p:spPr>
          <a:xfrm>
            <a:off x="7210517" y="6438553"/>
            <a:ext cx="3785011" cy="584775"/>
          </a:xfrm>
          <a:prstGeom prst="rect">
            <a:avLst/>
          </a:prstGeom>
        </p:spPr>
        <p:txBody>
          <a:bodyPr wrap="none">
            <a:spAutoFit/>
          </a:bodyPr>
          <a:lstStyle/>
          <a:p>
            <a:r>
              <a:rPr lang="pt-BR" sz="1600" dirty="0">
                <a:hlinkClick r:id="rId4"/>
              </a:rPr>
              <a:t>https://www.reportingexchange.com</a:t>
            </a:r>
            <a:r>
              <a:rPr lang="pt-BR" sz="1600" dirty="0" smtClean="0">
                <a:hlinkClick r:id="rId4"/>
              </a:rPr>
              <a:t>/</a:t>
            </a:r>
            <a:endParaRPr lang="pt-BR" sz="1600" dirty="0" smtClean="0"/>
          </a:p>
          <a:p>
            <a:endParaRPr lang="pt-BR" sz="1600" dirty="0"/>
          </a:p>
        </p:txBody>
      </p:sp>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Principais padrões de relatórios</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781662"/>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7586963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5599" y="47458"/>
            <a:ext cx="11497733" cy="705237"/>
          </a:xfrm>
        </p:spPr>
        <p:txBody>
          <a:bodyPr anchor="t">
            <a:normAutofit/>
          </a:bodyPr>
          <a:lstStyle/>
          <a:p>
            <a:r>
              <a:rPr lang="pt-BR" sz="3600" b="1" u="sng" dirty="0">
                <a:latin typeface="Arial" panose="020B0604020202020204" pitchFamily="34" charset="0"/>
                <a:cs typeface="Arial" panose="020B0604020202020204" pitchFamily="34" charset="0"/>
              </a:rPr>
              <a:t>Principais padrões: voluntários e obrigatórios</a:t>
            </a:r>
          </a:p>
        </p:txBody>
      </p:sp>
      <p:sp>
        <p:nvSpPr>
          <p:cNvPr id="7" name="Retângulo 6"/>
          <p:cNvSpPr/>
          <p:nvPr/>
        </p:nvSpPr>
        <p:spPr>
          <a:xfrm>
            <a:off x="312736" y="6456584"/>
            <a:ext cx="7636645" cy="584775"/>
          </a:xfrm>
          <a:prstGeom prst="rect">
            <a:avLst/>
          </a:prstGeom>
        </p:spPr>
        <p:txBody>
          <a:bodyPr wrap="square">
            <a:spAutoFit/>
          </a:bodyPr>
          <a:lstStyle/>
          <a:p>
            <a:r>
              <a:rPr lang="pt-BR" sz="1600" dirty="0">
                <a:hlinkClick r:id="rId2"/>
              </a:rPr>
              <a:t>https://</a:t>
            </a:r>
            <a:r>
              <a:rPr lang="pt-BR" sz="1600" dirty="0" smtClean="0">
                <a:hlinkClick r:id="rId2"/>
              </a:rPr>
              <a:t>www.wbcsd.org/Projects/Reporting/The-Reporting-Exchange</a:t>
            </a:r>
            <a:endParaRPr lang="pt-BR" sz="1600" dirty="0" smtClean="0"/>
          </a:p>
          <a:p>
            <a:endParaRPr lang="pt-BR" sz="1600" dirty="0"/>
          </a:p>
        </p:txBody>
      </p:sp>
      <p:pic>
        <p:nvPicPr>
          <p:cNvPr id="3" name="Imagem 2"/>
          <p:cNvPicPr>
            <a:picLocks noChangeAspect="1"/>
          </p:cNvPicPr>
          <p:nvPr/>
        </p:nvPicPr>
        <p:blipFill>
          <a:blip r:embed="rId3"/>
          <a:stretch>
            <a:fillRect/>
          </a:stretch>
        </p:blipFill>
        <p:spPr>
          <a:xfrm>
            <a:off x="1879158" y="1049897"/>
            <a:ext cx="8433684" cy="5221350"/>
          </a:xfrm>
          <a:prstGeom prst="rect">
            <a:avLst/>
          </a:prstGeom>
          <a:ln>
            <a:noFill/>
          </a:ln>
          <a:effectLst>
            <a:outerShdw blurRad="292100" dist="139700" dir="2700000" algn="tl" rotWithShape="0">
              <a:srgbClr val="333333">
                <a:alpha val="65000"/>
              </a:srgbClr>
            </a:outerShdw>
          </a:effectLst>
        </p:spPr>
      </p:pic>
      <p:sp>
        <p:nvSpPr>
          <p:cNvPr id="5"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Principais padrões de relatórios</a:t>
            </a:r>
            <a:endParaRPr lang="pt-PT" b="1" dirty="0">
              <a:solidFill>
                <a:schemeClr val="tx1"/>
              </a:solidFill>
              <a:latin typeface="Calibri" panose="020F0502020204030204" pitchFamily="34" charset="0"/>
              <a:cs typeface="Calibri" panose="020F0502020204030204" pitchFamily="34" charset="0"/>
            </a:endParaRPr>
          </a:p>
        </p:txBody>
      </p:sp>
      <p:cxnSp>
        <p:nvCxnSpPr>
          <p:cNvPr id="6" name="Conector reto 5"/>
          <p:cNvCxnSpPr/>
          <p:nvPr/>
        </p:nvCxnSpPr>
        <p:spPr>
          <a:xfrm flipV="1">
            <a:off x="336161" y="781662"/>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3570376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5599" y="47459"/>
            <a:ext cx="11497733" cy="720638"/>
          </a:xfrm>
        </p:spPr>
        <p:txBody>
          <a:bodyPr anchor="t">
            <a:normAutofit/>
          </a:bodyPr>
          <a:lstStyle/>
          <a:p>
            <a:r>
              <a:rPr lang="pt-BR" sz="3600" b="1" u="sng" dirty="0">
                <a:latin typeface="Arial" panose="020B0604020202020204" pitchFamily="34" charset="0"/>
                <a:cs typeface="Arial" panose="020B0604020202020204" pitchFamily="34" charset="0"/>
              </a:rPr>
              <a:t>Principais padrões: voluntários e obrigatórios</a:t>
            </a:r>
          </a:p>
        </p:txBody>
      </p:sp>
      <p:sp>
        <p:nvSpPr>
          <p:cNvPr id="7" name="Retângulo 6"/>
          <p:cNvSpPr/>
          <p:nvPr/>
        </p:nvSpPr>
        <p:spPr>
          <a:xfrm>
            <a:off x="312736" y="6456584"/>
            <a:ext cx="7208941" cy="584775"/>
          </a:xfrm>
          <a:prstGeom prst="rect">
            <a:avLst/>
          </a:prstGeom>
        </p:spPr>
        <p:txBody>
          <a:bodyPr wrap="square">
            <a:spAutoFit/>
          </a:bodyPr>
          <a:lstStyle/>
          <a:p>
            <a:r>
              <a:rPr lang="pt-BR" sz="1600" dirty="0">
                <a:hlinkClick r:id="rId2"/>
              </a:rPr>
              <a:t>https://</a:t>
            </a:r>
            <a:r>
              <a:rPr lang="pt-BR" sz="1600" dirty="0" smtClean="0">
                <a:hlinkClick r:id="rId2"/>
              </a:rPr>
              <a:t>www.wbcsd.org/Projects/Reporting/The-Reporting-Exchange</a:t>
            </a:r>
            <a:endParaRPr lang="pt-BR" sz="1600" dirty="0" smtClean="0"/>
          </a:p>
          <a:p>
            <a:endParaRPr lang="pt-BR" sz="1600" dirty="0"/>
          </a:p>
        </p:txBody>
      </p:sp>
      <p:pic>
        <p:nvPicPr>
          <p:cNvPr id="3" name="Imagem 2"/>
          <p:cNvPicPr>
            <a:picLocks noChangeAspect="1"/>
          </p:cNvPicPr>
          <p:nvPr/>
        </p:nvPicPr>
        <p:blipFill>
          <a:blip r:embed="rId3"/>
          <a:stretch>
            <a:fillRect/>
          </a:stretch>
        </p:blipFill>
        <p:spPr>
          <a:xfrm>
            <a:off x="1337187" y="1098511"/>
            <a:ext cx="9517626" cy="5089452"/>
          </a:xfrm>
          <a:prstGeom prst="rect">
            <a:avLst/>
          </a:prstGeom>
          <a:ln>
            <a:noFill/>
          </a:ln>
          <a:effectLst>
            <a:outerShdw blurRad="292100" dist="139700" dir="2700000" algn="tl" rotWithShape="0">
              <a:srgbClr val="333333">
                <a:alpha val="65000"/>
              </a:srgbClr>
            </a:outerShdw>
          </a:effectLst>
        </p:spPr>
      </p:pic>
      <p:sp>
        <p:nvSpPr>
          <p:cNvPr id="5"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Principais padrões de relatórios</a:t>
            </a:r>
            <a:endParaRPr lang="pt-PT" b="1" dirty="0">
              <a:solidFill>
                <a:schemeClr val="tx1"/>
              </a:solidFill>
              <a:latin typeface="Calibri" panose="020F0502020204030204" pitchFamily="34" charset="0"/>
              <a:cs typeface="Calibri" panose="020F0502020204030204" pitchFamily="34" charset="0"/>
            </a:endParaRPr>
          </a:p>
        </p:txBody>
      </p:sp>
      <p:cxnSp>
        <p:nvCxnSpPr>
          <p:cNvPr id="6" name="Conector reto 5"/>
          <p:cNvCxnSpPr/>
          <p:nvPr/>
        </p:nvCxnSpPr>
        <p:spPr>
          <a:xfrm flipV="1">
            <a:off x="336161" y="781662"/>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9169323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5599" y="47459"/>
            <a:ext cx="11497733" cy="730342"/>
          </a:xfrm>
        </p:spPr>
        <p:txBody>
          <a:bodyPr anchor="t">
            <a:normAutofit/>
          </a:bodyPr>
          <a:lstStyle/>
          <a:p>
            <a:r>
              <a:rPr lang="pt-BR" sz="3600" b="1" u="sng" dirty="0">
                <a:latin typeface="Arial" panose="020B0604020202020204" pitchFamily="34" charset="0"/>
                <a:cs typeface="Arial" panose="020B0604020202020204" pitchFamily="34" charset="0"/>
              </a:rPr>
              <a:t>Principais padrões: voluntários e obrigatórios</a:t>
            </a:r>
          </a:p>
        </p:txBody>
      </p:sp>
      <p:sp>
        <p:nvSpPr>
          <p:cNvPr id="7" name="Retângulo 6"/>
          <p:cNvSpPr/>
          <p:nvPr/>
        </p:nvSpPr>
        <p:spPr>
          <a:xfrm>
            <a:off x="312736" y="6456584"/>
            <a:ext cx="6707496" cy="584775"/>
          </a:xfrm>
          <a:prstGeom prst="rect">
            <a:avLst/>
          </a:prstGeom>
        </p:spPr>
        <p:txBody>
          <a:bodyPr wrap="square">
            <a:spAutoFit/>
          </a:bodyPr>
          <a:lstStyle/>
          <a:p>
            <a:r>
              <a:rPr lang="pt-BR" sz="1600" dirty="0">
                <a:hlinkClick r:id="rId2"/>
              </a:rPr>
              <a:t>https://</a:t>
            </a:r>
            <a:r>
              <a:rPr lang="pt-BR" sz="1600" dirty="0" smtClean="0">
                <a:hlinkClick r:id="rId2"/>
              </a:rPr>
              <a:t>www.wbcsd.org/Projects/Reporting/The-Reporting-Exchange</a:t>
            </a:r>
            <a:endParaRPr lang="pt-BR" sz="1600" dirty="0" smtClean="0"/>
          </a:p>
          <a:p>
            <a:endParaRPr lang="pt-BR" sz="1600" dirty="0"/>
          </a:p>
        </p:txBody>
      </p:sp>
      <p:pic>
        <p:nvPicPr>
          <p:cNvPr id="4" name="Imagem 3"/>
          <p:cNvPicPr>
            <a:picLocks noChangeAspect="1"/>
          </p:cNvPicPr>
          <p:nvPr/>
        </p:nvPicPr>
        <p:blipFill>
          <a:blip r:embed="rId3"/>
          <a:stretch>
            <a:fillRect/>
          </a:stretch>
        </p:blipFill>
        <p:spPr>
          <a:xfrm>
            <a:off x="2369574" y="1134731"/>
            <a:ext cx="7452852" cy="5105498"/>
          </a:xfrm>
          <a:prstGeom prst="rect">
            <a:avLst/>
          </a:prstGeom>
          <a:ln>
            <a:noFill/>
          </a:ln>
          <a:effectLst>
            <a:outerShdw blurRad="292100" dist="139700" dir="2700000" algn="tl" rotWithShape="0">
              <a:srgbClr val="333333">
                <a:alpha val="65000"/>
              </a:srgbClr>
            </a:outerShdw>
          </a:effectLst>
        </p:spPr>
      </p:pic>
      <p:sp>
        <p:nvSpPr>
          <p:cNvPr id="5"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Principais padrões de relatórios</a:t>
            </a:r>
            <a:endParaRPr lang="pt-PT" b="1" dirty="0">
              <a:solidFill>
                <a:schemeClr val="tx1"/>
              </a:solidFill>
              <a:latin typeface="Calibri" panose="020F0502020204030204" pitchFamily="34" charset="0"/>
              <a:cs typeface="Calibri" panose="020F0502020204030204" pitchFamily="34" charset="0"/>
            </a:endParaRPr>
          </a:p>
        </p:txBody>
      </p:sp>
      <p:cxnSp>
        <p:nvCxnSpPr>
          <p:cNvPr id="6" name="Conector reto 5"/>
          <p:cNvCxnSpPr/>
          <p:nvPr/>
        </p:nvCxnSpPr>
        <p:spPr>
          <a:xfrm flipV="1">
            <a:off x="336161" y="781662"/>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6819260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12736" y="6412334"/>
            <a:ext cx="7872619" cy="338554"/>
          </a:xfrm>
          <a:prstGeom prst="rect">
            <a:avLst/>
          </a:prstGeom>
        </p:spPr>
        <p:txBody>
          <a:bodyPr wrap="square">
            <a:spAutoFit/>
          </a:bodyPr>
          <a:lstStyle/>
          <a:p>
            <a:r>
              <a:rPr lang="pt-BR" sz="1600" dirty="0">
                <a:hlinkClick r:id="rId2"/>
              </a:rPr>
              <a:t>https://</a:t>
            </a:r>
            <a:r>
              <a:rPr lang="pt-BR" sz="1600" dirty="0" smtClean="0">
                <a:hlinkClick r:id="rId2"/>
              </a:rPr>
              <a:t>www.wbcsd.org/Projects/Reporting/The-Reporting-Exchange</a:t>
            </a:r>
            <a:endParaRPr lang="pt-BR" sz="1600" dirty="0"/>
          </a:p>
        </p:txBody>
      </p:sp>
      <p:sp>
        <p:nvSpPr>
          <p:cNvPr id="7" name="Retângulo 6"/>
          <p:cNvSpPr/>
          <p:nvPr/>
        </p:nvSpPr>
        <p:spPr>
          <a:xfrm>
            <a:off x="355599" y="945427"/>
            <a:ext cx="11497733" cy="5324535"/>
          </a:xfrm>
          <a:prstGeom prst="rect">
            <a:avLst/>
          </a:prstGeom>
        </p:spPr>
        <p:txBody>
          <a:bodyPr wrap="square">
            <a:spAutoFit/>
          </a:bodyPr>
          <a:lstStyle/>
          <a:p>
            <a:r>
              <a:rPr lang="pt-BR" sz="2000" dirty="0" smtClean="0">
                <a:latin typeface="Arial" panose="020B0604020202020204" pitchFamily="34" charset="0"/>
                <a:cs typeface="Arial" panose="020B0604020202020204" pitchFamily="34" charset="0"/>
              </a:rPr>
              <a:t>Algumas conclusões da pesquisa realizada como parte do </a:t>
            </a:r>
            <a:r>
              <a:rPr lang="pt-BR" sz="2000" b="1" i="1" dirty="0" smtClean="0">
                <a:latin typeface="Arial" panose="020B0604020202020204" pitchFamily="34" charset="0"/>
                <a:cs typeface="Arial" panose="020B0604020202020204" pitchFamily="34" charset="0"/>
              </a:rPr>
              <a:t>The </a:t>
            </a:r>
            <a:r>
              <a:rPr lang="pt-BR" sz="2000" b="1" i="1" dirty="0" err="1" smtClean="0">
                <a:latin typeface="Arial" panose="020B0604020202020204" pitchFamily="34" charset="0"/>
                <a:cs typeface="Arial" panose="020B0604020202020204" pitchFamily="34" charset="0"/>
              </a:rPr>
              <a:t>Reporting</a:t>
            </a:r>
            <a:r>
              <a:rPr lang="pt-BR" sz="2000" b="1" i="1" dirty="0" smtClean="0">
                <a:latin typeface="Arial" panose="020B0604020202020204" pitchFamily="34" charset="0"/>
                <a:cs typeface="Arial" panose="020B0604020202020204" pitchFamily="34" charset="0"/>
              </a:rPr>
              <a:t> Exchange Project</a:t>
            </a:r>
            <a:r>
              <a:rPr lang="pt-BR" sz="2000" dirty="0" smtClean="0">
                <a:latin typeface="Arial" panose="020B0604020202020204" pitchFamily="34" charset="0"/>
                <a:cs typeface="Arial" panose="020B0604020202020204" pitchFamily="34" charset="0"/>
              </a:rPr>
              <a:t>:</a:t>
            </a:r>
          </a:p>
          <a:p>
            <a:endParaRPr lang="pt-BR"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pt-BR" sz="2000" dirty="0">
                <a:latin typeface="Arial" panose="020B0604020202020204" pitchFamily="34" charset="0"/>
                <a:cs typeface="Arial" panose="020B0604020202020204" pitchFamily="34" charset="0"/>
              </a:rPr>
              <a:t>Existem atualmente </a:t>
            </a:r>
            <a:r>
              <a:rPr lang="pt-BR" sz="2000" b="1" dirty="0">
                <a:latin typeface="Arial" panose="020B0604020202020204" pitchFamily="34" charset="0"/>
                <a:cs typeface="Arial" panose="020B0604020202020204" pitchFamily="34" charset="0"/>
              </a:rPr>
              <a:t>mais de </a:t>
            </a:r>
            <a:r>
              <a:rPr lang="pt-BR" sz="2000" b="1" dirty="0" smtClean="0">
                <a:latin typeface="Arial" panose="020B0604020202020204" pitchFamily="34" charset="0"/>
                <a:cs typeface="Arial" panose="020B0604020202020204" pitchFamily="34" charset="0"/>
              </a:rPr>
              <a:t>1.000 requisitos de relatórios para </a:t>
            </a:r>
            <a:r>
              <a:rPr lang="pt-BR" sz="2000" b="1" dirty="0">
                <a:latin typeface="Arial" panose="020B0604020202020204" pitchFamily="34" charset="0"/>
                <a:cs typeface="Arial" panose="020B0604020202020204" pitchFamily="34" charset="0"/>
              </a:rPr>
              <a:t>a informação de sustentabilidade</a:t>
            </a:r>
            <a:r>
              <a:rPr lang="pt-BR" sz="2000" dirty="0" smtClean="0">
                <a:latin typeface="Arial" panose="020B0604020202020204" pitchFamily="34" charset="0"/>
                <a:cs typeface="Arial" panose="020B0604020202020204" pitchFamily="34" charset="0"/>
              </a:rPr>
              <a:t>, representando </a:t>
            </a:r>
            <a:r>
              <a:rPr lang="pt-BR" sz="2000" dirty="0">
                <a:latin typeface="Arial" panose="020B0604020202020204" pitchFamily="34" charset="0"/>
                <a:cs typeface="Arial" panose="020B0604020202020204" pitchFamily="34" charset="0"/>
              </a:rPr>
              <a:t>um aumento de 10 vezes desde </a:t>
            </a:r>
            <a:r>
              <a:rPr lang="pt-BR" sz="2000" dirty="0" smtClean="0">
                <a:latin typeface="Arial" panose="020B0604020202020204" pitchFamily="34" charset="0"/>
                <a:cs typeface="Arial" panose="020B0604020202020204" pitchFamily="34" charset="0"/>
              </a:rPr>
              <a:t>a Cúpula </a:t>
            </a:r>
            <a:r>
              <a:rPr lang="pt-BR" sz="2000" dirty="0">
                <a:latin typeface="Arial" panose="020B0604020202020204" pitchFamily="34" charset="0"/>
                <a:cs typeface="Arial" panose="020B0604020202020204" pitchFamily="34" charset="0"/>
              </a:rPr>
              <a:t>da Terra do Rio em 1992, que </a:t>
            </a:r>
            <a:r>
              <a:rPr lang="pt-BR" sz="2000" dirty="0" smtClean="0">
                <a:latin typeface="Arial" panose="020B0604020202020204" pitchFamily="34" charset="0"/>
                <a:cs typeface="Arial" panose="020B0604020202020204" pitchFamily="34" charset="0"/>
              </a:rPr>
              <a:t>são acompanhados </a:t>
            </a:r>
            <a:r>
              <a:rPr lang="pt-BR" sz="2000" dirty="0">
                <a:latin typeface="Arial" panose="020B0604020202020204" pitchFamily="34" charset="0"/>
                <a:cs typeface="Arial" panose="020B0604020202020204" pitchFamily="34" charset="0"/>
              </a:rPr>
              <a:t>de cerca de 750 relatórios </a:t>
            </a:r>
            <a:r>
              <a:rPr lang="pt-BR" sz="2000" dirty="0" smtClean="0">
                <a:latin typeface="Arial" panose="020B0604020202020204" pitchFamily="34" charset="0"/>
                <a:cs typeface="Arial" panose="020B0604020202020204" pitchFamily="34" charset="0"/>
              </a:rPr>
              <a:t>e recursos </a:t>
            </a:r>
            <a:r>
              <a:rPr lang="pt-BR" sz="2000" dirty="0">
                <a:latin typeface="Arial" panose="020B0604020202020204" pitchFamily="34" charset="0"/>
                <a:cs typeface="Arial" panose="020B0604020202020204" pitchFamily="34" charset="0"/>
              </a:rPr>
              <a:t>de </a:t>
            </a:r>
            <a:r>
              <a:rPr lang="pt-BR" sz="2000" dirty="0" smtClean="0">
                <a:latin typeface="Arial" panose="020B0604020202020204" pitchFamily="34" charset="0"/>
                <a:cs typeface="Arial" panose="020B0604020202020204" pitchFamily="34" charset="0"/>
              </a:rPr>
              <a:t>gestão.</a:t>
            </a:r>
          </a:p>
          <a:p>
            <a:endParaRPr lang="pt-BR" sz="2000" dirty="0" smtClean="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pt-BR" sz="2000" b="1" dirty="0" smtClean="0">
                <a:latin typeface="Arial" panose="020B0604020202020204" pitchFamily="34" charset="0"/>
                <a:cs typeface="Arial" panose="020B0604020202020204" pitchFamily="34" charset="0"/>
              </a:rPr>
              <a:t>Ásia-Pacífico</a:t>
            </a:r>
            <a:r>
              <a:rPr lang="pt-BR" sz="2000" b="1" dirty="0">
                <a:latin typeface="Arial" panose="020B0604020202020204" pitchFamily="34" charset="0"/>
                <a:cs typeface="Arial" panose="020B0604020202020204" pitchFamily="34" charset="0"/>
              </a:rPr>
              <a:t>, </a:t>
            </a:r>
            <a:r>
              <a:rPr lang="pt-BR" sz="2000" b="1" dirty="0" smtClean="0">
                <a:latin typeface="Arial" panose="020B0604020202020204" pitchFamily="34" charset="0"/>
                <a:cs typeface="Arial" panose="020B0604020202020204" pitchFamily="34" charset="0"/>
              </a:rPr>
              <a:t>Europa e América </a:t>
            </a:r>
            <a:r>
              <a:rPr lang="pt-BR" sz="2000" b="1" dirty="0">
                <a:latin typeface="Arial" panose="020B0604020202020204" pitchFamily="34" charset="0"/>
                <a:cs typeface="Arial" panose="020B0604020202020204" pitchFamily="34" charset="0"/>
              </a:rPr>
              <a:t>do Norte </a:t>
            </a:r>
            <a:r>
              <a:rPr lang="pt-BR" sz="2000" b="1" dirty="0" smtClean="0">
                <a:latin typeface="Arial" panose="020B0604020202020204" pitchFamily="34" charset="0"/>
                <a:cs typeface="Arial" panose="020B0604020202020204" pitchFamily="34" charset="0"/>
              </a:rPr>
              <a:t>apresentaram crescimento exponencial </a:t>
            </a:r>
            <a:r>
              <a:rPr lang="pt-BR" sz="2000" dirty="0" smtClean="0">
                <a:latin typeface="Arial" panose="020B0604020202020204" pitchFamily="34" charset="0"/>
                <a:cs typeface="Arial" panose="020B0604020202020204" pitchFamily="34" charset="0"/>
              </a:rPr>
              <a:t>nos requisitos de informações em </a:t>
            </a:r>
            <a:r>
              <a:rPr lang="pt-BR" sz="2000" dirty="0">
                <a:latin typeface="Arial" panose="020B0604020202020204" pitchFamily="34" charset="0"/>
                <a:cs typeface="Arial" panose="020B0604020202020204" pitchFamily="34" charset="0"/>
              </a:rPr>
              <a:t>meio ambiente, social e </a:t>
            </a:r>
            <a:r>
              <a:rPr lang="pt-BR" sz="2000" dirty="0" smtClean="0">
                <a:latin typeface="Arial" panose="020B0604020202020204" pitchFamily="34" charset="0"/>
                <a:cs typeface="Arial" panose="020B0604020202020204" pitchFamily="34" charset="0"/>
              </a:rPr>
              <a:t>de governança (ESG) nos relatórios</a:t>
            </a:r>
            <a:r>
              <a:rPr lang="pt-BR" sz="2000" dirty="0">
                <a:latin typeface="Arial" panose="020B0604020202020204" pitchFamily="34" charset="0"/>
                <a:cs typeface="Arial" panose="020B0604020202020204" pitchFamily="34" charset="0"/>
              </a:rPr>
              <a:t>, enquanto na América do </a:t>
            </a:r>
            <a:r>
              <a:rPr lang="pt-BR" sz="2000" dirty="0" smtClean="0">
                <a:latin typeface="Arial" panose="020B0604020202020204" pitchFamily="34" charset="0"/>
                <a:cs typeface="Arial" panose="020B0604020202020204" pitchFamily="34" charset="0"/>
              </a:rPr>
              <a:t>Sul esse </a:t>
            </a:r>
            <a:r>
              <a:rPr lang="pt-BR" sz="2000" b="1" dirty="0" smtClean="0">
                <a:latin typeface="Arial" panose="020B0604020202020204" pitchFamily="34" charset="0"/>
                <a:cs typeface="Arial" panose="020B0604020202020204" pitchFamily="34" charset="0"/>
              </a:rPr>
              <a:t>crescimento </a:t>
            </a:r>
            <a:r>
              <a:rPr lang="pt-BR" sz="2000" b="1" dirty="0">
                <a:latin typeface="Arial" panose="020B0604020202020204" pitchFamily="34" charset="0"/>
                <a:cs typeface="Arial" panose="020B0604020202020204" pitchFamily="34" charset="0"/>
              </a:rPr>
              <a:t>foi mais linear e </a:t>
            </a:r>
            <a:r>
              <a:rPr lang="pt-BR" sz="2000" b="1" dirty="0" smtClean="0">
                <a:latin typeface="Arial" panose="020B0604020202020204" pitchFamily="34" charset="0"/>
                <a:cs typeface="Arial" panose="020B0604020202020204" pitchFamily="34" charset="0"/>
              </a:rPr>
              <a:t>sustentado</a:t>
            </a:r>
            <a:r>
              <a:rPr lang="pt-BR" sz="2000"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pt-BR"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pt-BR" sz="2000" dirty="0">
                <a:latin typeface="Arial" panose="020B0604020202020204" pitchFamily="34" charset="0"/>
                <a:cs typeface="Arial" panose="020B0604020202020204" pitchFamily="34" charset="0"/>
              </a:rPr>
              <a:t>Nos últimos anos, </a:t>
            </a:r>
            <a:r>
              <a:rPr lang="pt-BR" sz="2000" dirty="0" smtClean="0">
                <a:latin typeface="Arial" panose="020B0604020202020204" pitchFamily="34" charset="0"/>
                <a:cs typeface="Arial" panose="020B0604020202020204" pitchFamily="34" charset="0"/>
              </a:rPr>
              <a:t>os </a:t>
            </a:r>
            <a:r>
              <a:rPr lang="pt-BR" sz="2000" dirty="0">
                <a:latin typeface="Arial" panose="020B0604020202020204" pitchFamily="34" charset="0"/>
                <a:cs typeface="Arial" panose="020B0604020202020204" pitchFamily="34" charset="0"/>
              </a:rPr>
              <a:t>requisitos de </a:t>
            </a:r>
            <a:r>
              <a:rPr lang="pt-BR" sz="2000" dirty="0" smtClean="0">
                <a:latin typeface="Arial" panose="020B0604020202020204" pitchFamily="34" charset="0"/>
                <a:cs typeface="Arial" panose="020B0604020202020204" pitchFamily="34" charset="0"/>
              </a:rPr>
              <a:t>informações ESG nos relatórios para as empresas tornaram-se </a:t>
            </a:r>
            <a:r>
              <a:rPr lang="pt-BR" sz="2000" dirty="0">
                <a:latin typeface="Arial" panose="020B0604020202020204" pitchFamily="34" charset="0"/>
                <a:cs typeface="Arial" panose="020B0604020202020204" pitchFamily="34" charset="0"/>
              </a:rPr>
              <a:t>cada vez </a:t>
            </a:r>
            <a:r>
              <a:rPr lang="pt-BR" sz="2000" b="1" dirty="0">
                <a:latin typeface="Arial" panose="020B0604020202020204" pitchFamily="34" charset="0"/>
                <a:cs typeface="Arial" panose="020B0604020202020204" pitchFamily="34" charset="0"/>
              </a:rPr>
              <a:t>mais </a:t>
            </a:r>
            <a:r>
              <a:rPr lang="pt-BR" sz="2000" b="1" dirty="0" smtClean="0">
                <a:latin typeface="Arial" panose="020B0604020202020204" pitchFamily="34" charset="0"/>
                <a:cs typeface="Arial" panose="020B0604020202020204" pitchFamily="34" charset="0"/>
              </a:rPr>
              <a:t>voluntários</a:t>
            </a:r>
            <a:r>
              <a:rPr lang="pt-BR" sz="2000" dirty="0" smtClean="0">
                <a:latin typeface="Arial" panose="020B0604020202020204" pitchFamily="34" charset="0"/>
                <a:cs typeface="Arial" panose="020B0604020202020204" pitchFamily="34" charset="0"/>
              </a:rPr>
              <a:t>, ao </a:t>
            </a:r>
            <a:r>
              <a:rPr lang="pt-BR" sz="2000" dirty="0">
                <a:latin typeface="Arial" panose="020B0604020202020204" pitchFamily="34" charset="0"/>
                <a:cs typeface="Arial" panose="020B0604020202020204" pitchFamily="34" charset="0"/>
              </a:rPr>
              <a:t>mesmo tempo que </a:t>
            </a:r>
            <a:r>
              <a:rPr lang="pt-BR" sz="2000" dirty="0" smtClean="0">
                <a:latin typeface="Arial" panose="020B0604020202020204" pitchFamily="34" charset="0"/>
                <a:cs typeface="Arial" panose="020B0604020202020204" pitchFamily="34" charset="0"/>
              </a:rPr>
              <a:t>estão sendo encorajadas tais divulgações em seus relatórios anuais. </a:t>
            </a:r>
            <a:endParaRPr lang="pt-BR"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pt-BR" sz="20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pt-BR" sz="2000" dirty="0">
                <a:latin typeface="Arial" panose="020B0604020202020204" pitchFamily="34" charset="0"/>
                <a:cs typeface="Arial" panose="020B0604020202020204" pitchFamily="34" charset="0"/>
              </a:rPr>
              <a:t>O recente crescimento na publicação de </a:t>
            </a:r>
            <a:r>
              <a:rPr lang="pt-BR" sz="2000" dirty="0" smtClean="0">
                <a:latin typeface="Arial" panose="020B0604020202020204" pitchFamily="34" charset="0"/>
                <a:cs typeface="Arial" panose="020B0604020202020204" pitchFamily="34" charset="0"/>
              </a:rPr>
              <a:t>requisitos de relatórios não </a:t>
            </a:r>
            <a:r>
              <a:rPr lang="pt-BR" sz="2000" dirty="0">
                <a:latin typeface="Arial" panose="020B0604020202020204" pitchFamily="34" charset="0"/>
                <a:cs typeface="Arial" panose="020B0604020202020204" pitchFamily="34" charset="0"/>
              </a:rPr>
              <a:t>foi </a:t>
            </a:r>
            <a:r>
              <a:rPr lang="pt-BR" sz="2000" dirty="0" smtClean="0">
                <a:latin typeface="Arial" panose="020B0604020202020204" pitchFamily="34" charset="0"/>
                <a:cs typeface="Arial" panose="020B0604020202020204" pitchFamily="34" charset="0"/>
              </a:rPr>
              <a:t>acompanhado de uma </a:t>
            </a:r>
            <a:r>
              <a:rPr lang="pt-BR" sz="2000" dirty="0">
                <a:latin typeface="Arial" panose="020B0604020202020204" pitchFamily="34" charset="0"/>
                <a:cs typeface="Arial" panose="020B0604020202020204" pitchFamily="34" charset="0"/>
              </a:rPr>
              <a:t>tendência semelhante no número de </a:t>
            </a:r>
            <a:r>
              <a:rPr lang="pt-BR" sz="2000" b="1" dirty="0">
                <a:latin typeface="Arial" panose="020B0604020202020204" pitchFamily="34" charset="0"/>
                <a:cs typeface="Arial" panose="020B0604020202020204" pitchFamily="34" charset="0"/>
              </a:rPr>
              <a:t>relatórios </a:t>
            </a:r>
            <a:r>
              <a:rPr lang="pt-BR" sz="2000" b="1" dirty="0" smtClean="0">
                <a:latin typeface="Arial" panose="020B0604020202020204" pitchFamily="34" charset="0"/>
                <a:cs typeface="Arial" panose="020B0604020202020204" pitchFamily="34" charset="0"/>
              </a:rPr>
              <a:t>e recursos </a:t>
            </a:r>
            <a:r>
              <a:rPr lang="pt-BR" sz="2000" b="1" dirty="0">
                <a:latin typeface="Arial" panose="020B0604020202020204" pitchFamily="34" charset="0"/>
                <a:cs typeface="Arial" panose="020B0604020202020204" pitchFamily="34" charset="0"/>
              </a:rPr>
              <a:t>de gestão</a:t>
            </a:r>
            <a:r>
              <a:rPr lang="pt-BR" sz="2000" dirty="0">
                <a:latin typeface="Arial" panose="020B0604020202020204" pitchFamily="34" charset="0"/>
                <a:cs typeface="Arial" panose="020B0604020202020204" pitchFamily="34" charset="0"/>
              </a:rPr>
              <a:t>, para ajudar as </a:t>
            </a:r>
            <a:r>
              <a:rPr lang="pt-BR" sz="2000" dirty="0" smtClean="0">
                <a:latin typeface="Arial" panose="020B0604020202020204" pitchFamily="34" charset="0"/>
                <a:cs typeface="Arial" panose="020B0604020202020204" pitchFamily="34" charset="0"/>
              </a:rPr>
              <a:t>empresas em práticas </a:t>
            </a:r>
            <a:r>
              <a:rPr lang="pt-BR" sz="2000" dirty="0">
                <a:latin typeface="Arial" panose="020B0604020202020204" pitchFamily="34" charset="0"/>
                <a:cs typeface="Arial" panose="020B0604020202020204" pitchFamily="34" charset="0"/>
              </a:rPr>
              <a:t>mais </a:t>
            </a:r>
            <a:r>
              <a:rPr lang="pt-BR" sz="2000" dirty="0" smtClean="0">
                <a:latin typeface="Arial" panose="020B0604020202020204" pitchFamily="34" charset="0"/>
                <a:cs typeface="Arial" panose="020B0604020202020204" pitchFamily="34" charset="0"/>
              </a:rPr>
              <a:t>sustentáveis.</a:t>
            </a:r>
            <a:endParaRPr lang="pt-BR" sz="2000" dirty="0">
              <a:latin typeface="Arial" panose="020B0604020202020204" pitchFamily="34" charset="0"/>
              <a:cs typeface="Arial" panose="020B0604020202020204" pitchFamily="34" charset="0"/>
            </a:endParaRPr>
          </a:p>
        </p:txBody>
      </p:sp>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Principais padrões de relatórios</a:t>
            </a:r>
            <a:endParaRPr lang="pt-PT" b="1" dirty="0">
              <a:solidFill>
                <a:schemeClr val="tx1"/>
              </a:solidFill>
              <a:latin typeface="Calibri" panose="020F0502020204030204" pitchFamily="34" charset="0"/>
              <a:cs typeface="Calibri" panose="020F0502020204030204" pitchFamily="34" charset="0"/>
            </a:endParaRPr>
          </a:p>
        </p:txBody>
      </p:sp>
      <p:cxnSp>
        <p:nvCxnSpPr>
          <p:cNvPr id="9" name="Conector reto 8"/>
          <p:cNvCxnSpPr/>
          <p:nvPr/>
        </p:nvCxnSpPr>
        <p:spPr>
          <a:xfrm flipV="1">
            <a:off x="336161" y="781662"/>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Imagem 10"/>
          <p:cNvPicPr>
            <a:picLocks noChangeAspect="1"/>
          </p:cNvPicPr>
          <p:nvPr/>
        </p:nvPicPr>
        <p:blipFill>
          <a:blip r:embed="rId3"/>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8415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Novos padrões: mundo</a:t>
            </a:r>
            <a:endParaRPr lang="pt-PT" b="1" dirty="0">
              <a:solidFill>
                <a:schemeClr val="tx1"/>
              </a:solidFill>
              <a:latin typeface="Calibri" panose="020F0502020204030204" pitchFamily="34" charset="0"/>
              <a:cs typeface="Calibri" panose="020F0502020204030204" pitchFamily="34" charset="0"/>
            </a:endParaRPr>
          </a:p>
        </p:txBody>
      </p:sp>
      <p:cxnSp>
        <p:nvCxnSpPr>
          <p:cNvPr id="9" name="Conector reto 8"/>
          <p:cNvCxnSpPr/>
          <p:nvPr/>
        </p:nvCxnSpPr>
        <p:spPr>
          <a:xfrm flipV="1">
            <a:off x="336161" y="781662"/>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Imagem 10"/>
          <p:cNvPicPr>
            <a:picLocks noChangeAspect="1"/>
          </p:cNvPicPr>
          <p:nvPr/>
        </p:nvPicPr>
        <p:blipFill>
          <a:blip r:embed="rId3"/>
          <a:stretch>
            <a:fillRect/>
          </a:stretch>
        </p:blipFill>
        <p:spPr>
          <a:xfrm>
            <a:off x="887490" y="1818512"/>
            <a:ext cx="4376569" cy="3090951"/>
          </a:xfrm>
          <a:prstGeom prst="rect">
            <a:avLst/>
          </a:prstGeom>
          <a:ln>
            <a:noFill/>
          </a:ln>
          <a:effectLst>
            <a:outerShdw blurRad="292100" dist="139700" dir="2700000" algn="tl" rotWithShape="0">
              <a:srgbClr val="333333">
                <a:alpha val="65000"/>
              </a:srgbClr>
            </a:outerShdw>
          </a:effectLst>
        </p:spPr>
      </p:pic>
      <p:sp>
        <p:nvSpPr>
          <p:cNvPr id="12" name="Retângulo 11"/>
          <p:cNvSpPr/>
          <p:nvPr/>
        </p:nvSpPr>
        <p:spPr>
          <a:xfrm>
            <a:off x="19046" y="6415003"/>
            <a:ext cx="9380448" cy="646331"/>
          </a:xfrm>
          <a:prstGeom prst="rect">
            <a:avLst/>
          </a:prstGeom>
        </p:spPr>
        <p:txBody>
          <a:bodyPr wrap="square">
            <a:spAutoFit/>
          </a:bodyPr>
          <a:lstStyle/>
          <a:p>
            <a:r>
              <a:rPr lang="pt-BR" dirty="0">
                <a:hlinkClick r:id="rId4"/>
              </a:rPr>
              <a:t>https://</a:t>
            </a:r>
            <a:r>
              <a:rPr lang="pt-BR" dirty="0" smtClean="0">
                <a:hlinkClick r:id="rId4"/>
              </a:rPr>
              <a:t>www.accountingforsustainability.org/en/knowledge-hub.html?tab1=guides</a:t>
            </a:r>
            <a:endParaRPr lang="pt-BR" dirty="0" smtClean="0"/>
          </a:p>
          <a:p>
            <a:endParaRPr lang="pt-BR" dirty="0"/>
          </a:p>
        </p:txBody>
      </p:sp>
      <p:pic>
        <p:nvPicPr>
          <p:cNvPr id="7" name="Imagem 6"/>
          <p:cNvPicPr>
            <a:picLocks noChangeAspect="1"/>
          </p:cNvPicPr>
          <p:nvPr/>
        </p:nvPicPr>
        <p:blipFill>
          <a:blip r:embed="rId5"/>
          <a:stretch>
            <a:fillRect/>
          </a:stretch>
        </p:blipFill>
        <p:spPr>
          <a:xfrm>
            <a:off x="11172195" y="71811"/>
            <a:ext cx="668510" cy="668510"/>
          </a:xfrm>
          <a:prstGeom prst="rect">
            <a:avLst/>
          </a:prstGeom>
        </p:spPr>
      </p:pic>
      <p:pic>
        <p:nvPicPr>
          <p:cNvPr id="2" name="Imagem 1"/>
          <p:cNvPicPr>
            <a:picLocks noChangeAspect="1"/>
          </p:cNvPicPr>
          <p:nvPr/>
        </p:nvPicPr>
        <p:blipFill rotWithShape="1">
          <a:blip r:embed="rId6"/>
          <a:srcRect l="5113" t="4943" r="3666" b="7948"/>
          <a:stretch/>
        </p:blipFill>
        <p:spPr>
          <a:xfrm>
            <a:off x="6658560" y="1792904"/>
            <a:ext cx="4513635" cy="31165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77377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Novos padrões: mundo</a:t>
            </a:r>
            <a:endParaRPr lang="pt-PT" b="1" dirty="0">
              <a:solidFill>
                <a:schemeClr val="tx1"/>
              </a:solidFill>
              <a:latin typeface="Calibri" panose="020F0502020204030204" pitchFamily="34" charset="0"/>
              <a:cs typeface="Calibri" panose="020F0502020204030204" pitchFamily="34" charset="0"/>
            </a:endParaRPr>
          </a:p>
        </p:txBody>
      </p:sp>
      <p:cxnSp>
        <p:nvCxnSpPr>
          <p:cNvPr id="9" name="Conector reto 8"/>
          <p:cNvCxnSpPr/>
          <p:nvPr/>
        </p:nvCxnSpPr>
        <p:spPr>
          <a:xfrm flipV="1">
            <a:off x="336161" y="781662"/>
            <a:ext cx="11504544" cy="29496"/>
          </a:xfrm>
          <a:prstGeom prst="line">
            <a:avLst/>
          </a:prstGeom>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19045" y="6415003"/>
            <a:ext cx="9974635" cy="659565"/>
          </a:xfrm>
          <a:prstGeom prst="rect">
            <a:avLst/>
          </a:prstGeom>
        </p:spPr>
        <p:txBody>
          <a:bodyPr wrap="square">
            <a:spAutoFit/>
          </a:bodyPr>
          <a:lstStyle/>
          <a:p>
            <a:r>
              <a:rPr lang="pt-BR" dirty="0">
                <a:hlinkClick r:id="rId3"/>
              </a:rPr>
              <a:t>https://</a:t>
            </a:r>
            <a:r>
              <a:rPr lang="pt-BR" dirty="0" smtClean="0">
                <a:hlinkClick r:id="rId3"/>
              </a:rPr>
              <a:t>ec.europa.eu/info/publications/180131-sustainable-finance-report_en</a:t>
            </a:r>
            <a:endParaRPr lang="pt-BR" dirty="0" smtClean="0"/>
          </a:p>
          <a:p>
            <a:endParaRPr lang="pt-BR" dirty="0"/>
          </a:p>
        </p:txBody>
      </p:sp>
      <p:pic>
        <p:nvPicPr>
          <p:cNvPr id="14" name="Imagem 13"/>
          <p:cNvPicPr>
            <a:picLocks noChangeAspect="1"/>
          </p:cNvPicPr>
          <p:nvPr/>
        </p:nvPicPr>
        <p:blipFill>
          <a:blip r:embed="rId4"/>
          <a:stretch>
            <a:fillRect/>
          </a:stretch>
        </p:blipFill>
        <p:spPr>
          <a:xfrm>
            <a:off x="336161" y="1080554"/>
            <a:ext cx="3583571" cy="5065053"/>
          </a:xfrm>
          <a:prstGeom prst="rect">
            <a:avLst/>
          </a:prstGeom>
          <a:ln>
            <a:noFill/>
          </a:ln>
          <a:effectLst>
            <a:outerShdw blurRad="292100" dist="139700" dir="2700000" algn="tl" rotWithShape="0">
              <a:srgbClr val="333333">
                <a:alpha val="65000"/>
              </a:srgbClr>
            </a:outerShdw>
          </a:effectLst>
        </p:spPr>
      </p:pic>
      <p:pic>
        <p:nvPicPr>
          <p:cNvPr id="11" name="Imagem 10"/>
          <p:cNvPicPr>
            <a:picLocks noChangeAspect="1"/>
          </p:cNvPicPr>
          <p:nvPr/>
        </p:nvPicPr>
        <p:blipFill>
          <a:blip r:embed="rId5"/>
          <a:stretch>
            <a:fillRect/>
          </a:stretch>
        </p:blipFill>
        <p:spPr>
          <a:xfrm>
            <a:off x="11172195" y="71811"/>
            <a:ext cx="668510" cy="668510"/>
          </a:xfrm>
          <a:prstGeom prst="rect">
            <a:avLst/>
          </a:prstGeom>
        </p:spPr>
      </p:pic>
      <p:sp>
        <p:nvSpPr>
          <p:cNvPr id="3" name="Retângulo 2"/>
          <p:cNvSpPr/>
          <p:nvPr/>
        </p:nvSpPr>
        <p:spPr>
          <a:xfrm>
            <a:off x="4370293" y="2367607"/>
            <a:ext cx="7241811" cy="1938992"/>
          </a:xfrm>
          <a:prstGeom prst="rect">
            <a:avLst/>
          </a:prstGeom>
        </p:spPr>
        <p:txBody>
          <a:bodyPr wrap="square">
            <a:spAutoFit/>
          </a:bodyPr>
          <a:lstStyle/>
          <a:p>
            <a:r>
              <a:rPr lang="pt-BR" sz="2400" dirty="0" smtClean="0">
                <a:latin typeface="Arial" panose="020B0604020202020204" pitchFamily="34" charset="0"/>
                <a:cs typeface="Arial" panose="020B0604020202020204" pitchFamily="34" charset="0"/>
              </a:rPr>
              <a:t>Apresenta </a:t>
            </a:r>
            <a:r>
              <a:rPr lang="pt-BR" sz="2400" dirty="0">
                <a:latin typeface="Arial" panose="020B0604020202020204" pitchFamily="34" charset="0"/>
                <a:cs typeface="Arial" panose="020B0604020202020204" pitchFamily="34" charset="0"/>
              </a:rPr>
              <a:t>recomendações estratégicas para um sistema financeiro que </a:t>
            </a:r>
            <a:r>
              <a:rPr lang="pt-BR" sz="2400" dirty="0" smtClean="0">
                <a:latin typeface="Arial" panose="020B0604020202020204" pitchFamily="34" charset="0"/>
                <a:cs typeface="Arial" panose="020B0604020202020204" pitchFamily="34" charset="0"/>
              </a:rPr>
              <a:t>apoia </a:t>
            </a:r>
            <a:r>
              <a:rPr lang="pt-BR" sz="2400" dirty="0">
                <a:latin typeface="Arial" panose="020B0604020202020204" pitchFamily="34" charset="0"/>
                <a:cs typeface="Arial" panose="020B0604020202020204" pitchFamily="34" charset="0"/>
              </a:rPr>
              <a:t>investimentos sustentáveis. A Comissão Europeia finalizará a sua estratégia de financiamento sustentável com base nestas recomendações.</a:t>
            </a:r>
          </a:p>
        </p:txBody>
      </p:sp>
    </p:spTree>
    <p:extLst>
      <p:ext uri="{BB962C8B-B14F-4D97-AF65-F5344CB8AC3E}">
        <p14:creationId xmlns:p14="http://schemas.microsoft.com/office/powerpoint/2010/main" val="82519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Riscos e Tendências Globais</a:t>
            </a:r>
            <a:endParaRPr lang="pt-PT" b="1" dirty="0">
              <a:solidFill>
                <a:schemeClr val="tx1"/>
              </a:solidFill>
              <a:latin typeface="Calibri" panose="020F0502020204030204" pitchFamily="34" charset="0"/>
              <a:cs typeface="Calibri" panose="020F0502020204030204" pitchFamily="34" charset="0"/>
            </a:endParaRPr>
          </a:p>
        </p:txBody>
      </p:sp>
      <p:cxnSp>
        <p:nvCxnSpPr>
          <p:cNvPr id="10" name="Conector reto 9"/>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2"/>
          <a:stretch>
            <a:fillRect/>
          </a:stretch>
        </p:blipFill>
        <p:spPr>
          <a:xfrm>
            <a:off x="11172195" y="71811"/>
            <a:ext cx="668510" cy="668510"/>
          </a:xfrm>
          <a:prstGeom prst="rect">
            <a:avLst/>
          </a:prstGeom>
        </p:spPr>
      </p:pic>
      <p:sp>
        <p:nvSpPr>
          <p:cNvPr id="17" name="Retângulo 16"/>
          <p:cNvSpPr/>
          <p:nvPr/>
        </p:nvSpPr>
        <p:spPr>
          <a:xfrm>
            <a:off x="35496" y="6567735"/>
            <a:ext cx="3088025" cy="461665"/>
          </a:xfrm>
          <a:prstGeom prst="rect">
            <a:avLst/>
          </a:prstGeom>
        </p:spPr>
        <p:txBody>
          <a:bodyPr wrap="none">
            <a:spAutoFit/>
          </a:bodyPr>
          <a:lstStyle/>
          <a:p>
            <a:r>
              <a:rPr lang="pt-BR" sz="1200" dirty="0">
                <a:hlinkClick r:id="rId3"/>
              </a:rPr>
              <a:t>http://reports.weforum.org/global-risks-2019</a:t>
            </a:r>
            <a:r>
              <a:rPr lang="pt-BR" sz="1200" dirty="0" smtClean="0">
                <a:hlinkClick r:id="rId3"/>
              </a:rPr>
              <a:t>/</a:t>
            </a:r>
            <a:endParaRPr lang="pt-BR" sz="1200" dirty="0" smtClean="0"/>
          </a:p>
          <a:p>
            <a:endParaRPr lang="pt-BR" sz="1200" dirty="0"/>
          </a:p>
        </p:txBody>
      </p:sp>
      <p:pic>
        <p:nvPicPr>
          <p:cNvPr id="2" name="Imagem 1"/>
          <p:cNvPicPr>
            <a:picLocks noChangeAspect="1"/>
          </p:cNvPicPr>
          <p:nvPr/>
        </p:nvPicPr>
        <p:blipFill>
          <a:blip r:embed="rId4"/>
          <a:stretch>
            <a:fillRect/>
          </a:stretch>
        </p:blipFill>
        <p:spPr>
          <a:xfrm>
            <a:off x="1528901" y="1067531"/>
            <a:ext cx="9336324" cy="5674257"/>
          </a:xfrm>
          <a:prstGeom prst="rect">
            <a:avLst/>
          </a:prstGeom>
        </p:spPr>
      </p:pic>
      <p:pic>
        <p:nvPicPr>
          <p:cNvPr id="7" name="Imagem 6"/>
          <p:cNvPicPr>
            <a:picLocks noChangeAspect="1"/>
          </p:cNvPicPr>
          <p:nvPr/>
        </p:nvPicPr>
        <p:blipFill>
          <a:blip r:embed="rId4"/>
          <a:stretch>
            <a:fillRect/>
          </a:stretch>
        </p:blipFill>
        <p:spPr>
          <a:xfrm>
            <a:off x="1835871" y="1041268"/>
            <a:ext cx="9336324" cy="5674257"/>
          </a:xfrm>
          <a:prstGeom prst="rect">
            <a:avLst/>
          </a:prstGeom>
        </p:spPr>
      </p:pic>
    </p:spTree>
    <p:extLst>
      <p:ext uri="{BB962C8B-B14F-4D97-AF65-F5344CB8AC3E}">
        <p14:creationId xmlns:p14="http://schemas.microsoft.com/office/powerpoint/2010/main" val="35277508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Conteúdo 1"/>
          <p:cNvSpPr>
            <a:spLocks noGrp="1"/>
          </p:cNvSpPr>
          <p:nvPr>
            <p:ph sz="half" idx="4294967295"/>
          </p:nvPr>
        </p:nvSpPr>
        <p:spPr>
          <a:xfrm>
            <a:off x="346047" y="1288053"/>
            <a:ext cx="11487432" cy="3966980"/>
          </a:xfrm>
          <a:prstGeom prst="rect">
            <a:avLst/>
          </a:prstGeom>
        </p:spPr>
        <p:txBody>
          <a:bodyPr>
            <a:noAutofit/>
          </a:bodyPr>
          <a:lstStyle/>
          <a:p>
            <a:r>
              <a:rPr lang="pt-BR" sz="1800" dirty="0">
                <a:latin typeface="Arial" panose="020B0604020202020204" pitchFamily="34" charset="0"/>
                <a:cs typeface="Arial" panose="020B0604020202020204" pitchFamily="34" charset="0"/>
              </a:rPr>
              <a:t>Fundada em 1997</a:t>
            </a:r>
            <a:r>
              <a:rPr lang="pt-BR" sz="1800" dirty="0" smtClean="0">
                <a:latin typeface="Arial" panose="020B0604020202020204" pitchFamily="34" charset="0"/>
                <a:cs typeface="Arial" panose="020B0604020202020204" pitchFamily="34" charset="0"/>
              </a:rPr>
              <a:t>, é uma </a:t>
            </a:r>
            <a:r>
              <a:rPr lang="pt-BR" sz="1800" dirty="0">
                <a:latin typeface="Arial" panose="020B0604020202020204" pitchFamily="34" charset="0"/>
                <a:cs typeface="Arial" panose="020B0604020202020204" pitchFamily="34" charset="0"/>
              </a:rPr>
              <a:t>organização internacional sem fins lucrativos, com uma estrutura baseada em rede, cuja atividade envolve milhares de profissionais e organizações de diversos setores, circunscrições e regiões. </a:t>
            </a:r>
          </a:p>
          <a:p>
            <a:r>
              <a:rPr lang="pt-BR" sz="1800" dirty="0" smtClean="0">
                <a:latin typeface="Arial" panose="020B0604020202020204" pitchFamily="34" charset="0"/>
                <a:cs typeface="Arial" panose="020B0604020202020204" pitchFamily="34" charset="0"/>
              </a:rPr>
              <a:t>Promove </a:t>
            </a:r>
            <a:r>
              <a:rPr lang="pt-BR" sz="1800" dirty="0">
                <a:latin typeface="Arial" panose="020B0604020202020204" pitchFamily="34" charset="0"/>
                <a:cs typeface="Arial" panose="020B0604020202020204" pitchFamily="34" charset="0"/>
              </a:rPr>
              <a:t>o uso de relatórios de sustentabilidade (Econômico, Social e Ambiental) como uma maneira para as organizações se tornarem mais sustentáveis ​​e contribuir para o desenvolvimento sustentável.</a:t>
            </a:r>
          </a:p>
          <a:p>
            <a:r>
              <a:rPr lang="pt-BR" sz="1800" dirty="0" smtClean="0">
                <a:latin typeface="Arial" panose="020B0604020202020204" pitchFamily="34" charset="0"/>
                <a:cs typeface="Arial" panose="020B0604020202020204" pitchFamily="34" charset="0"/>
              </a:rPr>
              <a:t>Mais </a:t>
            </a:r>
            <a:r>
              <a:rPr lang="pt-BR" sz="1800" dirty="0">
                <a:latin typeface="Arial" panose="020B0604020202020204" pitchFamily="34" charset="0"/>
                <a:cs typeface="Arial" panose="020B0604020202020204" pitchFamily="34" charset="0"/>
              </a:rPr>
              <a:t>de 300 empresas brasileiras adotam o GRI.</a:t>
            </a:r>
          </a:p>
          <a:p>
            <a:r>
              <a:rPr lang="pt-BR" sz="1800" b="1" dirty="0" smtClean="0">
                <a:latin typeface="Arial" panose="020B0604020202020204" pitchFamily="34" charset="0"/>
                <a:cs typeface="Arial" panose="020B0604020202020204" pitchFamily="34" charset="0"/>
              </a:rPr>
              <a:t>Em 19/10/2016 </a:t>
            </a:r>
            <a:r>
              <a:rPr lang="pt-BR" sz="1800" dirty="0" smtClean="0">
                <a:latin typeface="Arial" panose="020B0604020202020204" pitchFamily="34" charset="0"/>
                <a:cs typeface="Arial" panose="020B0604020202020204" pitchFamily="34" charset="0"/>
              </a:rPr>
              <a:t>foi divulgada a versão mais recente: </a:t>
            </a:r>
            <a:r>
              <a:rPr lang="pt-BR" sz="1800" i="1" dirty="0" smtClean="0">
                <a:latin typeface="Arial" panose="020B0604020202020204" pitchFamily="34" charset="0"/>
                <a:cs typeface="Arial" panose="020B0604020202020204" pitchFamily="34" charset="0"/>
              </a:rPr>
              <a:t>GRI </a:t>
            </a:r>
            <a:r>
              <a:rPr lang="pt-BR" sz="1800" i="1" dirty="0" err="1">
                <a:latin typeface="Arial" panose="020B0604020202020204" pitchFamily="34" charset="0"/>
                <a:cs typeface="Arial" panose="020B0604020202020204" pitchFamily="34" charset="0"/>
              </a:rPr>
              <a:t>Sustainability</a:t>
            </a:r>
            <a:r>
              <a:rPr lang="pt-BR" sz="1800" i="1" dirty="0">
                <a:latin typeface="Arial" panose="020B0604020202020204" pitchFamily="34" charset="0"/>
                <a:cs typeface="Arial" panose="020B0604020202020204" pitchFamily="34" charset="0"/>
              </a:rPr>
              <a:t> </a:t>
            </a:r>
            <a:r>
              <a:rPr lang="pt-BR" sz="1800" i="1" dirty="0" err="1">
                <a:latin typeface="Arial" panose="020B0604020202020204" pitchFamily="34" charset="0"/>
                <a:cs typeface="Arial" panose="020B0604020202020204" pitchFamily="34" charset="0"/>
              </a:rPr>
              <a:t>Reporting</a:t>
            </a:r>
            <a:r>
              <a:rPr lang="pt-BR" sz="1800" i="1" dirty="0">
                <a:latin typeface="Arial" panose="020B0604020202020204" pitchFamily="34" charset="0"/>
                <a:cs typeface="Arial" panose="020B0604020202020204" pitchFamily="34" charset="0"/>
              </a:rPr>
              <a:t> </a:t>
            </a:r>
            <a:r>
              <a:rPr lang="pt-BR" sz="1800" i="1" dirty="0" smtClean="0">
                <a:latin typeface="Arial" panose="020B0604020202020204" pitchFamily="34" charset="0"/>
                <a:cs typeface="Arial" panose="020B0604020202020204" pitchFamily="34" charset="0"/>
              </a:rPr>
              <a:t>Standards. </a:t>
            </a:r>
            <a:r>
              <a:rPr lang="pt-BR" sz="1800" dirty="0" smtClean="0">
                <a:latin typeface="Arial" panose="020B0604020202020204" pitchFamily="34" charset="0"/>
                <a:cs typeface="Arial" panose="020B0604020202020204" pitchFamily="34" charset="0"/>
              </a:rPr>
              <a:t>Ela substituirá a versão GRI G4, definitivamente, em 01/07/2018.</a:t>
            </a:r>
            <a:endParaRPr lang="pt-BR" sz="2000" dirty="0">
              <a:latin typeface="Tw Cen MT" pitchFamily="34" charset="0"/>
              <a:ea typeface="ＭＳ Ｐゴシック" pitchFamily="34" charset="-128"/>
              <a:cs typeface="Arial" charset="0"/>
            </a:endParaRPr>
          </a:p>
        </p:txBody>
      </p:sp>
      <p:pic>
        <p:nvPicPr>
          <p:cNvPr id="7" name="Imagem 6"/>
          <p:cNvPicPr>
            <a:picLocks noChangeAspect="1"/>
          </p:cNvPicPr>
          <p:nvPr/>
        </p:nvPicPr>
        <p:blipFill>
          <a:blip r:embed="rId2"/>
          <a:stretch>
            <a:fillRect/>
          </a:stretch>
        </p:blipFill>
        <p:spPr>
          <a:xfrm>
            <a:off x="8986352" y="170417"/>
            <a:ext cx="1352268" cy="539388"/>
          </a:xfrm>
          <a:prstGeom prst="rect">
            <a:avLst/>
          </a:prstGeom>
        </p:spPr>
      </p:pic>
      <p:pic>
        <p:nvPicPr>
          <p:cNvPr id="12" name="Imagem 11"/>
          <p:cNvPicPr>
            <a:picLocks noChangeAspect="1"/>
          </p:cNvPicPr>
          <p:nvPr/>
        </p:nvPicPr>
        <p:blipFill rotWithShape="1">
          <a:blip r:embed="rId3"/>
          <a:srcRect l="33951" t="42731" r="32290" b="13655"/>
          <a:stretch/>
        </p:blipFill>
        <p:spPr>
          <a:xfrm>
            <a:off x="8647324" y="4239805"/>
            <a:ext cx="3039973" cy="2093096"/>
          </a:xfrm>
          <a:prstGeom prst="rect">
            <a:avLst/>
          </a:prstGeom>
        </p:spPr>
      </p:pic>
      <p:sp>
        <p:nvSpPr>
          <p:cNvPr id="2" name="Retângulo 1"/>
          <p:cNvSpPr/>
          <p:nvPr/>
        </p:nvSpPr>
        <p:spPr>
          <a:xfrm>
            <a:off x="9871" y="6498520"/>
            <a:ext cx="4830168" cy="646331"/>
          </a:xfrm>
          <a:prstGeom prst="rect">
            <a:avLst/>
          </a:prstGeom>
        </p:spPr>
        <p:txBody>
          <a:bodyPr wrap="none">
            <a:spAutoFit/>
          </a:bodyPr>
          <a:lstStyle/>
          <a:p>
            <a:r>
              <a:rPr lang="pt-BR" dirty="0">
                <a:hlinkClick r:id="rId4"/>
              </a:rPr>
              <a:t>https://</a:t>
            </a:r>
            <a:r>
              <a:rPr lang="pt-BR" dirty="0" smtClean="0">
                <a:hlinkClick r:id="rId4"/>
              </a:rPr>
              <a:t>www.globalreporting.org/standards</a:t>
            </a:r>
            <a:endParaRPr lang="pt-BR" dirty="0" smtClean="0"/>
          </a:p>
          <a:p>
            <a:endParaRPr lang="pt-BR" dirty="0"/>
          </a:p>
        </p:txBody>
      </p:sp>
      <p:pic>
        <p:nvPicPr>
          <p:cNvPr id="3" name="Imagem 2"/>
          <p:cNvPicPr>
            <a:picLocks noChangeAspect="1"/>
          </p:cNvPicPr>
          <p:nvPr/>
        </p:nvPicPr>
        <p:blipFill>
          <a:blip r:embed="rId5"/>
          <a:stretch>
            <a:fillRect/>
          </a:stretch>
        </p:blipFill>
        <p:spPr>
          <a:xfrm>
            <a:off x="346047" y="4181381"/>
            <a:ext cx="7493587" cy="2191288"/>
          </a:xfrm>
          <a:prstGeom prst="rect">
            <a:avLst/>
          </a:prstGeom>
        </p:spPr>
      </p:pic>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Global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Initiative</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(GRI)</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6"/>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5530246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6"/>
          <p:cNvSpPr>
            <a:spLocks noChangeArrowheads="1"/>
          </p:cNvSpPr>
          <p:nvPr/>
        </p:nvSpPr>
        <p:spPr bwMode="auto">
          <a:xfrm>
            <a:off x="1546411" y="2402094"/>
            <a:ext cx="9144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100000"/>
              <a:buFont typeface="Wingdings" panose="05000000000000000000" pitchFamily="2" charset="2"/>
              <a:buChar char=""/>
              <a:defRPr sz="1600">
                <a:solidFill>
                  <a:schemeClr val="tx2"/>
                </a:solidFill>
                <a:latin typeface="Arial" panose="020B0604020202020204" pitchFamily="34" charset="0"/>
                <a:cs typeface="Arial" panose="020B0604020202020204" pitchFamily="34" charset="0"/>
              </a:defRPr>
            </a:lvl1pPr>
            <a:lvl2pPr marL="742950" indent="-285750">
              <a:spcBef>
                <a:spcPct val="20000"/>
              </a:spcBef>
              <a:buClr>
                <a:srgbClr val="FCB800"/>
              </a:buClr>
              <a:buSzPct val="90000"/>
              <a:buFont typeface="Wingdings" panose="05000000000000000000" pitchFamily="2" charset="2"/>
              <a:buChar char="l"/>
              <a:defRPr sz="1600" i="1">
                <a:solidFill>
                  <a:schemeClr val="tx2"/>
                </a:solidFill>
                <a:latin typeface="Arial" panose="020B0604020202020204" pitchFamily="34" charset="0"/>
                <a:cs typeface="Arial" panose="020B0604020202020204" pitchFamily="34" charset="0"/>
              </a:defRPr>
            </a:lvl2pPr>
            <a:lvl3pPr marL="1143000" indent="-228600">
              <a:spcBef>
                <a:spcPct val="20000"/>
              </a:spcBef>
              <a:buClr>
                <a:srgbClr val="FCB800"/>
              </a:buClr>
              <a:buFont typeface="Wingdings" panose="05000000000000000000" pitchFamily="2" charset="2"/>
              <a:buChar char="ü"/>
              <a:defRPr sz="1400">
                <a:solidFill>
                  <a:schemeClr val="tx2"/>
                </a:solidFill>
                <a:latin typeface="Arial" panose="020B0604020202020204" pitchFamily="34" charset="0"/>
                <a:cs typeface="Arial" panose="020B0604020202020204" pitchFamily="34" charset="0"/>
              </a:defRPr>
            </a:lvl3pPr>
            <a:lvl4pPr marL="1600200" indent="-228600">
              <a:spcBef>
                <a:spcPct val="20000"/>
              </a:spcBef>
              <a:buClr>
                <a:srgbClr val="FCB800"/>
              </a:buClr>
              <a:buFont typeface="Arial" panose="020B0604020202020204" pitchFamily="34" charset="0"/>
              <a:buChar char="–"/>
              <a:defRPr sz="1400" i="1">
                <a:solidFill>
                  <a:schemeClr val="tx2"/>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rgbClr val="736A65"/>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736A65"/>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736A65"/>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736A65"/>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736A65"/>
                </a:solidFill>
                <a:latin typeface="Calibri" panose="020F0502020204030204" pitchFamily="34" charset="0"/>
                <a:cs typeface="Arial" panose="020B0604020202020204" pitchFamily="34" charset="0"/>
              </a:defRPr>
            </a:lvl9pPr>
          </a:lstStyle>
          <a:p>
            <a:pPr marL="273050" indent="-273050" algn="ctr" eaLnBrk="1" hangingPunct="1">
              <a:spcBef>
                <a:spcPct val="0"/>
              </a:spcBef>
              <a:buClrTx/>
              <a:buSzTx/>
              <a:buFont typeface="Wingdings" panose="05000000000000000000" pitchFamily="2" charset="2"/>
              <a:buNone/>
              <a:defRPr/>
            </a:pPr>
            <a:r>
              <a:rPr lang="pt-BR" altLang="pt-BR" sz="3200" b="1" dirty="0" smtClean="0">
                <a:solidFill>
                  <a:schemeClr val="tx1"/>
                </a:solidFill>
              </a:rPr>
              <a:t>As informações contábeis e financeiras não são mais suficientes para as tomadas de decisões diante do contexto das mudanças e dos riscos/tendências globais atuais.</a:t>
            </a:r>
            <a:endParaRPr lang="pt-BR" altLang="pt-BR" sz="2000" dirty="0" smtClean="0">
              <a:solidFill>
                <a:schemeClr val="tx1"/>
              </a:solidFill>
            </a:endParaRPr>
          </a:p>
        </p:txBody>
      </p:sp>
      <p:pic>
        <p:nvPicPr>
          <p:cNvPr id="4" name="Imagem 3"/>
          <p:cNvPicPr>
            <a:picLocks noChangeAspect="1"/>
          </p:cNvPicPr>
          <p:nvPr/>
        </p:nvPicPr>
        <p:blipFill>
          <a:blip r:embed="rId2"/>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9790454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txBox="1">
            <a:spLocks/>
          </p:cNvSpPr>
          <p:nvPr/>
        </p:nvSpPr>
        <p:spPr bwMode="auto">
          <a:xfrm>
            <a:off x="76669" y="6487830"/>
            <a:ext cx="4973805" cy="3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pt-BR" altLang="pt-BR" sz="1100" dirty="0"/>
              <a:t>Fonte: </a:t>
            </a:r>
            <a:r>
              <a:rPr lang="pt-BR" altLang="pt-BR" sz="1100" dirty="0">
                <a:hlinkClick r:id="rId2"/>
              </a:rPr>
              <a:t>https://</a:t>
            </a:r>
            <a:r>
              <a:rPr lang="pt-BR" altLang="pt-BR" sz="1100" dirty="0" smtClean="0">
                <a:hlinkClick r:id="rId2"/>
              </a:rPr>
              <a:t>integratedreporting.org/</a:t>
            </a:r>
            <a:endParaRPr lang="pt-BR" altLang="pt-BR" sz="1100" dirty="0" smtClean="0"/>
          </a:p>
          <a:p>
            <a:pPr>
              <a:spcBef>
                <a:spcPct val="0"/>
              </a:spcBef>
              <a:buNone/>
            </a:pPr>
            <a:endParaRPr lang="pt-BR" altLang="pt-BR" sz="1100" dirty="0"/>
          </a:p>
        </p:txBody>
      </p:sp>
      <p:sp>
        <p:nvSpPr>
          <p:cNvPr id="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err="1" smtClean="0">
                <a:solidFill>
                  <a:schemeClr val="tx1"/>
                </a:solidFill>
                <a:latin typeface="Calibri" panose="020F0502020204030204" pitchFamily="34" charset="0"/>
                <a:ea typeface="ＭＳ Ｐゴシック" charset="-128"/>
                <a:cs typeface="Calibri" panose="020F0502020204030204" pitchFamily="34" charset="0"/>
              </a:rPr>
              <a:t>International</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Integrated</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Council</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(IIRC)</a:t>
            </a:r>
            <a:endParaRPr lang="pt-PT" b="1" dirty="0">
              <a:solidFill>
                <a:schemeClr val="tx1"/>
              </a:solidFill>
              <a:latin typeface="Calibri" panose="020F0502020204030204" pitchFamily="34" charset="0"/>
              <a:cs typeface="Calibri" panose="020F0502020204030204" pitchFamily="34" charset="0"/>
            </a:endParaRPr>
          </a:p>
        </p:txBody>
      </p:sp>
      <p:cxnSp>
        <p:nvCxnSpPr>
          <p:cNvPr id="8" name="Conector reto 7"/>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rotWithShape="1">
          <a:blip r:embed="rId3"/>
          <a:srcRect l="20395" t="14015" r="20526"/>
          <a:stretch/>
        </p:blipFill>
        <p:spPr>
          <a:xfrm>
            <a:off x="2518610" y="1048165"/>
            <a:ext cx="7202906" cy="5586957"/>
          </a:xfrm>
          <a:prstGeom prst="rect">
            <a:avLst/>
          </a:prstGeom>
          <a:ln>
            <a:noFill/>
          </a:ln>
          <a:effectLst>
            <a:outerShdw blurRad="292100" dist="139700" dir="2700000" algn="tl" rotWithShape="0">
              <a:srgbClr val="333333">
                <a:alpha val="65000"/>
              </a:srgbClr>
            </a:outerShdw>
          </a:effectLst>
        </p:spPr>
      </p:pic>
      <p:pic>
        <p:nvPicPr>
          <p:cNvPr id="9" name="Imagem 8"/>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3562592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ço Reservado para Conteúdo 1"/>
          <p:cNvSpPr>
            <a:spLocks noGrp="1"/>
          </p:cNvSpPr>
          <p:nvPr>
            <p:ph sz="half" idx="4294967295"/>
          </p:nvPr>
        </p:nvSpPr>
        <p:spPr>
          <a:xfrm>
            <a:off x="349623" y="1285366"/>
            <a:ext cx="5740281" cy="5159675"/>
          </a:xfrm>
          <a:prstGeom prst="rect">
            <a:avLst/>
          </a:prstGeom>
        </p:spPr>
        <p:txBody>
          <a:bodyPr>
            <a:noAutofit/>
          </a:bodyPr>
          <a:lstStyle/>
          <a:p>
            <a:pPr marL="180975" indent="-180975"/>
            <a:r>
              <a:rPr lang="pt-BR" sz="2000" b="1" dirty="0" smtClean="0">
                <a:latin typeface="Arial" panose="020B0604020202020204" pitchFamily="34" charset="0"/>
                <a:ea typeface="ＭＳ Ｐゴシック" pitchFamily="34" charset="-128"/>
                <a:cs typeface="Arial" panose="020B0604020202020204" pitchFamily="34" charset="0"/>
              </a:rPr>
              <a:t>Criado </a:t>
            </a:r>
            <a:r>
              <a:rPr lang="pt-BR" sz="2000" b="1" dirty="0">
                <a:latin typeface="Arial" panose="020B0604020202020204" pitchFamily="34" charset="0"/>
                <a:ea typeface="ＭＳ Ｐゴシック" pitchFamily="34" charset="-128"/>
                <a:cs typeface="Arial" panose="020B0604020202020204" pitchFamily="34" charset="0"/>
              </a:rPr>
              <a:t>em 2010</a:t>
            </a:r>
            <a:r>
              <a:rPr lang="pt-BR" sz="2000" dirty="0">
                <a:latin typeface="Arial" panose="020B0604020202020204" pitchFamily="34" charset="0"/>
                <a:ea typeface="ＭＳ Ｐゴシック" pitchFamily="34" charset="-128"/>
                <a:cs typeface="Arial" panose="020B0604020202020204" pitchFamily="34" charset="0"/>
              </a:rPr>
              <a:t>, é uma coalizão global de reguladores, investidores, empresas, órgãos de normatização, profissionais de contabilidade e ONGs. </a:t>
            </a:r>
          </a:p>
          <a:p>
            <a:pPr marL="180975" indent="-180975"/>
            <a:r>
              <a:rPr lang="pt-BR" sz="2000" dirty="0" smtClean="0">
                <a:latin typeface="Arial" panose="020B0604020202020204" pitchFamily="34" charset="0"/>
                <a:ea typeface="ＭＳ Ｐゴシック" pitchFamily="34" charset="-128"/>
                <a:cs typeface="Arial" panose="020B0604020202020204" pitchFamily="34" charset="0"/>
              </a:rPr>
              <a:t>Promover </a:t>
            </a:r>
            <a:r>
              <a:rPr lang="pt-BR" sz="2000" dirty="0">
                <a:latin typeface="Arial" panose="020B0604020202020204" pitchFamily="34" charset="0"/>
                <a:ea typeface="ＭＳ Ｐゴシック" pitchFamily="34" charset="-128"/>
                <a:cs typeface="Arial" panose="020B0604020202020204" pitchFamily="34" charset="0"/>
              </a:rPr>
              <a:t>a comunicação sobre a </a:t>
            </a:r>
            <a:r>
              <a:rPr lang="pt-BR" sz="2000" b="1" dirty="0">
                <a:latin typeface="Arial" panose="020B0604020202020204" pitchFamily="34" charset="0"/>
                <a:ea typeface="ＭＳ Ｐゴシック" pitchFamily="34" charset="-128"/>
                <a:cs typeface="Arial" panose="020B0604020202020204" pitchFamily="34" charset="0"/>
              </a:rPr>
              <a:t>criação de valor</a:t>
            </a:r>
            <a:r>
              <a:rPr lang="pt-BR" sz="2000" dirty="0">
                <a:latin typeface="Arial" panose="020B0604020202020204" pitchFamily="34" charset="0"/>
                <a:ea typeface="ＭＳ Ｐゴシック" pitchFamily="34" charset="-128"/>
                <a:cs typeface="Arial" panose="020B0604020202020204" pitchFamily="34" charset="0"/>
              </a:rPr>
              <a:t> como o próximo passo na evolução da comunicação corporativa. </a:t>
            </a:r>
          </a:p>
          <a:p>
            <a:pPr marL="180975" indent="-180975"/>
            <a:r>
              <a:rPr lang="pt-BR" sz="2000" b="1" dirty="0" smtClean="0">
                <a:latin typeface="Arial" panose="020B0604020202020204" pitchFamily="34" charset="0"/>
                <a:ea typeface="ＭＳ Ｐゴシック" pitchFamily="34" charset="-128"/>
                <a:cs typeface="Arial" panose="020B0604020202020204" pitchFamily="34" charset="0"/>
              </a:rPr>
              <a:t>Visão</a:t>
            </a:r>
            <a:r>
              <a:rPr lang="pt-BR" sz="2000" b="1" dirty="0">
                <a:latin typeface="Arial" panose="020B0604020202020204" pitchFamily="34" charset="0"/>
                <a:ea typeface="ＭＳ Ｐゴシック" pitchFamily="34" charset="-128"/>
                <a:cs typeface="Arial" panose="020B0604020202020204" pitchFamily="34" charset="0"/>
              </a:rPr>
              <a:t>: </a:t>
            </a:r>
            <a:r>
              <a:rPr lang="pt-BR" sz="2000" dirty="0">
                <a:latin typeface="Arial" panose="020B0604020202020204" pitchFamily="34" charset="0"/>
                <a:ea typeface="ＭＳ Ｐゴシック" pitchFamily="34" charset="-128"/>
                <a:cs typeface="Arial" panose="020B0604020202020204" pitchFamily="34" charset="0"/>
              </a:rPr>
              <a:t>alinhar a alocação de capital e o comportamento empresarial para objetivos mais amplos de estabilidade financeira e de  desenvolvimento sustentável, por meio do ciclo do relato e do pensamento integrado.</a:t>
            </a:r>
          </a:p>
          <a:p>
            <a:pPr marL="180975" indent="-180975"/>
            <a:r>
              <a:rPr lang="pt-BR" sz="2000" b="1" dirty="0" smtClean="0">
                <a:latin typeface="Arial" panose="020B0604020202020204" pitchFamily="34" charset="0"/>
                <a:ea typeface="ＭＳ Ｐゴシック" pitchFamily="34" charset="-128"/>
                <a:cs typeface="Arial" panose="020B0604020202020204" pitchFamily="34" charset="0"/>
              </a:rPr>
              <a:t>Missão</a:t>
            </a:r>
            <a:r>
              <a:rPr lang="pt-BR" sz="2000" b="1" dirty="0">
                <a:latin typeface="Arial" panose="020B0604020202020204" pitchFamily="34" charset="0"/>
                <a:ea typeface="ＭＳ Ｐゴシック" pitchFamily="34" charset="-128"/>
                <a:cs typeface="Arial" panose="020B0604020202020204" pitchFamily="34" charset="0"/>
              </a:rPr>
              <a:t>: </a:t>
            </a:r>
            <a:r>
              <a:rPr lang="pt-BR" sz="2000" dirty="0">
                <a:latin typeface="Arial" panose="020B0604020202020204" pitchFamily="34" charset="0"/>
                <a:ea typeface="ＭＳ Ｐゴシック" pitchFamily="34" charset="-128"/>
                <a:cs typeface="Arial" panose="020B0604020202020204" pitchFamily="34" charset="0"/>
              </a:rPr>
              <a:t>estabelecer relatos e pensamentos integrados com as práticas de negócios das empresas como norma para os setores público e privado.</a:t>
            </a:r>
          </a:p>
          <a:p>
            <a:pPr marL="174625" lvl="1" indent="0">
              <a:buNone/>
            </a:pPr>
            <a:endParaRPr lang="pt-BR" dirty="0" smtClean="0">
              <a:latin typeface="Tw Cen MT" pitchFamily="34" charset="0"/>
              <a:ea typeface="ＭＳ Ｐゴシック" pitchFamily="34" charset="-128"/>
              <a:cs typeface="Arial" charset="0"/>
            </a:endParaRPr>
          </a:p>
          <a:p>
            <a:pPr marL="0" indent="0">
              <a:buNone/>
            </a:pPr>
            <a:endParaRPr lang="pt-BR" dirty="0">
              <a:latin typeface="Tw Cen MT" pitchFamily="34" charset="0"/>
              <a:ea typeface="ＭＳ Ｐゴシック" pitchFamily="34" charset="-128"/>
              <a:cs typeface="Arial" charset="0"/>
            </a:endParaRPr>
          </a:p>
        </p:txBody>
      </p:sp>
      <p:sp>
        <p:nvSpPr>
          <p:cNvPr id="9" name="Espaço Reservado para Conteúdo 2"/>
          <p:cNvSpPr>
            <a:spLocks noGrp="1"/>
          </p:cNvSpPr>
          <p:nvPr>
            <p:ph sz="half" idx="4294967295"/>
          </p:nvPr>
        </p:nvSpPr>
        <p:spPr>
          <a:xfrm>
            <a:off x="6324600" y="1279946"/>
            <a:ext cx="5535706" cy="3797756"/>
          </a:xfrm>
          <a:prstGeom prst="rect">
            <a:avLst/>
          </a:prstGeom>
        </p:spPr>
        <p:txBody>
          <a:bodyPr>
            <a:normAutofit fontScale="62500" lnSpcReduction="20000"/>
          </a:bodyPr>
          <a:lstStyle/>
          <a:p>
            <a:pPr marL="180975" indent="-180975"/>
            <a:r>
              <a:rPr lang="pt-BR" sz="3200" b="1" dirty="0">
                <a:latin typeface="Arial" panose="020B0604020202020204" pitchFamily="34" charset="0"/>
                <a:ea typeface="ＭＳ Ｐゴシック" pitchFamily="34" charset="-128"/>
                <a:cs typeface="Arial" panose="020B0604020202020204" pitchFamily="34" charset="0"/>
              </a:rPr>
              <a:t>O pensamento Integrado:</a:t>
            </a:r>
          </a:p>
          <a:p>
            <a:pPr marL="180975" lvl="1" indent="-180975">
              <a:lnSpc>
                <a:spcPct val="110000"/>
              </a:lnSpc>
              <a:spcBef>
                <a:spcPts val="1800"/>
              </a:spcBef>
            </a:pPr>
            <a:r>
              <a:rPr lang="pt-BR" sz="2900" dirty="0">
                <a:latin typeface="Arial" panose="020B0604020202020204" pitchFamily="34" charset="0"/>
                <a:ea typeface="ＭＳ Ｐゴシック" pitchFamily="34" charset="-128"/>
                <a:cs typeface="Arial" panose="020B0604020202020204" pitchFamily="34" charset="0"/>
              </a:rPr>
              <a:t>É a consideração efetiva que uma organização dá aos relacionamentos entre suas diversas unidades operacionais e funcionais, bem como os capitais que usa ou afeta. </a:t>
            </a:r>
          </a:p>
          <a:p>
            <a:pPr marL="180975" lvl="1" indent="-180975">
              <a:lnSpc>
                <a:spcPct val="110000"/>
              </a:lnSpc>
              <a:spcBef>
                <a:spcPts val="1800"/>
              </a:spcBef>
            </a:pPr>
            <a:r>
              <a:rPr lang="pt-BR" sz="2900" dirty="0">
                <a:latin typeface="Arial" panose="020B0604020202020204" pitchFamily="34" charset="0"/>
                <a:ea typeface="ＭＳ Ｐゴシック" pitchFamily="34" charset="-128"/>
                <a:cs typeface="Arial" panose="020B0604020202020204" pitchFamily="34" charset="0"/>
              </a:rPr>
              <a:t>Leva à tomada de decisão integrada e ações que levam em conta a geração de valor no curto, médio e longo prazos. </a:t>
            </a:r>
          </a:p>
          <a:p>
            <a:pPr marL="180975" lvl="1" indent="-180975">
              <a:lnSpc>
                <a:spcPct val="110000"/>
              </a:lnSpc>
              <a:spcBef>
                <a:spcPts val="1800"/>
              </a:spcBef>
            </a:pPr>
            <a:r>
              <a:rPr lang="pt-BR" sz="2900" dirty="0">
                <a:latin typeface="Arial" panose="020B0604020202020204" pitchFamily="34" charset="0"/>
                <a:ea typeface="ＭＳ Ｐゴシック" pitchFamily="34" charset="-128"/>
                <a:cs typeface="Arial" panose="020B0604020202020204" pitchFamily="34" charset="0"/>
              </a:rPr>
              <a:t>Leva em consideração a conectividade e as interdependências entre uma gama de fatores que afetam a capacidade de uma organização de gerar valor ao longo do tempo, inclusive:</a:t>
            </a:r>
          </a:p>
          <a:p>
            <a:pPr marL="180975" indent="-180975"/>
            <a:endParaRPr lang="pt-BR" dirty="0"/>
          </a:p>
        </p:txBody>
      </p:sp>
      <p:sp>
        <p:nvSpPr>
          <p:cNvPr id="11" name="Retângulo 10"/>
          <p:cNvSpPr/>
          <p:nvPr/>
        </p:nvSpPr>
        <p:spPr>
          <a:xfrm>
            <a:off x="6089904" y="5316380"/>
            <a:ext cx="5750801" cy="1323439"/>
          </a:xfrm>
          <a:prstGeom prst="rect">
            <a:avLst/>
          </a:prstGeom>
        </p:spPr>
        <p:txBody>
          <a:bodyPr wrap="square">
            <a:spAutoFit/>
          </a:bodyPr>
          <a:lstStyle/>
          <a:p>
            <a:r>
              <a:rPr lang="pt-BR" sz="2000" b="1" i="1" dirty="0"/>
              <a:t>“Como uma organização adequa seu modelo de negócios e sua estratégia ao seu ambiente externo e aos riscos e às oportunidades enfrentados”.</a:t>
            </a:r>
          </a:p>
        </p:txBody>
      </p:sp>
      <p:sp>
        <p:nvSpPr>
          <p:cNvPr id="12"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err="1" smtClean="0">
                <a:solidFill>
                  <a:schemeClr val="tx1"/>
                </a:solidFill>
                <a:latin typeface="Calibri" panose="020F0502020204030204" pitchFamily="34" charset="0"/>
                <a:ea typeface="ＭＳ Ｐゴシック" charset="-128"/>
                <a:cs typeface="Calibri" panose="020F0502020204030204" pitchFamily="34" charset="0"/>
              </a:rPr>
              <a:t>International</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Integrated</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Council</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(IIRC)</a:t>
            </a:r>
            <a:endParaRPr lang="pt-PT" b="1" dirty="0">
              <a:solidFill>
                <a:schemeClr val="tx1"/>
              </a:solidFill>
              <a:latin typeface="Calibri" panose="020F0502020204030204" pitchFamily="34" charset="0"/>
              <a:cs typeface="Calibri" panose="020F0502020204030204" pitchFamily="34" charset="0"/>
            </a:endParaRPr>
          </a:p>
        </p:txBody>
      </p:sp>
      <p:cxnSp>
        <p:nvCxnSpPr>
          <p:cNvPr id="13" name="Conector reto 12"/>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Imagem 14"/>
          <p:cNvPicPr>
            <a:picLocks noChangeAspect="1"/>
          </p:cNvPicPr>
          <p:nvPr/>
        </p:nvPicPr>
        <p:blipFill>
          <a:blip r:embed="rId2"/>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5799519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8667" y="47461"/>
            <a:ext cx="11514666" cy="866940"/>
          </a:xfrm>
        </p:spPr>
        <p:txBody>
          <a:bodyPr anchor="t"/>
          <a:lstStyle/>
          <a:p>
            <a:r>
              <a:rPr lang="pt-BR" b="1" u="sng" dirty="0" smtClean="0">
                <a:latin typeface="Arial" panose="020B0604020202020204" pitchFamily="34" charset="0"/>
                <a:cs typeface="Arial" panose="020B0604020202020204" pitchFamily="34" charset="0"/>
              </a:rPr>
              <a:t>IIRC</a:t>
            </a:r>
            <a:endParaRPr lang="pt-BR" b="1" u="sng" dirty="0">
              <a:latin typeface="Arial" panose="020B0604020202020204" pitchFamily="34" charset="0"/>
              <a:cs typeface="Arial" panose="020B0604020202020204" pitchFamily="34" charset="0"/>
            </a:endParaRPr>
          </a:p>
        </p:txBody>
      </p:sp>
      <p:pic>
        <p:nvPicPr>
          <p:cNvPr id="3" name="Imagem 2"/>
          <p:cNvPicPr>
            <a:picLocks noChangeAspect="1"/>
          </p:cNvPicPr>
          <p:nvPr/>
        </p:nvPicPr>
        <p:blipFill rotWithShape="1">
          <a:blip r:embed="rId2"/>
          <a:srcRect l="20395" t="14015" r="20526"/>
          <a:stretch/>
        </p:blipFill>
        <p:spPr>
          <a:xfrm>
            <a:off x="2991623" y="1254946"/>
            <a:ext cx="6256880" cy="4853168"/>
          </a:xfrm>
          <a:prstGeom prst="rect">
            <a:avLst/>
          </a:prstGeom>
          <a:ln>
            <a:noFill/>
          </a:ln>
          <a:effectLst>
            <a:outerShdw blurRad="292100" dist="139700" dir="2700000" algn="tl" rotWithShape="0">
              <a:srgbClr val="333333">
                <a:alpha val="65000"/>
              </a:srgbClr>
            </a:outerShdw>
          </a:effectLst>
        </p:spPr>
      </p:pic>
      <p:sp>
        <p:nvSpPr>
          <p:cNvPr id="4" name="Retângulo 3"/>
          <p:cNvSpPr/>
          <p:nvPr/>
        </p:nvSpPr>
        <p:spPr>
          <a:xfrm>
            <a:off x="322625" y="6308853"/>
            <a:ext cx="3126497" cy="646331"/>
          </a:xfrm>
          <a:prstGeom prst="rect">
            <a:avLst/>
          </a:prstGeom>
        </p:spPr>
        <p:txBody>
          <a:bodyPr wrap="none">
            <a:spAutoFit/>
          </a:bodyPr>
          <a:lstStyle/>
          <a:p>
            <a:r>
              <a:rPr lang="pt-BR" dirty="0">
                <a:hlinkClick r:id="rId3"/>
              </a:rPr>
              <a:t>http://integratedreporting.org</a:t>
            </a:r>
            <a:r>
              <a:rPr lang="pt-BR" dirty="0" smtClean="0">
                <a:hlinkClick r:id="rId3"/>
              </a:rPr>
              <a:t>/</a:t>
            </a:r>
            <a:endParaRPr lang="pt-BR" dirty="0" smtClean="0"/>
          </a:p>
          <a:p>
            <a:endParaRPr lang="pt-BR" dirty="0"/>
          </a:p>
        </p:txBody>
      </p:sp>
      <p:sp>
        <p:nvSpPr>
          <p:cNvPr id="5" name="Retângulo 4"/>
          <p:cNvSpPr/>
          <p:nvPr/>
        </p:nvSpPr>
        <p:spPr>
          <a:xfrm>
            <a:off x="6133127" y="1643541"/>
            <a:ext cx="1874406" cy="2436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err="1" smtClean="0">
                <a:solidFill>
                  <a:schemeClr val="tx1"/>
                </a:solidFill>
                <a:latin typeface="Calibri" panose="020F0502020204030204" pitchFamily="34" charset="0"/>
                <a:ea typeface="ＭＳ Ｐゴシック" charset="-128"/>
                <a:cs typeface="Calibri" panose="020F0502020204030204" pitchFamily="34" charset="0"/>
              </a:rPr>
              <a:t>International</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Integrated</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Council</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(IIRC)</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6718516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ço Reservado para Conteúdo 1"/>
          <p:cNvSpPr>
            <a:spLocks noGrp="1"/>
          </p:cNvSpPr>
          <p:nvPr>
            <p:ph sz="half" idx="4294967295"/>
          </p:nvPr>
        </p:nvSpPr>
        <p:spPr>
          <a:xfrm>
            <a:off x="333829" y="1286560"/>
            <a:ext cx="11499649" cy="970411"/>
          </a:xfrm>
          <a:prstGeom prst="rect">
            <a:avLst/>
          </a:prstGeom>
        </p:spPr>
        <p:txBody>
          <a:bodyPr>
            <a:noAutofit/>
          </a:bodyPr>
          <a:lstStyle/>
          <a:p>
            <a:pPr marL="0" indent="0">
              <a:buNone/>
            </a:pPr>
            <a:r>
              <a:rPr lang="en-US" sz="2000" dirty="0" smtClean="0">
                <a:latin typeface="Arial" panose="020B0604020202020204" pitchFamily="34" charset="0"/>
                <a:cs typeface="Arial" panose="020B0604020202020204" pitchFamily="34" charset="0"/>
              </a:rPr>
              <a:t>Iniciativa desenvolvida </a:t>
            </a:r>
            <a:r>
              <a:rPr lang="pt-BR" sz="2000" dirty="0" smtClean="0">
                <a:latin typeface="Arial" panose="020B0604020202020204" pitchFamily="34" charset="0"/>
                <a:cs typeface="Arial" panose="020B0604020202020204" pitchFamily="34" charset="0"/>
              </a:rPr>
              <a:t>para </a:t>
            </a:r>
            <a:r>
              <a:rPr lang="pt-BR" sz="2000" dirty="0">
                <a:latin typeface="Arial" panose="020B0604020202020204" pitchFamily="34" charset="0"/>
                <a:cs typeface="Arial" panose="020B0604020202020204" pitchFamily="34" charset="0"/>
              </a:rPr>
              <a:t>responder ao mercado </a:t>
            </a:r>
            <a:r>
              <a:rPr lang="pt-BR" sz="2000" dirty="0" smtClean="0">
                <a:latin typeface="Arial" panose="020B0604020202020204" pitchFamily="34" charset="0"/>
                <a:cs typeface="Arial" panose="020B0604020202020204" pitchFamily="34" charset="0"/>
              </a:rPr>
              <a:t>que exige </a:t>
            </a:r>
            <a:r>
              <a:rPr lang="pt-BR" sz="2000" dirty="0">
                <a:latin typeface="Arial" panose="020B0604020202020204" pitchFamily="34" charset="0"/>
                <a:cs typeface="Arial" panose="020B0604020202020204" pitchFamily="34" charset="0"/>
              </a:rPr>
              <a:t>uma maior coerência, </a:t>
            </a:r>
            <a:r>
              <a:rPr lang="pt-BR" sz="2000" dirty="0" smtClean="0">
                <a:latin typeface="Arial" panose="020B0604020202020204" pitchFamily="34" charset="0"/>
                <a:cs typeface="Arial" panose="020B0604020202020204" pitchFamily="34" charset="0"/>
              </a:rPr>
              <a:t>consistência e </a:t>
            </a:r>
            <a:r>
              <a:rPr lang="pt-BR" sz="2000" dirty="0">
                <a:latin typeface="Arial" panose="020B0604020202020204" pitchFamily="34" charset="0"/>
                <a:cs typeface="Arial" panose="020B0604020202020204" pitchFamily="34" charset="0"/>
              </a:rPr>
              <a:t>comparabilidade entre os </a:t>
            </a:r>
            <a:r>
              <a:rPr lang="pt-BR" sz="2000" dirty="0" smtClean="0">
                <a:latin typeface="Arial" panose="020B0604020202020204" pitchFamily="34" charset="0"/>
                <a:cs typeface="Arial" panose="020B0604020202020204" pitchFamily="34" charset="0"/>
              </a:rPr>
              <a:t>frameworks, diretrizes, normas e requisitos relacionados aos relatórios corporativos.</a:t>
            </a:r>
            <a:endParaRPr lang="pt-BR" dirty="0">
              <a:latin typeface="Tw Cen MT" pitchFamily="34" charset="0"/>
              <a:ea typeface="ＭＳ Ｐゴシック" pitchFamily="34" charset="-128"/>
              <a:cs typeface="Arial" charset="0"/>
            </a:endParaRPr>
          </a:p>
        </p:txBody>
      </p:sp>
      <p:pic>
        <p:nvPicPr>
          <p:cNvPr id="7" name="Imagem 6"/>
          <p:cNvPicPr>
            <a:picLocks noChangeAspect="1"/>
          </p:cNvPicPr>
          <p:nvPr/>
        </p:nvPicPr>
        <p:blipFill>
          <a:blip r:embed="rId2"/>
          <a:stretch>
            <a:fillRect/>
          </a:stretch>
        </p:blipFill>
        <p:spPr>
          <a:xfrm>
            <a:off x="1948086" y="2734115"/>
            <a:ext cx="8324850" cy="2419350"/>
          </a:xfrm>
          <a:prstGeom prst="rect">
            <a:avLst/>
          </a:prstGeom>
        </p:spPr>
      </p:pic>
      <p:sp>
        <p:nvSpPr>
          <p:cNvPr id="13" name="Retângulo 12"/>
          <p:cNvSpPr/>
          <p:nvPr/>
        </p:nvSpPr>
        <p:spPr>
          <a:xfrm>
            <a:off x="333829" y="6321363"/>
            <a:ext cx="4416594" cy="646331"/>
          </a:xfrm>
          <a:prstGeom prst="rect">
            <a:avLst/>
          </a:prstGeom>
        </p:spPr>
        <p:txBody>
          <a:bodyPr wrap="none">
            <a:spAutoFit/>
          </a:bodyPr>
          <a:lstStyle/>
          <a:p>
            <a:r>
              <a:rPr lang="pt-BR" dirty="0">
                <a:hlinkClick r:id="rId3"/>
              </a:rPr>
              <a:t>http://corporatereportingdialogue.com</a:t>
            </a:r>
            <a:r>
              <a:rPr lang="pt-BR" dirty="0" smtClean="0">
                <a:hlinkClick r:id="rId3"/>
              </a:rPr>
              <a:t>/</a:t>
            </a:r>
            <a:endParaRPr lang="pt-BR" dirty="0" smtClean="0"/>
          </a:p>
          <a:p>
            <a:endParaRPr lang="pt-BR" dirty="0"/>
          </a:p>
        </p:txBody>
      </p:sp>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IIRC – Corporate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Dialogue</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5740082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371610" y="1572720"/>
            <a:ext cx="11473033" cy="3776241"/>
          </a:xfrm>
          <a:prstGeom prst="rect">
            <a:avLst/>
          </a:prstGeom>
          <a:ln>
            <a:noFill/>
          </a:ln>
          <a:effectLst>
            <a:outerShdw blurRad="292100" dist="139700" dir="2700000" algn="tl" rotWithShape="0">
              <a:srgbClr val="333333">
                <a:alpha val="65000"/>
              </a:srgbClr>
            </a:outerShdw>
          </a:effectLst>
        </p:spPr>
      </p:pic>
      <p:sp>
        <p:nvSpPr>
          <p:cNvPr id="9"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IIRC – Corporate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Dialogue</a:t>
            </a:r>
            <a:endParaRPr lang="pt-PT" b="1" dirty="0">
              <a:solidFill>
                <a:schemeClr val="tx1"/>
              </a:solidFill>
              <a:latin typeface="Calibri" panose="020F0502020204030204" pitchFamily="34" charset="0"/>
              <a:cs typeface="Calibri" panose="020F0502020204030204" pitchFamily="34" charset="0"/>
            </a:endParaRPr>
          </a:p>
        </p:txBody>
      </p:sp>
      <p:cxnSp>
        <p:nvCxnSpPr>
          <p:cNvPr id="10" name="Conector reto 9"/>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Imagem 10"/>
          <p:cNvPicPr>
            <a:picLocks noChangeAspect="1"/>
          </p:cNvPicPr>
          <p:nvPr/>
        </p:nvPicPr>
        <p:blipFill>
          <a:blip r:embed="rId3"/>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0335638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3876673" y="1187431"/>
            <a:ext cx="6501039" cy="5061878"/>
          </a:xfrm>
          <a:prstGeom prst="rect">
            <a:avLst/>
          </a:prstGeom>
        </p:spPr>
      </p:pic>
      <p:pic>
        <p:nvPicPr>
          <p:cNvPr id="2" name="Imagem 1"/>
          <p:cNvPicPr>
            <a:picLocks noChangeAspect="1"/>
          </p:cNvPicPr>
          <p:nvPr/>
        </p:nvPicPr>
        <p:blipFill>
          <a:blip r:embed="rId3"/>
          <a:stretch>
            <a:fillRect/>
          </a:stretch>
        </p:blipFill>
        <p:spPr>
          <a:xfrm>
            <a:off x="343353" y="2459957"/>
            <a:ext cx="3028950" cy="2505075"/>
          </a:xfrm>
          <a:prstGeom prst="rect">
            <a:avLst/>
          </a:prstGeom>
        </p:spPr>
      </p:pic>
      <p:sp>
        <p:nvSpPr>
          <p:cNvPr id="6" name="Retângulo 5"/>
          <p:cNvSpPr/>
          <p:nvPr/>
        </p:nvSpPr>
        <p:spPr>
          <a:xfrm>
            <a:off x="-29028" y="6481019"/>
            <a:ext cx="4416594" cy="646331"/>
          </a:xfrm>
          <a:prstGeom prst="rect">
            <a:avLst/>
          </a:prstGeom>
        </p:spPr>
        <p:txBody>
          <a:bodyPr wrap="none">
            <a:spAutoFit/>
          </a:bodyPr>
          <a:lstStyle/>
          <a:p>
            <a:r>
              <a:rPr lang="pt-BR" dirty="0">
                <a:hlinkClick r:id="rId4"/>
              </a:rPr>
              <a:t>http://corporatereportingdialogue.com</a:t>
            </a:r>
            <a:r>
              <a:rPr lang="pt-BR" dirty="0" smtClean="0">
                <a:hlinkClick r:id="rId4"/>
              </a:rPr>
              <a:t>/</a:t>
            </a:r>
            <a:endParaRPr lang="pt-BR" dirty="0" smtClean="0"/>
          </a:p>
          <a:p>
            <a:endParaRPr lang="pt-BR" dirty="0"/>
          </a:p>
        </p:txBody>
      </p:sp>
      <p:sp>
        <p:nvSpPr>
          <p:cNvPr id="9"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IIRC – Corporate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Dialogue</a:t>
            </a:r>
            <a:endParaRPr lang="pt-PT" b="1" dirty="0">
              <a:solidFill>
                <a:schemeClr val="tx1"/>
              </a:solidFill>
              <a:latin typeface="Calibri" panose="020F0502020204030204" pitchFamily="34" charset="0"/>
              <a:cs typeface="Calibri" panose="020F0502020204030204" pitchFamily="34" charset="0"/>
            </a:endParaRPr>
          </a:p>
        </p:txBody>
      </p:sp>
      <p:cxnSp>
        <p:nvCxnSpPr>
          <p:cNvPr id="10" name="Conector reto 9"/>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Imagem 10"/>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40063844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4004349" y="1240145"/>
            <a:ext cx="7737702" cy="5100785"/>
          </a:xfrm>
          <a:prstGeom prst="rect">
            <a:avLst/>
          </a:prstGeom>
        </p:spPr>
      </p:pic>
      <p:pic>
        <p:nvPicPr>
          <p:cNvPr id="3" name="Imagem 2"/>
          <p:cNvPicPr>
            <a:picLocks noChangeAspect="1"/>
          </p:cNvPicPr>
          <p:nvPr/>
        </p:nvPicPr>
        <p:blipFill>
          <a:blip r:embed="rId3"/>
          <a:stretch>
            <a:fillRect/>
          </a:stretch>
        </p:blipFill>
        <p:spPr>
          <a:xfrm>
            <a:off x="655633" y="2312006"/>
            <a:ext cx="2752725" cy="2505075"/>
          </a:xfrm>
          <a:prstGeom prst="rect">
            <a:avLst/>
          </a:prstGeom>
        </p:spPr>
      </p:pic>
      <p:sp>
        <p:nvSpPr>
          <p:cNvPr id="7" name="Retângulo 6"/>
          <p:cNvSpPr/>
          <p:nvPr/>
        </p:nvSpPr>
        <p:spPr>
          <a:xfrm>
            <a:off x="3" y="6495533"/>
            <a:ext cx="4416594" cy="646331"/>
          </a:xfrm>
          <a:prstGeom prst="rect">
            <a:avLst/>
          </a:prstGeom>
        </p:spPr>
        <p:txBody>
          <a:bodyPr wrap="none">
            <a:spAutoFit/>
          </a:bodyPr>
          <a:lstStyle/>
          <a:p>
            <a:r>
              <a:rPr lang="pt-BR" dirty="0">
                <a:hlinkClick r:id="rId4"/>
              </a:rPr>
              <a:t>http://corporatereportingdialogue.com</a:t>
            </a:r>
            <a:r>
              <a:rPr lang="pt-BR" dirty="0" smtClean="0">
                <a:hlinkClick r:id="rId4"/>
              </a:rPr>
              <a:t>/</a:t>
            </a:r>
            <a:endParaRPr lang="pt-BR" dirty="0" smtClean="0"/>
          </a:p>
          <a:p>
            <a:endParaRPr lang="pt-BR" dirty="0"/>
          </a:p>
        </p:txBody>
      </p:sp>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IIRC – Corporate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Dialogue</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1767282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980541" y="1065012"/>
            <a:ext cx="7834086" cy="5350325"/>
          </a:xfrm>
          <a:prstGeom prst="rect">
            <a:avLst/>
          </a:prstGeom>
        </p:spPr>
      </p:pic>
      <p:pic>
        <p:nvPicPr>
          <p:cNvPr id="3" name="Imagem 2"/>
          <p:cNvPicPr>
            <a:picLocks noChangeAspect="1"/>
          </p:cNvPicPr>
          <p:nvPr/>
        </p:nvPicPr>
        <p:blipFill>
          <a:blip r:embed="rId3"/>
          <a:stretch>
            <a:fillRect/>
          </a:stretch>
        </p:blipFill>
        <p:spPr>
          <a:xfrm>
            <a:off x="625923" y="2353566"/>
            <a:ext cx="2667000" cy="2628900"/>
          </a:xfrm>
          <a:prstGeom prst="rect">
            <a:avLst/>
          </a:prstGeom>
        </p:spPr>
      </p:pic>
      <p:sp>
        <p:nvSpPr>
          <p:cNvPr id="7" name="Retângulo 6"/>
          <p:cNvSpPr/>
          <p:nvPr/>
        </p:nvSpPr>
        <p:spPr>
          <a:xfrm>
            <a:off x="3" y="6495532"/>
            <a:ext cx="4416594" cy="646331"/>
          </a:xfrm>
          <a:prstGeom prst="rect">
            <a:avLst/>
          </a:prstGeom>
        </p:spPr>
        <p:txBody>
          <a:bodyPr wrap="none">
            <a:spAutoFit/>
          </a:bodyPr>
          <a:lstStyle/>
          <a:p>
            <a:r>
              <a:rPr lang="pt-BR" dirty="0">
                <a:hlinkClick r:id="rId4"/>
              </a:rPr>
              <a:t>http://corporatereportingdialogue.com</a:t>
            </a:r>
            <a:r>
              <a:rPr lang="pt-BR" dirty="0" smtClean="0">
                <a:hlinkClick r:id="rId4"/>
              </a:rPr>
              <a:t>/</a:t>
            </a:r>
            <a:endParaRPr lang="pt-BR" dirty="0" smtClean="0"/>
          </a:p>
          <a:p>
            <a:endParaRPr lang="pt-BR" dirty="0"/>
          </a:p>
        </p:txBody>
      </p:sp>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IIRC – Corporate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Dialogue</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4331263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Riscos Globais</a:t>
            </a:r>
            <a:endParaRPr lang="pt-PT" b="1" dirty="0">
              <a:solidFill>
                <a:schemeClr val="tx1"/>
              </a:solidFill>
              <a:latin typeface="Calibri" panose="020F0502020204030204" pitchFamily="34" charset="0"/>
              <a:cs typeface="Calibri" panose="020F0502020204030204" pitchFamily="34" charset="0"/>
            </a:endParaRPr>
          </a:p>
        </p:txBody>
      </p:sp>
      <p:cxnSp>
        <p:nvCxnSpPr>
          <p:cNvPr id="10" name="Conector reto 9"/>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2"/>
          <a:stretch>
            <a:fillRect/>
          </a:stretch>
        </p:blipFill>
        <p:spPr>
          <a:xfrm>
            <a:off x="11172195" y="71811"/>
            <a:ext cx="668510" cy="668510"/>
          </a:xfrm>
          <a:prstGeom prst="rect">
            <a:avLst/>
          </a:prstGeom>
        </p:spPr>
      </p:pic>
      <p:pic>
        <p:nvPicPr>
          <p:cNvPr id="3" name="Imagem 2"/>
          <p:cNvPicPr>
            <a:picLocks noChangeAspect="1"/>
          </p:cNvPicPr>
          <p:nvPr/>
        </p:nvPicPr>
        <p:blipFill>
          <a:blip r:embed="rId3"/>
          <a:stretch>
            <a:fillRect/>
          </a:stretch>
        </p:blipFill>
        <p:spPr>
          <a:xfrm>
            <a:off x="1366157" y="971427"/>
            <a:ext cx="9459686" cy="5796912"/>
          </a:xfrm>
          <a:prstGeom prst="rect">
            <a:avLst/>
          </a:prstGeom>
        </p:spPr>
      </p:pic>
      <p:sp>
        <p:nvSpPr>
          <p:cNvPr id="13" name="Retângulo 12"/>
          <p:cNvSpPr/>
          <p:nvPr/>
        </p:nvSpPr>
        <p:spPr>
          <a:xfrm>
            <a:off x="6544918" y="1197559"/>
            <a:ext cx="4035996" cy="242738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6544918" y="3999421"/>
            <a:ext cx="4035996" cy="2427384"/>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1583871" y="998642"/>
            <a:ext cx="2057400" cy="1989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1583871" y="3727199"/>
            <a:ext cx="2057400" cy="1989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35496" y="6567735"/>
            <a:ext cx="3088025" cy="461665"/>
          </a:xfrm>
          <a:prstGeom prst="rect">
            <a:avLst/>
          </a:prstGeom>
        </p:spPr>
        <p:txBody>
          <a:bodyPr wrap="none">
            <a:spAutoFit/>
          </a:bodyPr>
          <a:lstStyle/>
          <a:p>
            <a:r>
              <a:rPr lang="pt-BR" sz="1200" dirty="0">
                <a:hlinkClick r:id="rId4"/>
              </a:rPr>
              <a:t>http://reports.weforum.org/global-risks-2019</a:t>
            </a:r>
            <a:r>
              <a:rPr lang="pt-BR" sz="1200" dirty="0" smtClean="0">
                <a:hlinkClick r:id="rId4"/>
              </a:rPr>
              <a:t>/</a:t>
            </a:r>
            <a:endParaRPr lang="pt-BR" sz="1200" dirty="0" smtClean="0"/>
          </a:p>
          <a:p>
            <a:endParaRPr lang="pt-BR" sz="1200" dirty="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3" y="6495532"/>
            <a:ext cx="4514377" cy="646331"/>
          </a:xfrm>
          <a:prstGeom prst="rect">
            <a:avLst/>
          </a:prstGeom>
        </p:spPr>
        <p:txBody>
          <a:bodyPr wrap="none">
            <a:spAutoFit/>
          </a:bodyPr>
          <a:lstStyle/>
          <a:p>
            <a:r>
              <a:rPr lang="pt-BR" dirty="0">
                <a:hlinkClick r:id="rId2"/>
              </a:rPr>
              <a:t>https://corporatereportingdialogue.com/</a:t>
            </a:r>
            <a:endParaRPr lang="pt-BR" dirty="0"/>
          </a:p>
          <a:p>
            <a:endParaRPr lang="pt-BR" dirty="0"/>
          </a:p>
        </p:txBody>
      </p:sp>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IIRC – Corporate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Dialogue</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3"/>
          <a:stretch>
            <a:fillRect/>
          </a:stretch>
        </p:blipFill>
        <p:spPr>
          <a:xfrm>
            <a:off x="11172195" y="71811"/>
            <a:ext cx="668510" cy="668510"/>
          </a:xfrm>
          <a:prstGeom prst="rect">
            <a:avLst/>
          </a:prstGeom>
        </p:spPr>
      </p:pic>
      <p:pic>
        <p:nvPicPr>
          <p:cNvPr id="8" name="Imagem 7"/>
          <p:cNvPicPr>
            <a:picLocks noChangeAspect="1"/>
          </p:cNvPicPr>
          <p:nvPr/>
        </p:nvPicPr>
        <p:blipFill rotWithShape="1">
          <a:blip r:embed="rId4"/>
          <a:srcRect l="18500" t="12182" r="18500"/>
          <a:stretch/>
        </p:blipFill>
        <p:spPr>
          <a:xfrm>
            <a:off x="2839643" y="1202656"/>
            <a:ext cx="6497579" cy="5092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75271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IIRC – Corporate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Dialogue</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2"/>
          <a:stretch>
            <a:fillRect/>
          </a:stretch>
        </p:blipFill>
        <p:spPr>
          <a:xfrm>
            <a:off x="11172195" y="71811"/>
            <a:ext cx="668510" cy="668510"/>
          </a:xfrm>
          <a:prstGeom prst="rect">
            <a:avLst/>
          </a:prstGeom>
        </p:spPr>
      </p:pic>
      <p:sp>
        <p:nvSpPr>
          <p:cNvPr id="9" name="Retângulo 8"/>
          <p:cNvSpPr/>
          <p:nvPr/>
        </p:nvSpPr>
        <p:spPr>
          <a:xfrm>
            <a:off x="251519" y="1112169"/>
            <a:ext cx="11589186" cy="4154984"/>
          </a:xfrm>
          <a:prstGeom prst="rect">
            <a:avLst/>
          </a:prstGeom>
        </p:spPr>
        <p:txBody>
          <a:bodyPr wrap="square">
            <a:spAutoFit/>
          </a:bodyPr>
          <a:lstStyle/>
          <a:p>
            <a:r>
              <a:rPr lang="pt-BR" dirty="0">
                <a:latin typeface="Arial" panose="020B0604020202020204" pitchFamily="34" charset="0"/>
                <a:cs typeface="Arial" panose="020B0604020202020204" pitchFamily="34" charset="0"/>
              </a:rPr>
              <a:t>O </a:t>
            </a:r>
            <a:r>
              <a:rPr lang="pt-BR" i="1" dirty="0" err="1">
                <a:latin typeface="Arial" panose="020B0604020202020204" pitchFamily="34" charset="0"/>
                <a:cs typeface="Arial" panose="020B0604020202020204" pitchFamily="34" charset="0"/>
              </a:rPr>
              <a:t>Better</a:t>
            </a:r>
            <a:r>
              <a:rPr lang="pt-BR" i="1" dirty="0">
                <a:latin typeface="Arial" panose="020B0604020202020204" pitchFamily="34" charset="0"/>
                <a:cs typeface="Arial" panose="020B0604020202020204" pitchFamily="34" charset="0"/>
              </a:rPr>
              <a:t> </a:t>
            </a:r>
            <a:r>
              <a:rPr lang="pt-BR" i="1" dirty="0" err="1">
                <a:latin typeface="Arial" panose="020B0604020202020204" pitchFamily="34" charset="0"/>
                <a:cs typeface="Arial" panose="020B0604020202020204" pitchFamily="34" charset="0"/>
              </a:rPr>
              <a:t>Alignment</a:t>
            </a:r>
            <a:r>
              <a:rPr lang="pt-BR" i="1" dirty="0">
                <a:latin typeface="Arial" panose="020B0604020202020204" pitchFamily="34" charset="0"/>
                <a:cs typeface="Arial" panose="020B0604020202020204" pitchFamily="34" charset="0"/>
              </a:rPr>
              <a:t> Project </a:t>
            </a:r>
            <a:r>
              <a:rPr lang="pt-BR" i="1" dirty="0" smtClean="0">
                <a:latin typeface="Arial" panose="020B0604020202020204" pitchFamily="34" charset="0"/>
                <a:cs typeface="Arial" panose="020B0604020202020204" pitchFamily="34" charset="0"/>
              </a:rPr>
              <a:t>(Projeto de Melhor Alinhamento) </a:t>
            </a:r>
            <a:r>
              <a:rPr lang="pt-BR" dirty="0" smtClean="0">
                <a:latin typeface="Arial" panose="020B0604020202020204" pitchFamily="34" charset="0"/>
                <a:cs typeface="Arial" panose="020B0604020202020204" pitchFamily="34" charset="0"/>
              </a:rPr>
              <a:t>é </a:t>
            </a:r>
            <a:r>
              <a:rPr lang="pt-BR" dirty="0">
                <a:latin typeface="Arial" panose="020B0604020202020204" pitchFamily="34" charset="0"/>
                <a:cs typeface="Arial" panose="020B0604020202020204" pitchFamily="34" charset="0"/>
              </a:rPr>
              <a:t>um projeto inovador de dois anos focado em promover um melhor alinhamento no ambiente de relatórios </a:t>
            </a:r>
            <a:r>
              <a:rPr lang="pt-BR" dirty="0" smtClean="0">
                <a:latin typeface="Arial" panose="020B0604020202020204" pitchFamily="34" charset="0"/>
                <a:cs typeface="Arial" panose="020B0604020202020204" pitchFamily="34" charset="0"/>
              </a:rPr>
              <a:t>corporativos </a:t>
            </a:r>
            <a:r>
              <a:rPr lang="pt-BR" dirty="0">
                <a:latin typeface="Arial" panose="020B0604020202020204" pitchFamily="34" charset="0"/>
                <a:cs typeface="Arial" panose="020B0604020202020204" pitchFamily="34" charset="0"/>
              </a:rPr>
              <a:t>para facilitar </a:t>
            </a:r>
            <a:r>
              <a:rPr lang="pt-BR" dirty="0" smtClean="0">
                <a:latin typeface="Arial" panose="020B0604020202020204" pitchFamily="34" charset="0"/>
                <a:cs typeface="Arial" panose="020B0604020202020204" pitchFamily="34" charset="0"/>
              </a:rPr>
              <a:t>as empresas na </a:t>
            </a:r>
            <a:r>
              <a:rPr lang="pt-BR" dirty="0">
                <a:latin typeface="Arial" panose="020B0604020202020204" pitchFamily="34" charset="0"/>
                <a:cs typeface="Arial" panose="020B0604020202020204" pitchFamily="34" charset="0"/>
              </a:rPr>
              <a:t>preparação de divulgações eficazes e coerentes que atendam às necessidades de informação dos mercados de capitais e da sociedade</a:t>
            </a:r>
            <a:r>
              <a:rPr lang="pt-BR" dirty="0" smtClean="0">
                <a:latin typeface="Arial" panose="020B0604020202020204" pitchFamily="34" charset="0"/>
                <a:cs typeface="Arial" panose="020B0604020202020204" pitchFamily="34" charset="0"/>
              </a:rPr>
              <a:t>.</a:t>
            </a:r>
          </a:p>
          <a:p>
            <a:endParaRPr lang="pt-BR" dirty="0">
              <a:latin typeface="Arial" panose="020B0604020202020204" pitchFamily="34" charset="0"/>
              <a:cs typeface="Arial" panose="020B0604020202020204" pitchFamily="34" charset="0"/>
            </a:endParaRPr>
          </a:p>
          <a:p>
            <a:r>
              <a:rPr lang="pt-BR" b="1" dirty="0" smtClean="0">
                <a:latin typeface="Arial" panose="020B0604020202020204" pitchFamily="34" charset="0"/>
                <a:cs typeface="Arial" panose="020B0604020202020204" pitchFamily="34" charset="0"/>
              </a:rPr>
              <a:t>Consulta Global</a:t>
            </a:r>
          </a:p>
          <a:p>
            <a:endParaRPr lang="pt-BR" dirty="0">
              <a:latin typeface="Arial" panose="020B0604020202020204" pitchFamily="34" charset="0"/>
              <a:cs typeface="Arial" panose="020B0604020202020204" pitchFamily="34" charset="0"/>
            </a:endParaRPr>
          </a:p>
          <a:p>
            <a:r>
              <a:rPr lang="pt-BR" dirty="0" smtClean="0">
                <a:latin typeface="Arial" panose="020B0604020202020204" pitchFamily="34" charset="0"/>
                <a:cs typeface="Arial" panose="020B0604020202020204" pitchFamily="34" charset="0"/>
              </a:rPr>
              <a:t>O período </a:t>
            </a:r>
            <a:r>
              <a:rPr lang="pt-BR" dirty="0">
                <a:latin typeface="Arial" panose="020B0604020202020204" pitchFamily="34" charset="0"/>
                <a:cs typeface="Arial" panose="020B0604020202020204" pitchFamily="34" charset="0"/>
              </a:rPr>
              <a:t>de consulta global às partes interessadas do </a:t>
            </a:r>
            <a:r>
              <a:rPr lang="pt-BR" dirty="0" smtClean="0">
                <a:latin typeface="Arial" panose="020B0604020202020204" pitchFamily="34" charset="0"/>
                <a:cs typeface="Arial" panose="020B0604020202020204" pitchFamily="34" charset="0"/>
              </a:rPr>
              <a:t>Projeto de Melhor Alinhamento já </a:t>
            </a:r>
            <a:r>
              <a:rPr lang="pt-BR" dirty="0">
                <a:latin typeface="Arial" panose="020B0604020202020204" pitchFamily="34" charset="0"/>
                <a:cs typeface="Arial" panose="020B0604020202020204" pitchFamily="34" charset="0"/>
              </a:rPr>
              <a:t>está ativo </a:t>
            </a:r>
            <a:r>
              <a:rPr lang="pt-BR" dirty="0" smtClean="0">
                <a:latin typeface="Arial" panose="020B0604020202020204" pitchFamily="34" charset="0"/>
                <a:cs typeface="Arial" panose="020B0604020202020204" pitchFamily="34" charset="0"/>
              </a:rPr>
              <a:t>por meio de </a:t>
            </a:r>
            <a:r>
              <a:rPr lang="pt-BR" dirty="0" smtClean="0">
                <a:latin typeface="Arial" panose="020B0604020202020204" pitchFamily="34" charset="0"/>
                <a:cs typeface="Arial" panose="020B0604020202020204" pitchFamily="34" charset="0"/>
                <a:hlinkClick r:id="rId3"/>
              </a:rPr>
              <a:t>consulta </a:t>
            </a:r>
            <a:r>
              <a:rPr lang="pt-BR" dirty="0">
                <a:latin typeface="Arial" panose="020B0604020202020204" pitchFamily="34" charset="0"/>
                <a:cs typeface="Arial" panose="020B0604020202020204" pitchFamily="34" charset="0"/>
                <a:hlinkClick r:id="rId3"/>
              </a:rPr>
              <a:t>on-line </a:t>
            </a:r>
            <a:r>
              <a:rPr lang="pt-BR" dirty="0" smtClean="0">
                <a:latin typeface="Arial" panose="020B0604020202020204" pitchFamily="34" charset="0"/>
                <a:cs typeface="Arial" panose="020B0604020202020204" pitchFamily="34" charset="0"/>
              </a:rPr>
              <a:t>disponível até </a:t>
            </a:r>
            <a:r>
              <a:rPr lang="pt-BR" dirty="0">
                <a:latin typeface="Arial" panose="020B0604020202020204" pitchFamily="34" charset="0"/>
                <a:cs typeface="Arial" panose="020B0604020202020204" pitchFamily="34" charset="0"/>
              </a:rPr>
              <a:t>30 de abril de 2019. </a:t>
            </a:r>
            <a:r>
              <a:rPr lang="pt-BR" dirty="0" smtClean="0">
                <a:latin typeface="Arial" panose="020B0604020202020204" pitchFamily="34" charset="0"/>
                <a:cs typeface="Arial" panose="020B0604020202020204" pitchFamily="34" charset="0"/>
              </a:rPr>
              <a:t>Ocorrerão mesas </a:t>
            </a:r>
            <a:r>
              <a:rPr lang="pt-BR" dirty="0">
                <a:latin typeface="Arial" panose="020B0604020202020204" pitchFamily="34" charset="0"/>
                <a:cs typeface="Arial" panose="020B0604020202020204" pitchFamily="34" charset="0"/>
              </a:rPr>
              <a:t>redondas com partes interessadas regionais </a:t>
            </a:r>
            <a:r>
              <a:rPr lang="pt-BR" dirty="0" smtClean="0">
                <a:latin typeface="Arial" panose="020B0604020202020204" pitchFamily="34" charset="0"/>
                <a:cs typeface="Arial" panose="020B0604020202020204" pitchFamily="34" charset="0"/>
              </a:rPr>
              <a:t>no período de abril </a:t>
            </a:r>
            <a:r>
              <a:rPr lang="pt-BR" dirty="0">
                <a:latin typeface="Arial" panose="020B0604020202020204" pitchFamily="34" charset="0"/>
                <a:cs typeface="Arial" panose="020B0604020202020204" pitchFamily="34" charset="0"/>
              </a:rPr>
              <a:t>a maio de </a:t>
            </a:r>
            <a:r>
              <a:rPr lang="pt-BR" dirty="0" smtClean="0">
                <a:latin typeface="Arial" panose="020B0604020202020204" pitchFamily="34" charset="0"/>
                <a:cs typeface="Arial" panose="020B0604020202020204" pitchFamily="34" charset="0"/>
              </a:rPr>
              <a:t>2019, cujo objetivo é de coletar </a:t>
            </a:r>
            <a:r>
              <a:rPr lang="pt-BR" dirty="0">
                <a:latin typeface="Arial" panose="020B0604020202020204" pitchFamily="34" charset="0"/>
                <a:cs typeface="Arial" panose="020B0604020202020204" pitchFamily="34" charset="0"/>
              </a:rPr>
              <a:t>feedback </a:t>
            </a:r>
            <a:r>
              <a:rPr lang="pt-BR" dirty="0" smtClean="0">
                <a:latin typeface="Arial" panose="020B0604020202020204" pitchFamily="34" charset="0"/>
                <a:cs typeface="Arial" panose="020B0604020202020204" pitchFamily="34" charset="0"/>
              </a:rPr>
              <a:t>para: </a:t>
            </a:r>
          </a:p>
          <a:p>
            <a:endParaRPr lang="pt-BR" dirty="0" smtClean="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 </a:t>
            </a:r>
            <a:r>
              <a:rPr lang="pt-BR" sz="1600" dirty="0" smtClean="0">
                <a:latin typeface="Arial" panose="020B0604020202020204" pitchFamily="34" charset="0"/>
                <a:cs typeface="Arial" panose="020B0604020202020204" pitchFamily="34" charset="0"/>
              </a:rPr>
              <a:t>- Identificar </a:t>
            </a:r>
            <a:r>
              <a:rPr lang="pt-BR" sz="1600" dirty="0">
                <a:latin typeface="Arial" panose="020B0604020202020204" pitchFamily="34" charset="0"/>
                <a:cs typeface="Arial" panose="020B0604020202020204" pitchFamily="34" charset="0"/>
              </a:rPr>
              <a:t>oportunidades para um melhor alinhamento em relatórios de sustentabilidade mais </a:t>
            </a:r>
            <a:r>
              <a:rPr lang="pt-BR" sz="1600" dirty="0" smtClean="0">
                <a:latin typeface="Arial" panose="020B0604020202020204" pitchFamily="34" charset="0"/>
                <a:cs typeface="Arial" panose="020B0604020202020204" pitchFamily="34" charset="0"/>
              </a:rPr>
              <a:t>amplos; </a:t>
            </a:r>
          </a:p>
          <a:p>
            <a:r>
              <a:rPr lang="pt-BR" sz="1600" dirty="0">
                <a:latin typeface="Arial" panose="020B0604020202020204" pitchFamily="34" charset="0"/>
                <a:cs typeface="Arial" panose="020B0604020202020204" pitchFamily="34" charset="0"/>
              </a:rPr>
              <a:t> </a:t>
            </a:r>
            <a:r>
              <a:rPr lang="pt-BR" sz="1600" dirty="0" smtClean="0">
                <a:latin typeface="Arial" panose="020B0604020202020204" pitchFamily="34" charset="0"/>
                <a:cs typeface="Arial" panose="020B0604020202020204" pitchFamily="34" charset="0"/>
              </a:rPr>
              <a:t>- Compreender </a:t>
            </a:r>
            <a:r>
              <a:rPr lang="pt-BR" sz="1600" dirty="0">
                <a:latin typeface="Arial" panose="020B0604020202020204" pitchFamily="34" charset="0"/>
                <a:cs typeface="Arial" panose="020B0604020202020204" pitchFamily="34" charset="0"/>
              </a:rPr>
              <a:t>a atual confusão e as barreiras para a efetiva elaboração de relatórios sobre clima, com relação à </a:t>
            </a:r>
            <a:r>
              <a:rPr lang="pt-BR" sz="1600" dirty="0">
                <a:latin typeface="Arial" panose="020B0604020202020204" pitchFamily="34" charset="0"/>
                <a:cs typeface="Arial" panose="020B0604020202020204" pitchFamily="34" charset="0"/>
                <a:hlinkClick r:id="rId4"/>
              </a:rPr>
              <a:t>Força-Tarefa sobre Divulgações Financeiras Relacionadas ao </a:t>
            </a:r>
            <a:r>
              <a:rPr lang="pt-BR" sz="1600" dirty="0" smtClean="0">
                <a:latin typeface="Arial" panose="020B0604020202020204" pitchFamily="34" charset="0"/>
                <a:cs typeface="Arial" panose="020B0604020202020204" pitchFamily="34" charset="0"/>
                <a:hlinkClick r:id="rId4"/>
              </a:rPr>
              <a:t>Clima</a:t>
            </a:r>
            <a:r>
              <a:rPr lang="pt-BR" sz="1600" dirty="0" smtClean="0">
                <a:latin typeface="Arial" panose="020B0604020202020204" pitchFamily="34" charset="0"/>
                <a:cs typeface="Arial" panose="020B0604020202020204" pitchFamily="34" charset="0"/>
              </a:rPr>
              <a:t>;</a:t>
            </a:r>
          </a:p>
          <a:p>
            <a:r>
              <a:rPr lang="pt-BR" sz="1600" dirty="0">
                <a:latin typeface="Arial" panose="020B0604020202020204" pitchFamily="34" charset="0"/>
                <a:cs typeface="Arial" panose="020B0604020202020204" pitchFamily="34" charset="0"/>
              </a:rPr>
              <a:t> </a:t>
            </a:r>
            <a:r>
              <a:rPr lang="pt-BR" sz="1600" dirty="0" smtClean="0">
                <a:latin typeface="Arial" panose="020B0604020202020204" pitchFamily="34" charset="0"/>
                <a:cs typeface="Arial" panose="020B0604020202020204" pitchFamily="34" charset="0"/>
              </a:rPr>
              <a:t>- Discutir insights </a:t>
            </a:r>
            <a:r>
              <a:rPr lang="pt-BR" sz="1600" dirty="0">
                <a:latin typeface="Arial" panose="020B0604020202020204" pitchFamily="34" charset="0"/>
                <a:cs typeface="Arial" panose="020B0604020202020204" pitchFamily="34" charset="0"/>
              </a:rPr>
              <a:t>sobre como integrar melhor os relatórios financeiros e não financeiros</a:t>
            </a:r>
            <a:r>
              <a:rPr lang="pt-BR" sz="1600" dirty="0" smtClean="0">
                <a:latin typeface="Arial" panose="020B0604020202020204" pitchFamily="34" charset="0"/>
                <a:cs typeface="Arial" panose="020B0604020202020204" pitchFamily="34" charset="0"/>
              </a:rPr>
              <a:t>.</a:t>
            </a:r>
            <a:endParaRPr lang="pt-BR" sz="1600" dirty="0">
              <a:latin typeface="Arial" panose="020B0604020202020204" pitchFamily="34" charset="0"/>
              <a:cs typeface="Arial" panose="020B0604020202020204" pitchFamily="34" charset="0"/>
            </a:endParaRPr>
          </a:p>
        </p:txBody>
      </p:sp>
      <p:sp>
        <p:nvSpPr>
          <p:cNvPr id="13" name="Retângulo 12"/>
          <p:cNvSpPr/>
          <p:nvPr/>
        </p:nvSpPr>
        <p:spPr>
          <a:xfrm>
            <a:off x="91440" y="6371657"/>
            <a:ext cx="6468246" cy="646331"/>
          </a:xfrm>
          <a:prstGeom prst="rect">
            <a:avLst/>
          </a:prstGeom>
        </p:spPr>
        <p:txBody>
          <a:bodyPr wrap="none">
            <a:spAutoFit/>
          </a:bodyPr>
          <a:lstStyle/>
          <a:p>
            <a:r>
              <a:rPr lang="pt-BR" dirty="0">
                <a:hlinkClick r:id="rId5"/>
              </a:rPr>
              <a:t>https://corporatereportingdialogue.com/better-alignment-project</a:t>
            </a:r>
            <a:r>
              <a:rPr lang="pt-BR" dirty="0" smtClean="0">
                <a:hlinkClick r:id="rId5"/>
              </a:rPr>
              <a:t>/</a:t>
            </a:r>
            <a:endParaRPr lang="pt-BR" dirty="0" smtClean="0"/>
          </a:p>
          <a:p>
            <a:endParaRPr lang="pt-BR" dirty="0"/>
          </a:p>
        </p:txBody>
      </p:sp>
    </p:spTree>
    <p:extLst>
      <p:ext uri="{BB962C8B-B14F-4D97-AF65-F5344CB8AC3E}">
        <p14:creationId xmlns:p14="http://schemas.microsoft.com/office/powerpoint/2010/main" val="10320274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IIRC – Corporate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Reporting</a:t>
            </a:r>
            <a:r>
              <a:rPr lang="pt-BR" b="1" dirty="0" smtClean="0">
                <a:solidFill>
                  <a:schemeClr val="tx1"/>
                </a:solidFill>
                <a:latin typeface="Calibri" panose="020F0502020204030204" pitchFamily="34" charset="0"/>
                <a:ea typeface="ＭＳ Ｐゴシック" charset="-128"/>
                <a:cs typeface="Calibri" panose="020F0502020204030204" pitchFamily="34" charset="0"/>
              </a:rPr>
              <a:t> Dialogue</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2"/>
          <a:stretch>
            <a:fillRect/>
          </a:stretch>
        </p:blipFill>
        <p:spPr>
          <a:xfrm>
            <a:off x="11172195" y="71811"/>
            <a:ext cx="668510" cy="668510"/>
          </a:xfrm>
          <a:prstGeom prst="rect">
            <a:avLst/>
          </a:prstGeom>
        </p:spPr>
      </p:pic>
      <p:pic>
        <p:nvPicPr>
          <p:cNvPr id="8" name="Imagem 7"/>
          <p:cNvPicPr>
            <a:picLocks noChangeAspect="1"/>
          </p:cNvPicPr>
          <p:nvPr/>
        </p:nvPicPr>
        <p:blipFill>
          <a:blip r:embed="rId3"/>
          <a:stretch>
            <a:fillRect/>
          </a:stretch>
        </p:blipFill>
        <p:spPr>
          <a:xfrm>
            <a:off x="1045265" y="1755699"/>
            <a:ext cx="3024336" cy="4282246"/>
          </a:xfrm>
          <a:prstGeom prst="rect">
            <a:avLst/>
          </a:prstGeom>
          <a:ln>
            <a:noFill/>
          </a:ln>
          <a:effectLst>
            <a:outerShdw blurRad="292100" dist="139700" dir="2700000" algn="tl" rotWithShape="0">
              <a:srgbClr val="333333">
                <a:alpha val="65000"/>
              </a:srgbClr>
            </a:outerShdw>
          </a:effectLst>
        </p:spPr>
      </p:pic>
      <p:sp>
        <p:nvSpPr>
          <p:cNvPr id="9" name="Retângulo 8"/>
          <p:cNvSpPr/>
          <p:nvPr/>
        </p:nvSpPr>
        <p:spPr>
          <a:xfrm>
            <a:off x="4679576" y="2449919"/>
            <a:ext cx="7161128" cy="2862322"/>
          </a:xfrm>
          <a:prstGeom prst="rect">
            <a:avLst/>
          </a:prstGeom>
        </p:spPr>
        <p:txBody>
          <a:bodyPr wrap="square">
            <a:spAutoFit/>
          </a:bodyPr>
          <a:lstStyle/>
          <a:p>
            <a:r>
              <a:rPr lang="pt-BR" dirty="0">
                <a:latin typeface="Arial" panose="020B0604020202020204" pitchFamily="34" charset="0"/>
                <a:cs typeface="Arial" panose="020B0604020202020204" pitchFamily="34" charset="0"/>
              </a:rPr>
              <a:t>No documento, intitulado </a:t>
            </a:r>
            <a:r>
              <a:rPr lang="pt-BR" dirty="0" smtClean="0">
                <a:latin typeface="Arial" panose="020B0604020202020204" pitchFamily="34" charset="0"/>
                <a:cs typeface="Arial" panose="020B0604020202020204" pitchFamily="34" charset="0"/>
              </a:rPr>
              <a:t>“ODS e </a:t>
            </a:r>
            <a:r>
              <a:rPr lang="pt-BR" dirty="0">
                <a:latin typeface="Arial" panose="020B0604020202020204" pitchFamily="34" charset="0"/>
                <a:cs typeface="Arial" panose="020B0604020202020204" pitchFamily="34" charset="0"/>
              </a:rPr>
              <a:t>o futuro dos relatórios corporativos”, o CDP, o </a:t>
            </a:r>
            <a:r>
              <a:rPr lang="pt-BR" dirty="0" err="1">
                <a:latin typeface="Arial" panose="020B0604020202020204" pitchFamily="34" charset="0"/>
                <a:cs typeface="Arial" panose="020B0604020202020204" pitchFamily="34" charset="0"/>
              </a:rPr>
              <a:t>Climate</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Disclosure</a:t>
            </a:r>
            <a:r>
              <a:rPr lang="pt-BR" dirty="0">
                <a:latin typeface="Arial" panose="020B0604020202020204" pitchFamily="34" charset="0"/>
                <a:cs typeface="Arial" panose="020B0604020202020204" pitchFamily="34" charset="0"/>
              </a:rPr>
              <a:t> Standards </a:t>
            </a:r>
            <a:r>
              <a:rPr lang="pt-BR" dirty="0" err="1" smtClean="0">
                <a:latin typeface="Arial" panose="020B0604020202020204" pitchFamily="34" charset="0"/>
                <a:cs typeface="Arial" panose="020B0604020202020204" pitchFamily="34" charset="0"/>
              </a:rPr>
              <a:t>Board</a:t>
            </a:r>
            <a:r>
              <a:rPr lang="pt-BR" dirty="0" smtClean="0">
                <a:latin typeface="Arial" panose="020B0604020202020204" pitchFamily="34" charset="0"/>
                <a:cs typeface="Arial" panose="020B0604020202020204" pitchFamily="34" charset="0"/>
              </a:rPr>
              <a:t> (CDSB), </a:t>
            </a:r>
            <a:r>
              <a:rPr lang="pt-BR" dirty="0">
                <a:latin typeface="Arial" panose="020B0604020202020204" pitchFamily="34" charset="0"/>
                <a:cs typeface="Arial" panose="020B0604020202020204" pitchFamily="34" charset="0"/>
              </a:rPr>
              <a:t>a Global </a:t>
            </a:r>
            <a:r>
              <a:rPr lang="pt-BR" dirty="0" err="1">
                <a:latin typeface="Arial" panose="020B0604020202020204" pitchFamily="34" charset="0"/>
                <a:cs typeface="Arial" panose="020B0604020202020204" pitchFamily="34" charset="0"/>
              </a:rPr>
              <a:t>Reporting</a:t>
            </a:r>
            <a:r>
              <a:rPr lang="pt-BR" dirty="0">
                <a:latin typeface="Arial" panose="020B0604020202020204" pitchFamily="34" charset="0"/>
                <a:cs typeface="Arial" panose="020B0604020202020204" pitchFamily="34" charset="0"/>
              </a:rPr>
              <a:t> </a:t>
            </a:r>
            <a:r>
              <a:rPr lang="pt-BR" dirty="0" err="1" smtClean="0">
                <a:latin typeface="Arial" panose="020B0604020202020204" pitchFamily="34" charset="0"/>
                <a:cs typeface="Arial" panose="020B0604020202020204" pitchFamily="34" charset="0"/>
              </a:rPr>
              <a:t>Initiative</a:t>
            </a:r>
            <a:r>
              <a:rPr lang="pt-BR" dirty="0" smtClean="0">
                <a:latin typeface="Arial" panose="020B0604020202020204" pitchFamily="34" charset="0"/>
                <a:cs typeface="Arial" panose="020B0604020202020204" pitchFamily="34" charset="0"/>
              </a:rPr>
              <a:t> (GRI), </a:t>
            </a:r>
            <a:r>
              <a:rPr lang="pt-BR" dirty="0">
                <a:latin typeface="Arial" panose="020B0604020202020204" pitchFamily="34" charset="0"/>
                <a:cs typeface="Arial" panose="020B0604020202020204" pitchFamily="34" charset="0"/>
              </a:rPr>
              <a:t>o </a:t>
            </a:r>
            <a:r>
              <a:rPr lang="pt-BR" dirty="0" err="1">
                <a:latin typeface="Arial" panose="020B0604020202020204" pitchFamily="34" charset="0"/>
                <a:cs typeface="Arial" panose="020B0604020202020204" pitchFamily="34" charset="0"/>
              </a:rPr>
              <a:t>International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Integrated</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Reporting</a:t>
            </a:r>
            <a:r>
              <a:rPr lang="pt-BR" dirty="0">
                <a:latin typeface="Arial" panose="020B0604020202020204" pitchFamily="34" charset="0"/>
                <a:cs typeface="Arial" panose="020B0604020202020204" pitchFamily="34" charset="0"/>
              </a:rPr>
              <a:t> </a:t>
            </a:r>
            <a:r>
              <a:rPr lang="pt-BR" dirty="0" err="1" smtClean="0">
                <a:latin typeface="Arial" panose="020B0604020202020204" pitchFamily="34" charset="0"/>
                <a:cs typeface="Arial" panose="020B0604020202020204" pitchFamily="34" charset="0"/>
              </a:rPr>
              <a:t>Council</a:t>
            </a:r>
            <a:r>
              <a:rPr lang="pt-BR" dirty="0" smtClean="0">
                <a:latin typeface="Arial" panose="020B0604020202020204" pitchFamily="34" charset="0"/>
                <a:cs typeface="Arial" panose="020B0604020202020204" pitchFamily="34" charset="0"/>
              </a:rPr>
              <a:t> (IIRC), </a:t>
            </a:r>
            <a:r>
              <a:rPr lang="pt-BR" dirty="0">
                <a:latin typeface="Arial" panose="020B0604020202020204" pitchFamily="34" charset="0"/>
                <a:cs typeface="Arial" panose="020B0604020202020204" pitchFamily="34" charset="0"/>
              </a:rPr>
              <a:t>a </a:t>
            </a:r>
            <a:r>
              <a:rPr lang="pt-BR" dirty="0" err="1">
                <a:latin typeface="Arial" panose="020B0604020202020204" pitchFamily="34" charset="0"/>
                <a:cs typeface="Arial" panose="020B0604020202020204" pitchFamily="34" charset="0"/>
              </a:rPr>
              <a:t>International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Organization</a:t>
            </a:r>
            <a:r>
              <a:rPr lang="pt-BR" dirty="0">
                <a:latin typeface="Arial" panose="020B0604020202020204" pitchFamily="34" charset="0"/>
                <a:cs typeface="Arial" panose="020B0604020202020204" pitchFamily="34" charset="0"/>
              </a:rPr>
              <a:t> for </a:t>
            </a:r>
            <a:r>
              <a:rPr lang="pt-BR" dirty="0" err="1" smtClean="0">
                <a:latin typeface="Arial" panose="020B0604020202020204" pitchFamily="34" charset="0"/>
                <a:cs typeface="Arial" panose="020B0604020202020204" pitchFamily="34" charset="0"/>
              </a:rPr>
              <a:t>Standardization</a:t>
            </a:r>
            <a:r>
              <a:rPr lang="pt-BR" dirty="0" smtClean="0">
                <a:latin typeface="Arial" panose="020B0604020202020204" pitchFamily="34" charset="0"/>
                <a:cs typeface="Arial" panose="020B0604020202020204" pitchFamily="34" charset="0"/>
              </a:rPr>
              <a:t> (ISO) </a:t>
            </a:r>
            <a:r>
              <a:rPr lang="pt-BR" dirty="0">
                <a:latin typeface="Arial" panose="020B0604020202020204" pitchFamily="34" charset="0"/>
                <a:cs typeface="Arial" panose="020B0604020202020204" pitchFamily="34" charset="0"/>
              </a:rPr>
              <a:t>e o </a:t>
            </a:r>
            <a:r>
              <a:rPr lang="pt-BR" dirty="0" err="1">
                <a:latin typeface="Arial" panose="020B0604020202020204" pitchFamily="34" charset="0"/>
                <a:cs typeface="Arial" panose="020B0604020202020204" pitchFamily="34" charset="0"/>
              </a:rPr>
              <a:t>Sustainability</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Accounting</a:t>
            </a:r>
            <a:r>
              <a:rPr lang="pt-BR" dirty="0">
                <a:latin typeface="Arial" panose="020B0604020202020204" pitchFamily="34" charset="0"/>
                <a:cs typeface="Arial" panose="020B0604020202020204" pitchFamily="34" charset="0"/>
              </a:rPr>
              <a:t> Standards </a:t>
            </a:r>
            <a:r>
              <a:rPr lang="pt-BR" dirty="0" err="1" smtClean="0">
                <a:latin typeface="Arial" panose="020B0604020202020204" pitchFamily="34" charset="0"/>
                <a:cs typeface="Arial" panose="020B0604020202020204" pitchFamily="34" charset="0"/>
              </a:rPr>
              <a:t>Board</a:t>
            </a:r>
            <a:r>
              <a:rPr lang="pt-BR" dirty="0" smtClean="0">
                <a:latin typeface="Arial" panose="020B0604020202020204" pitchFamily="34" charset="0"/>
                <a:cs typeface="Arial" panose="020B0604020202020204" pitchFamily="34" charset="0"/>
              </a:rPr>
              <a:t> (SASB) </a:t>
            </a:r>
            <a:r>
              <a:rPr lang="pt-BR" dirty="0">
                <a:latin typeface="Arial" panose="020B0604020202020204" pitchFamily="34" charset="0"/>
                <a:cs typeface="Arial" panose="020B0604020202020204" pitchFamily="34" charset="0"/>
              </a:rPr>
              <a:t>identificam como os relatórios corporativos podem ilustrar quais </a:t>
            </a:r>
            <a:r>
              <a:rPr lang="pt-BR" dirty="0" err="1">
                <a:latin typeface="Arial" panose="020B0604020202020204" pitchFamily="34" charset="0"/>
                <a:cs typeface="Arial" panose="020B0604020202020204" pitchFamily="34" charset="0"/>
              </a:rPr>
              <a:t>ODSs</a:t>
            </a:r>
            <a:r>
              <a:rPr lang="pt-BR" dirty="0">
                <a:latin typeface="Arial" panose="020B0604020202020204" pitchFamily="34" charset="0"/>
                <a:cs typeface="Arial" panose="020B0604020202020204" pitchFamily="34" charset="0"/>
              </a:rPr>
              <a:t> são relevantes para o modelo de negócios de uma empresa, permitindo que empresas e investidores se concentrem nos ODS com maior probabilidade de impactar o desempenho financeiro.</a:t>
            </a:r>
          </a:p>
        </p:txBody>
      </p:sp>
      <p:sp>
        <p:nvSpPr>
          <p:cNvPr id="13" name="Retângulo 12"/>
          <p:cNvSpPr/>
          <p:nvPr/>
        </p:nvSpPr>
        <p:spPr>
          <a:xfrm>
            <a:off x="91440" y="6371657"/>
            <a:ext cx="8316700" cy="584775"/>
          </a:xfrm>
          <a:prstGeom prst="rect">
            <a:avLst/>
          </a:prstGeom>
        </p:spPr>
        <p:txBody>
          <a:bodyPr wrap="none">
            <a:spAutoFit/>
          </a:bodyPr>
          <a:lstStyle/>
          <a:p>
            <a:r>
              <a:rPr lang="pt-BR" sz="1600" dirty="0">
                <a:hlinkClick r:id="rId4"/>
              </a:rPr>
              <a:t>https://corporatereportingdialogue.com/publication/sdgs-and-the-future-of-corporate-reporting</a:t>
            </a:r>
            <a:r>
              <a:rPr lang="pt-BR" sz="1600" dirty="0" smtClean="0">
                <a:hlinkClick r:id="rId4"/>
              </a:rPr>
              <a:t>/</a:t>
            </a:r>
            <a:endParaRPr lang="pt-BR" sz="1600" dirty="0" smtClean="0"/>
          </a:p>
          <a:p>
            <a:endParaRPr lang="pt-BR" sz="1600" dirty="0"/>
          </a:p>
        </p:txBody>
      </p:sp>
    </p:spTree>
    <p:extLst>
      <p:ext uri="{BB962C8B-B14F-4D97-AF65-F5344CB8AC3E}">
        <p14:creationId xmlns:p14="http://schemas.microsoft.com/office/powerpoint/2010/main" val="1709121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Comissão Brasileira de Acompanhamento do Relato Integrado (CBARI)</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0" name="Conector reto 9"/>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Imagem 10"/>
          <p:cNvPicPr>
            <a:picLocks noChangeAspect="1"/>
          </p:cNvPicPr>
          <p:nvPr/>
        </p:nvPicPr>
        <p:blipFill>
          <a:blip r:embed="rId3"/>
          <a:stretch>
            <a:fillRect/>
          </a:stretch>
        </p:blipFill>
        <p:spPr>
          <a:xfrm>
            <a:off x="11172195" y="71811"/>
            <a:ext cx="668510" cy="668510"/>
          </a:xfrm>
          <a:prstGeom prst="rect">
            <a:avLst/>
          </a:prstGeom>
        </p:spPr>
      </p:pic>
      <p:pic>
        <p:nvPicPr>
          <p:cNvPr id="8" name="Imagem 7"/>
          <p:cNvPicPr>
            <a:picLocks noChangeAspect="1"/>
          </p:cNvPicPr>
          <p:nvPr/>
        </p:nvPicPr>
        <p:blipFill>
          <a:blip r:embed="rId4"/>
          <a:stretch>
            <a:fillRect/>
          </a:stretch>
        </p:blipFill>
        <p:spPr>
          <a:xfrm>
            <a:off x="1593134" y="1041268"/>
            <a:ext cx="8990597" cy="5471850"/>
          </a:xfrm>
          <a:prstGeom prst="rect">
            <a:avLst/>
          </a:prstGeom>
        </p:spPr>
      </p:pic>
    </p:spTree>
    <p:extLst>
      <p:ext uri="{BB962C8B-B14F-4D97-AF65-F5344CB8AC3E}">
        <p14:creationId xmlns:p14="http://schemas.microsoft.com/office/powerpoint/2010/main" val="23965832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CBARI: Grupos de Trabalho (</a:t>
            </a:r>
            <a:r>
              <a:rPr lang="pt-BR" b="1" dirty="0" err="1" smtClean="0">
                <a:solidFill>
                  <a:schemeClr val="tx1"/>
                </a:solidFill>
                <a:latin typeface="Calibri" panose="020F0502020204030204" pitchFamily="34" charset="0"/>
                <a:ea typeface="ＭＳ Ｐゴシック" charset="-128"/>
                <a:cs typeface="Calibri" panose="020F0502020204030204" pitchFamily="34" charset="0"/>
              </a:rPr>
              <a:t>GTs</a:t>
            </a:r>
            <a:r>
              <a:rPr lang="pt-BR" b="1" dirty="0" smtClean="0">
                <a:solidFill>
                  <a:schemeClr val="tx1"/>
                </a:solidFill>
                <a:latin typeface="Calibri" panose="020F0502020204030204" pitchFamily="34" charset="0"/>
                <a:ea typeface="ＭＳ Ｐゴシック" charset="-128"/>
                <a:cs typeface="Calibri" panose="020F0502020204030204" pitchFamily="34" charset="0"/>
              </a:rPr>
              <a:t>)</a:t>
            </a:r>
            <a:endParaRPr lang="pt-PT" b="1" dirty="0">
              <a:solidFill>
                <a:schemeClr val="tx1"/>
              </a:solidFill>
              <a:latin typeface="Calibri" panose="020F0502020204030204" pitchFamily="34" charset="0"/>
              <a:cs typeface="Calibri" panose="020F0502020204030204" pitchFamily="34" charset="0"/>
            </a:endParaRPr>
          </a:p>
        </p:txBody>
      </p:sp>
      <p:cxnSp>
        <p:nvCxnSpPr>
          <p:cNvPr id="26" name="Conector reto 25"/>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Imagem 21"/>
          <p:cNvPicPr>
            <a:picLocks noChangeAspect="1"/>
          </p:cNvPicPr>
          <p:nvPr/>
        </p:nvPicPr>
        <p:blipFill>
          <a:blip r:embed="rId3"/>
          <a:stretch>
            <a:fillRect/>
          </a:stretch>
        </p:blipFill>
        <p:spPr>
          <a:xfrm>
            <a:off x="11172195" y="71811"/>
            <a:ext cx="668510" cy="668510"/>
          </a:xfrm>
          <a:prstGeom prst="rect">
            <a:avLst/>
          </a:prstGeom>
        </p:spPr>
      </p:pic>
      <p:graphicFrame>
        <p:nvGraphicFramePr>
          <p:cNvPr id="3" name="Diagrama 2"/>
          <p:cNvGraphicFramePr/>
          <p:nvPr>
            <p:extLst>
              <p:ext uri="{D42A27DB-BD31-4B8C-83A1-F6EECF244321}">
                <p14:modId xmlns:p14="http://schemas.microsoft.com/office/powerpoint/2010/main" val="4122240107"/>
              </p:ext>
            </p:extLst>
          </p:nvPr>
        </p:nvGraphicFramePr>
        <p:xfrm>
          <a:off x="2032000" y="1041268"/>
          <a:ext cx="8336116" cy="5510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aixaDeTexto 4"/>
          <p:cNvSpPr txBox="1"/>
          <p:nvPr/>
        </p:nvSpPr>
        <p:spPr>
          <a:xfrm>
            <a:off x="2362200" y="3077988"/>
            <a:ext cx="1264920" cy="369332"/>
          </a:xfrm>
          <a:prstGeom prst="rect">
            <a:avLst/>
          </a:prstGeom>
          <a:noFill/>
        </p:spPr>
        <p:txBody>
          <a:bodyPr wrap="square" rtlCol="0">
            <a:spAutoFit/>
          </a:bodyPr>
          <a:lstStyle/>
          <a:p>
            <a:pPr algn="ctr"/>
            <a:r>
              <a:rPr lang="pt-BR" b="1" dirty="0" smtClean="0">
                <a:solidFill>
                  <a:srgbClr val="00B050"/>
                </a:solidFill>
              </a:rPr>
              <a:t>Novo!</a:t>
            </a:r>
            <a:endParaRPr lang="pt-BR" b="1" dirty="0">
              <a:solidFill>
                <a:srgbClr val="00B050"/>
              </a:solidFill>
            </a:endParaRPr>
          </a:p>
        </p:txBody>
      </p:sp>
      <p:sp>
        <p:nvSpPr>
          <p:cNvPr id="27" name="CaixaDeTexto 26"/>
          <p:cNvSpPr txBox="1"/>
          <p:nvPr/>
        </p:nvSpPr>
        <p:spPr>
          <a:xfrm>
            <a:off x="3154680" y="5653548"/>
            <a:ext cx="1264920" cy="369332"/>
          </a:xfrm>
          <a:prstGeom prst="rect">
            <a:avLst/>
          </a:prstGeom>
          <a:noFill/>
        </p:spPr>
        <p:txBody>
          <a:bodyPr wrap="square" rtlCol="0">
            <a:spAutoFit/>
          </a:bodyPr>
          <a:lstStyle/>
          <a:p>
            <a:pPr algn="ctr"/>
            <a:r>
              <a:rPr lang="pt-BR" b="1" dirty="0" smtClean="0">
                <a:solidFill>
                  <a:srgbClr val="00B050"/>
                </a:solidFill>
              </a:rPr>
              <a:t>Novo!</a:t>
            </a:r>
            <a:endParaRPr lang="pt-BR" b="1" dirty="0">
              <a:solidFill>
                <a:srgbClr val="00B050"/>
              </a:solidFill>
            </a:endParaRPr>
          </a:p>
        </p:txBody>
      </p:sp>
    </p:spTree>
    <p:extLst>
      <p:ext uri="{BB962C8B-B14F-4D97-AF65-F5344CB8AC3E}">
        <p14:creationId xmlns:p14="http://schemas.microsoft.com/office/powerpoint/2010/main" val="34180770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355599" y="1573619"/>
            <a:ext cx="11497733" cy="4900188"/>
          </a:xfrm>
          <a:prstGeom prst="rect">
            <a:avLst/>
          </a:prstGeom>
        </p:spPr>
        <p:txBody>
          <a:bodyPr wrap="square">
            <a:spAutoFit/>
          </a:bodyPr>
          <a:lstStyle/>
          <a:p>
            <a:pPr marL="457200" lvl="2" indent="-457200">
              <a:lnSpc>
                <a:spcPct val="107000"/>
              </a:lnSpc>
              <a:spcAft>
                <a:spcPts val="0"/>
              </a:spcAft>
              <a:buFont typeface="Arial" panose="020B0604020202020204" pitchFamily="34" charset="0"/>
              <a:buChar char="•"/>
            </a:pPr>
            <a:r>
              <a:rPr lang="pt-BR" sz="2800" b="1" dirty="0" smtClean="0">
                <a:effectLst/>
                <a:latin typeface="Calibri" panose="020F0502020204030204" pitchFamily="34" charset="0"/>
                <a:ea typeface="Calibri" panose="020F0502020204030204" pitchFamily="34" charset="0"/>
                <a:cs typeface="Times New Roman" panose="02020603050405020304" pitchFamily="18" charset="0"/>
              </a:rPr>
              <a:t>Objetivo: </a:t>
            </a:r>
            <a:r>
              <a:rPr lang="pt-BR" sz="2800" dirty="0" smtClean="0">
                <a:effectLst/>
                <a:latin typeface="Calibri" panose="020F0502020204030204" pitchFamily="34" charset="0"/>
                <a:ea typeface="Calibri" panose="020F0502020204030204" pitchFamily="34" charset="0"/>
                <a:cs typeface="Times New Roman" panose="02020603050405020304" pitchFamily="18" charset="0"/>
              </a:rPr>
              <a:t>Elaborar um banco de dados com todas as </a:t>
            </a:r>
            <a:r>
              <a:rPr lang="pt-BR" sz="2800" dirty="0" smtClean="0">
                <a:latin typeface="Calibri" panose="020F0502020204030204" pitchFamily="34" charset="0"/>
                <a:ea typeface="Calibri" panose="020F0502020204030204" pitchFamily="34" charset="0"/>
                <a:cs typeface="Times New Roman" panose="02020603050405020304" pitchFamily="18" charset="0"/>
              </a:rPr>
              <a:t>pesquisas acadêmicas realizadas acerca do Relato Integrado.</a:t>
            </a:r>
          </a:p>
          <a:p>
            <a:pPr marL="0" lvl="2">
              <a:lnSpc>
                <a:spcPct val="107000"/>
              </a:lnSpc>
              <a:spcAft>
                <a:spcPts val="0"/>
              </a:spcAft>
            </a:pPr>
            <a:endParaRPr lang="pt-BR" sz="1600" dirty="0" smtClean="0">
              <a:latin typeface="Calibri" panose="020F0502020204030204" pitchFamily="34" charset="0"/>
              <a:ea typeface="Calibri" panose="020F0502020204030204" pitchFamily="34" charset="0"/>
              <a:cs typeface="Times New Roman" panose="02020603050405020304" pitchFamily="18" charset="0"/>
            </a:endParaRPr>
          </a:p>
          <a:p>
            <a:pPr marL="457200" lvl="2" indent="-457200">
              <a:lnSpc>
                <a:spcPct val="107000"/>
              </a:lnSpc>
              <a:spcAft>
                <a:spcPts val="0"/>
              </a:spcAft>
              <a:buFont typeface="Arial" panose="020B0604020202020204" pitchFamily="34" charset="0"/>
              <a:buChar char="•"/>
            </a:pPr>
            <a:r>
              <a:rPr lang="pt-BR" sz="2800" b="1" dirty="0" smtClean="0">
                <a:latin typeface="Calibri" panose="020F0502020204030204" pitchFamily="34" charset="0"/>
                <a:ea typeface="Calibri" panose="020F0502020204030204" pitchFamily="34" charset="0"/>
                <a:cs typeface="Times New Roman" panose="02020603050405020304" pitchFamily="18" charset="0"/>
              </a:rPr>
              <a:t>Critérios de seleção:</a:t>
            </a:r>
          </a:p>
          <a:p>
            <a:pPr marL="914400" lvl="3" indent="-457200">
              <a:lnSpc>
                <a:spcPct val="107000"/>
              </a:lnSpc>
              <a:buFont typeface="Arial" panose="020B0604020202020204" pitchFamily="34" charset="0"/>
              <a:buChar char="•"/>
            </a:pPr>
            <a:r>
              <a:rPr lang="pt-BR" sz="2800" dirty="0" smtClean="0">
                <a:latin typeface="Calibri" panose="020F0502020204030204" pitchFamily="34" charset="0"/>
                <a:ea typeface="Calibri" panose="020F0502020204030204" pitchFamily="34" charset="0"/>
                <a:cs typeface="Times New Roman" panose="02020603050405020304" pitchFamily="18" charset="0"/>
              </a:rPr>
              <a:t>Artigos publicados em periódicos acadêmicos</a:t>
            </a:r>
          </a:p>
          <a:p>
            <a:pPr marL="914400" lvl="3" indent="-457200">
              <a:lnSpc>
                <a:spcPct val="107000"/>
              </a:lnSpc>
              <a:buFont typeface="Arial" panose="020B0604020202020204" pitchFamily="34" charset="0"/>
              <a:buChar char="•"/>
            </a:pPr>
            <a:r>
              <a:rPr lang="pt-BR" sz="2800" dirty="0" smtClean="0">
                <a:latin typeface="Calibri" panose="020F0502020204030204" pitchFamily="34" charset="0"/>
                <a:ea typeface="Calibri" panose="020F0502020204030204" pitchFamily="34" charset="0"/>
                <a:cs typeface="Times New Roman" panose="02020603050405020304" pitchFamily="18" charset="0"/>
              </a:rPr>
              <a:t>Artigos publicados em anais de congressos</a:t>
            </a:r>
          </a:p>
          <a:p>
            <a:pPr marL="914400" lvl="3" indent="-457200">
              <a:lnSpc>
                <a:spcPct val="107000"/>
              </a:lnSpc>
              <a:buFont typeface="Arial" panose="020B0604020202020204" pitchFamily="34" charset="0"/>
              <a:buChar char="•"/>
            </a:pPr>
            <a:r>
              <a:rPr lang="pt-BR" sz="2800" dirty="0" smtClean="0">
                <a:latin typeface="Calibri" panose="020F0502020204030204" pitchFamily="34" charset="0"/>
                <a:ea typeface="Calibri" panose="020F0502020204030204" pitchFamily="34" charset="0"/>
                <a:cs typeface="Times New Roman" panose="02020603050405020304" pitchFamily="18" charset="0"/>
              </a:rPr>
              <a:t>Dissertações/teses de mestrado/doutorado</a:t>
            </a:r>
          </a:p>
          <a:p>
            <a:pPr marL="914400" lvl="3" indent="-457200">
              <a:lnSpc>
                <a:spcPct val="107000"/>
              </a:lnSpc>
              <a:buFont typeface="Arial" panose="020B0604020202020204" pitchFamily="34" charset="0"/>
              <a:buChar char="•"/>
            </a:pPr>
            <a:endParaRPr lang="pt-BR" dirty="0">
              <a:latin typeface="Calibri" panose="020F0502020204030204" pitchFamily="34" charset="0"/>
              <a:ea typeface="Calibri" panose="020F0502020204030204" pitchFamily="34" charset="0"/>
              <a:cs typeface="Times New Roman" panose="02020603050405020304" pitchFamily="18" charset="0"/>
            </a:endParaRPr>
          </a:p>
          <a:p>
            <a:pPr marL="457200" lvl="2" indent="-457200">
              <a:lnSpc>
                <a:spcPct val="107000"/>
              </a:lnSpc>
              <a:buFont typeface="Arial" panose="020B0604020202020204" pitchFamily="34" charset="0"/>
              <a:buChar char="•"/>
            </a:pPr>
            <a:r>
              <a:rPr lang="pt-BR" sz="2800" b="1" dirty="0" smtClean="0">
                <a:latin typeface="Calibri" panose="020F0502020204030204" pitchFamily="34" charset="0"/>
                <a:ea typeface="Calibri" panose="020F0502020204030204" pitchFamily="34" charset="0"/>
                <a:cs typeface="Times New Roman" panose="02020603050405020304" pitchFamily="18" charset="0"/>
              </a:rPr>
              <a:t>Resultados: 41 artigos publicados entre 2010 e 2018</a:t>
            </a:r>
          </a:p>
          <a:p>
            <a:pPr marL="914400" lvl="3" indent="-457200">
              <a:lnSpc>
                <a:spcPct val="107000"/>
              </a:lnSpc>
              <a:buFont typeface="Arial" panose="020B0604020202020204" pitchFamily="34" charset="0"/>
              <a:buChar char="•"/>
            </a:pPr>
            <a:r>
              <a:rPr lang="pt-BR" sz="2800" dirty="0" smtClean="0">
                <a:latin typeface="Calibri" panose="020F0502020204030204" pitchFamily="34" charset="0"/>
                <a:ea typeface="Calibri" panose="020F0502020204030204" pitchFamily="34" charset="0"/>
                <a:cs typeface="Times New Roman" panose="02020603050405020304" pitchFamily="18" charset="0"/>
              </a:rPr>
              <a:t>10 publicados em periódicos acadêmicos</a:t>
            </a:r>
          </a:p>
          <a:p>
            <a:pPr marL="914400" lvl="3" indent="-457200">
              <a:lnSpc>
                <a:spcPct val="107000"/>
              </a:lnSpc>
              <a:buFont typeface="Arial" panose="020B0604020202020204" pitchFamily="34" charset="0"/>
              <a:buChar char="•"/>
            </a:pPr>
            <a:r>
              <a:rPr lang="pt-BR" sz="2800" dirty="0" smtClean="0">
                <a:latin typeface="Calibri" panose="020F0502020204030204" pitchFamily="34" charset="0"/>
                <a:ea typeface="Calibri" panose="020F0502020204030204" pitchFamily="34" charset="0"/>
                <a:cs typeface="Times New Roman" panose="02020603050405020304" pitchFamily="18" charset="0"/>
              </a:rPr>
              <a:t>31 publicados em congressos</a:t>
            </a:r>
            <a:endParaRPr lang="pt-BR"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CBARI: GT Acadêmico</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sp>
        <p:nvSpPr>
          <p:cNvPr id="2" name="CaixaDeTexto 1"/>
          <p:cNvSpPr txBox="1"/>
          <p:nvPr/>
        </p:nvSpPr>
        <p:spPr>
          <a:xfrm>
            <a:off x="355599" y="1007409"/>
            <a:ext cx="3451123" cy="369332"/>
          </a:xfrm>
          <a:prstGeom prst="rect">
            <a:avLst/>
          </a:prstGeom>
          <a:noFill/>
        </p:spPr>
        <p:txBody>
          <a:bodyPr wrap="square" rtlCol="0">
            <a:spAutoFit/>
          </a:bodyPr>
          <a:lstStyle/>
          <a:p>
            <a:r>
              <a:rPr lang="pt-BR" dirty="0" smtClean="0">
                <a:latin typeface="Arial" panose="020B0604020202020204" pitchFamily="34" charset="0"/>
                <a:cs typeface="Arial" panose="020B0604020202020204" pitchFamily="34" charset="0"/>
              </a:rPr>
              <a:t>Trabalhos Acadêmicos</a:t>
            </a:r>
            <a:endParaRPr lang="pt-BR" dirty="0">
              <a:latin typeface="Arial" panose="020B0604020202020204" pitchFamily="34" charset="0"/>
              <a:cs typeface="Arial" panose="020B0604020202020204" pitchFamily="34" charset="0"/>
            </a:endParaRPr>
          </a:p>
        </p:txBody>
      </p:sp>
      <p:pic>
        <p:nvPicPr>
          <p:cNvPr id="12" name="Imagem 11"/>
          <p:cNvPicPr>
            <a:picLocks noChangeAspect="1"/>
          </p:cNvPicPr>
          <p:nvPr/>
        </p:nvPicPr>
        <p:blipFill>
          <a:blip r:embed="rId3"/>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2386545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0" y="6231001"/>
            <a:ext cx="5913211" cy="830997"/>
          </a:xfrm>
          <a:prstGeom prst="rect">
            <a:avLst/>
          </a:prstGeom>
        </p:spPr>
        <p:txBody>
          <a:bodyPr wrap="square">
            <a:spAutoFit/>
          </a:bodyPr>
          <a:lstStyle/>
          <a:p>
            <a:r>
              <a:rPr lang="pt-BR" sz="1600" dirty="0" smtClean="0">
                <a:hlinkClick r:id="rId3"/>
              </a:rPr>
              <a:t>http://conferencias.unb.br/index.php/CCS2017/ccs2017/paper/view/5736/1501</a:t>
            </a:r>
            <a:endParaRPr lang="pt-BR" sz="1600" dirty="0" smtClean="0"/>
          </a:p>
          <a:p>
            <a:endParaRPr lang="pt-BR" sz="1600" dirty="0"/>
          </a:p>
        </p:txBody>
      </p:sp>
      <p:sp>
        <p:nvSpPr>
          <p:cNvPr id="10" name="Retângulo 9"/>
          <p:cNvSpPr/>
          <p:nvPr/>
        </p:nvSpPr>
        <p:spPr>
          <a:xfrm>
            <a:off x="336161" y="1074481"/>
            <a:ext cx="11526842" cy="830997"/>
          </a:xfrm>
          <a:prstGeom prst="rect">
            <a:avLst/>
          </a:prstGeom>
        </p:spPr>
        <p:txBody>
          <a:bodyPr wrap="square">
            <a:spAutoFit/>
          </a:bodyPr>
          <a:lstStyle/>
          <a:p>
            <a:r>
              <a:rPr lang="pt-BR" sz="1600" b="1" i="0" dirty="0" smtClean="0">
                <a:solidFill>
                  <a:srgbClr val="666666"/>
                </a:solidFill>
                <a:effectLst/>
                <a:latin typeface="Arial" panose="020B0604020202020204" pitchFamily="34" charset="0"/>
                <a:cs typeface="Arial" panose="020B0604020202020204" pitchFamily="34" charset="0"/>
              </a:rPr>
              <a:t>INFLUÊNCIA DA DIVULGAÇÃO DO RELATO INTEGRADO NOS INDICADORES ECONÔMICO-FINANCEIROS: UMA ANÁLISE COMPARATIVA DO DESEMPENHO DE EMPRESAS PARTICIPANTES E NÃO PARTICIPANTES DO PROJETO PILOTO DO IIRC NO BRASIL.</a:t>
            </a:r>
            <a:endParaRPr lang="pt-BR" sz="1600" b="0" i="0" dirty="0">
              <a:solidFill>
                <a:srgbClr val="666666"/>
              </a:solidFill>
              <a:effectLst/>
              <a:latin typeface="Arial" panose="020B0604020202020204" pitchFamily="34" charset="0"/>
              <a:cs typeface="Arial" panose="020B0604020202020204" pitchFamily="34" charset="0"/>
            </a:endParaRPr>
          </a:p>
        </p:txBody>
      </p:sp>
      <p:sp>
        <p:nvSpPr>
          <p:cNvPr id="11" name="Retângulo 10"/>
          <p:cNvSpPr/>
          <p:nvPr/>
        </p:nvSpPr>
        <p:spPr>
          <a:xfrm>
            <a:off x="336161" y="2094355"/>
            <a:ext cx="11504544" cy="1477328"/>
          </a:xfrm>
          <a:prstGeom prst="rect">
            <a:avLst/>
          </a:prstGeom>
        </p:spPr>
        <p:txBody>
          <a:bodyPr wrap="square">
            <a:spAutoFit/>
          </a:bodyPr>
          <a:lstStyle/>
          <a:p>
            <a:r>
              <a:rPr lang="pt-BR" b="1" dirty="0" smtClean="0">
                <a:latin typeface="Arial" panose="020B0604020202020204" pitchFamily="34" charset="0"/>
                <a:cs typeface="Arial" panose="020B0604020202020204" pitchFamily="34" charset="0"/>
              </a:rPr>
              <a:t>Autores:</a:t>
            </a:r>
          </a:p>
          <a:p>
            <a:pPr marL="285750" indent="-285750">
              <a:buFont typeface="Arial" panose="020B0604020202020204" pitchFamily="34" charset="0"/>
              <a:buChar char="•"/>
            </a:pPr>
            <a:r>
              <a:rPr lang="pt-BR" dirty="0" err="1" smtClean="0">
                <a:latin typeface="Arial" panose="020B0604020202020204" pitchFamily="34" charset="0"/>
                <a:cs typeface="Arial" panose="020B0604020202020204" pitchFamily="34" charset="0"/>
              </a:rPr>
              <a:t>Jaianne</a:t>
            </a:r>
            <a:r>
              <a:rPr lang="pt-BR" dirty="0" smtClean="0">
                <a:latin typeface="Arial" panose="020B0604020202020204" pitchFamily="34" charset="0"/>
                <a:cs typeface="Arial" panose="020B0604020202020204" pitchFamily="34" charset="0"/>
              </a:rPr>
              <a:t> Rodrigues de Albuquerque, Raimundo Nonato Rodrigues, Luiz Carlos Miranda e </a:t>
            </a:r>
            <a:r>
              <a:rPr lang="pt-BR" dirty="0" err="1" smtClean="0">
                <a:latin typeface="Arial" panose="020B0604020202020204" pitchFamily="34" charset="0"/>
                <a:cs typeface="Arial" panose="020B0604020202020204" pitchFamily="34" charset="0"/>
              </a:rPr>
              <a:t>Yony</a:t>
            </a:r>
            <a:r>
              <a:rPr lang="pt-BR" dirty="0" smtClean="0">
                <a:latin typeface="Arial" panose="020B0604020202020204" pitchFamily="34" charset="0"/>
                <a:cs typeface="Arial" panose="020B0604020202020204" pitchFamily="34" charset="0"/>
              </a:rPr>
              <a:t> de Sá Barreto Sampaio.</a:t>
            </a:r>
          </a:p>
          <a:p>
            <a:pPr marL="285750" indent="-285750">
              <a:buFont typeface="Arial" panose="020B0604020202020204" pitchFamily="34" charset="0"/>
              <a:buChar char="•"/>
            </a:pPr>
            <a:r>
              <a:rPr lang="pt-BR" dirty="0" smtClean="0">
                <a:latin typeface="Arial" panose="020B0604020202020204" pitchFamily="34" charset="0"/>
                <a:cs typeface="Arial" panose="020B0604020202020204" pitchFamily="34" charset="0"/>
              </a:rPr>
              <a:t>Universidade Federal de Pernambuco: V Conferência </a:t>
            </a:r>
            <a:r>
              <a:rPr lang="pt-BR" dirty="0" err="1" smtClean="0">
                <a:latin typeface="Arial" panose="020B0604020202020204" pitchFamily="34" charset="0"/>
                <a:cs typeface="Arial" panose="020B0604020202020204" pitchFamily="34" charset="0"/>
              </a:rPr>
              <a:t>Sulamericana</a:t>
            </a:r>
            <a:r>
              <a:rPr lang="pt-BR" dirty="0" smtClean="0">
                <a:latin typeface="Arial" panose="020B0604020202020204" pitchFamily="34" charset="0"/>
                <a:cs typeface="Arial" panose="020B0604020202020204" pitchFamily="34" charset="0"/>
              </a:rPr>
              <a:t> de Contabilidade Ambiental Valores Humanos e Consumo Sustentável 29 e 30 de junho de 2017 Brasília, DF – Brasil.</a:t>
            </a:r>
            <a:endParaRPr lang="pt-BR" dirty="0">
              <a:latin typeface="Arial" panose="020B0604020202020204" pitchFamily="34" charset="0"/>
              <a:cs typeface="Arial" panose="020B0604020202020204" pitchFamily="34" charset="0"/>
            </a:endParaRPr>
          </a:p>
        </p:txBody>
      </p:sp>
      <p:sp>
        <p:nvSpPr>
          <p:cNvPr id="12" name="Retângulo 11"/>
          <p:cNvSpPr/>
          <p:nvPr/>
        </p:nvSpPr>
        <p:spPr>
          <a:xfrm>
            <a:off x="265029" y="3703887"/>
            <a:ext cx="5582317" cy="2462213"/>
          </a:xfrm>
          <a:prstGeom prst="rect">
            <a:avLst/>
          </a:prstGeom>
        </p:spPr>
        <p:txBody>
          <a:bodyPr wrap="square">
            <a:spAutoFit/>
          </a:bodyPr>
          <a:lstStyle/>
          <a:p>
            <a:r>
              <a:rPr lang="pt-BR" sz="1400" b="1" i="0" dirty="0" smtClean="0">
                <a:solidFill>
                  <a:srgbClr val="333333"/>
                </a:solidFill>
                <a:effectLst/>
                <a:latin typeface="Verdana" panose="020B0604030504040204" pitchFamily="34" charset="0"/>
              </a:rPr>
              <a:t>Propósito: </a:t>
            </a:r>
            <a:r>
              <a:rPr lang="pt-BR" sz="1400" b="0" i="0" dirty="0" smtClean="0">
                <a:solidFill>
                  <a:srgbClr val="333333"/>
                </a:solidFill>
                <a:effectLst/>
                <a:latin typeface="Verdana" panose="020B0604030504040204" pitchFamily="34" charset="0"/>
              </a:rPr>
              <a:t>analisar o desempenho das empresas integrantes do Projeto Piloto do IIRC no Brasil, que divulgam Relato Integrado (RI), comparando com empresas que não fizeram parte dessa iniciativa, no intento de constatar a influência decorrente da divulgação do RI sobre a performance das empresas, considerando como indicadores econômico-financeiros a análise da lucratividade e desempenho, da estrutura de capitais e solvência, da liquidez e capacidade de pagamento. </a:t>
            </a:r>
          </a:p>
          <a:p>
            <a:endParaRPr lang="pt-BR" sz="1400" dirty="0">
              <a:solidFill>
                <a:srgbClr val="333333"/>
              </a:solidFill>
              <a:latin typeface="Verdana" panose="020B0604030504040204" pitchFamily="34" charset="0"/>
            </a:endParaRPr>
          </a:p>
          <a:p>
            <a:endParaRPr lang="pt-BR" sz="1400" dirty="0"/>
          </a:p>
        </p:txBody>
      </p:sp>
      <p:sp>
        <p:nvSpPr>
          <p:cNvPr id="13" name="Retângulo 12"/>
          <p:cNvSpPr/>
          <p:nvPr/>
        </p:nvSpPr>
        <p:spPr>
          <a:xfrm>
            <a:off x="6276214" y="3604891"/>
            <a:ext cx="5586789" cy="2893100"/>
          </a:xfrm>
          <a:prstGeom prst="rect">
            <a:avLst/>
          </a:prstGeom>
        </p:spPr>
        <p:txBody>
          <a:bodyPr wrap="square">
            <a:spAutoFit/>
          </a:bodyPr>
          <a:lstStyle/>
          <a:p>
            <a:r>
              <a:rPr lang="pt-BR" sz="1400" b="1" i="0" dirty="0" smtClean="0">
                <a:solidFill>
                  <a:srgbClr val="333333"/>
                </a:solidFill>
                <a:effectLst/>
                <a:latin typeface="Verdana" panose="020B0604030504040204" pitchFamily="34" charset="0"/>
              </a:rPr>
              <a:t>Constatou-se que as empresas pioneiras na divulgação de RI no Brasil possuem maiores indicadores de rentabilidade, maior participação de capital de terceiros e menor índice de liquidez corrente, quando comparadas a empresas que não compartilharam da iniciativa do IIRC. </a:t>
            </a:r>
            <a:r>
              <a:rPr lang="pt-BR" sz="1400" b="0" i="0" dirty="0" smtClean="0">
                <a:solidFill>
                  <a:srgbClr val="333333"/>
                </a:solidFill>
                <a:effectLst/>
                <a:latin typeface="Verdana" panose="020B0604030504040204" pitchFamily="34" charset="0"/>
              </a:rPr>
              <a:t>Esse trabalho buscou contribuir como um estudo inicial, trazendo indícios a respeito da influência do Relato Integrado nos indicadores de desempenho de empresas no Brasil, evidenciando o reflexo no desempenho ao aderir à iniciativa do IIRC, bem como a identificação de benefícios externos desse Relato, no que tange à apresentação de melhores indicadores econômico-financeiros.</a:t>
            </a:r>
            <a:endParaRPr lang="pt-BR" sz="1400" dirty="0"/>
          </a:p>
        </p:txBody>
      </p:sp>
      <p:sp>
        <p:nvSpPr>
          <p:cNvPr id="15"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CBARI: Trabalho Acadêmico</a:t>
            </a:r>
            <a:endParaRPr lang="pt-PT" b="1" dirty="0">
              <a:solidFill>
                <a:schemeClr val="tx1"/>
              </a:solidFill>
              <a:latin typeface="Calibri" panose="020F0502020204030204" pitchFamily="34" charset="0"/>
              <a:cs typeface="Calibri" panose="020F0502020204030204" pitchFamily="34" charset="0"/>
            </a:endParaRPr>
          </a:p>
        </p:txBody>
      </p:sp>
      <p:cxnSp>
        <p:nvCxnSpPr>
          <p:cNvPr id="16" name="Conector reto 15"/>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Imagem 16"/>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42117294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333632" y="1556793"/>
            <a:ext cx="11528854" cy="2043658"/>
          </a:xfrm>
        </p:spPr>
        <p:txBody>
          <a:bodyPr>
            <a:normAutofit fontScale="90000"/>
          </a:bodyPr>
          <a:lstStyle/>
          <a:p>
            <a:r>
              <a:rPr lang="pt-BR" b="1" dirty="0" smtClean="0"/>
              <a:t>Qual a ferramenta é utilizada para desenvolver o Pensamento Integrado?</a:t>
            </a:r>
            <a:endParaRPr lang="pt-BR" b="1" dirty="0"/>
          </a:p>
        </p:txBody>
      </p:sp>
      <p:pic>
        <p:nvPicPr>
          <p:cNvPr id="6" name="Picture 4"/>
          <p:cNvPicPr>
            <a:picLocks noChangeAspect="1" noChangeArrowheads="1"/>
          </p:cNvPicPr>
          <p:nvPr/>
        </p:nvPicPr>
        <p:blipFill>
          <a:blip r:embed="rId3" cstate="print"/>
          <a:srcRect/>
          <a:stretch>
            <a:fillRect/>
          </a:stretch>
        </p:blipFill>
        <p:spPr bwMode="auto">
          <a:xfrm>
            <a:off x="4632724" y="5519924"/>
            <a:ext cx="2916717" cy="573372"/>
          </a:xfrm>
          <a:prstGeom prst="rect">
            <a:avLst/>
          </a:prstGeom>
          <a:noFill/>
          <a:ln w="9525">
            <a:noFill/>
            <a:miter lim="800000"/>
            <a:headEnd/>
            <a:tailEnd/>
          </a:ln>
        </p:spPr>
      </p:pic>
      <p:pic>
        <p:nvPicPr>
          <p:cNvPr id="7" name="Imagem 6"/>
          <p:cNvPicPr>
            <a:picLocks noChangeAspect="1"/>
          </p:cNvPicPr>
          <p:nvPr/>
        </p:nvPicPr>
        <p:blipFill>
          <a:blip r:embed="rId4"/>
          <a:stretch>
            <a:fillRect/>
          </a:stretch>
        </p:blipFill>
        <p:spPr>
          <a:xfrm>
            <a:off x="5159896" y="3789040"/>
            <a:ext cx="1872208" cy="1872208"/>
          </a:xfrm>
          <a:prstGeom prst="rect">
            <a:avLst/>
          </a:prstGeom>
        </p:spPr>
      </p:pic>
      <p:sp>
        <p:nvSpPr>
          <p:cNvPr id="8" name="Título 4"/>
          <p:cNvSpPr txBox="1">
            <a:spLocks/>
          </p:cNvSpPr>
          <p:nvPr/>
        </p:nvSpPr>
        <p:spPr>
          <a:xfrm>
            <a:off x="333632" y="1136943"/>
            <a:ext cx="11528854" cy="2043658"/>
          </a:xfrm>
          <a:prstGeom prst="rect">
            <a:avLst/>
          </a:prstGeom>
        </p:spPr>
        <p:txBody>
          <a:bodyPr anchor="b">
            <a:normAutofit fontScale="97500"/>
          </a:bodyPr>
          <a:lstStyle>
            <a:lvl1pPr algn="ctr" defTabSz="914400" rtl="0" eaLnBrk="1" latinLnBrk="0" hangingPunct="1">
              <a:lnSpc>
                <a:spcPct val="90000"/>
              </a:lnSpc>
              <a:spcBef>
                <a:spcPct val="0"/>
              </a:spcBef>
              <a:buNone/>
              <a:defRPr sz="5618" kern="1200">
                <a:solidFill>
                  <a:schemeClr val="bg1"/>
                </a:solidFill>
                <a:latin typeface="+mj-lt"/>
                <a:ea typeface="+mj-ea"/>
                <a:cs typeface="+mj-cs"/>
              </a:defRPr>
            </a:lvl1pPr>
          </a:lstStyle>
          <a:p>
            <a:r>
              <a:rPr lang="pt-BR" sz="4800" b="1" dirty="0" smtClean="0">
                <a:solidFill>
                  <a:schemeClr val="tx1"/>
                </a:solidFill>
              </a:rPr>
              <a:t>Qual a ferramenta é utilizada para desenvolver o Pensamento Integrado?</a:t>
            </a:r>
            <a:endParaRPr lang="pt-BR" sz="4800" b="1" dirty="0">
              <a:solidFill>
                <a:schemeClr val="tx1"/>
              </a:solidFill>
            </a:endParaRPr>
          </a:p>
        </p:txBody>
      </p:sp>
    </p:spTree>
    <p:extLst>
      <p:ext uri="{BB962C8B-B14F-4D97-AF65-F5344CB8AC3E}">
        <p14:creationId xmlns:p14="http://schemas.microsoft.com/office/powerpoint/2010/main" val="9148097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490131" y="2579474"/>
            <a:ext cx="9194802" cy="2308324"/>
          </a:xfrm>
          <a:prstGeom prst="rect">
            <a:avLst/>
          </a:prstGeom>
        </p:spPr>
        <p:txBody>
          <a:bodyPr wrap="square">
            <a:spAutoFit/>
          </a:bodyPr>
          <a:lstStyle/>
          <a:p>
            <a:r>
              <a:rPr lang="pt-BR" sz="3600" b="1" i="1" dirty="0"/>
              <a:t>“Como uma organização adequa seu modelo de negócios e sua estratégia ao seu ambiente externo e aos riscos e às oportunidades enfrentados”.</a:t>
            </a:r>
          </a:p>
        </p:txBody>
      </p:sp>
      <p:sp>
        <p:nvSpPr>
          <p:cNvPr id="6" name="Título 1"/>
          <p:cNvSpPr txBox="1">
            <a:spLocks/>
          </p:cNvSpPr>
          <p:nvPr/>
        </p:nvSpPr>
        <p:spPr>
          <a:xfrm>
            <a:off x="338667" y="281354"/>
            <a:ext cx="11514666" cy="1325563"/>
          </a:xfrm>
          <a:prstGeom prst="rect">
            <a:avLst/>
          </a:prstGeom>
        </p:spPr>
        <p:txBody>
          <a:bodyPr anchor="t"/>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3600" b="1" dirty="0">
                <a:solidFill>
                  <a:schemeClr val="tx1"/>
                </a:solidFill>
                <a:latin typeface="+mn-lt"/>
                <a:ea typeface="+mn-ea"/>
                <a:cs typeface="+mn-cs"/>
              </a:rPr>
              <a:t>Pensamento</a:t>
            </a:r>
            <a:r>
              <a:rPr lang="pt-BR" b="1" dirty="0" smtClean="0">
                <a:solidFill>
                  <a:schemeClr val="tx1"/>
                </a:solidFill>
              </a:rPr>
              <a:t> </a:t>
            </a:r>
            <a:r>
              <a:rPr lang="pt-BR" sz="3600" b="1" dirty="0" smtClean="0">
                <a:solidFill>
                  <a:schemeClr val="tx1"/>
                </a:solidFill>
                <a:latin typeface="+mn-lt"/>
                <a:ea typeface="+mn-ea"/>
                <a:cs typeface="+mn-cs"/>
              </a:rPr>
              <a:t>Integrado</a:t>
            </a:r>
            <a:endParaRPr lang="pt-BR" sz="3600" b="1" dirty="0">
              <a:solidFill>
                <a:schemeClr val="tx1"/>
              </a:solidFill>
              <a:latin typeface="+mn-lt"/>
              <a:ea typeface="+mn-ea"/>
              <a:cs typeface="+mn-cs"/>
            </a:endParaRPr>
          </a:p>
        </p:txBody>
      </p:sp>
      <p:pic>
        <p:nvPicPr>
          <p:cNvPr id="7" name="Imagem 6"/>
          <p:cNvPicPr>
            <a:picLocks noChangeAspect="1"/>
          </p:cNvPicPr>
          <p:nvPr/>
        </p:nvPicPr>
        <p:blipFill>
          <a:blip r:embed="rId2"/>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8223087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255095" y="1378734"/>
            <a:ext cx="9681811" cy="4100532"/>
          </a:xfrm>
          <a:prstGeom prst="rect">
            <a:avLst/>
          </a:prstGeom>
        </p:spPr>
      </p:pic>
      <p:sp>
        <p:nvSpPr>
          <p:cNvPr id="9" name="Espaço Reservado para Texto 4"/>
          <p:cNvSpPr txBox="1">
            <a:spLocks/>
          </p:cNvSpPr>
          <p:nvPr/>
        </p:nvSpPr>
        <p:spPr>
          <a:xfrm>
            <a:off x="336161" y="991266"/>
            <a:ext cx="9849395" cy="38746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873" b="1" dirty="0">
                <a:latin typeface="Arial" panose="020B0604020202020204" pitchFamily="34" charset="0"/>
                <a:cs typeface="Arial" panose="020B0604020202020204" pitchFamily="34" charset="0"/>
              </a:rPr>
              <a:t>Linha do Tempo</a:t>
            </a:r>
          </a:p>
        </p:txBody>
      </p:sp>
      <p:pic>
        <p:nvPicPr>
          <p:cNvPr id="3" name="Imagem 2"/>
          <p:cNvPicPr>
            <a:picLocks noChangeAspect="1"/>
          </p:cNvPicPr>
          <p:nvPr/>
        </p:nvPicPr>
        <p:blipFill>
          <a:blip r:embed="rId3"/>
          <a:stretch>
            <a:fillRect/>
          </a:stretch>
        </p:blipFill>
        <p:spPr>
          <a:xfrm>
            <a:off x="1207321" y="5550611"/>
            <a:ext cx="9616004" cy="970741"/>
          </a:xfrm>
          <a:prstGeom prst="rect">
            <a:avLst/>
          </a:prstGeom>
        </p:spPr>
      </p:pic>
      <p:sp>
        <p:nvSpPr>
          <p:cNvPr id="16" name="Retângulo 15"/>
          <p:cNvSpPr/>
          <p:nvPr/>
        </p:nvSpPr>
        <p:spPr>
          <a:xfrm>
            <a:off x="336161" y="6521352"/>
            <a:ext cx="5393577" cy="380361"/>
          </a:xfrm>
          <a:prstGeom prst="rect">
            <a:avLst/>
          </a:prstGeom>
        </p:spPr>
        <p:txBody>
          <a:bodyPr wrap="square">
            <a:spAutoFit/>
          </a:bodyPr>
          <a:lstStyle/>
          <a:p>
            <a:r>
              <a:rPr lang="pt-BR" sz="936" dirty="0">
                <a:hlinkClick r:id="rId4"/>
              </a:rPr>
              <a:t>http://integratedreporting.org/yearbook2014</a:t>
            </a:r>
            <a:endParaRPr lang="pt-BR" sz="936" dirty="0"/>
          </a:p>
          <a:p>
            <a:endParaRPr lang="pt-BR" sz="936" dirty="0"/>
          </a:p>
        </p:txBody>
      </p:sp>
      <p:sp>
        <p:nvSpPr>
          <p:cNvPr id="13"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Estrutura Internacional para o </a:t>
            </a:r>
            <a:r>
              <a:rPr lang="pt-BR" sz="2800" b="1" dirty="0">
                <a:solidFill>
                  <a:schemeClr val="tx1"/>
                </a:solidFill>
                <a:latin typeface="Calibri" panose="020F0502020204030204" pitchFamily="34" charset="0"/>
                <a:ea typeface="ＭＳ Ｐゴシック" charset="-128"/>
                <a:cs typeface="Calibri" panose="020F0502020204030204" pitchFamily="34" charset="0"/>
              </a:rPr>
              <a:t>Relato Integrado: &lt;IR&gt; Framework</a:t>
            </a:r>
            <a:endParaRPr lang="pt-PT" sz="2800" b="1" dirty="0">
              <a:solidFill>
                <a:schemeClr val="tx1"/>
              </a:solidFill>
              <a:latin typeface="Calibri" panose="020F0502020204030204" pitchFamily="34" charset="0"/>
              <a:cs typeface="Calibri" panose="020F0502020204030204" pitchFamily="34" charset="0"/>
            </a:endParaRPr>
          </a:p>
          <a:p>
            <a:endParaRPr lang="pt-PT" sz="2800" b="1" dirty="0">
              <a:solidFill>
                <a:schemeClr val="tx1"/>
              </a:solidFill>
              <a:latin typeface="Calibri" panose="020F0502020204030204" pitchFamily="34" charset="0"/>
              <a:cs typeface="Calibri" panose="020F0502020204030204" pitchFamily="34" charset="0"/>
            </a:endParaRPr>
          </a:p>
        </p:txBody>
      </p:sp>
      <p:cxnSp>
        <p:nvCxnSpPr>
          <p:cNvPr id="14" name="Conector reto 1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Imagem 14"/>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751256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srcRect l="4004" t="7356" r="4023" b="9184"/>
          <a:stretch/>
        </p:blipFill>
        <p:spPr>
          <a:xfrm>
            <a:off x="3863569" y="1284791"/>
            <a:ext cx="7272808" cy="4955098"/>
          </a:xfrm>
          <a:prstGeom prst="rect">
            <a:avLst/>
          </a:prstGeom>
          <a:ln>
            <a:noFill/>
          </a:ln>
          <a:effectLst>
            <a:outerShdw blurRad="292100" dist="139700" dir="2700000" algn="tl" rotWithShape="0">
              <a:srgbClr val="333333">
                <a:alpha val="65000"/>
              </a:srgbClr>
            </a:outerShdw>
          </a:effectLst>
        </p:spPr>
      </p:pic>
      <p:sp>
        <p:nvSpPr>
          <p:cNvPr id="7" name="Retângulo 6"/>
          <p:cNvSpPr/>
          <p:nvPr/>
        </p:nvSpPr>
        <p:spPr>
          <a:xfrm>
            <a:off x="16862" y="6429886"/>
            <a:ext cx="3214017" cy="400110"/>
          </a:xfrm>
          <a:prstGeom prst="rect">
            <a:avLst/>
          </a:prstGeom>
        </p:spPr>
        <p:txBody>
          <a:bodyPr wrap="square">
            <a:spAutoFit/>
          </a:bodyPr>
          <a:lstStyle/>
          <a:p>
            <a:r>
              <a:rPr lang="pt-BR" sz="1000" dirty="0" smtClean="0"/>
              <a:t>Fonte: </a:t>
            </a:r>
            <a:r>
              <a:rPr lang="pt-BR" sz="1000" dirty="0" err="1" smtClean="0"/>
              <a:t>Ocean</a:t>
            </a:r>
            <a:r>
              <a:rPr lang="pt-BR" sz="1000" dirty="0" smtClean="0"/>
              <a:t> Tomo, LLC</a:t>
            </a:r>
          </a:p>
          <a:p>
            <a:r>
              <a:rPr lang="pt-BR" sz="1000" dirty="0" smtClean="0"/>
              <a:t>* Janeiro 2015 </a:t>
            </a:r>
            <a:endParaRPr lang="pt-BR" sz="1000" dirty="0"/>
          </a:p>
        </p:txBody>
      </p:sp>
      <p:sp>
        <p:nvSpPr>
          <p:cNvPr id="8" name="Espaço Reservado para Data 3"/>
          <p:cNvSpPr>
            <a:spLocks noGrp="1"/>
          </p:cNvSpPr>
          <p:nvPr>
            <p:ph type="dt" sz="half" idx="4294967295"/>
          </p:nvPr>
        </p:nvSpPr>
        <p:spPr>
          <a:xfrm>
            <a:off x="336161" y="2497126"/>
            <a:ext cx="3232949" cy="2016309"/>
          </a:xfrm>
          <a:prstGeom prst="rect">
            <a:avLst/>
          </a:prstGeom>
        </p:spPr>
        <p:txBody>
          <a:bodyPr anchor="t"/>
          <a:lstStyle/>
          <a:p>
            <a:pPr algn="l"/>
            <a:r>
              <a:rPr lang="pt-BR" sz="2000" b="1" dirty="0" smtClean="0">
                <a:latin typeface="Tw Cen MT" pitchFamily="34" charset="0"/>
                <a:ea typeface="ＭＳ Ｐゴシック" pitchFamily="34" charset="-128"/>
                <a:cs typeface="Arial" charset="0"/>
              </a:rPr>
              <a:t>Composição do valor de mercado das empresas: </a:t>
            </a:r>
            <a:r>
              <a:rPr lang="pt-BR" sz="2000" dirty="0" smtClean="0">
                <a:latin typeface="Tw Cen MT" pitchFamily="34" charset="0"/>
                <a:ea typeface="ＭＳ Ｐゴシック" pitchFamily="34" charset="-128"/>
                <a:cs typeface="Arial" charset="0"/>
              </a:rPr>
              <a:t>forte inversão nos últimos 40 anos (ativos tangíveis x ativos intangíveis).</a:t>
            </a:r>
            <a:endParaRPr lang="pt-PT" sz="900" dirty="0"/>
          </a:p>
        </p:txBody>
      </p:sp>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Mercado de Capitais</a:t>
            </a:r>
            <a:endParaRPr lang="pt-PT" b="1" dirty="0">
              <a:solidFill>
                <a:schemeClr val="tx1"/>
              </a:solidFill>
              <a:latin typeface="Calibri" panose="020F0502020204030204" pitchFamily="34" charset="0"/>
              <a:cs typeface="Calibri" panose="020F0502020204030204" pitchFamily="34" charset="0"/>
            </a:endParaRPr>
          </a:p>
        </p:txBody>
      </p:sp>
      <p:cxnSp>
        <p:nvCxnSpPr>
          <p:cNvPr id="11" name="Conector reto 10"/>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a:blip r:embed="rId3"/>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73753854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rotWithShape="1">
          <a:blip r:embed="rId3"/>
          <a:srcRect l="8521" t="6140" r="13932" b="8798"/>
          <a:stretch/>
        </p:blipFill>
        <p:spPr>
          <a:xfrm>
            <a:off x="438150" y="1710825"/>
            <a:ext cx="2629418" cy="3913551"/>
          </a:xfrm>
          <a:prstGeom prst="rect">
            <a:avLst/>
          </a:prstGeom>
          <a:ln>
            <a:noFill/>
          </a:ln>
          <a:effectLst>
            <a:outerShdw blurRad="292100" dist="139700" dir="2700000" algn="tl" rotWithShape="0">
              <a:srgbClr val="333333">
                <a:alpha val="65000"/>
              </a:srgbClr>
            </a:outerShdw>
          </a:effectLst>
        </p:spPr>
      </p:pic>
      <p:pic>
        <p:nvPicPr>
          <p:cNvPr id="7" name="Imagem 6"/>
          <p:cNvPicPr>
            <a:picLocks noChangeAspect="1"/>
          </p:cNvPicPr>
          <p:nvPr/>
        </p:nvPicPr>
        <p:blipFill>
          <a:blip r:embed="rId4"/>
          <a:stretch>
            <a:fillRect/>
          </a:stretch>
        </p:blipFill>
        <p:spPr>
          <a:xfrm>
            <a:off x="4291608" y="1972653"/>
            <a:ext cx="5976664" cy="3752661"/>
          </a:xfrm>
          <a:prstGeom prst="rect">
            <a:avLst/>
          </a:prstGeom>
        </p:spPr>
      </p:pic>
      <p:sp>
        <p:nvSpPr>
          <p:cNvPr id="8" name="CaixaDeTexto 7"/>
          <p:cNvSpPr txBox="1"/>
          <p:nvPr/>
        </p:nvSpPr>
        <p:spPr>
          <a:xfrm>
            <a:off x="4335513" y="1262567"/>
            <a:ext cx="5932759" cy="584775"/>
          </a:xfrm>
          <a:prstGeom prst="rect">
            <a:avLst/>
          </a:prstGeom>
          <a:noFill/>
        </p:spPr>
        <p:txBody>
          <a:bodyPr wrap="square" rtlCol="0">
            <a:spAutoFit/>
          </a:bodyPr>
          <a:lstStyle/>
          <a:p>
            <a:pPr algn="ctr"/>
            <a:r>
              <a:rPr lang="pt-BR" sz="3200" b="1" dirty="0">
                <a:latin typeface="Arial" panose="020B0604020202020204" pitchFamily="34" charset="0"/>
                <a:cs typeface="Arial" panose="020B0604020202020204" pitchFamily="34" charset="0"/>
              </a:rPr>
              <a:t>Uma Nova Perspectiva</a:t>
            </a:r>
          </a:p>
        </p:txBody>
      </p:sp>
      <p:sp>
        <p:nvSpPr>
          <p:cNvPr id="10" name="Retângulo 9"/>
          <p:cNvSpPr/>
          <p:nvPr/>
        </p:nvSpPr>
        <p:spPr>
          <a:xfrm>
            <a:off x="143508" y="6495147"/>
            <a:ext cx="5760640" cy="246221"/>
          </a:xfrm>
          <a:prstGeom prst="rect">
            <a:avLst/>
          </a:prstGeom>
        </p:spPr>
        <p:txBody>
          <a:bodyPr wrap="square">
            <a:spAutoFit/>
          </a:bodyPr>
          <a:lstStyle/>
          <a:p>
            <a:r>
              <a:rPr lang="pt-BR" sz="1000" dirty="0" smtClean="0"/>
              <a:t>Fonte: IIRC – </a:t>
            </a:r>
            <a:r>
              <a:rPr lang="pt-BR" sz="1000" dirty="0" smtClean="0">
                <a:hlinkClick r:id="rId5"/>
              </a:rPr>
              <a:t>A Estrutura Internacional para Relato Integrado</a:t>
            </a:r>
            <a:endParaRPr lang="pt-BR" sz="1000" dirty="0"/>
          </a:p>
        </p:txBody>
      </p:sp>
      <p:sp>
        <p:nvSpPr>
          <p:cNvPr id="12"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Estrutura Internacional para o Relato Integrado: &lt;IR&gt; Framework</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3" name="Conector reto 12"/>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a:blip r:embed="rId6"/>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2872591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667508" y="6495148"/>
            <a:ext cx="5760640" cy="246221"/>
          </a:xfrm>
          <a:prstGeom prst="rect">
            <a:avLst/>
          </a:prstGeom>
        </p:spPr>
        <p:txBody>
          <a:bodyPr wrap="square">
            <a:spAutoFit/>
          </a:bodyPr>
          <a:lstStyle/>
          <a:p>
            <a:r>
              <a:rPr lang="pt-BR" sz="1000" dirty="0"/>
              <a:t>Fonte: IIRC – </a:t>
            </a:r>
            <a:r>
              <a:rPr lang="pt-BR" sz="1000" dirty="0">
                <a:hlinkClick r:id="rId2"/>
              </a:rPr>
              <a:t>A Estrutura Internacional para Relato Integrado</a:t>
            </a:r>
            <a:endParaRPr lang="pt-BR" sz="1000" dirty="0"/>
          </a:p>
        </p:txBody>
      </p:sp>
      <p:sp>
        <p:nvSpPr>
          <p:cNvPr id="12" name="CaixaDeTexto 11"/>
          <p:cNvSpPr txBox="1"/>
          <p:nvPr/>
        </p:nvSpPr>
        <p:spPr>
          <a:xfrm>
            <a:off x="3213099" y="1090960"/>
            <a:ext cx="7959095" cy="461665"/>
          </a:xfrm>
          <a:prstGeom prst="rect">
            <a:avLst/>
          </a:prstGeom>
          <a:noFill/>
        </p:spPr>
        <p:txBody>
          <a:bodyPr wrap="square" rtlCol="0">
            <a:spAutoFit/>
          </a:bodyPr>
          <a:lstStyle/>
          <a:p>
            <a:pPr algn="ctr"/>
            <a:r>
              <a:rPr lang="pt-BR" sz="2400" b="1" dirty="0">
                <a:latin typeface="Arial" panose="020B0604020202020204" pitchFamily="34" charset="0"/>
                <a:cs typeface="Arial" panose="020B0604020202020204" pitchFamily="34" charset="0"/>
              </a:rPr>
              <a:t>Baseada em Princípios</a:t>
            </a:r>
          </a:p>
        </p:txBody>
      </p:sp>
      <p:pic>
        <p:nvPicPr>
          <p:cNvPr id="4" name="Imagem 3"/>
          <p:cNvPicPr>
            <a:picLocks noChangeAspect="1"/>
          </p:cNvPicPr>
          <p:nvPr/>
        </p:nvPicPr>
        <p:blipFill>
          <a:blip r:embed="rId3"/>
          <a:stretch>
            <a:fillRect/>
          </a:stretch>
        </p:blipFill>
        <p:spPr>
          <a:xfrm>
            <a:off x="3213099" y="1564719"/>
            <a:ext cx="7959095" cy="4846520"/>
          </a:xfrm>
          <a:prstGeom prst="rect">
            <a:avLst/>
          </a:prstGeom>
        </p:spPr>
      </p:pic>
      <p:pic>
        <p:nvPicPr>
          <p:cNvPr id="13" name="Imagem 12"/>
          <p:cNvPicPr>
            <a:picLocks noChangeAspect="1"/>
          </p:cNvPicPr>
          <p:nvPr/>
        </p:nvPicPr>
        <p:blipFill rotWithShape="1">
          <a:blip r:embed="rId4"/>
          <a:srcRect l="8521" t="6140" r="13932" b="8798"/>
          <a:stretch/>
        </p:blipFill>
        <p:spPr>
          <a:xfrm>
            <a:off x="548164" y="2225770"/>
            <a:ext cx="2225498" cy="3312368"/>
          </a:xfrm>
          <a:prstGeom prst="rect">
            <a:avLst/>
          </a:prstGeom>
          <a:ln>
            <a:noFill/>
          </a:ln>
          <a:effectLst>
            <a:outerShdw blurRad="292100" dist="139700" dir="2700000" algn="tl" rotWithShape="0">
              <a:srgbClr val="333333">
                <a:alpha val="65000"/>
              </a:srgbClr>
            </a:outerShdw>
          </a:effectLst>
        </p:spPr>
      </p:pic>
      <p:sp>
        <p:nvSpPr>
          <p:cNvPr id="16" name="Retângulo de cantos arredondados 15"/>
          <p:cNvSpPr/>
          <p:nvPr/>
        </p:nvSpPr>
        <p:spPr>
          <a:xfrm>
            <a:off x="5098143" y="3352800"/>
            <a:ext cx="1980580" cy="457200"/>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ítulo 1"/>
          <p:cNvSpPr>
            <a:spLocks noGrp="1"/>
          </p:cNvSpPr>
          <p:nvPr>
            <p:ph type="title"/>
          </p:nvPr>
        </p:nvSpPr>
        <p:spPr>
          <a:xfrm>
            <a:off x="2773662" y="125760"/>
            <a:ext cx="7642818" cy="1143000"/>
          </a:xfrm>
        </p:spPr>
        <p:txBody>
          <a:bodyPr>
            <a:noAutofit/>
          </a:bodyPr>
          <a:lstStyle/>
          <a:p>
            <a:r>
              <a:rPr lang="pt-BR" sz="3600" b="1" dirty="0"/>
              <a:t>Estrutura Internacional para </a:t>
            </a:r>
            <a:br>
              <a:rPr lang="pt-BR" sz="3600" b="1" dirty="0"/>
            </a:br>
            <a:r>
              <a:rPr lang="pt-BR" sz="3600" b="1" dirty="0"/>
              <a:t>o Relato Integrado</a:t>
            </a:r>
          </a:p>
        </p:txBody>
      </p:sp>
      <p:sp>
        <p:nvSpPr>
          <p:cNvPr id="1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Estrutura Internacional para o Relato Integrado: </a:t>
            </a:r>
            <a:r>
              <a:rPr lang="pt-BR" sz="2800" b="1" dirty="0">
                <a:solidFill>
                  <a:schemeClr val="tx1"/>
                </a:solidFill>
                <a:latin typeface="Calibri" panose="020F0502020204030204" pitchFamily="34" charset="0"/>
                <a:ea typeface="ＭＳ Ｐゴシック" charset="-128"/>
                <a:cs typeface="Calibri" panose="020F0502020204030204" pitchFamily="34" charset="0"/>
              </a:rPr>
              <a:t>&lt;IR&gt; Framework</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9" name="Conector reto 18"/>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28190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half" idx="4294967295"/>
          </p:nvPr>
        </p:nvSpPr>
        <p:spPr>
          <a:xfrm>
            <a:off x="336161" y="1290257"/>
            <a:ext cx="5555188" cy="5053659"/>
          </a:xfrm>
          <a:prstGeom prst="rect">
            <a:avLst/>
          </a:prstGeom>
        </p:spPr>
        <p:txBody>
          <a:bodyPr>
            <a:noAutofit/>
          </a:bodyPr>
          <a:lstStyle/>
          <a:p>
            <a:pPr marL="180975" indent="-180975"/>
            <a:r>
              <a:rPr lang="pt-BR" sz="1400" b="1" dirty="0">
                <a:latin typeface="Arial" panose="020B0604020202020204" pitchFamily="34" charset="0"/>
                <a:ea typeface="ＭＳ Ｐゴシック" pitchFamily="34" charset="-128"/>
                <a:cs typeface="Arial" panose="020B0604020202020204" pitchFamily="34" charset="0"/>
              </a:rPr>
              <a:t>Capital humano</a:t>
            </a:r>
            <a:r>
              <a:rPr lang="pt-BR" sz="1400" dirty="0">
                <a:latin typeface="Arial" panose="020B0604020202020204" pitchFamily="34" charset="0"/>
                <a:ea typeface="ＭＳ Ｐゴシック" pitchFamily="34" charset="-128"/>
                <a:cs typeface="Arial" panose="020B0604020202020204" pitchFamily="34" charset="0"/>
              </a:rPr>
              <a:t>: As competências, habilidades e experiência das pessoas e suas motivações para inovar, incluindo: (i) o seu alinhamento e apoio à  estrutura de governança,  ao  gerenciamento de riscos e aos valores éticos; (</a:t>
            </a:r>
            <a:r>
              <a:rPr lang="pt-BR" sz="1400" dirty="0" err="1">
                <a:latin typeface="Arial" panose="020B0604020202020204" pitchFamily="34" charset="0"/>
                <a:ea typeface="ＭＳ Ｐゴシック" pitchFamily="34" charset="-128"/>
                <a:cs typeface="Arial" panose="020B0604020202020204" pitchFamily="34" charset="0"/>
              </a:rPr>
              <a:t>ii</a:t>
            </a:r>
            <a:r>
              <a:rPr lang="pt-BR" sz="1400" dirty="0">
                <a:latin typeface="Arial" panose="020B0604020202020204" pitchFamily="34" charset="0"/>
                <a:ea typeface="ＭＳ Ｐゴシック" pitchFamily="34" charset="-128"/>
                <a:cs typeface="Arial" panose="020B0604020202020204" pitchFamily="34" charset="0"/>
              </a:rPr>
              <a:t>) a capacidade de entender, desenvolver e implementar a estratégia de uma organização; (</a:t>
            </a:r>
            <a:r>
              <a:rPr lang="pt-BR" sz="1400" dirty="0" err="1">
                <a:latin typeface="Arial" panose="020B0604020202020204" pitchFamily="34" charset="0"/>
                <a:ea typeface="ＭＳ Ｐゴシック" pitchFamily="34" charset="-128"/>
                <a:cs typeface="Arial" panose="020B0604020202020204" pitchFamily="34" charset="0"/>
              </a:rPr>
              <a:t>iii</a:t>
            </a:r>
            <a:r>
              <a:rPr lang="pt-BR" sz="1400" dirty="0">
                <a:latin typeface="Arial" panose="020B0604020202020204" pitchFamily="34" charset="0"/>
                <a:ea typeface="ＭＳ Ｐゴシック" pitchFamily="34" charset="-128"/>
                <a:cs typeface="Arial" panose="020B0604020202020204" pitchFamily="34" charset="0"/>
              </a:rPr>
              <a:t>) lealdade e motivação para melhorar processos, bens e serviços, incluindo a capacidade de liderar, gerenciar e colaborar. </a:t>
            </a:r>
          </a:p>
          <a:p>
            <a:pPr marL="180975" indent="-180975"/>
            <a:r>
              <a:rPr lang="pt-BR" sz="1400" b="1" dirty="0" smtClean="0">
                <a:latin typeface="Arial" panose="020B0604020202020204" pitchFamily="34" charset="0"/>
                <a:ea typeface="ＭＳ Ｐゴシック" pitchFamily="34" charset="-128"/>
                <a:cs typeface="Arial" panose="020B0604020202020204" pitchFamily="34" charset="0"/>
              </a:rPr>
              <a:t>Capital </a:t>
            </a:r>
            <a:r>
              <a:rPr lang="pt-BR" sz="1400" b="1" dirty="0">
                <a:latin typeface="Arial" panose="020B0604020202020204" pitchFamily="34" charset="0"/>
                <a:ea typeface="ＭＳ Ｐゴシック" pitchFamily="34" charset="-128"/>
                <a:cs typeface="Arial" panose="020B0604020202020204" pitchFamily="34" charset="0"/>
              </a:rPr>
              <a:t>Social e Relacionamento: </a:t>
            </a:r>
            <a:r>
              <a:rPr lang="pt-BR" sz="1400" dirty="0">
                <a:latin typeface="Arial" panose="020B0604020202020204" pitchFamily="34" charset="0"/>
                <a:ea typeface="ＭＳ Ｐゴシック" pitchFamily="34" charset="-128"/>
                <a:cs typeface="Arial" panose="020B0604020202020204" pitchFamily="34" charset="0"/>
              </a:rPr>
              <a:t>As instituições e os relacionamentos dentro e entre comunidades, grupos de partes interessadas e outras redes, e a capacidade de compartilhar informações para melhorar o bem-estar individual e coletivo. O capital social e de relacionamento abrange: (i) padrões compartilhados, bem como valores e comportamentos comuns; (</a:t>
            </a:r>
            <a:r>
              <a:rPr lang="pt-BR" sz="1400" dirty="0" err="1">
                <a:latin typeface="Arial" panose="020B0604020202020204" pitchFamily="34" charset="0"/>
                <a:ea typeface="ＭＳ Ｐゴシック" pitchFamily="34" charset="-128"/>
                <a:cs typeface="Arial" panose="020B0604020202020204" pitchFamily="34" charset="0"/>
              </a:rPr>
              <a:t>ii</a:t>
            </a:r>
            <a:r>
              <a:rPr lang="pt-BR" sz="1400" dirty="0">
                <a:latin typeface="Arial" panose="020B0604020202020204" pitchFamily="34" charset="0"/>
                <a:ea typeface="ＭＳ Ｐゴシック" pitchFamily="34" charset="-128"/>
                <a:cs typeface="Arial" panose="020B0604020202020204" pitchFamily="34" charset="0"/>
              </a:rPr>
              <a:t>) o relacionamentos com as principais partes interessadas e a confiança e o compromisso que uma organização desenvolve e procura construir e proteger com as partes interessadas externas; (</a:t>
            </a:r>
            <a:r>
              <a:rPr lang="pt-BR" sz="1400" dirty="0" err="1">
                <a:latin typeface="Arial" panose="020B0604020202020204" pitchFamily="34" charset="0"/>
                <a:ea typeface="ＭＳ Ｐゴシック" pitchFamily="34" charset="-128"/>
                <a:cs typeface="Arial" panose="020B0604020202020204" pitchFamily="34" charset="0"/>
              </a:rPr>
              <a:t>iii</a:t>
            </a:r>
            <a:r>
              <a:rPr lang="pt-BR" sz="1400" dirty="0">
                <a:latin typeface="Arial" panose="020B0604020202020204" pitchFamily="34" charset="0"/>
                <a:ea typeface="ＭＳ Ｐゴシック" pitchFamily="34" charset="-128"/>
                <a:cs typeface="Arial" panose="020B0604020202020204" pitchFamily="34" charset="0"/>
              </a:rPr>
              <a:t>) intangíveis associados com a marca e reputação desenvolvidas por uma organização; (</a:t>
            </a:r>
            <a:r>
              <a:rPr lang="pt-BR" sz="1400" dirty="0" err="1">
                <a:latin typeface="Arial" panose="020B0604020202020204" pitchFamily="34" charset="0"/>
                <a:ea typeface="ＭＳ Ｐゴシック" pitchFamily="34" charset="-128"/>
                <a:cs typeface="Arial" panose="020B0604020202020204" pitchFamily="34" charset="0"/>
              </a:rPr>
              <a:t>iv</a:t>
            </a:r>
            <a:r>
              <a:rPr lang="pt-BR" sz="1400" dirty="0">
                <a:latin typeface="Arial" panose="020B0604020202020204" pitchFamily="34" charset="0"/>
                <a:ea typeface="ＭＳ Ｐゴシック" pitchFamily="34" charset="-128"/>
                <a:cs typeface="Arial" panose="020B0604020202020204" pitchFamily="34" charset="0"/>
              </a:rPr>
              <a:t>) licença social para a organização operar.</a:t>
            </a:r>
          </a:p>
          <a:p>
            <a:pPr marL="180975" indent="-180975"/>
            <a:r>
              <a:rPr lang="pt-BR" sz="1400" b="1" dirty="0" smtClean="0">
                <a:latin typeface="Arial" panose="020B0604020202020204" pitchFamily="34" charset="0"/>
                <a:ea typeface="ＭＳ Ｐゴシック" pitchFamily="34" charset="-128"/>
                <a:cs typeface="Arial" panose="020B0604020202020204" pitchFamily="34" charset="0"/>
              </a:rPr>
              <a:t>Capital </a:t>
            </a:r>
            <a:r>
              <a:rPr lang="pt-BR" sz="1400" b="1" dirty="0">
                <a:latin typeface="Arial" panose="020B0604020202020204" pitchFamily="34" charset="0"/>
                <a:ea typeface="ＭＳ Ｐゴシック" pitchFamily="34" charset="-128"/>
                <a:cs typeface="Arial" panose="020B0604020202020204" pitchFamily="34" charset="0"/>
              </a:rPr>
              <a:t>Financeiro: </a:t>
            </a:r>
            <a:r>
              <a:rPr lang="pt-BR" sz="1400" dirty="0">
                <a:latin typeface="Arial" panose="020B0604020202020204" pitchFamily="34" charset="0"/>
                <a:ea typeface="ＭＳ Ｐゴシック" pitchFamily="34" charset="-128"/>
                <a:cs typeface="Arial" panose="020B0604020202020204" pitchFamily="34" charset="0"/>
              </a:rPr>
              <a:t>Conjunto de recursos que: (i) está disponível a uma organização para ser utilizado na produção de bens ou na prestação de serviços; (</a:t>
            </a:r>
            <a:r>
              <a:rPr lang="pt-BR" sz="1400" dirty="0" err="1">
                <a:latin typeface="Arial" panose="020B0604020202020204" pitchFamily="34" charset="0"/>
                <a:ea typeface="ＭＳ Ｐゴシック" pitchFamily="34" charset="-128"/>
                <a:cs typeface="Arial" panose="020B0604020202020204" pitchFamily="34" charset="0"/>
              </a:rPr>
              <a:t>ii</a:t>
            </a:r>
            <a:r>
              <a:rPr lang="pt-BR" sz="1400" dirty="0">
                <a:latin typeface="Arial" panose="020B0604020202020204" pitchFamily="34" charset="0"/>
                <a:ea typeface="ＭＳ Ｐゴシック" pitchFamily="34" charset="-128"/>
                <a:cs typeface="Arial" panose="020B0604020202020204" pitchFamily="34" charset="0"/>
              </a:rPr>
              <a:t>) é obtido por meio de financiamentos, tais como dívidas, ações ou subvenções, ou gerado por meio de investimentos.  </a:t>
            </a:r>
          </a:p>
          <a:p>
            <a:endParaRPr lang="pt-BR" sz="1600" dirty="0"/>
          </a:p>
        </p:txBody>
      </p:sp>
      <p:sp>
        <p:nvSpPr>
          <p:cNvPr id="4" name="Espaço Reservado para Conteúdo 3"/>
          <p:cNvSpPr>
            <a:spLocks noGrp="1"/>
          </p:cNvSpPr>
          <p:nvPr>
            <p:ph sz="half" idx="4294967295"/>
          </p:nvPr>
        </p:nvSpPr>
        <p:spPr>
          <a:xfrm>
            <a:off x="6091085" y="1290259"/>
            <a:ext cx="5749620" cy="4525963"/>
          </a:xfrm>
          <a:prstGeom prst="rect">
            <a:avLst/>
          </a:prstGeom>
        </p:spPr>
        <p:txBody>
          <a:bodyPr>
            <a:normAutofit/>
          </a:bodyPr>
          <a:lstStyle/>
          <a:p>
            <a:pPr marL="180975" indent="-180975"/>
            <a:r>
              <a:rPr lang="pt-BR" sz="1400" b="1" dirty="0">
                <a:latin typeface="Arial" panose="020B0604020202020204" pitchFamily="34" charset="0"/>
                <a:ea typeface="ＭＳ Ｐゴシック" pitchFamily="34" charset="-128"/>
                <a:cs typeface="Arial" panose="020B0604020202020204" pitchFamily="34" charset="0"/>
              </a:rPr>
              <a:t>Capital Natural:</a:t>
            </a:r>
            <a:r>
              <a:rPr lang="pt-BR" sz="1400" dirty="0">
                <a:latin typeface="Arial" panose="020B0604020202020204" pitchFamily="34" charset="0"/>
                <a:ea typeface="ＭＳ Ｐゴシック" pitchFamily="34" charset="-128"/>
                <a:cs typeface="Arial" panose="020B0604020202020204" pitchFamily="34" charset="0"/>
              </a:rPr>
              <a:t> Todos os recursos  ambientais renováveis e não renováveis e processos ambientais que fornecem bens ou serviços que apoiam a prosperidade passada, presente e futura de uma organização. Isto inclui: (i) água, terra, minerais e florestas; (</a:t>
            </a:r>
            <a:r>
              <a:rPr lang="pt-BR" sz="1400" dirty="0" err="1">
                <a:latin typeface="Arial" panose="020B0604020202020204" pitchFamily="34" charset="0"/>
                <a:ea typeface="ＭＳ Ｐゴシック" pitchFamily="34" charset="-128"/>
                <a:cs typeface="Arial" panose="020B0604020202020204" pitchFamily="34" charset="0"/>
              </a:rPr>
              <a:t>ii</a:t>
            </a:r>
            <a:r>
              <a:rPr lang="pt-BR" sz="1400" dirty="0">
                <a:latin typeface="Arial" panose="020B0604020202020204" pitchFamily="34" charset="0"/>
                <a:ea typeface="ＭＳ Ｐゴシック" pitchFamily="34" charset="-128"/>
                <a:cs typeface="Arial" panose="020B0604020202020204" pitchFamily="34" charset="0"/>
              </a:rPr>
              <a:t>) biodiversidade e a qualidade do ecossistema. </a:t>
            </a:r>
          </a:p>
          <a:p>
            <a:pPr marL="180975" indent="-180975"/>
            <a:r>
              <a:rPr lang="pt-BR" sz="1400" b="1" dirty="0" smtClean="0">
                <a:latin typeface="Arial" panose="020B0604020202020204" pitchFamily="34" charset="0"/>
                <a:ea typeface="ＭＳ Ｐゴシック" pitchFamily="34" charset="-128"/>
                <a:cs typeface="Arial" panose="020B0604020202020204" pitchFamily="34" charset="0"/>
              </a:rPr>
              <a:t>Capital </a:t>
            </a:r>
            <a:r>
              <a:rPr lang="pt-BR" sz="1400" b="1" dirty="0">
                <a:latin typeface="Arial" panose="020B0604020202020204" pitchFamily="34" charset="0"/>
                <a:ea typeface="ＭＳ Ｐゴシック" pitchFamily="34" charset="-128"/>
                <a:cs typeface="Arial" panose="020B0604020202020204" pitchFamily="34" charset="0"/>
              </a:rPr>
              <a:t>Manufaturado:</a:t>
            </a:r>
            <a:r>
              <a:rPr lang="pt-BR" sz="1400" dirty="0">
                <a:latin typeface="Arial" panose="020B0604020202020204" pitchFamily="34" charset="0"/>
                <a:ea typeface="ＭＳ Ｐゴシック" pitchFamily="34" charset="-128"/>
                <a:cs typeface="Arial" panose="020B0604020202020204" pitchFamily="34" charset="0"/>
              </a:rPr>
              <a:t> Objetos físicos manufaturados (diferentes de objetos físicos naturais) disponíveis a uma organização para uso na produção de bens ou na prestação de serviços, incluindo: (i) prédios; (</a:t>
            </a:r>
            <a:r>
              <a:rPr lang="pt-BR" sz="1400" dirty="0" err="1">
                <a:latin typeface="Arial" panose="020B0604020202020204" pitchFamily="34" charset="0"/>
                <a:ea typeface="ＭＳ Ｐゴシック" pitchFamily="34" charset="-128"/>
                <a:cs typeface="Arial" panose="020B0604020202020204" pitchFamily="34" charset="0"/>
              </a:rPr>
              <a:t>ii</a:t>
            </a:r>
            <a:r>
              <a:rPr lang="pt-BR" sz="1400" dirty="0">
                <a:latin typeface="Arial" panose="020B0604020202020204" pitchFamily="34" charset="0"/>
                <a:ea typeface="ＭＳ Ｐゴシック" pitchFamily="34" charset="-128"/>
                <a:cs typeface="Arial" panose="020B0604020202020204" pitchFamily="34" charset="0"/>
              </a:rPr>
              <a:t>) equipamentos; (</a:t>
            </a:r>
            <a:r>
              <a:rPr lang="pt-BR" sz="1400" dirty="0" err="1">
                <a:latin typeface="Arial" panose="020B0604020202020204" pitchFamily="34" charset="0"/>
                <a:ea typeface="ＭＳ Ｐゴシック" pitchFamily="34" charset="-128"/>
                <a:cs typeface="Arial" panose="020B0604020202020204" pitchFamily="34" charset="0"/>
              </a:rPr>
              <a:t>iii</a:t>
            </a:r>
            <a:r>
              <a:rPr lang="pt-BR" sz="1400" dirty="0">
                <a:latin typeface="Arial" panose="020B0604020202020204" pitchFamily="34" charset="0"/>
                <a:ea typeface="ＭＳ Ｐゴシック" pitchFamily="34" charset="-128"/>
                <a:cs typeface="Arial" panose="020B0604020202020204" pitchFamily="34" charset="0"/>
              </a:rPr>
              <a:t>) infraestrutura (tais como estradas, portos, pontes e plantas para o tratamento de esgoto e água) </a:t>
            </a:r>
          </a:p>
          <a:p>
            <a:pPr marL="180975" indent="-180975"/>
            <a:r>
              <a:rPr lang="pt-BR" sz="1400" b="1" dirty="0" smtClean="0">
                <a:latin typeface="Arial" panose="020B0604020202020204" pitchFamily="34" charset="0"/>
                <a:ea typeface="ＭＳ Ｐゴシック" pitchFamily="34" charset="-128"/>
                <a:cs typeface="Arial" panose="020B0604020202020204" pitchFamily="34" charset="0"/>
              </a:rPr>
              <a:t>Capital </a:t>
            </a:r>
            <a:r>
              <a:rPr lang="pt-BR" sz="1400" b="1" dirty="0">
                <a:latin typeface="Arial" panose="020B0604020202020204" pitchFamily="34" charset="0"/>
                <a:ea typeface="ＭＳ Ｐゴシック" pitchFamily="34" charset="-128"/>
                <a:cs typeface="Arial" panose="020B0604020202020204" pitchFamily="34" charset="0"/>
              </a:rPr>
              <a:t>Intelectual:</a:t>
            </a:r>
            <a:r>
              <a:rPr lang="pt-BR" sz="1400" dirty="0">
                <a:latin typeface="Arial" panose="020B0604020202020204" pitchFamily="34" charset="0"/>
                <a:ea typeface="ＭＳ Ｐゴシック" pitchFamily="34" charset="-128"/>
                <a:cs typeface="Arial" panose="020B0604020202020204" pitchFamily="34" charset="0"/>
              </a:rPr>
              <a:t> são intangíveis organizacionais baseados em conhecimento, entre eles: (i) propriedade intelectual, tais como patentes, direitos autorais, software, direitos e licenças; (</a:t>
            </a:r>
            <a:r>
              <a:rPr lang="pt-BR" sz="1400" dirty="0" err="1">
                <a:latin typeface="Arial" panose="020B0604020202020204" pitchFamily="34" charset="0"/>
                <a:ea typeface="ＭＳ Ｐゴシック" pitchFamily="34" charset="-128"/>
                <a:cs typeface="Arial" panose="020B0604020202020204" pitchFamily="34" charset="0"/>
              </a:rPr>
              <a:t>ii</a:t>
            </a:r>
            <a:r>
              <a:rPr lang="pt-BR" sz="1400" dirty="0">
                <a:latin typeface="Arial" panose="020B0604020202020204" pitchFamily="34" charset="0"/>
                <a:ea typeface="ＭＳ Ｐゴシック" pitchFamily="34" charset="-128"/>
                <a:cs typeface="Arial" panose="020B0604020202020204" pitchFamily="34" charset="0"/>
              </a:rPr>
              <a:t>) “capital organizacional", tais como conhecimento tácito, sistemas, procedimentos e protocolos.</a:t>
            </a:r>
          </a:p>
        </p:txBody>
      </p:sp>
      <p:sp>
        <p:nvSpPr>
          <p:cNvPr id="10" name="Retângulo 9"/>
          <p:cNvSpPr/>
          <p:nvPr/>
        </p:nvSpPr>
        <p:spPr>
          <a:xfrm>
            <a:off x="6357619" y="6510650"/>
            <a:ext cx="5760640" cy="246221"/>
          </a:xfrm>
          <a:prstGeom prst="rect">
            <a:avLst/>
          </a:prstGeom>
        </p:spPr>
        <p:txBody>
          <a:bodyPr wrap="square">
            <a:spAutoFit/>
          </a:bodyPr>
          <a:lstStyle/>
          <a:p>
            <a:r>
              <a:rPr lang="pt-BR" sz="1000" dirty="0"/>
              <a:t>Fonte: IIRC – </a:t>
            </a:r>
            <a:r>
              <a:rPr lang="pt-BR" sz="1000" dirty="0">
                <a:hlinkClick r:id="rId2"/>
              </a:rPr>
              <a:t>A Estrutura Internacional para Relato Integrado</a:t>
            </a:r>
            <a:endParaRPr lang="pt-BR" sz="1000" dirty="0"/>
          </a:p>
        </p:txBody>
      </p:sp>
      <p:sp>
        <p:nvSpPr>
          <p:cNvPr id="11"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Estrutura Internacional para o Relato Integrado: Os 6 Capitais</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2" name="Conector reto 11"/>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3"/>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0431724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667508" y="6495148"/>
            <a:ext cx="5760640" cy="246221"/>
          </a:xfrm>
          <a:prstGeom prst="rect">
            <a:avLst/>
          </a:prstGeom>
        </p:spPr>
        <p:txBody>
          <a:bodyPr wrap="square">
            <a:spAutoFit/>
          </a:bodyPr>
          <a:lstStyle/>
          <a:p>
            <a:r>
              <a:rPr lang="pt-BR" sz="1000" dirty="0"/>
              <a:t>Fonte: IIRC – </a:t>
            </a:r>
            <a:r>
              <a:rPr lang="pt-BR" sz="1000" dirty="0">
                <a:hlinkClick r:id="rId2"/>
              </a:rPr>
              <a:t>A Estrutura Internacional para Relato Integrado</a:t>
            </a:r>
            <a:endParaRPr lang="pt-BR" sz="1000" dirty="0"/>
          </a:p>
        </p:txBody>
      </p:sp>
      <p:sp>
        <p:nvSpPr>
          <p:cNvPr id="12" name="CaixaDeTexto 11"/>
          <p:cNvSpPr txBox="1"/>
          <p:nvPr/>
        </p:nvSpPr>
        <p:spPr>
          <a:xfrm>
            <a:off x="3213099" y="1090960"/>
            <a:ext cx="7959095" cy="461665"/>
          </a:xfrm>
          <a:prstGeom prst="rect">
            <a:avLst/>
          </a:prstGeom>
          <a:noFill/>
        </p:spPr>
        <p:txBody>
          <a:bodyPr wrap="square" rtlCol="0">
            <a:spAutoFit/>
          </a:bodyPr>
          <a:lstStyle/>
          <a:p>
            <a:pPr algn="ctr"/>
            <a:r>
              <a:rPr lang="pt-BR" sz="2400" b="1" dirty="0">
                <a:latin typeface="Arial" panose="020B0604020202020204" pitchFamily="34" charset="0"/>
                <a:cs typeface="Arial" panose="020B0604020202020204" pitchFamily="34" charset="0"/>
              </a:rPr>
              <a:t>Baseada em Princípios</a:t>
            </a:r>
          </a:p>
        </p:txBody>
      </p:sp>
      <p:pic>
        <p:nvPicPr>
          <p:cNvPr id="4" name="Imagem 3"/>
          <p:cNvPicPr>
            <a:picLocks noChangeAspect="1"/>
          </p:cNvPicPr>
          <p:nvPr/>
        </p:nvPicPr>
        <p:blipFill>
          <a:blip r:embed="rId3"/>
          <a:stretch>
            <a:fillRect/>
          </a:stretch>
        </p:blipFill>
        <p:spPr>
          <a:xfrm>
            <a:off x="3213099" y="1564719"/>
            <a:ext cx="7959095" cy="4846520"/>
          </a:xfrm>
          <a:prstGeom prst="rect">
            <a:avLst/>
          </a:prstGeom>
        </p:spPr>
      </p:pic>
      <p:pic>
        <p:nvPicPr>
          <p:cNvPr id="13" name="Imagem 12"/>
          <p:cNvPicPr>
            <a:picLocks noChangeAspect="1"/>
          </p:cNvPicPr>
          <p:nvPr/>
        </p:nvPicPr>
        <p:blipFill rotWithShape="1">
          <a:blip r:embed="rId4"/>
          <a:srcRect l="8521" t="6140" r="13932" b="8798"/>
          <a:stretch/>
        </p:blipFill>
        <p:spPr>
          <a:xfrm>
            <a:off x="548164" y="2225770"/>
            <a:ext cx="2225498" cy="3312368"/>
          </a:xfrm>
          <a:prstGeom prst="rect">
            <a:avLst/>
          </a:prstGeom>
          <a:ln>
            <a:noFill/>
          </a:ln>
          <a:effectLst>
            <a:outerShdw blurRad="292100" dist="139700" dir="2700000" algn="tl" rotWithShape="0">
              <a:srgbClr val="333333">
                <a:alpha val="65000"/>
              </a:srgbClr>
            </a:outerShdw>
          </a:effectLst>
        </p:spPr>
      </p:pic>
      <p:sp>
        <p:nvSpPr>
          <p:cNvPr id="16" name="Retângulo de cantos arredondados 15"/>
          <p:cNvSpPr/>
          <p:nvPr/>
        </p:nvSpPr>
        <p:spPr>
          <a:xfrm>
            <a:off x="7079343" y="1954158"/>
            <a:ext cx="1980580" cy="3583979"/>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ítulo 1"/>
          <p:cNvSpPr>
            <a:spLocks noGrp="1"/>
          </p:cNvSpPr>
          <p:nvPr>
            <p:ph type="title"/>
          </p:nvPr>
        </p:nvSpPr>
        <p:spPr>
          <a:xfrm>
            <a:off x="2773662" y="125760"/>
            <a:ext cx="7642818" cy="1143000"/>
          </a:xfrm>
        </p:spPr>
        <p:txBody>
          <a:bodyPr>
            <a:noAutofit/>
          </a:bodyPr>
          <a:lstStyle/>
          <a:p>
            <a:r>
              <a:rPr lang="pt-BR" sz="3600" b="1" dirty="0"/>
              <a:t>Estrutura Internacional para </a:t>
            </a:r>
            <a:br>
              <a:rPr lang="pt-BR" sz="3600" b="1" dirty="0"/>
            </a:br>
            <a:r>
              <a:rPr lang="pt-BR" sz="3600" b="1" dirty="0"/>
              <a:t>o Relato Integrado</a:t>
            </a:r>
          </a:p>
        </p:txBody>
      </p:sp>
      <p:sp>
        <p:nvSpPr>
          <p:cNvPr id="1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Estrutura Internacional para o Relato Integrado: </a:t>
            </a:r>
            <a:r>
              <a:rPr lang="pt-BR" sz="2800" b="1" dirty="0">
                <a:solidFill>
                  <a:schemeClr val="tx1"/>
                </a:solidFill>
                <a:latin typeface="Calibri" panose="020F0502020204030204" pitchFamily="34" charset="0"/>
                <a:ea typeface="ＭＳ Ｐゴシック" charset="-128"/>
                <a:cs typeface="Calibri" panose="020F0502020204030204" pitchFamily="34" charset="0"/>
              </a:rPr>
              <a:t>&lt;IR&gt; Framework</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9" name="Conector reto 18"/>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83721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242744" y="6601473"/>
            <a:ext cx="5760640" cy="246221"/>
          </a:xfrm>
          <a:prstGeom prst="rect">
            <a:avLst/>
          </a:prstGeom>
        </p:spPr>
        <p:txBody>
          <a:bodyPr wrap="square">
            <a:spAutoFit/>
          </a:bodyPr>
          <a:lstStyle/>
          <a:p>
            <a:r>
              <a:rPr lang="pt-BR" sz="1000" dirty="0"/>
              <a:t>Fonte: IIRC – </a:t>
            </a:r>
            <a:r>
              <a:rPr lang="pt-BR" sz="1000" dirty="0">
                <a:hlinkClick r:id="rId2"/>
              </a:rPr>
              <a:t>A Estrutura Internacional para Relato Integrado</a:t>
            </a:r>
            <a:endParaRPr lang="pt-BR" sz="1000" dirty="0"/>
          </a:p>
        </p:txBody>
      </p:sp>
      <p:sp>
        <p:nvSpPr>
          <p:cNvPr id="11" name="Título 1"/>
          <p:cNvSpPr>
            <a:spLocks noGrp="1"/>
          </p:cNvSpPr>
          <p:nvPr>
            <p:ph type="title"/>
          </p:nvPr>
        </p:nvSpPr>
        <p:spPr>
          <a:xfrm>
            <a:off x="2773662" y="125760"/>
            <a:ext cx="7642818" cy="1143000"/>
          </a:xfrm>
        </p:spPr>
        <p:txBody>
          <a:bodyPr>
            <a:noAutofit/>
          </a:bodyPr>
          <a:lstStyle/>
          <a:p>
            <a:r>
              <a:rPr lang="pt-BR" sz="3600" b="1" dirty="0"/>
              <a:t>Estrutura Internacional para </a:t>
            </a:r>
            <a:br>
              <a:rPr lang="pt-BR" sz="3600" b="1" dirty="0"/>
            </a:br>
            <a:r>
              <a:rPr lang="pt-BR" sz="3600" b="1" dirty="0"/>
              <a:t>o Relato Integrado</a:t>
            </a:r>
          </a:p>
        </p:txBody>
      </p:sp>
      <p:pic>
        <p:nvPicPr>
          <p:cNvPr id="3" name="Imagem 2"/>
          <p:cNvPicPr>
            <a:picLocks noChangeAspect="1"/>
          </p:cNvPicPr>
          <p:nvPr/>
        </p:nvPicPr>
        <p:blipFill>
          <a:blip r:embed="rId3"/>
          <a:stretch>
            <a:fillRect/>
          </a:stretch>
        </p:blipFill>
        <p:spPr>
          <a:xfrm>
            <a:off x="577566" y="922500"/>
            <a:ext cx="11036868" cy="5719600"/>
          </a:xfrm>
          <a:prstGeom prst="rect">
            <a:avLst/>
          </a:prstGeom>
        </p:spPr>
      </p:pic>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Estrutura Internacional para o Relato Integrado: </a:t>
            </a:r>
            <a:r>
              <a:rPr lang="pt-BR" sz="2800" b="1" dirty="0">
                <a:solidFill>
                  <a:schemeClr val="tx1"/>
                </a:solidFill>
                <a:latin typeface="Calibri" panose="020F0502020204030204" pitchFamily="34" charset="0"/>
                <a:ea typeface="ＭＳ Ｐゴシック" charset="-128"/>
                <a:cs typeface="Calibri" panose="020F0502020204030204" pitchFamily="34" charset="0"/>
              </a:rPr>
              <a:t>&lt;IR&gt; Framework</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0" name="Conector reto 9"/>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0549140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667508" y="6495148"/>
            <a:ext cx="5760640" cy="246221"/>
          </a:xfrm>
          <a:prstGeom prst="rect">
            <a:avLst/>
          </a:prstGeom>
        </p:spPr>
        <p:txBody>
          <a:bodyPr wrap="square">
            <a:spAutoFit/>
          </a:bodyPr>
          <a:lstStyle/>
          <a:p>
            <a:r>
              <a:rPr lang="pt-BR" sz="1000" dirty="0"/>
              <a:t>Fonte: IIRC – </a:t>
            </a:r>
            <a:r>
              <a:rPr lang="pt-BR" sz="1000" dirty="0">
                <a:hlinkClick r:id="rId2"/>
              </a:rPr>
              <a:t>A Estrutura Internacional para Relato Integrado</a:t>
            </a:r>
            <a:endParaRPr lang="pt-BR" sz="1000" dirty="0"/>
          </a:p>
        </p:txBody>
      </p:sp>
      <p:sp>
        <p:nvSpPr>
          <p:cNvPr id="12" name="CaixaDeTexto 11"/>
          <p:cNvSpPr txBox="1"/>
          <p:nvPr/>
        </p:nvSpPr>
        <p:spPr>
          <a:xfrm>
            <a:off x="3213099" y="1090960"/>
            <a:ext cx="7959095" cy="461665"/>
          </a:xfrm>
          <a:prstGeom prst="rect">
            <a:avLst/>
          </a:prstGeom>
          <a:noFill/>
        </p:spPr>
        <p:txBody>
          <a:bodyPr wrap="square" rtlCol="0">
            <a:spAutoFit/>
          </a:bodyPr>
          <a:lstStyle/>
          <a:p>
            <a:pPr algn="ctr"/>
            <a:r>
              <a:rPr lang="pt-BR" sz="2400" b="1" dirty="0">
                <a:latin typeface="Arial" panose="020B0604020202020204" pitchFamily="34" charset="0"/>
                <a:cs typeface="Arial" panose="020B0604020202020204" pitchFamily="34" charset="0"/>
              </a:rPr>
              <a:t>Baseada em Princípios</a:t>
            </a:r>
          </a:p>
        </p:txBody>
      </p:sp>
      <p:pic>
        <p:nvPicPr>
          <p:cNvPr id="4" name="Imagem 3"/>
          <p:cNvPicPr>
            <a:picLocks noChangeAspect="1"/>
          </p:cNvPicPr>
          <p:nvPr/>
        </p:nvPicPr>
        <p:blipFill>
          <a:blip r:embed="rId3"/>
          <a:stretch>
            <a:fillRect/>
          </a:stretch>
        </p:blipFill>
        <p:spPr>
          <a:xfrm>
            <a:off x="3213099" y="1564719"/>
            <a:ext cx="7959095" cy="4846520"/>
          </a:xfrm>
          <a:prstGeom prst="rect">
            <a:avLst/>
          </a:prstGeom>
        </p:spPr>
      </p:pic>
      <p:pic>
        <p:nvPicPr>
          <p:cNvPr id="13" name="Imagem 12"/>
          <p:cNvPicPr>
            <a:picLocks noChangeAspect="1"/>
          </p:cNvPicPr>
          <p:nvPr/>
        </p:nvPicPr>
        <p:blipFill rotWithShape="1">
          <a:blip r:embed="rId4"/>
          <a:srcRect l="8521" t="6140" r="13932" b="8798"/>
          <a:stretch/>
        </p:blipFill>
        <p:spPr>
          <a:xfrm>
            <a:off x="548164" y="2225770"/>
            <a:ext cx="2225498" cy="3312368"/>
          </a:xfrm>
          <a:prstGeom prst="rect">
            <a:avLst/>
          </a:prstGeom>
          <a:ln>
            <a:noFill/>
          </a:ln>
          <a:effectLst>
            <a:outerShdw blurRad="292100" dist="139700" dir="2700000" algn="tl" rotWithShape="0">
              <a:srgbClr val="333333">
                <a:alpha val="65000"/>
              </a:srgbClr>
            </a:outerShdw>
          </a:effectLst>
        </p:spPr>
      </p:pic>
      <p:sp>
        <p:nvSpPr>
          <p:cNvPr id="16" name="Retângulo de cantos arredondados 15"/>
          <p:cNvSpPr/>
          <p:nvPr/>
        </p:nvSpPr>
        <p:spPr>
          <a:xfrm>
            <a:off x="9124043" y="1954158"/>
            <a:ext cx="1980580" cy="4457081"/>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ítulo 1"/>
          <p:cNvSpPr>
            <a:spLocks noGrp="1"/>
          </p:cNvSpPr>
          <p:nvPr>
            <p:ph type="title"/>
          </p:nvPr>
        </p:nvSpPr>
        <p:spPr>
          <a:xfrm>
            <a:off x="2773662" y="125760"/>
            <a:ext cx="7642818" cy="1143000"/>
          </a:xfrm>
        </p:spPr>
        <p:txBody>
          <a:bodyPr>
            <a:noAutofit/>
          </a:bodyPr>
          <a:lstStyle/>
          <a:p>
            <a:r>
              <a:rPr lang="pt-BR" sz="3600" b="1" dirty="0"/>
              <a:t>Estrutura Internacional para </a:t>
            </a:r>
            <a:br>
              <a:rPr lang="pt-BR" sz="3600" b="1" dirty="0"/>
            </a:br>
            <a:r>
              <a:rPr lang="pt-BR" sz="3600" b="1" dirty="0"/>
              <a:t>o Relato Integrado</a:t>
            </a:r>
          </a:p>
        </p:txBody>
      </p:sp>
      <p:sp>
        <p:nvSpPr>
          <p:cNvPr id="1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Estrutura Internacional para o Relato Integrado: </a:t>
            </a:r>
            <a:r>
              <a:rPr lang="pt-BR" sz="2800" b="1" dirty="0">
                <a:solidFill>
                  <a:schemeClr val="tx1"/>
                </a:solidFill>
                <a:latin typeface="Calibri" panose="020F0502020204030204" pitchFamily="34" charset="0"/>
                <a:ea typeface="ＭＳ Ｐゴシック" charset="-128"/>
                <a:cs typeface="Calibri" panose="020F0502020204030204" pitchFamily="34" charset="0"/>
              </a:rPr>
              <a:t>&lt;IR&gt; Framework</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9" name="Conector reto 18"/>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3455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667508" y="6495148"/>
            <a:ext cx="5760640" cy="246221"/>
          </a:xfrm>
          <a:prstGeom prst="rect">
            <a:avLst/>
          </a:prstGeom>
        </p:spPr>
        <p:txBody>
          <a:bodyPr wrap="square">
            <a:spAutoFit/>
          </a:bodyPr>
          <a:lstStyle/>
          <a:p>
            <a:r>
              <a:rPr lang="pt-BR" sz="1000" dirty="0"/>
              <a:t>Fonte: IIRC – </a:t>
            </a:r>
            <a:r>
              <a:rPr lang="pt-BR" sz="1000" dirty="0">
                <a:hlinkClick r:id="rId2"/>
              </a:rPr>
              <a:t>A Estrutura Internacional para Relato Integrado</a:t>
            </a:r>
            <a:endParaRPr lang="pt-BR" sz="1000" dirty="0"/>
          </a:p>
        </p:txBody>
      </p:sp>
      <p:sp>
        <p:nvSpPr>
          <p:cNvPr id="11" name="Título 1"/>
          <p:cNvSpPr>
            <a:spLocks noGrp="1"/>
          </p:cNvSpPr>
          <p:nvPr>
            <p:ph type="title"/>
          </p:nvPr>
        </p:nvSpPr>
        <p:spPr>
          <a:xfrm>
            <a:off x="2773662" y="125760"/>
            <a:ext cx="7642818" cy="1143000"/>
          </a:xfrm>
        </p:spPr>
        <p:txBody>
          <a:bodyPr>
            <a:noAutofit/>
          </a:bodyPr>
          <a:lstStyle/>
          <a:p>
            <a:r>
              <a:rPr lang="pt-BR" sz="3600" b="1" dirty="0"/>
              <a:t>Estrutura Internacional para </a:t>
            </a:r>
            <a:br>
              <a:rPr lang="pt-BR" sz="3600" b="1" dirty="0"/>
            </a:br>
            <a:r>
              <a:rPr lang="pt-BR" sz="3600" b="1" dirty="0"/>
              <a:t>o Relato Integrado</a:t>
            </a:r>
          </a:p>
        </p:txBody>
      </p:sp>
      <p:pic>
        <p:nvPicPr>
          <p:cNvPr id="4" name="Imagem 3"/>
          <p:cNvPicPr>
            <a:picLocks noChangeAspect="1"/>
          </p:cNvPicPr>
          <p:nvPr/>
        </p:nvPicPr>
        <p:blipFill>
          <a:blip r:embed="rId3"/>
          <a:stretch>
            <a:fillRect/>
          </a:stretch>
        </p:blipFill>
        <p:spPr>
          <a:xfrm>
            <a:off x="306601" y="1107430"/>
            <a:ext cx="11578798" cy="5229870"/>
          </a:xfrm>
          <a:prstGeom prst="rect">
            <a:avLst/>
          </a:prstGeom>
        </p:spPr>
      </p:pic>
      <p:sp>
        <p:nvSpPr>
          <p:cNvPr id="8"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Estrutura Internacional para o Relato Integrado: </a:t>
            </a:r>
            <a:r>
              <a:rPr lang="pt-BR" sz="2800" b="1" dirty="0">
                <a:solidFill>
                  <a:schemeClr val="tx1"/>
                </a:solidFill>
                <a:latin typeface="Calibri" panose="020F0502020204030204" pitchFamily="34" charset="0"/>
                <a:ea typeface="ＭＳ Ｐゴシック" charset="-128"/>
                <a:cs typeface="Calibri" panose="020F0502020204030204" pitchFamily="34" charset="0"/>
              </a:rPr>
              <a:t>&lt;IR&gt; Framework</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0" name="Conector reto 9"/>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5563212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1667508" y="6495148"/>
            <a:ext cx="5760640" cy="246221"/>
          </a:xfrm>
          <a:prstGeom prst="rect">
            <a:avLst/>
          </a:prstGeom>
        </p:spPr>
        <p:txBody>
          <a:bodyPr wrap="square">
            <a:spAutoFit/>
          </a:bodyPr>
          <a:lstStyle/>
          <a:p>
            <a:r>
              <a:rPr lang="pt-BR" sz="1000" dirty="0"/>
              <a:t>Fonte: IIRC – </a:t>
            </a:r>
            <a:r>
              <a:rPr lang="pt-BR" sz="1000" dirty="0">
                <a:hlinkClick r:id="rId2"/>
              </a:rPr>
              <a:t>A Estrutura Internacional para Relato Integrado</a:t>
            </a:r>
            <a:endParaRPr lang="pt-BR" sz="1000" dirty="0"/>
          </a:p>
        </p:txBody>
      </p:sp>
      <p:sp>
        <p:nvSpPr>
          <p:cNvPr id="12" name="CaixaDeTexto 11"/>
          <p:cNvSpPr txBox="1"/>
          <p:nvPr/>
        </p:nvSpPr>
        <p:spPr>
          <a:xfrm>
            <a:off x="3213099" y="1090960"/>
            <a:ext cx="7959095" cy="461665"/>
          </a:xfrm>
          <a:prstGeom prst="rect">
            <a:avLst/>
          </a:prstGeom>
          <a:noFill/>
        </p:spPr>
        <p:txBody>
          <a:bodyPr wrap="square" rtlCol="0">
            <a:spAutoFit/>
          </a:bodyPr>
          <a:lstStyle/>
          <a:p>
            <a:pPr algn="ctr"/>
            <a:r>
              <a:rPr lang="pt-BR" sz="2400" b="1" dirty="0">
                <a:latin typeface="Arial" panose="020B0604020202020204" pitchFamily="34" charset="0"/>
                <a:cs typeface="Arial" panose="020B0604020202020204" pitchFamily="34" charset="0"/>
              </a:rPr>
              <a:t>Baseada em Princípios</a:t>
            </a:r>
          </a:p>
        </p:txBody>
      </p:sp>
      <p:pic>
        <p:nvPicPr>
          <p:cNvPr id="4" name="Imagem 3"/>
          <p:cNvPicPr>
            <a:picLocks noChangeAspect="1"/>
          </p:cNvPicPr>
          <p:nvPr/>
        </p:nvPicPr>
        <p:blipFill>
          <a:blip r:embed="rId3"/>
          <a:stretch>
            <a:fillRect/>
          </a:stretch>
        </p:blipFill>
        <p:spPr>
          <a:xfrm>
            <a:off x="3213099" y="1564719"/>
            <a:ext cx="7959095" cy="4846520"/>
          </a:xfrm>
          <a:prstGeom prst="rect">
            <a:avLst/>
          </a:prstGeom>
        </p:spPr>
      </p:pic>
      <p:pic>
        <p:nvPicPr>
          <p:cNvPr id="13" name="Imagem 12"/>
          <p:cNvPicPr>
            <a:picLocks noChangeAspect="1"/>
          </p:cNvPicPr>
          <p:nvPr/>
        </p:nvPicPr>
        <p:blipFill rotWithShape="1">
          <a:blip r:embed="rId4"/>
          <a:srcRect l="8521" t="6140" r="13932" b="8798"/>
          <a:stretch/>
        </p:blipFill>
        <p:spPr>
          <a:xfrm>
            <a:off x="548164" y="2225770"/>
            <a:ext cx="2225498" cy="3312368"/>
          </a:xfrm>
          <a:prstGeom prst="rect">
            <a:avLst/>
          </a:prstGeom>
          <a:ln>
            <a:noFill/>
          </a:ln>
          <a:effectLst>
            <a:outerShdw blurRad="292100" dist="139700" dir="2700000" algn="tl" rotWithShape="0">
              <a:srgbClr val="333333">
                <a:alpha val="65000"/>
              </a:srgbClr>
            </a:outerShdw>
          </a:effectLst>
        </p:spPr>
      </p:pic>
      <p:sp>
        <p:nvSpPr>
          <p:cNvPr id="16" name="Retângulo de cantos arredondados 15"/>
          <p:cNvSpPr/>
          <p:nvPr/>
        </p:nvSpPr>
        <p:spPr>
          <a:xfrm>
            <a:off x="5098143" y="3788233"/>
            <a:ext cx="1980580" cy="457200"/>
          </a:xfrm>
          <a:prstGeom prst="round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Título 1"/>
          <p:cNvSpPr>
            <a:spLocks noGrp="1"/>
          </p:cNvSpPr>
          <p:nvPr>
            <p:ph type="title"/>
          </p:nvPr>
        </p:nvSpPr>
        <p:spPr>
          <a:xfrm>
            <a:off x="2773662" y="125760"/>
            <a:ext cx="7642818" cy="1143000"/>
          </a:xfrm>
        </p:spPr>
        <p:txBody>
          <a:bodyPr>
            <a:noAutofit/>
          </a:bodyPr>
          <a:lstStyle/>
          <a:p>
            <a:r>
              <a:rPr lang="pt-BR" sz="3600" b="1" dirty="0"/>
              <a:t>Estrutura Internacional para </a:t>
            </a:r>
            <a:br>
              <a:rPr lang="pt-BR" sz="3600" b="1" dirty="0"/>
            </a:br>
            <a:r>
              <a:rPr lang="pt-BR" sz="3600" b="1" dirty="0"/>
              <a:t>o Relato Integrado</a:t>
            </a:r>
          </a:p>
        </p:txBody>
      </p:sp>
      <p:sp>
        <p:nvSpPr>
          <p:cNvPr id="17"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Estrutura Internacional para o Relato Integrado: </a:t>
            </a:r>
            <a:r>
              <a:rPr lang="pt-BR" sz="2800" b="1" dirty="0">
                <a:solidFill>
                  <a:schemeClr val="tx1"/>
                </a:solidFill>
                <a:latin typeface="Calibri" panose="020F0502020204030204" pitchFamily="34" charset="0"/>
                <a:ea typeface="ＭＳ Ｐゴシック" charset="-128"/>
                <a:cs typeface="Calibri" panose="020F0502020204030204" pitchFamily="34" charset="0"/>
              </a:rPr>
              <a:t>&lt;IR&gt; Framework</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9" name="Conector reto 18"/>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Imagem 19"/>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70090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36161" y="1041268"/>
            <a:ext cx="11504544" cy="5608786"/>
          </a:xfrm>
          <a:prstGeom prst="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50" dirty="0"/>
              <a:t>  </a:t>
            </a:r>
          </a:p>
        </p:txBody>
      </p:sp>
      <p:sp>
        <p:nvSpPr>
          <p:cNvPr id="3" name="Retângulo 2"/>
          <p:cNvSpPr/>
          <p:nvPr/>
        </p:nvSpPr>
        <p:spPr>
          <a:xfrm>
            <a:off x="3185370" y="1795031"/>
            <a:ext cx="5864966" cy="4288777"/>
          </a:xfrm>
          <a:prstGeom prst="rect">
            <a:avLst/>
          </a:prstGeom>
          <a:solidFill>
            <a:schemeClr val="accent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 name="CaixaDeTexto 3"/>
          <p:cNvSpPr txBox="1"/>
          <p:nvPr/>
        </p:nvSpPr>
        <p:spPr>
          <a:xfrm>
            <a:off x="3944470" y="1892459"/>
            <a:ext cx="4346762" cy="300082"/>
          </a:xfrm>
          <a:prstGeom prst="rect">
            <a:avLst/>
          </a:prstGeom>
          <a:noFill/>
        </p:spPr>
        <p:txBody>
          <a:bodyPr wrap="square" rtlCol="0">
            <a:spAutoFit/>
          </a:bodyPr>
          <a:lstStyle/>
          <a:p>
            <a:pPr algn="ctr"/>
            <a:r>
              <a:rPr lang="pt-BR" sz="1350" b="1" dirty="0">
                <a:solidFill>
                  <a:schemeClr val="bg1"/>
                </a:solidFill>
                <a:latin typeface="Arial" panose="020B0604020202020204" pitchFamily="34" charset="0"/>
                <a:cs typeface="Arial" panose="020B0604020202020204" pitchFamily="34" charset="0"/>
              </a:rPr>
              <a:t>(4A)_Missão e Visão (Objetivo e Propósito)</a:t>
            </a:r>
          </a:p>
        </p:txBody>
      </p:sp>
      <p:sp>
        <p:nvSpPr>
          <p:cNvPr id="5" name="Rosca 4"/>
          <p:cNvSpPr/>
          <p:nvPr/>
        </p:nvSpPr>
        <p:spPr>
          <a:xfrm>
            <a:off x="4100166" y="2273516"/>
            <a:ext cx="3894178" cy="3648360"/>
          </a:xfrm>
          <a:prstGeom prst="donut">
            <a:avLst/>
          </a:prstGeom>
          <a:solidFill>
            <a:srgbClr val="00B05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solidFill>
                <a:schemeClr val="tx1"/>
              </a:solidFill>
            </a:endParaRPr>
          </a:p>
        </p:txBody>
      </p:sp>
      <p:sp>
        <p:nvSpPr>
          <p:cNvPr id="6" name="CaixaDeTexto 5"/>
          <p:cNvSpPr txBox="1"/>
          <p:nvPr/>
        </p:nvSpPr>
        <p:spPr>
          <a:xfrm>
            <a:off x="4610101" y="2692026"/>
            <a:ext cx="2874309" cy="300082"/>
          </a:xfrm>
          <a:prstGeom prst="rect">
            <a:avLst/>
          </a:prstGeom>
          <a:noFill/>
        </p:spPr>
        <p:txBody>
          <a:bodyPr wrap="square" rtlCol="0">
            <a:spAutoFit/>
          </a:bodyPr>
          <a:lstStyle/>
          <a:p>
            <a:pPr algn="ctr"/>
            <a:r>
              <a:rPr lang="pt-BR" sz="1350" b="1" dirty="0">
                <a:solidFill>
                  <a:schemeClr val="bg1"/>
                </a:solidFill>
                <a:latin typeface="Arial" panose="020B0604020202020204" pitchFamily="34" charset="0"/>
                <a:cs typeface="Arial" panose="020B0604020202020204" pitchFamily="34" charset="0"/>
              </a:rPr>
              <a:t>(4B)_Governança</a:t>
            </a:r>
          </a:p>
        </p:txBody>
      </p:sp>
      <p:sp>
        <p:nvSpPr>
          <p:cNvPr id="7" name="Fluxograma: Processo alternativo 6"/>
          <p:cNvSpPr/>
          <p:nvPr/>
        </p:nvSpPr>
        <p:spPr>
          <a:xfrm>
            <a:off x="3539531" y="3458508"/>
            <a:ext cx="5153045" cy="1411256"/>
          </a:xfrm>
          <a:prstGeom prst="flowChartAlternateProcess">
            <a:avLst/>
          </a:prstGeom>
          <a:solidFill>
            <a:schemeClr val="bg1">
              <a:lumMod val="5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8" name="CaixaDeTexto 7"/>
          <p:cNvSpPr txBox="1"/>
          <p:nvPr/>
        </p:nvSpPr>
        <p:spPr>
          <a:xfrm>
            <a:off x="4309497" y="3440134"/>
            <a:ext cx="3513617" cy="300082"/>
          </a:xfrm>
          <a:prstGeom prst="rect">
            <a:avLst/>
          </a:prstGeom>
          <a:noFill/>
        </p:spPr>
        <p:txBody>
          <a:bodyPr wrap="square" rtlCol="0">
            <a:spAutoFit/>
          </a:bodyPr>
          <a:lstStyle/>
          <a:p>
            <a:pPr algn="ctr"/>
            <a:r>
              <a:rPr lang="pt-BR" sz="1350" b="1" dirty="0">
                <a:solidFill>
                  <a:schemeClr val="bg1"/>
                </a:solidFill>
                <a:latin typeface="Arial" panose="020B0604020202020204" pitchFamily="34" charset="0"/>
                <a:cs typeface="Arial" panose="020B0604020202020204" pitchFamily="34" charset="0"/>
              </a:rPr>
              <a:t>(4C)_Modelo de Negócio</a:t>
            </a:r>
          </a:p>
        </p:txBody>
      </p:sp>
      <p:sp>
        <p:nvSpPr>
          <p:cNvPr id="9" name="Elipse 8"/>
          <p:cNvSpPr/>
          <p:nvPr/>
        </p:nvSpPr>
        <p:spPr>
          <a:xfrm>
            <a:off x="3354025" y="3739402"/>
            <a:ext cx="1274247" cy="1034088"/>
          </a:xfrm>
          <a:prstGeom prst="ellipse">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50" b="1" dirty="0">
                <a:latin typeface="Arial" panose="020B0604020202020204" pitchFamily="34" charset="0"/>
                <a:cs typeface="Arial" panose="020B0604020202020204" pitchFamily="34" charset="0"/>
              </a:rPr>
              <a:t>Insumos</a:t>
            </a:r>
          </a:p>
        </p:txBody>
      </p:sp>
      <p:sp>
        <p:nvSpPr>
          <p:cNvPr id="10" name="Fluxograma: Processo alternativo 9"/>
          <p:cNvSpPr/>
          <p:nvPr/>
        </p:nvSpPr>
        <p:spPr>
          <a:xfrm>
            <a:off x="819158" y="1951982"/>
            <a:ext cx="1762304"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Financeiro</a:t>
            </a:r>
          </a:p>
        </p:txBody>
      </p:sp>
      <p:sp>
        <p:nvSpPr>
          <p:cNvPr id="11" name="Fluxograma: Processo alternativo 10"/>
          <p:cNvSpPr/>
          <p:nvPr/>
        </p:nvSpPr>
        <p:spPr>
          <a:xfrm>
            <a:off x="819158" y="2542532"/>
            <a:ext cx="1762306"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Manufaturado</a:t>
            </a:r>
          </a:p>
        </p:txBody>
      </p:sp>
      <p:sp>
        <p:nvSpPr>
          <p:cNvPr id="12" name="Fluxograma: Processo alternativo 11"/>
          <p:cNvSpPr/>
          <p:nvPr/>
        </p:nvSpPr>
        <p:spPr>
          <a:xfrm>
            <a:off x="845895" y="3133082"/>
            <a:ext cx="1708832"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Intelectual</a:t>
            </a:r>
          </a:p>
        </p:txBody>
      </p:sp>
      <p:sp>
        <p:nvSpPr>
          <p:cNvPr id="13" name="Fluxograma: Processo alternativo 12"/>
          <p:cNvSpPr/>
          <p:nvPr/>
        </p:nvSpPr>
        <p:spPr>
          <a:xfrm>
            <a:off x="845895" y="4352282"/>
            <a:ext cx="1708832"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Humano</a:t>
            </a:r>
          </a:p>
        </p:txBody>
      </p:sp>
      <p:sp>
        <p:nvSpPr>
          <p:cNvPr id="14" name="Fluxograma: Processo alternativo 13"/>
          <p:cNvSpPr/>
          <p:nvPr/>
        </p:nvSpPr>
        <p:spPr>
          <a:xfrm>
            <a:off x="845895" y="4942832"/>
            <a:ext cx="1708832"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Social/</a:t>
            </a:r>
            <a:r>
              <a:rPr lang="pt-BR" sz="1600" b="1" dirty="0" err="1">
                <a:latin typeface="Arial" panose="020B0604020202020204" pitchFamily="34" charset="0"/>
                <a:cs typeface="Arial" panose="020B0604020202020204" pitchFamily="34" charset="0"/>
              </a:rPr>
              <a:t>Relac</a:t>
            </a:r>
            <a:r>
              <a:rPr lang="pt-BR" sz="1600" b="1" dirty="0">
                <a:latin typeface="Arial" panose="020B0604020202020204" pitchFamily="34" charset="0"/>
                <a:cs typeface="Arial" panose="020B0604020202020204" pitchFamily="34" charset="0"/>
              </a:rPr>
              <a:t>.</a:t>
            </a:r>
          </a:p>
        </p:txBody>
      </p:sp>
      <p:sp>
        <p:nvSpPr>
          <p:cNvPr id="15" name="Fluxograma: Processo alternativo 14"/>
          <p:cNvSpPr/>
          <p:nvPr/>
        </p:nvSpPr>
        <p:spPr>
          <a:xfrm>
            <a:off x="864945" y="5533382"/>
            <a:ext cx="1708832"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Natural</a:t>
            </a:r>
          </a:p>
        </p:txBody>
      </p:sp>
      <p:sp>
        <p:nvSpPr>
          <p:cNvPr id="16" name="Fluxograma: Processo alternativo 15"/>
          <p:cNvSpPr/>
          <p:nvPr/>
        </p:nvSpPr>
        <p:spPr>
          <a:xfrm>
            <a:off x="9501137" y="1971032"/>
            <a:ext cx="1785810"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Financeiro</a:t>
            </a:r>
          </a:p>
        </p:txBody>
      </p:sp>
      <p:sp>
        <p:nvSpPr>
          <p:cNvPr id="17" name="Fluxograma: Processo alternativo 16"/>
          <p:cNvSpPr/>
          <p:nvPr/>
        </p:nvSpPr>
        <p:spPr>
          <a:xfrm>
            <a:off x="9479252" y="2561582"/>
            <a:ext cx="1807695"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Manufaturado</a:t>
            </a:r>
          </a:p>
        </p:txBody>
      </p:sp>
      <p:sp>
        <p:nvSpPr>
          <p:cNvPr id="18" name="Fluxograma: Processo alternativo 17"/>
          <p:cNvSpPr/>
          <p:nvPr/>
        </p:nvSpPr>
        <p:spPr>
          <a:xfrm>
            <a:off x="9520187" y="3152132"/>
            <a:ext cx="1785810"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Intelectual</a:t>
            </a:r>
          </a:p>
        </p:txBody>
      </p:sp>
      <p:sp>
        <p:nvSpPr>
          <p:cNvPr id="19" name="Fluxograma: Processo alternativo 18"/>
          <p:cNvSpPr/>
          <p:nvPr/>
        </p:nvSpPr>
        <p:spPr>
          <a:xfrm>
            <a:off x="9520187" y="4371332"/>
            <a:ext cx="1785810"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Humano</a:t>
            </a:r>
          </a:p>
        </p:txBody>
      </p:sp>
      <p:sp>
        <p:nvSpPr>
          <p:cNvPr id="20" name="Fluxograma: Processo alternativo 19"/>
          <p:cNvSpPr/>
          <p:nvPr/>
        </p:nvSpPr>
        <p:spPr>
          <a:xfrm>
            <a:off x="9520187" y="4961882"/>
            <a:ext cx="1785810"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Social/</a:t>
            </a:r>
            <a:r>
              <a:rPr lang="pt-BR" sz="1600" b="1" dirty="0" err="1">
                <a:latin typeface="Arial" panose="020B0604020202020204" pitchFamily="34" charset="0"/>
                <a:cs typeface="Arial" panose="020B0604020202020204" pitchFamily="34" charset="0"/>
              </a:rPr>
              <a:t>Relac</a:t>
            </a:r>
            <a:r>
              <a:rPr lang="pt-BR" sz="1600" b="1" dirty="0">
                <a:latin typeface="Arial" panose="020B0604020202020204" pitchFamily="34" charset="0"/>
                <a:cs typeface="Arial" panose="020B0604020202020204" pitchFamily="34" charset="0"/>
              </a:rPr>
              <a:t>.</a:t>
            </a:r>
          </a:p>
        </p:txBody>
      </p:sp>
      <p:sp>
        <p:nvSpPr>
          <p:cNvPr id="21" name="Fluxograma: Processo alternativo 20"/>
          <p:cNvSpPr/>
          <p:nvPr/>
        </p:nvSpPr>
        <p:spPr>
          <a:xfrm>
            <a:off x="9539237" y="5552432"/>
            <a:ext cx="1785810" cy="420676"/>
          </a:xfrm>
          <a:prstGeom prst="flowChartAlternateProcess">
            <a:avLst/>
          </a:prstGeom>
          <a:solidFill>
            <a:schemeClr val="accent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atin typeface="Arial" panose="020B0604020202020204" pitchFamily="34" charset="0"/>
                <a:cs typeface="Arial" panose="020B0604020202020204" pitchFamily="34" charset="0"/>
              </a:rPr>
              <a:t>Natural</a:t>
            </a:r>
          </a:p>
        </p:txBody>
      </p:sp>
      <p:cxnSp>
        <p:nvCxnSpPr>
          <p:cNvPr id="22" name="Conector angulado 21"/>
          <p:cNvCxnSpPr>
            <a:stCxn id="10" idx="3"/>
            <a:endCxn id="9" idx="2"/>
          </p:cNvCxnSpPr>
          <p:nvPr/>
        </p:nvCxnSpPr>
        <p:spPr>
          <a:xfrm>
            <a:off x="2581462" y="2162320"/>
            <a:ext cx="772563" cy="209412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do 22"/>
          <p:cNvCxnSpPr>
            <a:stCxn id="11" idx="3"/>
            <a:endCxn id="9" idx="2"/>
          </p:cNvCxnSpPr>
          <p:nvPr/>
        </p:nvCxnSpPr>
        <p:spPr>
          <a:xfrm>
            <a:off x="2581464" y="2752870"/>
            <a:ext cx="772561" cy="150357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angulado 23"/>
          <p:cNvCxnSpPr>
            <a:stCxn id="12" idx="3"/>
            <a:endCxn id="9" idx="2"/>
          </p:cNvCxnSpPr>
          <p:nvPr/>
        </p:nvCxnSpPr>
        <p:spPr>
          <a:xfrm>
            <a:off x="2554727" y="3343420"/>
            <a:ext cx="799298" cy="91302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Elipse 24"/>
          <p:cNvSpPr/>
          <p:nvPr/>
        </p:nvSpPr>
        <p:spPr>
          <a:xfrm>
            <a:off x="4679819" y="3739402"/>
            <a:ext cx="1516505" cy="1072188"/>
          </a:xfrm>
          <a:prstGeom prst="ellipse">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50" b="1" dirty="0">
                <a:latin typeface="Arial" panose="020B0604020202020204" pitchFamily="34" charset="0"/>
                <a:cs typeface="Arial" panose="020B0604020202020204" pitchFamily="34" charset="0"/>
              </a:rPr>
              <a:t>Atividades dos Negócios</a:t>
            </a:r>
          </a:p>
        </p:txBody>
      </p:sp>
      <p:sp>
        <p:nvSpPr>
          <p:cNvPr id="26" name="Elipse 25"/>
          <p:cNvSpPr/>
          <p:nvPr/>
        </p:nvSpPr>
        <p:spPr>
          <a:xfrm>
            <a:off x="6127619" y="3758452"/>
            <a:ext cx="1359911" cy="1072188"/>
          </a:xfrm>
          <a:prstGeom prst="ellipse">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50" b="1" dirty="0">
                <a:latin typeface="Arial" panose="020B0604020202020204" pitchFamily="34" charset="0"/>
                <a:cs typeface="Arial" panose="020B0604020202020204" pitchFamily="34" charset="0"/>
              </a:rPr>
              <a:t>Produtos e Serviços</a:t>
            </a:r>
          </a:p>
        </p:txBody>
      </p:sp>
      <p:sp>
        <p:nvSpPr>
          <p:cNvPr id="27" name="Elipse 26"/>
          <p:cNvSpPr/>
          <p:nvPr/>
        </p:nvSpPr>
        <p:spPr>
          <a:xfrm>
            <a:off x="7575419" y="3777502"/>
            <a:ext cx="1359911" cy="1072188"/>
          </a:xfrm>
          <a:prstGeom prst="ellipse">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50" b="1" dirty="0">
                <a:latin typeface="Arial" panose="020B0604020202020204" pitchFamily="34" charset="0"/>
                <a:cs typeface="Arial" panose="020B0604020202020204" pitchFamily="34" charset="0"/>
              </a:rPr>
              <a:t>Impactos</a:t>
            </a:r>
          </a:p>
        </p:txBody>
      </p:sp>
      <p:cxnSp>
        <p:nvCxnSpPr>
          <p:cNvPr id="28" name="Conector angulado 27"/>
          <p:cNvCxnSpPr>
            <a:stCxn id="27" idx="6"/>
            <a:endCxn id="16" idx="1"/>
          </p:cNvCxnSpPr>
          <p:nvPr/>
        </p:nvCxnSpPr>
        <p:spPr>
          <a:xfrm flipV="1">
            <a:off x="8935330" y="2181370"/>
            <a:ext cx="565807" cy="213222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angulado 28"/>
          <p:cNvCxnSpPr>
            <a:stCxn id="27" idx="6"/>
            <a:endCxn id="17" idx="1"/>
          </p:cNvCxnSpPr>
          <p:nvPr/>
        </p:nvCxnSpPr>
        <p:spPr>
          <a:xfrm flipV="1">
            <a:off x="8935330" y="2771920"/>
            <a:ext cx="543922" cy="154167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angulado 29"/>
          <p:cNvCxnSpPr>
            <a:stCxn id="27" idx="6"/>
            <a:endCxn id="18" idx="1"/>
          </p:cNvCxnSpPr>
          <p:nvPr/>
        </p:nvCxnSpPr>
        <p:spPr>
          <a:xfrm flipV="1">
            <a:off x="8935330" y="3362470"/>
            <a:ext cx="584857" cy="95112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ector angulado 30"/>
          <p:cNvCxnSpPr>
            <a:stCxn id="27" idx="6"/>
            <a:endCxn id="19" idx="1"/>
          </p:cNvCxnSpPr>
          <p:nvPr/>
        </p:nvCxnSpPr>
        <p:spPr>
          <a:xfrm>
            <a:off x="8935330" y="4313596"/>
            <a:ext cx="584857" cy="26807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angulado 31"/>
          <p:cNvCxnSpPr>
            <a:stCxn id="27" idx="6"/>
            <a:endCxn id="20" idx="1"/>
          </p:cNvCxnSpPr>
          <p:nvPr/>
        </p:nvCxnSpPr>
        <p:spPr>
          <a:xfrm>
            <a:off x="8935330" y="4313596"/>
            <a:ext cx="584857" cy="85862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angulado 32"/>
          <p:cNvCxnSpPr>
            <a:stCxn id="27" idx="6"/>
            <a:endCxn id="21" idx="1"/>
          </p:cNvCxnSpPr>
          <p:nvPr/>
        </p:nvCxnSpPr>
        <p:spPr>
          <a:xfrm>
            <a:off x="8935330" y="4313596"/>
            <a:ext cx="603907" cy="144917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ector angulado 33"/>
          <p:cNvCxnSpPr>
            <a:stCxn id="13" idx="3"/>
            <a:endCxn id="9" idx="2"/>
          </p:cNvCxnSpPr>
          <p:nvPr/>
        </p:nvCxnSpPr>
        <p:spPr>
          <a:xfrm flipV="1">
            <a:off x="2554727" y="4256446"/>
            <a:ext cx="799298" cy="30617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Arredondar Retângulo em um Canto Diagonal 34"/>
          <p:cNvSpPr/>
          <p:nvPr/>
        </p:nvSpPr>
        <p:spPr>
          <a:xfrm>
            <a:off x="3596780" y="2561583"/>
            <a:ext cx="1563412" cy="741058"/>
          </a:xfrm>
          <a:prstGeom prst="round2DiagRect">
            <a:avLst/>
          </a:prstGeom>
          <a:solidFill>
            <a:schemeClr val="accent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50" b="1" dirty="0">
                <a:latin typeface="Arial" panose="020B0604020202020204" pitchFamily="34" charset="0"/>
                <a:cs typeface="Arial" panose="020B0604020202020204" pitchFamily="34" charset="0"/>
              </a:rPr>
              <a:t>(4D)_Riscos e Oportunidades</a:t>
            </a:r>
          </a:p>
        </p:txBody>
      </p:sp>
      <p:sp>
        <p:nvSpPr>
          <p:cNvPr id="36" name="CaixaDeTexto 35"/>
          <p:cNvSpPr txBox="1"/>
          <p:nvPr/>
        </p:nvSpPr>
        <p:spPr>
          <a:xfrm>
            <a:off x="3354024" y="6167623"/>
            <a:ext cx="5696311" cy="300082"/>
          </a:xfrm>
          <a:prstGeom prst="rect">
            <a:avLst/>
          </a:prstGeom>
          <a:noFill/>
        </p:spPr>
        <p:txBody>
          <a:bodyPr wrap="square" rtlCol="0">
            <a:spAutoFit/>
          </a:bodyPr>
          <a:lstStyle/>
          <a:p>
            <a:pPr algn="ctr"/>
            <a:r>
              <a:rPr lang="pt-BR" sz="1350" b="1" dirty="0">
                <a:latin typeface="Arial" panose="020B0604020202020204" pitchFamily="34" charset="0"/>
                <a:cs typeface="Arial" panose="020B0604020202020204" pitchFamily="34" charset="0"/>
              </a:rPr>
              <a:t>(4A)_Ambiente Externo (Contexto de Atuação da Empresa)</a:t>
            </a:r>
          </a:p>
        </p:txBody>
      </p:sp>
      <p:cxnSp>
        <p:nvCxnSpPr>
          <p:cNvPr id="37" name="Conector angulado 36"/>
          <p:cNvCxnSpPr>
            <a:stCxn id="14" idx="3"/>
            <a:endCxn id="9" idx="2"/>
          </p:cNvCxnSpPr>
          <p:nvPr/>
        </p:nvCxnSpPr>
        <p:spPr>
          <a:xfrm flipV="1">
            <a:off x="2554727" y="4256446"/>
            <a:ext cx="799298" cy="89672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angulado 37"/>
          <p:cNvCxnSpPr>
            <a:stCxn id="15" idx="3"/>
            <a:endCxn id="9" idx="2"/>
          </p:cNvCxnSpPr>
          <p:nvPr/>
        </p:nvCxnSpPr>
        <p:spPr>
          <a:xfrm flipV="1">
            <a:off x="2573777" y="4256446"/>
            <a:ext cx="780248" cy="148727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Seta para a direita 38"/>
          <p:cNvSpPr/>
          <p:nvPr/>
        </p:nvSpPr>
        <p:spPr>
          <a:xfrm>
            <a:off x="4344236" y="4050855"/>
            <a:ext cx="491457" cy="3984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0" name="Seta para a direita 39"/>
          <p:cNvSpPr/>
          <p:nvPr/>
        </p:nvSpPr>
        <p:spPr>
          <a:xfrm>
            <a:off x="5792036" y="4069905"/>
            <a:ext cx="491457" cy="3984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1" name="Seta para a direita 40"/>
          <p:cNvSpPr/>
          <p:nvPr/>
        </p:nvSpPr>
        <p:spPr>
          <a:xfrm>
            <a:off x="7335086" y="4088955"/>
            <a:ext cx="491457" cy="39848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2" name="Seta para baixo 41"/>
          <p:cNvSpPr/>
          <p:nvPr/>
        </p:nvSpPr>
        <p:spPr>
          <a:xfrm rot="5400000">
            <a:off x="2282573" y="1453016"/>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3" name="Seta para baixo 42"/>
          <p:cNvSpPr/>
          <p:nvPr/>
        </p:nvSpPr>
        <p:spPr>
          <a:xfrm rot="5400000">
            <a:off x="9425657" y="1457349"/>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4" name="Seta para baixo 43"/>
          <p:cNvSpPr/>
          <p:nvPr/>
        </p:nvSpPr>
        <p:spPr>
          <a:xfrm rot="5400000">
            <a:off x="7249844" y="1437726"/>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5" name="Seta para baixo 44"/>
          <p:cNvSpPr/>
          <p:nvPr/>
        </p:nvSpPr>
        <p:spPr>
          <a:xfrm rot="5400000">
            <a:off x="5077222" y="1441779"/>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6" name="Seta para baixo 45"/>
          <p:cNvSpPr/>
          <p:nvPr/>
        </p:nvSpPr>
        <p:spPr>
          <a:xfrm>
            <a:off x="388559" y="1998232"/>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7" name="Seta para baixo 46"/>
          <p:cNvSpPr/>
          <p:nvPr/>
        </p:nvSpPr>
        <p:spPr>
          <a:xfrm>
            <a:off x="382320" y="3009965"/>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8" name="Seta para baixo 47"/>
          <p:cNvSpPr/>
          <p:nvPr/>
        </p:nvSpPr>
        <p:spPr>
          <a:xfrm rot="16200000">
            <a:off x="2284661" y="3887049"/>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9" name="Seta para baixo 48"/>
          <p:cNvSpPr/>
          <p:nvPr/>
        </p:nvSpPr>
        <p:spPr>
          <a:xfrm rot="16200000">
            <a:off x="7057205" y="3879043"/>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50" name="Seta para baixo 49"/>
          <p:cNvSpPr/>
          <p:nvPr/>
        </p:nvSpPr>
        <p:spPr>
          <a:xfrm rot="16200000">
            <a:off x="9439391" y="3890312"/>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51" name="Seta para baixo 50"/>
          <p:cNvSpPr/>
          <p:nvPr/>
        </p:nvSpPr>
        <p:spPr>
          <a:xfrm rot="16200000">
            <a:off x="5140935" y="3889354"/>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52" name="Seta para baixo 51"/>
          <p:cNvSpPr/>
          <p:nvPr/>
        </p:nvSpPr>
        <p:spPr>
          <a:xfrm rot="10800000">
            <a:off x="11368152" y="2950501"/>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53" name="Seta para baixo 52"/>
          <p:cNvSpPr/>
          <p:nvPr/>
        </p:nvSpPr>
        <p:spPr>
          <a:xfrm rot="10800000">
            <a:off x="11380371" y="2078136"/>
            <a:ext cx="378995" cy="21878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54" name="Fluxograma: Processo alternativo 53"/>
          <p:cNvSpPr/>
          <p:nvPr/>
        </p:nvSpPr>
        <p:spPr>
          <a:xfrm>
            <a:off x="579120" y="1547118"/>
            <a:ext cx="10988040" cy="2450160"/>
          </a:xfrm>
          <a:prstGeom prst="flowChartAlternateProcess">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55" name="Arredondar Retângulo em um Canto Diagonal 54"/>
          <p:cNvSpPr/>
          <p:nvPr/>
        </p:nvSpPr>
        <p:spPr>
          <a:xfrm>
            <a:off x="7009251" y="2530523"/>
            <a:ext cx="1621294" cy="732302"/>
          </a:xfrm>
          <a:prstGeom prst="round2DiagRect">
            <a:avLst/>
          </a:prstGeom>
          <a:solidFill>
            <a:schemeClr val="accent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50" b="1" dirty="0">
                <a:latin typeface="Arial" panose="020B0604020202020204" pitchFamily="34" charset="0"/>
                <a:cs typeface="Arial" panose="020B0604020202020204" pitchFamily="34" charset="0"/>
              </a:rPr>
              <a:t>(4E)_Estratégia e Alocação Recursos</a:t>
            </a:r>
          </a:p>
        </p:txBody>
      </p:sp>
      <p:sp>
        <p:nvSpPr>
          <p:cNvPr id="56" name="Arredondar Retângulo em um Canto Diagonal 55"/>
          <p:cNvSpPr/>
          <p:nvPr/>
        </p:nvSpPr>
        <p:spPr>
          <a:xfrm>
            <a:off x="3544877" y="5050573"/>
            <a:ext cx="1788875" cy="658649"/>
          </a:xfrm>
          <a:prstGeom prst="round2DiagRect">
            <a:avLst/>
          </a:prstGeom>
          <a:solidFill>
            <a:schemeClr val="accent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50" b="1" dirty="0">
                <a:latin typeface="Arial" panose="020B0604020202020204" pitchFamily="34" charset="0"/>
                <a:cs typeface="Arial" panose="020B0604020202020204" pitchFamily="34" charset="0"/>
              </a:rPr>
              <a:t>(4F)_Desempenho</a:t>
            </a:r>
          </a:p>
        </p:txBody>
      </p:sp>
      <p:sp>
        <p:nvSpPr>
          <p:cNvPr id="57" name="Arredondar Retângulo em um Canto Diagonal 56"/>
          <p:cNvSpPr/>
          <p:nvPr/>
        </p:nvSpPr>
        <p:spPr>
          <a:xfrm>
            <a:off x="6882254" y="5039569"/>
            <a:ext cx="1748291" cy="669653"/>
          </a:xfrm>
          <a:prstGeom prst="round2DiagRect">
            <a:avLst/>
          </a:prstGeom>
          <a:solidFill>
            <a:schemeClr val="accent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50" b="1" dirty="0">
                <a:latin typeface="Arial" panose="020B0604020202020204" pitchFamily="34" charset="0"/>
                <a:cs typeface="Arial" panose="020B0604020202020204" pitchFamily="34" charset="0"/>
              </a:rPr>
              <a:t>(4G)_Perspectivas</a:t>
            </a:r>
          </a:p>
        </p:txBody>
      </p:sp>
      <p:sp>
        <p:nvSpPr>
          <p:cNvPr id="58" name="Mais 57"/>
          <p:cNvSpPr/>
          <p:nvPr/>
        </p:nvSpPr>
        <p:spPr>
          <a:xfrm>
            <a:off x="8423260" y="3825536"/>
            <a:ext cx="386233" cy="353855"/>
          </a:xfrm>
          <a:prstGeom prst="mathPlu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59" name="Menos 58"/>
          <p:cNvSpPr/>
          <p:nvPr/>
        </p:nvSpPr>
        <p:spPr>
          <a:xfrm>
            <a:off x="8390000" y="4335259"/>
            <a:ext cx="390269" cy="28782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pic>
        <p:nvPicPr>
          <p:cNvPr id="60" name="Imagem 59"/>
          <p:cNvPicPr>
            <a:picLocks noChangeAspect="1"/>
          </p:cNvPicPr>
          <p:nvPr/>
        </p:nvPicPr>
        <p:blipFill>
          <a:blip r:embed="rId3"/>
          <a:stretch>
            <a:fillRect/>
          </a:stretch>
        </p:blipFill>
        <p:spPr>
          <a:xfrm>
            <a:off x="7977841" y="1867059"/>
            <a:ext cx="340851" cy="373442"/>
          </a:xfrm>
          <a:prstGeom prst="rect">
            <a:avLst/>
          </a:prstGeom>
        </p:spPr>
      </p:pic>
      <p:pic>
        <p:nvPicPr>
          <p:cNvPr id="61" name="Imagem 60"/>
          <p:cNvPicPr>
            <a:picLocks noChangeAspect="1"/>
          </p:cNvPicPr>
          <p:nvPr/>
        </p:nvPicPr>
        <p:blipFill>
          <a:blip r:embed="rId3"/>
          <a:stretch>
            <a:fillRect/>
          </a:stretch>
        </p:blipFill>
        <p:spPr>
          <a:xfrm>
            <a:off x="8663719" y="6121908"/>
            <a:ext cx="340851" cy="373442"/>
          </a:xfrm>
          <a:prstGeom prst="rect">
            <a:avLst/>
          </a:prstGeom>
        </p:spPr>
      </p:pic>
      <p:sp>
        <p:nvSpPr>
          <p:cNvPr id="69"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O Processo de Geração de Valor</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70" name="Conector reto 69"/>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Imagem 70"/>
          <p:cNvPicPr>
            <a:picLocks noChangeAspect="1"/>
          </p:cNvPicPr>
          <p:nvPr/>
        </p:nvPicPr>
        <p:blipFill>
          <a:blip r:embed="rId4"/>
          <a:stretch>
            <a:fillRect/>
          </a:stretch>
        </p:blipFill>
        <p:spPr>
          <a:xfrm>
            <a:off x="11172195" y="71811"/>
            <a:ext cx="668510" cy="668510"/>
          </a:xfrm>
          <a:prstGeom prst="rect">
            <a:avLst/>
          </a:prstGeom>
        </p:spPr>
      </p:pic>
      <p:sp>
        <p:nvSpPr>
          <p:cNvPr id="105" name="CaixaDeTexto 104"/>
          <p:cNvSpPr txBox="1"/>
          <p:nvPr/>
        </p:nvSpPr>
        <p:spPr>
          <a:xfrm>
            <a:off x="1240889" y="1510023"/>
            <a:ext cx="941283" cy="369332"/>
          </a:xfrm>
          <a:prstGeom prst="rect">
            <a:avLst/>
          </a:prstGeom>
          <a:noFill/>
        </p:spPr>
        <p:txBody>
          <a:bodyPr wrap="none" rtlCol="0">
            <a:spAutoFit/>
          </a:bodyPr>
          <a:lstStyle/>
          <a:p>
            <a:r>
              <a:rPr lang="pt-BR" b="1" dirty="0" err="1" smtClean="0">
                <a:latin typeface="Arial" panose="020B0604020202020204" pitchFamily="34" charset="0"/>
                <a:cs typeface="Arial" panose="020B0604020202020204" pitchFamily="34" charset="0"/>
              </a:rPr>
              <a:t>Imputs</a:t>
            </a:r>
            <a:endParaRPr lang="pt-BR" b="1" dirty="0">
              <a:latin typeface="Arial" panose="020B0604020202020204" pitchFamily="34" charset="0"/>
              <a:cs typeface="Arial" panose="020B0604020202020204" pitchFamily="34" charset="0"/>
            </a:endParaRPr>
          </a:p>
        </p:txBody>
      </p:sp>
      <p:sp>
        <p:nvSpPr>
          <p:cNvPr id="106" name="CaixaDeTexto 105"/>
          <p:cNvSpPr txBox="1"/>
          <p:nvPr/>
        </p:nvSpPr>
        <p:spPr>
          <a:xfrm>
            <a:off x="9974879" y="1510023"/>
            <a:ext cx="1069524" cy="369332"/>
          </a:xfrm>
          <a:prstGeom prst="rect">
            <a:avLst/>
          </a:prstGeom>
          <a:noFill/>
        </p:spPr>
        <p:txBody>
          <a:bodyPr wrap="none" rtlCol="0">
            <a:spAutoFit/>
          </a:bodyPr>
          <a:lstStyle/>
          <a:p>
            <a:r>
              <a:rPr lang="pt-BR" b="1" dirty="0" smtClean="0">
                <a:latin typeface="Arial" panose="020B0604020202020204" pitchFamily="34" charset="0"/>
                <a:cs typeface="Arial" panose="020B0604020202020204" pitchFamily="34" charset="0"/>
              </a:rPr>
              <a:t>Outputs</a:t>
            </a:r>
            <a:endParaRPr lang="pt-B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64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1100" fill="hold"/>
                                        <p:tgtEl>
                                          <p:spTgt spid="9"/>
                                        </p:tgtEl>
                                        <p:attrNameLst>
                                          <p:attrName>ppt_x</p:attrName>
                                        </p:attrNameLst>
                                      </p:cBhvr>
                                      <p:tavLst>
                                        <p:tav tm="0">
                                          <p:val>
                                            <p:strVal val="#ppt_x"/>
                                          </p:val>
                                        </p:tav>
                                        <p:tav tm="100000">
                                          <p:val>
                                            <p:strVal val="#ppt_x"/>
                                          </p:val>
                                        </p:tav>
                                      </p:tavLst>
                                    </p:anim>
                                    <p:anim calcmode="lin" valueType="num">
                                      <p:cBhvr additive="base">
                                        <p:cTn id="56" dur="11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1000"/>
                                        <p:tgtEl>
                                          <p:spTgt spid="11"/>
                                        </p:tgtEl>
                                      </p:cBhvr>
                                    </p:animEffect>
                                    <p:anim calcmode="lin" valueType="num">
                                      <p:cBhvr>
                                        <p:cTn id="74" dur="1000" fill="hold"/>
                                        <p:tgtEl>
                                          <p:spTgt spid="11"/>
                                        </p:tgtEl>
                                        <p:attrNameLst>
                                          <p:attrName>ppt_x</p:attrName>
                                        </p:attrNameLst>
                                      </p:cBhvr>
                                      <p:tavLst>
                                        <p:tav tm="0">
                                          <p:val>
                                            <p:strVal val="#ppt_x"/>
                                          </p:val>
                                        </p:tav>
                                        <p:tav tm="100000">
                                          <p:val>
                                            <p:strVal val="#ppt_x"/>
                                          </p:val>
                                        </p:tav>
                                      </p:tavLst>
                                    </p:anim>
                                    <p:anim calcmode="lin" valueType="num">
                                      <p:cBhvr>
                                        <p:cTn id="75" dur="1000" fill="hold"/>
                                        <p:tgtEl>
                                          <p:spTgt spid="11"/>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1000"/>
                                        <p:tgtEl>
                                          <p:spTgt spid="23"/>
                                        </p:tgtEl>
                                      </p:cBhvr>
                                    </p:animEffect>
                                    <p:anim calcmode="lin" valueType="num">
                                      <p:cBhvr>
                                        <p:cTn id="79" dur="1000" fill="hold"/>
                                        <p:tgtEl>
                                          <p:spTgt spid="23"/>
                                        </p:tgtEl>
                                        <p:attrNameLst>
                                          <p:attrName>ppt_x</p:attrName>
                                        </p:attrNameLst>
                                      </p:cBhvr>
                                      <p:tavLst>
                                        <p:tav tm="0">
                                          <p:val>
                                            <p:strVal val="#ppt_x"/>
                                          </p:val>
                                        </p:tav>
                                        <p:tav tm="100000">
                                          <p:val>
                                            <p:strVal val="#ppt_x"/>
                                          </p:val>
                                        </p:tav>
                                      </p:tavLst>
                                    </p:anim>
                                    <p:anim calcmode="lin" valueType="num">
                                      <p:cBhvr>
                                        <p:cTn id="8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ppt_x</p:attrName>
                                        </p:attrNameLst>
                                      </p:cBhvr>
                                      <p:tavLst>
                                        <p:tav tm="0">
                                          <p:val>
                                            <p:strVal val="#ppt_x"/>
                                          </p:val>
                                        </p:tav>
                                        <p:tav tm="100000">
                                          <p:val>
                                            <p:strVal val="#ppt_x"/>
                                          </p:val>
                                        </p:tav>
                                      </p:tavLst>
                                    </p:anim>
                                    <p:anim calcmode="lin" valueType="num">
                                      <p:cBhvr>
                                        <p:cTn id="87" dur="1000" fill="hold"/>
                                        <p:tgtEl>
                                          <p:spTgt spid="12"/>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1000"/>
                                        <p:tgtEl>
                                          <p:spTgt spid="24"/>
                                        </p:tgtEl>
                                      </p:cBhvr>
                                    </p:animEffect>
                                    <p:anim calcmode="lin" valueType="num">
                                      <p:cBhvr>
                                        <p:cTn id="91" dur="1000" fill="hold"/>
                                        <p:tgtEl>
                                          <p:spTgt spid="24"/>
                                        </p:tgtEl>
                                        <p:attrNameLst>
                                          <p:attrName>ppt_x</p:attrName>
                                        </p:attrNameLst>
                                      </p:cBhvr>
                                      <p:tavLst>
                                        <p:tav tm="0">
                                          <p:val>
                                            <p:strVal val="#ppt_x"/>
                                          </p:val>
                                        </p:tav>
                                        <p:tav tm="100000">
                                          <p:val>
                                            <p:strVal val="#ppt_x"/>
                                          </p:val>
                                        </p:tav>
                                      </p:tavLst>
                                    </p:anim>
                                    <p:anim calcmode="lin" valueType="num">
                                      <p:cBhvr>
                                        <p:cTn id="9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fade">
                                      <p:cBhvr>
                                        <p:cTn id="97" dur="1000"/>
                                        <p:tgtEl>
                                          <p:spTgt spid="13"/>
                                        </p:tgtEl>
                                      </p:cBhvr>
                                    </p:animEffect>
                                    <p:anim calcmode="lin" valueType="num">
                                      <p:cBhvr>
                                        <p:cTn id="98" dur="1000" fill="hold"/>
                                        <p:tgtEl>
                                          <p:spTgt spid="13"/>
                                        </p:tgtEl>
                                        <p:attrNameLst>
                                          <p:attrName>ppt_x</p:attrName>
                                        </p:attrNameLst>
                                      </p:cBhvr>
                                      <p:tavLst>
                                        <p:tav tm="0">
                                          <p:val>
                                            <p:strVal val="#ppt_x"/>
                                          </p:val>
                                        </p:tav>
                                        <p:tav tm="100000">
                                          <p:val>
                                            <p:strVal val="#ppt_x"/>
                                          </p:val>
                                        </p:tav>
                                      </p:tavLst>
                                    </p:anim>
                                    <p:anim calcmode="lin" valueType="num">
                                      <p:cBhvr>
                                        <p:cTn id="9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1000"/>
                                        <p:tgtEl>
                                          <p:spTgt spid="37"/>
                                        </p:tgtEl>
                                      </p:cBhvr>
                                    </p:animEffect>
                                    <p:anim calcmode="lin" valueType="num">
                                      <p:cBhvr>
                                        <p:cTn id="105" dur="1000" fill="hold"/>
                                        <p:tgtEl>
                                          <p:spTgt spid="37"/>
                                        </p:tgtEl>
                                        <p:attrNameLst>
                                          <p:attrName>ppt_x</p:attrName>
                                        </p:attrNameLst>
                                      </p:cBhvr>
                                      <p:tavLst>
                                        <p:tav tm="0">
                                          <p:val>
                                            <p:strVal val="#ppt_x"/>
                                          </p:val>
                                        </p:tav>
                                        <p:tav tm="100000">
                                          <p:val>
                                            <p:strVal val="#ppt_x"/>
                                          </p:val>
                                        </p:tav>
                                      </p:tavLst>
                                    </p:anim>
                                    <p:anim calcmode="lin" valueType="num">
                                      <p:cBhvr>
                                        <p:cTn id="106" dur="1000" fill="hold"/>
                                        <p:tgtEl>
                                          <p:spTgt spid="37"/>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1000"/>
                                        <p:tgtEl>
                                          <p:spTgt spid="14"/>
                                        </p:tgtEl>
                                      </p:cBhvr>
                                    </p:animEffect>
                                    <p:anim calcmode="lin" valueType="num">
                                      <p:cBhvr>
                                        <p:cTn id="110" dur="1000" fill="hold"/>
                                        <p:tgtEl>
                                          <p:spTgt spid="14"/>
                                        </p:tgtEl>
                                        <p:attrNameLst>
                                          <p:attrName>ppt_x</p:attrName>
                                        </p:attrNameLst>
                                      </p:cBhvr>
                                      <p:tavLst>
                                        <p:tav tm="0">
                                          <p:val>
                                            <p:strVal val="#ppt_x"/>
                                          </p:val>
                                        </p:tav>
                                        <p:tav tm="100000">
                                          <p:val>
                                            <p:strVal val="#ppt_x"/>
                                          </p:val>
                                        </p:tav>
                                      </p:tavLst>
                                    </p:anim>
                                    <p:anim calcmode="lin" valueType="num">
                                      <p:cBhvr>
                                        <p:cTn id="11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15"/>
                                        </p:tgtEl>
                                        <p:attrNameLst>
                                          <p:attrName>style.visibility</p:attrName>
                                        </p:attrNameLst>
                                      </p:cBhvr>
                                      <p:to>
                                        <p:strVal val="visible"/>
                                      </p:to>
                                    </p:set>
                                    <p:animEffect transition="in" filter="fade">
                                      <p:cBhvr>
                                        <p:cTn id="116" dur="1000"/>
                                        <p:tgtEl>
                                          <p:spTgt spid="15"/>
                                        </p:tgtEl>
                                      </p:cBhvr>
                                    </p:animEffect>
                                    <p:anim calcmode="lin" valueType="num">
                                      <p:cBhvr>
                                        <p:cTn id="117" dur="1000" fill="hold"/>
                                        <p:tgtEl>
                                          <p:spTgt spid="15"/>
                                        </p:tgtEl>
                                        <p:attrNameLst>
                                          <p:attrName>ppt_x</p:attrName>
                                        </p:attrNameLst>
                                      </p:cBhvr>
                                      <p:tavLst>
                                        <p:tav tm="0">
                                          <p:val>
                                            <p:strVal val="#ppt_x"/>
                                          </p:val>
                                        </p:tav>
                                        <p:tav tm="100000">
                                          <p:val>
                                            <p:strVal val="#ppt_x"/>
                                          </p:val>
                                        </p:tav>
                                      </p:tavLst>
                                    </p:anim>
                                    <p:anim calcmode="lin" valueType="num">
                                      <p:cBhvr>
                                        <p:cTn id="118" dur="1000" fill="hold"/>
                                        <p:tgtEl>
                                          <p:spTgt spid="15"/>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fade">
                                      <p:cBhvr>
                                        <p:cTn id="121" dur="1000"/>
                                        <p:tgtEl>
                                          <p:spTgt spid="38"/>
                                        </p:tgtEl>
                                      </p:cBhvr>
                                    </p:animEffect>
                                    <p:anim calcmode="lin" valueType="num">
                                      <p:cBhvr>
                                        <p:cTn id="122" dur="1000" fill="hold"/>
                                        <p:tgtEl>
                                          <p:spTgt spid="38"/>
                                        </p:tgtEl>
                                        <p:attrNameLst>
                                          <p:attrName>ppt_x</p:attrName>
                                        </p:attrNameLst>
                                      </p:cBhvr>
                                      <p:tavLst>
                                        <p:tav tm="0">
                                          <p:val>
                                            <p:strVal val="#ppt_x"/>
                                          </p:val>
                                        </p:tav>
                                        <p:tav tm="100000">
                                          <p:val>
                                            <p:strVal val="#ppt_x"/>
                                          </p:val>
                                        </p:tav>
                                      </p:tavLst>
                                    </p:anim>
                                    <p:anim calcmode="lin" valueType="num">
                                      <p:cBhvr>
                                        <p:cTn id="1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nodeType="clickEffect">
                                  <p:stCondLst>
                                    <p:cond delay="0"/>
                                  </p:stCondLst>
                                  <p:childTnLst>
                                    <p:set>
                                      <p:cBhvr>
                                        <p:cTn id="127" dur="1" fill="hold">
                                          <p:stCondLst>
                                            <p:cond delay="0"/>
                                          </p:stCondLst>
                                        </p:cTn>
                                        <p:tgtEl>
                                          <p:spTgt spid="34"/>
                                        </p:tgtEl>
                                        <p:attrNameLst>
                                          <p:attrName>style.visibility</p:attrName>
                                        </p:attrNameLst>
                                      </p:cBhvr>
                                      <p:to>
                                        <p:strVal val="visible"/>
                                      </p:to>
                                    </p:set>
                                    <p:animEffect transition="in" filter="fade">
                                      <p:cBhvr>
                                        <p:cTn id="128" dur="1000"/>
                                        <p:tgtEl>
                                          <p:spTgt spid="34"/>
                                        </p:tgtEl>
                                      </p:cBhvr>
                                    </p:animEffect>
                                    <p:anim calcmode="lin" valueType="num">
                                      <p:cBhvr>
                                        <p:cTn id="129" dur="1000" fill="hold"/>
                                        <p:tgtEl>
                                          <p:spTgt spid="34"/>
                                        </p:tgtEl>
                                        <p:attrNameLst>
                                          <p:attrName>ppt_x</p:attrName>
                                        </p:attrNameLst>
                                      </p:cBhvr>
                                      <p:tavLst>
                                        <p:tav tm="0">
                                          <p:val>
                                            <p:strVal val="#ppt_x"/>
                                          </p:val>
                                        </p:tav>
                                        <p:tav tm="100000">
                                          <p:val>
                                            <p:strVal val="#ppt_x"/>
                                          </p:val>
                                        </p:tav>
                                      </p:tavLst>
                                    </p:anim>
                                    <p:anim calcmode="lin" valueType="num">
                                      <p:cBhvr>
                                        <p:cTn id="1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10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7" presetClass="entr" presetSubtype="10" fill="hold" grpId="0" nodeType="clickEffect">
                                  <p:stCondLst>
                                    <p:cond delay="0"/>
                                  </p:stCondLst>
                                  <p:childTnLst>
                                    <p:set>
                                      <p:cBhvr>
                                        <p:cTn id="138" dur="1" fill="hold">
                                          <p:stCondLst>
                                            <p:cond delay="0"/>
                                          </p:stCondLst>
                                        </p:cTn>
                                        <p:tgtEl>
                                          <p:spTgt spid="39"/>
                                        </p:tgtEl>
                                        <p:attrNameLst>
                                          <p:attrName>style.visibility</p:attrName>
                                        </p:attrNameLst>
                                      </p:cBhvr>
                                      <p:to>
                                        <p:strVal val="visible"/>
                                      </p:to>
                                    </p:set>
                                    <p:anim calcmode="lin" valueType="num">
                                      <p:cBhvr>
                                        <p:cTn id="139" dur="500" fill="hold"/>
                                        <p:tgtEl>
                                          <p:spTgt spid="39"/>
                                        </p:tgtEl>
                                        <p:attrNameLst>
                                          <p:attrName>ppt_w</p:attrName>
                                        </p:attrNameLst>
                                      </p:cBhvr>
                                      <p:tavLst>
                                        <p:tav tm="0">
                                          <p:val>
                                            <p:fltVal val="0"/>
                                          </p:val>
                                        </p:tav>
                                        <p:tav tm="100000">
                                          <p:val>
                                            <p:strVal val="#ppt_w"/>
                                          </p:val>
                                        </p:tav>
                                      </p:tavLst>
                                    </p:anim>
                                    <p:anim calcmode="lin" valueType="num">
                                      <p:cBhvr>
                                        <p:cTn id="140" dur="5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5"/>
                                        </p:tgtEl>
                                        <p:attrNameLst>
                                          <p:attrName>style.visibility</p:attrName>
                                        </p:attrNameLst>
                                      </p:cBhvr>
                                      <p:to>
                                        <p:strVal val="visible"/>
                                      </p:to>
                                    </p:set>
                                    <p:anim calcmode="lin" valueType="num">
                                      <p:cBhvr additive="base">
                                        <p:cTn id="145" dur="500" fill="hold"/>
                                        <p:tgtEl>
                                          <p:spTgt spid="25"/>
                                        </p:tgtEl>
                                        <p:attrNameLst>
                                          <p:attrName>ppt_x</p:attrName>
                                        </p:attrNameLst>
                                      </p:cBhvr>
                                      <p:tavLst>
                                        <p:tav tm="0">
                                          <p:val>
                                            <p:strVal val="#ppt_x"/>
                                          </p:val>
                                        </p:tav>
                                        <p:tav tm="100000">
                                          <p:val>
                                            <p:strVal val="#ppt_x"/>
                                          </p:val>
                                        </p:tav>
                                      </p:tavLst>
                                    </p:anim>
                                    <p:anim calcmode="lin" valueType="num">
                                      <p:cBhvr additive="base">
                                        <p:cTn id="1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17" presetClass="entr" presetSubtype="10" fill="hold" grpId="0" nodeType="clickEffect">
                                  <p:stCondLst>
                                    <p:cond delay="0"/>
                                  </p:stCondLst>
                                  <p:childTnLst>
                                    <p:set>
                                      <p:cBhvr>
                                        <p:cTn id="150" dur="1" fill="hold">
                                          <p:stCondLst>
                                            <p:cond delay="0"/>
                                          </p:stCondLst>
                                        </p:cTn>
                                        <p:tgtEl>
                                          <p:spTgt spid="40"/>
                                        </p:tgtEl>
                                        <p:attrNameLst>
                                          <p:attrName>style.visibility</p:attrName>
                                        </p:attrNameLst>
                                      </p:cBhvr>
                                      <p:to>
                                        <p:strVal val="visible"/>
                                      </p:to>
                                    </p:set>
                                    <p:anim calcmode="lin" valueType="num">
                                      <p:cBhvr>
                                        <p:cTn id="151" dur="500" fill="hold"/>
                                        <p:tgtEl>
                                          <p:spTgt spid="40"/>
                                        </p:tgtEl>
                                        <p:attrNameLst>
                                          <p:attrName>ppt_w</p:attrName>
                                        </p:attrNameLst>
                                      </p:cBhvr>
                                      <p:tavLst>
                                        <p:tav tm="0">
                                          <p:val>
                                            <p:fltVal val="0"/>
                                          </p:val>
                                        </p:tav>
                                        <p:tav tm="100000">
                                          <p:val>
                                            <p:strVal val="#ppt_w"/>
                                          </p:val>
                                        </p:tav>
                                      </p:tavLst>
                                    </p:anim>
                                    <p:anim calcmode="lin" valueType="num">
                                      <p:cBhvr>
                                        <p:cTn id="152"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26"/>
                                        </p:tgtEl>
                                        <p:attrNameLst>
                                          <p:attrName>style.visibility</p:attrName>
                                        </p:attrNameLst>
                                      </p:cBhvr>
                                      <p:to>
                                        <p:strVal val="visible"/>
                                      </p:to>
                                    </p:set>
                                    <p:anim calcmode="lin" valueType="num">
                                      <p:cBhvr additive="base">
                                        <p:cTn id="157" dur="500" fill="hold"/>
                                        <p:tgtEl>
                                          <p:spTgt spid="26"/>
                                        </p:tgtEl>
                                        <p:attrNameLst>
                                          <p:attrName>ppt_x</p:attrName>
                                        </p:attrNameLst>
                                      </p:cBhvr>
                                      <p:tavLst>
                                        <p:tav tm="0">
                                          <p:val>
                                            <p:strVal val="#ppt_x"/>
                                          </p:val>
                                        </p:tav>
                                        <p:tav tm="100000">
                                          <p:val>
                                            <p:strVal val="#ppt_x"/>
                                          </p:val>
                                        </p:tav>
                                      </p:tavLst>
                                    </p:anim>
                                    <p:anim calcmode="lin" valueType="num">
                                      <p:cBhvr additive="base">
                                        <p:cTn id="1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17" presetClass="entr" presetSubtype="10" fill="hold" grpId="0" nodeType="clickEffect">
                                  <p:stCondLst>
                                    <p:cond delay="0"/>
                                  </p:stCondLst>
                                  <p:childTnLst>
                                    <p:set>
                                      <p:cBhvr>
                                        <p:cTn id="162" dur="1" fill="hold">
                                          <p:stCondLst>
                                            <p:cond delay="0"/>
                                          </p:stCondLst>
                                        </p:cTn>
                                        <p:tgtEl>
                                          <p:spTgt spid="41"/>
                                        </p:tgtEl>
                                        <p:attrNameLst>
                                          <p:attrName>style.visibility</p:attrName>
                                        </p:attrNameLst>
                                      </p:cBhvr>
                                      <p:to>
                                        <p:strVal val="visible"/>
                                      </p:to>
                                    </p:set>
                                    <p:anim calcmode="lin" valueType="num">
                                      <p:cBhvr>
                                        <p:cTn id="163" dur="500" fill="hold"/>
                                        <p:tgtEl>
                                          <p:spTgt spid="41"/>
                                        </p:tgtEl>
                                        <p:attrNameLst>
                                          <p:attrName>ppt_w</p:attrName>
                                        </p:attrNameLst>
                                      </p:cBhvr>
                                      <p:tavLst>
                                        <p:tav tm="0">
                                          <p:val>
                                            <p:fltVal val="0"/>
                                          </p:val>
                                        </p:tav>
                                        <p:tav tm="100000">
                                          <p:val>
                                            <p:strVal val="#ppt_w"/>
                                          </p:val>
                                        </p:tav>
                                      </p:tavLst>
                                    </p:anim>
                                    <p:anim calcmode="lin" valueType="num">
                                      <p:cBhvr>
                                        <p:cTn id="164" dur="5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27"/>
                                        </p:tgtEl>
                                        <p:attrNameLst>
                                          <p:attrName>style.visibility</p:attrName>
                                        </p:attrNameLst>
                                      </p:cBhvr>
                                      <p:to>
                                        <p:strVal val="visible"/>
                                      </p:to>
                                    </p:set>
                                    <p:anim calcmode="lin" valueType="num">
                                      <p:cBhvr additive="base">
                                        <p:cTn id="169" dur="500" fill="hold"/>
                                        <p:tgtEl>
                                          <p:spTgt spid="27"/>
                                        </p:tgtEl>
                                        <p:attrNameLst>
                                          <p:attrName>ppt_x</p:attrName>
                                        </p:attrNameLst>
                                      </p:cBhvr>
                                      <p:tavLst>
                                        <p:tav tm="0">
                                          <p:val>
                                            <p:strVal val="#ppt_x"/>
                                          </p:val>
                                        </p:tav>
                                        <p:tav tm="100000">
                                          <p:val>
                                            <p:strVal val="#ppt_x"/>
                                          </p:val>
                                        </p:tav>
                                      </p:tavLst>
                                    </p:anim>
                                    <p:anim calcmode="lin" valueType="num">
                                      <p:cBhvr additive="base">
                                        <p:cTn id="17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58"/>
                                        </p:tgtEl>
                                        <p:attrNameLst>
                                          <p:attrName>style.visibility</p:attrName>
                                        </p:attrNameLst>
                                      </p:cBhvr>
                                      <p:to>
                                        <p:strVal val="visible"/>
                                      </p:to>
                                    </p:set>
                                    <p:anim calcmode="lin" valueType="num">
                                      <p:cBhvr additive="base">
                                        <p:cTn id="175" dur="500" fill="hold"/>
                                        <p:tgtEl>
                                          <p:spTgt spid="58"/>
                                        </p:tgtEl>
                                        <p:attrNameLst>
                                          <p:attrName>ppt_x</p:attrName>
                                        </p:attrNameLst>
                                      </p:cBhvr>
                                      <p:tavLst>
                                        <p:tav tm="0">
                                          <p:val>
                                            <p:strVal val="#ppt_x"/>
                                          </p:val>
                                        </p:tav>
                                        <p:tav tm="100000">
                                          <p:val>
                                            <p:strVal val="#ppt_x"/>
                                          </p:val>
                                        </p:tav>
                                      </p:tavLst>
                                    </p:anim>
                                    <p:anim calcmode="lin" valueType="num">
                                      <p:cBhvr additive="base">
                                        <p:cTn id="17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59"/>
                                        </p:tgtEl>
                                        <p:attrNameLst>
                                          <p:attrName>style.visibility</p:attrName>
                                        </p:attrNameLst>
                                      </p:cBhvr>
                                      <p:to>
                                        <p:strVal val="visible"/>
                                      </p:to>
                                    </p:set>
                                    <p:anim calcmode="lin" valueType="num">
                                      <p:cBhvr additive="base">
                                        <p:cTn id="181" dur="500" fill="hold"/>
                                        <p:tgtEl>
                                          <p:spTgt spid="59"/>
                                        </p:tgtEl>
                                        <p:attrNameLst>
                                          <p:attrName>ppt_x</p:attrName>
                                        </p:attrNameLst>
                                      </p:cBhvr>
                                      <p:tavLst>
                                        <p:tav tm="0">
                                          <p:val>
                                            <p:strVal val="#ppt_x"/>
                                          </p:val>
                                        </p:tav>
                                        <p:tav tm="100000">
                                          <p:val>
                                            <p:strVal val="#ppt_x"/>
                                          </p:val>
                                        </p:tav>
                                      </p:tavLst>
                                    </p:anim>
                                    <p:anim calcmode="lin" valueType="num">
                                      <p:cBhvr additive="base">
                                        <p:cTn id="18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42" presetClass="entr" presetSubtype="0" fill="hold" grpId="0" nodeType="click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fade">
                                      <p:cBhvr>
                                        <p:cTn id="187" dur="1000"/>
                                        <p:tgtEl>
                                          <p:spTgt spid="16"/>
                                        </p:tgtEl>
                                      </p:cBhvr>
                                    </p:animEffect>
                                    <p:anim calcmode="lin" valueType="num">
                                      <p:cBhvr>
                                        <p:cTn id="188" dur="1000" fill="hold"/>
                                        <p:tgtEl>
                                          <p:spTgt spid="16"/>
                                        </p:tgtEl>
                                        <p:attrNameLst>
                                          <p:attrName>ppt_x</p:attrName>
                                        </p:attrNameLst>
                                      </p:cBhvr>
                                      <p:tavLst>
                                        <p:tav tm="0">
                                          <p:val>
                                            <p:strVal val="#ppt_x"/>
                                          </p:val>
                                        </p:tav>
                                        <p:tav tm="100000">
                                          <p:val>
                                            <p:strVal val="#ppt_x"/>
                                          </p:val>
                                        </p:tav>
                                      </p:tavLst>
                                    </p:anim>
                                    <p:anim calcmode="lin" valueType="num">
                                      <p:cBhvr>
                                        <p:cTn id="1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42" presetClass="entr" presetSubtype="0" fill="hold" nodeType="clickEffect">
                                  <p:stCondLst>
                                    <p:cond delay="0"/>
                                  </p:stCondLst>
                                  <p:childTnLst>
                                    <p:set>
                                      <p:cBhvr>
                                        <p:cTn id="193" dur="1" fill="hold">
                                          <p:stCondLst>
                                            <p:cond delay="0"/>
                                          </p:stCondLst>
                                        </p:cTn>
                                        <p:tgtEl>
                                          <p:spTgt spid="32"/>
                                        </p:tgtEl>
                                        <p:attrNameLst>
                                          <p:attrName>style.visibility</p:attrName>
                                        </p:attrNameLst>
                                      </p:cBhvr>
                                      <p:to>
                                        <p:strVal val="visible"/>
                                      </p:to>
                                    </p:set>
                                    <p:animEffect transition="in" filter="fade">
                                      <p:cBhvr>
                                        <p:cTn id="194" dur="1000"/>
                                        <p:tgtEl>
                                          <p:spTgt spid="32"/>
                                        </p:tgtEl>
                                      </p:cBhvr>
                                    </p:animEffect>
                                    <p:anim calcmode="lin" valueType="num">
                                      <p:cBhvr>
                                        <p:cTn id="195" dur="1000" fill="hold"/>
                                        <p:tgtEl>
                                          <p:spTgt spid="32"/>
                                        </p:tgtEl>
                                        <p:attrNameLst>
                                          <p:attrName>ppt_x</p:attrName>
                                        </p:attrNameLst>
                                      </p:cBhvr>
                                      <p:tavLst>
                                        <p:tav tm="0">
                                          <p:val>
                                            <p:strVal val="#ppt_x"/>
                                          </p:val>
                                        </p:tav>
                                        <p:tav tm="100000">
                                          <p:val>
                                            <p:strVal val="#ppt_x"/>
                                          </p:val>
                                        </p:tav>
                                      </p:tavLst>
                                    </p:anim>
                                    <p:anim calcmode="lin" valueType="num">
                                      <p:cBhvr>
                                        <p:cTn id="19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42" presetClass="entr" presetSubtype="0" fill="hold" grpId="0" nodeType="clickEffect">
                                  <p:stCondLst>
                                    <p:cond delay="0"/>
                                  </p:stCondLst>
                                  <p:childTnLst>
                                    <p:set>
                                      <p:cBhvr>
                                        <p:cTn id="200" dur="1" fill="hold">
                                          <p:stCondLst>
                                            <p:cond delay="0"/>
                                          </p:stCondLst>
                                        </p:cTn>
                                        <p:tgtEl>
                                          <p:spTgt spid="17"/>
                                        </p:tgtEl>
                                        <p:attrNameLst>
                                          <p:attrName>style.visibility</p:attrName>
                                        </p:attrNameLst>
                                      </p:cBhvr>
                                      <p:to>
                                        <p:strVal val="visible"/>
                                      </p:to>
                                    </p:set>
                                    <p:animEffect transition="in" filter="fade">
                                      <p:cBhvr>
                                        <p:cTn id="201" dur="1000"/>
                                        <p:tgtEl>
                                          <p:spTgt spid="17"/>
                                        </p:tgtEl>
                                      </p:cBhvr>
                                    </p:animEffect>
                                    <p:anim calcmode="lin" valueType="num">
                                      <p:cBhvr>
                                        <p:cTn id="202" dur="1000" fill="hold"/>
                                        <p:tgtEl>
                                          <p:spTgt spid="17"/>
                                        </p:tgtEl>
                                        <p:attrNameLst>
                                          <p:attrName>ppt_x</p:attrName>
                                        </p:attrNameLst>
                                      </p:cBhvr>
                                      <p:tavLst>
                                        <p:tav tm="0">
                                          <p:val>
                                            <p:strVal val="#ppt_x"/>
                                          </p:val>
                                        </p:tav>
                                        <p:tav tm="100000">
                                          <p:val>
                                            <p:strVal val="#ppt_x"/>
                                          </p:val>
                                        </p:tav>
                                      </p:tavLst>
                                    </p:anim>
                                    <p:anim calcmode="lin" valueType="num">
                                      <p:cBhvr>
                                        <p:cTn id="203" dur="1000" fill="hold"/>
                                        <p:tgtEl>
                                          <p:spTgt spid="17"/>
                                        </p:tgtEl>
                                        <p:attrNameLst>
                                          <p:attrName>ppt_y</p:attrName>
                                        </p:attrNameLst>
                                      </p:cBhvr>
                                      <p:tavLst>
                                        <p:tav tm="0">
                                          <p:val>
                                            <p:strVal val="#ppt_y+.1"/>
                                          </p:val>
                                        </p:tav>
                                        <p:tav tm="100000">
                                          <p:val>
                                            <p:strVal val="#ppt_y"/>
                                          </p:val>
                                        </p:tav>
                                      </p:tavLst>
                                    </p:anim>
                                  </p:childTnLst>
                                </p:cTn>
                              </p:par>
                              <p:par>
                                <p:cTn id="204" presetID="42" presetClass="entr" presetSubtype="0" fill="hold" nodeType="withEffect">
                                  <p:stCondLst>
                                    <p:cond delay="0"/>
                                  </p:stCondLst>
                                  <p:childTnLst>
                                    <p:set>
                                      <p:cBhvr>
                                        <p:cTn id="205" dur="1" fill="hold">
                                          <p:stCondLst>
                                            <p:cond delay="0"/>
                                          </p:stCondLst>
                                        </p:cTn>
                                        <p:tgtEl>
                                          <p:spTgt spid="29"/>
                                        </p:tgtEl>
                                        <p:attrNameLst>
                                          <p:attrName>style.visibility</p:attrName>
                                        </p:attrNameLst>
                                      </p:cBhvr>
                                      <p:to>
                                        <p:strVal val="visible"/>
                                      </p:to>
                                    </p:set>
                                    <p:animEffect transition="in" filter="fade">
                                      <p:cBhvr>
                                        <p:cTn id="206" dur="1000"/>
                                        <p:tgtEl>
                                          <p:spTgt spid="29"/>
                                        </p:tgtEl>
                                      </p:cBhvr>
                                    </p:animEffect>
                                    <p:anim calcmode="lin" valueType="num">
                                      <p:cBhvr>
                                        <p:cTn id="207" dur="1000" fill="hold"/>
                                        <p:tgtEl>
                                          <p:spTgt spid="29"/>
                                        </p:tgtEl>
                                        <p:attrNameLst>
                                          <p:attrName>ppt_x</p:attrName>
                                        </p:attrNameLst>
                                      </p:cBhvr>
                                      <p:tavLst>
                                        <p:tav tm="0">
                                          <p:val>
                                            <p:strVal val="#ppt_x"/>
                                          </p:val>
                                        </p:tav>
                                        <p:tav tm="100000">
                                          <p:val>
                                            <p:strVal val="#ppt_x"/>
                                          </p:val>
                                        </p:tav>
                                      </p:tavLst>
                                    </p:anim>
                                    <p:anim calcmode="lin" valueType="num">
                                      <p:cBhvr>
                                        <p:cTn id="20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9" fill="hold">
                      <p:stCondLst>
                        <p:cond delay="indefinite"/>
                      </p:stCondLst>
                      <p:childTnLst>
                        <p:par>
                          <p:cTn id="210" fill="hold">
                            <p:stCondLst>
                              <p:cond delay="0"/>
                            </p:stCondLst>
                            <p:childTnLst>
                              <p:par>
                                <p:cTn id="211" presetID="42" presetClass="entr" presetSubtype="0" fill="hold" grpId="0" nodeType="clickEffect">
                                  <p:stCondLst>
                                    <p:cond delay="0"/>
                                  </p:stCondLst>
                                  <p:childTnLst>
                                    <p:set>
                                      <p:cBhvr>
                                        <p:cTn id="212" dur="1" fill="hold">
                                          <p:stCondLst>
                                            <p:cond delay="0"/>
                                          </p:stCondLst>
                                        </p:cTn>
                                        <p:tgtEl>
                                          <p:spTgt spid="18"/>
                                        </p:tgtEl>
                                        <p:attrNameLst>
                                          <p:attrName>style.visibility</p:attrName>
                                        </p:attrNameLst>
                                      </p:cBhvr>
                                      <p:to>
                                        <p:strVal val="visible"/>
                                      </p:to>
                                    </p:set>
                                    <p:animEffect transition="in" filter="fade">
                                      <p:cBhvr>
                                        <p:cTn id="213" dur="1000"/>
                                        <p:tgtEl>
                                          <p:spTgt spid="18"/>
                                        </p:tgtEl>
                                      </p:cBhvr>
                                    </p:animEffect>
                                    <p:anim calcmode="lin" valueType="num">
                                      <p:cBhvr>
                                        <p:cTn id="214" dur="1000" fill="hold"/>
                                        <p:tgtEl>
                                          <p:spTgt spid="18"/>
                                        </p:tgtEl>
                                        <p:attrNameLst>
                                          <p:attrName>ppt_x</p:attrName>
                                        </p:attrNameLst>
                                      </p:cBhvr>
                                      <p:tavLst>
                                        <p:tav tm="0">
                                          <p:val>
                                            <p:strVal val="#ppt_x"/>
                                          </p:val>
                                        </p:tav>
                                        <p:tav tm="100000">
                                          <p:val>
                                            <p:strVal val="#ppt_x"/>
                                          </p:val>
                                        </p:tav>
                                      </p:tavLst>
                                    </p:anim>
                                    <p:anim calcmode="lin" valueType="num">
                                      <p:cBhvr>
                                        <p:cTn id="215" dur="1000" fill="hold"/>
                                        <p:tgtEl>
                                          <p:spTgt spid="18"/>
                                        </p:tgtEl>
                                        <p:attrNameLst>
                                          <p:attrName>ppt_y</p:attrName>
                                        </p:attrNameLst>
                                      </p:cBhvr>
                                      <p:tavLst>
                                        <p:tav tm="0">
                                          <p:val>
                                            <p:strVal val="#ppt_y+.1"/>
                                          </p:val>
                                        </p:tav>
                                        <p:tav tm="100000">
                                          <p:val>
                                            <p:strVal val="#ppt_y"/>
                                          </p:val>
                                        </p:tav>
                                      </p:tavLst>
                                    </p:anim>
                                  </p:childTnLst>
                                </p:cTn>
                              </p:par>
                              <p:par>
                                <p:cTn id="216" presetID="42" presetClass="entr" presetSubtype="0" fill="hold" nodeType="withEffect">
                                  <p:stCondLst>
                                    <p:cond delay="0"/>
                                  </p:stCondLst>
                                  <p:childTnLst>
                                    <p:set>
                                      <p:cBhvr>
                                        <p:cTn id="217" dur="1" fill="hold">
                                          <p:stCondLst>
                                            <p:cond delay="0"/>
                                          </p:stCondLst>
                                        </p:cTn>
                                        <p:tgtEl>
                                          <p:spTgt spid="30"/>
                                        </p:tgtEl>
                                        <p:attrNameLst>
                                          <p:attrName>style.visibility</p:attrName>
                                        </p:attrNameLst>
                                      </p:cBhvr>
                                      <p:to>
                                        <p:strVal val="visible"/>
                                      </p:to>
                                    </p:set>
                                    <p:animEffect transition="in" filter="fade">
                                      <p:cBhvr>
                                        <p:cTn id="218" dur="1000"/>
                                        <p:tgtEl>
                                          <p:spTgt spid="30"/>
                                        </p:tgtEl>
                                      </p:cBhvr>
                                    </p:animEffect>
                                    <p:anim calcmode="lin" valueType="num">
                                      <p:cBhvr>
                                        <p:cTn id="219" dur="1000" fill="hold"/>
                                        <p:tgtEl>
                                          <p:spTgt spid="30"/>
                                        </p:tgtEl>
                                        <p:attrNameLst>
                                          <p:attrName>ppt_x</p:attrName>
                                        </p:attrNameLst>
                                      </p:cBhvr>
                                      <p:tavLst>
                                        <p:tav tm="0">
                                          <p:val>
                                            <p:strVal val="#ppt_x"/>
                                          </p:val>
                                        </p:tav>
                                        <p:tav tm="100000">
                                          <p:val>
                                            <p:strVal val="#ppt_x"/>
                                          </p:val>
                                        </p:tav>
                                      </p:tavLst>
                                    </p:anim>
                                    <p:anim calcmode="lin" valueType="num">
                                      <p:cBhvr>
                                        <p:cTn id="22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42" presetClass="entr" presetSubtype="0" fill="hold" grpId="0" nodeType="clickEffect">
                                  <p:stCondLst>
                                    <p:cond delay="0"/>
                                  </p:stCondLst>
                                  <p:childTnLst>
                                    <p:set>
                                      <p:cBhvr>
                                        <p:cTn id="224" dur="1" fill="hold">
                                          <p:stCondLst>
                                            <p:cond delay="0"/>
                                          </p:stCondLst>
                                        </p:cTn>
                                        <p:tgtEl>
                                          <p:spTgt spid="19"/>
                                        </p:tgtEl>
                                        <p:attrNameLst>
                                          <p:attrName>style.visibility</p:attrName>
                                        </p:attrNameLst>
                                      </p:cBhvr>
                                      <p:to>
                                        <p:strVal val="visible"/>
                                      </p:to>
                                    </p:set>
                                    <p:animEffect transition="in" filter="fade">
                                      <p:cBhvr>
                                        <p:cTn id="225" dur="1000"/>
                                        <p:tgtEl>
                                          <p:spTgt spid="19"/>
                                        </p:tgtEl>
                                      </p:cBhvr>
                                    </p:animEffect>
                                    <p:anim calcmode="lin" valueType="num">
                                      <p:cBhvr>
                                        <p:cTn id="226" dur="1000" fill="hold"/>
                                        <p:tgtEl>
                                          <p:spTgt spid="19"/>
                                        </p:tgtEl>
                                        <p:attrNameLst>
                                          <p:attrName>ppt_x</p:attrName>
                                        </p:attrNameLst>
                                      </p:cBhvr>
                                      <p:tavLst>
                                        <p:tav tm="0">
                                          <p:val>
                                            <p:strVal val="#ppt_x"/>
                                          </p:val>
                                        </p:tav>
                                        <p:tav tm="100000">
                                          <p:val>
                                            <p:strVal val="#ppt_x"/>
                                          </p:val>
                                        </p:tav>
                                      </p:tavLst>
                                    </p:anim>
                                    <p:anim calcmode="lin" valueType="num">
                                      <p:cBhvr>
                                        <p:cTn id="2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42" presetClass="entr" presetSubtype="0" fill="hold" grpId="0" nodeType="clickEffect">
                                  <p:stCondLst>
                                    <p:cond delay="0"/>
                                  </p:stCondLst>
                                  <p:childTnLst>
                                    <p:set>
                                      <p:cBhvr>
                                        <p:cTn id="231" dur="1" fill="hold">
                                          <p:stCondLst>
                                            <p:cond delay="0"/>
                                          </p:stCondLst>
                                        </p:cTn>
                                        <p:tgtEl>
                                          <p:spTgt spid="20"/>
                                        </p:tgtEl>
                                        <p:attrNameLst>
                                          <p:attrName>style.visibility</p:attrName>
                                        </p:attrNameLst>
                                      </p:cBhvr>
                                      <p:to>
                                        <p:strVal val="visible"/>
                                      </p:to>
                                    </p:set>
                                    <p:animEffect transition="in" filter="fade">
                                      <p:cBhvr>
                                        <p:cTn id="232" dur="1000"/>
                                        <p:tgtEl>
                                          <p:spTgt spid="20"/>
                                        </p:tgtEl>
                                      </p:cBhvr>
                                    </p:animEffect>
                                    <p:anim calcmode="lin" valueType="num">
                                      <p:cBhvr>
                                        <p:cTn id="233" dur="1000" fill="hold"/>
                                        <p:tgtEl>
                                          <p:spTgt spid="20"/>
                                        </p:tgtEl>
                                        <p:attrNameLst>
                                          <p:attrName>ppt_x</p:attrName>
                                        </p:attrNameLst>
                                      </p:cBhvr>
                                      <p:tavLst>
                                        <p:tav tm="0">
                                          <p:val>
                                            <p:strVal val="#ppt_x"/>
                                          </p:val>
                                        </p:tav>
                                        <p:tav tm="100000">
                                          <p:val>
                                            <p:strVal val="#ppt_x"/>
                                          </p:val>
                                        </p:tav>
                                      </p:tavLst>
                                    </p:anim>
                                    <p:anim calcmode="lin" valueType="num">
                                      <p:cBhvr>
                                        <p:cTn id="2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presetID="42" presetClass="entr" presetSubtype="0" fill="hold" nodeType="clickEffect">
                                  <p:stCondLst>
                                    <p:cond delay="0"/>
                                  </p:stCondLst>
                                  <p:childTnLst>
                                    <p:set>
                                      <p:cBhvr>
                                        <p:cTn id="238" dur="1" fill="hold">
                                          <p:stCondLst>
                                            <p:cond delay="0"/>
                                          </p:stCondLst>
                                        </p:cTn>
                                        <p:tgtEl>
                                          <p:spTgt spid="28"/>
                                        </p:tgtEl>
                                        <p:attrNameLst>
                                          <p:attrName>style.visibility</p:attrName>
                                        </p:attrNameLst>
                                      </p:cBhvr>
                                      <p:to>
                                        <p:strVal val="visible"/>
                                      </p:to>
                                    </p:set>
                                    <p:animEffect transition="in" filter="fade">
                                      <p:cBhvr>
                                        <p:cTn id="239" dur="1000"/>
                                        <p:tgtEl>
                                          <p:spTgt spid="28"/>
                                        </p:tgtEl>
                                      </p:cBhvr>
                                    </p:animEffect>
                                    <p:anim calcmode="lin" valueType="num">
                                      <p:cBhvr>
                                        <p:cTn id="240" dur="1000" fill="hold"/>
                                        <p:tgtEl>
                                          <p:spTgt spid="28"/>
                                        </p:tgtEl>
                                        <p:attrNameLst>
                                          <p:attrName>ppt_x</p:attrName>
                                        </p:attrNameLst>
                                      </p:cBhvr>
                                      <p:tavLst>
                                        <p:tav tm="0">
                                          <p:val>
                                            <p:strVal val="#ppt_x"/>
                                          </p:val>
                                        </p:tav>
                                        <p:tav tm="100000">
                                          <p:val>
                                            <p:strVal val="#ppt_x"/>
                                          </p:val>
                                        </p:tav>
                                      </p:tavLst>
                                    </p:anim>
                                    <p:anim calcmode="lin" valueType="num">
                                      <p:cBhvr>
                                        <p:cTn id="24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2" fill="hold">
                      <p:stCondLst>
                        <p:cond delay="indefinite"/>
                      </p:stCondLst>
                      <p:childTnLst>
                        <p:par>
                          <p:cTn id="243" fill="hold">
                            <p:stCondLst>
                              <p:cond delay="0"/>
                            </p:stCondLst>
                            <p:childTnLst>
                              <p:par>
                                <p:cTn id="244" presetID="42" presetClass="entr" presetSubtype="0" fill="hold" grpId="0" nodeType="clickEffect">
                                  <p:stCondLst>
                                    <p:cond delay="0"/>
                                  </p:stCondLst>
                                  <p:childTnLst>
                                    <p:set>
                                      <p:cBhvr>
                                        <p:cTn id="245" dur="1" fill="hold">
                                          <p:stCondLst>
                                            <p:cond delay="0"/>
                                          </p:stCondLst>
                                        </p:cTn>
                                        <p:tgtEl>
                                          <p:spTgt spid="21"/>
                                        </p:tgtEl>
                                        <p:attrNameLst>
                                          <p:attrName>style.visibility</p:attrName>
                                        </p:attrNameLst>
                                      </p:cBhvr>
                                      <p:to>
                                        <p:strVal val="visible"/>
                                      </p:to>
                                    </p:set>
                                    <p:animEffect transition="in" filter="fade">
                                      <p:cBhvr>
                                        <p:cTn id="246" dur="1000"/>
                                        <p:tgtEl>
                                          <p:spTgt spid="21"/>
                                        </p:tgtEl>
                                      </p:cBhvr>
                                    </p:animEffect>
                                    <p:anim calcmode="lin" valueType="num">
                                      <p:cBhvr>
                                        <p:cTn id="247" dur="1000" fill="hold"/>
                                        <p:tgtEl>
                                          <p:spTgt spid="21"/>
                                        </p:tgtEl>
                                        <p:attrNameLst>
                                          <p:attrName>ppt_x</p:attrName>
                                        </p:attrNameLst>
                                      </p:cBhvr>
                                      <p:tavLst>
                                        <p:tav tm="0">
                                          <p:val>
                                            <p:strVal val="#ppt_x"/>
                                          </p:val>
                                        </p:tav>
                                        <p:tav tm="100000">
                                          <p:val>
                                            <p:strVal val="#ppt_x"/>
                                          </p:val>
                                        </p:tav>
                                      </p:tavLst>
                                    </p:anim>
                                    <p:anim calcmode="lin" valueType="num">
                                      <p:cBhvr>
                                        <p:cTn id="2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presetID="42" presetClass="entr" presetSubtype="0" fill="hold" nodeType="clickEffect">
                                  <p:stCondLst>
                                    <p:cond delay="0"/>
                                  </p:stCondLst>
                                  <p:childTnLst>
                                    <p:set>
                                      <p:cBhvr>
                                        <p:cTn id="252" dur="1" fill="hold">
                                          <p:stCondLst>
                                            <p:cond delay="0"/>
                                          </p:stCondLst>
                                        </p:cTn>
                                        <p:tgtEl>
                                          <p:spTgt spid="33"/>
                                        </p:tgtEl>
                                        <p:attrNameLst>
                                          <p:attrName>style.visibility</p:attrName>
                                        </p:attrNameLst>
                                      </p:cBhvr>
                                      <p:to>
                                        <p:strVal val="visible"/>
                                      </p:to>
                                    </p:set>
                                    <p:animEffect transition="in" filter="fade">
                                      <p:cBhvr>
                                        <p:cTn id="253" dur="1000"/>
                                        <p:tgtEl>
                                          <p:spTgt spid="33"/>
                                        </p:tgtEl>
                                      </p:cBhvr>
                                    </p:animEffect>
                                    <p:anim calcmode="lin" valueType="num">
                                      <p:cBhvr>
                                        <p:cTn id="254" dur="1000" fill="hold"/>
                                        <p:tgtEl>
                                          <p:spTgt spid="33"/>
                                        </p:tgtEl>
                                        <p:attrNameLst>
                                          <p:attrName>ppt_x</p:attrName>
                                        </p:attrNameLst>
                                      </p:cBhvr>
                                      <p:tavLst>
                                        <p:tav tm="0">
                                          <p:val>
                                            <p:strVal val="#ppt_x"/>
                                          </p:val>
                                        </p:tav>
                                        <p:tav tm="100000">
                                          <p:val>
                                            <p:strVal val="#ppt_x"/>
                                          </p:val>
                                        </p:tav>
                                      </p:tavLst>
                                    </p:anim>
                                    <p:anim calcmode="lin" valueType="num">
                                      <p:cBhvr>
                                        <p:cTn id="25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56" fill="hold">
                      <p:stCondLst>
                        <p:cond delay="indefinite"/>
                      </p:stCondLst>
                      <p:childTnLst>
                        <p:par>
                          <p:cTn id="257" fill="hold">
                            <p:stCondLst>
                              <p:cond delay="0"/>
                            </p:stCondLst>
                            <p:childTnLst>
                              <p:par>
                                <p:cTn id="258" presetID="42" presetClass="entr" presetSubtype="0" fill="hold" nodeType="clickEffect">
                                  <p:stCondLst>
                                    <p:cond delay="0"/>
                                  </p:stCondLst>
                                  <p:childTnLst>
                                    <p:set>
                                      <p:cBhvr>
                                        <p:cTn id="259" dur="1" fill="hold">
                                          <p:stCondLst>
                                            <p:cond delay="0"/>
                                          </p:stCondLst>
                                        </p:cTn>
                                        <p:tgtEl>
                                          <p:spTgt spid="31"/>
                                        </p:tgtEl>
                                        <p:attrNameLst>
                                          <p:attrName>style.visibility</p:attrName>
                                        </p:attrNameLst>
                                      </p:cBhvr>
                                      <p:to>
                                        <p:strVal val="visible"/>
                                      </p:to>
                                    </p:set>
                                    <p:animEffect transition="in" filter="fade">
                                      <p:cBhvr>
                                        <p:cTn id="260" dur="1000"/>
                                        <p:tgtEl>
                                          <p:spTgt spid="31"/>
                                        </p:tgtEl>
                                      </p:cBhvr>
                                    </p:animEffect>
                                    <p:anim calcmode="lin" valueType="num">
                                      <p:cBhvr>
                                        <p:cTn id="261" dur="1000" fill="hold"/>
                                        <p:tgtEl>
                                          <p:spTgt spid="31"/>
                                        </p:tgtEl>
                                        <p:attrNameLst>
                                          <p:attrName>ppt_x</p:attrName>
                                        </p:attrNameLst>
                                      </p:cBhvr>
                                      <p:tavLst>
                                        <p:tav tm="0">
                                          <p:val>
                                            <p:strVal val="#ppt_x"/>
                                          </p:val>
                                        </p:tav>
                                        <p:tav tm="100000">
                                          <p:val>
                                            <p:strVal val="#ppt_x"/>
                                          </p:val>
                                        </p:tav>
                                      </p:tavLst>
                                    </p:anim>
                                    <p:anim calcmode="lin" valueType="num">
                                      <p:cBhvr>
                                        <p:cTn id="26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grpId="0" nodeType="clickEffect">
                                  <p:stCondLst>
                                    <p:cond delay="0"/>
                                  </p:stCondLst>
                                  <p:childTnLst>
                                    <p:set>
                                      <p:cBhvr>
                                        <p:cTn id="266" dur="1" fill="hold">
                                          <p:stCondLst>
                                            <p:cond delay="0"/>
                                          </p:stCondLst>
                                        </p:cTn>
                                        <p:tgtEl>
                                          <p:spTgt spid="106"/>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4"/>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53" presetClass="entr" presetSubtype="16" fill="hold" grpId="0" nodeType="clickEffect">
                                  <p:stCondLst>
                                    <p:cond delay="0"/>
                                  </p:stCondLst>
                                  <p:childTnLst>
                                    <p:set>
                                      <p:cBhvr>
                                        <p:cTn id="274" dur="1" fill="hold">
                                          <p:stCondLst>
                                            <p:cond delay="0"/>
                                          </p:stCondLst>
                                        </p:cTn>
                                        <p:tgtEl>
                                          <p:spTgt spid="48"/>
                                        </p:tgtEl>
                                        <p:attrNameLst>
                                          <p:attrName>style.visibility</p:attrName>
                                        </p:attrNameLst>
                                      </p:cBhvr>
                                      <p:to>
                                        <p:strVal val="visible"/>
                                      </p:to>
                                    </p:set>
                                    <p:anim calcmode="lin" valueType="num">
                                      <p:cBhvr>
                                        <p:cTn id="275" dur="500" fill="hold"/>
                                        <p:tgtEl>
                                          <p:spTgt spid="48"/>
                                        </p:tgtEl>
                                        <p:attrNameLst>
                                          <p:attrName>ppt_w</p:attrName>
                                        </p:attrNameLst>
                                      </p:cBhvr>
                                      <p:tavLst>
                                        <p:tav tm="0">
                                          <p:val>
                                            <p:fltVal val="0"/>
                                          </p:val>
                                        </p:tav>
                                        <p:tav tm="100000">
                                          <p:val>
                                            <p:strVal val="#ppt_w"/>
                                          </p:val>
                                        </p:tav>
                                      </p:tavLst>
                                    </p:anim>
                                    <p:anim calcmode="lin" valueType="num">
                                      <p:cBhvr>
                                        <p:cTn id="276" dur="500" fill="hold"/>
                                        <p:tgtEl>
                                          <p:spTgt spid="48"/>
                                        </p:tgtEl>
                                        <p:attrNameLst>
                                          <p:attrName>ppt_h</p:attrName>
                                        </p:attrNameLst>
                                      </p:cBhvr>
                                      <p:tavLst>
                                        <p:tav tm="0">
                                          <p:val>
                                            <p:fltVal val="0"/>
                                          </p:val>
                                        </p:tav>
                                        <p:tav tm="100000">
                                          <p:val>
                                            <p:strVal val="#ppt_h"/>
                                          </p:val>
                                        </p:tav>
                                      </p:tavLst>
                                    </p:anim>
                                    <p:animEffect transition="in" filter="fade">
                                      <p:cBhvr>
                                        <p:cTn id="277" dur="500"/>
                                        <p:tgtEl>
                                          <p:spTgt spid="48"/>
                                        </p:tgtEl>
                                      </p:cBhvr>
                                    </p:animEffect>
                                  </p:childTnLst>
                                </p:cTn>
                              </p:par>
                            </p:childTnLst>
                          </p:cTn>
                        </p:par>
                      </p:childTnLst>
                    </p:cTn>
                  </p:par>
                  <p:par>
                    <p:cTn id="278" fill="hold">
                      <p:stCondLst>
                        <p:cond delay="indefinite"/>
                      </p:stCondLst>
                      <p:childTnLst>
                        <p:par>
                          <p:cTn id="279" fill="hold">
                            <p:stCondLst>
                              <p:cond delay="0"/>
                            </p:stCondLst>
                            <p:childTnLst>
                              <p:par>
                                <p:cTn id="280" presetID="53" presetClass="entr" presetSubtype="16" fill="hold" grpId="0" nodeType="clickEffect">
                                  <p:stCondLst>
                                    <p:cond delay="0"/>
                                  </p:stCondLst>
                                  <p:childTnLst>
                                    <p:set>
                                      <p:cBhvr>
                                        <p:cTn id="281" dur="1" fill="hold">
                                          <p:stCondLst>
                                            <p:cond delay="0"/>
                                          </p:stCondLst>
                                        </p:cTn>
                                        <p:tgtEl>
                                          <p:spTgt spid="51"/>
                                        </p:tgtEl>
                                        <p:attrNameLst>
                                          <p:attrName>style.visibility</p:attrName>
                                        </p:attrNameLst>
                                      </p:cBhvr>
                                      <p:to>
                                        <p:strVal val="visible"/>
                                      </p:to>
                                    </p:set>
                                    <p:anim calcmode="lin" valueType="num">
                                      <p:cBhvr>
                                        <p:cTn id="282" dur="500" fill="hold"/>
                                        <p:tgtEl>
                                          <p:spTgt spid="51"/>
                                        </p:tgtEl>
                                        <p:attrNameLst>
                                          <p:attrName>ppt_w</p:attrName>
                                        </p:attrNameLst>
                                      </p:cBhvr>
                                      <p:tavLst>
                                        <p:tav tm="0">
                                          <p:val>
                                            <p:fltVal val="0"/>
                                          </p:val>
                                        </p:tav>
                                        <p:tav tm="100000">
                                          <p:val>
                                            <p:strVal val="#ppt_w"/>
                                          </p:val>
                                        </p:tav>
                                      </p:tavLst>
                                    </p:anim>
                                    <p:anim calcmode="lin" valueType="num">
                                      <p:cBhvr>
                                        <p:cTn id="283" dur="500" fill="hold"/>
                                        <p:tgtEl>
                                          <p:spTgt spid="51"/>
                                        </p:tgtEl>
                                        <p:attrNameLst>
                                          <p:attrName>ppt_h</p:attrName>
                                        </p:attrNameLst>
                                      </p:cBhvr>
                                      <p:tavLst>
                                        <p:tav tm="0">
                                          <p:val>
                                            <p:fltVal val="0"/>
                                          </p:val>
                                        </p:tav>
                                        <p:tav tm="100000">
                                          <p:val>
                                            <p:strVal val="#ppt_h"/>
                                          </p:val>
                                        </p:tav>
                                      </p:tavLst>
                                    </p:anim>
                                    <p:animEffect transition="in" filter="fade">
                                      <p:cBhvr>
                                        <p:cTn id="284" dur="500"/>
                                        <p:tgtEl>
                                          <p:spTgt spid="51"/>
                                        </p:tgtEl>
                                      </p:cBhvr>
                                    </p:animEffect>
                                  </p:childTnLst>
                                </p:cTn>
                              </p:par>
                            </p:childTnLst>
                          </p:cTn>
                        </p:par>
                      </p:childTnLst>
                    </p:cTn>
                  </p:par>
                  <p:par>
                    <p:cTn id="285" fill="hold">
                      <p:stCondLst>
                        <p:cond delay="indefinite"/>
                      </p:stCondLst>
                      <p:childTnLst>
                        <p:par>
                          <p:cTn id="286" fill="hold">
                            <p:stCondLst>
                              <p:cond delay="0"/>
                            </p:stCondLst>
                            <p:childTnLst>
                              <p:par>
                                <p:cTn id="287" presetID="53" presetClass="entr" presetSubtype="16" fill="hold" grpId="0" nodeType="clickEffect">
                                  <p:stCondLst>
                                    <p:cond delay="0"/>
                                  </p:stCondLst>
                                  <p:childTnLst>
                                    <p:set>
                                      <p:cBhvr>
                                        <p:cTn id="288" dur="1" fill="hold">
                                          <p:stCondLst>
                                            <p:cond delay="0"/>
                                          </p:stCondLst>
                                        </p:cTn>
                                        <p:tgtEl>
                                          <p:spTgt spid="49"/>
                                        </p:tgtEl>
                                        <p:attrNameLst>
                                          <p:attrName>style.visibility</p:attrName>
                                        </p:attrNameLst>
                                      </p:cBhvr>
                                      <p:to>
                                        <p:strVal val="visible"/>
                                      </p:to>
                                    </p:set>
                                    <p:anim calcmode="lin" valueType="num">
                                      <p:cBhvr>
                                        <p:cTn id="289" dur="500" fill="hold"/>
                                        <p:tgtEl>
                                          <p:spTgt spid="49"/>
                                        </p:tgtEl>
                                        <p:attrNameLst>
                                          <p:attrName>ppt_w</p:attrName>
                                        </p:attrNameLst>
                                      </p:cBhvr>
                                      <p:tavLst>
                                        <p:tav tm="0">
                                          <p:val>
                                            <p:fltVal val="0"/>
                                          </p:val>
                                        </p:tav>
                                        <p:tav tm="100000">
                                          <p:val>
                                            <p:strVal val="#ppt_w"/>
                                          </p:val>
                                        </p:tav>
                                      </p:tavLst>
                                    </p:anim>
                                    <p:anim calcmode="lin" valueType="num">
                                      <p:cBhvr>
                                        <p:cTn id="290" dur="500" fill="hold"/>
                                        <p:tgtEl>
                                          <p:spTgt spid="49"/>
                                        </p:tgtEl>
                                        <p:attrNameLst>
                                          <p:attrName>ppt_h</p:attrName>
                                        </p:attrNameLst>
                                      </p:cBhvr>
                                      <p:tavLst>
                                        <p:tav tm="0">
                                          <p:val>
                                            <p:fltVal val="0"/>
                                          </p:val>
                                        </p:tav>
                                        <p:tav tm="100000">
                                          <p:val>
                                            <p:strVal val="#ppt_h"/>
                                          </p:val>
                                        </p:tav>
                                      </p:tavLst>
                                    </p:anim>
                                    <p:animEffect transition="in" filter="fade">
                                      <p:cBhvr>
                                        <p:cTn id="291" dur="500"/>
                                        <p:tgtEl>
                                          <p:spTgt spid="49"/>
                                        </p:tgtEl>
                                      </p:cBhvr>
                                    </p:animEffect>
                                  </p:childTnLst>
                                </p:cTn>
                              </p:par>
                            </p:childTnLst>
                          </p:cTn>
                        </p:par>
                      </p:childTnLst>
                    </p:cTn>
                  </p:par>
                  <p:par>
                    <p:cTn id="292" fill="hold">
                      <p:stCondLst>
                        <p:cond delay="indefinite"/>
                      </p:stCondLst>
                      <p:childTnLst>
                        <p:par>
                          <p:cTn id="293" fill="hold">
                            <p:stCondLst>
                              <p:cond delay="0"/>
                            </p:stCondLst>
                            <p:childTnLst>
                              <p:par>
                                <p:cTn id="294" presetID="53" presetClass="entr" presetSubtype="16" fill="hold" grpId="0" nodeType="clickEffect">
                                  <p:stCondLst>
                                    <p:cond delay="0"/>
                                  </p:stCondLst>
                                  <p:childTnLst>
                                    <p:set>
                                      <p:cBhvr>
                                        <p:cTn id="295" dur="1" fill="hold">
                                          <p:stCondLst>
                                            <p:cond delay="0"/>
                                          </p:stCondLst>
                                        </p:cTn>
                                        <p:tgtEl>
                                          <p:spTgt spid="50"/>
                                        </p:tgtEl>
                                        <p:attrNameLst>
                                          <p:attrName>style.visibility</p:attrName>
                                        </p:attrNameLst>
                                      </p:cBhvr>
                                      <p:to>
                                        <p:strVal val="visible"/>
                                      </p:to>
                                    </p:set>
                                    <p:anim calcmode="lin" valueType="num">
                                      <p:cBhvr>
                                        <p:cTn id="296" dur="500" fill="hold"/>
                                        <p:tgtEl>
                                          <p:spTgt spid="50"/>
                                        </p:tgtEl>
                                        <p:attrNameLst>
                                          <p:attrName>ppt_w</p:attrName>
                                        </p:attrNameLst>
                                      </p:cBhvr>
                                      <p:tavLst>
                                        <p:tav tm="0">
                                          <p:val>
                                            <p:fltVal val="0"/>
                                          </p:val>
                                        </p:tav>
                                        <p:tav tm="100000">
                                          <p:val>
                                            <p:strVal val="#ppt_w"/>
                                          </p:val>
                                        </p:tav>
                                      </p:tavLst>
                                    </p:anim>
                                    <p:anim calcmode="lin" valueType="num">
                                      <p:cBhvr>
                                        <p:cTn id="297" dur="500" fill="hold"/>
                                        <p:tgtEl>
                                          <p:spTgt spid="50"/>
                                        </p:tgtEl>
                                        <p:attrNameLst>
                                          <p:attrName>ppt_h</p:attrName>
                                        </p:attrNameLst>
                                      </p:cBhvr>
                                      <p:tavLst>
                                        <p:tav tm="0">
                                          <p:val>
                                            <p:fltVal val="0"/>
                                          </p:val>
                                        </p:tav>
                                        <p:tav tm="100000">
                                          <p:val>
                                            <p:strVal val="#ppt_h"/>
                                          </p:val>
                                        </p:tav>
                                      </p:tavLst>
                                    </p:anim>
                                    <p:animEffect transition="in" filter="fade">
                                      <p:cBhvr>
                                        <p:cTn id="298" dur="500"/>
                                        <p:tgtEl>
                                          <p:spTgt spid="50"/>
                                        </p:tgtEl>
                                      </p:cBhvr>
                                    </p:animEffect>
                                  </p:childTnLst>
                                </p:cTn>
                              </p:par>
                            </p:childTnLst>
                          </p:cTn>
                        </p:par>
                      </p:childTnLst>
                    </p:cTn>
                  </p:par>
                  <p:par>
                    <p:cTn id="299" fill="hold">
                      <p:stCondLst>
                        <p:cond delay="indefinite"/>
                      </p:stCondLst>
                      <p:childTnLst>
                        <p:par>
                          <p:cTn id="300" fill="hold">
                            <p:stCondLst>
                              <p:cond delay="0"/>
                            </p:stCondLst>
                            <p:childTnLst>
                              <p:par>
                                <p:cTn id="301" presetID="53" presetClass="entr" presetSubtype="16" fill="hold" grpId="0" nodeType="clickEffect">
                                  <p:stCondLst>
                                    <p:cond delay="0"/>
                                  </p:stCondLst>
                                  <p:childTnLst>
                                    <p:set>
                                      <p:cBhvr>
                                        <p:cTn id="302" dur="1" fill="hold">
                                          <p:stCondLst>
                                            <p:cond delay="0"/>
                                          </p:stCondLst>
                                        </p:cTn>
                                        <p:tgtEl>
                                          <p:spTgt spid="52"/>
                                        </p:tgtEl>
                                        <p:attrNameLst>
                                          <p:attrName>style.visibility</p:attrName>
                                        </p:attrNameLst>
                                      </p:cBhvr>
                                      <p:to>
                                        <p:strVal val="visible"/>
                                      </p:to>
                                    </p:set>
                                    <p:anim calcmode="lin" valueType="num">
                                      <p:cBhvr>
                                        <p:cTn id="303" dur="500" fill="hold"/>
                                        <p:tgtEl>
                                          <p:spTgt spid="52"/>
                                        </p:tgtEl>
                                        <p:attrNameLst>
                                          <p:attrName>ppt_w</p:attrName>
                                        </p:attrNameLst>
                                      </p:cBhvr>
                                      <p:tavLst>
                                        <p:tav tm="0">
                                          <p:val>
                                            <p:fltVal val="0"/>
                                          </p:val>
                                        </p:tav>
                                        <p:tav tm="100000">
                                          <p:val>
                                            <p:strVal val="#ppt_w"/>
                                          </p:val>
                                        </p:tav>
                                      </p:tavLst>
                                    </p:anim>
                                    <p:anim calcmode="lin" valueType="num">
                                      <p:cBhvr>
                                        <p:cTn id="304" dur="500" fill="hold"/>
                                        <p:tgtEl>
                                          <p:spTgt spid="52"/>
                                        </p:tgtEl>
                                        <p:attrNameLst>
                                          <p:attrName>ppt_h</p:attrName>
                                        </p:attrNameLst>
                                      </p:cBhvr>
                                      <p:tavLst>
                                        <p:tav tm="0">
                                          <p:val>
                                            <p:fltVal val="0"/>
                                          </p:val>
                                        </p:tav>
                                        <p:tav tm="100000">
                                          <p:val>
                                            <p:strVal val="#ppt_h"/>
                                          </p:val>
                                        </p:tav>
                                      </p:tavLst>
                                    </p:anim>
                                    <p:animEffect transition="in" filter="fade">
                                      <p:cBhvr>
                                        <p:cTn id="305" dur="500"/>
                                        <p:tgtEl>
                                          <p:spTgt spid="52"/>
                                        </p:tgtEl>
                                      </p:cBhvr>
                                    </p:animEffect>
                                  </p:childTnLst>
                                </p:cTn>
                              </p:par>
                            </p:childTnLst>
                          </p:cTn>
                        </p:par>
                      </p:childTnLst>
                    </p:cTn>
                  </p:par>
                  <p:par>
                    <p:cTn id="306" fill="hold">
                      <p:stCondLst>
                        <p:cond delay="indefinite"/>
                      </p:stCondLst>
                      <p:childTnLst>
                        <p:par>
                          <p:cTn id="307" fill="hold">
                            <p:stCondLst>
                              <p:cond delay="0"/>
                            </p:stCondLst>
                            <p:childTnLst>
                              <p:par>
                                <p:cTn id="308" presetID="53" presetClass="entr" presetSubtype="16" fill="hold" grpId="0" nodeType="clickEffect">
                                  <p:stCondLst>
                                    <p:cond delay="0"/>
                                  </p:stCondLst>
                                  <p:childTnLst>
                                    <p:set>
                                      <p:cBhvr>
                                        <p:cTn id="309" dur="1" fill="hold">
                                          <p:stCondLst>
                                            <p:cond delay="0"/>
                                          </p:stCondLst>
                                        </p:cTn>
                                        <p:tgtEl>
                                          <p:spTgt spid="53"/>
                                        </p:tgtEl>
                                        <p:attrNameLst>
                                          <p:attrName>style.visibility</p:attrName>
                                        </p:attrNameLst>
                                      </p:cBhvr>
                                      <p:to>
                                        <p:strVal val="visible"/>
                                      </p:to>
                                    </p:set>
                                    <p:anim calcmode="lin" valueType="num">
                                      <p:cBhvr>
                                        <p:cTn id="310" dur="500" fill="hold"/>
                                        <p:tgtEl>
                                          <p:spTgt spid="53"/>
                                        </p:tgtEl>
                                        <p:attrNameLst>
                                          <p:attrName>ppt_w</p:attrName>
                                        </p:attrNameLst>
                                      </p:cBhvr>
                                      <p:tavLst>
                                        <p:tav tm="0">
                                          <p:val>
                                            <p:fltVal val="0"/>
                                          </p:val>
                                        </p:tav>
                                        <p:tav tm="100000">
                                          <p:val>
                                            <p:strVal val="#ppt_w"/>
                                          </p:val>
                                        </p:tav>
                                      </p:tavLst>
                                    </p:anim>
                                    <p:anim calcmode="lin" valueType="num">
                                      <p:cBhvr>
                                        <p:cTn id="311" dur="500" fill="hold"/>
                                        <p:tgtEl>
                                          <p:spTgt spid="53"/>
                                        </p:tgtEl>
                                        <p:attrNameLst>
                                          <p:attrName>ppt_h</p:attrName>
                                        </p:attrNameLst>
                                      </p:cBhvr>
                                      <p:tavLst>
                                        <p:tav tm="0">
                                          <p:val>
                                            <p:fltVal val="0"/>
                                          </p:val>
                                        </p:tav>
                                        <p:tav tm="100000">
                                          <p:val>
                                            <p:strVal val="#ppt_h"/>
                                          </p:val>
                                        </p:tav>
                                      </p:tavLst>
                                    </p:anim>
                                    <p:animEffect transition="in" filter="fade">
                                      <p:cBhvr>
                                        <p:cTn id="312" dur="500"/>
                                        <p:tgtEl>
                                          <p:spTgt spid="53"/>
                                        </p:tgtEl>
                                      </p:cBhvr>
                                    </p:animEffect>
                                  </p:childTnLst>
                                </p:cTn>
                              </p:par>
                            </p:childTnLst>
                          </p:cTn>
                        </p:par>
                      </p:childTnLst>
                    </p:cTn>
                  </p:par>
                  <p:par>
                    <p:cTn id="313" fill="hold">
                      <p:stCondLst>
                        <p:cond delay="indefinite"/>
                      </p:stCondLst>
                      <p:childTnLst>
                        <p:par>
                          <p:cTn id="314" fill="hold">
                            <p:stCondLst>
                              <p:cond delay="0"/>
                            </p:stCondLst>
                            <p:childTnLst>
                              <p:par>
                                <p:cTn id="315" presetID="53" presetClass="entr" presetSubtype="16" fill="hold" grpId="0" nodeType="clickEffect">
                                  <p:stCondLst>
                                    <p:cond delay="0"/>
                                  </p:stCondLst>
                                  <p:childTnLst>
                                    <p:set>
                                      <p:cBhvr>
                                        <p:cTn id="316" dur="1" fill="hold">
                                          <p:stCondLst>
                                            <p:cond delay="0"/>
                                          </p:stCondLst>
                                        </p:cTn>
                                        <p:tgtEl>
                                          <p:spTgt spid="43"/>
                                        </p:tgtEl>
                                        <p:attrNameLst>
                                          <p:attrName>style.visibility</p:attrName>
                                        </p:attrNameLst>
                                      </p:cBhvr>
                                      <p:to>
                                        <p:strVal val="visible"/>
                                      </p:to>
                                    </p:set>
                                    <p:anim calcmode="lin" valueType="num">
                                      <p:cBhvr>
                                        <p:cTn id="317" dur="500" fill="hold"/>
                                        <p:tgtEl>
                                          <p:spTgt spid="43"/>
                                        </p:tgtEl>
                                        <p:attrNameLst>
                                          <p:attrName>ppt_w</p:attrName>
                                        </p:attrNameLst>
                                      </p:cBhvr>
                                      <p:tavLst>
                                        <p:tav tm="0">
                                          <p:val>
                                            <p:fltVal val="0"/>
                                          </p:val>
                                        </p:tav>
                                        <p:tav tm="100000">
                                          <p:val>
                                            <p:strVal val="#ppt_w"/>
                                          </p:val>
                                        </p:tav>
                                      </p:tavLst>
                                    </p:anim>
                                    <p:anim calcmode="lin" valueType="num">
                                      <p:cBhvr>
                                        <p:cTn id="318" dur="500" fill="hold"/>
                                        <p:tgtEl>
                                          <p:spTgt spid="43"/>
                                        </p:tgtEl>
                                        <p:attrNameLst>
                                          <p:attrName>ppt_h</p:attrName>
                                        </p:attrNameLst>
                                      </p:cBhvr>
                                      <p:tavLst>
                                        <p:tav tm="0">
                                          <p:val>
                                            <p:fltVal val="0"/>
                                          </p:val>
                                        </p:tav>
                                        <p:tav tm="100000">
                                          <p:val>
                                            <p:strVal val="#ppt_h"/>
                                          </p:val>
                                        </p:tav>
                                      </p:tavLst>
                                    </p:anim>
                                    <p:animEffect transition="in" filter="fade">
                                      <p:cBhvr>
                                        <p:cTn id="319" dur="500"/>
                                        <p:tgtEl>
                                          <p:spTgt spid="43"/>
                                        </p:tgtEl>
                                      </p:cBhvr>
                                    </p:animEffect>
                                  </p:childTnLst>
                                </p:cTn>
                              </p:par>
                            </p:childTnLst>
                          </p:cTn>
                        </p:par>
                      </p:childTnLst>
                    </p:cTn>
                  </p:par>
                  <p:par>
                    <p:cTn id="320" fill="hold">
                      <p:stCondLst>
                        <p:cond delay="indefinite"/>
                      </p:stCondLst>
                      <p:childTnLst>
                        <p:par>
                          <p:cTn id="321" fill="hold">
                            <p:stCondLst>
                              <p:cond delay="0"/>
                            </p:stCondLst>
                            <p:childTnLst>
                              <p:par>
                                <p:cTn id="322" presetID="53" presetClass="entr" presetSubtype="16" fill="hold" grpId="0" nodeType="clickEffect">
                                  <p:stCondLst>
                                    <p:cond delay="0"/>
                                  </p:stCondLst>
                                  <p:childTnLst>
                                    <p:set>
                                      <p:cBhvr>
                                        <p:cTn id="323" dur="1" fill="hold">
                                          <p:stCondLst>
                                            <p:cond delay="0"/>
                                          </p:stCondLst>
                                        </p:cTn>
                                        <p:tgtEl>
                                          <p:spTgt spid="44"/>
                                        </p:tgtEl>
                                        <p:attrNameLst>
                                          <p:attrName>style.visibility</p:attrName>
                                        </p:attrNameLst>
                                      </p:cBhvr>
                                      <p:to>
                                        <p:strVal val="visible"/>
                                      </p:to>
                                    </p:set>
                                    <p:anim calcmode="lin" valueType="num">
                                      <p:cBhvr>
                                        <p:cTn id="324" dur="500" fill="hold"/>
                                        <p:tgtEl>
                                          <p:spTgt spid="44"/>
                                        </p:tgtEl>
                                        <p:attrNameLst>
                                          <p:attrName>ppt_w</p:attrName>
                                        </p:attrNameLst>
                                      </p:cBhvr>
                                      <p:tavLst>
                                        <p:tav tm="0">
                                          <p:val>
                                            <p:fltVal val="0"/>
                                          </p:val>
                                        </p:tav>
                                        <p:tav tm="100000">
                                          <p:val>
                                            <p:strVal val="#ppt_w"/>
                                          </p:val>
                                        </p:tav>
                                      </p:tavLst>
                                    </p:anim>
                                    <p:anim calcmode="lin" valueType="num">
                                      <p:cBhvr>
                                        <p:cTn id="325" dur="500" fill="hold"/>
                                        <p:tgtEl>
                                          <p:spTgt spid="44"/>
                                        </p:tgtEl>
                                        <p:attrNameLst>
                                          <p:attrName>ppt_h</p:attrName>
                                        </p:attrNameLst>
                                      </p:cBhvr>
                                      <p:tavLst>
                                        <p:tav tm="0">
                                          <p:val>
                                            <p:fltVal val="0"/>
                                          </p:val>
                                        </p:tav>
                                        <p:tav tm="100000">
                                          <p:val>
                                            <p:strVal val="#ppt_h"/>
                                          </p:val>
                                        </p:tav>
                                      </p:tavLst>
                                    </p:anim>
                                    <p:animEffect transition="in" filter="fade">
                                      <p:cBhvr>
                                        <p:cTn id="326" dur="500"/>
                                        <p:tgtEl>
                                          <p:spTgt spid="44"/>
                                        </p:tgtEl>
                                      </p:cBhvr>
                                    </p:animEffect>
                                  </p:childTnLst>
                                </p:cTn>
                              </p:par>
                            </p:childTnLst>
                          </p:cTn>
                        </p:par>
                      </p:childTnLst>
                    </p:cTn>
                  </p:par>
                  <p:par>
                    <p:cTn id="327" fill="hold">
                      <p:stCondLst>
                        <p:cond delay="indefinite"/>
                      </p:stCondLst>
                      <p:childTnLst>
                        <p:par>
                          <p:cTn id="328" fill="hold">
                            <p:stCondLst>
                              <p:cond delay="0"/>
                            </p:stCondLst>
                            <p:childTnLst>
                              <p:par>
                                <p:cTn id="329" presetID="53" presetClass="entr" presetSubtype="16" fill="hold" grpId="0" nodeType="clickEffect">
                                  <p:stCondLst>
                                    <p:cond delay="0"/>
                                  </p:stCondLst>
                                  <p:childTnLst>
                                    <p:set>
                                      <p:cBhvr>
                                        <p:cTn id="330" dur="1" fill="hold">
                                          <p:stCondLst>
                                            <p:cond delay="0"/>
                                          </p:stCondLst>
                                        </p:cTn>
                                        <p:tgtEl>
                                          <p:spTgt spid="45"/>
                                        </p:tgtEl>
                                        <p:attrNameLst>
                                          <p:attrName>style.visibility</p:attrName>
                                        </p:attrNameLst>
                                      </p:cBhvr>
                                      <p:to>
                                        <p:strVal val="visible"/>
                                      </p:to>
                                    </p:set>
                                    <p:anim calcmode="lin" valueType="num">
                                      <p:cBhvr>
                                        <p:cTn id="331" dur="500" fill="hold"/>
                                        <p:tgtEl>
                                          <p:spTgt spid="45"/>
                                        </p:tgtEl>
                                        <p:attrNameLst>
                                          <p:attrName>ppt_w</p:attrName>
                                        </p:attrNameLst>
                                      </p:cBhvr>
                                      <p:tavLst>
                                        <p:tav tm="0">
                                          <p:val>
                                            <p:fltVal val="0"/>
                                          </p:val>
                                        </p:tav>
                                        <p:tav tm="100000">
                                          <p:val>
                                            <p:strVal val="#ppt_w"/>
                                          </p:val>
                                        </p:tav>
                                      </p:tavLst>
                                    </p:anim>
                                    <p:anim calcmode="lin" valueType="num">
                                      <p:cBhvr>
                                        <p:cTn id="332" dur="500" fill="hold"/>
                                        <p:tgtEl>
                                          <p:spTgt spid="45"/>
                                        </p:tgtEl>
                                        <p:attrNameLst>
                                          <p:attrName>ppt_h</p:attrName>
                                        </p:attrNameLst>
                                      </p:cBhvr>
                                      <p:tavLst>
                                        <p:tav tm="0">
                                          <p:val>
                                            <p:fltVal val="0"/>
                                          </p:val>
                                        </p:tav>
                                        <p:tav tm="100000">
                                          <p:val>
                                            <p:strVal val="#ppt_h"/>
                                          </p:val>
                                        </p:tav>
                                      </p:tavLst>
                                    </p:anim>
                                    <p:animEffect transition="in" filter="fade">
                                      <p:cBhvr>
                                        <p:cTn id="333" dur="500"/>
                                        <p:tgtEl>
                                          <p:spTgt spid="45"/>
                                        </p:tgtEl>
                                      </p:cBhvr>
                                    </p:animEffect>
                                  </p:childTnLst>
                                </p:cTn>
                              </p:par>
                            </p:childTnLst>
                          </p:cTn>
                        </p:par>
                      </p:childTnLst>
                    </p:cTn>
                  </p:par>
                  <p:par>
                    <p:cTn id="334" fill="hold">
                      <p:stCondLst>
                        <p:cond delay="indefinite"/>
                      </p:stCondLst>
                      <p:childTnLst>
                        <p:par>
                          <p:cTn id="335" fill="hold">
                            <p:stCondLst>
                              <p:cond delay="0"/>
                            </p:stCondLst>
                            <p:childTnLst>
                              <p:par>
                                <p:cTn id="336" presetID="53" presetClass="entr" presetSubtype="16" fill="hold" grpId="0" nodeType="clickEffect">
                                  <p:stCondLst>
                                    <p:cond delay="0"/>
                                  </p:stCondLst>
                                  <p:childTnLst>
                                    <p:set>
                                      <p:cBhvr>
                                        <p:cTn id="337" dur="1" fill="hold">
                                          <p:stCondLst>
                                            <p:cond delay="0"/>
                                          </p:stCondLst>
                                        </p:cTn>
                                        <p:tgtEl>
                                          <p:spTgt spid="42"/>
                                        </p:tgtEl>
                                        <p:attrNameLst>
                                          <p:attrName>style.visibility</p:attrName>
                                        </p:attrNameLst>
                                      </p:cBhvr>
                                      <p:to>
                                        <p:strVal val="visible"/>
                                      </p:to>
                                    </p:set>
                                    <p:anim calcmode="lin" valueType="num">
                                      <p:cBhvr>
                                        <p:cTn id="338" dur="500" fill="hold"/>
                                        <p:tgtEl>
                                          <p:spTgt spid="42"/>
                                        </p:tgtEl>
                                        <p:attrNameLst>
                                          <p:attrName>ppt_w</p:attrName>
                                        </p:attrNameLst>
                                      </p:cBhvr>
                                      <p:tavLst>
                                        <p:tav tm="0">
                                          <p:val>
                                            <p:fltVal val="0"/>
                                          </p:val>
                                        </p:tav>
                                        <p:tav tm="100000">
                                          <p:val>
                                            <p:strVal val="#ppt_w"/>
                                          </p:val>
                                        </p:tav>
                                      </p:tavLst>
                                    </p:anim>
                                    <p:anim calcmode="lin" valueType="num">
                                      <p:cBhvr>
                                        <p:cTn id="339" dur="500" fill="hold"/>
                                        <p:tgtEl>
                                          <p:spTgt spid="42"/>
                                        </p:tgtEl>
                                        <p:attrNameLst>
                                          <p:attrName>ppt_h</p:attrName>
                                        </p:attrNameLst>
                                      </p:cBhvr>
                                      <p:tavLst>
                                        <p:tav tm="0">
                                          <p:val>
                                            <p:fltVal val="0"/>
                                          </p:val>
                                        </p:tav>
                                        <p:tav tm="100000">
                                          <p:val>
                                            <p:strVal val="#ppt_h"/>
                                          </p:val>
                                        </p:tav>
                                      </p:tavLst>
                                    </p:anim>
                                    <p:animEffect transition="in" filter="fade">
                                      <p:cBhvr>
                                        <p:cTn id="340" dur="500"/>
                                        <p:tgtEl>
                                          <p:spTgt spid="42"/>
                                        </p:tgtEl>
                                      </p:cBhvr>
                                    </p:animEffect>
                                  </p:childTnLst>
                                </p:cTn>
                              </p:par>
                            </p:childTnLst>
                          </p:cTn>
                        </p:par>
                      </p:childTnLst>
                    </p:cTn>
                  </p:par>
                  <p:par>
                    <p:cTn id="341" fill="hold">
                      <p:stCondLst>
                        <p:cond delay="indefinite"/>
                      </p:stCondLst>
                      <p:childTnLst>
                        <p:par>
                          <p:cTn id="342" fill="hold">
                            <p:stCondLst>
                              <p:cond delay="0"/>
                            </p:stCondLst>
                            <p:childTnLst>
                              <p:par>
                                <p:cTn id="343" presetID="53" presetClass="entr" presetSubtype="16" fill="hold" grpId="0" nodeType="clickEffect">
                                  <p:stCondLst>
                                    <p:cond delay="0"/>
                                  </p:stCondLst>
                                  <p:childTnLst>
                                    <p:set>
                                      <p:cBhvr>
                                        <p:cTn id="344" dur="1" fill="hold">
                                          <p:stCondLst>
                                            <p:cond delay="0"/>
                                          </p:stCondLst>
                                        </p:cTn>
                                        <p:tgtEl>
                                          <p:spTgt spid="46"/>
                                        </p:tgtEl>
                                        <p:attrNameLst>
                                          <p:attrName>style.visibility</p:attrName>
                                        </p:attrNameLst>
                                      </p:cBhvr>
                                      <p:to>
                                        <p:strVal val="visible"/>
                                      </p:to>
                                    </p:set>
                                    <p:anim calcmode="lin" valueType="num">
                                      <p:cBhvr>
                                        <p:cTn id="345" dur="500" fill="hold"/>
                                        <p:tgtEl>
                                          <p:spTgt spid="46"/>
                                        </p:tgtEl>
                                        <p:attrNameLst>
                                          <p:attrName>ppt_w</p:attrName>
                                        </p:attrNameLst>
                                      </p:cBhvr>
                                      <p:tavLst>
                                        <p:tav tm="0">
                                          <p:val>
                                            <p:fltVal val="0"/>
                                          </p:val>
                                        </p:tav>
                                        <p:tav tm="100000">
                                          <p:val>
                                            <p:strVal val="#ppt_w"/>
                                          </p:val>
                                        </p:tav>
                                      </p:tavLst>
                                    </p:anim>
                                    <p:anim calcmode="lin" valueType="num">
                                      <p:cBhvr>
                                        <p:cTn id="346" dur="500" fill="hold"/>
                                        <p:tgtEl>
                                          <p:spTgt spid="46"/>
                                        </p:tgtEl>
                                        <p:attrNameLst>
                                          <p:attrName>ppt_h</p:attrName>
                                        </p:attrNameLst>
                                      </p:cBhvr>
                                      <p:tavLst>
                                        <p:tav tm="0">
                                          <p:val>
                                            <p:fltVal val="0"/>
                                          </p:val>
                                        </p:tav>
                                        <p:tav tm="100000">
                                          <p:val>
                                            <p:strVal val="#ppt_h"/>
                                          </p:val>
                                        </p:tav>
                                      </p:tavLst>
                                    </p:anim>
                                    <p:animEffect transition="in" filter="fade">
                                      <p:cBhvr>
                                        <p:cTn id="347" dur="500"/>
                                        <p:tgtEl>
                                          <p:spTgt spid="46"/>
                                        </p:tgtEl>
                                      </p:cBhvr>
                                    </p:animEffect>
                                  </p:childTnLst>
                                </p:cTn>
                              </p:par>
                            </p:childTnLst>
                          </p:cTn>
                        </p:par>
                      </p:childTnLst>
                    </p:cTn>
                  </p:par>
                  <p:par>
                    <p:cTn id="348" fill="hold">
                      <p:stCondLst>
                        <p:cond delay="indefinite"/>
                      </p:stCondLst>
                      <p:childTnLst>
                        <p:par>
                          <p:cTn id="349" fill="hold">
                            <p:stCondLst>
                              <p:cond delay="0"/>
                            </p:stCondLst>
                            <p:childTnLst>
                              <p:par>
                                <p:cTn id="350" presetID="53" presetClass="entr" presetSubtype="16" fill="hold" grpId="0" nodeType="clickEffect">
                                  <p:stCondLst>
                                    <p:cond delay="0"/>
                                  </p:stCondLst>
                                  <p:childTnLst>
                                    <p:set>
                                      <p:cBhvr>
                                        <p:cTn id="351" dur="1" fill="hold">
                                          <p:stCondLst>
                                            <p:cond delay="0"/>
                                          </p:stCondLst>
                                        </p:cTn>
                                        <p:tgtEl>
                                          <p:spTgt spid="47"/>
                                        </p:tgtEl>
                                        <p:attrNameLst>
                                          <p:attrName>style.visibility</p:attrName>
                                        </p:attrNameLst>
                                      </p:cBhvr>
                                      <p:to>
                                        <p:strVal val="visible"/>
                                      </p:to>
                                    </p:set>
                                    <p:anim calcmode="lin" valueType="num">
                                      <p:cBhvr>
                                        <p:cTn id="352" dur="500" fill="hold"/>
                                        <p:tgtEl>
                                          <p:spTgt spid="47"/>
                                        </p:tgtEl>
                                        <p:attrNameLst>
                                          <p:attrName>ppt_w</p:attrName>
                                        </p:attrNameLst>
                                      </p:cBhvr>
                                      <p:tavLst>
                                        <p:tav tm="0">
                                          <p:val>
                                            <p:fltVal val="0"/>
                                          </p:val>
                                        </p:tav>
                                        <p:tav tm="100000">
                                          <p:val>
                                            <p:strVal val="#ppt_w"/>
                                          </p:val>
                                        </p:tav>
                                      </p:tavLst>
                                    </p:anim>
                                    <p:anim calcmode="lin" valueType="num">
                                      <p:cBhvr>
                                        <p:cTn id="353" dur="500" fill="hold"/>
                                        <p:tgtEl>
                                          <p:spTgt spid="47"/>
                                        </p:tgtEl>
                                        <p:attrNameLst>
                                          <p:attrName>ppt_h</p:attrName>
                                        </p:attrNameLst>
                                      </p:cBhvr>
                                      <p:tavLst>
                                        <p:tav tm="0">
                                          <p:val>
                                            <p:fltVal val="0"/>
                                          </p:val>
                                        </p:tav>
                                        <p:tav tm="100000">
                                          <p:val>
                                            <p:strVal val="#ppt_h"/>
                                          </p:val>
                                        </p:tav>
                                      </p:tavLst>
                                    </p:anim>
                                    <p:animEffect transition="in" filter="fade">
                                      <p:cBhvr>
                                        <p:cTn id="354" dur="500"/>
                                        <p:tgtEl>
                                          <p:spTgt spid="47"/>
                                        </p:tgtEl>
                                      </p:cBhvr>
                                    </p:animEffect>
                                  </p:childTnLst>
                                </p:cTn>
                              </p:par>
                            </p:childTnLst>
                          </p:cTn>
                        </p:par>
                      </p:childTnLst>
                    </p:cTn>
                  </p:par>
                  <p:par>
                    <p:cTn id="355" fill="hold">
                      <p:stCondLst>
                        <p:cond delay="indefinite"/>
                      </p:stCondLst>
                      <p:childTnLst>
                        <p:par>
                          <p:cTn id="356" fill="hold">
                            <p:stCondLst>
                              <p:cond delay="0"/>
                            </p:stCondLst>
                            <p:childTnLst>
                              <p:par>
                                <p:cTn id="357" presetID="53" presetClass="entr" presetSubtype="16" fill="hold" nodeType="clickEffect">
                                  <p:stCondLst>
                                    <p:cond delay="0"/>
                                  </p:stCondLst>
                                  <p:childTnLst>
                                    <p:set>
                                      <p:cBhvr>
                                        <p:cTn id="358" dur="1" fill="hold">
                                          <p:stCondLst>
                                            <p:cond delay="0"/>
                                          </p:stCondLst>
                                        </p:cTn>
                                        <p:tgtEl>
                                          <p:spTgt spid="61"/>
                                        </p:tgtEl>
                                        <p:attrNameLst>
                                          <p:attrName>style.visibility</p:attrName>
                                        </p:attrNameLst>
                                      </p:cBhvr>
                                      <p:to>
                                        <p:strVal val="visible"/>
                                      </p:to>
                                    </p:set>
                                    <p:anim calcmode="lin" valueType="num">
                                      <p:cBhvr>
                                        <p:cTn id="359" dur="500" fill="hold"/>
                                        <p:tgtEl>
                                          <p:spTgt spid="61"/>
                                        </p:tgtEl>
                                        <p:attrNameLst>
                                          <p:attrName>ppt_w</p:attrName>
                                        </p:attrNameLst>
                                      </p:cBhvr>
                                      <p:tavLst>
                                        <p:tav tm="0">
                                          <p:val>
                                            <p:fltVal val="0"/>
                                          </p:val>
                                        </p:tav>
                                        <p:tav tm="100000">
                                          <p:val>
                                            <p:strVal val="#ppt_w"/>
                                          </p:val>
                                        </p:tav>
                                      </p:tavLst>
                                    </p:anim>
                                    <p:anim calcmode="lin" valueType="num">
                                      <p:cBhvr>
                                        <p:cTn id="360" dur="500" fill="hold"/>
                                        <p:tgtEl>
                                          <p:spTgt spid="61"/>
                                        </p:tgtEl>
                                        <p:attrNameLst>
                                          <p:attrName>ppt_h</p:attrName>
                                        </p:attrNameLst>
                                      </p:cBhvr>
                                      <p:tavLst>
                                        <p:tav tm="0">
                                          <p:val>
                                            <p:fltVal val="0"/>
                                          </p:val>
                                        </p:tav>
                                        <p:tav tm="100000">
                                          <p:val>
                                            <p:strVal val="#ppt_h"/>
                                          </p:val>
                                        </p:tav>
                                      </p:tavLst>
                                    </p:anim>
                                    <p:animEffect transition="in" filter="fade">
                                      <p:cBhvr>
                                        <p:cTn id="361" dur="500"/>
                                        <p:tgtEl>
                                          <p:spTgt spid="61"/>
                                        </p:tgtEl>
                                      </p:cBhvr>
                                    </p:animEffect>
                                  </p:childTnLst>
                                </p:cTn>
                              </p:par>
                            </p:childTnLst>
                          </p:cTn>
                        </p:par>
                      </p:childTnLst>
                    </p:cTn>
                  </p:par>
                  <p:par>
                    <p:cTn id="362" fill="hold">
                      <p:stCondLst>
                        <p:cond delay="indefinite"/>
                      </p:stCondLst>
                      <p:childTnLst>
                        <p:par>
                          <p:cTn id="363" fill="hold">
                            <p:stCondLst>
                              <p:cond delay="0"/>
                            </p:stCondLst>
                            <p:childTnLst>
                              <p:par>
                                <p:cTn id="364" presetID="53" presetClass="entr" presetSubtype="16" fill="hold" nodeType="clickEffect">
                                  <p:stCondLst>
                                    <p:cond delay="0"/>
                                  </p:stCondLst>
                                  <p:childTnLst>
                                    <p:set>
                                      <p:cBhvr>
                                        <p:cTn id="365" dur="1" fill="hold">
                                          <p:stCondLst>
                                            <p:cond delay="0"/>
                                          </p:stCondLst>
                                        </p:cTn>
                                        <p:tgtEl>
                                          <p:spTgt spid="60"/>
                                        </p:tgtEl>
                                        <p:attrNameLst>
                                          <p:attrName>style.visibility</p:attrName>
                                        </p:attrNameLst>
                                      </p:cBhvr>
                                      <p:to>
                                        <p:strVal val="visible"/>
                                      </p:to>
                                    </p:set>
                                    <p:anim calcmode="lin" valueType="num">
                                      <p:cBhvr>
                                        <p:cTn id="366" dur="500" fill="hold"/>
                                        <p:tgtEl>
                                          <p:spTgt spid="60"/>
                                        </p:tgtEl>
                                        <p:attrNameLst>
                                          <p:attrName>ppt_w</p:attrName>
                                        </p:attrNameLst>
                                      </p:cBhvr>
                                      <p:tavLst>
                                        <p:tav tm="0">
                                          <p:val>
                                            <p:fltVal val="0"/>
                                          </p:val>
                                        </p:tav>
                                        <p:tav tm="100000">
                                          <p:val>
                                            <p:strVal val="#ppt_w"/>
                                          </p:val>
                                        </p:tav>
                                      </p:tavLst>
                                    </p:anim>
                                    <p:anim calcmode="lin" valueType="num">
                                      <p:cBhvr>
                                        <p:cTn id="367" dur="500" fill="hold"/>
                                        <p:tgtEl>
                                          <p:spTgt spid="60"/>
                                        </p:tgtEl>
                                        <p:attrNameLst>
                                          <p:attrName>ppt_h</p:attrName>
                                        </p:attrNameLst>
                                      </p:cBhvr>
                                      <p:tavLst>
                                        <p:tav tm="0">
                                          <p:val>
                                            <p:fltVal val="0"/>
                                          </p:val>
                                        </p:tav>
                                        <p:tav tm="100000">
                                          <p:val>
                                            <p:strVal val="#ppt_h"/>
                                          </p:val>
                                        </p:tav>
                                      </p:tavLst>
                                    </p:anim>
                                    <p:animEffect transition="in" filter="fade">
                                      <p:cBhvr>
                                        <p:cTn id="368" dur="500"/>
                                        <p:tgtEl>
                                          <p:spTgt spid="60"/>
                                        </p:tgtEl>
                                      </p:cBhvr>
                                    </p:animEffect>
                                  </p:childTnLst>
                                </p:cTn>
                              </p:par>
                            </p:childTnLst>
                          </p:cTn>
                        </p:par>
                      </p:childTnLst>
                    </p:cTn>
                  </p:par>
                  <p:par>
                    <p:cTn id="369" fill="hold">
                      <p:stCondLst>
                        <p:cond delay="indefinite"/>
                      </p:stCondLst>
                      <p:childTnLst>
                        <p:par>
                          <p:cTn id="370" fill="hold">
                            <p:stCondLst>
                              <p:cond delay="0"/>
                            </p:stCondLst>
                            <p:childTnLst>
                              <p:par>
                                <p:cTn id="371" presetID="45" presetClass="entr" presetSubtype="0" fill="hold" grpId="0" nodeType="clickEffect">
                                  <p:stCondLst>
                                    <p:cond delay="0"/>
                                  </p:stCondLst>
                                  <p:childTnLst>
                                    <p:set>
                                      <p:cBhvr>
                                        <p:cTn id="372" dur="1" fill="hold">
                                          <p:stCondLst>
                                            <p:cond delay="0"/>
                                          </p:stCondLst>
                                        </p:cTn>
                                        <p:tgtEl>
                                          <p:spTgt spid="35"/>
                                        </p:tgtEl>
                                        <p:attrNameLst>
                                          <p:attrName>style.visibility</p:attrName>
                                        </p:attrNameLst>
                                      </p:cBhvr>
                                      <p:to>
                                        <p:strVal val="visible"/>
                                      </p:to>
                                    </p:set>
                                    <p:animEffect transition="in" filter="fade">
                                      <p:cBhvr>
                                        <p:cTn id="373" dur="2000"/>
                                        <p:tgtEl>
                                          <p:spTgt spid="35"/>
                                        </p:tgtEl>
                                      </p:cBhvr>
                                    </p:animEffect>
                                    <p:anim calcmode="lin" valueType="num">
                                      <p:cBhvr>
                                        <p:cTn id="374" dur="2000" fill="hold"/>
                                        <p:tgtEl>
                                          <p:spTgt spid="35"/>
                                        </p:tgtEl>
                                        <p:attrNameLst>
                                          <p:attrName>ppt_w</p:attrName>
                                        </p:attrNameLst>
                                      </p:cBhvr>
                                      <p:tavLst>
                                        <p:tav tm="0" fmla="#ppt_w*sin(2.5*pi*$)">
                                          <p:val>
                                            <p:fltVal val="0"/>
                                          </p:val>
                                        </p:tav>
                                        <p:tav tm="100000">
                                          <p:val>
                                            <p:fltVal val="1"/>
                                          </p:val>
                                        </p:tav>
                                      </p:tavLst>
                                    </p:anim>
                                    <p:anim calcmode="lin" valueType="num">
                                      <p:cBhvr>
                                        <p:cTn id="375" dur="2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376" fill="hold">
                      <p:stCondLst>
                        <p:cond delay="indefinite"/>
                      </p:stCondLst>
                      <p:childTnLst>
                        <p:par>
                          <p:cTn id="377" fill="hold">
                            <p:stCondLst>
                              <p:cond delay="0"/>
                            </p:stCondLst>
                            <p:childTnLst>
                              <p:par>
                                <p:cTn id="378" presetID="45" presetClass="entr" presetSubtype="0" fill="hold" grpId="0" nodeType="clickEffect">
                                  <p:stCondLst>
                                    <p:cond delay="0"/>
                                  </p:stCondLst>
                                  <p:childTnLst>
                                    <p:set>
                                      <p:cBhvr>
                                        <p:cTn id="379" dur="1" fill="hold">
                                          <p:stCondLst>
                                            <p:cond delay="0"/>
                                          </p:stCondLst>
                                        </p:cTn>
                                        <p:tgtEl>
                                          <p:spTgt spid="55"/>
                                        </p:tgtEl>
                                        <p:attrNameLst>
                                          <p:attrName>style.visibility</p:attrName>
                                        </p:attrNameLst>
                                      </p:cBhvr>
                                      <p:to>
                                        <p:strVal val="visible"/>
                                      </p:to>
                                    </p:set>
                                    <p:animEffect transition="in" filter="fade">
                                      <p:cBhvr>
                                        <p:cTn id="380" dur="2000"/>
                                        <p:tgtEl>
                                          <p:spTgt spid="55"/>
                                        </p:tgtEl>
                                      </p:cBhvr>
                                    </p:animEffect>
                                    <p:anim calcmode="lin" valueType="num">
                                      <p:cBhvr>
                                        <p:cTn id="381" dur="2000" fill="hold"/>
                                        <p:tgtEl>
                                          <p:spTgt spid="55"/>
                                        </p:tgtEl>
                                        <p:attrNameLst>
                                          <p:attrName>ppt_w</p:attrName>
                                        </p:attrNameLst>
                                      </p:cBhvr>
                                      <p:tavLst>
                                        <p:tav tm="0" fmla="#ppt_w*sin(2.5*pi*$)">
                                          <p:val>
                                            <p:fltVal val="0"/>
                                          </p:val>
                                        </p:tav>
                                        <p:tav tm="100000">
                                          <p:val>
                                            <p:fltVal val="1"/>
                                          </p:val>
                                        </p:tav>
                                      </p:tavLst>
                                    </p:anim>
                                    <p:anim calcmode="lin" valueType="num">
                                      <p:cBhvr>
                                        <p:cTn id="382" dur="2000" fill="hold"/>
                                        <p:tgtEl>
                                          <p:spTgt spid="55"/>
                                        </p:tgtEl>
                                        <p:attrNameLst>
                                          <p:attrName>ppt_h</p:attrName>
                                        </p:attrNameLst>
                                      </p:cBhvr>
                                      <p:tavLst>
                                        <p:tav tm="0">
                                          <p:val>
                                            <p:strVal val="#ppt_h"/>
                                          </p:val>
                                        </p:tav>
                                        <p:tav tm="100000">
                                          <p:val>
                                            <p:strVal val="#ppt_h"/>
                                          </p:val>
                                        </p:tav>
                                      </p:tavLst>
                                    </p:anim>
                                  </p:childTnLst>
                                </p:cTn>
                              </p:par>
                            </p:childTnLst>
                          </p:cTn>
                        </p:par>
                      </p:childTnLst>
                    </p:cTn>
                  </p:par>
                  <p:par>
                    <p:cTn id="383" fill="hold">
                      <p:stCondLst>
                        <p:cond delay="indefinite"/>
                      </p:stCondLst>
                      <p:childTnLst>
                        <p:par>
                          <p:cTn id="384" fill="hold">
                            <p:stCondLst>
                              <p:cond delay="0"/>
                            </p:stCondLst>
                            <p:childTnLst>
                              <p:par>
                                <p:cTn id="385" presetID="45" presetClass="entr" presetSubtype="0" fill="hold" grpId="0" nodeType="clickEffect">
                                  <p:stCondLst>
                                    <p:cond delay="0"/>
                                  </p:stCondLst>
                                  <p:childTnLst>
                                    <p:set>
                                      <p:cBhvr>
                                        <p:cTn id="386" dur="1" fill="hold">
                                          <p:stCondLst>
                                            <p:cond delay="0"/>
                                          </p:stCondLst>
                                        </p:cTn>
                                        <p:tgtEl>
                                          <p:spTgt spid="56"/>
                                        </p:tgtEl>
                                        <p:attrNameLst>
                                          <p:attrName>style.visibility</p:attrName>
                                        </p:attrNameLst>
                                      </p:cBhvr>
                                      <p:to>
                                        <p:strVal val="visible"/>
                                      </p:to>
                                    </p:set>
                                    <p:animEffect transition="in" filter="fade">
                                      <p:cBhvr>
                                        <p:cTn id="387" dur="2000"/>
                                        <p:tgtEl>
                                          <p:spTgt spid="56"/>
                                        </p:tgtEl>
                                      </p:cBhvr>
                                    </p:animEffect>
                                    <p:anim calcmode="lin" valueType="num">
                                      <p:cBhvr>
                                        <p:cTn id="388" dur="2000" fill="hold"/>
                                        <p:tgtEl>
                                          <p:spTgt spid="56"/>
                                        </p:tgtEl>
                                        <p:attrNameLst>
                                          <p:attrName>ppt_w</p:attrName>
                                        </p:attrNameLst>
                                      </p:cBhvr>
                                      <p:tavLst>
                                        <p:tav tm="0" fmla="#ppt_w*sin(2.5*pi*$)">
                                          <p:val>
                                            <p:fltVal val="0"/>
                                          </p:val>
                                        </p:tav>
                                        <p:tav tm="100000">
                                          <p:val>
                                            <p:fltVal val="1"/>
                                          </p:val>
                                        </p:tav>
                                      </p:tavLst>
                                    </p:anim>
                                    <p:anim calcmode="lin" valueType="num">
                                      <p:cBhvr>
                                        <p:cTn id="389" dur="2000" fill="hold"/>
                                        <p:tgtEl>
                                          <p:spTgt spid="56"/>
                                        </p:tgtEl>
                                        <p:attrNameLst>
                                          <p:attrName>ppt_h</p:attrName>
                                        </p:attrNameLst>
                                      </p:cBhvr>
                                      <p:tavLst>
                                        <p:tav tm="0">
                                          <p:val>
                                            <p:strVal val="#ppt_h"/>
                                          </p:val>
                                        </p:tav>
                                        <p:tav tm="100000">
                                          <p:val>
                                            <p:strVal val="#ppt_h"/>
                                          </p:val>
                                        </p:tav>
                                      </p:tavLst>
                                    </p:anim>
                                  </p:childTnLst>
                                </p:cTn>
                              </p:par>
                            </p:childTnLst>
                          </p:cTn>
                        </p:par>
                      </p:childTnLst>
                    </p:cTn>
                  </p:par>
                  <p:par>
                    <p:cTn id="390" fill="hold">
                      <p:stCondLst>
                        <p:cond delay="indefinite"/>
                      </p:stCondLst>
                      <p:childTnLst>
                        <p:par>
                          <p:cTn id="391" fill="hold">
                            <p:stCondLst>
                              <p:cond delay="0"/>
                            </p:stCondLst>
                            <p:childTnLst>
                              <p:par>
                                <p:cTn id="392" presetID="45" presetClass="entr" presetSubtype="0" fill="hold" grpId="0" nodeType="clickEffect">
                                  <p:stCondLst>
                                    <p:cond delay="0"/>
                                  </p:stCondLst>
                                  <p:childTnLst>
                                    <p:set>
                                      <p:cBhvr>
                                        <p:cTn id="393" dur="1" fill="hold">
                                          <p:stCondLst>
                                            <p:cond delay="0"/>
                                          </p:stCondLst>
                                        </p:cTn>
                                        <p:tgtEl>
                                          <p:spTgt spid="57"/>
                                        </p:tgtEl>
                                        <p:attrNameLst>
                                          <p:attrName>style.visibility</p:attrName>
                                        </p:attrNameLst>
                                      </p:cBhvr>
                                      <p:to>
                                        <p:strVal val="visible"/>
                                      </p:to>
                                    </p:set>
                                    <p:animEffect transition="in" filter="fade">
                                      <p:cBhvr>
                                        <p:cTn id="394" dur="2000"/>
                                        <p:tgtEl>
                                          <p:spTgt spid="57"/>
                                        </p:tgtEl>
                                      </p:cBhvr>
                                    </p:animEffect>
                                    <p:anim calcmode="lin" valueType="num">
                                      <p:cBhvr>
                                        <p:cTn id="395" dur="2000" fill="hold"/>
                                        <p:tgtEl>
                                          <p:spTgt spid="57"/>
                                        </p:tgtEl>
                                        <p:attrNameLst>
                                          <p:attrName>ppt_w</p:attrName>
                                        </p:attrNameLst>
                                      </p:cBhvr>
                                      <p:tavLst>
                                        <p:tav tm="0" fmla="#ppt_w*sin(2.5*pi*$)">
                                          <p:val>
                                            <p:fltVal val="0"/>
                                          </p:val>
                                        </p:tav>
                                        <p:tav tm="100000">
                                          <p:val>
                                            <p:fltVal val="1"/>
                                          </p:val>
                                        </p:tav>
                                      </p:tavLst>
                                    </p:anim>
                                    <p:anim calcmode="lin" valueType="num">
                                      <p:cBhvr>
                                        <p:cTn id="396" dur="2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p:bldP spid="7" grpId="0" animBg="1"/>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5" grpId="0" animBg="1"/>
      <p:bldP spid="26" grpId="0" animBg="1"/>
      <p:bldP spid="27" grpId="0" animBg="1"/>
      <p:bldP spid="35" grpId="0" animBg="1"/>
      <p:bldP spid="36" grpId="0"/>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105" grpId="0"/>
      <p:bldP spid="10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half" idx="4294967295"/>
          </p:nvPr>
        </p:nvSpPr>
        <p:spPr>
          <a:xfrm>
            <a:off x="2979174" y="1277073"/>
            <a:ext cx="8861531" cy="4569685"/>
          </a:xfrm>
          <a:prstGeom prst="rect">
            <a:avLst/>
          </a:prstGeom>
        </p:spPr>
        <p:txBody>
          <a:bodyPr>
            <a:noAutofit/>
          </a:bodyPr>
          <a:lstStyle/>
          <a:p>
            <a:r>
              <a:rPr lang="pt-BR" sz="1600" b="1" dirty="0">
                <a:latin typeface="Arial" panose="020B0604020202020204" pitchFamily="34" charset="0"/>
                <a:ea typeface="ＭＳ Ｐゴシック" pitchFamily="34" charset="-128"/>
                <a:cs typeface="Arial" panose="020B0604020202020204" pitchFamily="34" charset="0"/>
              </a:rPr>
              <a:t>Avanços na compreensão de criação de </a:t>
            </a:r>
            <a:r>
              <a:rPr lang="pt-BR" sz="1600" b="1" dirty="0" smtClean="0">
                <a:latin typeface="Arial" panose="020B0604020202020204" pitchFamily="34" charset="0"/>
                <a:ea typeface="ＭＳ Ｐゴシック" pitchFamily="34" charset="-128"/>
                <a:cs typeface="Arial" panose="020B0604020202020204" pitchFamily="34" charset="0"/>
              </a:rPr>
              <a:t>valor</a:t>
            </a:r>
            <a:r>
              <a:rPr lang="pt-BR" sz="1600" dirty="0" smtClean="0">
                <a:latin typeface="Arial" panose="020B0604020202020204" pitchFamily="34" charset="0"/>
                <a:ea typeface="ＭＳ Ｐゴシック" pitchFamily="34" charset="-128"/>
                <a:cs typeface="Arial" panose="020B0604020202020204" pitchFamily="34" charset="0"/>
              </a:rPr>
              <a:t>: Um </a:t>
            </a:r>
            <a:r>
              <a:rPr lang="pt-BR" sz="1600" dirty="0">
                <a:latin typeface="Arial" panose="020B0604020202020204" pitchFamily="34" charset="0"/>
                <a:ea typeface="ＭＳ Ｐゴシック" pitchFamily="34" charset="-128"/>
                <a:cs typeface="Arial" panose="020B0604020202020204" pitchFamily="34" charset="0"/>
              </a:rPr>
              <a:t>dos benefícios mais importantes e mais comuns entre as  organizações é  uma nova e melhor compreensão de como elas criam - ou destroem – valor.</a:t>
            </a:r>
          </a:p>
          <a:p>
            <a:r>
              <a:rPr lang="pt-BR" sz="1600" b="1" dirty="0" smtClean="0">
                <a:latin typeface="Arial" panose="020B0604020202020204" pitchFamily="34" charset="0"/>
                <a:ea typeface="ＭＳ Ｐゴシック" pitchFamily="34" charset="-128"/>
                <a:cs typeface="Arial" panose="020B0604020202020204" pitchFamily="34" charset="0"/>
              </a:rPr>
              <a:t>Melhorar </a:t>
            </a:r>
            <a:r>
              <a:rPr lang="pt-BR" sz="1600" b="1" dirty="0">
                <a:latin typeface="Arial" panose="020B0604020202020204" pitchFamily="34" charset="0"/>
                <a:ea typeface="ＭＳ Ｐゴシック" pitchFamily="34" charset="-128"/>
                <a:cs typeface="Arial" panose="020B0604020202020204" pitchFamily="34" charset="0"/>
              </a:rPr>
              <a:t>o que é </a:t>
            </a:r>
            <a:r>
              <a:rPr lang="pt-BR" sz="1600" b="1" dirty="0" smtClean="0">
                <a:latin typeface="Arial" panose="020B0604020202020204" pitchFamily="34" charset="0"/>
                <a:ea typeface="ＭＳ Ｐゴシック" pitchFamily="34" charset="-128"/>
                <a:cs typeface="Arial" panose="020B0604020202020204" pitchFamily="34" charset="0"/>
              </a:rPr>
              <a:t>mensurável:</a:t>
            </a:r>
            <a:r>
              <a:rPr lang="pt-BR" sz="1600" dirty="0" smtClean="0">
                <a:latin typeface="Arial" panose="020B0604020202020204" pitchFamily="34" charset="0"/>
                <a:ea typeface="ＭＳ Ｐゴシック" pitchFamily="34" charset="-128"/>
                <a:cs typeface="Arial" panose="020B0604020202020204" pitchFamily="34" charset="0"/>
              </a:rPr>
              <a:t> Com </a:t>
            </a:r>
            <a:r>
              <a:rPr lang="pt-BR" sz="1600" dirty="0">
                <a:latin typeface="Arial" panose="020B0604020202020204" pitchFamily="34" charset="0"/>
                <a:ea typeface="ＭＳ Ｐゴシック" pitchFamily="34" charset="-128"/>
                <a:cs typeface="Arial" panose="020B0604020202020204" pitchFamily="34" charset="0"/>
              </a:rPr>
              <a:t>a compreensão das mudanças de criação de valores, também há mudanças nas tomadas de decisão.</a:t>
            </a:r>
          </a:p>
          <a:p>
            <a:r>
              <a:rPr lang="pt-BR" sz="1600" b="1" dirty="0" smtClean="0">
                <a:latin typeface="Arial" panose="020B0604020202020204" pitchFamily="34" charset="0"/>
                <a:ea typeface="ＭＳ Ｐゴシック" pitchFamily="34" charset="-128"/>
                <a:cs typeface="Arial" panose="020B0604020202020204" pitchFamily="34" charset="0"/>
              </a:rPr>
              <a:t>Melhorar </a:t>
            </a:r>
            <a:r>
              <a:rPr lang="pt-BR" sz="1600" b="1" dirty="0">
                <a:latin typeface="Arial" panose="020B0604020202020204" pitchFamily="34" charset="0"/>
                <a:ea typeface="ＭＳ Ｐゴシック" pitchFamily="34" charset="-128"/>
                <a:cs typeface="Arial" panose="020B0604020202020204" pitchFamily="34" charset="0"/>
              </a:rPr>
              <a:t>a gestão da informação e da tomada de </a:t>
            </a:r>
            <a:r>
              <a:rPr lang="pt-BR" sz="1600" b="1" dirty="0" smtClean="0">
                <a:latin typeface="Arial" panose="020B0604020202020204" pitchFamily="34" charset="0"/>
                <a:ea typeface="ＭＳ Ｐゴシック" pitchFamily="34" charset="-128"/>
                <a:cs typeface="Arial" panose="020B0604020202020204" pitchFamily="34" charset="0"/>
              </a:rPr>
              <a:t>decisão:</a:t>
            </a:r>
            <a:r>
              <a:rPr lang="pt-BR" sz="1600" dirty="0" smtClean="0">
                <a:latin typeface="Arial" panose="020B0604020202020204" pitchFamily="34" charset="0"/>
                <a:ea typeface="ＭＳ Ｐゴシック" pitchFamily="34" charset="-128"/>
                <a:cs typeface="Arial" panose="020B0604020202020204" pitchFamily="34" charset="0"/>
              </a:rPr>
              <a:t> Novas </a:t>
            </a:r>
            <a:r>
              <a:rPr lang="pt-BR" sz="1600" dirty="0">
                <a:latin typeface="Arial" panose="020B0604020202020204" pitchFamily="34" charset="0"/>
                <a:ea typeface="ＭＳ Ｐゴシック" pitchFamily="34" charset="-128"/>
                <a:cs typeface="Arial" panose="020B0604020202020204" pitchFamily="34" charset="0"/>
              </a:rPr>
              <a:t>abordagens de criação de valor e de tomada de decisão requerem que as organizações avaliem suas performances em novas perspectivas</a:t>
            </a:r>
            <a:r>
              <a:rPr lang="pt-BR" sz="1600" dirty="0" smtClean="0">
                <a:latin typeface="Arial" panose="020B0604020202020204" pitchFamily="34" charset="0"/>
                <a:ea typeface="ＭＳ Ｐゴシック" pitchFamily="34" charset="-128"/>
                <a:cs typeface="Arial" panose="020B0604020202020204" pitchFamily="34" charset="0"/>
              </a:rPr>
              <a:t>. A </a:t>
            </a:r>
            <a:r>
              <a:rPr lang="pt-BR" sz="1600" dirty="0">
                <a:latin typeface="Arial" panose="020B0604020202020204" pitchFamily="34" charset="0"/>
                <a:ea typeface="ＭＳ Ｐゴシック" pitchFamily="34" charset="-128"/>
                <a:cs typeface="Arial" panose="020B0604020202020204" pitchFamily="34" charset="0"/>
              </a:rPr>
              <a:t>maioria das organizações relataram mudanças no </a:t>
            </a:r>
            <a:r>
              <a:rPr lang="pt-BR" sz="1600" dirty="0" smtClean="0">
                <a:latin typeface="Arial" panose="020B0604020202020204" pitchFamily="34" charset="0"/>
                <a:ea typeface="ＭＳ Ｐゴシック" pitchFamily="34" charset="-128"/>
                <a:cs typeface="Arial" panose="020B0604020202020204" pitchFamily="34" charset="0"/>
              </a:rPr>
              <a:t>desempenho das </a:t>
            </a:r>
            <a:r>
              <a:rPr lang="pt-BR" sz="1600" dirty="0">
                <a:latin typeface="Arial" panose="020B0604020202020204" pitchFamily="34" charset="0"/>
                <a:ea typeface="ＭＳ Ｐゴシック" pitchFamily="34" charset="-128"/>
                <a:cs typeface="Arial" panose="020B0604020202020204" pitchFamily="34" charset="0"/>
              </a:rPr>
              <a:t>informações utilizadas pela administração e na qualidade de certos tipos de dados utilizados internamente.</a:t>
            </a:r>
          </a:p>
          <a:p>
            <a:r>
              <a:rPr lang="pt-BR" sz="1600" b="1" dirty="0" smtClean="0">
                <a:latin typeface="Arial" panose="020B0604020202020204" pitchFamily="34" charset="0"/>
                <a:ea typeface="ＭＳ Ｐゴシック" pitchFamily="34" charset="-128"/>
                <a:cs typeface="Arial" panose="020B0604020202020204" pitchFamily="34" charset="0"/>
              </a:rPr>
              <a:t>Uma </a:t>
            </a:r>
            <a:r>
              <a:rPr lang="pt-BR" sz="1600" b="1" dirty="0">
                <a:latin typeface="Arial" panose="020B0604020202020204" pitchFamily="34" charset="0"/>
                <a:ea typeface="ＭＳ Ｐゴシック" pitchFamily="34" charset="-128"/>
                <a:cs typeface="Arial" panose="020B0604020202020204" pitchFamily="34" charset="0"/>
              </a:rPr>
              <a:t>nova abordagem na relação com os </a:t>
            </a:r>
            <a:r>
              <a:rPr lang="pt-BR" sz="1600" b="1" dirty="0" err="1" smtClean="0">
                <a:latin typeface="Arial" panose="020B0604020202020204" pitchFamily="34" charset="0"/>
                <a:ea typeface="ＭＳ Ｐゴシック" pitchFamily="34" charset="-128"/>
                <a:cs typeface="Arial" panose="020B0604020202020204" pitchFamily="34" charset="0"/>
              </a:rPr>
              <a:t>stakeholders</a:t>
            </a:r>
            <a:r>
              <a:rPr lang="pt-BR" sz="1600" dirty="0" smtClean="0">
                <a:latin typeface="Arial" panose="020B0604020202020204" pitchFamily="34" charset="0"/>
                <a:ea typeface="ＭＳ Ｐゴシック" pitchFamily="34" charset="-128"/>
                <a:cs typeface="Arial" panose="020B0604020202020204" pitchFamily="34" charset="0"/>
              </a:rPr>
              <a:t>: Organizações </a:t>
            </a:r>
            <a:r>
              <a:rPr lang="pt-BR" sz="1600" dirty="0">
                <a:latin typeface="Arial" panose="020B0604020202020204" pitchFamily="34" charset="0"/>
                <a:ea typeface="ＭＳ Ｐゴシック" pitchFamily="34" charset="-128"/>
                <a:cs typeface="Arial" panose="020B0604020202020204" pitchFamily="34" charset="0"/>
              </a:rPr>
              <a:t>revelaram que o processo de adoção e de publicação o Relato Integrado  teve um impacto sobre as relações com as partes interessadas (</a:t>
            </a:r>
            <a:r>
              <a:rPr lang="pt-BR" sz="1600" dirty="0" err="1">
                <a:latin typeface="Arial" panose="020B0604020202020204" pitchFamily="34" charset="0"/>
                <a:ea typeface="ＭＳ Ｐゴシック" pitchFamily="34" charset="-128"/>
                <a:cs typeface="Arial" panose="020B0604020202020204" pitchFamily="34" charset="0"/>
              </a:rPr>
              <a:t>stakeholders</a:t>
            </a:r>
            <a:r>
              <a:rPr lang="pt-BR" sz="1600" dirty="0" smtClean="0">
                <a:latin typeface="Arial" panose="020B0604020202020204" pitchFamily="34" charset="0"/>
                <a:ea typeface="ＭＳ Ｐゴシック" pitchFamily="34" charset="-128"/>
                <a:cs typeface="Arial" panose="020B0604020202020204" pitchFamily="34" charset="0"/>
              </a:rPr>
              <a:t>). As </a:t>
            </a:r>
            <a:r>
              <a:rPr lang="pt-BR" sz="1600" dirty="0">
                <a:latin typeface="Arial" panose="020B0604020202020204" pitchFamily="34" charset="0"/>
                <a:ea typeface="ＭＳ Ｐゴシック" pitchFamily="34" charset="-128"/>
                <a:cs typeface="Arial" panose="020B0604020202020204" pitchFamily="34" charset="0"/>
              </a:rPr>
              <a:t>empresas acreditam que os provedores de capital desenvolveram uma melhor compreensão de suas estratégias e objetivos de longo </a:t>
            </a:r>
            <a:r>
              <a:rPr lang="pt-BR" sz="1600" dirty="0" smtClean="0">
                <a:latin typeface="Arial" panose="020B0604020202020204" pitchFamily="34" charset="0"/>
                <a:ea typeface="ＭＳ Ｐゴシック" pitchFamily="34" charset="-128"/>
                <a:cs typeface="Arial" panose="020B0604020202020204" pitchFamily="34" charset="0"/>
              </a:rPr>
              <a:t>prazo</a:t>
            </a:r>
            <a:r>
              <a:rPr lang="pt-BR" sz="1600" dirty="0">
                <a:latin typeface="Arial" panose="020B0604020202020204" pitchFamily="34" charset="0"/>
                <a:ea typeface="ＭＳ Ｐゴシック" pitchFamily="34" charset="-128"/>
                <a:cs typeface="Arial" panose="020B0604020202020204" pitchFamily="34" charset="0"/>
              </a:rPr>
              <a:t>.</a:t>
            </a:r>
          </a:p>
          <a:p>
            <a:r>
              <a:rPr lang="pt-BR" sz="1600" b="1" dirty="0" smtClean="0">
                <a:latin typeface="Arial" panose="020B0604020202020204" pitchFamily="34" charset="0"/>
                <a:ea typeface="ＭＳ Ｐゴシック" pitchFamily="34" charset="-128"/>
                <a:cs typeface="Arial" panose="020B0604020202020204" pitchFamily="34" charset="0"/>
              </a:rPr>
              <a:t>Conexão </a:t>
            </a:r>
            <a:r>
              <a:rPr lang="pt-BR" sz="1600" b="1" dirty="0">
                <a:latin typeface="Arial" panose="020B0604020202020204" pitchFamily="34" charset="0"/>
                <a:ea typeface="ＭＳ Ｐゴシック" pitchFamily="34" charset="-128"/>
                <a:cs typeface="Arial" panose="020B0604020202020204" pitchFamily="34" charset="0"/>
              </a:rPr>
              <a:t>entre áreas e aumento das </a:t>
            </a:r>
            <a:r>
              <a:rPr lang="pt-BR" sz="1600" b="1" dirty="0" smtClean="0">
                <a:latin typeface="Arial" panose="020B0604020202020204" pitchFamily="34" charset="0"/>
                <a:ea typeface="ＭＳ Ｐゴシック" pitchFamily="34" charset="-128"/>
                <a:cs typeface="Arial" panose="020B0604020202020204" pitchFamily="34" charset="0"/>
              </a:rPr>
              <a:t>perspectivas</a:t>
            </a:r>
            <a:r>
              <a:rPr lang="pt-BR" sz="1600" dirty="0" smtClean="0">
                <a:latin typeface="Arial" panose="020B0604020202020204" pitchFamily="34" charset="0"/>
                <a:ea typeface="ＭＳ Ｐゴシック" pitchFamily="34" charset="-128"/>
                <a:cs typeface="Arial" panose="020B0604020202020204" pitchFamily="34" charset="0"/>
              </a:rPr>
              <a:t>: O </a:t>
            </a:r>
            <a:r>
              <a:rPr lang="pt-BR" sz="1600" dirty="0">
                <a:latin typeface="Arial" panose="020B0604020202020204" pitchFamily="34" charset="0"/>
                <a:ea typeface="ＭＳ Ｐゴシック" pitchFamily="34" charset="-128"/>
                <a:cs typeface="Arial" panose="020B0604020202020204" pitchFamily="34" charset="0"/>
              </a:rPr>
              <a:t>Relato Integrado muda não só a forma como as organizações relatam mas também como elas trabalham e pensam sobre o que </a:t>
            </a:r>
            <a:r>
              <a:rPr lang="pt-BR" sz="1600" dirty="0" smtClean="0">
                <a:latin typeface="Arial" panose="020B0604020202020204" pitchFamily="34" charset="0"/>
                <a:ea typeface="ＭＳ Ｐゴシック" pitchFamily="34" charset="-128"/>
                <a:cs typeface="Arial" panose="020B0604020202020204" pitchFamily="34" charset="0"/>
              </a:rPr>
              <a:t>fazem. Maior </a:t>
            </a:r>
            <a:r>
              <a:rPr lang="pt-BR" sz="1600" dirty="0">
                <a:latin typeface="Arial" panose="020B0604020202020204" pitchFamily="34" charset="0"/>
                <a:ea typeface="ＭＳ Ｐゴシック" pitchFamily="34" charset="-128"/>
                <a:cs typeface="Arial" panose="020B0604020202020204" pitchFamily="34" charset="0"/>
              </a:rPr>
              <a:t>colaboração e respeito foram vistos como vantagens importantes.</a:t>
            </a:r>
          </a:p>
          <a:p>
            <a:pPr marL="0" indent="0">
              <a:buNone/>
            </a:pPr>
            <a:endParaRPr lang="pt-BR" sz="500" dirty="0">
              <a:latin typeface="Arial" panose="020B0604020202020204" pitchFamily="34" charset="0"/>
              <a:cs typeface="Arial" panose="020B0604020202020204" pitchFamily="34" charset="0"/>
            </a:endParaRPr>
          </a:p>
          <a:p>
            <a:pPr marL="0" indent="0">
              <a:buNone/>
            </a:pPr>
            <a:r>
              <a:rPr lang="pt-BR" sz="1000" dirty="0">
                <a:latin typeface="Arial" panose="020B0604020202020204" pitchFamily="34" charset="0"/>
                <a:cs typeface="Arial" panose="020B0604020202020204" pitchFamily="34" charset="0"/>
              </a:rPr>
              <a:t> </a:t>
            </a:r>
          </a:p>
          <a:p>
            <a:endParaRPr lang="pt-BR" sz="1000" dirty="0">
              <a:latin typeface="Arial" panose="020B0604020202020204" pitchFamily="34" charset="0"/>
              <a:cs typeface="Arial" panose="020B0604020202020204" pitchFamily="34" charset="0"/>
            </a:endParaRPr>
          </a:p>
        </p:txBody>
      </p:sp>
      <p:pic>
        <p:nvPicPr>
          <p:cNvPr id="9" name="Imagem 8"/>
          <p:cNvPicPr>
            <a:picLocks noChangeAspect="1"/>
          </p:cNvPicPr>
          <p:nvPr/>
        </p:nvPicPr>
        <p:blipFill rotWithShape="1">
          <a:blip r:embed="rId2"/>
          <a:srcRect t="15672" b="9614"/>
          <a:stretch/>
        </p:blipFill>
        <p:spPr>
          <a:xfrm>
            <a:off x="215183" y="1782758"/>
            <a:ext cx="2619167" cy="4064000"/>
          </a:xfrm>
          <a:prstGeom prst="rect">
            <a:avLst/>
          </a:prstGeom>
          <a:ln>
            <a:noFill/>
          </a:ln>
          <a:effectLst>
            <a:outerShdw blurRad="292100" dist="139700" dir="2700000" algn="tl" rotWithShape="0">
              <a:srgbClr val="333333">
                <a:alpha val="65000"/>
              </a:srgbClr>
            </a:outerShdw>
          </a:effectLst>
        </p:spPr>
      </p:pic>
      <p:sp>
        <p:nvSpPr>
          <p:cNvPr id="10" name="Retângulo 13"/>
          <p:cNvSpPr>
            <a:spLocks noChangeArrowheads="1"/>
          </p:cNvSpPr>
          <p:nvPr/>
        </p:nvSpPr>
        <p:spPr bwMode="auto">
          <a:xfrm>
            <a:off x="215183" y="6396038"/>
            <a:ext cx="8528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pt-BR" altLang="pt-BR" sz="1200" dirty="0">
                <a:latin typeface="Arial" panose="020B0604020202020204" pitchFamily="34" charset="0"/>
                <a:hlinkClick r:id="rId3"/>
              </a:rPr>
              <a:t>http://integratedreporting.org/wp-content/uploads/2014/09/IIRC.Black_.Sun_.Research.IR_.Impact.Single.pages.18.9.14.pdf</a:t>
            </a:r>
            <a:endParaRPr lang="pt-BR" altLang="pt-BR" sz="1200" dirty="0">
              <a:latin typeface="Arial" panose="020B0604020202020204" pitchFamily="34" charset="0"/>
            </a:endParaRPr>
          </a:p>
          <a:p>
            <a:pPr>
              <a:spcBef>
                <a:spcPct val="0"/>
              </a:spcBef>
              <a:buFontTx/>
              <a:buNone/>
            </a:pPr>
            <a:endParaRPr lang="pt-BR" altLang="pt-BR" sz="1200" dirty="0">
              <a:latin typeface="Arial" panose="020B0604020202020204" pitchFamily="34" charset="0"/>
            </a:endParaRPr>
          </a:p>
        </p:txBody>
      </p:sp>
      <p:sp>
        <p:nvSpPr>
          <p:cNvPr id="12"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Estrutura Internacional para o Relato Integrado: Benefícios</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3" name="Conector reto 12"/>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agem 13"/>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6160580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4294967295"/>
          </p:nvPr>
        </p:nvSpPr>
        <p:spPr>
          <a:xfrm>
            <a:off x="349623" y="1430603"/>
            <a:ext cx="5974977" cy="4343400"/>
          </a:xfrm>
          <a:prstGeom prst="rect">
            <a:avLst/>
          </a:prstGeom>
        </p:spPr>
        <p:txBody>
          <a:bodyPr>
            <a:noAutofit/>
          </a:bodyPr>
          <a:lstStyle/>
          <a:p>
            <a:pPr marL="0" indent="0"/>
            <a:endParaRPr lang="pt-BR" sz="2000" b="1" dirty="0" smtClean="0">
              <a:latin typeface="Tw Cen MT" pitchFamily="34" charset="0"/>
              <a:ea typeface="ＭＳ Ｐゴシック" pitchFamily="34" charset="-128"/>
              <a:cs typeface="Arial" charset="0"/>
            </a:endParaRPr>
          </a:p>
          <a:p>
            <a:pPr marL="0" indent="0"/>
            <a:endParaRPr lang="pt-BR" sz="2000" b="1" dirty="0">
              <a:latin typeface="Tw Cen MT" pitchFamily="34" charset="0"/>
              <a:ea typeface="ＭＳ Ｐゴシック" pitchFamily="34" charset="-128"/>
              <a:cs typeface="Arial" charset="0"/>
            </a:endParaRPr>
          </a:p>
          <a:p>
            <a:pPr marL="0" indent="0"/>
            <a:r>
              <a:rPr lang="pt-BR" sz="2000" b="1" dirty="0" smtClean="0">
                <a:latin typeface="Tw Cen MT" pitchFamily="34" charset="0"/>
                <a:ea typeface="ＭＳ Ｐゴシック" pitchFamily="34" charset="-128"/>
                <a:cs typeface="Arial" charset="0"/>
              </a:rPr>
              <a:t> SEC </a:t>
            </a:r>
            <a:r>
              <a:rPr lang="pt-BR" sz="2000" b="1" dirty="0">
                <a:latin typeface="Tw Cen MT" pitchFamily="34" charset="0"/>
                <a:ea typeface="ＭＳ Ｐゴシック" pitchFamily="34" charset="-128"/>
                <a:cs typeface="Arial" charset="0"/>
              </a:rPr>
              <a:t>– US </a:t>
            </a:r>
            <a:r>
              <a:rPr lang="pt-BR" sz="2000" b="1" dirty="0" err="1">
                <a:latin typeface="Tw Cen MT" pitchFamily="34" charset="0"/>
                <a:ea typeface="ＭＳ Ｐゴシック" pitchFamily="34" charset="-128"/>
                <a:cs typeface="Arial" charset="0"/>
              </a:rPr>
              <a:t>Securities</a:t>
            </a:r>
            <a:r>
              <a:rPr lang="pt-BR" sz="2000" b="1" dirty="0">
                <a:latin typeface="Tw Cen MT" pitchFamily="34" charset="0"/>
                <a:ea typeface="ＭＳ Ｐゴシック" pitchFamily="34" charset="-128"/>
                <a:cs typeface="Arial" charset="0"/>
              </a:rPr>
              <a:t> </a:t>
            </a:r>
            <a:r>
              <a:rPr lang="pt-BR" sz="2000" b="1" dirty="0" err="1">
                <a:latin typeface="Tw Cen MT" pitchFamily="34" charset="0"/>
                <a:ea typeface="ＭＳ Ｐゴシック" pitchFamily="34" charset="-128"/>
                <a:cs typeface="Arial" charset="0"/>
              </a:rPr>
              <a:t>and</a:t>
            </a:r>
            <a:r>
              <a:rPr lang="pt-BR" sz="2000" b="1" dirty="0">
                <a:latin typeface="Tw Cen MT" pitchFamily="34" charset="0"/>
                <a:ea typeface="ＭＳ Ｐゴシック" pitchFamily="34" charset="-128"/>
                <a:cs typeface="Arial" charset="0"/>
              </a:rPr>
              <a:t> Exchange </a:t>
            </a:r>
            <a:r>
              <a:rPr lang="pt-BR" sz="2000" b="1" dirty="0" err="1">
                <a:latin typeface="Tw Cen MT" pitchFamily="34" charset="0"/>
                <a:ea typeface="ＭＳ Ｐゴシック" pitchFamily="34" charset="-128"/>
                <a:cs typeface="Arial" charset="0"/>
              </a:rPr>
              <a:t>Commission</a:t>
            </a:r>
            <a:endParaRPr lang="pt-BR" sz="2000" b="1" dirty="0">
              <a:latin typeface="Tw Cen MT" pitchFamily="34" charset="0"/>
              <a:ea typeface="ＭＳ Ｐゴシック" pitchFamily="34" charset="-128"/>
              <a:cs typeface="Arial" charset="0"/>
            </a:endParaRPr>
          </a:p>
          <a:p>
            <a:pPr marL="0" indent="0">
              <a:buNone/>
            </a:pPr>
            <a:endParaRPr lang="pt-BR" sz="800" dirty="0" smtClean="0">
              <a:latin typeface="Tw Cen MT" pitchFamily="34" charset="0"/>
              <a:ea typeface="ＭＳ Ｐゴシック" pitchFamily="34" charset="-128"/>
              <a:cs typeface="Arial" charset="0"/>
            </a:endParaRPr>
          </a:p>
          <a:p>
            <a:pPr marL="268288" lvl="1" indent="-93663"/>
            <a:r>
              <a:rPr lang="pt-BR" dirty="0" smtClean="0">
                <a:latin typeface="Tw Cen MT" pitchFamily="34" charset="0"/>
                <a:ea typeface="ＭＳ Ｐゴシック" pitchFamily="34" charset="-128"/>
                <a:cs typeface="Arial" charset="0"/>
              </a:rPr>
              <a:t> </a:t>
            </a:r>
            <a:r>
              <a:rPr lang="pt-BR" dirty="0" err="1" smtClean="0">
                <a:latin typeface="Tw Cen MT" pitchFamily="34" charset="0"/>
                <a:ea typeface="ＭＳ Ｐゴシック" pitchFamily="34" charset="-128"/>
                <a:cs typeface="Arial" charset="0"/>
              </a:rPr>
              <a:t>Fev</a:t>
            </a:r>
            <a:r>
              <a:rPr lang="pt-BR" dirty="0" smtClean="0">
                <a:latin typeface="Tw Cen MT" pitchFamily="34" charset="0"/>
                <a:ea typeface="ＭＳ Ｐゴシック" pitchFamily="34" charset="-128"/>
                <a:cs typeface="Arial" charset="0"/>
              </a:rPr>
              <a:t>/2010</a:t>
            </a:r>
            <a:r>
              <a:rPr lang="pt-BR" dirty="0">
                <a:latin typeface="Tw Cen MT" pitchFamily="34" charset="0"/>
                <a:ea typeface="ＭＳ Ｐゴシック" pitchFamily="34" charset="-128"/>
                <a:cs typeface="Arial" charset="0"/>
              </a:rPr>
              <a:t>: publica guia para </a:t>
            </a:r>
            <a:r>
              <a:rPr lang="pt-BR" dirty="0" err="1">
                <a:latin typeface="Tw Cen MT" pitchFamily="34" charset="0"/>
                <a:ea typeface="ＭＳ Ｐゴシック" pitchFamily="34" charset="-128"/>
                <a:cs typeface="Arial" charset="0"/>
              </a:rPr>
              <a:t>disclosure</a:t>
            </a:r>
            <a:r>
              <a:rPr lang="pt-BR" dirty="0">
                <a:latin typeface="Tw Cen MT" pitchFamily="34" charset="0"/>
                <a:ea typeface="ＭＳ Ｐゴシック" pitchFamily="34" charset="-128"/>
                <a:cs typeface="Arial" charset="0"/>
              </a:rPr>
              <a:t> de ações </a:t>
            </a:r>
            <a:r>
              <a:rPr lang="pt-BR" dirty="0" smtClean="0">
                <a:latin typeface="Tw Cen MT" pitchFamily="34" charset="0"/>
                <a:ea typeface="ＭＳ Ｐゴシック" pitchFamily="34" charset="-128"/>
                <a:cs typeface="Arial" charset="0"/>
              </a:rPr>
              <a:t> de </a:t>
            </a:r>
            <a:r>
              <a:rPr lang="pt-BR" dirty="0">
                <a:latin typeface="Tw Cen MT" pitchFamily="34" charset="0"/>
                <a:ea typeface="ＭＳ Ｐゴシック" pitchFamily="34" charset="-128"/>
                <a:cs typeface="Arial" charset="0"/>
              </a:rPr>
              <a:t>mudanças climáticas pelas empresas. </a:t>
            </a:r>
          </a:p>
          <a:p>
            <a:pPr marL="363538" lvl="1" indent="-188913"/>
            <a:r>
              <a:rPr lang="pt-BR" dirty="0">
                <a:latin typeface="Tw Cen MT" pitchFamily="34" charset="0"/>
                <a:ea typeface="ＭＳ Ｐゴシック" pitchFamily="34" charset="-128"/>
                <a:cs typeface="Arial" charset="0"/>
              </a:rPr>
              <a:t>Julho/2014: lança ferramenta </a:t>
            </a:r>
            <a:r>
              <a:rPr lang="pt-BR" dirty="0" err="1">
                <a:latin typeface="Tw Cen MT" pitchFamily="34" charset="0"/>
                <a:ea typeface="ＭＳ Ｐゴシック" pitchFamily="34" charset="-128"/>
                <a:cs typeface="Arial" charset="0"/>
              </a:rPr>
              <a:t>on</a:t>
            </a:r>
            <a:r>
              <a:rPr lang="pt-BR" dirty="0">
                <a:latin typeface="Tw Cen MT" pitchFamily="34" charset="0"/>
                <a:ea typeface="ＭＳ Ｐゴシック" pitchFamily="34" charset="-128"/>
                <a:cs typeface="Arial" charset="0"/>
              </a:rPr>
              <a:t> </a:t>
            </a:r>
            <a:r>
              <a:rPr lang="pt-BR" dirty="0" err="1">
                <a:latin typeface="Tw Cen MT" pitchFamily="34" charset="0"/>
                <a:ea typeface="ＭＳ Ｐゴシック" pitchFamily="34" charset="-128"/>
                <a:cs typeface="Arial" charset="0"/>
              </a:rPr>
              <a:t>line</a:t>
            </a:r>
            <a:r>
              <a:rPr lang="pt-BR" dirty="0">
                <a:latin typeface="Tw Cen MT" pitchFamily="34" charset="0"/>
                <a:ea typeface="ＭＳ Ｐゴシック" pitchFamily="34" charset="-128"/>
                <a:cs typeface="Arial" charset="0"/>
              </a:rPr>
              <a:t> com informações de mudanças climáticas das empresas do Russel 3000, com dados desde 2009.</a:t>
            </a:r>
          </a:p>
          <a:p>
            <a:pPr marL="0" indent="0">
              <a:buNone/>
            </a:pPr>
            <a:endParaRPr lang="pt-BR" dirty="0">
              <a:latin typeface="Tw Cen MT" pitchFamily="34" charset="0"/>
              <a:ea typeface="ＭＳ Ｐゴシック" pitchFamily="34" charset="-128"/>
              <a:cs typeface="Arial" charset="0"/>
            </a:endParaRPr>
          </a:p>
        </p:txBody>
      </p:sp>
      <p:sp>
        <p:nvSpPr>
          <p:cNvPr id="3" name="Espaço Reservado para Conteúdo 2"/>
          <p:cNvSpPr>
            <a:spLocks noGrp="1"/>
          </p:cNvSpPr>
          <p:nvPr>
            <p:ph sz="half" idx="4294967295"/>
          </p:nvPr>
        </p:nvSpPr>
        <p:spPr>
          <a:xfrm>
            <a:off x="6324600" y="1430602"/>
            <a:ext cx="5535706" cy="4343401"/>
          </a:xfrm>
          <a:prstGeom prst="rect">
            <a:avLst/>
          </a:prstGeom>
        </p:spPr>
        <p:txBody>
          <a:bodyPr>
            <a:normAutofit/>
          </a:bodyPr>
          <a:lstStyle/>
          <a:p>
            <a:pPr marL="174625" indent="-174625"/>
            <a:endParaRPr lang="pt-BR" sz="2000" b="1" dirty="0" smtClean="0">
              <a:latin typeface="Tw Cen MT" pitchFamily="34" charset="0"/>
              <a:ea typeface="ＭＳ Ｐゴシック" pitchFamily="34" charset="-128"/>
              <a:cs typeface="Arial" charset="0"/>
            </a:endParaRPr>
          </a:p>
          <a:p>
            <a:pPr marL="174625" indent="-174625"/>
            <a:endParaRPr lang="pt-BR" sz="2000" b="1" dirty="0">
              <a:latin typeface="Tw Cen MT" pitchFamily="34" charset="0"/>
              <a:ea typeface="ＭＳ Ｐゴシック" pitchFamily="34" charset="-128"/>
              <a:cs typeface="Arial" charset="0"/>
            </a:endParaRPr>
          </a:p>
          <a:p>
            <a:pPr marL="174625" indent="-174625"/>
            <a:r>
              <a:rPr lang="pt-BR" sz="2000" b="1" dirty="0" smtClean="0">
                <a:latin typeface="Tw Cen MT" pitchFamily="34" charset="0"/>
                <a:ea typeface="ＭＳ Ｐゴシック" pitchFamily="34" charset="-128"/>
                <a:cs typeface="Arial" charset="0"/>
              </a:rPr>
              <a:t>SSE - </a:t>
            </a:r>
            <a:r>
              <a:rPr lang="pt-BR" sz="2000" b="1" dirty="0" err="1" smtClean="0">
                <a:latin typeface="Tw Cen MT" pitchFamily="34" charset="0"/>
                <a:ea typeface="ＭＳ Ｐゴシック" pitchFamily="34" charset="-128"/>
                <a:cs typeface="Arial" charset="0"/>
              </a:rPr>
              <a:t>Sustainable</a:t>
            </a:r>
            <a:r>
              <a:rPr lang="pt-BR" sz="2000" b="1" dirty="0" smtClean="0">
                <a:latin typeface="Tw Cen MT" pitchFamily="34" charset="0"/>
                <a:ea typeface="ＭＳ Ｐゴシック" pitchFamily="34" charset="-128"/>
                <a:cs typeface="Arial" charset="0"/>
              </a:rPr>
              <a:t> Stock </a:t>
            </a:r>
            <a:r>
              <a:rPr lang="pt-BR" sz="2000" b="1" dirty="0" err="1" smtClean="0">
                <a:latin typeface="Tw Cen MT" pitchFamily="34" charset="0"/>
                <a:ea typeface="ＭＳ Ｐゴシック" pitchFamily="34" charset="-128"/>
                <a:cs typeface="Arial" charset="0"/>
              </a:rPr>
              <a:t>Exchanges</a:t>
            </a:r>
            <a:r>
              <a:rPr lang="pt-BR" sz="2000" b="1" dirty="0" smtClean="0">
                <a:latin typeface="Tw Cen MT" pitchFamily="34" charset="0"/>
                <a:ea typeface="ＭＳ Ｐゴシック" pitchFamily="34" charset="-128"/>
                <a:cs typeface="Arial" charset="0"/>
              </a:rPr>
              <a:t> </a:t>
            </a:r>
            <a:r>
              <a:rPr lang="pt-BR" sz="2000" b="1" dirty="0" err="1" smtClean="0">
                <a:latin typeface="Tw Cen MT" pitchFamily="34" charset="0"/>
                <a:ea typeface="ＭＳ Ｐゴシック" pitchFamily="34" charset="-128"/>
                <a:cs typeface="Arial" charset="0"/>
              </a:rPr>
              <a:t>Initiative</a:t>
            </a:r>
            <a:r>
              <a:rPr lang="pt-BR" sz="2000" b="1" dirty="0" smtClean="0">
                <a:latin typeface="Tw Cen MT" pitchFamily="34" charset="0"/>
                <a:ea typeface="ＭＳ Ｐゴシック" pitchFamily="34" charset="-128"/>
                <a:cs typeface="Arial" charset="0"/>
              </a:rPr>
              <a:t> </a:t>
            </a:r>
          </a:p>
          <a:p>
            <a:pPr marL="0" indent="0">
              <a:buNone/>
            </a:pPr>
            <a:endParaRPr lang="pt-BR" sz="1000" b="1" dirty="0" smtClean="0">
              <a:latin typeface="Tw Cen MT" pitchFamily="34" charset="0"/>
              <a:ea typeface="ＭＳ Ｐゴシック" pitchFamily="34" charset="-128"/>
              <a:cs typeface="Arial" charset="0"/>
            </a:endParaRPr>
          </a:p>
          <a:p>
            <a:pPr lvl="1"/>
            <a:r>
              <a:rPr lang="en-US" sz="2200" dirty="0" err="1" smtClean="0">
                <a:latin typeface="Tw Cen MT" pitchFamily="34" charset="0"/>
                <a:ea typeface="ＭＳ Ｐゴシック" pitchFamily="34" charset="-128"/>
                <a:cs typeface="Arial" charset="0"/>
              </a:rPr>
              <a:t>Plataforma</a:t>
            </a:r>
            <a:r>
              <a:rPr lang="en-US" sz="2200" dirty="0" smtClean="0">
                <a:latin typeface="Tw Cen MT" pitchFamily="34" charset="0"/>
                <a:ea typeface="ＭＳ Ｐゴシック" pitchFamily="34" charset="-128"/>
                <a:cs typeface="Arial" charset="0"/>
              </a:rPr>
              <a:t> de </a:t>
            </a:r>
            <a:r>
              <a:rPr lang="en-US" sz="2200" dirty="0" err="1" smtClean="0">
                <a:latin typeface="Tw Cen MT" pitchFamily="34" charset="0"/>
                <a:ea typeface="ＭＳ Ｐゴシック" pitchFamily="34" charset="-128"/>
                <a:cs typeface="Arial" charset="0"/>
              </a:rPr>
              <a:t>aprendizagem</a:t>
            </a:r>
            <a:r>
              <a:rPr lang="en-US" sz="2200" dirty="0" smtClean="0">
                <a:latin typeface="Tw Cen MT" pitchFamily="34" charset="0"/>
                <a:ea typeface="ＭＳ Ｐゴシック" pitchFamily="34" charset="-128"/>
                <a:cs typeface="Arial" charset="0"/>
              </a:rPr>
              <a:t> para </a:t>
            </a:r>
            <a:r>
              <a:rPr lang="en-US" sz="2200" dirty="0" err="1" smtClean="0">
                <a:latin typeface="Tw Cen MT" pitchFamily="34" charset="0"/>
                <a:ea typeface="ＭＳ Ｐゴシック" pitchFamily="34" charset="-128"/>
                <a:cs typeface="Arial" charset="0"/>
              </a:rPr>
              <a:t>explorar</a:t>
            </a:r>
            <a:r>
              <a:rPr lang="en-US" sz="2200" dirty="0" smtClean="0">
                <a:latin typeface="Tw Cen MT" pitchFamily="34" charset="0"/>
                <a:ea typeface="ＭＳ Ｐゴシック" pitchFamily="34" charset="-128"/>
                <a:cs typeface="Arial" charset="0"/>
              </a:rPr>
              <a:t> </a:t>
            </a:r>
            <a:r>
              <a:rPr lang="en-US" sz="2200" dirty="0" err="1" smtClean="0">
                <a:latin typeface="Tw Cen MT" pitchFamily="34" charset="0"/>
                <a:ea typeface="ＭＳ Ｐゴシック" pitchFamily="34" charset="-128"/>
                <a:cs typeface="Arial" charset="0"/>
              </a:rPr>
              <a:t>como</a:t>
            </a:r>
            <a:r>
              <a:rPr lang="en-US" sz="2200" dirty="0" smtClean="0">
                <a:latin typeface="Tw Cen MT" pitchFamily="34" charset="0"/>
                <a:ea typeface="ＭＳ Ｐゴシック" pitchFamily="34" charset="-128"/>
                <a:cs typeface="Arial" charset="0"/>
              </a:rPr>
              <a:t> as </a:t>
            </a:r>
            <a:r>
              <a:rPr lang="en-US" sz="2200" dirty="0" err="1" smtClean="0">
                <a:latin typeface="Tw Cen MT" pitchFamily="34" charset="0"/>
                <a:ea typeface="ＭＳ Ｐゴシック" pitchFamily="34" charset="-128"/>
                <a:cs typeface="Arial" charset="0"/>
              </a:rPr>
              <a:t>bolsas</a:t>
            </a:r>
            <a:r>
              <a:rPr lang="en-US" sz="2200" dirty="0" smtClean="0">
                <a:latin typeface="Tw Cen MT" pitchFamily="34" charset="0"/>
                <a:ea typeface="ＭＳ Ｐゴシック" pitchFamily="34" charset="-128"/>
                <a:cs typeface="Arial" charset="0"/>
              </a:rPr>
              <a:t>, </a:t>
            </a:r>
            <a:r>
              <a:rPr lang="en-US" sz="2200" dirty="0" err="1" smtClean="0">
                <a:latin typeface="Tw Cen MT" pitchFamily="34" charset="0"/>
                <a:ea typeface="ＭＳ Ｐゴシック" pitchFamily="34" charset="-128"/>
                <a:cs typeface="Arial" charset="0"/>
              </a:rPr>
              <a:t>em</a:t>
            </a:r>
            <a:r>
              <a:rPr lang="en-US" sz="2200" dirty="0" smtClean="0">
                <a:latin typeface="Tw Cen MT" pitchFamily="34" charset="0"/>
                <a:ea typeface="ＭＳ Ｐゴシック" pitchFamily="34" charset="-128"/>
                <a:cs typeface="Arial" charset="0"/>
              </a:rPr>
              <a:t> </a:t>
            </a:r>
            <a:r>
              <a:rPr lang="en-US" sz="2200" dirty="0" err="1" smtClean="0">
                <a:latin typeface="Tw Cen MT" pitchFamily="34" charset="0"/>
                <a:ea typeface="ＭＳ Ｐゴシック" pitchFamily="34" charset="-128"/>
                <a:cs typeface="Arial" charset="0"/>
              </a:rPr>
              <a:t>colaboração</a:t>
            </a:r>
            <a:r>
              <a:rPr lang="en-US" sz="2200" dirty="0" smtClean="0">
                <a:latin typeface="Tw Cen MT" pitchFamily="34" charset="0"/>
                <a:ea typeface="ＭＳ Ｐゴシック" pitchFamily="34" charset="-128"/>
                <a:cs typeface="Arial" charset="0"/>
              </a:rPr>
              <a:t> com </a:t>
            </a:r>
            <a:r>
              <a:rPr lang="en-US" sz="2200" dirty="0" err="1" smtClean="0">
                <a:latin typeface="Tw Cen MT" pitchFamily="34" charset="0"/>
                <a:ea typeface="ＭＳ Ｐゴシック" pitchFamily="34" charset="-128"/>
                <a:cs typeface="Arial" charset="0"/>
              </a:rPr>
              <a:t>investidores</a:t>
            </a:r>
            <a:r>
              <a:rPr lang="en-US" sz="2200" dirty="0" smtClean="0">
                <a:latin typeface="Tw Cen MT" pitchFamily="34" charset="0"/>
                <a:ea typeface="ＭＳ Ｐゴシック" pitchFamily="34" charset="-128"/>
                <a:cs typeface="Arial" charset="0"/>
              </a:rPr>
              <a:t>, </a:t>
            </a:r>
            <a:r>
              <a:rPr lang="en-US" sz="2200" dirty="0" err="1" smtClean="0">
                <a:latin typeface="Tw Cen MT" pitchFamily="34" charset="0"/>
                <a:ea typeface="ＭＳ Ｐゴシック" pitchFamily="34" charset="-128"/>
                <a:cs typeface="Arial" charset="0"/>
              </a:rPr>
              <a:t>reguladores</a:t>
            </a:r>
            <a:r>
              <a:rPr lang="en-US" sz="2200" dirty="0" smtClean="0">
                <a:latin typeface="Tw Cen MT" pitchFamily="34" charset="0"/>
                <a:ea typeface="ＭＳ Ｐゴシック" pitchFamily="34" charset="-128"/>
                <a:cs typeface="Arial" charset="0"/>
              </a:rPr>
              <a:t> e </a:t>
            </a:r>
            <a:r>
              <a:rPr lang="en-US" sz="2200" dirty="0" err="1" smtClean="0">
                <a:latin typeface="Tw Cen MT" pitchFamily="34" charset="0"/>
                <a:ea typeface="ＭＳ Ｐゴシック" pitchFamily="34" charset="-128"/>
                <a:cs typeface="Arial" charset="0"/>
              </a:rPr>
              <a:t>empresas</a:t>
            </a:r>
            <a:r>
              <a:rPr lang="en-US" sz="2200" dirty="0" smtClean="0">
                <a:latin typeface="Tw Cen MT" pitchFamily="34" charset="0"/>
                <a:ea typeface="ＭＳ Ｐゴシック" pitchFamily="34" charset="-128"/>
                <a:cs typeface="Arial" charset="0"/>
              </a:rPr>
              <a:t>, </a:t>
            </a:r>
            <a:r>
              <a:rPr lang="en-US" sz="2200" dirty="0" err="1" smtClean="0">
                <a:latin typeface="Tw Cen MT" pitchFamily="34" charset="0"/>
                <a:ea typeface="ＭＳ Ｐゴシック" pitchFamily="34" charset="-128"/>
                <a:cs typeface="Arial" charset="0"/>
              </a:rPr>
              <a:t>podem</a:t>
            </a:r>
            <a:r>
              <a:rPr lang="en-US" sz="2200" dirty="0" smtClean="0">
                <a:latin typeface="Tw Cen MT" pitchFamily="34" charset="0"/>
                <a:ea typeface="ＭＳ Ｐゴシック" pitchFamily="34" charset="-128"/>
                <a:cs typeface="Arial" charset="0"/>
              </a:rPr>
              <a:t> </a:t>
            </a:r>
            <a:r>
              <a:rPr lang="en-US" sz="2200" dirty="0" err="1" smtClean="0">
                <a:latin typeface="Tw Cen MT" pitchFamily="34" charset="0"/>
                <a:ea typeface="ＭＳ Ｐゴシック" pitchFamily="34" charset="-128"/>
                <a:cs typeface="Arial" charset="0"/>
              </a:rPr>
              <a:t>aumentar</a:t>
            </a:r>
            <a:r>
              <a:rPr lang="en-US" sz="2200" dirty="0" smtClean="0">
                <a:latin typeface="Tw Cen MT" pitchFamily="34" charset="0"/>
                <a:ea typeface="ＭＳ Ｐゴシック" pitchFamily="34" charset="-128"/>
                <a:cs typeface="Arial" charset="0"/>
              </a:rPr>
              <a:t> a </a:t>
            </a:r>
            <a:r>
              <a:rPr lang="en-US" sz="2200" dirty="0" err="1" smtClean="0">
                <a:latin typeface="Tw Cen MT" pitchFamily="34" charset="0"/>
                <a:ea typeface="ＭＳ Ｐゴシック" pitchFamily="34" charset="-128"/>
                <a:cs typeface="Arial" charset="0"/>
              </a:rPr>
              <a:t>transparência</a:t>
            </a:r>
            <a:r>
              <a:rPr lang="en-US" sz="2200" dirty="0" smtClean="0">
                <a:latin typeface="Tw Cen MT" pitchFamily="34" charset="0"/>
                <a:ea typeface="ＭＳ Ｐゴシック" pitchFamily="34" charset="-128"/>
                <a:cs typeface="Arial" charset="0"/>
              </a:rPr>
              <a:t> </a:t>
            </a:r>
            <a:r>
              <a:rPr lang="en-US" sz="2200" dirty="0" err="1" smtClean="0">
                <a:latin typeface="Tw Cen MT" pitchFamily="34" charset="0"/>
                <a:ea typeface="ＭＳ Ｐゴシック" pitchFamily="34" charset="-128"/>
                <a:cs typeface="Arial" charset="0"/>
              </a:rPr>
              <a:t>corporativa</a:t>
            </a:r>
            <a:r>
              <a:rPr lang="en-US" sz="2200" dirty="0" smtClean="0">
                <a:latin typeface="Tw Cen MT" pitchFamily="34" charset="0"/>
                <a:ea typeface="ＭＳ Ｐゴシック" pitchFamily="34" charset="-128"/>
                <a:cs typeface="Arial" charset="0"/>
              </a:rPr>
              <a:t> e o </a:t>
            </a:r>
            <a:r>
              <a:rPr lang="en-US" sz="2200" dirty="0" err="1" smtClean="0">
                <a:latin typeface="Tw Cen MT" pitchFamily="34" charset="0"/>
                <a:ea typeface="ＭＳ Ｐゴシック" pitchFamily="34" charset="-128"/>
                <a:cs typeface="Arial" charset="0"/>
              </a:rPr>
              <a:t>desempenho</a:t>
            </a:r>
            <a:r>
              <a:rPr lang="en-US" sz="2200" dirty="0" smtClean="0">
                <a:latin typeface="Tw Cen MT" pitchFamily="34" charset="0"/>
                <a:ea typeface="ＭＳ Ｐゴシック" pitchFamily="34" charset="-128"/>
                <a:cs typeface="Arial" charset="0"/>
              </a:rPr>
              <a:t> </a:t>
            </a:r>
            <a:r>
              <a:rPr lang="en-US" sz="2200" dirty="0" err="1" smtClean="0">
                <a:latin typeface="Tw Cen MT" pitchFamily="34" charset="0"/>
                <a:ea typeface="ＭＳ Ｐゴシック" pitchFamily="34" charset="-128"/>
                <a:cs typeface="Arial" charset="0"/>
              </a:rPr>
              <a:t>em</a:t>
            </a:r>
            <a:r>
              <a:rPr lang="en-US" sz="2200" dirty="0" smtClean="0">
                <a:latin typeface="Tw Cen MT" pitchFamily="34" charset="0"/>
                <a:ea typeface="ＭＳ Ｐゴシック" pitchFamily="34" charset="-128"/>
                <a:cs typeface="Arial" charset="0"/>
              </a:rPr>
              <a:t> EESG </a:t>
            </a:r>
            <a:r>
              <a:rPr lang="en-US" sz="2200" i="1" dirty="0" smtClean="0">
                <a:latin typeface="Tw Cen MT" pitchFamily="34" charset="0"/>
                <a:ea typeface="ＭＳ Ｐゴシック" pitchFamily="34" charset="-128"/>
                <a:cs typeface="Arial" charset="0"/>
              </a:rPr>
              <a:t>(Economic, Environmental, Social and Governance), </a:t>
            </a:r>
            <a:r>
              <a:rPr lang="en-US" sz="2200" dirty="0" err="1" smtClean="0">
                <a:latin typeface="Tw Cen MT" pitchFamily="34" charset="0"/>
                <a:ea typeface="ＭＳ Ｐゴシック" pitchFamily="34" charset="-128"/>
                <a:cs typeface="Arial" charset="0"/>
              </a:rPr>
              <a:t>além</a:t>
            </a:r>
            <a:r>
              <a:rPr lang="en-US" sz="2200" dirty="0" smtClean="0">
                <a:latin typeface="Tw Cen MT" pitchFamily="34" charset="0"/>
                <a:ea typeface="ＭＳ Ｐゴシック" pitchFamily="34" charset="-128"/>
                <a:cs typeface="Arial" charset="0"/>
              </a:rPr>
              <a:t> de </a:t>
            </a:r>
            <a:r>
              <a:rPr lang="en-US" sz="2200" dirty="0" err="1" smtClean="0">
                <a:latin typeface="Tw Cen MT" pitchFamily="34" charset="0"/>
                <a:ea typeface="ＭＳ Ｐゴシック" pitchFamily="34" charset="-128"/>
                <a:cs typeface="Arial" charset="0"/>
              </a:rPr>
              <a:t>incentivar</a:t>
            </a:r>
            <a:r>
              <a:rPr lang="en-US" sz="2200" dirty="0" smtClean="0">
                <a:latin typeface="Tw Cen MT" pitchFamily="34" charset="0"/>
                <a:ea typeface="ＭＳ Ｐゴシック" pitchFamily="34" charset="-128"/>
                <a:cs typeface="Arial" charset="0"/>
              </a:rPr>
              <a:t> o </a:t>
            </a:r>
            <a:r>
              <a:rPr lang="en-US" sz="2200" dirty="0" err="1" smtClean="0">
                <a:latin typeface="Tw Cen MT" pitchFamily="34" charset="0"/>
                <a:ea typeface="ＭＳ Ｐゴシック" pitchFamily="34" charset="-128"/>
                <a:cs typeface="Arial" charset="0"/>
              </a:rPr>
              <a:t>investimento</a:t>
            </a:r>
            <a:r>
              <a:rPr lang="en-US" sz="2200" dirty="0" smtClean="0">
                <a:latin typeface="Tw Cen MT" pitchFamily="34" charset="0"/>
                <a:ea typeface="ＭＳ Ｐゴシック" pitchFamily="34" charset="-128"/>
                <a:cs typeface="Arial" charset="0"/>
              </a:rPr>
              <a:t> </a:t>
            </a:r>
            <a:r>
              <a:rPr lang="en-US" sz="2200" dirty="0" err="1" smtClean="0">
                <a:latin typeface="Tw Cen MT" pitchFamily="34" charset="0"/>
                <a:ea typeface="ＭＳ Ｐゴシック" pitchFamily="34" charset="-128"/>
                <a:cs typeface="Arial" charset="0"/>
              </a:rPr>
              <a:t>sustentável</a:t>
            </a:r>
            <a:r>
              <a:rPr lang="en-US" sz="2200" dirty="0" smtClean="0">
                <a:latin typeface="Tw Cen MT" pitchFamily="34" charset="0"/>
                <a:ea typeface="ＭＳ Ｐゴシック" pitchFamily="34" charset="-128"/>
                <a:cs typeface="Arial" charset="0"/>
              </a:rPr>
              <a:t>.</a:t>
            </a:r>
          </a:p>
          <a:p>
            <a:pPr marL="320040" lvl="1" indent="0">
              <a:buNone/>
            </a:pPr>
            <a:endParaRPr lang="en-US" sz="2200" dirty="0" smtClean="0">
              <a:latin typeface="Tw Cen MT" pitchFamily="34" charset="0"/>
              <a:ea typeface="ＭＳ Ｐゴシック" pitchFamily="34" charset="-128"/>
              <a:cs typeface="Arial" charset="0"/>
            </a:endParaRPr>
          </a:p>
          <a:p>
            <a:pPr marL="0" indent="0">
              <a:buNone/>
            </a:pPr>
            <a:endParaRPr lang="pt-BR" sz="2000" b="1" dirty="0">
              <a:latin typeface="Tw Cen MT" pitchFamily="34" charset="0"/>
              <a:ea typeface="ＭＳ Ｐゴシック" pitchFamily="34" charset="-128"/>
              <a:cs typeface="Arial" charset="0"/>
            </a:endParaRPr>
          </a:p>
        </p:txBody>
      </p:sp>
      <p:sp>
        <p:nvSpPr>
          <p:cNvPr id="4" name="Retângulo 3"/>
          <p:cNvSpPr/>
          <p:nvPr/>
        </p:nvSpPr>
        <p:spPr>
          <a:xfrm>
            <a:off x="6899771" y="5978341"/>
            <a:ext cx="3340979" cy="369332"/>
          </a:xfrm>
          <a:prstGeom prst="rect">
            <a:avLst/>
          </a:prstGeom>
        </p:spPr>
        <p:txBody>
          <a:bodyPr wrap="none">
            <a:spAutoFit/>
          </a:bodyPr>
          <a:lstStyle/>
          <a:p>
            <a:pPr algn="ctr"/>
            <a:r>
              <a:rPr lang="pt-BR" dirty="0">
                <a:hlinkClick r:id="rId2"/>
              </a:rPr>
              <a:t>http://www.sseinitiative.org</a:t>
            </a:r>
            <a:r>
              <a:rPr lang="pt-BR" dirty="0" smtClean="0">
                <a:hlinkClick r:id="rId2"/>
              </a:rPr>
              <a:t>/</a:t>
            </a:r>
            <a:endParaRPr lang="pt-BR" dirty="0"/>
          </a:p>
        </p:txBody>
      </p:sp>
      <p:sp>
        <p:nvSpPr>
          <p:cNvPr id="11" name="Título 10"/>
          <p:cNvSpPr txBox="1">
            <a:spLocks/>
          </p:cNvSpPr>
          <p:nvPr/>
        </p:nvSpPr>
        <p:spPr>
          <a:xfrm>
            <a:off x="103057" y="6447309"/>
            <a:ext cx="3534560" cy="2606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1000" dirty="0" smtClean="0"/>
              <a:t>Fonte: B3</a:t>
            </a:r>
            <a:endParaRPr lang="pt-BR" sz="1000" dirty="0"/>
          </a:p>
        </p:txBody>
      </p:sp>
      <p:pic>
        <p:nvPicPr>
          <p:cNvPr id="12" name="Imagem 11"/>
          <p:cNvPicPr>
            <a:picLocks noChangeAspect="1"/>
          </p:cNvPicPr>
          <p:nvPr/>
        </p:nvPicPr>
        <p:blipFill>
          <a:blip r:embed="rId3"/>
          <a:stretch>
            <a:fillRect/>
          </a:stretch>
        </p:blipFill>
        <p:spPr>
          <a:xfrm>
            <a:off x="8392957" y="1549674"/>
            <a:ext cx="1728192" cy="564543"/>
          </a:xfrm>
          <a:prstGeom prst="rect">
            <a:avLst/>
          </a:prstGeom>
        </p:spPr>
      </p:pic>
      <p:pic>
        <p:nvPicPr>
          <p:cNvPr id="13" name="Imagem 12"/>
          <p:cNvPicPr>
            <a:picLocks noChangeAspect="1"/>
          </p:cNvPicPr>
          <p:nvPr/>
        </p:nvPicPr>
        <p:blipFill>
          <a:blip r:embed="rId4"/>
          <a:stretch>
            <a:fillRect/>
          </a:stretch>
        </p:blipFill>
        <p:spPr>
          <a:xfrm>
            <a:off x="2409144" y="1381143"/>
            <a:ext cx="898326" cy="898326"/>
          </a:xfrm>
          <a:prstGeom prst="rect">
            <a:avLst/>
          </a:prstGeom>
        </p:spPr>
      </p:pic>
      <p:sp>
        <p:nvSpPr>
          <p:cNvPr id="10"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Órgãos Reguladores Globais</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4" name="Conector reto 1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Imagem 14"/>
          <p:cNvPicPr>
            <a:picLocks noChangeAspect="1"/>
          </p:cNvPicPr>
          <p:nvPr/>
        </p:nvPicPr>
        <p:blipFill>
          <a:blip r:embed="rId5"/>
          <a:stretch>
            <a:fillRect/>
          </a:stretch>
        </p:blipFill>
        <p:spPr>
          <a:xfrm>
            <a:off x="11172195" y="71811"/>
            <a:ext cx="668510" cy="668510"/>
          </a:xfrm>
          <a:prstGeom prst="rect">
            <a:avLst/>
          </a:prstGeom>
        </p:spPr>
      </p:pic>
      <p:sp>
        <p:nvSpPr>
          <p:cNvPr id="5" name="Retângulo 4"/>
          <p:cNvSpPr/>
          <p:nvPr/>
        </p:nvSpPr>
        <p:spPr>
          <a:xfrm>
            <a:off x="349623" y="5300687"/>
            <a:ext cx="2571538" cy="369332"/>
          </a:xfrm>
          <a:prstGeom prst="rect">
            <a:avLst/>
          </a:prstGeom>
        </p:spPr>
        <p:txBody>
          <a:bodyPr wrap="none">
            <a:spAutoFit/>
          </a:bodyPr>
          <a:lstStyle/>
          <a:p>
            <a:r>
              <a:rPr lang="pt-BR" dirty="0">
                <a:hlinkClick r:id="rId6"/>
              </a:rPr>
              <a:t>https://www.sec.gov/</a:t>
            </a:r>
            <a:endParaRPr lang="pt-BR" dirty="0"/>
          </a:p>
        </p:txBody>
      </p:sp>
    </p:spTree>
    <p:extLst>
      <p:ext uri="{BB962C8B-B14F-4D97-AF65-F5344CB8AC3E}">
        <p14:creationId xmlns:p14="http://schemas.microsoft.com/office/powerpoint/2010/main" val="29888397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0" y="6534834"/>
            <a:ext cx="11514666" cy="646331"/>
          </a:xfrm>
          <a:prstGeom prst="rect">
            <a:avLst/>
          </a:prstGeom>
        </p:spPr>
        <p:txBody>
          <a:bodyPr wrap="square">
            <a:spAutoFit/>
          </a:bodyPr>
          <a:lstStyle/>
          <a:p>
            <a:r>
              <a:rPr lang="pt-BR" sz="1200" dirty="0" smtClean="0">
                <a:hlinkClick r:id="rId2"/>
              </a:rPr>
              <a:t>http://</a:t>
            </a:r>
            <a:r>
              <a:rPr lang="pt-BR" sz="1200" dirty="0">
                <a:hlinkClick r:id="rId2"/>
              </a:rPr>
              <a:t>https://</a:t>
            </a:r>
            <a:r>
              <a:rPr lang="pt-BR" sz="1200" dirty="0" smtClean="0">
                <a:hlinkClick r:id="rId2"/>
              </a:rPr>
              <a:t>integratedreporting.org/integratedreport2017/index_desktop.html</a:t>
            </a:r>
            <a:endParaRPr lang="pt-BR" sz="1200" dirty="0" smtClean="0"/>
          </a:p>
          <a:p>
            <a:endParaRPr lang="pt-BR" sz="1200" dirty="0" smtClean="0"/>
          </a:p>
          <a:p>
            <a:endParaRPr lang="pt-BR" sz="1200" dirty="0"/>
          </a:p>
        </p:txBody>
      </p:sp>
      <p:sp>
        <p:nvSpPr>
          <p:cNvPr id="11"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IIRC – Relato Integrado 2017</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2" name="Conector reto 11"/>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p:cNvPicPr>
            <a:picLocks noChangeAspect="1"/>
          </p:cNvPicPr>
          <p:nvPr/>
        </p:nvPicPr>
        <p:blipFill>
          <a:blip r:embed="rId3"/>
          <a:stretch>
            <a:fillRect/>
          </a:stretch>
        </p:blipFill>
        <p:spPr>
          <a:xfrm>
            <a:off x="11172195" y="71811"/>
            <a:ext cx="668510" cy="668510"/>
          </a:xfrm>
          <a:prstGeom prst="rect">
            <a:avLst/>
          </a:prstGeom>
        </p:spPr>
      </p:pic>
      <p:pic>
        <p:nvPicPr>
          <p:cNvPr id="2" name="Imagem 1"/>
          <p:cNvPicPr>
            <a:picLocks noChangeAspect="1"/>
          </p:cNvPicPr>
          <p:nvPr/>
        </p:nvPicPr>
        <p:blipFill rotWithShape="1">
          <a:blip r:embed="rId4"/>
          <a:srcRect l="27125" r="29250"/>
          <a:stretch/>
        </p:blipFill>
        <p:spPr>
          <a:xfrm>
            <a:off x="355905" y="1647396"/>
            <a:ext cx="3322016" cy="4281310"/>
          </a:xfrm>
          <a:prstGeom prst="rect">
            <a:avLst/>
          </a:prstGeom>
          <a:ln>
            <a:solidFill>
              <a:schemeClr val="tx2"/>
            </a:solidFill>
          </a:ln>
        </p:spPr>
      </p:pic>
      <p:pic>
        <p:nvPicPr>
          <p:cNvPr id="3" name="Imagem 2"/>
          <p:cNvPicPr>
            <a:picLocks noChangeAspect="1"/>
          </p:cNvPicPr>
          <p:nvPr/>
        </p:nvPicPr>
        <p:blipFill rotWithShape="1">
          <a:blip r:embed="rId5"/>
          <a:srcRect l="27125" r="30375"/>
          <a:stretch/>
        </p:blipFill>
        <p:spPr>
          <a:xfrm>
            <a:off x="4599746" y="1647396"/>
            <a:ext cx="3236348" cy="4281310"/>
          </a:xfrm>
          <a:prstGeom prst="rect">
            <a:avLst/>
          </a:prstGeom>
        </p:spPr>
      </p:pic>
      <p:pic>
        <p:nvPicPr>
          <p:cNvPr id="4" name="Imagem 3"/>
          <p:cNvPicPr>
            <a:picLocks noChangeAspect="1"/>
          </p:cNvPicPr>
          <p:nvPr/>
        </p:nvPicPr>
        <p:blipFill rotWithShape="1">
          <a:blip r:embed="rId6"/>
          <a:srcRect l="28125" r="29625"/>
          <a:stretch/>
        </p:blipFill>
        <p:spPr>
          <a:xfrm>
            <a:off x="8623106" y="1619238"/>
            <a:ext cx="3236348" cy="4306644"/>
          </a:xfrm>
          <a:prstGeom prst="rect">
            <a:avLst/>
          </a:prstGeom>
        </p:spPr>
      </p:pic>
      <p:sp>
        <p:nvSpPr>
          <p:cNvPr id="5" name="Retângulo 4"/>
          <p:cNvSpPr/>
          <p:nvPr/>
        </p:nvSpPr>
        <p:spPr>
          <a:xfrm>
            <a:off x="8488680" y="1518904"/>
            <a:ext cx="3352025" cy="8280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8488680" y="2396976"/>
            <a:ext cx="3352025" cy="6676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9982969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2"/>
          <a:srcRect l="30000" t="3088" r="26375" b="9535"/>
          <a:stretch/>
        </p:blipFill>
        <p:spPr>
          <a:xfrm>
            <a:off x="609600" y="777240"/>
            <a:ext cx="5318760" cy="5989320"/>
          </a:xfrm>
          <a:prstGeom prst="rect">
            <a:avLst/>
          </a:prstGeom>
        </p:spPr>
      </p:pic>
      <p:pic>
        <p:nvPicPr>
          <p:cNvPr id="10" name="Imagem 9"/>
          <p:cNvPicPr>
            <a:picLocks noChangeAspect="1"/>
          </p:cNvPicPr>
          <p:nvPr/>
        </p:nvPicPr>
        <p:blipFill rotWithShape="1">
          <a:blip r:embed="rId3"/>
          <a:srcRect l="23125" t="4867" r="31625" b="7980"/>
          <a:stretch/>
        </p:blipFill>
        <p:spPr>
          <a:xfrm>
            <a:off x="5867400" y="792480"/>
            <a:ext cx="5516880" cy="5974080"/>
          </a:xfrm>
          <a:prstGeom prst="rect">
            <a:avLst/>
          </a:prstGeom>
        </p:spPr>
      </p:pic>
      <p:sp>
        <p:nvSpPr>
          <p:cNvPr id="11" name="Retângulo 10"/>
          <p:cNvSpPr/>
          <p:nvPr/>
        </p:nvSpPr>
        <p:spPr>
          <a:xfrm>
            <a:off x="335280" y="-205264"/>
            <a:ext cx="11536680" cy="923330"/>
          </a:xfrm>
          <a:prstGeom prst="rect">
            <a:avLst/>
          </a:prstGeom>
        </p:spPr>
        <p:txBody>
          <a:bodyPr wrap="square">
            <a:spAutoFit/>
          </a:bodyPr>
          <a:lstStyle/>
          <a:p>
            <a:r>
              <a:rPr lang="pt-BR" dirty="0"/>
              <a:t/>
            </a:r>
            <a:br>
              <a:rPr lang="pt-BR" dirty="0"/>
            </a:br>
            <a:r>
              <a:rPr lang="pt-BR" b="1" i="1" dirty="0" smtClean="0"/>
              <a:t>“</a:t>
            </a:r>
            <a:r>
              <a:rPr lang="pt-BR" b="1" i="1" dirty="0" smtClean="0">
                <a:solidFill>
                  <a:srgbClr val="212121"/>
                </a:solidFill>
                <a:latin typeface="arial" panose="020B0604020202020204" pitchFamily="34" charset="0"/>
              </a:rPr>
              <a:t>Nosso </a:t>
            </a:r>
            <a:r>
              <a:rPr lang="pt-BR" b="1" i="1" dirty="0">
                <a:solidFill>
                  <a:srgbClr val="212121"/>
                </a:solidFill>
                <a:latin typeface="arial" panose="020B0604020202020204" pitchFamily="34" charset="0"/>
              </a:rPr>
              <a:t>modelo de </a:t>
            </a:r>
            <a:r>
              <a:rPr lang="pt-BR" b="1" i="1" dirty="0" smtClean="0">
                <a:solidFill>
                  <a:srgbClr val="212121"/>
                </a:solidFill>
                <a:latin typeface="arial" panose="020B0604020202020204" pitchFamily="34" charset="0"/>
              </a:rPr>
              <a:t>negócio </a:t>
            </a:r>
            <a:r>
              <a:rPr lang="pt-BR" b="1" i="1" dirty="0">
                <a:solidFill>
                  <a:srgbClr val="212121"/>
                </a:solidFill>
                <a:latin typeface="arial" panose="020B0604020202020204" pitchFamily="34" charset="0"/>
              </a:rPr>
              <a:t>é um sistema para transformar insumos </a:t>
            </a:r>
            <a:r>
              <a:rPr lang="pt-BR" b="1" i="1" dirty="0" smtClean="0">
                <a:solidFill>
                  <a:srgbClr val="212121"/>
                </a:solidFill>
                <a:latin typeface="arial" panose="020B0604020202020204" pitchFamily="34" charset="0"/>
              </a:rPr>
              <a:t>por meio de </a:t>
            </a:r>
            <a:r>
              <a:rPr lang="pt-BR" b="1" i="1" dirty="0">
                <a:solidFill>
                  <a:srgbClr val="212121"/>
                </a:solidFill>
                <a:latin typeface="arial" panose="020B0604020202020204" pitchFamily="34" charset="0"/>
              </a:rPr>
              <a:t>atividades de negócios em produtos e resultados que visam cumprir nosso propósito estratégico de criar </a:t>
            </a:r>
            <a:r>
              <a:rPr lang="pt-BR" b="1" i="1" dirty="0" smtClean="0">
                <a:solidFill>
                  <a:srgbClr val="212121"/>
                </a:solidFill>
                <a:latin typeface="arial" panose="020B0604020202020204" pitchFamily="34" charset="0"/>
              </a:rPr>
              <a:t>valor.”</a:t>
            </a:r>
            <a:endParaRPr lang="pt-BR" b="1" i="1" dirty="0"/>
          </a:p>
        </p:txBody>
      </p:sp>
      <p:sp>
        <p:nvSpPr>
          <p:cNvPr id="12" name="Retângulo 11"/>
          <p:cNvSpPr/>
          <p:nvPr/>
        </p:nvSpPr>
        <p:spPr>
          <a:xfrm>
            <a:off x="731521" y="792480"/>
            <a:ext cx="155448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731521" y="5958840"/>
            <a:ext cx="155448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p:cNvSpPr/>
          <p:nvPr/>
        </p:nvSpPr>
        <p:spPr>
          <a:xfrm>
            <a:off x="3017521" y="5958840"/>
            <a:ext cx="155448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6446519" y="5974080"/>
            <a:ext cx="155448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p:nvSpPr>
        <p:spPr>
          <a:xfrm>
            <a:off x="609599" y="1929646"/>
            <a:ext cx="1813561" cy="32689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p:cNvSpPr/>
          <p:nvPr/>
        </p:nvSpPr>
        <p:spPr>
          <a:xfrm>
            <a:off x="8244840" y="1856125"/>
            <a:ext cx="294132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671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20875" r="26500"/>
          <a:stretch/>
        </p:blipFill>
        <p:spPr>
          <a:xfrm>
            <a:off x="167640" y="563203"/>
            <a:ext cx="5593080" cy="5975434"/>
          </a:xfrm>
          <a:prstGeom prst="rect">
            <a:avLst/>
          </a:prstGeom>
        </p:spPr>
      </p:pic>
      <p:pic>
        <p:nvPicPr>
          <p:cNvPr id="3" name="Imagem 2"/>
          <p:cNvPicPr>
            <a:picLocks noChangeAspect="1"/>
          </p:cNvPicPr>
          <p:nvPr/>
        </p:nvPicPr>
        <p:blipFill rotWithShape="1">
          <a:blip r:embed="rId3"/>
          <a:srcRect l="27000" r="24625"/>
          <a:stretch/>
        </p:blipFill>
        <p:spPr>
          <a:xfrm>
            <a:off x="6827520" y="534174"/>
            <a:ext cx="5166360" cy="6004463"/>
          </a:xfrm>
          <a:prstGeom prst="rect">
            <a:avLst/>
          </a:prstGeom>
        </p:spPr>
      </p:pic>
      <p:sp>
        <p:nvSpPr>
          <p:cNvPr id="4" name="Retângulo 3"/>
          <p:cNvSpPr/>
          <p:nvPr/>
        </p:nvSpPr>
        <p:spPr>
          <a:xfrm rot="16200000">
            <a:off x="-434340" y="1295400"/>
            <a:ext cx="155448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p:cNvSpPr/>
          <p:nvPr/>
        </p:nvSpPr>
        <p:spPr>
          <a:xfrm rot="16200000">
            <a:off x="10934700" y="1295399"/>
            <a:ext cx="1554480" cy="685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0574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IIRC – Vídeo Institucional</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0" name="Conector reto 9"/>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m 6"/>
          <p:cNvPicPr>
            <a:picLocks noChangeAspect="1"/>
          </p:cNvPicPr>
          <p:nvPr/>
        </p:nvPicPr>
        <p:blipFill>
          <a:blip r:embed="rId4"/>
          <a:stretch>
            <a:fillRect/>
          </a:stretch>
        </p:blipFill>
        <p:spPr>
          <a:xfrm>
            <a:off x="11172195" y="71811"/>
            <a:ext cx="668510" cy="668510"/>
          </a:xfrm>
          <a:prstGeom prst="rect">
            <a:avLst/>
          </a:prstGeom>
        </p:spPr>
      </p:pic>
      <p:pic>
        <p:nvPicPr>
          <p:cNvPr id="2" name="Video_IIRC_ACC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61260" y="1127760"/>
            <a:ext cx="7269480" cy="4846320"/>
          </a:xfrm>
          <a:prstGeom prst="rect">
            <a:avLst/>
          </a:prstGeom>
        </p:spPr>
      </p:pic>
    </p:spTree>
    <p:extLst>
      <p:ext uri="{BB962C8B-B14F-4D97-AF65-F5344CB8AC3E}">
        <p14:creationId xmlns:p14="http://schemas.microsoft.com/office/powerpoint/2010/main" val="17296309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p:cNvPicPr>
            <a:picLocks noChangeAspect="1"/>
          </p:cNvPicPr>
          <p:nvPr/>
        </p:nvPicPr>
        <p:blipFill>
          <a:blip r:embed="rId2"/>
          <a:stretch>
            <a:fillRect/>
          </a:stretch>
        </p:blipFill>
        <p:spPr>
          <a:xfrm>
            <a:off x="11172195" y="71811"/>
            <a:ext cx="668510" cy="668510"/>
          </a:xfrm>
          <a:prstGeom prst="rect">
            <a:avLst/>
          </a:prstGeom>
        </p:spPr>
      </p:pic>
      <p:sp>
        <p:nvSpPr>
          <p:cNvPr id="9"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2800" b="1" dirty="0" smtClean="0">
                <a:solidFill>
                  <a:schemeClr val="tx1"/>
                </a:solidFill>
                <a:latin typeface="Calibri" panose="020F0502020204030204" pitchFamily="34" charset="0"/>
                <a:ea typeface="ＭＳ Ｐゴシック" charset="-128"/>
                <a:cs typeface="Calibri" panose="020F0502020204030204" pitchFamily="34" charset="0"/>
              </a:rPr>
              <a:t>Empresas brasileiras: jornada do relato integrado</a:t>
            </a:r>
            <a:endParaRPr lang="pt-PT" sz="2800" b="1" dirty="0">
              <a:solidFill>
                <a:schemeClr val="tx1"/>
              </a:solidFill>
              <a:latin typeface="Calibri" panose="020F0502020204030204" pitchFamily="34" charset="0"/>
              <a:cs typeface="Calibri" panose="020F0502020204030204" pitchFamily="34" charset="0"/>
            </a:endParaRPr>
          </a:p>
        </p:txBody>
      </p:sp>
      <p:cxnSp>
        <p:nvCxnSpPr>
          <p:cNvPr id="10" name="Conector reto 9"/>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3">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48552" y="4225203"/>
            <a:ext cx="17748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24882" y="1868568"/>
            <a:ext cx="1319213"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hlinkClick r:id="rId7"/>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866420" y="1940576"/>
            <a:ext cx="777875"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hlinkClick r:id="rId9"/>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12060" y="4439573"/>
            <a:ext cx="15176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a:hlinkClick r:id="rId11"/>
          </p:cNvPr>
          <p:cNvPicPr>
            <a:picLocks noChangeAspect="1"/>
          </p:cNvPicPr>
          <p:nvPr/>
        </p:nvPicPr>
        <p:blipFill rotWithShape="1">
          <a:blip r:embed="rId12">
            <a:extLst>
              <a:ext uri="{28A0092B-C50C-407E-A947-70E740481C1C}">
                <a14:useLocalDpi xmlns:a14="http://schemas.microsoft.com/office/drawing/2010/main" val="0"/>
              </a:ext>
            </a:extLst>
          </a:blip>
          <a:srcRect l="11989" t="10660" r="16075" b="14718"/>
          <a:stretch/>
        </p:blipFill>
        <p:spPr bwMode="auto">
          <a:xfrm>
            <a:off x="7761107" y="5411123"/>
            <a:ext cx="1296145"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a:hlinkClick r:id="rId13"/>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2814" y="4071624"/>
            <a:ext cx="15128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m 3">
            <a:hlinkClick r:id="rId15"/>
          </p:cNvPr>
          <p:cNvPicPr>
            <a:picLocks noChangeAspect="1"/>
          </p:cNvPicPr>
          <p:nvPr/>
        </p:nvPicPr>
        <p:blipFill>
          <a:blip r:embed="rId16">
            <a:extLst>
              <a:ext uri="{28A0092B-C50C-407E-A947-70E740481C1C}">
                <a14:useLocalDpi xmlns:a14="http://schemas.microsoft.com/office/drawing/2010/main" val="0"/>
              </a:ext>
            </a:extLst>
          </a:blip>
          <a:srcRect b="56407"/>
          <a:stretch>
            <a:fillRect/>
          </a:stretch>
        </p:blipFill>
        <p:spPr bwMode="auto">
          <a:xfrm>
            <a:off x="939439" y="2242126"/>
            <a:ext cx="1647825"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m 17"/>
          <p:cNvPicPr>
            <a:picLocks noChangeAspect="1"/>
          </p:cNvPicPr>
          <p:nvPr/>
        </p:nvPicPr>
        <p:blipFill>
          <a:blip r:embed="rId17"/>
          <a:stretch>
            <a:fillRect/>
          </a:stretch>
        </p:blipFill>
        <p:spPr>
          <a:xfrm>
            <a:off x="3171687" y="2300616"/>
            <a:ext cx="1964779" cy="299271"/>
          </a:xfrm>
          <a:prstGeom prst="rect">
            <a:avLst/>
          </a:prstGeom>
        </p:spPr>
      </p:pic>
      <p:pic>
        <p:nvPicPr>
          <p:cNvPr id="19" name="Imagem 18"/>
          <p:cNvPicPr>
            <a:picLocks noChangeAspect="1"/>
          </p:cNvPicPr>
          <p:nvPr/>
        </p:nvPicPr>
        <p:blipFill>
          <a:blip r:embed="rId18"/>
          <a:stretch>
            <a:fillRect/>
          </a:stretch>
        </p:blipFill>
        <p:spPr>
          <a:xfrm>
            <a:off x="1027565" y="3025855"/>
            <a:ext cx="1363387" cy="803586"/>
          </a:xfrm>
          <a:prstGeom prst="rect">
            <a:avLst/>
          </a:prstGeom>
        </p:spPr>
      </p:pic>
      <p:pic>
        <p:nvPicPr>
          <p:cNvPr id="20" name="Imagem 19"/>
          <p:cNvPicPr>
            <a:picLocks noChangeAspect="1"/>
          </p:cNvPicPr>
          <p:nvPr/>
        </p:nvPicPr>
        <p:blipFill>
          <a:blip r:embed="rId19"/>
          <a:stretch>
            <a:fillRect/>
          </a:stretch>
        </p:blipFill>
        <p:spPr>
          <a:xfrm>
            <a:off x="3169888" y="2938990"/>
            <a:ext cx="1438275" cy="714375"/>
          </a:xfrm>
          <a:prstGeom prst="rect">
            <a:avLst/>
          </a:prstGeom>
        </p:spPr>
      </p:pic>
      <p:pic>
        <p:nvPicPr>
          <p:cNvPr id="21" name="Imagem 20"/>
          <p:cNvPicPr>
            <a:picLocks noChangeAspect="1"/>
          </p:cNvPicPr>
          <p:nvPr/>
        </p:nvPicPr>
        <p:blipFill>
          <a:blip r:embed="rId20"/>
          <a:stretch>
            <a:fillRect/>
          </a:stretch>
        </p:blipFill>
        <p:spPr>
          <a:xfrm>
            <a:off x="5427517" y="3094216"/>
            <a:ext cx="1438275" cy="790575"/>
          </a:xfrm>
          <a:prstGeom prst="rect">
            <a:avLst/>
          </a:prstGeom>
        </p:spPr>
      </p:pic>
      <p:pic>
        <p:nvPicPr>
          <p:cNvPr id="22" name="Imagem 21"/>
          <p:cNvPicPr>
            <a:picLocks noChangeAspect="1"/>
          </p:cNvPicPr>
          <p:nvPr/>
        </p:nvPicPr>
        <p:blipFill>
          <a:blip r:embed="rId21"/>
          <a:stretch>
            <a:fillRect/>
          </a:stretch>
        </p:blipFill>
        <p:spPr>
          <a:xfrm>
            <a:off x="4793051" y="4283574"/>
            <a:ext cx="1763012" cy="687525"/>
          </a:xfrm>
          <a:prstGeom prst="rect">
            <a:avLst/>
          </a:prstGeom>
        </p:spPr>
      </p:pic>
      <p:pic>
        <p:nvPicPr>
          <p:cNvPr id="23" name="Imagem 22"/>
          <p:cNvPicPr>
            <a:picLocks noChangeAspect="1"/>
          </p:cNvPicPr>
          <p:nvPr/>
        </p:nvPicPr>
        <p:blipFill>
          <a:blip r:embed="rId22"/>
          <a:stretch>
            <a:fillRect/>
          </a:stretch>
        </p:blipFill>
        <p:spPr>
          <a:xfrm>
            <a:off x="7742346" y="3174956"/>
            <a:ext cx="973957" cy="925860"/>
          </a:xfrm>
          <a:prstGeom prst="rect">
            <a:avLst/>
          </a:prstGeom>
        </p:spPr>
      </p:pic>
      <p:pic>
        <p:nvPicPr>
          <p:cNvPr id="24" name="Imagem 23"/>
          <p:cNvPicPr>
            <a:picLocks noChangeAspect="1"/>
          </p:cNvPicPr>
          <p:nvPr/>
        </p:nvPicPr>
        <p:blipFill>
          <a:blip r:embed="rId23"/>
          <a:stretch>
            <a:fillRect/>
          </a:stretch>
        </p:blipFill>
        <p:spPr>
          <a:xfrm>
            <a:off x="2973832" y="5780614"/>
            <a:ext cx="1438275" cy="552450"/>
          </a:xfrm>
          <a:prstGeom prst="rect">
            <a:avLst/>
          </a:prstGeom>
        </p:spPr>
      </p:pic>
      <p:pic>
        <p:nvPicPr>
          <p:cNvPr id="25" name="Imagem 24"/>
          <p:cNvPicPr>
            <a:picLocks noChangeAspect="1"/>
          </p:cNvPicPr>
          <p:nvPr/>
        </p:nvPicPr>
        <p:blipFill>
          <a:blip r:embed="rId24"/>
          <a:stretch>
            <a:fillRect/>
          </a:stretch>
        </p:blipFill>
        <p:spPr>
          <a:xfrm>
            <a:off x="4641668" y="5720636"/>
            <a:ext cx="2799653" cy="672406"/>
          </a:xfrm>
          <a:prstGeom prst="rect">
            <a:avLst/>
          </a:prstGeom>
        </p:spPr>
      </p:pic>
      <p:pic>
        <p:nvPicPr>
          <p:cNvPr id="26" name="Imagem 25"/>
          <p:cNvPicPr>
            <a:picLocks noChangeAspect="1"/>
          </p:cNvPicPr>
          <p:nvPr/>
        </p:nvPicPr>
        <p:blipFill>
          <a:blip r:embed="rId25"/>
          <a:stretch>
            <a:fillRect/>
          </a:stretch>
        </p:blipFill>
        <p:spPr>
          <a:xfrm>
            <a:off x="9548552" y="5553053"/>
            <a:ext cx="1485303" cy="898267"/>
          </a:xfrm>
          <a:prstGeom prst="rect">
            <a:avLst/>
          </a:prstGeom>
        </p:spPr>
      </p:pic>
      <p:pic>
        <p:nvPicPr>
          <p:cNvPr id="27" name="Imagem 26"/>
          <p:cNvPicPr>
            <a:picLocks noChangeAspect="1"/>
          </p:cNvPicPr>
          <p:nvPr/>
        </p:nvPicPr>
        <p:blipFill>
          <a:blip r:embed="rId26"/>
          <a:stretch>
            <a:fillRect/>
          </a:stretch>
        </p:blipFill>
        <p:spPr>
          <a:xfrm>
            <a:off x="2938694" y="4024920"/>
            <a:ext cx="1385121" cy="1084008"/>
          </a:xfrm>
          <a:prstGeom prst="rect">
            <a:avLst/>
          </a:prstGeom>
        </p:spPr>
      </p:pic>
      <p:pic>
        <p:nvPicPr>
          <p:cNvPr id="28" name="Imagem 27"/>
          <p:cNvPicPr>
            <a:picLocks noChangeAspect="1"/>
          </p:cNvPicPr>
          <p:nvPr/>
        </p:nvPicPr>
        <p:blipFill>
          <a:blip r:embed="rId27"/>
          <a:stretch>
            <a:fillRect/>
          </a:stretch>
        </p:blipFill>
        <p:spPr>
          <a:xfrm>
            <a:off x="1014344" y="1107883"/>
            <a:ext cx="1573570" cy="458958"/>
          </a:xfrm>
          <a:prstGeom prst="rect">
            <a:avLst/>
          </a:prstGeom>
        </p:spPr>
      </p:pic>
      <p:pic>
        <p:nvPicPr>
          <p:cNvPr id="29" name="Imagem 28"/>
          <p:cNvPicPr>
            <a:picLocks noChangeAspect="1"/>
          </p:cNvPicPr>
          <p:nvPr/>
        </p:nvPicPr>
        <p:blipFill>
          <a:blip r:embed="rId28"/>
          <a:stretch>
            <a:fillRect/>
          </a:stretch>
        </p:blipFill>
        <p:spPr>
          <a:xfrm>
            <a:off x="3166024" y="1030758"/>
            <a:ext cx="1589658" cy="595036"/>
          </a:xfrm>
          <a:prstGeom prst="rect">
            <a:avLst/>
          </a:prstGeom>
        </p:spPr>
      </p:pic>
      <p:pic>
        <p:nvPicPr>
          <p:cNvPr id="30" name="Imagem 29"/>
          <p:cNvPicPr>
            <a:picLocks noChangeAspect="1"/>
          </p:cNvPicPr>
          <p:nvPr/>
        </p:nvPicPr>
        <p:blipFill>
          <a:blip r:embed="rId29"/>
          <a:stretch>
            <a:fillRect/>
          </a:stretch>
        </p:blipFill>
        <p:spPr>
          <a:xfrm>
            <a:off x="5072122" y="1049730"/>
            <a:ext cx="2510918" cy="601959"/>
          </a:xfrm>
          <a:prstGeom prst="rect">
            <a:avLst/>
          </a:prstGeom>
        </p:spPr>
      </p:pic>
      <p:pic>
        <p:nvPicPr>
          <p:cNvPr id="31" name="Imagem 30"/>
          <p:cNvPicPr>
            <a:picLocks noChangeAspect="1"/>
          </p:cNvPicPr>
          <p:nvPr/>
        </p:nvPicPr>
        <p:blipFill rotWithShape="1">
          <a:blip r:embed="rId30"/>
          <a:srcRect t="27069" b="25764"/>
          <a:stretch/>
        </p:blipFill>
        <p:spPr>
          <a:xfrm>
            <a:off x="7090718" y="992971"/>
            <a:ext cx="2417673" cy="745436"/>
          </a:xfrm>
          <a:prstGeom prst="rect">
            <a:avLst/>
          </a:prstGeom>
        </p:spPr>
      </p:pic>
      <p:pic>
        <p:nvPicPr>
          <p:cNvPr id="32" name="Imagem 31"/>
          <p:cNvPicPr>
            <a:picLocks noChangeAspect="1"/>
          </p:cNvPicPr>
          <p:nvPr/>
        </p:nvPicPr>
        <p:blipFill>
          <a:blip r:embed="rId31"/>
          <a:stretch>
            <a:fillRect/>
          </a:stretch>
        </p:blipFill>
        <p:spPr>
          <a:xfrm>
            <a:off x="1155463" y="5508077"/>
            <a:ext cx="1033196" cy="1033196"/>
          </a:xfrm>
          <a:prstGeom prst="rect">
            <a:avLst/>
          </a:prstGeom>
        </p:spPr>
      </p:pic>
      <p:pic>
        <p:nvPicPr>
          <p:cNvPr id="33" name="Imagem 32"/>
          <p:cNvPicPr>
            <a:picLocks noChangeAspect="1"/>
          </p:cNvPicPr>
          <p:nvPr/>
        </p:nvPicPr>
        <p:blipFill>
          <a:blip r:embed="rId32"/>
          <a:stretch>
            <a:fillRect/>
          </a:stretch>
        </p:blipFill>
        <p:spPr>
          <a:xfrm>
            <a:off x="9368940" y="2241558"/>
            <a:ext cx="1954437" cy="648750"/>
          </a:xfrm>
          <a:prstGeom prst="rect">
            <a:avLst/>
          </a:prstGeom>
        </p:spPr>
      </p:pic>
      <p:pic>
        <p:nvPicPr>
          <p:cNvPr id="34" name="Imagem 33"/>
          <p:cNvPicPr>
            <a:picLocks noChangeAspect="1"/>
          </p:cNvPicPr>
          <p:nvPr/>
        </p:nvPicPr>
        <p:blipFill rotWithShape="1">
          <a:blip r:embed="rId33"/>
          <a:srcRect l="8311" t="25269" r="6288" b="31350"/>
          <a:stretch/>
        </p:blipFill>
        <p:spPr>
          <a:xfrm>
            <a:off x="9237187" y="3454576"/>
            <a:ext cx="2217945" cy="749729"/>
          </a:xfrm>
          <a:prstGeom prst="rect">
            <a:avLst/>
          </a:prstGeom>
        </p:spPr>
      </p:pic>
    </p:spTree>
    <p:extLst>
      <p:ext uri="{BB962C8B-B14F-4D97-AF65-F5344CB8AC3E}">
        <p14:creationId xmlns:p14="http://schemas.microsoft.com/office/powerpoint/2010/main" val="18753566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30125" t="8202" r="31625" b="7090"/>
          <a:stretch/>
        </p:blipFill>
        <p:spPr>
          <a:xfrm>
            <a:off x="1097280" y="1157361"/>
            <a:ext cx="3779520" cy="4705873"/>
          </a:xfrm>
          <a:prstGeom prst="rect">
            <a:avLst/>
          </a:prstGeom>
        </p:spPr>
      </p:pic>
      <p:pic>
        <p:nvPicPr>
          <p:cNvPr id="3" name="Imagem 2"/>
          <p:cNvPicPr>
            <a:picLocks noChangeAspect="1"/>
          </p:cNvPicPr>
          <p:nvPr/>
        </p:nvPicPr>
        <p:blipFill rotWithShape="1">
          <a:blip r:embed="rId3"/>
          <a:srcRect l="32500" t="9091" r="32375" b="13538"/>
          <a:stretch/>
        </p:blipFill>
        <p:spPr>
          <a:xfrm>
            <a:off x="6339840" y="433879"/>
            <a:ext cx="4968240" cy="6152838"/>
          </a:xfrm>
          <a:prstGeom prst="rect">
            <a:avLst/>
          </a:prstGeom>
        </p:spPr>
      </p:pic>
      <p:sp>
        <p:nvSpPr>
          <p:cNvPr id="7" name="Seta para a direita 6"/>
          <p:cNvSpPr/>
          <p:nvPr/>
        </p:nvSpPr>
        <p:spPr>
          <a:xfrm>
            <a:off x="5882640" y="1780674"/>
            <a:ext cx="457200" cy="28073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a direita 7"/>
          <p:cNvSpPr/>
          <p:nvPr/>
        </p:nvSpPr>
        <p:spPr>
          <a:xfrm>
            <a:off x="5882640" y="2422358"/>
            <a:ext cx="457200" cy="28073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direita 8"/>
          <p:cNvSpPr/>
          <p:nvPr/>
        </p:nvSpPr>
        <p:spPr>
          <a:xfrm>
            <a:off x="5882640" y="3207679"/>
            <a:ext cx="457200" cy="28073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eta para a direita 9"/>
          <p:cNvSpPr/>
          <p:nvPr/>
        </p:nvSpPr>
        <p:spPr>
          <a:xfrm>
            <a:off x="5882640" y="4536621"/>
            <a:ext cx="457200" cy="28073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Seta para a direita 10"/>
          <p:cNvSpPr/>
          <p:nvPr/>
        </p:nvSpPr>
        <p:spPr>
          <a:xfrm>
            <a:off x="5914724" y="5421300"/>
            <a:ext cx="457200" cy="28073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Seta para a direita 11"/>
          <p:cNvSpPr/>
          <p:nvPr/>
        </p:nvSpPr>
        <p:spPr>
          <a:xfrm>
            <a:off x="5914724" y="6165610"/>
            <a:ext cx="457200" cy="28073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062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a:srcRect l="6250" t="2644" r="6000" b="2422"/>
          <a:stretch/>
        </p:blipFill>
        <p:spPr>
          <a:xfrm>
            <a:off x="762000" y="182880"/>
            <a:ext cx="10698480" cy="6507480"/>
          </a:xfrm>
          <a:prstGeom prst="rect">
            <a:avLst/>
          </a:prstGeom>
        </p:spPr>
      </p:pic>
      <p:sp>
        <p:nvSpPr>
          <p:cNvPr id="3" name="Retângulo 2"/>
          <p:cNvSpPr/>
          <p:nvPr/>
        </p:nvSpPr>
        <p:spPr>
          <a:xfrm>
            <a:off x="0" y="6560234"/>
            <a:ext cx="11514666" cy="276999"/>
          </a:xfrm>
          <a:prstGeom prst="rect">
            <a:avLst/>
          </a:prstGeom>
        </p:spPr>
        <p:txBody>
          <a:bodyPr wrap="square">
            <a:spAutoFit/>
          </a:bodyPr>
          <a:lstStyle/>
          <a:p>
            <a:r>
              <a:rPr lang="pt-BR" sz="1200" dirty="0" smtClean="0">
                <a:hlinkClick r:id="rId3"/>
              </a:rPr>
              <a:t>Fonte: Relatório Integrado SERPRO 2017</a:t>
            </a:r>
            <a:endParaRPr lang="pt-BR" sz="1200" dirty="0"/>
          </a:p>
        </p:txBody>
      </p:sp>
    </p:spTree>
    <p:extLst>
      <p:ext uri="{BB962C8B-B14F-4D97-AF65-F5344CB8AC3E}">
        <p14:creationId xmlns:p14="http://schemas.microsoft.com/office/powerpoint/2010/main" val="384958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6560234"/>
            <a:ext cx="11514666" cy="276999"/>
          </a:xfrm>
          <a:prstGeom prst="rect">
            <a:avLst/>
          </a:prstGeom>
        </p:spPr>
        <p:txBody>
          <a:bodyPr wrap="square">
            <a:spAutoFit/>
          </a:bodyPr>
          <a:lstStyle/>
          <a:p>
            <a:r>
              <a:rPr lang="pt-BR" sz="1200" dirty="0">
                <a:hlinkClick r:id="rId2"/>
              </a:rPr>
              <a:t>http://www.investidorpetrobras.com.br/pt/relatorios-anuais/relato-integrado</a:t>
            </a:r>
            <a:endParaRPr lang="pt-BR" sz="1200" dirty="0"/>
          </a:p>
        </p:txBody>
      </p:sp>
      <p:pic>
        <p:nvPicPr>
          <p:cNvPr id="4" name="Imagem 3"/>
          <p:cNvPicPr>
            <a:picLocks noChangeAspect="1"/>
          </p:cNvPicPr>
          <p:nvPr/>
        </p:nvPicPr>
        <p:blipFill>
          <a:blip r:embed="rId3"/>
          <a:stretch>
            <a:fillRect/>
          </a:stretch>
        </p:blipFill>
        <p:spPr>
          <a:xfrm>
            <a:off x="201336" y="1747082"/>
            <a:ext cx="4887438" cy="3362799"/>
          </a:xfrm>
          <a:prstGeom prst="rect">
            <a:avLst/>
          </a:prstGeom>
        </p:spPr>
      </p:pic>
      <p:pic>
        <p:nvPicPr>
          <p:cNvPr id="5" name="Imagem 4"/>
          <p:cNvPicPr>
            <a:picLocks noChangeAspect="1"/>
          </p:cNvPicPr>
          <p:nvPr/>
        </p:nvPicPr>
        <p:blipFill>
          <a:blip r:embed="rId4"/>
          <a:stretch>
            <a:fillRect/>
          </a:stretch>
        </p:blipFill>
        <p:spPr>
          <a:xfrm>
            <a:off x="5232182" y="820271"/>
            <a:ext cx="6768420" cy="5042645"/>
          </a:xfrm>
          <a:prstGeom prst="rect">
            <a:avLst/>
          </a:prstGeom>
        </p:spPr>
      </p:pic>
    </p:spTree>
    <p:extLst>
      <p:ext uri="{BB962C8B-B14F-4D97-AF65-F5344CB8AC3E}">
        <p14:creationId xmlns:p14="http://schemas.microsoft.com/office/powerpoint/2010/main" val="332157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6560234"/>
            <a:ext cx="11514666" cy="276999"/>
          </a:xfrm>
          <a:prstGeom prst="rect">
            <a:avLst/>
          </a:prstGeom>
        </p:spPr>
        <p:txBody>
          <a:bodyPr wrap="square">
            <a:spAutoFit/>
          </a:bodyPr>
          <a:lstStyle/>
          <a:p>
            <a:r>
              <a:rPr lang="pt-BR" sz="1200" dirty="0">
                <a:hlinkClick r:id="rId2"/>
              </a:rPr>
              <a:t>http://www.investidorpetrobras.com.br/pt/relatorios-anuais/relato-integrado</a:t>
            </a:r>
            <a:endParaRPr lang="pt-BR" sz="1200" dirty="0"/>
          </a:p>
        </p:txBody>
      </p:sp>
      <p:pic>
        <p:nvPicPr>
          <p:cNvPr id="2" name="Imagem 1"/>
          <p:cNvPicPr>
            <a:picLocks noChangeAspect="1"/>
          </p:cNvPicPr>
          <p:nvPr/>
        </p:nvPicPr>
        <p:blipFill>
          <a:blip r:embed="rId3"/>
          <a:stretch>
            <a:fillRect/>
          </a:stretch>
        </p:blipFill>
        <p:spPr>
          <a:xfrm>
            <a:off x="0" y="1199238"/>
            <a:ext cx="5764308" cy="4325054"/>
          </a:xfrm>
          <a:prstGeom prst="rect">
            <a:avLst/>
          </a:prstGeom>
        </p:spPr>
      </p:pic>
      <p:pic>
        <p:nvPicPr>
          <p:cNvPr id="6" name="Imagem 5"/>
          <p:cNvPicPr>
            <a:picLocks noChangeAspect="1"/>
          </p:cNvPicPr>
          <p:nvPr/>
        </p:nvPicPr>
        <p:blipFill>
          <a:blip r:embed="rId4"/>
          <a:stretch>
            <a:fillRect/>
          </a:stretch>
        </p:blipFill>
        <p:spPr>
          <a:xfrm>
            <a:off x="6427692" y="1199238"/>
            <a:ext cx="5764308" cy="4325054"/>
          </a:xfrm>
          <a:prstGeom prst="rect">
            <a:avLst/>
          </a:prstGeom>
        </p:spPr>
      </p:pic>
    </p:spTree>
    <p:extLst>
      <p:ext uri="{BB962C8B-B14F-4D97-AF65-F5344CB8AC3E}">
        <p14:creationId xmlns:p14="http://schemas.microsoft.com/office/powerpoint/2010/main" val="25942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Agenda</a:t>
            </a:r>
            <a:endParaRPr lang="pt-PT" sz="4000" b="1" dirty="0">
              <a:solidFill>
                <a:schemeClr val="tx1"/>
              </a:solidFill>
              <a:latin typeface="Calibri" panose="020F0502020204030204" pitchFamily="34" charset="0"/>
              <a:cs typeface="Calibri" panose="020F0502020204030204" pitchFamily="34" charset="0"/>
            </a:endParaRPr>
          </a:p>
        </p:txBody>
      </p:sp>
      <p:sp>
        <p:nvSpPr>
          <p:cNvPr id="51" name="Espaço Reservado para Data 3"/>
          <p:cNvSpPr>
            <a:spLocks noGrp="1"/>
          </p:cNvSpPr>
          <p:nvPr>
            <p:ph type="dt" sz="half" idx="4294967295"/>
          </p:nvPr>
        </p:nvSpPr>
        <p:spPr>
          <a:xfrm>
            <a:off x="336161" y="1286695"/>
            <a:ext cx="11504544" cy="5065068"/>
          </a:xfrm>
          <a:prstGeom prst="rect">
            <a:avLst/>
          </a:prstGeom>
        </p:spPr>
        <p:txBody>
          <a:bodyPr anchor="t"/>
          <a:lstStyle/>
          <a:p>
            <a:pPr marL="87313" indent="-87313" algn="l">
              <a:buFont typeface="Arial" panose="020B0604020202020204" pitchFamily="34" charset="0"/>
              <a:buChar char="•"/>
            </a:pPr>
            <a:r>
              <a:rPr lang="pt-BR" sz="3600" i="1" dirty="0" smtClean="0">
                <a:solidFill>
                  <a:schemeClr val="bg2"/>
                </a:solidFill>
                <a:latin typeface="Tw Cen MT" pitchFamily="34" charset="0"/>
                <a:ea typeface="ＭＳ Ｐゴシック" pitchFamily="34" charset="-128"/>
                <a:cs typeface="Arial" charset="0"/>
              </a:rPr>
              <a:t> </a:t>
            </a:r>
            <a:r>
              <a:rPr lang="pt-BR" sz="3600" b="1" dirty="0" smtClean="0">
                <a:solidFill>
                  <a:schemeClr val="bg2"/>
                </a:solidFill>
                <a:latin typeface="Tw Cen MT" pitchFamily="34" charset="0"/>
                <a:ea typeface="ＭＳ Ｐゴシック" pitchFamily="34" charset="-128"/>
                <a:cs typeface="Arial" charset="0"/>
              </a:rPr>
              <a:t>Contexto de Algumas Mudanças</a:t>
            </a:r>
          </a:p>
          <a:p>
            <a:pPr marL="87313" indent="-87313" algn="l">
              <a:buFont typeface="Arial" panose="020B0604020202020204" pitchFamily="34" charset="0"/>
              <a:buChar char="•"/>
            </a:pPr>
            <a:r>
              <a:rPr lang="pt-BR" sz="3600" b="1" dirty="0">
                <a:solidFill>
                  <a:schemeClr val="bg2"/>
                </a:solidFill>
                <a:latin typeface="Tw Cen MT" pitchFamily="34" charset="0"/>
                <a:ea typeface="ＭＳ Ｐゴシック" pitchFamily="34" charset="-128"/>
                <a:cs typeface="Arial" charset="0"/>
              </a:rPr>
              <a:t> </a:t>
            </a:r>
            <a:r>
              <a:rPr lang="pt-BR" sz="3600" b="1" dirty="0" smtClean="0">
                <a:solidFill>
                  <a:schemeClr val="bg2"/>
                </a:solidFill>
                <a:latin typeface="Tw Cen MT" pitchFamily="34" charset="0"/>
                <a:ea typeface="ＭＳ Ｐゴシック" pitchFamily="34" charset="-128"/>
                <a:cs typeface="Arial" charset="0"/>
              </a:rPr>
              <a:t>Relato Integrado e Pensamento Integrado</a:t>
            </a:r>
          </a:p>
          <a:p>
            <a:pPr marL="87313" indent="-87313" algn="l">
              <a:buFont typeface="Arial" panose="020B0604020202020204" pitchFamily="34" charset="0"/>
              <a:buChar char="•"/>
            </a:pPr>
            <a:r>
              <a:rPr lang="pt-BR" sz="3600" b="1" dirty="0" smtClean="0">
                <a:latin typeface="Tw Cen MT" pitchFamily="34" charset="0"/>
                <a:ea typeface="ＭＳ Ｐゴシック" pitchFamily="34" charset="-128"/>
                <a:cs typeface="Arial" charset="0"/>
              </a:rPr>
              <a:t> Case Itaú Unibanco Holding S.A.</a:t>
            </a:r>
          </a:p>
          <a:p>
            <a:pPr algn="l"/>
            <a:endParaRPr lang="pt-BR" sz="3600" b="1" dirty="0">
              <a:latin typeface="Tw Cen MT" pitchFamily="34" charset="0"/>
              <a:ea typeface="ＭＳ Ｐゴシック" pitchFamily="34" charset="-128"/>
              <a:cs typeface="Arial" charset="0"/>
            </a:endParaRPr>
          </a:p>
          <a:p>
            <a:pPr algn="l">
              <a:defRPr/>
            </a:pPr>
            <a:endParaRPr lang="pt-BR" sz="3600" dirty="0" smtClean="0">
              <a:latin typeface="Century Gothic"/>
              <a:cs typeface="Arial" charset="0"/>
            </a:endParaRPr>
          </a:p>
          <a:p>
            <a:endParaRPr lang="pt-PT" sz="3600" dirty="0"/>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6" name="Imagem 5"/>
          <p:cNvPicPr>
            <a:picLocks noChangeAspect="1"/>
          </p:cNvPicPr>
          <p:nvPr/>
        </p:nvPicPr>
        <p:blipFill>
          <a:blip r:embed="rId2"/>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6825228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p:cNvSpPr>
            <a:spLocks noGrp="1"/>
          </p:cNvSpPr>
          <p:nvPr>
            <p:ph sz="half" idx="4294967295"/>
          </p:nvPr>
        </p:nvSpPr>
        <p:spPr>
          <a:xfrm>
            <a:off x="349623" y="2804748"/>
            <a:ext cx="5974977" cy="3797756"/>
          </a:xfrm>
          <a:prstGeom prst="rect">
            <a:avLst/>
          </a:prstGeom>
        </p:spPr>
        <p:txBody>
          <a:bodyPr>
            <a:noAutofit/>
          </a:bodyPr>
          <a:lstStyle/>
          <a:p>
            <a:pPr marL="0" indent="0"/>
            <a:r>
              <a:rPr lang="pt-BR" sz="2000" b="1" dirty="0">
                <a:latin typeface="Tw Cen MT" pitchFamily="34" charset="0"/>
                <a:ea typeface="ＭＳ Ｐゴシック" pitchFamily="34" charset="-128"/>
                <a:cs typeface="Arial" charset="0"/>
              </a:rPr>
              <a:t> PSI </a:t>
            </a:r>
            <a:r>
              <a:rPr lang="pt-BR" sz="2000" b="1" dirty="0" smtClean="0">
                <a:latin typeface="Tw Cen MT" pitchFamily="34" charset="0"/>
                <a:ea typeface="ＭＳ Ｐゴシック" pitchFamily="34" charset="-128"/>
                <a:cs typeface="Arial" charset="0"/>
              </a:rPr>
              <a:t>– </a:t>
            </a:r>
            <a:r>
              <a:rPr lang="pt-BR" sz="2000" b="1" dirty="0" err="1" smtClean="0">
                <a:latin typeface="Tw Cen MT" pitchFamily="34" charset="0"/>
                <a:ea typeface="ＭＳ Ｐゴシック" pitchFamily="34" charset="-128"/>
                <a:cs typeface="Arial" charset="0"/>
              </a:rPr>
              <a:t>Principles</a:t>
            </a:r>
            <a:r>
              <a:rPr lang="pt-BR" sz="2000" b="1" dirty="0" smtClean="0">
                <a:latin typeface="Tw Cen MT" pitchFamily="34" charset="0"/>
                <a:ea typeface="ＭＳ Ｐゴシック" pitchFamily="34" charset="-128"/>
                <a:cs typeface="Arial" charset="0"/>
              </a:rPr>
              <a:t> for </a:t>
            </a:r>
            <a:r>
              <a:rPr lang="pt-BR" sz="2000" b="1" dirty="0" err="1" smtClean="0">
                <a:latin typeface="Tw Cen MT" pitchFamily="34" charset="0"/>
                <a:ea typeface="ＭＳ Ｐゴシック" pitchFamily="34" charset="-128"/>
                <a:cs typeface="Arial" charset="0"/>
              </a:rPr>
              <a:t>Sustainable</a:t>
            </a:r>
            <a:r>
              <a:rPr lang="pt-BR" sz="2000" b="1" dirty="0" smtClean="0">
                <a:latin typeface="Tw Cen MT" pitchFamily="34" charset="0"/>
                <a:ea typeface="ＭＳ Ｐゴシック" pitchFamily="34" charset="-128"/>
                <a:cs typeface="Arial" charset="0"/>
              </a:rPr>
              <a:t> </a:t>
            </a:r>
            <a:r>
              <a:rPr lang="pt-BR" sz="2000" b="1" dirty="0" err="1" smtClean="0">
                <a:latin typeface="Tw Cen MT" pitchFamily="34" charset="0"/>
                <a:ea typeface="ＭＳ Ｐゴシック" pitchFamily="34" charset="-128"/>
                <a:cs typeface="Arial" charset="0"/>
              </a:rPr>
              <a:t>Insurance</a:t>
            </a:r>
            <a:r>
              <a:rPr lang="pt-BR" sz="2000" b="1" dirty="0" smtClean="0">
                <a:latin typeface="Tw Cen MT" pitchFamily="34" charset="0"/>
                <a:ea typeface="ＭＳ Ｐゴシック" pitchFamily="34" charset="-128"/>
                <a:cs typeface="Arial" charset="0"/>
              </a:rPr>
              <a:t> (2012</a:t>
            </a:r>
            <a:r>
              <a:rPr lang="pt-BR" sz="2000" b="1" dirty="0">
                <a:latin typeface="Tw Cen MT" pitchFamily="34" charset="0"/>
                <a:ea typeface="ＭＳ Ｐゴシック" pitchFamily="34" charset="-128"/>
                <a:cs typeface="Arial" charset="0"/>
              </a:rPr>
              <a:t>): </a:t>
            </a:r>
            <a:endParaRPr lang="pt-BR" sz="2000" b="1" dirty="0" smtClean="0">
              <a:latin typeface="Tw Cen MT" pitchFamily="34" charset="0"/>
              <a:ea typeface="ＭＳ Ｐゴシック" pitchFamily="34" charset="-128"/>
              <a:cs typeface="Arial" charset="0"/>
            </a:endParaRPr>
          </a:p>
          <a:p>
            <a:pPr marL="0" indent="0"/>
            <a:r>
              <a:rPr lang="pt-BR" sz="2000" b="1" dirty="0">
                <a:latin typeface="Tw Cen MT" pitchFamily="34" charset="0"/>
                <a:ea typeface="ＭＳ Ｐゴシック" pitchFamily="34" charset="-128"/>
                <a:cs typeface="Arial" charset="0"/>
              </a:rPr>
              <a:t> </a:t>
            </a:r>
            <a:r>
              <a:rPr lang="pt-BR" sz="2000" dirty="0" smtClean="0">
                <a:latin typeface="Tw Cen MT" pitchFamily="34" charset="0"/>
                <a:ea typeface="ＭＳ Ｐゴシック" pitchFamily="34" charset="-128"/>
                <a:cs typeface="Arial" charset="0"/>
              </a:rPr>
              <a:t>Iniciativa </a:t>
            </a:r>
            <a:r>
              <a:rPr lang="pt-BR" sz="2000" dirty="0">
                <a:latin typeface="Tw Cen MT" pitchFamily="34" charset="0"/>
                <a:ea typeface="ＭＳ Ｐゴシック" pitchFamily="34" charset="-128"/>
                <a:cs typeface="Arial" charset="0"/>
              </a:rPr>
              <a:t>da UNEP-FI (Programa das Nações Unidas para o Meio Ambiente – Instituições Financeiras) para a indústria tratar riscos e oportunidades levando em conta o valor econômico dos capitais natural e social e da boa governança. </a:t>
            </a:r>
          </a:p>
          <a:p>
            <a:pPr marL="0" indent="0"/>
            <a:r>
              <a:rPr lang="pt-BR" sz="2000" dirty="0" smtClean="0">
                <a:latin typeface="Tw Cen MT" pitchFamily="34" charset="0"/>
                <a:ea typeface="ＭＳ Ｐゴシック" pitchFamily="34" charset="-128"/>
                <a:cs typeface="Arial" charset="0"/>
              </a:rPr>
              <a:t> 44 </a:t>
            </a:r>
            <a:r>
              <a:rPr lang="pt-BR" sz="2000" dirty="0">
                <a:latin typeface="Tw Cen MT" pitchFamily="34" charset="0"/>
                <a:ea typeface="ＭＳ Ｐゴシック" pitchFamily="34" charset="-128"/>
                <a:cs typeface="Arial" charset="0"/>
              </a:rPr>
              <a:t>signatários, sendo 8 brasileiros, com mais de U$ 8 trilhões em ativos.</a:t>
            </a:r>
          </a:p>
          <a:p>
            <a:pPr marL="0" indent="0">
              <a:buNone/>
            </a:pPr>
            <a:endParaRPr lang="pt-BR" sz="2000" b="1" dirty="0">
              <a:latin typeface="Tw Cen MT" pitchFamily="34" charset="0"/>
              <a:ea typeface="ＭＳ Ｐゴシック" pitchFamily="34" charset="-128"/>
              <a:cs typeface="Arial" charset="0"/>
            </a:endParaRPr>
          </a:p>
        </p:txBody>
      </p:sp>
      <p:sp>
        <p:nvSpPr>
          <p:cNvPr id="3" name="Espaço Reservado para Conteúdo 2"/>
          <p:cNvSpPr>
            <a:spLocks noGrp="1"/>
          </p:cNvSpPr>
          <p:nvPr>
            <p:ph sz="half" idx="4294967295"/>
          </p:nvPr>
        </p:nvSpPr>
        <p:spPr>
          <a:xfrm>
            <a:off x="6324600" y="2791301"/>
            <a:ext cx="5535706" cy="3797756"/>
          </a:xfrm>
          <a:prstGeom prst="rect">
            <a:avLst/>
          </a:prstGeom>
        </p:spPr>
        <p:txBody>
          <a:bodyPr>
            <a:noAutofit/>
          </a:bodyPr>
          <a:lstStyle/>
          <a:p>
            <a:pPr>
              <a:buNone/>
            </a:pPr>
            <a:r>
              <a:rPr lang="pt-BR" sz="2000" dirty="0" smtClean="0">
                <a:latin typeface="Tw Cen MT" pitchFamily="34" charset="0"/>
                <a:ea typeface="ＭＳ Ｐゴシック" pitchFamily="34" charset="-128"/>
                <a:cs typeface="Arial" charset="0"/>
              </a:rPr>
              <a:t> </a:t>
            </a:r>
            <a:r>
              <a:rPr lang="pt-BR" altLang="pt-BR" sz="2000" i="1" dirty="0">
                <a:solidFill>
                  <a:schemeClr val="tx2"/>
                </a:solidFill>
                <a:latin typeface="Arial" panose="020B0604020202020204" pitchFamily="34" charset="0"/>
              </a:rPr>
              <a:t>“Seguro sustentável é uma abordagem estratégica em que todas as atividades na cadeia de valor do seguro, incluindo interações com o público estratégico, são feitas de uma forma responsável e prospectiva, identificando, avaliando, gerenciando e monitorando riscos e oportunidades associados às questões ambientais, sociais e de governança. Sustentabilidade em seguros tem o objetivo de reduzir risco, criar soluções inovadoras, melhorar o desempenho nos negócios e contribuir para a sustentabilidade ambiental, social e econômica.” </a:t>
            </a:r>
            <a:endParaRPr lang="pt-BR" altLang="pt-BR" sz="2800" i="1" dirty="0">
              <a:solidFill>
                <a:schemeClr val="tx2"/>
              </a:solidFill>
              <a:latin typeface="Arial" panose="020B0604020202020204" pitchFamily="34" charset="0"/>
            </a:endParaRPr>
          </a:p>
        </p:txBody>
      </p:sp>
      <p:sp>
        <p:nvSpPr>
          <p:cNvPr id="11" name="Título 10"/>
          <p:cNvSpPr txBox="1">
            <a:spLocks/>
          </p:cNvSpPr>
          <p:nvPr/>
        </p:nvSpPr>
        <p:spPr>
          <a:xfrm>
            <a:off x="103057" y="6608673"/>
            <a:ext cx="3534560" cy="2606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1000" dirty="0" smtClean="0"/>
              <a:t>Fonte: B3</a:t>
            </a:r>
            <a:endParaRPr lang="pt-BR" sz="1000" dirty="0"/>
          </a:p>
        </p:txBody>
      </p:sp>
      <p:pic>
        <p:nvPicPr>
          <p:cNvPr id="3074" name="Picture 2" descr="UNEP FI Principles for Sustainable Insu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886" y="1478454"/>
            <a:ext cx="1417731" cy="11026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ep finance initi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3353" y="1379676"/>
            <a:ext cx="838200" cy="1238250"/>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p:cNvSpPr txBox="1">
            <a:spLocks/>
          </p:cNvSpPr>
          <p:nvPr/>
        </p:nvSpPr>
        <p:spPr>
          <a:xfrm>
            <a:off x="336161" y="4418"/>
            <a:ext cx="11504544" cy="1036850"/>
          </a:xfrm>
          <a:prstGeom prst="rect">
            <a:avLst/>
          </a:prstGeom>
        </p:spPr>
        <p:txBody>
          <a:bodyPr anchor="ct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r>
              <a:rPr lang="pt-BR" sz="3600" b="1" dirty="0" smtClean="0">
                <a:solidFill>
                  <a:schemeClr val="tx1"/>
                </a:solidFill>
                <a:latin typeface="Calibri" panose="020F0502020204030204" pitchFamily="34" charset="0"/>
                <a:ea typeface="ＭＳ Ｐゴシック" charset="-128"/>
                <a:cs typeface="Calibri" panose="020F0502020204030204" pitchFamily="34" charset="0"/>
              </a:rPr>
              <a:t>Contexto de algumas mudanças: ONU</a:t>
            </a:r>
            <a:endParaRPr lang="pt-PT" sz="3600" b="1" dirty="0">
              <a:solidFill>
                <a:schemeClr val="tx1"/>
              </a:solidFill>
              <a:latin typeface="Calibri" panose="020F0502020204030204" pitchFamily="34" charset="0"/>
              <a:cs typeface="Calibri" panose="020F0502020204030204" pitchFamily="34" charset="0"/>
            </a:endParaRPr>
          </a:p>
        </p:txBody>
      </p:sp>
      <p:cxnSp>
        <p:nvCxnSpPr>
          <p:cNvPr id="10" name="Conector reto 9"/>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Imagem 11"/>
          <p:cNvPicPr>
            <a:picLocks noChangeAspect="1"/>
          </p:cNvPicPr>
          <p:nvPr/>
        </p:nvPicPr>
        <p:blipFill>
          <a:blip r:embed="rId4"/>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315823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Itaú Unibanco</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9541060" y="103170"/>
            <a:ext cx="579520" cy="609238"/>
          </a:xfrm>
          <a:prstGeom prst="rect">
            <a:avLst/>
          </a:prstGeom>
        </p:spPr>
      </p:pic>
      <p:sp>
        <p:nvSpPr>
          <p:cNvPr id="11" name="Retângulo 10"/>
          <p:cNvSpPr/>
          <p:nvPr/>
        </p:nvSpPr>
        <p:spPr>
          <a:xfrm>
            <a:off x="336162" y="6580949"/>
            <a:ext cx="10663804" cy="430887"/>
          </a:xfrm>
          <a:prstGeom prst="rect">
            <a:avLst/>
          </a:prstGeom>
        </p:spPr>
        <p:txBody>
          <a:bodyPr wrap="square">
            <a:spAutoFit/>
          </a:bodyPr>
          <a:lstStyle/>
          <a:p>
            <a:r>
              <a:rPr lang="pt-BR" sz="1100" dirty="0">
                <a:hlinkClick r:id="rId4"/>
              </a:rPr>
              <a:t>https://www.itau.com.br/relacoes-com-investidores/Download.aspx?Arquivo=cqrBweSgVs9AUFAHGqm+Ig</a:t>
            </a:r>
            <a:r>
              <a:rPr lang="pt-BR" sz="1100" dirty="0" smtClean="0">
                <a:hlinkClick r:id="rId4"/>
              </a:rPr>
              <a:t>==</a:t>
            </a:r>
            <a:endParaRPr lang="pt-BR" sz="1100" dirty="0" smtClean="0"/>
          </a:p>
          <a:p>
            <a:endParaRPr lang="pt-BR" sz="1100" dirty="0"/>
          </a:p>
        </p:txBody>
      </p:sp>
      <p:pic>
        <p:nvPicPr>
          <p:cNvPr id="8" name="Imagem 7"/>
          <p:cNvPicPr>
            <a:picLocks noChangeAspect="1"/>
          </p:cNvPicPr>
          <p:nvPr/>
        </p:nvPicPr>
        <p:blipFill>
          <a:blip r:embed="rId5"/>
          <a:stretch>
            <a:fillRect/>
          </a:stretch>
        </p:blipFill>
        <p:spPr>
          <a:xfrm>
            <a:off x="11172195" y="71811"/>
            <a:ext cx="668510" cy="668510"/>
          </a:xfrm>
          <a:prstGeom prst="rect">
            <a:avLst/>
          </a:prstGeom>
        </p:spPr>
      </p:pic>
      <p:pic>
        <p:nvPicPr>
          <p:cNvPr id="3" name="Imagem 2"/>
          <p:cNvPicPr>
            <a:picLocks noChangeAspect="1"/>
          </p:cNvPicPr>
          <p:nvPr/>
        </p:nvPicPr>
        <p:blipFill>
          <a:blip r:embed="rId6"/>
          <a:stretch>
            <a:fillRect/>
          </a:stretch>
        </p:blipFill>
        <p:spPr>
          <a:xfrm>
            <a:off x="2071420" y="1043049"/>
            <a:ext cx="8049160" cy="54442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78086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Itaú Unibanco</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8" name="Imagem 7"/>
          <p:cNvPicPr>
            <a:picLocks noChangeAspect="1"/>
          </p:cNvPicPr>
          <p:nvPr/>
        </p:nvPicPr>
        <p:blipFill>
          <a:blip r:embed="rId4"/>
          <a:stretch>
            <a:fillRect/>
          </a:stretch>
        </p:blipFill>
        <p:spPr>
          <a:xfrm>
            <a:off x="2501900" y="1078072"/>
            <a:ext cx="7188200" cy="5006666"/>
          </a:xfrm>
          <a:prstGeom prst="rect">
            <a:avLst/>
          </a:prstGeom>
        </p:spPr>
      </p:pic>
      <p:pic>
        <p:nvPicPr>
          <p:cNvPr id="10" name="Imagem 9"/>
          <p:cNvPicPr>
            <a:picLocks noChangeAspect="1"/>
          </p:cNvPicPr>
          <p:nvPr/>
        </p:nvPicPr>
        <p:blipFill>
          <a:blip r:embed="rId5"/>
          <a:stretch>
            <a:fillRect/>
          </a:stretch>
        </p:blipFill>
        <p:spPr>
          <a:xfrm>
            <a:off x="11172195" y="71811"/>
            <a:ext cx="668510" cy="668510"/>
          </a:xfrm>
          <a:prstGeom prst="rect">
            <a:avLst/>
          </a:prstGeom>
        </p:spPr>
      </p:pic>
      <p:sp>
        <p:nvSpPr>
          <p:cNvPr id="11" name="Retângulo 10"/>
          <p:cNvSpPr/>
          <p:nvPr/>
        </p:nvSpPr>
        <p:spPr>
          <a:xfrm>
            <a:off x="336162" y="6580949"/>
            <a:ext cx="10663804" cy="430887"/>
          </a:xfrm>
          <a:prstGeom prst="rect">
            <a:avLst/>
          </a:prstGeom>
        </p:spPr>
        <p:txBody>
          <a:bodyPr wrap="square">
            <a:spAutoFit/>
          </a:bodyPr>
          <a:lstStyle/>
          <a:p>
            <a:r>
              <a:rPr lang="pt-BR" sz="1100" dirty="0">
                <a:hlinkClick r:id="rId6"/>
              </a:rPr>
              <a:t>https://www.itau.com.br/relacoes-com-investidores/Download.aspx?Arquivo=cqrBweSgVs9AUFAHGqm+Ig</a:t>
            </a:r>
            <a:r>
              <a:rPr lang="pt-BR" sz="1100" dirty="0" smtClean="0">
                <a:hlinkClick r:id="rId6"/>
              </a:rPr>
              <a:t>==</a:t>
            </a:r>
            <a:endParaRPr lang="pt-BR" sz="1100" dirty="0" smtClean="0"/>
          </a:p>
          <a:p>
            <a:endParaRPr lang="pt-BR" sz="1100" dirty="0"/>
          </a:p>
        </p:txBody>
      </p:sp>
    </p:spTree>
    <p:extLst>
      <p:ext uri="{BB962C8B-B14F-4D97-AF65-F5344CB8AC3E}">
        <p14:creationId xmlns:p14="http://schemas.microsoft.com/office/powerpoint/2010/main" val="1590927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Itaú Unibanco</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10" name="Imagem 9"/>
          <p:cNvPicPr>
            <a:picLocks noChangeAspect="1"/>
          </p:cNvPicPr>
          <p:nvPr/>
        </p:nvPicPr>
        <p:blipFill>
          <a:blip r:embed="rId4"/>
          <a:stretch>
            <a:fillRect/>
          </a:stretch>
        </p:blipFill>
        <p:spPr>
          <a:xfrm>
            <a:off x="11172195" y="71811"/>
            <a:ext cx="668510" cy="668510"/>
          </a:xfrm>
          <a:prstGeom prst="rect">
            <a:avLst/>
          </a:prstGeom>
        </p:spPr>
      </p:pic>
      <p:sp>
        <p:nvSpPr>
          <p:cNvPr id="11" name="Retângulo 10"/>
          <p:cNvSpPr/>
          <p:nvPr/>
        </p:nvSpPr>
        <p:spPr>
          <a:xfrm>
            <a:off x="336162" y="6580949"/>
            <a:ext cx="10663804" cy="430887"/>
          </a:xfrm>
          <a:prstGeom prst="rect">
            <a:avLst/>
          </a:prstGeom>
        </p:spPr>
        <p:txBody>
          <a:bodyPr wrap="square">
            <a:spAutoFit/>
          </a:bodyPr>
          <a:lstStyle/>
          <a:p>
            <a:r>
              <a:rPr lang="pt-BR" sz="1100" dirty="0">
                <a:hlinkClick r:id="rId5"/>
              </a:rPr>
              <a:t>https://www.itau.com.br/relacoes-com-investidores/Download.aspx?Arquivo=cqrBweSgVs9AUFAHGqm+Ig</a:t>
            </a:r>
            <a:r>
              <a:rPr lang="pt-BR" sz="1100" dirty="0" smtClean="0">
                <a:hlinkClick r:id="rId5"/>
              </a:rPr>
              <a:t>==</a:t>
            </a:r>
            <a:endParaRPr lang="pt-BR" sz="1100" dirty="0" smtClean="0"/>
          </a:p>
          <a:p>
            <a:endParaRPr lang="pt-BR" sz="1100" dirty="0"/>
          </a:p>
        </p:txBody>
      </p:sp>
      <p:pic>
        <p:nvPicPr>
          <p:cNvPr id="3" name="Imagem 2"/>
          <p:cNvPicPr>
            <a:picLocks noChangeAspect="1"/>
          </p:cNvPicPr>
          <p:nvPr/>
        </p:nvPicPr>
        <p:blipFill>
          <a:blip r:embed="rId6"/>
          <a:stretch>
            <a:fillRect/>
          </a:stretch>
        </p:blipFill>
        <p:spPr>
          <a:xfrm>
            <a:off x="2187387" y="1124991"/>
            <a:ext cx="7817226" cy="53072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853962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Evolução relato integrado</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10" name="Imagem 9"/>
          <p:cNvPicPr>
            <a:picLocks noChangeAspect="1"/>
          </p:cNvPicPr>
          <p:nvPr/>
        </p:nvPicPr>
        <p:blipFill>
          <a:blip r:embed="rId4"/>
          <a:stretch>
            <a:fillRect/>
          </a:stretch>
        </p:blipFill>
        <p:spPr>
          <a:xfrm>
            <a:off x="1554857" y="1185862"/>
            <a:ext cx="9155312" cy="5172076"/>
          </a:xfrm>
          <a:prstGeom prst="rect">
            <a:avLst/>
          </a:prstGeom>
          <a:ln>
            <a:noFill/>
          </a:ln>
          <a:effectLst>
            <a:outerShdw blurRad="292100" dist="139700" dir="2700000" algn="tl" rotWithShape="0">
              <a:srgbClr val="333333">
                <a:alpha val="65000"/>
              </a:srgbClr>
            </a:outerShdw>
          </a:effectLst>
        </p:spPr>
      </p:pic>
      <p:sp>
        <p:nvSpPr>
          <p:cNvPr id="11" name="CaixaDeTexto 10"/>
          <p:cNvSpPr txBox="1"/>
          <p:nvPr/>
        </p:nvSpPr>
        <p:spPr>
          <a:xfrm>
            <a:off x="42857" y="6519289"/>
            <a:ext cx="6751643" cy="276999"/>
          </a:xfrm>
          <a:prstGeom prst="rect">
            <a:avLst/>
          </a:prstGeom>
          <a:noFill/>
        </p:spPr>
        <p:txBody>
          <a:bodyPr wrap="square" rtlCol="0">
            <a:spAutoFit/>
          </a:bodyPr>
          <a:lstStyle/>
          <a:p>
            <a:r>
              <a:rPr lang="pt-BR" sz="1200" dirty="0" smtClean="0"/>
              <a:t>Fonte: Apresentação Alex Silva, controladoria Itaú – ANEFAC – Setembro/2017</a:t>
            </a:r>
            <a:endParaRPr lang="pt-BR" sz="1200" dirty="0"/>
          </a:p>
        </p:txBody>
      </p:sp>
      <p:pic>
        <p:nvPicPr>
          <p:cNvPr id="8" name="Imagem 7"/>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7721398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a:solidFill>
                  <a:schemeClr val="tx1"/>
                </a:solidFill>
                <a:latin typeface="Calibri" panose="020F0502020204030204" pitchFamily="34" charset="0"/>
                <a:ea typeface="ＭＳ Ｐゴシック" charset="-128"/>
                <a:cs typeface="Calibri" panose="020F0502020204030204" pitchFamily="34" charset="0"/>
              </a:rPr>
              <a:t>Evolução relato integrado</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6" name="Imagem 5"/>
          <p:cNvPicPr>
            <a:picLocks noChangeAspect="1"/>
          </p:cNvPicPr>
          <p:nvPr/>
        </p:nvPicPr>
        <p:blipFill>
          <a:blip r:embed="rId4"/>
          <a:stretch>
            <a:fillRect/>
          </a:stretch>
        </p:blipFill>
        <p:spPr>
          <a:xfrm>
            <a:off x="1203099" y="1328739"/>
            <a:ext cx="9858828" cy="4343398"/>
          </a:xfrm>
          <a:prstGeom prst="rect">
            <a:avLst/>
          </a:prstGeom>
          <a:ln>
            <a:noFill/>
          </a:ln>
          <a:effectLst>
            <a:outerShdw blurRad="292100" dist="139700" dir="2700000" algn="tl" rotWithShape="0">
              <a:srgbClr val="333333">
                <a:alpha val="65000"/>
              </a:srgbClr>
            </a:outerShdw>
          </a:effectLst>
        </p:spPr>
      </p:pic>
      <p:sp>
        <p:nvSpPr>
          <p:cNvPr id="7" name="CaixaDeTexto 6"/>
          <p:cNvSpPr txBox="1"/>
          <p:nvPr/>
        </p:nvSpPr>
        <p:spPr>
          <a:xfrm>
            <a:off x="93657" y="6392289"/>
            <a:ext cx="7488243" cy="261610"/>
          </a:xfrm>
          <a:prstGeom prst="rect">
            <a:avLst/>
          </a:prstGeom>
          <a:noFill/>
        </p:spPr>
        <p:txBody>
          <a:bodyPr wrap="square" rtlCol="0">
            <a:spAutoFit/>
          </a:bodyPr>
          <a:lstStyle/>
          <a:p>
            <a:r>
              <a:rPr lang="pt-BR" sz="1100" dirty="0" smtClean="0"/>
              <a:t>Fonte: Apresentação Alex Silva, controladoria Itaú – ANEFAC – Setembro/2017</a:t>
            </a:r>
            <a:endParaRPr lang="pt-BR" sz="1100" dirty="0"/>
          </a:p>
        </p:txBody>
      </p:sp>
      <p:pic>
        <p:nvPicPr>
          <p:cNvPr id="8" name="Imagem 7"/>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2376324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Evolução relato integrado</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6" name="Imagem 5"/>
          <p:cNvPicPr>
            <a:picLocks noChangeAspect="1"/>
          </p:cNvPicPr>
          <p:nvPr/>
        </p:nvPicPr>
        <p:blipFill>
          <a:blip r:embed="rId4"/>
          <a:stretch>
            <a:fillRect/>
          </a:stretch>
        </p:blipFill>
        <p:spPr>
          <a:xfrm>
            <a:off x="1829931" y="1128710"/>
            <a:ext cx="8589290" cy="4943476"/>
          </a:xfrm>
          <a:prstGeom prst="rect">
            <a:avLst/>
          </a:prstGeom>
          <a:ln>
            <a:noFill/>
          </a:ln>
          <a:effectLst>
            <a:outerShdw blurRad="292100" dist="139700" dir="2700000" algn="tl" rotWithShape="0">
              <a:srgbClr val="333333">
                <a:alpha val="65000"/>
              </a:srgbClr>
            </a:outerShdw>
          </a:effectLst>
        </p:spPr>
      </p:pic>
      <p:sp>
        <p:nvSpPr>
          <p:cNvPr id="7" name="CaixaDeTexto 6"/>
          <p:cNvSpPr txBox="1"/>
          <p:nvPr/>
        </p:nvSpPr>
        <p:spPr>
          <a:xfrm>
            <a:off x="42857" y="6451601"/>
            <a:ext cx="6751643" cy="276999"/>
          </a:xfrm>
          <a:prstGeom prst="rect">
            <a:avLst/>
          </a:prstGeom>
          <a:noFill/>
        </p:spPr>
        <p:txBody>
          <a:bodyPr wrap="square" rtlCol="0">
            <a:spAutoFit/>
          </a:bodyPr>
          <a:lstStyle/>
          <a:p>
            <a:r>
              <a:rPr lang="pt-BR" sz="1200" dirty="0" smtClean="0"/>
              <a:t>Fonte: Apresentação Alex Silva, controladoria Itaú – ANEFAC – Setembro/2017</a:t>
            </a:r>
            <a:endParaRPr lang="pt-BR" sz="1200" dirty="0"/>
          </a:p>
        </p:txBody>
      </p:sp>
      <p:pic>
        <p:nvPicPr>
          <p:cNvPr id="8" name="Imagem 7"/>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120321999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Evolução relato integrado</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6" name="Imagem 5"/>
          <p:cNvPicPr>
            <a:picLocks noChangeAspect="1"/>
          </p:cNvPicPr>
          <p:nvPr/>
        </p:nvPicPr>
        <p:blipFill>
          <a:blip r:embed="rId4"/>
          <a:stretch>
            <a:fillRect/>
          </a:stretch>
        </p:blipFill>
        <p:spPr>
          <a:xfrm>
            <a:off x="878768" y="1700213"/>
            <a:ext cx="10434464" cy="3457574"/>
          </a:xfrm>
          <a:prstGeom prst="rect">
            <a:avLst/>
          </a:prstGeom>
          <a:ln>
            <a:noFill/>
          </a:ln>
          <a:effectLst>
            <a:outerShdw blurRad="292100" dist="139700" dir="2700000" algn="tl" rotWithShape="0">
              <a:srgbClr val="333333">
                <a:alpha val="65000"/>
              </a:srgbClr>
            </a:outerShdw>
          </a:effectLst>
        </p:spPr>
      </p:pic>
      <p:sp>
        <p:nvSpPr>
          <p:cNvPr id="7" name="CaixaDeTexto 6"/>
          <p:cNvSpPr txBox="1"/>
          <p:nvPr/>
        </p:nvSpPr>
        <p:spPr>
          <a:xfrm>
            <a:off x="119057" y="6392289"/>
            <a:ext cx="7475543" cy="307777"/>
          </a:xfrm>
          <a:prstGeom prst="rect">
            <a:avLst/>
          </a:prstGeom>
          <a:noFill/>
        </p:spPr>
        <p:txBody>
          <a:bodyPr wrap="square" rtlCol="0">
            <a:spAutoFit/>
          </a:bodyPr>
          <a:lstStyle/>
          <a:p>
            <a:r>
              <a:rPr lang="pt-BR" sz="1400" dirty="0" smtClean="0"/>
              <a:t>Fonte: Apresentação Alex Silva, controladoria Itaú – ANEFAC – Setembro/2017</a:t>
            </a:r>
            <a:endParaRPr lang="pt-BR" sz="1400" dirty="0"/>
          </a:p>
        </p:txBody>
      </p:sp>
      <p:pic>
        <p:nvPicPr>
          <p:cNvPr id="8" name="Imagem 7"/>
          <p:cNvPicPr>
            <a:picLocks noChangeAspect="1"/>
          </p:cNvPicPr>
          <p:nvPr/>
        </p:nvPicPr>
        <p:blipFill>
          <a:blip r:embed="rId5"/>
          <a:stretch>
            <a:fillRect/>
          </a:stretch>
        </p:blipFill>
        <p:spPr>
          <a:xfrm>
            <a:off x="11172195" y="71811"/>
            <a:ext cx="668510" cy="668510"/>
          </a:xfrm>
          <a:prstGeom prst="rect">
            <a:avLst/>
          </a:prstGeom>
        </p:spPr>
      </p:pic>
    </p:spTree>
    <p:extLst>
      <p:ext uri="{BB962C8B-B14F-4D97-AF65-F5344CB8AC3E}">
        <p14:creationId xmlns:p14="http://schemas.microsoft.com/office/powerpoint/2010/main" val="30648626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Evolução relato integrado</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6" name="Imagem 5"/>
          <p:cNvPicPr>
            <a:picLocks noChangeAspect="1"/>
          </p:cNvPicPr>
          <p:nvPr/>
        </p:nvPicPr>
        <p:blipFill>
          <a:blip r:embed="rId4"/>
          <a:stretch>
            <a:fillRect/>
          </a:stretch>
        </p:blipFill>
        <p:spPr>
          <a:xfrm>
            <a:off x="2000250" y="985842"/>
            <a:ext cx="8191500" cy="5372100"/>
          </a:xfrm>
          <a:prstGeom prst="rect">
            <a:avLst/>
          </a:prstGeom>
        </p:spPr>
      </p:pic>
      <p:pic>
        <p:nvPicPr>
          <p:cNvPr id="8" name="Imagem 7"/>
          <p:cNvPicPr>
            <a:picLocks noChangeAspect="1"/>
          </p:cNvPicPr>
          <p:nvPr/>
        </p:nvPicPr>
        <p:blipFill>
          <a:blip r:embed="rId5"/>
          <a:stretch>
            <a:fillRect/>
          </a:stretch>
        </p:blipFill>
        <p:spPr>
          <a:xfrm>
            <a:off x="11172195" y="71811"/>
            <a:ext cx="668510" cy="668510"/>
          </a:xfrm>
          <a:prstGeom prst="rect">
            <a:avLst/>
          </a:prstGeom>
        </p:spPr>
      </p:pic>
      <p:sp>
        <p:nvSpPr>
          <p:cNvPr id="3" name="Retângulo 2"/>
          <p:cNvSpPr/>
          <p:nvPr/>
        </p:nvSpPr>
        <p:spPr>
          <a:xfrm>
            <a:off x="7988300" y="4775200"/>
            <a:ext cx="1003300" cy="279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336162" y="6580949"/>
            <a:ext cx="10663804" cy="430887"/>
          </a:xfrm>
          <a:prstGeom prst="rect">
            <a:avLst/>
          </a:prstGeom>
        </p:spPr>
        <p:txBody>
          <a:bodyPr wrap="square">
            <a:spAutoFit/>
          </a:bodyPr>
          <a:lstStyle/>
          <a:p>
            <a:r>
              <a:rPr lang="pt-BR" sz="1100" dirty="0">
                <a:hlinkClick r:id="rId6"/>
              </a:rPr>
              <a:t>https://www.itau.com.br/relacoes-com-investidores/Download.aspx?Arquivo=cqrBweSgVs9AUFAHGqm+Ig</a:t>
            </a:r>
            <a:r>
              <a:rPr lang="pt-BR" sz="1100" dirty="0" smtClean="0">
                <a:hlinkClick r:id="rId6"/>
              </a:rPr>
              <a:t>==</a:t>
            </a:r>
            <a:endParaRPr lang="pt-BR" sz="1100" dirty="0" smtClean="0"/>
          </a:p>
          <a:p>
            <a:endParaRPr lang="pt-BR" sz="1100" dirty="0"/>
          </a:p>
        </p:txBody>
      </p:sp>
    </p:spTree>
    <p:extLst>
      <p:ext uri="{BB962C8B-B14F-4D97-AF65-F5344CB8AC3E}">
        <p14:creationId xmlns:p14="http://schemas.microsoft.com/office/powerpoint/2010/main" val="207175981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Estratégia da sustentabilidade</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7" name="Imagem 6"/>
          <p:cNvPicPr>
            <a:picLocks noChangeAspect="1"/>
          </p:cNvPicPr>
          <p:nvPr/>
        </p:nvPicPr>
        <p:blipFill>
          <a:blip r:embed="rId4"/>
          <a:stretch>
            <a:fillRect/>
          </a:stretch>
        </p:blipFill>
        <p:spPr>
          <a:xfrm>
            <a:off x="1461247" y="1006656"/>
            <a:ext cx="9269506" cy="5490144"/>
          </a:xfrm>
          <a:prstGeom prst="rect">
            <a:avLst/>
          </a:prstGeom>
        </p:spPr>
      </p:pic>
      <p:sp>
        <p:nvSpPr>
          <p:cNvPr id="8" name="Retângulo 7"/>
          <p:cNvSpPr/>
          <p:nvPr/>
        </p:nvSpPr>
        <p:spPr>
          <a:xfrm>
            <a:off x="4612341" y="1693798"/>
            <a:ext cx="2944906" cy="21109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p:cNvPicPr>
            <a:picLocks noChangeAspect="1"/>
          </p:cNvPicPr>
          <p:nvPr/>
        </p:nvPicPr>
        <p:blipFill>
          <a:blip r:embed="rId5"/>
          <a:stretch>
            <a:fillRect/>
          </a:stretch>
        </p:blipFill>
        <p:spPr>
          <a:xfrm>
            <a:off x="11172195" y="71811"/>
            <a:ext cx="668510" cy="668510"/>
          </a:xfrm>
          <a:prstGeom prst="rect">
            <a:avLst/>
          </a:prstGeom>
        </p:spPr>
      </p:pic>
      <p:sp>
        <p:nvSpPr>
          <p:cNvPr id="11" name="Retângulo 10"/>
          <p:cNvSpPr/>
          <p:nvPr/>
        </p:nvSpPr>
        <p:spPr>
          <a:xfrm>
            <a:off x="336162" y="6580949"/>
            <a:ext cx="10663804" cy="430887"/>
          </a:xfrm>
          <a:prstGeom prst="rect">
            <a:avLst/>
          </a:prstGeom>
        </p:spPr>
        <p:txBody>
          <a:bodyPr wrap="square">
            <a:spAutoFit/>
          </a:bodyPr>
          <a:lstStyle/>
          <a:p>
            <a:r>
              <a:rPr lang="pt-BR" sz="1100" dirty="0">
                <a:hlinkClick r:id="rId6"/>
              </a:rPr>
              <a:t>https://www.itau.com.br/relacoes-com-investidores/Download.aspx?Arquivo=cqrBweSgVs9AUFAHGqm+Ig</a:t>
            </a:r>
            <a:r>
              <a:rPr lang="pt-BR" sz="1100" dirty="0" smtClean="0">
                <a:hlinkClick r:id="rId6"/>
              </a:rPr>
              <a:t>==</a:t>
            </a:r>
            <a:endParaRPr lang="pt-BR" sz="1100" dirty="0" smtClean="0"/>
          </a:p>
          <a:p>
            <a:endParaRPr lang="pt-BR" sz="1100" dirty="0"/>
          </a:p>
        </p:txBody>
      </p:sp>
    </p:spTree>
    <p:extLst>
      <p:ext uri="{BB962C8B-B14F-4D97-AF65-F5344CB8AC3E}">
        <p14:creationId xmlns:p14="http://schemas.microsoft.com/office/powerpoint/2010/main" val="11760784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36161" y="4418"/>
            <a:ext cx="11504544" cy="1036850"/>
          </a:xfrm>
          <a:prstGeom prst="rect">
            <a:avLst/>
          </a:prstGeom>
        </p:spPr>
        <p:txBody>
          <a:bodyPr anchor="ctr"/>
          <a:lstStyle/>
          <a:p>
            <a:r>
              <a:rPr lang="pt-BR" sz="4000" b="1" dirty="0" smtClean="0">
                <a:solidFill>
                  <a:schemeClr val="tx1"/>
                </a:solidFill>
                <a:latin typeface="Calibri" panose="020F0502020204030204" pitchFamily="34" charset="0"/>
                <a:ea typeface="ＭＳ Ｐゴシック" charset="-128"/>
                <a:cs typeface="Calibri" panose="020F0502020204030204" pitchFamily="34" charset="0"/>
              </a:rPr>
              <a:t>Estratégia da sustentabilidade</a:t>
            </a:r>
            <a:endParaRPr lang="pt-PT" sz="4000" b="1" dirty="0">
              <a:solidFill>
                <a:schemeClr val="tx1"/>
              </a:solidFill>
              <a:latin typeface="Calibri" panose="020F0502020204030204" pitchFamily="34" charset="0"/>
              <a:cs typeface="Calibri" panose="020F0502020204030204" pitchFamily="34" charset="0"/>
            </a:endParaRPr>
          </a:p>
        </p:txBody>
      </p:sp>
      <p:cxnSp>
        <p:nvCxnSpPr>
          <p:cNvPr id="4" name="Conector reto 3"/>
          <p:cNvCxnSpPr/>
          <p:nvPr/>
        </p:nvCxnSpPr>
        <p:spPr>
          <a:xfrm flipV="1">
            <a:off x="336161" y="811159"/>
            <a:ext cx="11504544" cy="29496"/>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agem 8"/>
          <p:cNvPicPr>
            <a:picLocks noChangeAspect="1"/>
          </p:cNvPicPr>
          <p:nvPr/>
        </p:nvPicPr>
        <p:blipFill rotWithShape="1">
          <a:blip r:embed="rId3"/>
          <a:srcRect l="39673" t="5964" r="39131"/>
          <a:stretch/>
        </p:blipFill>
        <p:spPr>
          <a:xfrm>
            <a:off x="9541060" y="103170"/>
            <a:ext cx="579520" cy="609238"/>
          </a:xfrm>
          <a:prstGeom prst="rect">
            <a:avLst/>
          </a:prstGeom>
        </p:spPr>
      </p:pic>
      <p:pic>
        <p:nvPicPr>
          <p:cNvPr id="14" name="Imagem 13"/>
          <p:cNvPicPr>
            <a:picLocks noChangeAspect="1"/>
          </p:cNvPicPr>
          <p:nvPr/>
        </p:nvPicPr>
        <p:blipFill>
          <a:blip r:embed="rId4"/>
          <a:stretch>
            <a:fillRect/>
          </a:stretch>
        </p:blipFill>
        <p:spPr>
          <a:xfrm>
            <a:off x="11172195" y="71811"/>
            <a:ext cx="668510" cy="668510"/>
          </a:xfrm>
          <a:prstGeom prst="rect">
            <a:avLst/>
          </a:prstGeom>
        </p:spPr>
      </p:pic>
      <p:pic>
        <p:nvPicPr>
          <p:cNvPr id="3" name="Imagem 2"/>
          <p:cNvPicPr>
            <a:picLocks noChangeAspect="1"/>
          </p:cNvPicPr>
          <p:nvPr/>
        </p:nvPicPr>
        <p:blipFill>
          <a:blip r:embed="rId5"/>
          <a:stretch>
            <a:fillRect/>
          </a:stretch>
        </p:blipFill>
        <p:spPr>
          <a:xfrm>
            <a:off x="2227729" y="1004559"/>
            <a:ext cx="7736542" cy="5386762"/>
          </a:xfrm>
          <a:prstGeom prst="rect">
            <a:avLst/>
          </a:prstGeom>
        </p:spPr>
      </p:pic>
      <p:sp>
        <p:nvSpPr>
          <p:cNvPr id="12" name="Retângulo 11"/>
          <p:cNvSpPr/>
          <p:nvPr/>
        </p:nvSpPr>
        <p:spPr>
          <a:xfrm>
            <a:off x="7496279" y="4302114"/>
            <a:ext cx="2501610" cy="19066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2133257" y="986488"/>
            <a:ext cx="7898250" cy="6609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p:nvSpPr>
        <p:spPr>
          <a:xfrm>
            <a:off x="336162" y="6580949"/>
            <a:ext cx="10663804" cy="430887"/>
          </a:xfrm>
          <a:prstGeom prst="rect">
            <a:avLst/>
          </a:prstGeom>
        </p:spPr>
        <p:txBody>
          <a:bodyPr wrap="square">
            <a:spAutoFit/>
          </a:bodyPr>
          <a:lstStyle/>
          <a:p>
            <a:r>
              <a:rPr lang="pt-BR" sz="1100" dirty="0">
                <a:hlinkClick r:id="rId6"/>
              </a:rPr>
              <a:t>https://www.itau.com.br/relacoes-com-investidores/Download.aspx?Arquivo=cqrBweSgVs9AUFAHGqm+Ig</a:t>
            </a:r>
            <a:r>
              <a:rPr lang="pt-BR" sz="1100" dirty="0" smtClean="0">
                <a:hlinkClick r:id="rId6"/>
              </a:rPr>
              <a:t>==</a:t>
            </a:r>
            <a:endParaRPr lang="pt-BR" sz="1100" dirty="0" smtClean="0"/>
          </a:p>
          <a:p>
            <a:endParaRPr lang="pt-BR" sz="1100" dirty="0"/>
          </a:p>
        </p:txBody>
      </p:sp>
    </p:spTree>
    <p:extLst>
      <p:ext uri="{BB962C8B-B14F-4D97-AF65-F5344CB8AC3E}">
        <p14:creationId xmlns:p14="http://schemas.microsoft.com/office/powerpoint/2010/main" val="18471747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TS103431374">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_TP103431346" id="{96803FE3-9945-44CB-897E-88EF06227D35}" vid="{99322C00-546F-46A9-9287-02BE2C09F691}"/>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0D23229-ACB3-4158-AD37-197CF91833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TS103431374</Template>
  <TotalTime>0</TotalTime>
  <Words>6573</Words>
  <Application>Microsoft Office PowerPoint</Application>
  <PresentationFormat>Widescreen</PresentationFormat>
  <Paragraphs>535</Paragraphs>
  <Slides>108</Slides>
  <Notes>23</Notes>
  <HiddenSlides>0</HiddenSlides>
  <MMClips>1</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108</vt:i4>
      </vt:variant>
    </vt:vector>
  </HeadingPairs>
  <TitlesOfParts>
    <vt:vector size="121" baseType="lpstr">
      <vt:lpstr>MS PGothic</vt:lpstr>
      <vt:lpstr>Arial</vt:lpstr>
      <vt:lpstr>Arial</vt:lpstr>
      <vt:lpstr>Book Antiqua</vt:lpstr>
      <vt:lpstr>Calibri</vt:lpstr>
      <vt:lpstr>Century Gothic</vt:lpstr>
      <vt:lpstr>Roboto</vt:lpstr>
      <vt:lpstr>Symbol</vt:lpstr>
      <vt:lpstr>Times New Roman</vt:lpstr>
      <vt:lpstr>Tw Cen MT</vt:lpstr>
      <vt:lpstr>Verdana</vt:lpstr>
      <vt:lpstr>Wingdings</vt:lpstr>
      <vt:lpstr>TS103431374</vt:lpstr>
      <vt:lpstr>Apresentação do PowerPoint</vt:lpstr>
      <vt:lpstr>Agenda</vt:lpstr>
      <vt:lpstr>Apresentação do PowerPoint</vt:lpstr>
      <vt:lpstr>Agenda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Tripé Jurídico</vt:lpstr>
      <vt:lpstr>Tripé Jurídico</vt:lpstr>
      <vt:lpstr>Tripé Jurídico</vt:lpstr>
      <vt:lpstr>IG-SEST</vt:lpstr>
      <vt:lpstr>IG-SEST</vt:lpstr>
      <vt:lpstr>IG-SEST</vt:lpstr>
      <vt:lpstr>IG-SEST</vt:lpstr>
      <vt:lpstr>Tripé Jurídico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Agenda</vt:lpstr>
      <vt:lpstr>Apresentação do PowerPoint</vt:lpstr>
      <vt:lpstr>Apresentação do PowerPoint</vt:lpstr>
      <vt:lpstr>Principais padrões: voluntários e obrigatórios</vt:lpstr>
      <vt:lpstr>Principais padrões: voluntários e obrigatórios</vt:lpstr>
      <vt:lpstr>Principais padrões: voluntários e obrigatórios</vt:lpstr>
      <vt:lpstr>Principais padrões: voluntários e obrigatórios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IIRC</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Qual a ferramenta é utilizada para desenvolver o Pensamento Integrado?</vt:lpstr>
      <vt:lpstr>Apresentação do PowerPoint</vt:lpstr>
      <vt:lpstr>Apresentação do PowerPoint</vt:lpstr>
      <vt:lpstr>Apresentação do PowerPoint</vt:lpstr>
      <vt:lpstr>Estrutura Internacional para  o Relato Integrado</vt:lpstr>
      <vt:lpstr>Apresentação do PowerPoint</vt:lpstr>
      <vt:lpstr>Estrutura Internacional para  o Relato Integrado</vt:lpstr>
      <vt:lpstr>Estrutura Internacional para  o Relato Integrado</vt:lpstr>
      <vt:lpstr>Estrutura Internacional para  o Relato Integrado</vt:lpstr>
      <vt:lpstr>Estrutura Internacional para  o Relato Integrado</vt:lpstr>
      <vt:lpstr>Estrutura Internacional para  o Relato Integrado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Agenda</vt:lpstr>
      <vt:lpstr>Itaú Unibanco</vt:lpstr>
      <vt:lpstr>Itaú Unibanco</vt:lpstr>
      <vt:lpstr>Itaú Unibanco</vt:lpstr>
      <vt:lpstr>Evolução relato integrado</vt:lpstr>
      <vt:lpstr>Evolução relato integrado</vt:lpstr>
      <vt:lpstr>Evolução relato integrado</vt:lpstr>
      <vt:lpstr>Evolução relato integrado</vt:lpstr>
      <vt:lpstr>Evolução relato integrado</vt:lpstr>
      <vt:lpstr>Estratégia da sustentabilidade</vt:lpstr>
      <vt:lpstr>Estratégia da sustentabilidade</vt:lpstr>
      <vt:lpstr>Estratégia de Sustentabilidade</vt:lpstr>
      <vt:lpstr>Estratégia de Sustentabilidade</vt:lpstr>
      <vt:lpstr>Consolidação dos Relatórios</vt:lpstr>
      <vt:lpstr>Consolidação dos Relatórios</vt:lpstr>
      <vt:lpstr>Benefícios Esperados </vt:lpstr>
      <vt:lpstr>Avaliação Interna Relato Integrado</vt:lpstr>
      <vt:lpstr>Relato Integrado 2017</vt:lpstr>
      <vt:lpstr>Relato Integrado 2017</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2014-02-10T18:51:34Z</dcterms:created>
  <dcterms:modified xsi:type="dcterms:W3CDTF">2019-03-28T14:21:33Z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TC034313749991</vt:lpwstr>
  </property>
</Properties>
</file>