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1" r:id="rId2"/>
    <p:sldId id="288" r:id="rId3"/>
    <p:sldId id="276" r:id="rId4"/>
    <p:sldId id="277" r:id="rId5"/>
    <p:sldId id="272" r:id="rId6"/>
    <p:sldId id="273" r:id="rId7"/>
    <p:sldId id="274" r:id="rId8"/>
    <p:sldId id="279" r:id="rId9"/>
    <p:sldId id="280" r:id="rId10"/>
    <p:sldId id="281" r:id="rId11"/>
    <p:sldId id="278" r:id="rId12"/>
    <p:sldId id="275" r:id="rId13"/>
    <p:sldId id="282" r:id="rId14"/>
    <p:sldId id="283" r:id="rId15"/>
    <p:sldId id="291" r:id="rId16"/>
    <p:sldId id="286" r:id="rId17"/>
    <p:sldId id="287" r:id="rId18"/>
    <p:sldId id="284" r:id="rId19"/>
    <p:sldId id="28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6"/>
    <p:restoredTop sz="94586"/>
  </p:normalViewPr>
  <p:slideViewPr>
    <p:cSldViewPr snapToGrid="0" snapToObjects="1">
      <p:cViewPr varScale="1">
        <p:scale>
          <a:sx n="109" d="100"/>
          <a:sy n="109"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0D098-2D36-2E4E-9D2A-170226241B59}" type="datetimeFigureOut">
              <a:rPr lang="pt-BR" smtClean="0"/>
              <a:pPr/>
              <a:t>19/06/2018</a:t>
            </a:fld>
            <a:endParaRPr lang="pt-BR" dirty="0"/>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19ECD-D354-DC45-BB0D-0FF4AB9CAF3A}" type="slidenum">
              <a:rPr lang="pt-BR" smtClean="0"/>
              <a:pPr/>
              <a:t>‹nº›</a:t>
            </a:fld>
            <a:endParaRPr lang="pt-BR" dirty="0"/>
          </a:p>
        </p:txBody>
      </p:sp>
    </p:spTree>
    <p:extLst>
      <p:ext uri="{BB962C8B-B14F-4D97-AF65-F5344CB8AC3E}">
        <p14:creationId xmlns:p14="http://schemas.microsoft.com/office/powerpoint/2010/main" val="45627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6/19/2018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6/19/2018</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pkwfJlNkRvw" TargetMode="External"/><Relationship Id="rId2" Type="http://schemas.openxmlformats.org/officeDocument/2006/relationships/hyperlink" Target="https://www.youtube.com/watch?v=JZ8bkus3vi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marL="0" indent="0" algn="ctr">
              <a:buNone/>
            </a:pPr>
            <a:endParaRPr lang="en-US" sz="2600" dirty="0" smtClean="0">
              <a:solidFill>
                <a:schemeClr val="tx1"/>
              </a:solidFill>
              <a:latin typeface="Cambria Math" charset="0"/>
              <a:ea typeface="Cambria Math" charset="0"/>
              <a:cs typeface="Cambria Math" charset="0"/>
            </a:endParaRPr>
          </a:p>
          <a:p>
            <a:pPr algn="just"/>
            <a:endParaRPr lang="en-US" sz="2600" dirty="0">
              <a:solidFill>
                <a:srgbClr val="FF0000"/>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2" name="Título 1"/>
          <p:cNvSpPr>
            <a:spLocks noGrp="1"/>
          </p:cNvSpPr>
          <p:nvPr>
            <p:ph type="title"/>
          </p:nvPr>
        </p:nvSpPr>
        <p:spPr>
          <a:xfrm>
            <a:off x="664733" y="876822"/>
            <a:ext cx="8042276" cy="4785424"/>
          </a:xfrm>
        </p:spPr>
        <p:txBody>
          <a:bodyPr/>
          <a:lstStyle/>
          <a:p>
            <a:pPr marL="0" indent="0"/>
            <a:r>
              <a:rPr lang="en-US" sz="4800" dirty="0">
                <a:solidFill>
                  <a:srgbClr val="FF0000"/>
                </a:solidFill>
                <a:latin typeface="Cambria Math" charset="0"/>
                <a:ea typeface="Cambria Math" charset="0"/>
                <a:cs typeface="Cambria Math" charset="0"/>
              </a:rPr>
              <a:t>Discourse Analysis </a:t>
            </a:r>
            <a:br>
              <a:rPr lang="en-US" sz="4800" dirty="0">
                <a:solidFill>
                  <a:srgbClr val="FF0000"/>
                </a:solidFill>
                <a:latin typeface="Cambria Math" charset="0"/>
                <a:ea typeface="Cambria Math" charset="0"/>
                <a:cs typeface="Cambria Math" charset="0"/>
              </a:rPr>
            </a:br>
            <a:r>
              <a:rPr lang="en-US" sz="4800" dirty="0">
                <a:solidFill>
                  <a:srgbClr val="FF0000"/>
                </a:solidFill>
                <a:latin typeface="Cambria Math" charset="0"/>
                <a:ea typeface="Cambria Math" charset="0"/>
                <a:cs typeface="Cambria Math" charset="0"/>
              </a:rPr>
              <a:t>vs. </a:t>
            </a:r>
            <a:br>
              <a:rPr lang="en-US" sz="4800" dirty="0">
                <a:solidFill>
                  <a:srgbClr val="FF0000"/>
                </a:solidFill>
                <a:latin typeface="Cambria Math" charset="0"/>
                <a:ea typeface="Cambria Math" charset="0"/>
                <a:cs typeface="Cambria Math" charset="0"/>
              </a:rPr>
            </a:br>
            <a:r>
              <a:rPr lang="en-US" sz="4800" dirty="0">
                <a:solidFill>
                  <a:srgbClr val="FF0000"/>
                </a:solidFill>
                <a:latin typeface="Cambria Math" charset="0"/>
                <a:ea typeface="Cambria Math" charset="0"/>
                <a:cs typeface="Cambria Math" charset="0"/>
              </a:rPr>
              <a:t>Content Analysis </a:t>
            </a:r>
            <a:r>
              <a:rPr lang="en-US" sz="4800" dirty="0" smtClean="0">
                <a:solidFill>
                  <a:srgbClr val="FF0000"/>
                </a:solidFill>
                <a:latin typeface="Cambria Math" charset="0"/>
                <a:ea typeface="Cambria Math" charset="0"/>
                <a:cs typeface="Cambria Math" charset="0"/>
              </a:rPr>
              <a:t/>
            </a:r>
            <a:br>
              <a:rPr lang="en-US" sz="4800" dirty="0" smtClean="0">
                <a:solidFill>
                  <a:srgbClr val="FF0000"/>
                </a:solidFill>
                <a:latin typeface="Cambria Math" charset="0"/>
                <a:ea typeface="Cambria Math" charset="0"/>
                <a:cs typeface="Cambria Math" charset="0"/>
              </a:rPr>
            </a:br>
            <a:r>
              <a:rPr lang="en-US" sz="4800" dirty="0">
                <a:solidFill>
                  <a:srgbClr val="FF0000"/>
                </a:solidFill>
                <a:latin typeface="Cambria Math" charset="0"/>
                <a:ea typeface="Cambria Math" charset="0"/>
                <a:cs typeface="Cambria Math" charset="0"/>
              </a:rPr>
              <a:t/>
            </a:r>
            <a:br>
              <a:rPr lang="en-US" sz="4800" dirty="0">
                <a:solidFill>
                  <a:srgbClr val="FF0000"/>
                </a:solidFill>
                <a:latin typeface="Cambria Math" charset="0"/>
                <a:ea typeface="Cambria Math" charset="0"/>
                <a:cs typeface="Cambria Math" charset="0"/>
              </a:rPr>
            </a:br>
            <a:r>
              <a:rPr lang="en-US" sz="1800" dirty="0">
                <a:solidFill>
                  <a:srgbClr val="FF0000"/>
                </a:solidFill>
                <a:latin typeface="Cambria" panose="02040503050406030204" pitchFamily="18" charset="0"/>
                <a:ea typeface="Cambria Math" charset="0"/>
                <a:cs typeface="Cambria Math" charset="0"/>
              </a:rPr>
              <a:t>https://www.youtube.com/watch?v=EUeA0PEF_g4</a:t>
            </a:r>
            <a:r>
              <a:rPr lang="en-US" sz="1800" i="1" dirty="0">
                <a:solidFill>
                  <a:srgbClr val="00B0F0"/>
                </a:solidFill>
                <a:latin typeface="Cambria" panose="02040503050406030204" pitchFamily="18" charset="0"/>
                <a:ea typeface="Cambria Math" charset="0"/>
                <a:cs typeface="Cambria Math" charset="0"/>
              </a:rPr>
              <a:t/>
            </a:r>
            <a:br>
              <a:rPr lang="en-US" sz="1800" i="1" dirty="0">
                <a:solidFill>
                  <a:srgbClr val="00B0F0"/>
                </a:solidFill>
                <a:latin typeface="Cambria" panose="02040503050406030204" pitchFamily="18" charset="0"/>
                <a:ea typeface="Cambria Math" charset="0"/>
                <a:cs typeface="Cambria Math" charset="0"/>
              </a:rPr>
            </a:br>
            <a:endParaRPr lang="pt-BR" sz="1800" dirty="0">
              <a:latin typeface="Cambria" panose="02040503050406030204" pitchFamily="18" charset="0"/>
            </a:endParaRPr>
          </a:p>
        </p:txBody>
      </p:sp>
    </p:spTree>
    <p:extLst>
      <p:ext uri="{BB962C8B-B14F-4D97-AF65-F5344CB8AC3E}">
        <p14:creationId xmlns:p14="http://schemas.microsoft.com/office/powerpoint/2010/main" val="1474528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0000" lnSpcReduction="20000"/>
          </a:bodyPr>
          <a:lstStyle/>
          <a:p>
            <a:pPr marL="0" indent="0" algn="ctr">
              <a:buNone/>
            </a:pPr>
            <a:r>
              <a:rPr lang="en-US" sz="2800" dirty="0" smtClean="0">
                <a:solidFill>
                  <a:srgbClr val="FF0000"/>
                </a:solidFill>
                <a:latin typeface="Cambria Math" charset="0"/>
                <a:ea typeface="Cambria Math" charset="0"/>
                <a:cs typeface="Cambria Math" charset="0"/>
              </a:rPr>
              <a:t>The four key arguments of Laclau and Mouffe</a:t>
            </a:r>
          </a:p>
          <a:p>
            <a:pPr algn="just"/>
            <a:r>
              <a:rPr lang="en-US" sz="2800" dirty="0" smtClean="0">
                <a:solidFill>
                  <a:schemeClr val="tx1"/>
                </a:solidFill>
                <a:latin typeface="Cambria Math" charset="0"/>
                <a:ea typeface="Cambria Math" charset="0"/>
                <a:cs typeface="Cambria Math" charset="0"/>
              </a:rPr>
              <a:t>The </a:t>
            </a:r>
            <a:r>
              <a:rPr lang="en-US" sz="2800" dirty="0">
                <a:solidFill>
                  <a:srgbClr val="FF0000"/>
                </a:solidFill>
                <a:latin typeface="Cambria Math" charset="0"/>
                <a:ea typeface="Cambria Math" charset="0"/>
                <a:cs typeface="Cambria Math" charset="0"/>
              </a:rPr>
              <a:t>fourth</a:t>
            </a:r>
            <a:r>
              <a:rPr lang="en-US" sz="2800" dirty="0">
                <a:solidFill>
                  <a:schemeClr val="tx1"/>
                </a:solidFill>
                <a:latin typeface="Cambria Math" charset="0"/>
                <a:ea typeface="Cambria Math" charset="0"/>
                <a:cs typeface="Cambria Math" charset="0"/>
              </a:rPr>
              <a:t> argument is that a stable hegemonic discourse becomes </a:t>
            </a:r>
            <a:r>
              <a:rPr lang="en-US" sz="2800" dirty="0" smtClean="0">
                <a:solidFill>
                  <a:schemeClr val="tx1"/>
                </a:solidFill>
                <a:latin typeface="Cambria Math" charset="0"/>
                <a:ea typeface="Cambria Math" charset="0"/>
                <a:cs typeface="Cambria Math" charset="0"/>
              </a:rPr>
              <a:t>dislocated when </a:t>
            </a:r>
            <a:r>
              <a:rPr lang="en-US" sz="2800" dirty="0">
                <a:solidFill>
                  <a:schemeClr val="tx1"/>
                </a:solidFill>
                <a:latin typeface="Cambria Math" charset="0"/>
                <a:ea typeface="Cambria Math" charset="0"/>
                <a:cs typeface="Cambria Math" charset="0"/>
              </a:rPr>
              <a:t>it is confronted by new events that it cannot explain, represent, or </a:t>
            </a:r>
            <a:r>
              <a:rPr lang="en-US" sz="2800" dirty="0" smtClean="0">
                <a:solidFill>
                  <a:schemeClr val="tx1"/>
                </a:solidFill>
                <a:latin typeface="Cambria Math" charset="0"/>
                <a:ea typeface="Cambria Math" charset="0"/>
                <a:cs typeface="Cambria Math" charset="0"/>
              </a:rPr>
              <a:t>in other </a:t>
            </a:r>
            <a:r>
              <a:rPr lang="en-US" sz="2800" dirty="0">
                <a:solidFill>
                  <a:schemeClr val="tx1"/>
                </a:solidFill>
                <a:latin typeface="Cambria Math" charset="0"/>
                <a:ea typeface="Cambria Math" charset="0"/>
                <a:cs typeface="Cambria Math" charset="0"/>
              </a:rPr>
              <a:t>ways domesticate. </a:t>
            </a:r>
            <a:endParaRPr lang="en-US" sz="2800" dirty="0" smtClean="0">
              <a:solidFill>
                <a:schemeClr val="tx1"/>
              </a:solidFill>
              <a:latin typeface="Cambria Math" charset="0"/>
              <a:ea typeface="Cambria Math" charset="0"/>
              <a:cs typeface="Cambria Math" charset="0"/>
            </a:endParaRPr>
          </a:p>
          <a:p>
            <a:pPr algn="just"/>
            <a:r>
              <a:rPr lang="en-US" sz="2800" dirty="0">
                <a:solidFill>
                  <a:schemeClr val="tx1"/>
                </a:solidFill>
                <a:latin typeface="Cambria Math" charset="0"/>
                <a:ea typeface="Cambria Math" charset="0"/>
                <a:cs typeface="Cambria Math" charset="0"/>
              </a:rPr>
              <a:t>A</a:t>
            </a:r>
            <a:r>
              <a:rPr lang="en-US" sz="2800" dirty="0" smtClean="0">
                <a:solidFill>
                  <a:schemeClr val="tx1"/>
                </a:solidFill>
                <a:latin typeface="Cambria Math" charset="0"/>
                <a:ea typeface="Cambria Math" charset="0"/>
                <a:cs typeface="Cambria Math" charset="0"/>
              </a:rPr>
              <a:t>ll </a:t>
            </a:r>
            <a:r>
              <a:rPr lang="en-US" sz="2800" dirty="0">
                <a:solidFill>
                  <a:schemeClr val="tx1"/>
                </a:solidFill>
                <a:latin typeface="Cambria Math" charset="0"/>
                <a:ea typeface="Cambria Math" charset="0"/>
                <a:cs typeface="Cambria Math" charset="0"/>
              </a:rPr>
              <a:t>discourses are </a:t>
            </a:r>
            <a:r>
              <a:rPr lang="en-US" sz="2800" dirty="0" smtClean="0">
                <a:solidFill>
                  <a:schemeClr val="tx1"/>
                </a:solidFill>
                <a:latin typeface="Cambria Math" charset="0"/>
                <a:ea typeface="Cambria Math" charset="0"/>
                <a:cs typeface="Cambria Math" charset="0"/>
              </a:rPr>
              <a:t>finite and </a:t>
            </a:r>
            <a:r>
              <a:rPr lang="en-US" sz="2800" dirty="0">
                <a:solidFill>
                  <a:schemeClr val="tx1"/>
                </a:solidFill>
                <a:latin typeface="Cambria Math" charset="0"/>
                <a:ea typeface="Cambria Math" charset="0"/>
                <a:cs typeface="Cambria Math" charset="0"/>
              </a:rPr>
              <a:t>they will eventually confront events that they fail to integrate.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The failure to </a:t>
            </a:r>
            <a:r>
              <a:rPr lang="en-US" sz="2800" dirty="0">
                <a:solidFill>
                  <a:schemeClr val="tx1"/>
                </a:solidFill>
                <a:latin typeface="Cambria Math" charset="0"/>
                <a:ea typeface="Cambria Math" charset="0"/>
                <a:cs typeface="Cambria Math" charset="0"/>
              </a:rPr>
              <a:t>domesticate new events will disrupt the discursive system.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This </a:t>
            </a:r>
            <a:r>
              <a:rPr lang="en-US" sz="2800" dirty="0">
                <a:solidFill>
                  <a:schemeClr val="tx1"/>
                </a:solidFill>
                <a:latin typeface="Cambria Math" charset="0"/>
                <a:ea typeface="Cambria Math" charset="0"/>
                <a:cs typeface="Cambria Math" charset="0"/>
              </a:rPr>
              <a:t>will </a:t>
            </a:r>
            <a:r>
              <a:rPr lang="en-US" sz="2800" dirty="0" smtClean="0">
                <a:solidFill>
                  <a:schemeClr val="tx1"/>
                </a:solidFill>
                <a:latin typeface="Cambria Math" charset="0"/>
                <a:ea typeface="Cambria Math" charset="0"/>
                <a:cs typeface="Cambria Math" charset="0"/>
              </a:rPr>
              <a:t>open a </a:t>
            </a:r>
            <a:r>
              <a:rPr lang="en-US" sz="2800" dirty="0">
                <a:solidFill>
                  <a:schemeClr val="tx1"/>
                </a:solidFill>
                <a:latin typeface="Cambria Math" charset="0"/>
                <a:ea typeface="Cambria Math" charset="0"/>
                <a:cs typeface="Cambria Math" charset="0"/>
              </a:rPr>
              <a:t>terrain for hegemonic struggles about how to heal the rift in the social order</a:t>
            </a:r>
            <a:r>
              <a:rPr lang="en-US" sz="2800" dirty="0" smtClean="0">
                <a:solidFill>
                  <a:schemeClr val="tx1"/>
                </a:solidFill>
                <a:latin typeface="Cambria Math" charset="0"/>
                <a:ea typeface="Cambria Math" charset="0"/>
                <a:cs typeface="Cambria Math" charset="0"/>
              </a:rPr>
              <a:t>.</a:t>
            </a:r>
          </a:p>
          <a:p>
            <a:pPr algn="just"/>
            <a:r>
              <a:rPr lang="en-US" sz="2800" dirty="0" smtClean="0">
                <a:solidFill>
                  <a:schemeClr val="tx1"/>
                </a:solidFill>
                <a:latin typeface="Cambria Math" charset="0"/>
                <a:ea typeface="Cambria Math" charset="0"/>
                <a:cs typeface="Cambria Math" charset="0"/>
              </a:rPr>
              <a:t>There </a:t>
            </a:r>
            <a:r>
              <a:rPr lang="en-US" sz="2800" dirty="0">
                <a:solidFill>
                  <a:schemeClr val="tx1"/>
                </a:solidFill>
                <a:latin typeface="Cambria Math" charset="0"/>
                <a:ea typeface="Cambria Math" charset="0"/>
                <a:cs typeface="Cambria Math" charset="0"/>
              </a:rPr>
              <a:t>will be political struggles about how to define and solve the </a:t>
            </a:r>
            <a:r>
              <a:rPr lang="en-US" sz="2800" dirty="0" smtClean="0">
                <a:solidFill>
                  <a:schemeClr val="tx1"/>
                </a:solidFill>
                <a:latin typeface="Cambria Math" charset="0"/>
                <a:ea typeface="Cambria Math" charset="0"/>
                <a:cs typeface="Cambria Math" charset="0"/>
              </a:rPr>
              <a:t>problem at </a:t>
            </a:r>
            <a:r>
              <a:rPr lang="en-US" sz="2800" dirty="0">
                <a:solidFill>
                  <a:schemeClr val="tx1"/>
                </a:solidFill>
                <a:latin typeface="Cambria Math" charset="0"/>
                <a:ea typeface="Cambria Math" charset="0"/>
                <a:cs typeface="Cambria Math" charset="0"/>
              </a:rPr>
              <a:t>hand.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The </a:t>
            </a:r>
            <a:r>
              <a:rPr lang="en-US" sz="2800" dirty="0">
                <a:solidFill>
                  <a:schemeClr val="tx1"/>
                </a:solidFill>
                <a:latin typeface="Cambria Math" charset="0"/>
                <a:ea typeface="Cambria Math" charset="0"/>
                <a:cs typeface="Cambria Math" charset="0"/>
              </a:rPr>
              <a:t>political struggles lead to the articulation of a new </a:t>
            </a:r>
            <a:r>
              <a:rPr lang="en-US" sz="2800" dirty="0" smtClean="0">
                <a:solidFill>
                  <a:schemeClr val="tx1"/>
                </a:solidFill>
                <a:latin typeface="Cambria Math" charset="0"/>
                <a:ea typeface="Cambria Math" charset="0"/>
                <a:cs typeface="Cambria Math" charset="0"/>
              </a:rPr>
              <a:t>hegemonic discourse</a:t>
            </a:r>
            <a:r>
              <a:rPr lang="en-US" sz="2800" dirty="0">
                <a:solidFill>
                  <a:schemeClr val="tx1"/>
                </a:solidFill>
                <a:latin typeface="Cambria Math" charset="0"/>
                <a:ea typeface="Cambria Math" charset="0"/>
                <a:cs typeface="Cambria Math" charset="0"/>
              </a:rPr>
              <a:t>, which is sustained through the construction of a new set of </a:t>
            </a:r>
            <a:r>
              <a:rPr lang="en-US" sz="2800" dirty="0" smtClean="0">
                <a:solidFill>
                  <a:schemeClr val="tx1"/>
                </a:solidFill>
                <a:latin typeface="Cambria Math" charset="0"/>
                <a:ea typeface="Cambria Math" charset="0"/>
                <a:cs typeface="Cambria Math" charset="0"/>
              </a:rPr>
              <a:t>political frontiers.</a:t>
            </a: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IX</a:t>
            </a:r>
            <a:endParaRPr lang="en-US" sz="3200" dirty="0">
              <a:latin typeface="Cambria"/>
              <a:cs typeface="Cambria"/>
            </a:endParaRPr>
          </a:p>
        </p:txBody>
      </p:sp>
    </p:spTree>
    <p:extLst>
      <p:ext uri="{BB962C8B-B14F-4D97-AF65-F5344CB8AC3E}">
        <p14:creationId xmlns:p14="http://schemas.microsoft.com/office/powerpoint/2010/main" val="2002898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0000" lnSpcReduction="20000"/>
          </a:bodyPr>
          <a:lstStyle/>
          <a:p>
            <a:pPr marL="0" indent="0" algn="ctr">
              <a:buNone/>
            </a:pPr>
            <a:r>
              <a:rPr lang="en-US" sz="2800" dirty="0" smtClean="0">
                <a:solidFill>
                  <a:srgbClr val="FF0000"/>
                </a:solidFill>
                <a:latin typeface="Cambria Math" charset="0"/>
                <a:ea typeface="Cambria Math" charset="0"/>
                <a:cs typeface="Cambria Math" charset="0"/>
              </a:rPr>
              <a:t>Content Analysis of Discourses</a:t>
            </a:r>
          </a:p>
          <a:p>
            <a:pPr algn="just"/>
            <a:r>
              <a:rPr lang="en-US" sz="3500" dirty="0">
                <a:solidFill>
                  <a:schemeClr val="tx1"/>
                </a:solidFill>
                <a:latin typeface="Cambria Math" charset="0"/>
                <a:ea typeface="Cambria Math" charset="0"/>
                <a:cs typeface="Cambria Math" charset="0"/>
              </a:rPr>
              <a:t>Content </a:t>
            </a:r>
            <a:r>
              <a:rPr lang="en-US" sz="3500" dirty="0" smtClean="0">
                <a:solidFill>
                  <a:schemeClr val="tx1"/>
                </a:solidFill>
                <a:latin typeface="Cambria Math" charset="0"/>
                <a:ea typeface="Cambria Math" charset="0"/>
                <a:cs typeface="Cambria Math" charset="0"/>
              </a:rPr>
              <a:t>analysis </a:t>
            </a:r>
            <a:r>
              <a:rPr lang="en-US" sz="3500" dirty="0">
                <a:solidFill>
                  <a:schemeClr val="tx1"/>
                </a:solidFill>
                <a:latin typeface="Cambria Math" charset="0"/>
                <a:ea typeface="Cambria Math" charset="0"/>
                <a:cs typeface="Cambria Math" charset="0"/>
              </a:rPr>
              <a:t>differs </a:t>
            </a:r>
            <a:r>
              <a:rPr lang="en-US" sz="3500" dirty="0" smtClean="0">
                <a:solidFill>
                  <a:schemeClr val="tx1"/>
                </a:solidFill>
                <a:latin typeface="Cambria Math" charset="0"/>
                <a:ea typeface="Cambria Math" charset="0"/>
                <a:cs typeface="Cambria Math" charset="0"/>
              </a:rPr>
              <a:t>from discourse </a:t>
            </a:r>
            <a:r>
              <a:rPr lang="en-US" sz="3500" dirty="0">
                <a:solidFill>
                  <a:schemeClr val="tx1"/>
                </a:solidFill>
                <a:latin typeface="Cambria Math" charset="0"/>
                <a:ea typeface="Cambria Math" charset="0"/>
                <a:cs typeface="Cambria Math" charset="0"/>
              </a:rPr>
              <a:t>analysis quite profoundly even though it is </a:t>
            </a:r>
            <a:r>
              <a:rPr lang="en-US" sz="3500" dirty="0" smtClean="0">
                <a:solidFill>
                  <a:schemeClr val="tx1"/>
                </a:solidFill>
                <a:latin typeface="Cambria Math" charset="0"/>
                <a:ea typeface="Cambria Math" charset="0"/>
                <a:cs typeface="Cambria Math" charset="0"/>
              </a:rPr>
              <a:t>similarly concerned </a:t>
            </a:r>
            <a:r>
              <a:rPr lang="en-US" sz="3500" dirty="0">
                <a:solidFill>
                  <a:schemeClr val="tx1"/>
                </a:solidFill>
                <a:latin typeface="Cambria Math" charset="0"/>
                <a:ea typeface="Cambria Math" charset="0"/>
                <a:cs typeface="Cambria Math" charset="0"/>
              </a:rPr>
              <a:t>with the analysis of texts. </a:t>
            </a:r>
            <a:endParaRPr lang="en-US" sz="3500" dirty="0" smtClean="0">
              <a:solidFill>
                <a:schemeClr val="tx1"/>
              </a:solidFill>
              <a:latin typeface="Cambria Math" charset="0"/>
              <a:ea typeface="Cambria Math" charset="0"/>
              <a:cs typeface="Cambria Math" charset="0"/>
            </a:endParaRPr>
          </a:p>
          <a:p>
            <a:pPr algn="just"/>
            <a:r>
              <a:rPr lang="en-US" sz="3500" dirty="0" smtClean="0">
                <a:solidFill>
                  <a:schemeClr val="tx1"/>
                </a:solidFill>
                <a:latin typeface="Cambria Math" charset="0"/>
                <a:ea typeface="Cambria Math" charset="0"/>
                <a:cs typeface="Cambria Math" charset="0"/>
              </a:rPr>
              <a:t>Most </a:t>
            </a:r>
            <a:r>
              <a:rPr lang="en-US" sz="3500" dirty="0">
                <a:solidFill>
                  <a:schemeClr val="tx1"/>
                </a:solidFill>
                <a:latin typeface="Cambria Math" charset="0"/>
                <a:ea typeface="Cambria Math" charset="0"/>
                <a:cs typeface="Cambria Math" charset="0"/>
              </a:rPr>
              <a:t>importantly, </a:t>
            </a:r>
            <a:r>
              <a:rPr lang="en-US" sz="3500" dirty="0" smtClean="0">
                <a:solidFill>
                  <a:schemeClr val="tx1"/>
                </a:solidFill>
                <a:latin typeface="Cambria Math" charset="0"/>
                <a:ea typeface="Cambria Math" charset="0"/>
                <a:cs typeface="Cambria Math" charset="0"/>
              </a:rPr>
              <a:t>it adopts </a:t>
            </a:r>
            <a:r>
              <a:rPr lang="en-US" sz="3500" dirty="0">
                <a:solidFill>
                  <a:schemeClr val="tx1"/>
                </a:solidFill>
                <a:latin typeface="Cambria Math" charset="0"/>
                <a:ea typeface="Cambria Math" charset="0"/>
                <a:cs typeface="Cambria Math" charset="0"/>
              </a:rPr>
              <a:t>a positivistic approach – the fundamental activity </a:t>
            </a:r>
            <a:r>
              <a:rPr lang="en-US" sz="3500" dirty="0" smtClean="0">
                <a:solidFill>
                  <a:schemeClr val="tx1"/>
                </a:solidFill>
                <a:latin typeface="Cambria Math" charset="0"/>
                <a:ea typeface="Cambria Math" charset="0"/>
                <a:cs typeface="Cambria Math" charset="0"/>
              </a:rPr>
              <a:t>is hypothesis </a:t>
            </a:r>
            <a:r>
              <a:rPr lang="en-US" sz="3500" dirty="0">
                <a:solidFill>
                  <a:schemeClr val="tx1"/>
                </a:solidFill>
                <a:latin typeface="Cambria Math" charset="0"/>
                <a:ea typeface="Cambria Math" charset="0"/>
                <a:cs typeface="Cambria Math" charset="0"/>
              </a:rPr>
              <a:t>testing using statistical </a:t>
            </a:r>
            <a:r>
              <a:rPr lang="en-US" sz="3500" dirty="0" smtClean="0">
                <a:solidFill>
                  <a:schemeClr val="tx1"/>
                </a:solidFill>
                <a:latin typeface="Cambria Math" charset="0"/>
                <a:ea typeface="Cambria Math" charset="0"/>
                <a:cs typeface="Cambria Math" charset="0"/>
              </a:rPr>
              <a:t>analysis. </a:t>
            </a:r>
          </a:p>
          <a:p>
            <a:pPr algn="just"/>
            <a:r>
              <a:rPr lang="en-US" sz="3500" dirty="0" smtClean="0">
                <a:solidFill>
                  <a:schemeClr val="tx1"/>
                </a:solidFill>
                <a:latin typeface="Cambria Math" charset="0"/>
                <a:ea typeface="Cambria Math" charset="0"/>
                <a:cs typeface="Cambria Math" charset="0"/>
              </a:rPr>
              <a:t>At </a:t>
            </a:r>
            <a:r>
              <a:rPr lang="en-US" sz="3500" dirty="0">
                <a:solidFill>
                  <a:schemeClr val="tx1"/>
                </a:solidFill>
                <a:latin typeface="Cambria Math" charset="0"/>
                <a:ea typeface="Cambria Math" charset="0"/>
                <a:cs typeface="Cambria Math" charset="0"/>
              </a:rPr>
              <a:t>a practical level, it involves the development of </a:t>
            </a:r>
            <a:r>
              <a:rPr lang="en-US" sz="3500" dirty="0" smtClean="0">
                <a:solidFill>
                  <a:schemeClr val="tx1"/>
                </a:solidFill>
                <a:latin typeface="Cambria Math" charset="0"/>
                <a:ea typeface="Cambria Math" charset="0"/>
                <a:cs typeface="Cambria Math" charset="0"/>
              </a:rPr>
              <a:t>analytical categories </a:t>
            </a:r>
            <a:r>
              <a:rPr lang="en-US" sz="3500" dirty="0">
                <a:solidFill>
                  <a:schemeClr val="tx1"/>
                </a:solidFill>
                <a:latin typeface="Cambria Math" charset="0"/>
                <a:ea typeface="Cambria Math" charset="0"/>
                <a:cs typeface="Cambria Math" charset="0"/>
              </a:rPr>
              <a:t>that are used to construct a coding frame that </a:t>
            </a:r>
            <a:r>
              <a:rPr lang="en-US" sz="3500" dirty="0" smtClean="0">
                <a:solidFill>
                  <a:schemeClr val="tx1"/>
                </a:solidFill>
                <a:latin typeface="Cambria Math" charset="0"/>
                <a:ea typeface="Cambria Math" charset="0"/>
                <a:cs typeface="Cambria Math" charset="0"/>
              </a:rPr>
              <a:t>is then </a:t>
            </a:r>
            <a:r>
              <a:rPr lang="en-US" sz="3500" dirty="0">
                <a:solidFill>
                  <a:schemeClr val="tx1"/>
                </a:solidFill>
                <a:latin typeface="Cambria Math" charset="0"/>
                <a:ea typeface="Cambria Math" charset="0"/>
                <a:cs typeface="Cambria Math" charset="0"/>
              </a:rPr>
              <a:t>applied to textual data. </a:t>
            </a:r>
            <a:endParaRPr lang="en-US" sz="3500" dirty="0" smtClean="0">
              <a:solidFill>
                <a:schemeClr val="tx1"/>
              </a:solidFill>
              <a:latin typeface="Cambria Math" charset="0"/>
              <a:ea typeface="Cambria Math" charset="0"/>
              <a:cs typeface="Cambria Math" charset="0"/>
            </a:endParaRPr>
          </a:p>
          <a:p>
            <a:pPr algn="just"/>
            <a:r>
              <a:rPr lang="en-US" sz="3500" dirty="0" smtClean="0">
                <a:solidFill>
                  <a:schemeClr val="tx1"/>
                </a:solidFill>
                <a:latin typeface="Cambria Math" charset="0"/>
                <a:ea typeface="Cambria Math" charset="0"/>
                <a:cs typeface="Cambria Math" charset="0"/>
              </a:rPr>
              <a:t>Underlying </a:t>
            </a:r>
            <a:r>
              <a:rPr lang="en-US" sz="3500" dirty="0">
                <a:solidFill>
                  <a:schemeClr val="tx1"/>
                </a:solidFill>
                <a:latin typeface="Cambria Math" charset="0"/>
                <a:ea typeface="Cambria Math" charset="0"/>
                <a:cs typeface="Cambria Math" charset="0"/>
              </a:rPr>
              <a:t>this concern </a:t>
            </a:r>
            <a:r>
              <a:rPr lang="en-US" sz="3500" dirty="0" smtClean="0">
                <a:solidFill>
                  <a:schemeClr val="tx1"/>
                </a:solidFill>
                <a:latin typeface="Cambria Math" charset="0"/>
                <a:ea typeface="Cambria Math" charset="0"/>
                <a:cs typeface="Cambria Math" charset="0"/>
              </a:rPr>
              <a:t>is the </a:t>
            </a:r>
            <a:r>
              <a:rPr lang="en-US" sz="3500" dirty="0">
                <a:solidFill>
                  <a:schemeClr val="tx1"/>
                </a:solidFill>
                <a:latin typeface="Cambria Math" charset="0"/>
                <a:ea typeface="Cambria Math" charset="0"/>
                <a:cs typeface="Cambria Math" charset="0"/>
              </a:rPr>
              <a:t>belief that the meaning of the text is constant and can </a:t>
            </a:r>
            <a:r>
              <a:rPr lang="en-US" sz="3500" dirty="0" smtClean="0">
                <a:solidFill>
                  <a:schemeClr val="tx1"/>
                </a:solidFill>
                <a:latin typeface="Cambria Math" charset="0"/>
                <a:ea typeface="Cambria Math" charset="0"/>
                <a:cs typeface="Cambria Math" charset="0"/>
              </a:rPr>
              <a:t>be known </a:t>
            </a:r>
            <a:r>
              <a:rPr lang="en-US" sz="3500" dirty="0">
                <a:solidFill>
                  <a:schemeClr val="tx1"/>
                </a:solidFill>
                <a:latin typeface="Cambria Math" charset="0"/>
                <a:ea typeface="Cambria Math" charset="0"/>
                <a:cs typeface="Cambria Math" charset="0"/>
              </a:rPr>
              <a:t>precisely and consistently by different researchers </a:t>
            </a:r>
            <a:r>
              <a:rPr lang="en-US" sz="3500" dirty="0" smtClean="0">
                <a:solidFill>
                  <a:schemeClr val="tx1"/>
                </a:solidFill>
                <a:latin typeface="Cambria Math" charset="0"/>
                <a:ea typeface="Cambria Math" charset="0"/>
                <a:cs typeface="Cambria Math" charset="0"/>
              </a:rPr>
              <a:t>as long </a:t>
            </a:r>
            <a:r>
              <a:rPr lang="en-US" sz="3500" dirty="0">
                <a:solidFill>
                  <a:schemeClr val="tx1"/>
                </a:solidFill>
                <a:latin typeface="Cambria Math" charset="0"/>
                <a:ea typeface="Cambria Math" charset="0"/>
                <a:cs typeface="Cambria Math" charset="0"/>
              </a:rPr>
              <a:t>as they utilize rigorous and correct analytical </a:t>
            </a:r>
            <a:r>
              <a:rPr lang="en-US" sz="3500" dirty="0" smtClean="0">
                <a:solidFill>
                  <a:schemeClr val="tx1"/>
                </a:solidFill>
                <a:latin typeface="Cambria Math" charset="0"/>
                <a:ea typeface="Cambria Math" charset="0"/>
                <a:cs typeface="Cambria Math" charset="0"/>
              </a:rPr>
              <a:t>procedures.</a:t>
            </a:r>
            <a:endParaRPr lang="en-US" sz="35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a:t>
            </a:r>
            <a:endParaRPr lang="en-US" sz="3200" dirty="0">
              <a:latin typeface="Cambria"/>
              <a:cs typeface="Cambria"/>
            </a:endParaRPr>
          </a:p>
        </p:txBody>
      </p:sp>
    </p:spTree>
    <p:extLst>
      <p:ext uri="{BB962C8B-B14F-4D97-AF65-F5344CB8AC3E}">
        <p14:creationId xmlns:p14="http://schemas.microsoft.com/office/powerpoint/2010/main" val="818868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lnSpcReduction="10000"/>
          </a:bodyPr>
          <a:lstStyle/>
          <a:p>
            <a:pPr marL="0" indent="0" algn="ctr">
              <a:buNone/>
            </a:pPr>
            <a:r>
              <a:rPr lang="en-US" sz="2800" dirty="0">
                <a:solidFill>
                  <a:srgbClr val="FF0000"/>
                </a:solidFill>
                <a:latin typeface="Cambria Math" charset="0"/>
                <a:ea typeface="Cambria Math" charset="0"/>
                <a:cs typeface="Cambria Math" charset="0"/>
              </a:rPr>
              <a:t>Content </a:t>
            </a:r>
            <a:r>
              <a:rPr lang="en-US" sz="2800" dirty="0" smtClean="0">
                <a:solidFill>
                  <a:srgbClr val="FF0000"/>
                </a:solidFill>
                <a:latin typeface="Cambria Math" charset="0"/>
                <a:ea typeface="Cambria Math" charset="0"/>
                <a:cs typeface="Cambria Math" charset="0"/>
              </a:rPr>
              <a:t>Analysis</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Content </a:t>
            </a:r>
            <a:r>
              <a:rPr lang="en-US" sz="2800" dirty="0">
                <a:solidFill>
                  <a:schemeClr val="tx1"/>
                </a:solidFill>
                <a:latin typeface="Cambria Math" charset="0"/>
                <a:ea typeface="Cambria Math" charset="0"/>
                <a:cs typeface="Cambria Math" charset="0"/>
              </a:rPr>
              <a:t>analysis as a mode of textual analysis is characterized by a concern with being objective, systematic, and quantitative: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rgbClr val="FF0000"/>
                </a:solidFill>
                <a:latin typeface="Cambria Math" charset="0"/>
                <a:ea typeface="Cambria Math" charset="0"/>
                <a:cs typeface="Cambria Math" charset="0"/>
              </a:rPr>
              <a:t>objective</a:t>
            </a:r>
            <a:r>
              <a:rPr lang="en-US" sz="2800" dirty="0" smtClean="0">
                <a:solidFill>
                  <a:schemeClr val="tx1"/>
                </a:solidFill>
                <a:latin typeface="Cambria Math" charset="0"/>
                <a:ea typeface="Cambria Math" charset="0"/>
                <a:cs typeface="Cambria Math" charset="0"/>
              </a:rPr>
              <a:t> </a:t>
            </a:r>
            <a:r>
              <a:rPr lang="en-US" sz="2800" dirty="0">
                <a:solidFill>
                  <a:schemeClr val="tx1"/>
                </a:solidFill>
                <a:latin typeface="Cambria Math" charset="0"/>
                <a:ea typeface="Cambria Math" charset="0"/>
                <a:cs typeface="Cambria Math" charset="0"/>
              </a:rPr>
              <a:t>in the sense that the analytic categories are defined so precisely that different coders may apply them and obtain the same results;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rgbClr val="FF0000"/>
                </a:solidFill>
                <a:latin typeface="Cambria Math" charset="0"/>
                <a:ea typeface="Cambria Math" charset="0"/>
                <a:cs typeface="Cambria Math" charset="0"/>
              </a:rPr>
              <a:t>systematic</a:t>
            </a:r>
            <a:r>
              <a:rPr lang="en-US" sz="2800" dirty="0" smtClean="0">
                <a:solidFill>
                  <a:schemeClr val="tx1"/>
                </a:solidFill>
                <a:latin typeface="Cambria Math" charset="0"/>
                <a:ea typeface="Cambria Math" charset="0"/>
                <a:cs typeface="Cambria Math" charset="0"/>
              </a:rPr>
              <a:t> </a:t>
            </a:r>
            <a:r>
              <a:rPr lang="en-US" sz="2800" dirty="0">
                <a:solidFill>
                  <a:schemeClr val="tx1"/>
                </a:solidFill>
                <a:latin typeface="Cambria Math" charset="0"/>
                <a:ea typeface="Cambria Math" charset="0"/>
                <a:cs typeface="Cambria Math" charset="0"/>
              </a:rPr>
              <a:t>in the sense that clear rules are used to include or exclude content or analytic categories;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rgbClr val="FF0000"/>
                </a:solidFill>
                <a:latin typeface="Cambria Math" charset="0"/>
                <a:ea typeface="Cambria Math" charset="0"/>
                <a:cs typeface="Cambria Math" charset="0"/>
              </a:rPr>
              <a:t>quantified</a:t>
            </a:r>
            <a:r>
              <a:rPr lang="en-US" sz="2800" dirty="0" smtClean="0">
                <a:solidFill>
                  <a:schemeClr val="tx1"/>
                </a:solidFill>
                <a:latin typeface="Cambria Math" charset="0"/>
                <a:ea typeface="Cambria Math" charset="0"/>
                <a:cs typeface="Cambria Math" charset="0"/>
              </a:rPr>
              <a:t> </a:t>
            </a:r>
            <a:r>
              <a:rPr lang="en-US" sz="2800" dirty="0">
                <a:solidFill>
                  <a:schemeClr val="tx1"/>
                </a:solidFill>
                <a:latin typeface="Cambria Math" charset="0"/>
                <a:ea typeface="Cambria Math" charset="0"/>
                <a:cs typeface="Cambria Math" charset="0"/>
              </a:rPr>
              <a:t>in the sense that the results of content analysis are amenable to statistical analysis</a:t>
            </a:r>
            <a:r>
              <a:rPr lang="en-US" sz="2800" dirty="0" smtClean="0">
                <a:solidFill>
                  <a:schemeClr val="tx1"/>
                </a:solidFill>
                <a:latin typeface="Cambria Math" charset="0"/>
                <a:ea typeface="Cambria Math" charset="0"/>
                <a:cs typeface="Cambria Math" charset="0"/>
              </a:rPr>
              <a:t>.</a:t>
            </a:r>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XI</a:t>
            </a:r>
            <a:endParaRPr lang="en-US" sz="3200" dirty="0">
              <a:latin typeface="Cambria"/>
              <a:cs typeface="Cambria"/>
            </a:endParaRPr>
          </a:p>
        </p:txBody>
      </p:sp>
    </p:spTree>
    <p:extLst>
      <p:ext uri="{BB962C8B-B14F-4D97-AF65-F5344CB8AC3E}">
        <p14:creationId xmlns:p14="http://schemas.microsoft.com/office/powerpoint/2010/main" val="1526912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marL="0" indent="0" algn="ctr">
              <a:buNone/>
            </a:pPr>
            <a:r>
              <a:rPr lang="en-US" sz="2800" dirty="0">
                <a:solidFill>
                  <a:srgbClr val="FF0000"/>
                </a:solidFill>
                <a:latin typeface="Cambria Math" charset="0"/>
                <a:ea typeface="Cambria Math" charset="0"/>
                <a:cs typeface="Cambria Math" charset="0"/>
              </a:rPr>
              <a:t>Content </a:t>
            </a:r>
            <a:r>
              <a:rPr lang="en-US" sz="2800" dirty="0" smtClean="0">
                <a:solidFill>
                  <a:srgbClr val="FF0000"/>
                </a:solidFill>
                <a:latin typeface="Cambria Math" charset="0"/>
                <a:ea typeface="Cambria Math" charset="0"/>
                <a:cs typeface="Cambria Math" charset="0"/>
              </a:rPr>
              <a:t>Analysis</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Content analysis is the study of the text itself not of its relation to its context, to the intentions of the producer of the text, or of the reaction of the intended audience. </a:t>
            </a:r>
          </a:p>
          <a:p>
            <a:pPr algn="just"/>
            <a:r>
              <a:rPr lang="en-US" sz="2800" dirty="0" smtClean="0">
                <a:solidFill>
                  <a:schemeClr val="tx1"/>
                </a:solidFill>
                <a:latin typeface="Cambria Math" charset="0"/>
                <a:ea typeface="Cambria Math" charset="0"/>
                <a:cs typeface="Cambria Math" charset="0"/>
              </a:rPr>
              <a:t>While discourse analysis and content analysis are both interested in exploring social reality, the two methods differ fundamentally in their assumptions about the nature of that reality and of the role of language in particular. </a:t>
            </a:r>
          </a:p>
          <a:p>
            <a:pPr algn="just"/>
            <a:r>
              <a:rPr lang="en-US" sz="2800" dirty="0" smtClean="0">
                <a:solidFill>
                  <a:schemeClr val="tx1"/>
                </a:solidFill>
                <a:latin typeface="Cambria Math" charset="0"/>
                <a:ea typeface="Cambria Math" charset="0"/>
                <a:cs typeface="Cambria Math" charset="0"/>
              </a:rPr>
              <a:t>Where discourse analysis highlights the precarious nature of meaning and focuses on exploring its shifting and contested nature, content analysis assumes a consistency of meaning that allows for occurrences of words (or other, larger units of text) to be assumed equivalent and counted. </a:t>
            </a:r>
          </a:p>
          <a:p>
            <a:pPr algn="just"/>
            <a:r>
              <a:rPr lang="en-US" sz="2800" dirty="0" smtClean="0">
                <a:solidFill>
                  <a:schemeClr val="tx1"/>
                </a:solidFill>
                <a:latin typeface="Cambria Math" charset="0"/>
                <a:ea typeface="Cambria Math" charset="0"/>
                <a:cs typeface="Cambria Math" charset="0"/>
              </a:rPr>
              <a:t>Where discourse analysis focuses on the relation between text and context, content analysis focuses on the text abstracted from its contexts.</a:t>
            </a: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XII</a:t>
            </a:r>
            <a:endParaRPr lang="en-US" sz="3200" dirty="0">
              <a:latin typeface="Cambria"/>
              <a:cs typeface="Cambria"/>
            </a:endParaRPr>
          </a:p>
        </p:txBody>
      </p:sp>
    </p:spTree>
    <p:extLst>
      <p:ext uri="{BB962C8B-B14F-4D97-AF65-F5344CB8AC3E}">
        <p14:creationId xmlns:p14="http://schemas.microsoft.com/office/powerpoint/2010/main" val="1001173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marL="0" indent="0" algn="ctr">
              <a:buNone/>
            </a:pPr>
            <a:r>
              <a:rPr lang="en-US" sz="2800" dirty="0">
                <a:solidFill>
                  <a:srgbClr val="FF0000"/>
                </a:solidFill>
                <a:latin typeface="Cambria Math" charset="0"/>
                <a:ea typeface="Cambria Math" charset="0"/>
                <a:cs typeface="Cambria Math" charset="0"/>
              </a:rPr>
              <a:t>Content </a:t>
            </a:r>
            <a:r>
              <a:rPr lang="en-US" sz="2800" dirty="0" smtClean="0">
                <a:solidFill>
                  <a:srgbClr val="FF0000"/>
                </a:solidFill>
                <a:latin typeface="Cambria Math" charset="0"/>
                <a:ea typeface="Cambria Math" charset="0"/>
                <a:cs typeface="Cambria Math" charset="0"/>
              </a:rPr>
              <a:t>Analysis</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More qualitative forms of content analysis that do not assume highly stable meanings of words but, rather, include a sensitivity to the usage of words and the context in which they are used are compatible with discourse analysis.</a:t>
            </a:r>
          </a:p>
          <a:p>
            <a:pPr algn="just"/>
            <a:r>
              <a:rPr lang="en-US" sz="2800" dirty="0" smtClean="0">
                <a:solidFill>
                  <a:schemeClr val="tx1"/>
                </a:solidFill>
                <a:latin typeface="Cambria Math" charset="0"/>
                <a:ea typeface="Cambria Math" charset="0"/>
                <a:cs typeface="Cambria Math" charset="0"/>
              </a:rPr>
              <a:t>As one </a:t>
            </a:r>
            <a:r>
              <a:rPr lang="en-US" sz="2800" dirty="0">
                <a:solidFill>
                  <a:schemeClr val="tx1"/>
                </a:solidFill>
                <a:latin typeface="Cambria Math" charset="0"/>
                <a:ea typeface="Cambria Math" charset="0"/>
                <a:cs typeface="Cambria Math" charset="0"/>
              </a:rPr>
              <a:t>moves from simple counting to more complex </a:t>
            </a:r>
            <a:r>
              <a:rPr lang="en-US" sz="2800" dirty="0" smtClean="0">
                <a:solidFill>
                  <a:schemeClr val="tx1"/>
                </a:solidFill>
                <a:latin typeface="Cambria Math" charset="0"/>
                <a:ea typeface="Cambria Math" charset="0"/>
                <a:cs typeface="Cambria Math" charset="0"/>
              </a:rPr>
              <a:t>interpretation, the </a:t>
            </a:r>
            <a:r>
              <a:rPr lang="en-US" sz="2800" dirty="0">
                <a:solidFill>
                  <a:schemeClr val="tx1"/>
                </a:solidFill>
                <a:latin typeface="Cambria Math" charset="0"/>
                <a:ea typeface="Cambria Math" charset="0"/>
                <a:cs typeface="Cambria Math" charset="0"/>
              </a:rPr>
              <a:t>two forms of analysis become increasingly </a:t>
            </a:r>
            <a:r>
              <a:rPr lang="en-US" sz="2800" dirty="0" smtClean="0">
                <a:solidFill>
                  <a:schemeClr val="tx1"/>
                </a:solidFill>
                <a:latin typeface="Cambria Math" charset="0"/>
                <a:ea typeface="Cambria Math" charset="0"/>
                <a:cs typeface="Cambria Math" charset="0"/>
              </a:rPr>
              <a:t>compatible, although </a:t>
            </a:r>
            <a:r>
              <a:rPr lang="en-US" sz="2800" dirty="0">
                <a:solidFill>
                  <a:schemeClr val="tx1"/>
                </a:solidFill>
                <a:latin typeface="Cambria Math" charset="0"/>
                <a:ea typeface="Cambria Math" charset="0"/>
                <a:cs typeface="Cambria Math" charset="0"/>
              </a:rPr>
              <a:t>at the expense of positivist objectives.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For content analysis </a:t>
            </a:r>
            <a:r>
              <a:rPr lang="en-US" sz="2800" dirty="0">
                <a:solidFill>
                  <a:schemeClr val="tx1"/>
                </a:solidFill>
                <a:latin typeface="Cambria Math" charset="0"/>
                <a:ea typeface="Cambria Math" charset="0"/>
                <a:cs typeface="Cambria Math" charset="0"/>
              </a:rPr>
              <a:t>to form part of a discourse analytic </a:t>
            </a:r>
            <a:r>
              <a:rPr lang="en-US" sz="2800" dirty="0" smtClean="0">
                <a:solidFill>
                  <a:schemeClr val="tx1"/>
                </a:solidFill>
                <a:latin typeface="Cambria Math" charset="0"/>
                <a:ea typeface="Cambria Math" charset="0"/>
                <a:cs typeface="Cambria Math" charset="0"/>
              </a:rPr>
              <a:t>methodology, it </a:t>
            </a:r>
            <a:r>
              <a:rPr lang="en-US" sz="2800" dirty="0">
                <a:solidFill>
                  <a:schemeClr val="tx1"/>
                </a:solidFill>
                <a:latin typeface="Cambria Math" charset="0"/>
                <a:ea typeface="Cambria Math" charset="0"/>
                <a:cs typeface="Cambria Math" charset="0"/>
              </a:rPr>
              <a:t>is necessary to weaken the assumption that meaning </a:t>
            </a:r>
            <a:r>
              <a:rPr lang="en-US" sz="2800" dirty="0" smtClean="0">
                <a:solidFill>
                  <a:schemeClr val="tx1"/>
                </a:solidFill>
                <a:latin typeface="Cambria Math" charset="0"/>
                <a:ea typeface="Cambria Math" charset="0"/>
                <a:cs typeface="Cambria Math" charset="0"/>
              </a:rPr>
              <a:t>is stable </a:t>
            </a:r>
            <a:r>
              <a:rPr lang="en-US" sz="2800" dirty="0">
                <a:solidFill>
                  <a:schemeClr val="tx1"/>
                </a:solidFill>
                <a:latin typeface="Cambria Math" charset="0"/>
                <a:ea typeface="Cambria Math" charset="0"/>
                <a:cs typeface="Cambria Math" charset="0"/>
              </a:rPr>
              <a:t>enough to be counted in an objective sense.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From a discourse </a:t>
            </a:r>
            <a:r>
              <a:rPr lang="en-US" sz="2800" dirty="0">
                <a:solidFill>
                  <a:schemeClr val="tx1"/>
                </a:solidFill>
                <a:latin typeface="Cambria Math" charset="0"/>
                <a:ea typeface="Cambria Math" charset="0"/>
                <a:cs typeface="Cambria Math" charset="0"/>
              </a:rPr>
              <a:t>analytic perspective, all textual analysis is an </a:t>
            </a:r>
            <a:r>
              <a:rPr lang="en-US" sz="2800" dirty="0" smtClean="0">
                <a:solidFill>
                  <a:schemeClr val="tx1"/>
                </a:solidFill>
                <a:latin typeface="Cambria Math" charset="0"/>
                <a:ea typeface="Cambria Math" charset="0"/>
                <a:cs typeface="Cambria Math" charset="0"/>
              </a:rPr>
              <a:t>exercise in </a:t>
            </a:r>
            <a:r>
              <a:rPr lang="en-US" sz="2800" dirty="0">
                <a:solidFill>
                  <a:schemeClr val="tx1"/>
                </a:solidFill>
                <a:latin typeface="Cambria Math" charset="0"/>
                <a:ea typeface="Cambria Math" charset="0"/>
                <a:cs typeface="Cambria Math" charset="0"/>
              </a:rPr>
              <a:t>interpretation and while clear exposition of the </a:t>
            </a:r>
            <a:r>
              <a:rPr lang="en-US" sz="2800" dirty="0" smtClean="0">
                <a:solidFill>
                  <a:schemeClr val="tx1"/>
                </a:solidFill>
                <a:latin typeface="Cambria Math" charset="0"/>
                <a:ea typeface="Cambria Math" charset="0"/>
                <a:cs typeface="Cambria Math" charset="0"/>
              </a:rPr>
              <a:t>methods used </a:t>
            </a:r>
            <a:r>
              <a:rPr lang="en-US" sz="2800" dirty="0">
                <a:solidFill>
                  <a:schemeClr val="tx1"/>
                </a:solidFill>
                <a:latin typeface="Cambria Math" charset="0"/>
                <a:ea typeface="Cambria Math" charset="0"/>
                <a:cs typeface="Cambria Math" charset="0"/>
              </a:rPr>
              <a:t>to arrive at a particular interpretation is a hallmark </a:t>
            </a:r>
            <a:r>
              <a:rPr lang="en-US" sz="2800" dirty="0" smtClean="0">
                <a:solidFill>
                  <a:schemeClr val="tx1"/>
                </a:solidFill>
                <a:latin typeface="Cambria Math" charset="0"/>
                <a:ea typeface="Cambria Math" charset="0"/>
                <a:cs typeface="Cambria Math" charset="0"/>
              </a:rPr>
              <a:t>of good </a:t>
            </a:r>
            <a:r>
              <a:rPr lang="en-US" sz="2800" dirty="0">
                <a:solidFill>
                  <a:schemeClr val="tx1"/>
                </a:solidFill>
                <a:latin typeface="Cambria Math" charset="0"/>
                <a:ea typeface="Cambria Math" charset="0"/>
                <a:cs typeface="Cambria Math" charset="0"/>
              </a:rPr>
              <a:t>research, it cannot remove the necessity for interpretation.</a:t>
            </a:r>
          </a:p>
          <a:p>
            <a:pPr algn="just"/>
            <a:endParaRPr lang="en-US" sz="2800" dirty="0" smtClean="0">
              <a:solidFill>
                <a:schemeClr val="tx1"/>
              </a:solidFill>
              <a:latin typeface="Cambria Math" charset="0"/>
              <a:ea typeface="Cambria Math" charset="0"/>
              <a:cs typeface="Cambria Math" charset="0"/>
            </a:endParaRP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XIII</a:t>
            </a:r>
            <a:endParaRPr lang="en-US" sz="3200" dirty="0">
              <a:latin typeface="Cambria"/>
              <a:cs typeface="Cambria"/>
            </a:endParaRPr>
          </a:p>
        </p:txBody>
      </p:sp>
    </p:spTree>
    <p:extLst>
      <p:ext uri="{BB962C8B-B14F-4D97-AF65-F5344CB8AC3E}">
        <p14:creationId xmlns:p14="http://schemas.microsoft.com/office/powerpoint/2010/main" val="462770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marL="0" indent="0" algn="ctr">
              <a:buNone/>
            </a:pPr>
            <a:r>
              <a:rPr lang="en-US" dirty="0" smtClean="0">
                <a:solidFill>
                  <a:srgbClr val="FF0000"/>
                </a:solidFill>
                <a:latin typeface="Cambria Math" charset="0"/>
                <a:ea typeface="Cambria Math" charset="0"/>
                <a:cs typeface="Cambria Math" charset="0"/>
              </a:rPr>
              <a:t>Content Analysis</a:t>
            </a:r>
            <a:endParaRPr lang="en-US" dirty="0">
              <a:solidFill>
                <a:srgbClr val="FF0000"/>
              </a:solidFill>
              <a:latin typeface="Cambria Math" charset="0"/>
              <a:ea typeface="Cambria Math" charset="0"/>
              <a:cs typeface="Cambria Math" charset="0"/>
            </a:endParaRPr>
          </a:p>
          <a:p>
            <a:pPr algn="just"/>
            <a:endParaRPr lang="en-US" sz="2800" dirty="0" smtClean="0">
              <a:solidFill>
                <a:schemeClr val="tx1"/>
              </a:solidFill>
              <a:latin typeface="Cambria Math" charset="0"/>
              <a:ea typeface="Cambria Math" charset="0"/>
              <a:cs typeface="Cambria Math" charset="0"/>
            </a:endParaRP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XIII</a:t>
            </a:r>
            <a:endParaRPr lang="en-US" sz="3200" dirty="0">
              <a:latin typeface="Cambria"/>
              <a:cs typeface="Cambria"/>
            </a:endParaRPr>
          </a:p>
        </p:txBody>
      </p:sp>
      <p:pic>
        <p:nvPicPr>
          <p:cNvPr id="5" name="Picture 2"/>
          <p:cNvPicPr>
            <a:picLocks noChangeAspect="1" noChangeArrowheads="1"/>
          </p:cNvPicPr>
          <p:nvPr/>
        </p:nvPicPr>
        <p:blipFill>
          <a:blip r:embed="rId2" cstate="print"/>
          <a:srcRect/>
          <a:stretch>
            <a:fillRect/>
          </a:stretch>
        </p:blipFill>
        <p:spPr bwMode="auto">
          <a:xfrm>
            <a:off x="549274" y="1837592"/>
            <a:ext cx="8306625" cy="4893408"/>
          </a:xfrm>
          <a:prstGeom prst="rect">
            <a:avLst/>
          </a:prstGeom>
          <a:noFill/>
          <a:ln w="9525">
            <a:noFill/>
            <a:miter lim="800000"/>
            <a:headEnd/>
            <a:tailEnd/>
          </a:ln>
        </p:spPr>
      </p:pic>
    </p:spTree>
    <p:extLst>
      <p:ext uri="{BB962C8B-B14F-4D97-AF65-F5344CB8AC3E}">
        <p14:creationId xmlns:p14="http://schemas.microsoft.com/office/powerpoint/2010/main" val="3725855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XV</a:t>
            </a:r>
            <a:endParaRPr lang="en-US" sz="3200" dirty="0">
              <a:latin typeface="Cambria"/>
              <a:cs typeface="Cambria"/>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250166" y="1155940"/>
            <a:ext cx="8721306" cy="5553382"/>
          </a:xfrm>
          <a:prstGeom prst="rect">
            <a:avLst/>
          </a:prstGeom>
          <a:noFill/>
          <a:ln w="9525">
            <a:noFill/>
            <a:miter lim="800000"/>
            <a:headEnd/>
            <a:tailEnd/>
          </a:ln>
        </p:spPr>
      </p:pic>
    </p:spTree>
    <p:extLst>
      <p:ext uri="{BB962C8B-B14F-4D97-AF65-F5344CB8AC3E}">
        <p14:creationId xmlns:p14="http://schemas.microsoft.com/office/powerpoint/2010/main" val="890701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XVI</a:t>
            </a:r>
            <a:endParaRPr lang="en-US" sz="3200" dirty="0">
              <a:latin typeface="Cambria"/>
              <a:cs typeface="Cambria"/>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515938" y="1155941"/>
            <a:ext cx="8340725" cy="4845604"/>
          </a:xfrm>
          <a:prstGeom prst="rect">
            <a:avLst/>
          </a:prstGeom>
          <a:noFill/>
          <a:ln w="9525">
            <a:noFill/>
            <a:miter lim="800000"/>
            <a:headEnd/>
            <a:tailEnd/>
          </a:ln>
        </p:spPr>
      </p:pic>
    </p:spTree>
    <p:extLst>
      <p:ext uri="{BB962C8B-B14F-4D97-AF65-F5344CB8AC3E}">
        <p14:creationId xmlns:p14="http://schemas.microsoft.com/office/powerpoint/2010/main" val="1589666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lnSpcReduction="10000"/>
          </a:bodyPr>
          <a:lstStyle/>
          <a:p>
            <a:pPr algn="just"/>
            <a:r>
              <a:rPr lang="en-US" sz="2800" i="1" dirty="0" smtClean="0">
                <a:solidFill>
                  <a:srgbClr val="FF0000"/>
                </a:solidFill>
                <a:latin typeface="Cambria Math" charset="0"/>
                <a:ea typeface="Cambria Math" charset="0"/>
                <a:cs typeface="Cambria Math" charset="0"/>
              </a:rPr>
              <a:t>Practice tracing </a:t>
            </a:r>
            <a:r>
              <a:rPr lang="en-US" sz="2800" dirty="0" smtClean="0">
                <a:solidFill>
                  <a:schemeClr val="tx1"/>
                </a:solidFill>
                <a:latin typeface="Cambria Math" charset="0"/>
                <a:ea typeface="Cambria Math" charset="0"/>
                <a:cs typeface="Cambria Math" charset="0"/>
              </a:rPr>
              <a:t>(Pouliot) - from an interpretive perspective, discourse and other forms of textual analysis may be required to generate additional data for the execution of what Pouliot calls practice tracing. </a:t>
            </a:r>
          </a:p>
          <a:p>
            <a:pPr algn="just"/>
            <a:r>
              <a:rPr lang="en-US" sz="2800" dirty="0" smtClean="0">
                <a:solidFill>
                  <a:schemeClr val="tx1"/>
                </a:solidFill>
                <a:latin typeface="Cambria Math" charset="0"/>
                <a:ea typeface="Cambria Math" charset="0"/>
                <a:cs typeface="Cambria Math" charset="0"/>
              </a:rPr>
              <a:t>Since it involves moving across epistemological boundaries one begins interpretively, using textual methods inductively to recover the properties of a particular factor, country, or political system. </a:t>
            </a:r>
          </a:p>
          <a:p>
            <a:pPr algn="just"/>
            <a:r>
              <a:rPr lang="en-US" sz="2800" dirty="0" smtClean="0">
                <a:solidFill>
                  <a:schemeClr val="tx1"/>
                </a:solidFill>
                <a:latin typeface="Cambria Math" charset="0"/>
                <a:ea typeface="Cambria Math" charset="0"/>
                <a:cs typeface="Cambria Math" charset="0"/>
              </a:rPr>
              <a:t>Then, in a second, positivist/scientific-realist step, the inductively generated data creates observable implications whose presence is measured by process tracing.</a:t>
            </a: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XVII</a:t>
            </a:r>
            <a:endParaRPr lang="en-US" sz="3200" dirty="0">
              <a:latin typeface="Cambria"/>
              <a:cs typeface="Cambria"/>
            </a:endParaRPr>
          </a:p>
        </p:txBody>
      </p:sp>
    </p:spTree>
    <p:extLst>
      <p:ext uri="{BB962C8B-B14F-4D97-AF65-F5344CB8AC3E}">
        <p14:creationId xmlns:p14="http://schemas.microsoft.com/office/powerpoint/2010/main" val="1549730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lnSpcReduction="10000"/>
          </a:bodyPr>
          <a:lstStyle/>
          <a:p>
            <a:pPr algn="just"/>
            <a:r>
              <a:rPr lang="en-US" sz="2800" i="1" dirty="0" smtClean="0">
                <a:solidFill>
                  <a:srgbClr val="FF0000"/>
                </a:solidFill>
                <a:latin typeface="Cambria Math" charset="0"/>
                <a:ea typeface="Cambria Math" charset="0"/>
                <a:cs typeface="Cambria Math" charset="0"/>
              </a:rPr>
              <a:t>Practice tracing </a:t>
            </a:r>
            <a:r>
              <a:rPr lang="en-US" sz="2800" dirty="0" smtClean="0">
                <a:solidFill>
                  <a:schemeClr val="tx1"/>
                </a:solidFill>
                <a:latin typeface="Cambria Math" charset="0"/>
                <a:ea typeface="Cambria Math" charset="0"/>
                <a:cs typeface="Cambria Math" charset="0"/>
              </a:rPr>
              <a:t>is a hybrid methodological form that rests on two relatively simple tenets: social causality is to be established locally, but with an eye to producing analytically general insights. </a:t>
            </a:r>
          </a:p>
          <a:p>
            <a:pPr algn="just"/>
            <a:r>
              <a:rPr lang="en-US" sz="2800" dirty="0" smtClean="0">
                <a:solidFill>
                  <a:schemeClr val="tx1"/>
                </a:solidFill>
                <a:latin typeface="Cambria Math" charset="0"/>
                <a:ea typeface="Cambria Math" charset="0"/>
                <a:cs typeface="Cambria Math" charset="0"/>
              </a:rPr>
              <a:t>The first tenet, drawn primarily from interpretivism, posits the singularity of causal accounts: it is meaningful contexts that give practices their social effectiveness and generative power in and on the world. </a:t>
            </a:r>
          </a:p>
          <a:p>
            <a:pPr algn="just"/>
            <a:r>
              <a:rPr lang="en-US" sz="2800" dirty="0" smtClean="0">
                <a:solidFill>
                  <a:schemeClr val="tx1"/>
                </a:solidFill>
                <a:latin typeface="Cambria Math" charset="0"/>
                <a:ea typeface="Cambria Math" charset="0"/>
                <a:cs typeface="Cambria Math" charset="0"/>
              </a:rPr>
              <a:t>The second tenet, in tune with process analytics, holds that no social relationships and practices are so unique as to foreclose the possibility of theorization and categorization.</a:t>
            </a:r>
          </a:p>
          <a:p>
            <a:pPr algn="just"/>
            <a:endParaRPr lang="en-US" sz="2800" dirty="0" smtClean="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XVIII</a:t>
            </a:r>
            <a:endParaRPr lang="en-US" sz="3200" dirty="0">
              <a:latin typeface="Cambria"/>
              <a:cs typeface="Cambria"/>
            </a:endParaRPr>
          </a:p>
        </p:txBody>
      </p:sp>
    </p:spTree>
    <p:extLst>
      <p:ext uri="{BB962C8B-B14F-4D97-AF65-F5344CB8AC3E}">
        <p14:creationId xmlns:p14="http://schemas.microsoft.com/office/powerpoint/2010/main" val="76125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20000"/>
          </a:bodyPr>
          <a:lstStyle/>
          <a:p>
            <a:pPr marL="0" indent="0" algn="ctr">
              <a:buNone/>
            </a:pPr>
            <a:r>
              <a:rPr lang="en-US" sz="2600" dirty="0" smtClean="0">
                <a:solidFill>
                  <a:srgbClr val="FF0000"/>
                </a:solidFill>
                <a:latin typeface="Cambria Math" charset="0"/>
                <a:ea typeface="Cambria Math" charset="0"/>
                <a:cs typeface="Cambria Math" charset="0"/>
              </a:rPr>
              <a:t>Post-structuralist discourse analysis</a:t>
            </a:r>
          </a:p>
          <a:p>
            <a:pPr algn="just"/>
            <a:r>
              <a:rPr lang="en-US" sz="2600" dirty="0">
                <a:solidFill>
                  <a:schemeClr val="tx1"/>
                </a:solidFill>
                <a:latin typeface="Cambria Math" charset="0"/>
                <a:ea typeface="Cambria Math" charset="0"/>
                <a:cs typeface="Cambria Math" charset="0"/>
              </a:rPr>
              <a:t>A</a:t>
            </a:r>
            <a:r>
              <a:rPr lang="en-US" sz="2600" dirty="0" smtClean="0">
                <a:solidFill>
                  <a:schemeClr val="tx1"/>
                </a:solidFill>
                <a:latin typeface="Cambria Math" charset="0"/>
                <a:ea typeface="Cambria Math" charset="0"/>
                <a:cs typeface="Cambria Math" charset="0"/>
              </a:rPr>
              <a:t>nti-essentialist ontology.</a:t>
            </a:r>
          </a:p>
          <a:p>
            <a:pPr algn="just"/>
            <a:r>
              <a:rPr lang="en-US" sz="2600" dirty="0">
                <a:solidFill>
                  <a:schemeClr val="tx1"/>
                </a:solidFill>
                <a:latin typeface="Cambria Math" charset="0"/>
                <a:ea typeface="Cambria Math" charset="0"/>
                <a:cs typeface="Cambria Math" charset="0"/>
              </a:rPr>
              <a:t>A</a:t>
            </a:r>
            <a:r>
              <a:rPr lang="en-US" sz="2600" dirty="0" smtClean="0">
                <a:solidFill>
                  <a:schemeClr val="tx1"/>
                </a:solidFill>
                <a:latin typeface="Cambria Math" charset="0"/>
                <a:ea typeface="Cambria Math" charset="0"/>
                <a:cs typeface="Cambria Math" charset="0"/>
              </a:rPr>
              <a:t>nti-foundationalist epistemology.</a:t>
            </a:r>
          </a:p>
          <a:p>
            <a:pPr algn="just"/>
            <a:r>
              <a:rPr lang="en-US" sz="2600" dirty="0" smtClean="0">
                <a:solidFill>
                  <a:schemeClr val="tx1"/>
                </a:solidFill>
                <a:latin typeface="Cambria Math" charset="0"/>
                <a:ea typeface="Cambria Math" charset="0"/>
                <a:cs typeface="Cambria Math" charset="0"/>
              </a:rPr>
              <a:t>PDA argues that </a:t>
            </a:r>
            <a:r>
              <a:rPr lang="en-US" sz="2600" dirty="0">
                <a:solidFill>
                  <a:schemeClr val="tx1"/>
                </a:solidFill>
                <a:latin typeface="Cambria Math" charset="0"/>
                <a:ea typeface="Cambria Math" charset="0"/>
                <a:cs typeface="Cambria Math" charset="0"/>
              </a:rPr>
              <a:t>there is no pregiven, </a:t>
            </a:r>
            <a:r>
              <a:rPr lang="en-US" sz="2600" dirty="0" smtClean="0">
                <a:solidFill>
                  <a:schemeClr val="tx1"/>
                </a:solidFill>
                <a:latin typeface="Cambria Math" charset="0"/>
                <a:ea typeface="Cambria Math" charset="0"/>
                <a:cs typeface="Cambria Math" charset="0"/>
              </a:rPr>
              <a:t>self-determining essence </a:t>
            </a:r>
            <a:r>
              <a:rPr lang="en-US" sz="2600" dirty="0">
                <a:solidFill>
                  <a:schemeClr val="tx1"/>
                </a:solidFill>
                <a:latin typeface="Cambria Math" charset="0"/>
                <a:ea typeface="Cambria Math" charset="0"/>
                <a:cs typeface="Cambria Math" charset="0"/>
              </a:rPr>
              <a:t>that is capable of determining and ultimately fixing all other </a:t>
            </a:r>
            <a:r>
              <a:rPr lang="en-US" sz="2600" dirty="0" smtClean="0">
                <a:solidFill>
                  <a:schemeClr val="tx1"/>
                </a:solidFill>
                <a:latin typeface="Cambria Math" charset="0"/>
                <a:ea typeface="Cambria Math" charset="0"/>
                <a:cs typeface="Cambria Math" charset="0"/>
              </a:rPr>
              <a:t>identities within </a:t>
            </a:r>
            <a:r>
              <a:rPr lang="en-US" sz="2600" dirty="0">
                <a:solidFill>
                  <a:schemeClr val="tx1"/>
                </a:solidFill>
                <a:latin typeface="Cambria Math" charset="0"/>
                <a:ea typeface="Cambria Math" charset="0"/>
                <a:cs typeface="Cambria Math" charset="0"/>
              </a:rPr>
              <a:t>a stable and totalizing structure</a:t>
            </a:r>
            <a:r>
              <a:rPr lang="en-US" sz="2600" dirty="0" smtClean="0">
                <a:solidFill>
                  <a:schemeClr val="tx1"/>
                </a:solidFill>
                <a:latin typeface="Cambria Math" charset="0"/>
                <a:ea typeface="Cambria Math" charset="0"/>
                <a:cs typeface="Cambria Math" charset="0"/>
              </a:rPr>
              <a:t>.</a:t>
            </a:r>
          </a:p>
          <a:p>
            <a:pPr algn="just"/>
            <a:r>
              <a:rPr lang="en-US" sz="2600" dirty="0">
                <a:solidFill>
                  <a:schemeClr val="tx1"/>
                </a:solidFill>
                <a:latin typeface="Cambria Math" charset="0"/>
                <a:ea typeface="Cambria Math" charset="0"/>
                <a:cs typeface="Cambria Math" charset="0"/>
              </a:rPr>
              <a:t>Discourse theory aims to draw out the consequences of giving up the idea of a transcendental </a:t>
            </a:r>
            <a:r>
              <a:rPr lang="en-US" sz="2600" dirty="0" smtClean="0">
                <a:solidFill>
                  <a:schemeClr val="tx1"/>
                </a:solidFill>
                <a:latin typeface="Cambria Math" charset="0"/>
                <a:ea typeface="Cambria Math" charset="0"/>
                <a:cs typeface="Cambria Math" charset="0"/>
              </a:rPr>
              <a:t>center. </a:t>
            </a:r>
          </a:p>
          <a:p>
            <a:pPr algn="just"/>
            <a:r>
              <a:rPr lang="en-US" sz="2600" dirty="0" smtClean="0">
                <a:solidFill>
                  <a:schemeClr val="tx1"/>
                </a:solidFill>
                <a:latin typeface="Cambria Math" charset="0"/>
                <a:ea typeface="Cambria Math" charset="0"/>
                <a:cs typeface="Cambria Math" charset="0"/>
              </a:rPr>
              <a:t>The </a:t>
            </a:r>
            <a:r>
              <a:rPr lang="en-US" sz="2600" dirty="0">
                <a:solidFill>
                  <a:schemeClr val="tx1"/>
                </a:solidFill>
                <a:latin typeface="Cambria Math" charset="0"/>
                <a:ea typeface="Cambria Math" charset="0"/>
                <a:cs typeface="Cambria Math" charset="0"/>
              </a:rPr>
              <a:t>result is not total chaos and flux, but playful determination of social meanings and identities within a relational system which is provisionally anchored in nodal points that are capable of partially fixing a series of floating signifiers. </a:t>
            </a:r>
            <a:endParaRPr lang="en-US" sz="2600" dirty="0" smtClean="0">
              <a:solidFill>
                <a:schemeClr val="tx1"/>
              </a:solidFill>
              <a:latin typeface="Cambria Math" charset="0"/>
              <a:ea typeface="Cambria Math" charset="0"/>
              <a:cs typeface="Cambria Math" charset="0"/>
            </a:endParaRPr>
          </a:p>
          <a:p>
            <a:pPr algn="just"/>
            <a:endParaRPr lang="en-US" sz="26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I</a:t>
            </a:r>
            <a:endParaRPr lang="en-US" sz="3200" dirty="0">
              <a:latin typeface="Cambria"/>
              <a:cs typeface="Cambria"/>
            </a:endParaRPr>
          </a:p>
        </p:txBody>
      </p:sp>
    </p:spTree>
    <p:extLst>
      <p:ext uri="{BB962C8B-B14F-4D97-AF65-F5344CB8AC3E}">
        <p14:creationId xmlns:p14="http://schemas.microsoft.com/office/powerpoint/2010/main" val="2127795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marL="0" indent="0" algn="ctr">
              <a:buNone/>
            </a:pPr>
            <a:r>
              <a:rPr lang="en-US" sz="2600" dirty="0" smtClean="0">
                <a:solidFill>
                  <a:srgbClr val="FF0000"/>
                </a:solidFill>
                <a:latin typeface="Cambria Math" charset="0"/>
                <a:ea typeface="Cambria Math" charset="0"/>
                <a:cs typeface="Cambria Math" charset="0"/>
              </a:rPr>
              <a:t>Post-structuralist discourse analysis</a:t>
            </a:r>
          </a:p>
          <a:p>
            <a:pPr algn="just"/>
            <a:r>
              <a:rPr lang="en-US" sz="2600" dirty="0" smtClean="0">
                <a:solidFill>
                  <a:schemeClr val="tx1"/>
                </a:solidFill>
                <a:latin typeface="Cambria Math" charset="0"/>
                <a:ea typeface="Cambria Math" charset="0"/>
                <a:cs typeface="Cambria Math" charset="0"/>
              </a:rPr>
              <a:t>PDA fundamental premise - while there is a ‘real world’ of objects independent of our knowledge, it is only through meaning-making that these objects </a:t>
            </a:r>
            <a:r>
              <a:rPr lang="en-US" sz="2600" i="1" dirty="0" smtClean="0">
                <a:solidFill>
                  <a:schemeClr val="tx1"/>
                </a:solidFill>
                <a:latin typeface="Cambria Math" charset="0"/>
                <a:ea typeface="Cambria Math" charset="0"/>
                <a:cs typeface="Cambria Math" charset="0"/>
              </a:rPr>
              <a:t>become </a:t>
            </a:r>
            <a:r>
              <a:rPr lang="en-US" sz="2600" dirty="0" smtClean="0">
                <a:solidFill>
                  <a:schemeClr val="tx1"/>
                </a:solidFill>
                <a:latin typeface="Cambria Math" charset="0"/>
                <a:ea typeface="Cambria Math" charset="0"/>
                <a:cs typeface="Cambria Math" charset="0"/>
              </a:rPr>
              <a:t>real to us. </a:t>
            </a:r>
          </a:p>
          <a:p>
            <a:pPr algn="just"/>
            <a:r>
              <a:rPr lang="en-US" sz="2600" dirty="0" smtClean="0">
                <a:solidFill>
                  <a:srgbClr val="FF0000"/>
                </a:solidFill>
                <a:latin typeface="Cambria Math" charset="0"/>
                <a:ea typeface="Cambria Math" charset="0"/>
                <a:cs typeface="Cambria Math" charset="0"/>
              </a:rPr>
              <a:t>Ernesto Laclau </a:t>
            </a:r>
            <a:r>
              <a:rPr lang="en-US" sz="2600" dirty="0" smtClean="0">
                <a:solidFill>
                  <a:schemeClr val="tx1"/>
                </a:solidFill>
                <a:latin typeface="Cambria Math" charset="0"/>
                <a:ea typeface="Cambria Math" charset="0"/>
                <a:cs typeface="Cambria Math" charset="0"/>
              </a:rPr>
              <a:t>and </a:t>
            </a:r>
            <a:r>
              <a:rPr lang="en-US" sz="2600" dirty="0" smtClean="0">
                <a:solidFill>
                  <a:srgbClr val="FF0000"/>
                </a:solidFill>
                <a:latin typeface="Cambria Math" charset="0"/>
                <a:ea typeface="Cambria Math" charset="0"/>
                <a:cs typeface="Cambria Math" charset="0"/>
              </a:rPr>
              <a:t>Chantel Mouffe </a:t>
            </a:r>
            <a:r>
              <a:rPr lang="en-US" sz="2600" dirty="0" smtClean="0">
                <a:solidFill>
                  <a:schemeClr val="tx1"/>
                </a:solidFill>
                <a:latin typeface="Cambria Math" charset="0"/>
                <a:ea typeface="Cambria Math" charset="0"/>
                <a:cs typeface="Cambria Math" charset="0"/>
              </a:rPr>
              <a:t>call this articulatory nature of the social world </a:t>
            </a:r>
            <a:r>
              <a:rPr lang="en-US" sz="2600" i="1" dirty="0" smtClean="0">
                <a:solidFill>
                  <a:schemeClr val="tx1"/>
                </a:solidFill>
                <a:latin typeface="Cambria Math" charset="0"/>
                <a:ea typeface="Cambria Math" charset="0"/>
                <a:cs typeface="Cambria Math" charset="0"/>
              </a:rPr>
              <a:t>discourse</a:t>
            </a:r>
            <a:r>
              <a:rPr lang="en-US" sz="2600" dirty="0" smtClean="0">
                <a:solidFill>
                  <a:schemeClr val="tx1"/>
                </a:solidFill>
                <a:latin typeface="Cambria Math" charset="0"/>
                <a:ea typeface="Cambria Math" charset="0"/>
                <a:cs typeface="Cambria Math" charset="0"/>
              </a:rPr>
              <a:t>, and they contend that all social phenomena are encompassed by it. </a:t>
            </a:r>
          </a:p>
          <a:p>
            <a:pPr algn="just"/>
            <a:r>
              <a:rPr lang="en-US" sz="2600" dirty="0" smtClean="0">
                <a:solidFill>
                  <a:schemeClr val="tx1"/>
                </a:solidFill>
                <a:latin typeface="Cambria Math" charset="0"/>
                <a:ea typeface="Cambria Math" charset="0"/>
                <a:cs typeface="Cambria Math" charset="0"/>
              </a:rPr>
              <a:t>Discourse is coextensive with the social, and that language is assumed to be the most elemental system of social interaction, and progenitor of the meaning-making.</a:t>
            </a:r>
          </a:p>
          <a:p>
            <a:pPr algn="just"/>
            <a:endParaRPr lang="en-US" sz="26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II</a:t>
            </a:r>
            <a:endParaRPr lang="en-US" sz="3200" dirty="0">
              <a:latin typeface="Cambria"/>
              <a:cs typeface="Cambria"/>
            </a:endParaRPr>
          </a:p>
        </p:txBody>
      </p:sp>
    </p:spTree>
    <p:extLst>
      <p:ext uri="{BB962C8B-B14F-4D97-AF65-F5344CB8AC3E}">
        <p14:creationId xmlns:p14="http://schemas.microsoft.com/office/powerpoint/2010/main" val="798144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lnSpcReduction="10000"/>
          </a:bodyPr>
          <a:lstStyle/>
          <a:p>
            <a:pPr marL="0" indent="0" algn="ctr">
              <a:buNone/>
            </a:pPr>
            <a:r>
              <a:rPr lang="en-US" sz="2600" dirty="0" smtClean="0">
                <a:solidFill>
                  <a:srgbClr val="FF0000"/>
                </a:solidFill>
                <a:latin typeface="Cambria Math" charset="0"/>
                <a:ea typeface="Cambria Math" charset="0"/>
                <a:cs typeface="Cambria Math" charset="0"/>
              </a:rPr>
              <a:t>Post-structuralist discourse analysis</a:t>
            </a:r>
          </a:p>
          <a:p>
            <a:pPr algn="just"/>
            <a:r>
              <a:rPr lang="en-US" sz="2600" dirty="0">
                <a:solidFill>
                  <a:schemeClr val="tx1"/>
                </a:solidFill>
                <a:latin typeface="Cambria Math" charset="0"/>
                <a:ea typeface="Cambria Math" charset="0"/>
                <a:cs typeface="Cambria Math" charset="0"/>
              </a:rPr>
              <a:t>Rorty (1989) - while the world exists out there, truth does not. Truth is not a feature of externally existing reality, but a feature of language. </a:t>
            </a:r>
          </a:p>
          <a:p>
            <a:pPr algn="just"/>
            <a:r>
              <a:rPr lang="en-US" sz="2600" dirty="0">
                <a:solidFill>
                  <a:schemeClr val="tx1"/>
                </a:solidFill>
                <a:latin typeface="Cambria Math" charset="0"/>
                <a:ea typeface="Cambria Math" charset="0"/>
                <a:cs typeface="Cambria Math" charset="0"/>
              </a:rPr>
              <a:t>Truth is local </a:t>
            </a:r>
            <a:r>
              <a:rPr lang="en-US" sz="2600" dirty="0" smtClean="0">
                <a:solidFill>
                  <a:schemeClr val="tx1"/>
                </a:solidFill>
                <a:latin typeface="Cambria Math" charset="0"/>
                <a:ea typeface="Cambria Math" charset="0"/>
                <a:cs typeface="Cambria Math" charset="0"/>
              </a:rPr>
              <a:t>and </a:t>
            </a:r>
            <a:r>
              <a:rPr lang="en-US" sz="2600" dirty="0">
                <a:solidFill>
                  <a:schemeClr val="tx1"/>
                </a:solidFill>
                <a:latin typeface="Cambria Math" charset="0"/>
                <a:ea typeface="Cambria Math" charset="0"/>
                <a:cs typeface="Cambria Math" charset="0"/>
              </a:rPr>
              <a:t>flexible, as it is conditioned by a discursive truth regime which specifies the criteria for judging something to be true or false. </a:t>
            </a:r>
          </a:p>
          <a:p>
            <a:pPr algn="just"/>
            <a:r>
              <a:rPr lang="en-US" sz="2600" dirty="0">
                <a:solidFill>
                  <a:schemeClr val="tx1"/>
                </a:solidFill>
                <a:latin typeface="Cambria Math" charset="0"/>
                <a:ea typeface="Cambria Math" charset="0"/>
                <a:cs typeface="Cambria Math" charset="0"/>
              </a:rPr>
              <a:t>Within a certain vocabulary we can assess the truth claim of different discursive statements in relation to the different states of affairs that we perceive. </a:t>
            </a:r>
            <a:endParaRPr lang="en-US" sz="2600" dirty="0" smtClean="0">
              <a:solidFill>
                <a:schemeClr val="tx1"/>
              </a:solidFill>
              <a:latin typeface="Cambria Math" charset="0"/>
              <a:ea typeface="Cambria Math" charset="0"/>
              <a:cs typeface="Cambria Math" charset="0"/>
            </a:endParaRPr>
          </a:p>
          <a:p>
            <a:pPr algn="just"/>
            <a:r>
              <a:rPr lang="en-US" sz="2600" dirty="0" smtClean="0">
                <a:solidFill>
                  <a:schemeClr val="tx1"/>
                </a:solidFill>
                <a:latin typeface="Cambria Math" charset="0"/>
                <a:ea typeface="Cambria Math" charset="0"/>
                <a:cs typeface="Cambria Math" charset="0"/>
              </a:rPr>
              <a:t>However</a:t>
            </a:r>
            <a:r>
              <a:rPr lang="en-US" sz="2600" dirty="0">
                <a:solidFill>
                  <a:schemeClr val="tx1"/>
                </a:solidFill>
                <a:latin typeface="Cambria Math" charset="0"/>
                <a:ea typeface="Cambria Math" charset="0"/>
                <a:cs typeface="Cambria Math" charset="0"/>
              </a:rPr>
              <a:t>, reality does not determine the kind of vocabulary and truth regime that we will construct</a:t>
            </a:r>
            <a:r>
              <a:rPr lang="en-US" sz="2600" dirty="0" smtClean="0">
                <a:solidFill>
                  <a:schemeClr val="tx1"/>
                </a:solidFill>
                <a:latin typeface="Cambria Math" charset="0"/>
                <a:ea typeface="Cambria Math" charset="0"/>
                <a:cs typeface="Cambria Math" charset="0"/>
              </a:rPr>
              <a:t>. </a:t>
            </a:r>
          </a:p>
          <a:p>
            <a:pPr algn="just"/>
            <a:endParaRPr lang="en-US" sz="26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III</a:t>
            </a:r>
            <a:endParaRPr lang="en-US" sz="3200" dirty="0">
              <a:latin typeface="Cambria"/>
              <a:cs typeface="Cambria"/>
            </a:endParaRPr>
          </a:p>
        </p:txBody>
      </p:sp>
    </p:spTree>
    <p:extLst>
      <p:ext uri="{BB962C8B-B14F-4D97-AF65-F5344CB8AC3E}">
        <p14:creationId xmlns:p14="http://schemas.microsoft.com/office/powerpoint/2010/main" val="13952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marL="0" indent="0" algn="ctr">
              <a:buNone/>
            </a:pPr>
            <a:r>
              <a:rPr lang="en-US" sz="2800" dirty="0">
                <a:solidFill>
                  <a:srgbClr val="FF0000"/>
                </a:solidFill>
                <a:latin typeface="Cambria Math" charset="0"/>
                <a:ea typeface="Cambria Math" charset="0"/>
                <a:cs typeface="Cambria Math" charset="0"/>
              </a:rPr>
              <a:t>Post-structuralist discourse </a:t>
            </a:r>
            <a:r>
              <a:rPr lang="en-US" sz="2800" dirty="0" smtClean="0">
                <a:solidFill>
                  <a:srgbClr val="FF0000"/>
                </a:solidFill>
                <a:latin typeface="Cambria Math" charset="0"/>
                <a:ea typeface="Cambria Math" charset="0"/>
                <a:cs typeface="Cambria Math" charset="0"/>
              </a:rPr>
              <a:t>analysis</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Discourse is not equivalent to “ideas” - discourse incorporates material as well as ideational factors.</a:t>
            </a:r>
          </a:p>
          <a:p>
            <a:pPr algn="just"/>
            <a:r>
              <a:rPr lang="en-US" sz="2800" dirty="0">
                <a:solidFill>
                  <a:schemeClr val="tx1"/>
                </a:solidFill>
                <a:latin typeface="Cambria Math" charset="0"/>
                <a:ea typeface="Cambria Math" charset="0"/>
                <a:cs typeface="Cambria Math" charset="0"/>
              </a:rPr>
              <a:t>Subjects, or their identities, are developed against an ‘other’. </a:t>
            </a:r>
          </a:p>
          <a:p>
            <a:pPr algn="just"/>
            <a:r>
              <a:rPr lang="en-US" sz="2800" dirty="0" smtClean="0">
                <a:solidFill>
                  <a:schemeClr val="tx1"/>
                </a:solidFill>
                <a:latin typeface="Cambria Math" charset="0"/>
                <a:ea typeface="Cambria Math" charset="0"/>
                <a:cs typeface="Cambria Math" charset="0"/>
              </a:rPr>
              <a:t>Analysts </a:t>
            </a:r>
            <a:r>
              <a:rPr lang="en-US" sz="2800" dirty="0">
                <a:solidFill>
                  <a:schemeClr val="tx1"/>
                </a:solidFill>
                <a:latin typeface="Cambria Math" charset="0"/>
                <a:ea typeface="Cambria Math" charset="0"/>
                <a:cs typeface="Cambria Math" charset="0"/>
              </a:rPr>
              <a:t>are not concerned with </a:t>
            </a:r>
            <a:r>
              <a:rPr lang="en-US" sz="2800" dirty="0" smtClean="0">
                <a:solidFill>
                  <a:schemeClr val="tx1"/>
                </a:solidFill>
                <a:latin typeface="Cambria Math" charset="0"/>
                <a:ea typeface="Cambria Math" charset="0"/>
                <a:cs typeface="Cambria Math" charset="0"/>
              </a:rPr>
              <a:t>causal </a:t>
            </a:r>
            <a:r>
              <a:rPr lang="en-US" sz="2800" dirty="0">
                <a:solidFill>
                  <a:schemeClr val="tx1"/>
                </a:solidFill>
                <a:latin typeface="Cambria Math" charset="0"/>
                <a:ea typeface="Cambria Math" charset="0"/>
                <a:cs typeface="Cambria Math" charset="0"/>
              </a:rPr>
              <a:t>social science in any meaningful sense, but with asking questions </a:t>
            </a:r>
            <a:r>
              <a:rPr lang="en-US" sz="2800" dirty="0" smtClean="0">
                <a:solidFill>
                  <a:schemeClr val="tx1"/>
                </a:solidFill>
                <a:latin typeface="Cambria Math" charset="0"/>
                <a:ea typeface="Cambria Math" charset="0"/>
                <a:cs typeface="Cambria Math" charset="0"/>
              </a:rPr>
              <a:t>primarily </a:t>
            </a:r>
            <a:r>
              <a:rPr lang="en-US" sz="2800" dirty="0">
                <a:solidFill>
                  <a:schemeClr val="tx1"/>
                </a:solidFill>
                <a:latin typeface="Cambria Math" charset="0"/>
                <a:ea typeface="Cambria Math" charset="0"/>
                <a:cs typeface="Cambria Math" charset="0"/>
              </a:rPr>
              <a:t>about how discursive representations of the social constitute the identities of </a:t>
            </a:r>
            <a:r>
              <a:rPr lang="en-US" sz="2800" dirty="0" smtClean="0">
                <a:solidFill>
                  <a:schemeClr val="tx1"/>
                </a:solidFill>
                <a:latin typeface="Cambria Math" charset="0"/>
                <a:ea typeface="Cambria Math" charset="0"/>
                <a:cs typeface="Cambria Math" charset="0"/>
              </a:rPr>
              <a:t>actors.</a:t>
            </a:r>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IV</a:t>
            </a:r>
            <a:endParaRPr lang="en-US" sz="3200" dirty="0">
              <a:latin typeface="Cambria"/>
              <a:cs typeface="Cambria"/>
            </a:endParaRPr>
          </a:p>
        </p:txBody>
      </p:sp>
    </p:spTree>
    <p:extLst>
      <p:ext uri="{BB962C8B-B14F-4D97-AF65-F5344CB8AC3E}">
        <p14:creationId xmlns:p14="http://schemas.microsoft.com/office/powerpoint/2010/main" val="1967430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817686"/>
            <a:ext cx="8340057" cy="5914094"/>
          </a:xfrm>
        </p:spPr>
        <p:txBody>
          <a:bodyPr>
            <a:normAutofit fontScale="70000" lnSpcReduction="20000"/>
          </a:bodyPr>
          <a:lstStyle/>
          <a:p>
            <a:pPr marL="0" indent="0" algn="ctr">
              <a:buNone/>
            </a:pPr>
            <a:r>
              <a:rPr lang="en-US" sz="2800" dirty="0">
                <a:solidFill>
                  <a:srgbClr val="FF0000"/>
                </a:solidFill>
                <a:latin typeface="Cambria Math" charset="0"/>
                <a:ea typeface="Cambria Math" charset="0"/>
                <a:cs typeface="Cambria Math" charset="0"/>
              </a:rPr>
              <a:t>Post-structuralist discourse analysis</a:t>
            </a:r>
          </a:p>
          <a:p>
            <a:pPr algn="just"/>
            <a:r>
              <a:rPr lang="en-US" sz="2800" dirty="0" smtClean="0">
                <a:solidFill>
                  <a:schemeClr val="tx1"/>
                </a:solidFill>
                <a:latin typeface="Cambria Math" charset="0"/>
                <a:ea typeface="Cambria Math" charset="0"/>
                <a:cs typeface="Cambria Math" charset="0"/>
              </a:rPr>
              <a:t>PDA is about mapping discursive structures to show how they produce objects, and especially subjects — taking the form of deconstructing discursive totalities away from their ‘hegemonic’ status to open up what is perceived as a ‘closure’.</a:t>
            </a:r>
          </a:p>
          <a:p>
            <a:pPr algn="just"/>
            <a:r>
              <a:rPr lang="en-US" sz="2800" dirty="0" smtClean="0">
                <a:solidFill>
                  <a:schemeClr val="tx1"/>
                </a:solidFill>
                <a:latin typeface="Cambria Math" charset="0"/>
                <a:ea typeface="Cambria Math" charset="0"/>
                <a:cs typeface="Cambria Math" charset="0"/>
              </a:rPr>
              <a:t>In deconstruction, the ahistorical or fixed constructions of objects or identities are exposed as contingent and relationally structured, and counter-discourses are proposed as possible ways a situation could have been.</a:t>
            </a:r>
          </a:p>
          <a:p>
            <a:pPr algn="just"/>
            <a:r>
              <a:rPr lang="en-US" sz="2800" dirty="0" smtClean="0">
                <a:solidFill>
                  <a:schemeClr val="tx1"/>
                </a:solidFill>
                <a:latin typeface="Cambria Math" charset="0"/>
                <a:ea typeface="Cambria Math" charset="0"/>
                <a:cs typeface="Cambria Math" charset="0"/>
              </a:rPr>
              <a:t>Analysts may also seek to find some ‘blank spot’ or contradiction for which a particular discourse shows its weakness, or conduct a ‘genealogy’ which ‘traces the formation of a concept’.</a:t>
            </a:r>
          </a:p>
          <a:p>
            <a:pPr algn="just"/>
            <a:r>
              <a:rPr lang="en-US" sz="2800" dirty="0" smtClean="0">
                <a:solidFill>
                  <a:schemeClr val="tx1"/>
                </a:solidFill>
                <a:latin typeface="Cambria Math" charset="0"/>
                <a:ea typeface="Cambria Math" charset="0"/>
                <a:cs typeface="Cambria Math" charset="0"/>
              </a:rPr>
              <a:t>Linguistics and </a:t>
            </a:r>
            <a:r>
              <a:rPr lang="en-US" sz="2800" dirty="0">
                <a:solidFill>
                  <a:schemeClr val="tx1"/>
                </a:solidFill>
                <a:latin typeface="Cambria Math" charset="0"/>
                <a:ea typeface="Cambria Math" charset="0"/>
                <a:cs typeface="Cambria Math" charset="0"/>
              </a:rPr>
              <a:t>discourse analysis</a:t>
            </a:r>
            <a:r>
              <a:rPr lang="en-US" sz="2800" dirty="0" smtClean="0">
                <a:solidFill>
                  <a:schemeClr val="tx1"/>
                </a:solidFill>
                <a:latin typeface="Cambria Math" charset="0"/>
                <a:ea typeface="Cambria Math" charset="0"/>
                <a:cs typeface="Cambria Math" charset="0"/>
              </a:rPr>
              <a:t>:</a:t>
            </a:r>
          </a:p>
          <a:p>
            <a:pPr marL="0" indent="0" algn="just">
              <a:buNone/>
            </a:pPr>
            <a:r>
              <a:rPr lang="en-US" sz="2800" dirty="0" smtClean="0">
                <a:solidFill>
                  <a:schemeClr val="tx1"/>
                </a:solidFill>
                <a:latin typeface="Cambria Math" charset="0"/>
                <a:ea typeface="Cambria Math" charset="0"/>
                <a:cs typeface="Cambria Math" charset="0"/>
              </a:rPr>
              <a:t> </a:t>
            </a:r>
            <a:r>
              <a:rPr lang="en-US" sz="2800" dirty="0">
                <a:solidFill>
                  <a:schemeClr val="tx1"/>
                </a:solidFill>
                <a:latin typeface="Cambria Math" charset="0"/>
                <a:ea typeface="Cambria Math" charset="0"/>
                <a:cs typeface="Cambria Math" charset="0"/>
                <a:hlinkClick r:id="rId2"/>
              </a:rPr>
              <a:t>https://</a:t>
            </a:r>
            <a:r>
              <a:rPr lang="en-US" sz="2800" dirty="0" smtClean="0">
                <a:solidFill>
                  <a:schemeClr val="tx1"/>
                </a:solidFill>
                <a:latin typeface="Cambria Math" charset="0"/>
                <a:ea typeface="Cambria Math" charset="0"/>
                <a:cs typeface="Cambria Math" charset="0"/>
                <a:hlinkClick r:id="rId2"/>
              </a:rPr>
              <a:t>www.youtube.com/watch?v=JZ8bkus3vis</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How to write a paper using discourse analysis:</a:t>
            </a:r>
          </a:p>
          <a:p>
            <a:pPr marL="0" indent="0" algn="just">
              <a:buNone/>
            </a:pPr>
            <a:r>
              <a:rPr lang="en-US" sz="2800" dirty="0">
                <a:solidFill>
                  <a:schemeClr val="tx1"/>
                </a:solidFill>
                <a:latin typeface="Cambria Math" charset="0"/>
                <a:ea typeface="Cambria Math" charset="0"/>
                <a:cs typeface="Cambria Math" charset="0"/>
                <a:hlinkClick r:id="rId3"/>
              </a:rPr>
              <a:t>https</a:t>
            </a:r>
            <a:r>
              <a:rPr lang="en-US" sz="2800">
                <a:solidFill>
                  <a:schemeClr val="tx1"/>
                </a:solidFill>
                <a:latin typeface="Cambria Math" charset="0"/>
                <a:ea typeface="Cambria Math" charset="0"/>
                <a:cs typeface="Cambria Math" charset="0"/>
                <a:hlinkClick r:id="rId3"/>
              </a:rPr>
              <a:t>://</a:t>
            </a:r>
            <a:r>
              <a:rPr lang="en-US" sz="2800" smtClean="0">
                <a:solidFill>
                  <a:schemeClr val="tx1"/>
                </a:solidFill>
                <a:latin typeface="Cambria Math" charset="0"/>
                <a:ea typeface="Cambria Math" charset="0"/>
                <a:cs typeface="Cambria Math" charset="0"/>
                <a:hlinkClick r:id="rId3"/>
              </a:rPr>
              <a:t>www.youtube.com/watch?v=pkwfJlNkRvw</a:t>
            </a:r>
            <a:endParaRPr lang="en-US" sz="2800" smtClean="0">
              <a:solidFill>
                <a:schemeClr val="tx1"/>
              </a:solidFill>
              <a:latin typeface="Cambria Math" charset="0"/>
              <a:ea typeface="Cambria Math" charset="0"/>
              <a:cs typeface="Cambria Math" charset="0"/>
            </a:endParaRPr>
          </a:p>
          <a:p>
            <a:pPr marL="0" indent="0" algn="just">
              <a:buNone/>
            </a:pPr>
            <a:endParaRPr lang="en-US" sz="2800" dirty="0" smtClean="0">
              <a:solidFill>
                <a:schemeClr val="tx1"/>
              </a:solidFill>
              <a:latin typeface="Cambria Math" charset="0"/>
              <a:ea typeface="Cambria Math" charset="0"/>
              <a:cs typeface="Cambria Math" charset="0"/>
            </a:endParaRPr>
          </a:p>
          <a:p>
            <a:pPr algn="just"/>
            <a:endParaRPr lang="en-US" sz="2800" dirty="0">
              <a:solidFill>
                <a:schemeClr val="tx1"/>
              </a:solidFill>
              <a:latin typeface="Cambria Math" charset="0"/>
              <a:ea typeface="Cambria Math" charset="0"/>
              <a:cs typeface="Cambria Math" charset="0"/>
            </a:endParaRP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123092"/>
            <a:ext cx="8042276" cy="694593"/>
          </a:xfrm>
        </p:spPr>
        <p:txBody>
          <a:bodyPr anchor="ctr"/>
          <a:lstStyle/>
          <a:p>
            <a:r>
              <a:rPr lang="en-US" sz="3200" dirty="0" smtClean="0">
                <a:latin typeface="Cambria"/>
                <a:cs typeface="Cambria"/>
              </a:rPr>
              <a:t>Discourse Analysis in IR </a:t>
            </a:r>
            <a:r>
              <a:rPr lang="en-US" sz="3200" dirty="0">
                <a:latin typeface="Cambria"/>
                <a:cs typeface="Cambria"/>
              </a:rPr>
              <a:t>V</a:t>
            </a:r>
          </a:p>
        </p:txBody>
      </p:sp>
    </p:spTree>
    <p:extLst>
      <p:ext uri="{BB962C8B-B14F-4D97-AF65-F5344CB8AC3E}">
        <p14:creationId xmlns:p14="http://schemas.microsoft.com/office/powerpoint/2010/main" val="2104589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20000"/>
          </a:bodyPr>
          <a:lstStyle/>
          <a:p>
            <a:pPr marL="0" indent="0" algn="ctr">
              <a:buNone/>
            </a:pPr>
            <a:r>
              <a:rPr lang="en-US" sz="2800" dirty="0" smtClean="0">
                <a:solidFill>
                  <a:srgbClr val="FF0000"/>
                </a:solidFill>
                <a:latin typeface="Cambria Math" charset="0"/>
                <a:ea typeface="Cambria Math" charset="0"/>
                <a:cs typeface="Cambria Math" charset="0"/>
              </a:rPr>
              <a:t>The four key arguments of Laclau and Mouffe</a:t>
            </a:r>
          </a:p>
          <a:p>
            <a:pPr algn="just"/>
            <a:r>
              <a:rPr lang="en-US" sz="2800" dirty="0" smtClean="0">
                <a:solidFill>
                  <a:schemeClr val="tx1"/>
                </a:solidFill>
                <a:latin typeface="Cambria Math" charset="0"/>
                <a:ea typeface="Cambria Math" charset="0"/>
                <a:cs typeface="Cambria Math" charset="0"/>
              </a:rPr>
              <a:t>“</a:t>
            </a:r>
            <a:r>
              <a:rPr lang="en-US" sz="2800" i="1" dirty="0" smtClean="0">
                <a:solidFill>
                  <a:schemeClr val="tx1"/>
                </a:solidFill>
                <a:latin typeface="Cambria Math" charset="0"/>
                <a:ea typeface="Cambria Math" charset="0"/>
                <a:cs typeface="Cambria Math" charset="0"/>
              </a:rPr>
              <a:t>Hegemony and Socialist Strategy</a:t>
            </a:r>
            <a:r>
              <a:rPr lang="en-US" sz="2800" dirty="0" smtClean="0">
                <a:solidFill>
                  <a:schemeClr val="tx1"/>
                </a:solidFill>
                <a:latin typeface="Cambria Math" charset="0"/>
                <a:ea typeface="Cambria Math" charset="0"/>
                <a:cs typeface="Cambria Math" charset="0"/>
              </a:rPr>
              <a:t>” (1985)</a:t>
            </a:r>
          </a:p>
          <a:p>
            <a:pPr algn="just"/>
            <a:r>
              <a:rPr lang="en-US" sz="2800" dirty="0" smtClean="0">
                <a:solidFill>
                  <a:schemeClr val="tx1"/>
                </a:solidFill>
                <a:latin typeface="Cambria Math" charset="0"/>
                <a:ea typeface="Cambria Math" charset="0"/>
                <a:cs typeface="Cambria Math" charset="0"/>
              </a:rPr>
              <a:t>The </a:t>
            </a:r>
            <a:r>
              <a:rPr lang="en-US" sz="2800" dirty="0" smtClean="0">
                <a:solidFill>
                  <a:srgbClr val="FF0000"/>
                </a:solidFill>
                <a:latin typeface="Cambria Math" charset="0"/>
                <a:ea typeface="Cambria Math" charset="0"/>
                <a:cs typeface="Cambria Math" charset="0"/>
              </a:rPr>
              <a:t>first</a:t>
            </a:r>
            <a:r>
              <a:rPr lang="en-US" sz="2800" dirty="0" smtClean="0">
                <a:solidFill>
                  <a:schemeClr val="tx1"/>
                </a:solidFill>
                <a:latin typeface="Cambria Math" charset="0"/>
                <a:ea typeface="Cambria Math" charset="0"/>
                <a:cs typeface="Cambria Math" charset="0"/>
              </a:rPr>
              <a:t> argument is that all forms of social practice take place against a background of historically specific discourses,  which can be broadly defined as relational systems of signification. </a:t>
            </a:r>
          </a:p>
          <a:p>
            <a:pPr algn="just"/>
            <a:r>
              <a:rPr lang="en-US" sz="2800" dirty="0" smtClean="0">
                <a:solidFill>
                  <a:schemeClr val="tx1"/>
                </a:solidFill>
                <a:latin typeface="Cambria Math" charset="0"/>
                <a:ea typeface="Cambria Math" charset="0"/>
                <a:cs typeface="Cambria Math" charset="0"/>
              </a:rPr>
              <a:t>Whatever we say, think, or do is conditioned by a more or less sedimented discourse which is constantly modified and transformed by what we are saying, thinking, and doing. </a:t>
            </a:r>
          </a:p>
          <a:p>
            <a:pPr algn="just"/>
            <a:r>
              <a:rPr lang="en-US" sz="2800" dirty="0" smtClean="0">
                <a:solidFill>
                  <a:schemeClr val="tx1"/>
                </a:solidFill>
                <a:latin typeface="Cambria Math" charset="0"/>
                <a:ea typeface="Cambria Math" charset="0"/>
                <a:cs typeface="Cambria Math" charset="0"/>
              </a:rPr>
              <a:t>At an abstract level, discourse can be defined as a relational ensemble of signifying sequences that weaves together semantic aspects of language and pragmatic aspects of action.</a:t>
            </a:r>
          </a:p>
          <a:p>
            <a:pPr algn="just"/>
            <a:endParaRPr lang="en-US" sz="2800" dirty="0" smtClean="0">
              <a:solidFill>
                <a:schemeClr val="tx1"/>
              </a:solidFill>
              <a:latin typeface="Cambria Math" charset="0"/>
              <a:ea typeface="Cambria Math" charset="0"/>
              <a:cs typeface="Cambria Math" charset="0"/>
            </a:endParaRP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VI</a:t>
            </a:r>
            <a:endParaRPr lang="en-US" sz="3200" dirty="0">
              <a:latin typeface="Cambria"/>
              <a:cs typeface="Cambria"/>
            </a:endParaRPr>
          </a:p>
        </p:txBody>
      </p:sp>
    </p:spTree>
    <p:extLst>
      <p:ext uri="{BB962C8B-B14F-4D97-AF65-F5344CB8AC3E}">
        <p14:creationId xmlns:p14="http://schemas.microsoft.com/office/powerpoint/2010/main" val="767227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lnSpcReduction="10000"/>
          </a:bodyPr>
          <a:lstStyle/>
          <a:p>
            <a:pPr marL="0" indent="0" algn="ctr">
              <a:buNone/>
            </a:pPr>
            <a:r>
              <a:rPr lang="en-US" sz="2800" dirty="0" smtClean="0">
                <a:solidFill>
                  <a:srgbClr val="FF0000"/>
                </a:solidFill>
                <a:latin typeface="Cambria Math" charset="0"/>
                <a:ea typeface="Cambria Math" charset="0"/>
                <a:cs typeface="Cambria Math" charset="0"/>
              </a:rPr>
              <a:t>The four key arguments of Laclau and Mouffe</a:t>
            </a:r>
          </a:p>
          <a:p>
            <a:pPr algn="just"/>
            <a:r>
              <a:rPr lang="en-US" sz="2800" dirty="0" smtClean="0">
                <a:solidFill>
                  <a:schemeClr val="tx1"/>
                </a:solidFill>
                <a:latin typeface="Cambria Math" charset="0"/>
                <a:ea typeface="Cambria Math" charset="0"/>
                <a:cs typeface="Cambria Math" charset="0"/>
              </a:rPr>
              <a:t>The </a:t>
            </a:r>
            <a:r>
              <a:rPr lang="en-US" sz="2800" dirty="0">
                <a:solidFill>
                  <a:srgbClr val="FF0000"/>
                </a:solidFill>
                <a:latin typeface="Cambria Math" charset="0"/>
                <a:ea typeface="Cambria Math" charset="0"/>
                <a:cs typeface="Cambria Math" charset="0"/>
              </a:rPr>
              <a:t>second</a:t>
            </a:r>
            <a:r>
              <a:rPr lang="en-US" sz="2800" dirty="0">
                <a:solidFill>
                  <a:schemeClr val="tx1"/>
                </a:solidFill>
                <a:latin typeface="Cambria Math" charset="0"/>
                <a:ea typeface="Cambria Math" charset="0"/>
                <a:cs typeface="Cambria Math" charset="0"/>
              </a:rPr>
              <a:t> argument is that discourse is constructed in and </a:t>
            </a:r>
            <a:r>
              <a:rPr lang="en-US" sz="2800" dirty="0" smtClean="0">
                <a:solidFill>
                  <a:schemeClr val="tx1"/>
                </a:solidFill>
                <a:latin typeface="Cambria Math" charset="0"/>
                <a:ea typeface="Cambria Math" charset="0"/>
                <a:cs typeface="Cambria Math" charset="0"/>
              </a:rPr>
              <a:t>through hegemonic </a:t>
            </a:r>
            <a:r>
              <a:rPr lang="en-US" sz="2800" dirty="0">
                <a:solidFill>
                  <a:schemeClr val="tx1"/>
                </a:solidFill>
                <a:latin typeface="Cambria Math" charset="0"/>
                <a:ea typeface="Cambria Math" charset="0"/>
                <a:cs typeface="Cambria Math" charset="0"/>
              </a:rPr>
              <a:t>struggles </a:t>
            </a:r>
            <a:r>
              <a:rPr lang="en-US" sz="2800" dirty="0" smtClean="0">
                <a:solidFill>
                  <a:schemeClr val="tx1"/>
                </a:solidFill>
                <a:latin typeface="Cambria Math" charset="0"/>
                <a:ea typeface="Cambria Math" charset="0"/>
                <a:cs typeface="Cambria Math" charset="0"/>
              </a:rPr>
              <a:t>that </a:t>
            </a:r>
            <a:r>
              <a:rPr lang="en-US" sz="2800" dirty="0">
                <a:solidFill>
                  <a:schemeClr val="tx1"/>
                </a:solidFill>
                <a:latin typeface="Cambria Math" charset="0"/>
                <a:ea typeface="Cambria Math" charset="0"/>
                <a:cs typeface="Cambria Math" charset="0"/>
              </a:rPr>
              <a:t>aim to establish a political and </a:t>
            </a:r>
            <a:r>
              <a:rPr lang="en-US" sz="2800" dirty="0" smtClean="0">
                <a:solidFill>
                  <a:schemeClr val="tx1"/>
                </a:solidFill>
                <a:latin typeface="Cambria Math" charset="0"/>
                <a:ea typeface="Cambria Math" charset="0"/>
                <a:cs typeface="Cambria Math" charset="0"/>
              </a:rPr>
              <a:t>moral intellectual leadership </a:t>
            </a:r>
            <a:r>
              <a:rPr lang="en-US" sz="2800" dirty="0">
                <a:solidFill>
                  <a:schemeClr val="tx1"/>
                </a:solidFill>
                <a:latin typeface="Cambria Math" charset="0"/>
                <a:ea typeface="Cambria Math" charset="0"/>
                <a:cs typeface="Cambria Math" charset="0"/>
              </a:rPr>
              <a:t>through the articulation of meaning and identity.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This argument merely </a:t>
            </a:r>
            <a:r>
              <a:rPr lang="en-US" sz="2800" dirty="0">
                <a:solidFill>
                  <a:schemeClr val="tx1"/>
                </a:solidFill>
                <a:latin typeface="Cambria Math" charset="0"/>
                <a:ea typeface="Cambria Math" charset="0"/>
                <a:cs typeface="Cambria Math" charset="0"/>
              </a:rPr>
              <a:t>asserts that discourse is neither determined by structural </a:t>
            </a:r>
            <a:r>
              <a:rPr lang="en-US" sz="2800" dirty="0" smtClean="0">
                <a:solidFill>
                  <a:schemeClr val="tx1"/>
                </a:solidFill>
                <a:latin typeface="Cambria Math" charset="0"/>
                <a:ea typeface="Cambria Math" charset="0"/>
                <a:cs typeface="Cambria Math" charset="0"/>
              </a:rPr>
              <a:t>pressures emanating </a:t>
            </a:r>
            <a:r>
              <a:rPr lang="en-US" sz="2800" dirty="0">
                <a:solidFill>
                  <a:schemeClr val="tx1"/>
                </a:solidFill>
                <a:latin typeface="Cambria Math" charset="0"/>
                <a:ea typeface="Cambria Math" charset="0"/>
                <a:cs typeface="Cambria Math" charset="0"/>
              </a:rPr>
              <a:t>from socioeconomic infrastructures nor a result of the </a:t>
            </a:r>
            <a:r>
              <a:rPr lang="en-US" sz="2800" dirty="0" smtClean="0">
                <a:solidFill>
                  <a:schemeClr val="tx1"/>
                </a:solidFill>
                <a:latin typeface="Cambria Math" charset="0"/>
                <a:ea typeface="Cambria Math" charset="0"/>
                <a:cs typeface="Cambria Math" charset="0"/>
              </a:rPr>
              <a:t>dialectical unfolding </a:t>
            </a:r>
            <a:r>
              <a:rPr lang="en-US" sz="2800" dirty="0">
                <a:solidFill>
                  <a:schemeClr val="tx1"/>
                </a:solidFill>
                <a:latin typeface="Cambria Math" charset="0"/>
                <a:ea typeface="Cambria Math" charset="0"/>
                <a:cs typeface="Cambria Math" charset="0"/>
              </a:rPr>
              <a:t>of reason</a:t>
            </a:r>
            <a:r>
              <a:rPr lang="en-US" sz="2800" dirty="0" smtClean="0">
                <a:solidFill>
                  <a:schemeClr val="tx1"/>
                </a:solidFill>
                <a:latin typeface="Cambria Math" charset="0"/>
                <a:ea typeface="Cambria Math" charset="0"/>
                <a:cs typeface="Cambria Math" charset="0"/>
              </a:rPr>
              <a:t>.</a:t>
            </a:r>
          </a:p>
          <a:p>
            <a:pPr algn="just"/>
            <a:r>
              <a:rPr lang="en-US" sz="2800" dirty="0" smtClean="0">
                <a:solidFill>
                  <a:srgbClr val="FF0000"/>
                </a:solidFill>
                <a:latin typeface="Cambria Math" charset="0"/>
                <a:ea typeface="Cambria Math" charset="0"/>
                <a:cs typeface="Cambria Math" charset="0"/>
              </a:rPr>
              <a:t>Discourse </a:t>
            </a:r>
            <a:r>
              <a:rPr lang="en-US" sz="2800" dirty="0">
                <a:solidFill>
                  <a:srgbClr val="FF0000"/>
                </a:solidFill>
                <a:latin typeface="Cambria Math" charset="0"/>
                <a:ea typeface="Cambria Math" charset="0"/>
                <a:cs typeface="Cambria Math" charset="0"/>
              </a:rPr>
              <a:t>is </a:t>
            </a:r>
            <a:r>
              <a:rPr lang="en-US" sz="2800" dirty="0" smtClean="0">
                <a:solidFill>
                  <a:srgbClr val="FF0000"/>
                </a:solidFill>
                <a:latin typeface="Cambria Math" charset="0"/>
                <a:ea typeface="Cambria Math" charset="0"/>
                <a:cs typeface="Cambria Math" charset="0"/>
              </a:rPr>
              <a:t>always a result </a:t>
            </a:r>
            <a:r>
              <a:rPr lang="en-US" sz="2800" dirty="0">
                <a:solidFill>
                  <a:srgbClr val="FF0000"/>
                </a:solidFill>
                <a:latin typeface="Cambria Math" charset="0"/>
                <a:ea typeface="Cambria Math" charset="0"/>
                <a:cs typeface="Cambria Math" charset="0"/>
              </a:rPr>
              <a:t>of political </a:t>
            </a:r>
            <a:r>
              <a:rPr lang="en-US" sz="2800" dirty="0" smtClean="0">
                <a:solidFill>
                  <a:srgbClr val="FF0000"/>
                </a:solidFill>
                <a:latin typeface="Cambria Math" charset="0"/>
                <a:ea typeface="Cambria Math" charset="0"/>
                <a:cs typeface="Cambria Math" charset="0"/>
              </a:rPr>
              <a:t>decisions </a:t>
            </a:r>
            <a:r>
              <a:rPr lang="en-US" sz="2800" dirty="0" smtClean="0">
                <a:solidFill>
                  <a:schemeClr val="tx1"/>
                </a:solidFill>
                <a:latin typeface="Cambria Math" charset="0"/>
                <a:ea typeface="Cambria Math" charset="0"/>
                <a:cs typeface="Cambria Math" charset="0"/>
              </a:rPr>
              <a:t>(not necessarily conscious decisions).</a:t>
            </a: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VII</a:t>
            </a:r>
            <a:endParaRPr lang="en-US" sz="3200" dirty="0">
              <a:latin typeface="Cambria"/>
              <a:cs typeface="Cambria"/>
            </a:endParaRPr>
          </a:p>
        </p:txBody>
      </p:sp>
    </p:spTree>
    <p:extLst>
      <p:ext uri="{BB962C8B-B14F-4D97-AF65-F5344CB8AC3E}">
        <p14:creationId xmlns:p14="http://schemas.microsoft.com/office/powerpoint/2010/main" val="1106368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marL="0" indent="0" algn="ctr">
              <a:buNone/>
            </a:pPr>
            <a:r>
              <a:rPr lang="en-US" sz="2800" dirty="0" smtClean="0">
                <a:solidFill>
                  <a:srgbClr val="FF0000"/>
                </a:solidFill>
                <a:latin typeface="Cambria Math" charset="0"/>
                <a:ea typeface="Cambria Math" charset="0"/>
                <a:cs typeface="Cambria Math" charset="0"/>
              </a:rPr>
              <a:t>The four key arguments of Laclau and Mouffe</a:t>
            </a:r>
          </a:p>
          <a:p>
            <a:pPr algn="just"/>
            <a:r>
              <a:rPr lang="en-US" sz="2800" dirty="0" smtClean="0">
                <a:solidFill>
                  <a:schemeClr val="tx1"/>
                </a:solidFill>
                <a:latin typeface="Cambria Math" charset="0"/>
                <a:ea typeface="Cambria Math" charset="0"/>
                <a:cs typeface="Cambria Math" charset="0"/>
              </a:rPr>
              <a:t>The </a:t>
            </a:r>
            <a:r>
              <a:rPr lang="en-US" sz="2800" dirty="0">
                <a:solidFill>
                  <a:srgbClr val="FF0000"/>
                </a:solidFill>
                <a:latin typeface="Cambria Math" charset="0"/>
                <a:ea typeface="Cambria Math" charset="0"/>
                <a:cs typeface="Cambria Math" charset="0"/>
              </a:rPr>
              <a:t>third</a:t>
            </a:r>
            <a:r>
              <a:rPr lang="en-US" sz="2800" dirty="0">
                <a:solidFill>
                  <a:schemeClr val="tx1"/>
                </a:solidFill>
                <a:latin typeface="Cambria Math" charset="0"/>
                <a:ea typeface="Cambria Math" charset="0"/>
                <a:cs typeface="Cambria Math" charset="0"/>
              </a:rPr>
              <a:t> argument is that the hegemonic articulation of meaning </a:t>
            </a:r>
            <a:r>
              <a:rPr lang="en-US" sz="2800" dirty="0" smtClean="0">
                <a:solidFill>
                  <a:schemeClr val="tx1"/>
                </a:solidFill>
                <a:latin typeface="Cambria Math" charset="0"/>
                <a:ea typeface="Cambria Math" charset="0"/>
                <a:cs typeface="Cambria Math" charset="0"/>
              </a:rPr>
              <a:t>and identity </a:t>
            </a:r>
            <a:r>
              <a:rPr lang="en-US" sz="2800" dirty="0">
                <a:solidFill>
                  <a:schemeClr val="tx1"/>
                </a:solidFill>
                <a:latin typeface="Cambria Math" charset="0"/>
                <a:ea typeface="Cambria Math" charset="0"/>
                <a:cs typeface="Cambria Math" charset="0"/>
              </a:rPr>
              <a:t>is intrinsically linked to the construction of social </a:t>
            </a:r>
            <a:r>
              <a:rPr lang="en-US" sz="2800" dirty="0" smtClean="0">
                <a:solidFill>
                  <a:schemeClr val="tx1"/>
                </a:solidFill>
                <a:latin typeface="Cambria Math" charset="0"/>
                <a:ea typeface="Cambria Math" charset="0"/>
                <a:cs typeface="Cambria Math" charset="0"/>
              </a:rPr>
              <a:t>antagonism. </a:t>
            </a:r>
          </a:p>
          <a:p>
            <a:pPr algn="just"/>
            <a:r>
              <a:rPr lang="en-US" sz="2800" dirty="0" smtClean="0">
                <a:solidFill>
                  <a:schemeClr val="tx1"/>
                </a:solidFill>
                <a:latin typeface="Cambria Math" charset="0"/>
                <a:ea typeface="Cambria Math" charset="0"/>
                <a:cs typeface="Cambria Math" charset="0"/>
              </a:rPr>
              <a:t>This antagonism involves </a:t>
            </a:r>
            <a:r>
              <a:rPr lang="en-US" sz="2800" dirty="0">
                <a:solidFill>
                  <a:schemeClr val="tx1"/>
                </a:solidFill>
                <a:latin typeface="Cambria Math" charset="0"/>
                <a:ea typeface="Cambria Math" charset="0"/>
                <a:cs typeface="Cambria Math" charset="0"/>
              </a:rPr>
              <a:t>the exclusion of a threatening Otherness that stabilizes </a:t>
            </a:r>
            <a:r>
              <a:rPr lang="en-US" sz="2800" dirty="0" smtClean="0">
                <a:solidFill>
                  <a:schemeClr val="tx1"/>
                </a:solidFill>
                <a:latin typeface="Cambria Math" charset="0"/>
                <a:ea typeface="Cambria Math" charset="0"/>
                <a:cs typeface="Cambria Math" charset="0"/>
              </a:rPr>
              <a:t>the discursive </a:t>
            </a:r>
            <a:r>
              <a:rPr lang="en-US" sz="2800" dirty="0">
                <a:solidFill>
                  <a:schemeClr val="tx1"/>
                </a:solidFill>
                <a:latin typeface="Cambria Math" charset="0"/>
                <a:ea typeface="Cambria Math" charset="0"/>
                <a:cs typeface="Cambria Math" charset="0"/>
              </a:rPr>
              <a:t>system while, at the same time, preventing its ultimate </a:t>
            </a:r>
            <a:r>
              <a:rPr lang="en-US" sz="2800" dirty="0" smtClean="0">
                <a:solidFill>
                  <a:schemeClr val="tx1"/>
                </a:solidFill>
                <a:latin typeface="Cambria Math" charset="0"/>
                <a:ea typeface="Cambria Math" charset="0"/>
                <a:cs typeface="Cambria Math" charset="0"/>
              </a:rPr>
              <a:t>closure.</a:t>
            </a:r>
          </a:p>
          <a:p>
            <a:pPr algn="just"/>
            <a:r>
              <a:rPr lang="en-US" sz="2800" dirty="0" smtClean="0">
                <a:solidFill>
                  <a:schemeClr val="tx1"/>
                </a:solidFill>
                <a:latin typeface="Cambria Math" charset="0"/>
                <a:ea typeface="Cambria Math" charset="0"/>
                <a:cs typeface="Cambria Math" charset="0"/>
              </a:rPr>
              <a:t>Alternatively</a:t>
            </a:r>
            <a:r>
              <a:rPr lang="en-US" sz="2800" dirty="0">
                <a:solidFill>
                  <a:schemeClr val="tx1"/>
                </a:solidFill>
                <a:latin typeface="Cambria Math" charset="0"/>
                <a:ea typeface="Cambria Math" charset="0"/>
                <a:cs typeface="Cambria Math" charset="0"/>
              </a:rPr>
              <a:t>, </a:t>
            </a:r>
            <a:r>
              <a:rPr lang="en-US" sz="2800" dirty="0" smtClean="0">
                <a:solidFill>
                  <a:schemeClr val="tx1"/>
                </a:solidFill>
                <a:latin typeface="Cambria Math" charset="0"/>
                <a:ea typeface="Cambria Math" charset="0"/>
                <a:cs typeface="Cambria Math" charset="0"/>
              </a:rPr>
              <a:t>we have </a:t>
            </a:r>
            <a:r>
              <a:rPr lang="en-US" sz="2800" dirty="0">
                <a:solidFill>
                  <a:schemeClr val="tx1"/>
                </a:solidFill>
                <a:latin typeface="Cambria Math" charset="0"/>
                <a:ea typeface="Cambria Math" charset="0"/>
                <a:cs typeface="Cambria Math" charset="0"/>
              </a:rPr>
              <a:t>to look for something outside the discourse in order to account for </a:t>
            </a:r>
            <a:r>
              <a:rPr lang="en-US" sz="2800" dirty="0" smtClean="0">
                <a:solidFill>
                  <a:schemeClr val="tx1"/>
                </a:solidFill>
                <a:latin typeface="Cambria Math" charset="0"/>
                <a:ea typeface="Cambria Math" charset="0"/>
                <a:cs typeface="Cambria Math" charset="0"/>
              </a:rPr>
              <a:t>its limits.</a:t>
            </a:r>
            <a:endParaRPr lang="en-US" sz="2800" dirty="0">
              <a:solidFill>
                <a:schemeClr val="tx1"/>
              </a:solidFill>
              <a:latin typeface="Cambria Math" charset="0"/>
              <a:ea typeface="Cambria Math" charset="0"/>
              <a:cs typeface="Cambria Math" charset="0"/>
            </a:endParaRPr>
          </a:p>
          <a:p>
            <a:pPr algn="just"/>
            <a:endParaRPr lang="en-US" sz="2800" dirty="0" smtClean="0">
              <a:solidFill>
                <a:schemeClr val="tx1"/>
              </a:solidFill>
              <a:latin typeface="Cambria Math" charset="0"/>
              <a:ea typeface="Cambria Math" charset="0"/>
              <a:cs typeface="Cambria Math" charset="0"/>
            </a:endParaRP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Discourse Analysis in IR VIII</a:t>
            </a:r>
            <a:endParaRPr lang="en-US" sz="3200" dirty="0">
              <a:latin typeface="Cambria"/>
              <a:cs typeface="Cambria"/>
            </a:endParaRPr>
          </a:p>
        </p:txBody>
      </p:sp>
    </p:spTree>
    <p:extLst>
      <p:ext uri="{BB962C8B-B14F-4D97-AF65-F5344CB8AC3E}">
        <p14:creationId xmlns:p14="http://schemas.microsoft.com/office/powerpoint/2010/main" val="523188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1551</TotalTime>
  <Words>1516</Words>
  <Application>Microsoft Office PowerPoint</Application>
  <PresentationFormat>Apresentação na tela (4:3)</PresentationFormat>
  <Paragraphs>114</Paragraphs>
  <Slides>19</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19</vt:i4>
      </vt:variant>
    </vt:vector>
  </HeadingPairs>
  <TitlesOfParts>
    <vt:vector size="25" baseType="lpstr">
      <vt:lpstr>Calibri</vt:lpstr>
      <vt:lpstr>Cambria</vt:lpstr>
      <vt:lpstr>Cambria Math</vt:lpstr>
      <vt:lpstr>News Gothic MT</vt:lpstr>
      <vt:lpstr>Wingdings 2</vt:lpstr>
      <vt:lpstr>Breeze</vt:lpstr>
      <vt:lpstr>Discourse Analysis  vs.  Content Analysis   https://www.youtube.com/watch?v=EUeA0PEF_g4 </vt:lpstr>
      <vt:lpstr>Discourse Analysis in IR I</vt:lpstr>
      <vt:lpstr>Discourse Analysis in IR II</vt:lpstr>
      <vt:lpstr>Discourse Analysis in IR III</vt:lpstr>
      <vt:lpstr>Discourse Analysis in IR IV</vt:lpstr>
      <vt:lpstr>Discourse Analysis in IR V</vt:lpstr>
      <vt:lpstr>Discourse Analysis in IR VI</vt:lpstr>
      <vt:lpstr>Discourse Analysis in IR VII</vt:lpstr>
      <vt:lpstr>Discourse Analysis in IR VIII</vt:lpstr>
      <vt:lpstr>Discourse Analysis in IR IX</vt:lpstr>
      <vt:lpstr>Discourse Analysis in IR X</vt:lpstr>
      <vt:lpstr>Discourse Analysis in IR XI</vt:lpstr>
      <vt:lpstr>Discourse Analysis in IR XII</vt:lpstr>
      <vt:lpstr>Discourse Analysis in IR XIII</vt:lpstr>
      <vt:lpstr>Discourse Analysis in IR XIII</vt:lpstr>
      <vt:lpstr>Discourse Analysis in IR XV</vt:lpstr>
      <vt:lpstr>Discourse Analysis in IR XVI</vt:lpstr>
      <vt:lpstr>Discourse Analysis in IR XVII</vt:lpstr>
      <vt:lpstr>Discourse Analysis in IR XVIII</vt:lpstr>
    </vt:vector>
  </TitlesOfParts>
  <Company>ESPM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cp:lastModifiedBy>
  <cp:revision>328</cp:revision>
  <dcterms:created xsi:type="dcterms:W3CDTF">2014-02-20T14:42:30Z</dcterms:created>
  <dcterms:modified xsi:type="dcterms:W3CDTF">2018-06-19T16:18:01Z</dcterms:modified>
</cp:coreProperties>
</file>