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0"/>
  </p:notesMasterIdLst>
  <p:sldIdLst>
    <p:sldId id="266" r:id="rId2"/>
    <p:sldId id="256" r:id="rId3"/>
    <p:sldId id="267" r:id="rId4"/>
    <p:sldId id="269" r:id="rId5"/>
    <p:sldId id="271" r:id="rId6"/>
    <p:sldId id="272" r:id="rId7"/>
    <p:sldId id="273" r:id="rId8"/>
    <p:sldId id="274" r:id="rId9"/>
    <p:sldId id="276" r:id="rId10"/>
    <p:sldId id="275" r:id="rId11"/>
    <p:sldId id="279" r:id="rId12"/>
    <p:sldId id="277" r:id="rId13"/>
    <p:sldId id="278" r:id="rId14"/>
    <p:sldId id="282" r:id="rId15"/>
    <p:sldId id="281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E5FF"/>
    <a:srgbClr val="0088B8"/>
    <a:srgbClr val="FF3300"/>
    <a:srgbClr val="FF896D"/>
    <a:srgbClr val="FFC5B7"/>
    <a:srgbClr val="009999"/>
    <a:srgbClr val="000000"/>
    <a:srgbClr val="FF99FF"/>
    <a:srgbClr val="4646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15" autoAdjust="0"/>
  </p:normalViewPr>
  <p:slideViewPr>
    <p:cSldViewPr>
      <p:cViewPr>
        <p:scale>
          <a:sx n="60" d="100"/>
          <a:sy n="60" d="100"/>
        </p:scale>
        <p:origin x="-15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186A-28C8-4E7A-9FCC-DA859B543534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AC977-C8B2-483A-98EA-D3272F866D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03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2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2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890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1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4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1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11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36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AC977-C8B2-483A-98EA-D3272F866D9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2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E0E67D-EE76-481C-979D-23147552EB7A}" type="datetimeFigureOut">
              <a:rPr lang="pt-BR" smtClean="0"/>
              <a:t>07/09/2016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739DC3-28B8-432F-9C63-8261889545C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91680" y="404664"/>
            <a:ext cx="5760640" cy="1525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Universidade de São Paulo 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Faculdade de Medicina de Ribeirão Preto</a:t>
            </a:r>
          </a:p>
          <a:p>
            <a:pPr algn="ctr"/>
            <a:endParaRPr lang="pt-BR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3567" y="3695491"/>
            <a:ext cx="6048673" cy="1245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Camila Palma</a:t>
            </a:r>
          </a:p>
          <a:p>
            <a:endParaRPr lang="pt-BR" sz="5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Doutoranda 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Depto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. Bioquímica e Imunologia FMRP 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Orientador: Prof. Dr. Vitor Faça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272271" y="5805264"/>
            <a:ext cx="2736304" cy="95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Ribeirão Preto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Setembro 2016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42" name="Picture 2" descr="Resultado de imagem para simbolo u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3438"/>
            <a:ext cx="936104" cy="138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4" descr="Resultado de imagem para fear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6" descr="Resultado de imagem para fear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8" descr="Resultado de imagem para fear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-417436" y="2420888"/>
            <a:ext cx="1011571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Calibri" pitchFamily="34" charset="0"/>
              </a:rPr>
              <a:t>Disciplina</a:t>
            </a:r>
          </a:p>
          <a:p>
            <a:pPr algn="ctr"/>
            <a:r>
              <a:rPr lang="pt-BR" sz="3000" b="1" dirty="0" smtClean="0">
                <a:solidFill>
                  <a:schemeClr val="tx2"/>
                </a:solidFill>
                <a:latin typeface="Calibri" pitchFamily="34" charset="0"/>
              </a:rPr>
              <a:t>MODELOS EXPERIMENTAIS EM ONCOLOGIA</a:t>
            </a:r>
            <a:endParaRPr lang="pt-BR" sz="3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76798"/>
            <a:ext cx="969743" cy="138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42393"/>
          <a:stretch/>
        </p:blipFill>
        <p:spPr bwMode="auto">
          <a:xfrm>
            <a:off x="5004048" y="2132856"/>
            <a:ext cx="3845025" cy="379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260" y="749968"/>
            <a:ext cx="4460151" cy="557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Validação por 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Proteômica</a:t>
            </a: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 Dirigida - MRM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267744" y="44624"/>
            <a:ext cx="4536504" cy="557788"/>
          </a:xfrm>
          <a:prstGeom prst="rect">
            <a:avLst/>
          </a:prstGeom>
          <a:solidFill>
            <a:srgbClr val="FFC5B7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Proteínas reguladas – 2x 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4048" y="753484"/>
            <a:ext cx="3668063" cy="557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Validação por Western 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Blotting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02931" y="1307756"/>
            <a:ext cx="4320480" cy="14731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Seleção de </a:t>
            </a:r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peptídeos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representativos das proteínas de interesse e análise por espectrometria de massas (258 proteínas, 2 peptídeos cada)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15" t="16576"/>
          <a:stretch/>
        </p:blipFill>
        <p:spPr bwMode="auto">
          <a:xfrm>
            <a:off x="1047135" y="2793544"/>
            <a:ext cx="2941812" cy="392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753484"/>
            <a:ext cx="4460151" cy="596927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716016" y="749968"/>
            <a:ext cx="4284618" cy="596927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148064" y="1370264"/>
            <a:ext cx="2808312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Anticorpos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87526" y="2110225"/>
            <a:ext cx="6712866" cy="3816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CONCLUSÃO</a:t>
            </a:r>
          </a:p>
          <a:p>
            <a:pPr algn="ctr"/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Comparação do perfil </a:t>
            </a:r>
            <a:r>
              <a:rPr lang="pt-BR" sz="2200" dirty="0" err="1" smtClean="0">
                <a:solidFill>
                  <a:schemeClr val="tx1"/>
                </a:solidFill>
                <a:latin typeface="Calibri" pitchFamily="34" charset="0"/>
              </a:rPr>
              <a:t>proteômico</a:t>
            </a: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 de dois modelos de indução da EMT 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TGFB e K-</a:t>
            </a:r>
            <a:r>
              <a:rPr lang="pt-BR" sz="2200" dirty="0" err="1" smtClean="0">
                <a:solidFill>
                  <a:schemeClr val="tx1"/>
                </a:solidFill>
                <a:latin typeface="Calibri" pitchFamily="34" charset="0"/>
              </a:rPr>
              <a:t>Ras</a:t>
            </a: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 induzem padrão similar de regulação – assinatura da EMT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alibri" pitchFamily="34" charset="0"/>
              </a:rPr>
              <a:t>Alterações no citoesqueleto, aumento do anabolismo e da produção de energia</a:t>
            </a:r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16249" r="9473" b="47599"/>
          <a:stretch/>
        </p:blipFill>
        <p:spPr bwMode="auto">
          <a:xfrm>
            <a:off x="764671" y="188640"/>
            <a:ext cx="7767769" cy="1991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4509120"/>
            <a:ext cx="864096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SNAIL: 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superexpresso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em diversos tipos de câncer </a:t>
            </a:r>
          </a:p>
          <a:p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associado com a migração e invasão via indução da EMT </a:t>
            </a:r>
          </a:p>
          <a:p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Via MAPK (ERK 1/2): 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regula diversos processo celulares – mobilidade, adesão e invasão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05987" y="2564904"/>
            <a:ext cx="5976663" cy="115212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OBJETIVO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pt-BR" sz="2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200" dirty="0">
                <a:solidFill>
                  <a:schemeClr val="tx1"/>
                </a:solidFill>
                <a:latin typeface="Calibri" pitchFamily="34" charset="0"/>
              </a:rPr>
              <a:t>Analisar a regulação de ERK1/2 por SNAIL</a:t>
            </a:r>
          </a:p>
        </p:txBody>
      </p:sp>
    </p:spTree>
    <p:extLst>
      <p:ext uri="{BB962C8B-B14F-4D97-AF65-F5344CB8AC3E}">
        <p14:creationId xmlns:p14="http://schemas.microsoft.com/office/powerpoint/2010/main" val="26139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3" t="10471" b="6516"/>
          <a:stretch/>
        </p:blipFill>
        <p:spPr bwMode="auto">
          <a:xfrm>
            <a:off x="3097206" y="3384924"/>
            <a:ext cx="1777881" cy="222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00541" y="5925340"/>
            <a:ext cx="2304256" cy="82754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u="sng" dirty="0" smtClean="0">
                <a:solidFill>
                  <a:srgbClr val="0088B8"/>
                </a:solidFill>
                <a:latin typeface="Calibri" pitchFamily="34" charset="0"/>
              </a:rPr>
              <a:t>Indução da EMT</a:t>
            </a:r>
            <a:endParaRPr lang="pt-BR" sz="2200" b="1" u="sng" baseline="30000" dirty="0">
              <a:solidFill>
                <a:srgbClr val="0088B8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06665" y="5395756"/>
            <a:ext cx="2558962" cy="62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MCF7</a:t>
            </a:r>
          </a:p>
          <a:p>
            <a:pPr algn="ctr"/>
            <a:r>
              <a:rPr lang="pt-BR" sz="1500" dirty="0" err="1" smtClean="0">
                <a:solidFill>
                  <a:schemeClr val="tx1"/>
                </a:solidFill>
                <a:latin typeface="Calibri" pitchFamily="34" charset="0"/>
              </a:rPr>
              <a:t>Adenocarcinoma</a:t>
            </a:r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 de mama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55776" y="2997396"/>
            <a:ext cx="2825848" cy="7972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Superexpressão  SNAIL</a:t>
            </a:r>
            <a:endParaRPr lang="pt-BR" b="1" baseline="30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0144" y="2492896"/>
            <a:ext cx="21596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Amostras de tumores de mama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626959" y="2686824"/>
            <a:ext cx="326552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Knockdown</a:t>
            </a: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 SNAIL</a:t>
            </a:r>
            <a:endParaRPr lang="pt-BR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6834" r="41045" b="18500"/>
          <a:stretch/>
        </p:blipFill>
        <p:spPr bwMode="auto">
          <a:xfrm>
            <a:off x="7211365" y="3411147"/>
            <a:ext cx="1791706" cy="22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7223889" y="5373385"/>
            <a:ext cx="17218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MDA-MB-231</a:t>
            </a:r>
          </a:p>
          <a:p>
            <a:pPr algn="ctr"/>
            <a:r>
              <a:rPr lang="pt-BR" sz="1500" dirty="0" err="1" smtClean="0">
                <a:solidFill>
                  <a:schemeClr val="tx1"/>
                </a:solidFill>
                <a:latin typeface="Calibri" pitchFamily="34" charset="0"/>
              </a:rPr>
              <a:t>Adenocarcinoma</a:t>
            </a:r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 de mama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t="16633" r="41612" b="18500"/>
          <a:stretch/>
        </p:blipFill>
        <p:spPr bwMode="auto">
          <a:xfrm>
            <a:off x="5447365" y="3415404"/>
            <a:ext cx="1764000" cy="22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5445183" y="5358637"/>
            <a:ext cx="17366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T-47D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Carcinoma </a:t>
            </a:r>
            <a:r>
              <a:rPr lang="pt-BR" sz="1500" dirty="0" err="1" smtClean="0">
                <a:solidFill>
                  <a:schemeClr val="tx1"/>
                </a:solidFill>
                <a:latin typeface="Calibri" pitchFamily="34" charset="0"/>
              </a:rPr>
              <a:t>ductal</a:t>
            </a:r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 de mama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07505" y="2348880"/>
            <a:ext cx="2376264" cy="909867"/>
          </a:xfrm>
          <a:prstGeom prst="rect">
            <a:avLst/>
          </a:prstGeom>
          <a:noFill/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685267" y="2752994"/>
            <a:ext cx="2534805" cy="3969765"/>
          </a:xfrm>
          <a:prstGeom prst="rect">
            <a:avLst/>
          </a:prstGeom>
          <a:noFill/>
          <a:ln>
            <a:solidFill>
              <a:srgbClr val="9BE5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5381624" y="2752994"/>
            <a:ext cx="3650883" cy="3969766"/>
          </a:xfrm>
          <a:prstGeom prst="rect">
            <a:avLst/>
          </a:prstGeom>
          <a:noFill/>
          <a:ln>
            <a:solidFill>
              <a:srgbClr val="9BE5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620837" y="116632"/>
            <a:ext cx="5976663" cy="115212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OBJETIVO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</a:rPr>
              <a:t>Analisar a regulação de ERK1/2 por SNAIL</a:t>
            </a:r>
          </a:p>
        </p:txBody>
      </p:sp>
      <p:sp>
        <p:nvSpPr>
          <p:cNvPr id="3" name="Retângulo 2"/>
          <p:cNvSpPr/>
          <p:nvPr/>
        </p:nvSpPr>
        <p:spPr>
          <a:xfrm>
            <a:off x="-252536" y="1283648"/>
            <a:ext cx="2880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13664" y="2348880"/>
            <a:ext cx="2384632" cy="49782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Linhagens celulares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44624"/>
            <a:ext cx="45365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AMOSTRAS DE TUMORES DE MAMA - CDI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1091480"/>
            <a:ext cx="260495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Western </a:t>
            </a:r>
            <a:r>
              <a:rPr lang="pt-BR" b="1" dirty="0" err="1">
                <a:solidFill>
                  <a:schemeClr val="tx1"/>
                </a:solidFill>
                <a:latin typeface="Calibri" pitchFamily="34" charset="0"/>
              </a:rPr>
              <a:t>B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lotting</a:t>
            </a:r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ERK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p-ERK</a:t>
            </a:r>
          </a:p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Maiores níveis de p-ERK em tumores</a:t>
            </a:r>
            <a:endParaRPr lang="pt-BR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0" t="27876" r="32526" b="49166"/>
          <a:stretch/>
        </p:blipFill>
        <p:spPr bwMode="auto">
          <a:xfrm>
            <a:off x="3180218" y="980728"/>
            <a:ext cx="5856278" cy="22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4" t="15419" r="26793" b="25834"/>
          <a:stretch/>
        </p:blipFill>
        <p:spPr bwMode="auto">
          <a:xfrm>
            <a:off x="3563888" y="3358021"/>
            <a:ext cx="4574272" cy="34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4273" y="3573016"/>
            <a:ext cx="392166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b="1" dirty="0" err="1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munofluorescência</a:t>
            </a:r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SNAIL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p-ERK</a:t>
            </a:r>
          </a:p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Tecido Normal:   </a:t>
            </a:r>
            <a:r>
              <a:rPr lang="pt-BR" u="sng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-ERK citoplasmático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	            </a:t>
            </a:r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SNAIL  baixo</a:t>
            </a:r>
          </a:p>
          <a:p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Tumor: 	            </a:t>
            </a:r>
            <a:r>
              <a:rPr lang="pt-BR" u="sng" dirty="0">
                <a:solidFill>
                  <a:schemeClr val="tx1"/>
                </a:solidFill>
                <a:latin typeface="Calibri" pitchFamily="34" charset="0"/>
              </a:rPr>
              <a:t>p</a:t>
            </a:r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-ERK: nuclear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                            </a:t>
            </a:r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SNAIL alto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65976" y="836712"/>
            <a:ext cx="9001000" cy="2368910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5976" y="3358021"/>
            <a:ext cx="9001000" cy="3403333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44624"/>
            <a:ext cx="4536504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KNOCKDOWN DE SNAIL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6834" r="41045" b="18500"/>
          <a:stretch/>
        </p:blipFill>
        <p:spPr bwMode="auto">
          <a:xfrm>
            <a:off x="1873686" y="908720"/>
            <a:ext cx="1791706" cy="22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901450" y="2900877"/>
            <a:ext cx="17218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MDA-MB-231</a:t>
            </a:r>
          </a:p>
          <a:p>
            <a:pPr algn="ctr"/>
            <a:r>
              <a:rPr lang="pt-BR" sz="1500" dirty="0" err="1" smtClean="0">
                <a:solidFill>
                  <a:schemeClr val="tx1"/>
                </a:solidFill>
                <a:latin typeface="Calibri" pitchFamily="34" charset="0"/>
              </a:rPr>
              <a:t>Adenocarcinoma</a:t>
            </a:r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 de mama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t="16633" r="41612" b="18500"/>
          <a:stretch/>
        </p:blipFill>
        <p:spPr bwMode="auto">
          <a:xfrm>
            <a:off x="109686" y="912416"/>
            <a:ext cx="1764000" cy="22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2886129"/>
            <a:ext cx="17366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T-47D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Carcinoma </a:t>
            </a:r>
            <a:r>
              <a:rPr lang="pt-BR" sz="1500" dirty="0" err="1" smtClean="0">
                <a:solidFill>
                  <a:schemeClr val="tx1"/>
                </a:solidFill>
                <a:latin typeface="Calibri" pitchFamily="34" charset="0"/>
              </a:rPr>
              <a:t>ductal</a:t>
            </a:r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 de mama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3" y="2093168"/>
            <a:ext cx="5000625" cy="4648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1289128" y="4221088"/>
            <a:ext cx="237626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Western 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Blotting</a:t>
            </a:r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SNAIL</a:t>
            </a:r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p-ERK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ERK</a:t>
            </a:r>
          </a:p>
          <a:p>
            <a:r>
              <a:rPr lang="pt-BR" u="sng" dirty="0" smtClean="0">
                <a:solidFill>
                  <a:schemeClr val="tx1"/>
                </a:solidFill>
                <a:latin typeface="Calibri" pitchFamily="34" charset="0"/>
              </a:rPr>
              <a:t>E-</a:t>
            </a:r>
            <a:r>
              <a:rPr lang="pt-BR" u="sng" dirty="0" err="1" smtClean="0">
                <a:solidFill>
                  <a:schemeClr val="tx1"/>
                </a:solidFill>
                <a:latin typeface="Calibri" pitchFamily="34" charset="0"/>
              </a:rPr>
              <a:t>caderina</a:t>
            </a:r>
            <a:endParaRPr lang="pt-BR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u="sng" dirty="0" err="1" smtClean="0">
                <a:solidFill>
                  <a:schemeClr val="tx1"/>
                </a:solidFill>
                <a:latin typeface="Calibri" pitchFamily="34" charset="0"/>
              </a:rPr>
              <a:t>Vimentina</a:t>
            </a:r>
            <a:endParaRPr lang="pt-BR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094232" y="5105992"/>
            <a:ext cx="0" cy="2377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2555776" y="5683788"/>
            <a:ext cx="0" cy="2377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V="1">
            <a:off x="2555776" y="5962460"/>
            <a:ext cx="0" cy="2028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917035" y="4040401"/>
            <a:ext cx="2835166" cy="2368910"/>
          </a:xfrm>
          <a:prstGeom prst="rect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160438" y="2132856"/>
            <a:ext cx="9020074" cy="4287022"/>
            <a:chOff x="125252" y="2238322"/>
            <a:chExt cx="9020074" cy="4287022"/>
          </a:xfrm>
        </p:grpSpPr>
        <p:grpSp>
          <p:nvGrpSpPr>
            <p:cNvPr id="15" name="Grupo 14"/>
            <p:cNvGrpSpPr/>
            <p:nvPr/>
          </p:nvGrpSpPr>
          <p:grpSpPr>
            <a:xfrm>
              <a:off x="179512" y="2238322"/>
              <a:ext cx="8965814" cy="4287022"/>
              <a:chOff x="109686" y="2454346"/>
              <a:chExt cx="8965814" cy="4287022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2986" y="2454346"/>
                <a:ext cx="6262514" cy="4287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tângulo 16"/>
              <p:cNvSpPr/>
              <p:nvPr/>
            </p:nvSpPr>
            <p:spPr>
              <a:xfrm>
                <a:off x="109686" y="4221088"/>
                <a:ext cx="2806130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buFont typeface="Wingdings" pitchFamily="2" charset="2"/>
                  <a:buChar char="§"/>
                </a:pPr>
                <a:r>
                  <a:rPr lang="pt-BR" b="1" dirty="0" err="1" smtClean="0">
                    <a:solidFill>
                      <a:schemeClr val="tx1"/>
                    </a:solidFill>
                    <a:latin typeface="Calibri" pitchFamily="34" charset="0"/>
                  </a:rPr>
                  <a:t>Imunofluorescência</a:t>
                </a:r>
                <a:endParaRPr lang="pt-BR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endParaRPr lang="pt-BR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r>
                  <a:rPr lang="pt-BR" dirty="0" err="1" smtClean="0">
                    <a:solidFill>
                      <a:schemeClr val="tx1"/>
                    </a:solidFill>
                    <a:latin typeface="Calibri" pitchFamily="34" charset="0"/>
                  </a:rPr>
                  <a:t>Re-localização</a:t>
                </a:r>
                <a:r>
                  <a:rPr lang="pt-BR" dirty="0" smtClean="0">
                    <a:solidFill>
                      <a:schemeClr val="tx1"/>
                    </a:solidFill>
                    <a:latin typeface="Calibri" pitchFamily="34" charset="0"/>
                  </a:rPr>
                  <a:t> de p-ERK do  </a:t>
                </a:r>
                <a:r>
                  <a:rPr lang="pt-BR" u="sng" dirty="0" smtClean="0">
                    <a:solidFill>
                      <a:schemeClr val="tx1"/>
                    </a:solidFill>
                    <a:latin typeface="Calibri" pitchFamily="34" charset="0"/>
                  </a:rPr>
                  <a:t>núcleo para o citoplasma</a:t>
                </a:r>
                <a:endParaRPr lang="pt-BR" u="sng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125252" y="3921537"/>
              <a:ext cx="2757560" cy="1422183"/>
            </a:xfrm>
            <a:prstGeom prst="rect">
              <a:avLst/>
            </a:prstGeom>
            <a:noFill/>
            <a:ln w="63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4427984" y="4005064"/>
            <a:ext cx="2808312" cy="121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SNAIL regula ERK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44624"/>
            <a:ext cx="4536504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INDUÇÃO DA EMT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301822" y="978996"/>
            <a:ext cx="4472930" cy="2833464"/>
            <a:chOff x="2339752" y="1556792"/>
            <a:chExt cx="4472930" cy="283346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556792"/>
              <a:ext cx="4472930" cy="2445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ângulo 5"/>
            <p:cNvSpPr/>
            <p:nvPr/>
          </p:nvSpPr>
          <p:spPr>
            <a:xfrm>
              <a:off x="2771800" y="3933056"/>
              <a:ext cx="3312368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  <a:latin typeface="Calibri" pitchFamily="34" charset="0"/>
                </a:rPr>
                <a:t>Superexpressão de SNAIL</a:t>
              </a:r>
              <a:endParaRPr lang="pt-BR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/>
          <a:stretch/>
        </p:blipFill>
        <p:spPr bwMode="auto">
          <a:xfrm>
            <a:off x="301914" y="3661548"/>
            <a:ext cx="2431956" cy="30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2699792" y="5305552"/>
            <a:ext cx="0" cy="241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2555776" y="5733256"/>
            <a:ext cx="0" cy="2411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6817322" y="1744319"/>
            <a:ext cx="17366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Alteração morfologia (fibroblastos)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3"/>
          <a:stretch/>
        </p:blipFill>
        <p:spPr bwMode="auto">
          <a:xfrm>
            <a:off x="2915816" y="3995738"/>
            <a:ext cx="2906377" cy="26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2"/>
          <a:stretch/>
        </p:blipFill>
        <p:spPr bwMode="auto">
          <a:xfrm>
            <a:off x="5773330" y="4261436"/>
            <a:ext cx="31911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2" t="42538" b="28731"/>
          <a:stretch/>
        </p:blipFill>
        <p:spPr bwMode="auto">
          <a:xfrm>
            <a:off x="8172400" y="3812460"/>
            <a:ext cx="956481" cy="66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13" y="1697288"/>
            <a:ext cx="3296766" cy="229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3203848" y="2348880"/>
            <a:ext cx="2808312" cy="121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SNAIL induz EMT e aumenta a </a:t>
            </a:r>
            <a:r>
              <a:rPr lang="pt-BR" sz="2200" b="1" dirty="0" err="1" smtClean="0">
                <a:solidFill>
                  <a:schemeClr val="tx1"/>
                </a:solidFill>
                <a:latin typeface="Calibri" pitchFamily="34" charset="0"/>
              </a:rPr>
              <a:t>tumorigenicidade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0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17" y="1371560"/>
            <a:ext cx="6609451" cy="37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67744" y="44624"/>
            <a:ext cx="4536504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INDUÇÃO DA EMT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27802" y="3645024"/>
            <a:ext cx="17366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p-ERK nuclear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472" y="1484784"/>
            <a:ext cx="1276746" cy="1559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MCF7-Neo</a:t>
            </a:r>
          </a:p>
        </p:txBody>
      </p:sp>
      <p:sp>
        <p:nvSpPr>
          <p:cNvPr id="8" name="Retângulo 7"/>
          <p:cNvSpPr/>
          <p:nvPr/>
        </p:nvSpPr>
        <p:spPr>
          <a:xfrm>
            <a:off x="-79024" y="3738736"/>
            <a:ext cx="142541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MCF7-SNAIL</a:t>
            </a:r>
          </a:p>
        </p:txBody>
      </p:sp>
      <p:sp>
        <p:nvSpPr>
          <p:cNvPr id="9" name="Retângulo 8"/>
          <p:cNvSpPr/>
          <p:nvPr/>
        </p:nvSpPr>
        <p:spPr>
          <a:xfrm>
            <a:off x="7227802" y="2023693"/>
            <a:ext cx="173668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p-ERK citoplasmático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6894468" y="2204864"/>
            <a:ext cx="288032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905752" y="3933056"/>
            <a:ext cx="288032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2828528" y="1196752"/>
            <a:ext cx="6101261" cy="5486440"/>
            <a:chOff x="2828528" y="1196752"/>
            <a:chExt cx="6101261" cy="5486440"/>
          </a:xfrm>
        </p:grpSpPr>
        <p:grpSp>
          <p:nvGrpSpPr>
            <p:cNvPr id="12" name="Grupo 11"/>
            <p:cNvGrpSpPr/>
            <p:nvPr/>
          </p:nvGrpSpPr>
          <p:grpSpPr>
            <a:xfrm>
              <a:off x="2828528" y="1196752"/>
              <a:ext cx="6101261" cy="5486440"/>
              <a:chOff x="3548832" y="1371560"/>
              <a:chExt cx="5380957" cy="4838721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8832" y="1994167"/>
                <a:ext cx="5380957" cy="4216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3548832" y="1371560"/>
                <a:ext cx="5380957" cy="6226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 smtClean="0">
                    <a:solidFill>
                      <a:schemeClr val="tx1"/>
                    </a:solidFill>
                    <a:latin typeface="Calibri" pitchFamily="34" charset="0"/>
                  </a:rPr>
                  <a:t>Fracionamento </a:t>
                </a:r>
                <a:r>
                  <a:rPr lang="pt-BR" b="1" dirty="0" err="1" smtClean="0">
                    <a:solidFill>
                      <a:schemeClr val="tx1"/>
                    </a:solidFill>
                    <a:latin typeface="Calibri" pitchFamily="34" charset="0"/>
                  </a:rPr>
                  <a:t>Subcelular</a:t>
                </a:r>
                <a:endParaRPr lang="pt-BR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  <a:p>
                <a:pPr algn="ctr"/>
                <a:r>
                  <a:rPr lang="pt-BR" b="1" dirty="0" smtClean="0">
                    <a:solidFill>
                      <a:schemeClr val="tx1"/>
                    </a:solidFill>
                    <a:latin typeface="Calibri" pitchFamily="34" charset="0"/>
                  </a:rPr>
                  <a:t>Núcleo e Citoplasma</a:t>
                </a:r>
                <a:endParaRPr lang="pt-BR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3" name="Retângulo 12"/>
            <p:cNvSpPr/>
            <p:nvPr/>
          </p:nvSpPr>
          <p:spPr>
            <a:xfrm>
              <a:off x="2900536" y="4365104"/>
              <a:ext cx="2607568" cy="327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012160" y="4340575"/>
              <a:ext cx="2607568" cy="327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tângulo 17"/>
          <p:cNvSpPr/>
          <p:nvPr/>
        </p:nvSpPr>
        <p:spPr>
          <a:xfrm>
            <a:off x="3203848" y="2348880"/>
            <a:ext cx="3168352" cy="121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SNAIL induz alteração na localização de p-ERK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908720"/>
            <a:ext cx="20009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LOCALIZAÇÃO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684" r="12512"/>
          <a:stretch/>
        </p:blipFill>
        <p:spPr bwMode="auto">
          <a:xfrm>
            <a:off x="4461811" y="2609148"/>
            <a:ext cx="4471426" cy="32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8" t="45211" b="27394"/>
          <a:stretch/>
        </p:blipFill>
        <p:spPr bwMode="auto">
          <a:xfrm>
            <a:off x="7647362" y="5883772"/>
            <a:ext cx="128587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267744" y="44624"/>
            <a:ext cx="4536504" cy="7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INDUÇÃO DA EMT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95536" y="1196752"/>
            <a:ext cx="6101261" cy="70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err="1" smtClean="0">
                <a:solidFill>
                  <a:schemeClr val="tx1"/>
                </a:solidFill>
                <a:latin typeface="Calibri" pitchFamily="34" charset="0"/>
              </a:rPr>
              <a:t>siRNA</a:t>
            </a:r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 –   ERK1</a:t>
            </a:r>
          </a:p>
          <a:p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   ERK2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75656" y="1549727"/>
            <a:ext cx="850170" cy="352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8028384" y="2138057"/>
            <a:ext cx="288032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48868" y="2420888"/>
            <a:ext cx="4332750" cy="3456384"/>
            <a:chOff x="238145" y="2420888"/>
            <a:chExt cx="4332750" cy="3456384"/>
          </a:xfrm>
        </p:grpSpPr>
        <p:grpSp>
          <p:nvGrpSpPr>
            <p:cNvPr id="12" name="Grupo 11"/>
            <p:cNvGrpSpPr/>
            <p:nvPr/>
          </p:nvGrpSpPr>
          <p:grpSpPr>
            <a:xfrm>
              <a:off x="238145" y="2623930"/>
              <a:ext cx="4332750" cy="3253342"/>
              <a:chOff x="238145" y="2623930"/>
              <a:chExt cx="4332750" cy="3253342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" t="7965" r="60680"/>
              <a:stretch/>
            </p:blipFill>
            <p:spPr bwMode="auto">
              <a:xfrm>
                <a:off x="238145" y="2623930"/>
                <a:ext cx="4332749" cy="3253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4211960" y="3471918"/>
                <a:ext cx="358935" cy="2003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" name="Retângulo 13"/>
            <p:cNvSpPr/>
            <p:nvPr/>
          </p:nvSpPr>
          <p:spPr>
            <a:xfrm>
              <a:off x="238145" y="2420888"/>
              <a:ext cx="157391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Seta para baixo 8"/>
          <p:cNvSpPr/>
          <p:nvPr/>
        </p:nvSpPr>
        <p:spPr>
          <a:xfrm>
            <a:off x="3374611" y="2118108"/>
            <a:ext cx="288032" cy="5760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16523" r="66491" b="57218"/>
          <a:stretch/>
        </p:blipFill>
        <p:spPr bwMode="auto">
          <a:xfrm>
            <a:off x="229572" y="411879"/>
            <a:ext cx="261504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50000" r="72049" b="42063"/>
          <a:stretch/>
        </p:blipFill>
        <p:spPr bwMode="auto">
          <a:xfrm>
            <a:off x="3481828" y="997823"/>
            <a:ext cx="1378204" cy="87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65621" r="69074" b="26275"/>
          <a:stretch/>
        </p:blipFill>
        <p:spPr bwMode="auto">
          <a:xfrm>
            <a:off x="5818742" y="1026725"/>
            <a:ext cx="2016224" cy="79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1619" r="64861" b="14012"/>
          <a:stretch/>
        </p:blipFill>
        <p:spPr bwMode="auto">
          <a:xfrm>
            <a:off x="5434232" y="1839432"/>
            <a:ext cx="2799229" cy="49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1" t="43848" r="71665" b="50168"/>
          <a:stretch/>
        </p:blipFill>
        <p:spPr bwMode="auto">
          <a:xfrm>
            <a:off x="6256493" y="3573016"/>
            <a:ext cx="1140723" cy="56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8677" r="64861" b="66275"/>
          <a:stretch/>
        </p:blipFill>
        <p:spPr bwMode="auto">
          <a:xfrm>
            <a:off x="4932040" y="2348880"/>
            <a:ext cx="3803612" cy="53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27658" r="74719" b="65014"/>
          <a:stretch/>
        </p:blipFill>
        <p:spPr bwMode="auto">
          <a:xfrm rot="16200000">
            <a:off x="2783344" y="1346455"/>
            <a:ext cx="599090" cy="53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41653" r="72237" b="50108"/>
          <a:stretch/>
        </p:blipFill>
        <p:spPr bwMode="auto">
          <a:xfrm rot="5400000" flipV="1">
            <a:off x="4898245" y="1133792"/>
            <a:ext cx="764853" cy="60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539552" y="3608540"/>
            <a:ext cx="3384376" cy="2124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u="sng" dirty="0">
                <a:solidFill>
                  <a:schemeClr val="tx1"/>
                </a:solidFill>
                <a:latin typeface="Calibri" pitchFamily="34" charset="0"/>
              </a:rPr>
              <a:t>CONCLUSÃO</a:t>
            </a:r>
          </a:p>
          <a:p>
            <a:pPr algn="ctr"/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200" b="1" dirty="0">
                <a:solidFill>
                  <a:schemeClr val="tx1"/>
                </a:solidFill>
                <a:latin typeface="Calibri" pitchFamily="34" charset="0"/>
              </a:rPr>
              <a:t>SNAIL promove a EMT via p</a:t>
            </a:r>
            <a:r>
              <a:rPr lang="pt-BR" sz="2200" b="1" dirty="0" smtClean="0">
                <a:solidFill>
                  <a:schemeClr val="tx1"/>
                </a:solidFill>
                <a:latin typeface="Calibri" pitchFamily="34" charset="0"/>
              </a:rPr>
              <a:t>-ERK2</a:t>
            </a:r>
            <a:endParaRPr lang="pt-BR" sz="2200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 descr="Resultado de imagem para cervejas artesan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358944"/>
            <a:ext cx="9144000" cy="765800"/>
          </a:xfrm>
          <a:prstGeom prst="rect">
            <a:avLst/>
          </a:prstGeom>
          <a:solidFill>
            <a:srgbClr val="46464A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TRANSIÇÃO EPITELIAL-MESENQUIMAL (EMT)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675576" cy="50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CaixaDeTexto 33"/>
          <p:cNvSpPr txBox="1"/>
          <p:nvPr/>
        </p:nvSpPr>
        <p:spPr>
          <a:xfrm>
            <a:off x="5868144" y="4678104"/>
            <a:ext cx="3034608" cy="1631216"/>
          </a:xfrm>
          <a:prstGeom prst="rect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latin typeface="Calibri" pitchFamily="34" charset="0"/>
              </a:rPr>
              <a:t>TRANSIÇÃO EPITELIAL-MESENQUIMAL (</a:t>
            </a:r>
            <a:r>
              <a:rPr lang="pt-BR" sz="2500" b="1" dirty="0">
                <a:latin typeface="Calibri" pitchFamily="34" charset="0"/>
              </a:rPr>
              <a:t>EMT</a:t>
            </a:r>
            <a:r>
              <a:rPr lang="pt-BR" sz="2500" b="1" dirty="0" smtClean="0">
                <a:latin typeface="Calibri" pitchFamily="34" charset="0"/>
              </a:rPr>
              <a:t>)</a:t>
            </a:r>
            <a:endParaRPr lang="pt-BR" sz="2500" b="1" dirty="0">
              <a:latin typeface="Calibri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347864" y="5559260"/>
            <a:ext cx="1309809" cy="728201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Seta para a direita 35"/>
          <p:cNvSpPr/>
          <p:nvPr/>
        </p:nvSpPr>
        <p:spPr>
          <a:xfrm>
            <a:off x="5082494" y="5670211"/>
            <a:ext cx="432048" cy="506298"/>
          </a:xfrm>
          <a:prstGeom prst="rightArrow">
            <a:avLst/>
          </a:prstGeom>
          <a:solidFill>
            <a:srgbClr val="FF33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34856" y="6520988"/>
            <a:ext cx="2581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err="1" smtClean="0">
                <a:solidFill>
                  <a:srgbClr val="000000"/>
                </a:solidFill>
                <a:latin typeface="Calibri" pitchFamily="34" charset="0"/>
              </a:rPr>
              <a:t>Hanahan</a:t>
            </a:r>
            <a:r>
              <a:rPr lang="pt-BR" sz="13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300" dirty="0" err="1" smtClean="0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pt-BR" sz="1300" dirty="0" smtClean="0">
                <a:solidFill>
                  <a:srgbClr val="000000"/>
                </a:solidFill>
                <a:latin typeface="Calibri" pitchFamily="34" charset="0"/>
              </a:rPr>
              <a:t> Weinberg, 2011</a:t>
            </a:r>
            <a:endParaRPr lang="pt-BR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 descr="Resultado de imagem para cervejas artesan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358944"/>
            <a:ext cx="9144000" cy="765800"/>
          </a:xfrm>
          <a:prstGeom prst="rect">
            <a:avLst/>
          </a:prstGeom>
          <a:solidFill>
            <a:srgbClr val="46464A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TRANSIÇÃO EPITELIAL-MESENQUIMAL (EMT)</a:t>
            </a:r>
            <a:endParaRPr lang="pt-BR" sz="25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8" t="4170" r="2810"/>
          <a:stretch/>
        </p:blipFill>
        <p:spPr bwMode="auto">
          <a:xfrm>
            <a:off x="467544" y="1159248"/>
            <a:ext cx="8136904" cy="3321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084168" y="6520988"/>
            <a:ext cx="30262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 smtClean="0">
                <a:solidFill>
                  <a:srgbClr val="000000"/>
                </a:solidFill>
                <a:latin typeface="Calibri" pitchFamily="34" charset="0"/>
              </a:rPr>
              <a:t>Modificado de </a:t>
            </a:r>
            <a:r>
              <a:rPr lang="pt-BR" sz="1300" dirty="0" err="1" smtClean="0">
                <a:solidFill>
                  <a:srgbClr val="000000"/>
                </a:solidFill>
                <a:latin typeface="Calibri" pitchFamily="34" charset="0"/>
              </a:rPr>
              <a:t>Kalluri</a:t>
            </a:r>
            <a:r>
              <a:rPr lang="pt-BR" sz="13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pt-BR" sz="1300" dirty="0" err="1" smtClean="0">
                <a:solidFill>
                  <a:srgbClr val="000000"/>
                </a:solidFill>
                <a:latin typeface="Calibri" pitchFamily="34" charset="0"/>
              </a:rPr>
              <a:t>and</a:t>
            </a:r>
            <a:r>
              <a:rPr lang="pt-BR" sz="1300" dirty="0" smtClean="0">
                <a:solidFill>
                  <a:srgbClr val="000000"/>
                </a:solidFill>
                <a:latin typeface="Calibri" pitchFamily="34" charset="0"/>
              </a:rPr>
              <a:t> Weinberg, 2009</a:t>
            </a:r>
            <a:endParaRPr lang="pt-BR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311507" y="4488957"/>
            <a:ext cx="1824609" cy="738665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FATORES DE CRESCIMENTO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35413" y="4499321"/>
            <a:ext cx="1884812" cy="738664"/>
          </a:xfrm>
          <a:prstGeom prst="round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FATORES DE TRANSCRIÇÃO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191900" y="5270280"/>
            <a:ext cx="207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Calibri" pitchFamily="34" charset="0"/>
              </a:rPr>
              <a:t>TGF-</a:t>
            </a:r>
            <a:r>
              <a:rPr lang="el-GR" b="1" dirty="0" smtClean="0">
                <a:solidFill>
                  <a:srgbClr val="000000"/>
                </a:solidFill>
                <a:latin typeface="Calibri" pitchFamily="34" charset="0"/>
              </a:rPr>
              <a:t>β</a:t>
            </a:r>
            <a:endParaRPr lang="pt-BR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EGF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992100" y="523580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SNAIL</a:t>
            </a:r>
            <a:endParaRPr lang="pt-BR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SLUG</a:t>
            </a:r>
            <a:endParaRPr lang="pt-B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Seta para cima 20"/>
          <p:cNvSpPr/>
          <p:nvPr/>
        </p:nvSpPr>
        <p:spPr>
          <a:xfrm>
            <a:off x="3085317" y="3892112"/>
            <a:ext cx="216024" cy="542269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779912" y="52385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TWIST</a:t>
            </a:r>
            <a:endParaRPr lang="pt-BR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ZEB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6" t="41834" r="18708" b="25746"/>
          <a:stretch/>
        </p:blipFill>
        <p:spPr bwMode="auto">
          <a:xfrm>
            <a:off x="114631" y="3933056"/>
            <a:ext cx="6664003" cy="258350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8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t="23379" r="5861" b="15505"/>
          <a:stretch/>
        </p:blipFill>
        <p:spPr bwMode="auto">
          <a:xfrm>
            <a:off x="1161251" y="82724"/>
            <a:ext cx="6771883" cy="339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16248" r="9473" b="31973"/>
          <a:stretch/>
        </p:blipFill>
        <p:spPr bwMode="auto">
          <a:xfrm>
            <a:off x="293628" y="3611067"/>
            <a:ext cx="8526844" cy="3130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0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t="23380" r="5861" b="25598"/>
          <a:stretch/>
        </p:blipFill>
        <p:spPr bwMode="auto">
          <a:xfrm>
            <a:off x="174759" y="44624"/>
            <a:ext cx="5770364" cy="24130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34254" y="3165298"/>
            <a:ext cx="8565730" cy="3720086"/>
            <a:chOff x="434254" y="3165298"/>
            <a:chExt cx="8565730" cy="3720086"/>
          </a:xfrm>
        </p:grpSpPr>
        <p:sp>
          <p:nvSpPr>
            <p:cNvPr id="5" name="Retângulo 4"/>
            <p:cNvSpPr/>
            <p:nvPr/>
          </p:nvSpPr>
          <p:spPr>
            <a:xfrm>
              <a:off x="434254" y="3165298"/>
              <a:ext cx="2304256" cy="827544"/>
            </a:xfrm>
            <a:prstGeom prst="rect">
              <a:avLst/>
            </a:prstGeom>
            <a:solidFill>
              <a:srgbClr val="FF896D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  <a:latin typeface="Calibri" pitchFamily="34" charset="0"/>
                </a:rPr>
                <a:t>Indução da EMT</a:t>
              </a:r>
              <a:endParaRPr lang="pt-BR" b="1" baseline="300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06403" y="5970984"/>
              <a:ext cx="216024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  <a:latin typeface="Calibri" pitchFamily="34" charset="0"/>
                </a:rPr>
                <a:t>MCF10A</a:t>
              </a: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  <a:latin typeface="Calibri" pitchFamily="34" charset="0"/>
                </a:rPr>
                <a:t>Epitelial de mama 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997616" y="3927690"/>
              <a:ext cx="3086552" cy="144703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  <a:latin typeface="Calibri" pitchFamily="34" charset="0"/>
                </a:rPr>
                <a:t>Tratamento TGF</a:t>
              </a:r>
              <a:r>
                <a:rPr lang="el-GR" b="1" dirty="0" smtClean="0">
                  <a:solidFill>
                    <a:schemeClr val="tx1"/>
                  </a:solidFill>
                  <a:latin typeface="Calibri" pitchFamily="34" charset="0"/>
                </a:rPr>
                <a:t>β</a:t>
              </a:r>
              <a:endParaRPr lang="pt-BR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r>
                <a:rPr lang="pt-BR" sz="1500" dirty="0" smtClean="0">
                  <a:solidFill>
                    <a:schemeClr val="tx1"/>
                  </a:solidFill>
                  <a:latin typeface="Calibri" pitchFamily="34" charset="0"/>
                </a:rPr>
                <a:t>(5 </a:t>
              </a:r>
              <a:r>
                <a:rPr lang="pt-BR" sz="1500" dirty="0" err="1" smtClean="0">
                  <a:solidFill>
                    <a:schemeClr val="tx1"/>
                  </a:solidFill>
                  <a:latin typeface="Calibri" pitchFamily="34" charset="0"/>
                </a:rPr>
                <a:t>ng</a:t>
              </a:r>
              <a:r>
                <a:rPr lang="pt-BR" sz="1500" dirty="0" smtClean="0">
                  <a:solidFill>
                    <a:schemeClr val="tx1"/>
                  </a:solidFill>
                  <a:latin typeface="Calibri" pitchFamily="34" charset="0"/>
                </a:rPr>
                <a:t>/ml, 72h)</a:t>
              </a:r>
              <a:endParaRPr lang="pt-BR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pt-BR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pt-BR" b="1" dirty="0" smtClean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r>
                <a:rPr lang="pt-BR" b="1" dirty="0" smtClean="0">
                  <a:solidFill>
                    <a:schemeClr val="tx1"/>
                  </a:solidFill>
                  <a:latin typeface="Calibri" pitchFamily="34" charset="0"/>
                </a:rPr>
                <a:t>Superexpressão </a:t>
              </a:r>
            </a:p>
            <a:p>
              <a:pPr algn="ctr"/>
              <a:r>
                <a:rPr lang="pt-BR" b="1" dirty="0" smtClean="0">
                  <a:solidFill>
                    <a:schemeClr val="tx1"/>
                  </a:solidFill>
                  <a:latin typeface="Calibri" pitchFamily="34" charset="0"/>
                </a:rPr>
                <a:t>K-Ras</a:t>
              </a:r>
              <a:r>
                <a:rPr lang="pt-BR" b="1" baseline="30000" dirty="0" smtClean="0">
                  <a:solidFill>
                    <a:schemeClr val="tx1"/>
                  </a:solidFill>
                  <a:latin typeface="Calibri" pitchFamily="34" charset="0"/>
                </a:rPr>
                <a:t>v12</a:t>
              </a:r>
            </a:p>
            <a:p>
              <a:pPr algn="ctr"/>
              <a:r>
                <a:rPr lang="pt-BR" sz="1500" dirty="0" smtClean="0">
                  <a:solidFill>
                    <a:schemeClr val="tx1"/>
                  </a:solidFill>
                  <a:latin typeface="Calibri" pitchFamily="34" charset="0"/>
                </a:rPr>
                <a:t>(30% casos câncer – expressão constitutiva da via </a:t>
              </a:r>
              <a:r>
                <a:rPr lang="pt-BR" sz="1500" dirty="0" err="1" smtClean="0">
                  <a:solidFill>
                    <a:schemeClr val="tx1"/>
                  </a:solidFill>
                  <a:latin typeface="Calibri" pitchFamily="34" charset="0"/>
                </a:rPr>
                <a:t>Ras</a:t>
              </a:r>
              <a:r>
                <a:rPr lang="pt-BR" sz="1500" dirty="0" smtClean="0">
                  <a:solidFill>
                    <a:schemeClr val="tx1"/>
                  </a:solidFill>
                  <a:latin typeface="Calibri" pitchFamily="34" charset="0"/>
                </a:rPr>
                <a:t>)</a:t>
              </a:r>
              <a:endParaRPr lang="pt-BR" sz="15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5802" r="2800" b="9450"/>
            <a:stretch/>
          </p:blipFill>
          <p:spPr bwMode="auto">
            <a:xfrm>
              <a:off x="442387" y="4118600"/>
              <a:ext cx="2287990" cy="1977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eta para a direita 7"/>
            <p:cNvSpPr/>
            <p:nvPr/>
          </p:nvSpPr>
          <p:spPr>
            <a:xfrm>
              <a:off x="2915925" y="4532884"/>
              <a:ext cx="288032" cy="360040"/>
            </a:xfrm>
            <a:prstGeom prst="rightArrow">
              <a:avLst/>
            </a:prstGeom>
            <a:solidFill>
              <a:srgbClr val="FF896D"/>
            </a:solidFill>
            <a:ln>
              <a:solidFill>
                <a:srgbClr val="FF33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228184" y="3741814"/>
              <a:ext cx="2771800" cy="268637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 smtClean="0">
                  <a:solidFill>
                    <a:schemeClr val="tx1"/>
                  </a:solidFill>
                  <a:latin typeface="Calibri" pitchFamily="34" charset="0"/>
                </a:rPr>
                <a:t>COMPARAÇÃO DOS PERFIS PROTEÔMICOS</a:t>
              </a:r>
            </a:p>
            <a:p>
              <a:pPr algn="ctr"/>
              <a:endParaRPr lang="pt-BR" sz="2000" b="1" dirty="0">
                <a:solidFill>
                  <a:schemeClr val="tx1"/>
                </a:solidFill>
                <a:latin typeface="Calibri" pitchFamily="34" charset="0"/>
              </a:endParaRPr>
            </a:p>
            <a:p>
              <a:pPr algn="ctr"/>
              <a:endParaRPr lang="pt-BR" sz="20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Seta para a direita 10"/>
            <p:cNvSpPr/>
            <p:nvPr/>
          </p:nvSpPr>
          <p:spPr>
            <a:xfrm>
              <a:off x="5858461" y="4532884"/>
              <a:ext cx="288032" cy="360040"/>
            </a:xfrm>
            <a:prstGeom prst="rightArrow">
              <a:avLst/>
            </a:prstGeom>
            <a:solidFill>
              <a:srgbClr val="FF896D"/>
            </a:solidFill>
            <a:ln>
              <a:solidFill>
                <a:srgbClr val="FF33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3966140" y="1988840"/>
            <a:ext cx="5026783" cy="166223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OBJETIVO</a:t>
            </a:r>
          </a:p>
          <a:p>
            <a:pPr algn="ctr"/>
            <a:endParaRPr lang="pt-BR" sz="15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Analisar alterações </a:t>
            </a:r>
            <a:r>
              <a:rPr lang="pt-BR" sz="2000" dirty="0" err="1" smtClean="0">
                <a:solidFill>
                  <a:schemeClr val="tx1"/>
                </a:solidFill>
                <a:latin typeface="Calibri" pitchFamily="34" charset="0"/>
              </a:rPr>
              <a:t>proteômicas</a:t>
            </a: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 decorrentes da indução da EMT - assinatura</a:t>
            </a:r>
          </a:p>
          <a:p>
            <a:pPr algn="ctr"/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pt-BR" sz="1500" dirty="0" err="1" smtClean="0">
                <a:solidFill>
                  <a:schemeClr val="tx1"/>
                </a:solidFill>
                <a:latin typeface="Calibri" pitchFamily="34" charset="0"/>
              </a:rPr>
              <a:t>biomarcadores</a:t>
            </a:r>
            <a:r>
              <a:rPr lang="pt-BR" sz="1500" dirty="0" smtClean="0">
                <a:solidFill>
                  <a:schemeClr val="tx1"/>
                </a:solidFill>
                <a:latin typeface="Calibri" pitchFamily="34" charset="0"/>
              </a:rPr>
              <a:t>, novos alvos para tratamento)</a:t>
            </a:r>
            <a:endParaRPr lang="pt-BR" sz="15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7" t="14423" r="23375" b="25721"/>
          <a:stretch/>
        </p:blipFill>
        <p:spPr bwMode="auto">
          <a:xfrm>
            <a:off x="683568" y="638076"/>
            <a:ext cx="5832648" cy="576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689828" y="3105910"/>
            <a:ext cx="2304256" cy="82754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Alteração morfologia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(fibroblastos)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16674" y="5013176"/>
            <a:ext cx="2304256" cy="82754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Aumento da capacidade de migração 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6372200" y="3339661"/>
            <a:ext cx="288032" cy="360040"/>
          </a:xfrm>
          <a:prstGeom prst="rightArrow">
            <a:avLst/>
          </a:prstGeom>
          <a:solidFill>
            <a:srgbClr val="FF896D"/>
          </a:solidFill>
          <a:ln>
            <a:solidFill>
              <a:srgbClr val="FF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6372200" y="5246928"/>
            <a:ext cx="288032" cy="360040"/>
          </a:xfrm>
          <a:prstGeom prst="rightArrow">
            <a:avLst/>
          </a:prstGeom>
          <a:solidFill>
            <a:srgbClr val="FF896D"/>
          </a:solidFill>
          <a:ln>
            <a:solidFill>
              <a:srgbClr val="FF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267744" y="44624"/>
            <a:ext cx="4536504" cy="557788"/>
          </a:xfrm>
          <a:prstGeom prst="rect">
            <a:avLst/>
          </a:prstGeom>
          <a:solidFill>
            <a:srgbClr val="FFC5B7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Indução da EMT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8" t="14904" r="22965" b="30533"/>
          <a:stretch/>
        </p:blipFill>
        <p:spPr bwMode="auto">
          <a:xfrm>
            <a:off x="0" y="729530"/>
            <a:ext cx="6141888" cy="572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923928" y="2533771"/>
            <a:ext cx="2153169" cy="4055371"/>
            <a:chOff x="6228184" y="2880175"/>
            <a:chExt cx="1788295" cy="33681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8" t="56250" r="34728" b="18990"/>
            <a:stretch/>
          </p:blipFill>
          <p:spPr bwMode="auto">
            <a:xfrm>
              <a:off x="6228184" y="4437112"/>
              <a:ext cx="1788295" cy="181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19" t="65976" r="34537" b="12741"/>
            <a:stretch/>
          </p:blipFill>
          <p:spPr bwMode="auto">
            <a:xfrm>
              <a:off x="6228184" y="2880175"/>
              <a:ext cx="1788295" cy="155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tângulo 12"/>
          <p:cNvSpPr/>
          <p:nvPr/>
        </p:nvSpPr>
        <p:spPr>
          <a:xfrm>
            <a:off x="2267744" y="44624"/>
            <a:ext cx="4536504" cy="557788"/>
          </a:xfrm>
          <a:prstGeom prst="rect">
            <a:avLst/>
          </a:prstGeom>
          <a:solidFill>
            <a:srgbClr val="FFC5B7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Metodologia de análise 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proteômica</a:t>
            </a: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 global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228184" y="2996952"/>
            <a:ext cx="2790056" cy="302433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Proteínas Identificadas: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1415</a:t>
            </a:r>
          </a:p>
          <a:p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Proteínas Reguladas (2x):</a:t>
            </a:r>
          </a:p>
          <a:p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Up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TGFB: 300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Down TGFB: 150</a:t>
            </a:r>
          </a:p>
          <a:p>
            <a:endParaRPr lang="pt-BR" dirty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Up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 K-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Ras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: 374</a:t>
            </a:r>
          </a:p>
          <a:p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Down K-</a:t>
            </a:r>
            <a:r>
              <a:rPr lang="pt-BR" dirty="0" err="1" smtClean="0">
                <a:solidFill>
                  <a:schemeClr val="tx1"/>
                </a:solidFill>
                <a:latin typeface="Calibri" pitchFamily="34" charset="0"/>
              </a:rPr>
              <a:t>Ras</a:t>
            </a:r>
            <a:r>
              <a:rPr lang="pt-BR" dirty="0" smtClean="0">
                <a:solidFill>
                  <a:schemeClr val="tx1"/>
                </a:solidFill>
                <a:latin typeface="Calibri" pitchFamily="34" charset="0"/>
              </a:rPr>
              <a:t>: 143</a:t>
            </a:r>
          </a:p>
          <a:p>
            <a:endParaRPr lang="pt-BR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9" t="14904" r="17986" b="70538"/>
          <a:stretch/>
        </p:blipFill>
        <p:spPr bwMode="auto">
          <a:xfrm>
            <a:off x="1637409" y="740163"/>
            <a:ext cx="4271983" cy="15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6" t="20730" r="17986" b="70538"/>
          <a:stretch/>
        </p:blipFill>
        <p:spPr bwMode="auto">
          <a:xfrm>
            <a:off x="2987824" y="1362034"/>
            <a:ext cx="2606211" cy="91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4716016" y="1089972"/>
            <a:ext cx="4131332" cy="827544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Preparo das amostras – digestão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Análise por Espectrometria de massas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3930"/>
            <a:ext cx="7056784" cy="58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67744" y="44624"/>
            <a:ext cx="4536504" cy="557788"/>
          </a:xfrm>
          <a:prstGeom prst="rect">
            <a:avLst/>
          </a:prstGeom>
          <a:solidFill>
            <a:srgbClr val="FFC5B7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Proteínas reguladas – 2x 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7873" y="638964"/>
            <a:ext cx="3668063" cy="557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Análise de Ontologias Gênicas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37131" y="6165304"/>
            <a:ext cx="1441874" cy="55778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PROCESSOS BIOLÓGICOS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88402" y="6165304"/>
            <a:ext cx="2048094" cy="55778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COMPARTIMENTOS CELULARES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2016145"/>
            <a:ext cx="1441874" cy="557788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TGFB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7504" y="4095348"/>
            <a:ext cx="1441874" cy="557788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K-</a:t>
            </a:r>
            <a:r>
              <a:rPr lang="pt-BR" b="1" dirty="0" err="1" smtClean="0">
                <a:solidFill>
                  <a:schemeClr val="tx1"/>
                </a:solidFill>
                <a:latin typeface="Calibri" pitchFamily="34" charset="0"/>
              </a:rPr>
              <a:t>Ras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 flipV="1">
            <a:off x="1688080" y="5445224"/>
            <a:ext cx="435648" cy="435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3778112" y="5445224"/>
            <a:ext cx="435648" cy="435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2862858" y="5438934"/>
            <a:ext cx="653472" cy="647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V="1">
            <a:off x="2415768" y="5487270"/>
            <a:ext cx="359410" cy="355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5095106" y="5483324"/>
            <a:ext cx="653472" cy="647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5981096" y="5495219"/>
            <a:ext cx="481613" cy="4404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6683818" y="5468222"/>
            <a:ext cx="485870" cy="4810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44624"/>
            <a:ext cx="4536504" cy="557788"/>
          </a:xfrm>
          <a:prstGeom prst="rect">
            <a:avLst/>
          </a:prstGeom>
          <a:solidFill>
            <a:srgbClr val="FFC5B7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Proteínas reguladas – 2x </a:t>
            </a: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7873" y="620688"/>
            <a:ext cx="3668063" cy="5577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Análise de Redes de Interação</a:t>
            </a:r>
            <a:endParaRPr lang="pt-BR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" y="1412777"/>
            <a:ext cx="7893318" cy="363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24" y="1340768"/>
            <a:ext cx="7467972" cy="54340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4356</TotalTime>
  <Words>447</Words>
  <Application>Microsoft Office PowerPoint</Application>
  <PresentationFormat>Apresentação na tela (4:3)</PresentationFormat>
  <Paragraphs>161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Brilho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</dc:creator>
  <cp:lastModifiedBy>Camila</cp:lastModifiedBy>
  <cp:revision>120</cp:revision>
  <dcterms:created xsi:type="dcterms:W3CDTF">2016-04-21T19:48:33Z</dcterms:created>
  <dcterms:modified xsi:type="dcterms:W3CDTF">2016-09-07T20:33:27Z</dcterms:modified>
</cp:coreProperties>
</file>