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68" r:id="rId1"/>
    <p:sldMasterId id="2147484782" r:id="rId2"/>
    <p:sldMasterId id="2147484880" r:id="rId3"/>
    <p:sldMasterId id="2147485872" r:id="rId4"/>
  </p:sldMasterIdLst>
  <p:notesMasterIdLst>
    <p:notesMasterId r:id="rId98"/>
  </p:notesMasterIdLst>
  <p:sldIdLst>
    <p:sldId id="2115" r:id="rId5"/>
    <p:sldId id="2116" r:id="rId6"/>
    <p:sldId id="2129" r:id="rId7"/>
    <p:sldId id="2130" r:id="rId8"/>
    <p:sldId id="2131" r:id="rId9"/>
    <p:sldId id="2133" r:id="rId10"/>
    <p:sldId id="2132" r:id="rId11"/>
    <p:sldId id="1627" r:id="rId12"/>
    <p:sldId id="1628" r:id="rId13"/>
    <p:sldId id="1562" r:id="rId14"/>
    <p:sldId id="1563" r:id="rId15"/>
    <p:sldId id="1595" r:id="rId16"/>
    <p:sldId id="1633" r:id="rId17"/>
    <p:sldId id="1634" r:id="rId18"/>
    <p:sldId id="1631" r:id="rId19"/>
    <p:sldId id="1632" r:id="rId20"/>
    <p:sldId id="1630" r:id="rId21"/>
    <p:sldId id="2143" r:id="rId22"/>
    <p:sldId id="2144" r:id="rId23"/>
    <p:sldId id="1665" r:id="rId24"/>
    <p:sldId id="1723" r:id="rId25"/>
    <p:sldId id="1670" r:id="rId26"/>
    <p:sldId id="1667" r:id="rId27"/>
    <p:sldId id="1668" r:id="rId28"/>
    <p:sldId id="1669" r:id="rId29"/>
    <p:sldId id="1694" r:id="rId30"/>
    <p:sldId id="1695" r:id="rId31"/>
    <p:sldId id="1693" r:id="rId32"/>
    <p:sldId id="1724" r:id="rId33"/>
    <p:sldId id="1660" r:id="rId34"/>
    <p:sldId id="1661" r:id="rId35"/>
    <p:sldId id="1658" r:id="rId36"/>
    <p:sldId id="1655" r:id="rId37"/>
    <p:sldId id="1656" r:id="rId38"/>
    <p:sldId id="1659" r:id="rId39"/>
    <p:sldId id="1696" r:id="rId40"/>
    <p:sldId id="2146" r:id="rId41"/>
    <p:sldId id="1690" r:id="rId42"/>
    <p:sldId id="1685" r:id="rId43"/>
    <p:sldId id="1686" r:id="rId44"/>
    <p:sldId id="1691" r:id="rId45"/>
    <p:sldId id="1687" r:id="rId46"/>
    <p:sldId id="1689" r:id="rId47"/>
    <p:sldId id="1692" r:id="rId48"/>
    <p:sldId id="2147" r:id="rId49"/>
    <p:sldId id="1698" r:id="rId50"/>
    <p:sldId id="1704" r:id="rId51"/>
    <p:sldId id="1703" r:id="rId52"/>
    <p:sldId id="2136" r:id="rId53"/>
    <p:sldId id="2148" r:id="rId54"/>
    <p:sldId id="2137" r:id="rId55"/>
    <p:sldId id="1671" r:id="rId56"/>
    <p:sldId id="1674" r:id="rId57"/>
    <p:sldId id="1675" r:id="rId58"/>
    <p:sldId id="1676" r:id="rId59"/>
    <p:sldId id="1677" r:id="rId60"/>
    <p:sldId id="1679" r:id="rId61"/>
    <p:sldId id="2151" r:id="rId62"/>
    <p:sldId id="2152" r:id="rId63"/>
    <p:sldId id="2154" r:id="rId64"/>
    <p:sldId id="2155" r:id="rId65"/>
    <p:sldId id="2156" r:id="rId66"/>
    <p:sldId id="1680" r:id="rId67"/>
    <p:sldId id="2149" r:id="rId68"/>
    <p:sldId id="1583" r:id="rId69"/>
    <p:sldId id="1375" r:id="rId70"/>
    <p:sldId id="1551" r:id="rId71"/>
    <p:sldId id="1580" r:id="rId72"/>
    <p:sldId id="1578" r:id="rId73"/>
    <p:sldId id="1579" r:id="rId74"/>
    <p:sldId id="1328" r:id="rId75"/>
    <p:sldId id="1581" r:id="rId76"/>
    <p:sldId id="1577" r:id="rId77"/>
    <p:sldId id="2139" r:id="rId78"/>
    <p:sldId id="1681" r:id="rId79"/>
    <p:sldId id="2150" r:id="rId80"/>
    <p:sldId id="2141" r:id="rId81"/>
    <p:sldId id="1727" r:id="rId82"/>
    <p:sldId id="1605" r:id="rId83"/>
    <p:sldId id="1606" r:id="rId84"/>
    <p:sldId id="1684" r:id="rId85"/>
    <p:sldId id="1683" r:id="rId86"/>
    <p:sldId id="1725" r:id="rId87"/>
    <p:sldId id="1589" r:id="rId88"/>
    <p:sldId id="1600" r:id="rId89"/>
    <p:sldId id="1726" r:id="rId90"/>
    <p:sldId id="2142" r:id="rId91"/>
    <p:sldId id="1682" r:id="rId92"/>
    <p:sldId id="2157" r:id="rId93"/>
    <p:sldId id="2114" r:id="rId94"/>
    <p:sldId id="1914" r:id="rId95"/>
    <p:sldId id="1915" r:id="rId96"/>
    <p:sldId id="2227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F08"/>
    <a:srgbClr val="FF0000"/>
    <a:srgbClr val="000066"/>
    <a:srgbClr val="003300"/>
    <a:srgbClr val="A50021"/>
    <a:srgbClr val="E11F4D"/>
    <a:srgbClr val="BC1035"/>
    <a:srgbClr val="008000"/>
    <a:srgbClr val="C1B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74" autoAdjust="0"/>
    <p:restoredTop sz="88510" autoAdjust="0"/>
  </p:normalViewPr>
  <p:slideViewPr>
    <p:cSldViewPr>
      <p:cViewPr varScale="1">
        <p:scale>
          <a:sx n="64" d="100"/>
          <a:sy n="64" d="100"/>
        </p:scale>
        <p:origin x="19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8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9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4C8F343-986C-4B81-AC4F-2E0CF488DB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944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953F99-5074-4190-9860-A814109B9846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269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203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3B456AF-3CAF-42D3-8077-AD1B14694AD2}" type="slidenum">
              <a:rPr lang="pt-BR" altLang="pt-BR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69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C353B4D-F1CF-419D-94F5-6E873E57D14E}" type="slidenum">
              <a:rPr lang="pt-BR" altLang="pt-BR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70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1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355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5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953F99-5074-4190-9860-A814109B9846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36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953F99-5074-4190-9860-A814109B9846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76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121860" name="Espaço Reservado para Número de Slide 3"/>
          <p:cNvSpPr>
            <a:spLocks noGrp="1"/>
          </p:cNvSpPr>
          <p:nvPr>
            <p:ph type="sldNum" sz="quarter" idx="5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2921" indent="-30112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4493" indent="-240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86291" indent="-240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68088" indent="-240899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49885" indent="-240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1683" indent="-240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13480" indent="-240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95278" indent="-24089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E7CF56-7C37-43CF-9CA7-F74F6FE1A1F1}" type="slidenum">
              <a:rPr lang="pt-BR" altLang="pt-BR" smtClean="0">
                <a:latin typeface="Verdana" pitchFamily="34" charset="0"/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pt-BR" altLang="pt-BR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6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35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5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355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C8F343-986C-4B81-AC4F-2E0CF488DB89}" type="slidenum">
              <a:rPr lang="pt-BR" smtClean="0"/>
              <a:pPr>
                <a:defRPr/>
              </a:pPr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35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6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405C9A-8FF6-4ABA-993A-A171E84B25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81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359B-AEDC-4514-827C-0A5D77092B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4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0B1E-1DD9-4DB5-8CE9-E634A99743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46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362FB96-0811-4131-86E8-20AF9E7C0C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478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0F83BA6-CAFC-4F89-A2F6-E6907AF937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15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AC95598-D8B5-4514-9D42-47DCE483DD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42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BBA4F2-7A10-431A-A3EC-AA52651BEB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690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FA3F3C-9B47-4065-8992-5A20B142A2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03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78F1409-0E68-41BD-9321-CAD59691B4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468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FFA982D-9B63-40B0-9086-91570423FD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215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261535-F865-4037-BF26-778E1E8831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73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8E8C5-3F10-4E18-BAFF-E99A56EDBE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968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8B337E3-6EC3-4FDA-A779-70E2667B5C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1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57A33AE-F2D1-4963-85C3-DB62083347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633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zza 3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sca 5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1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AED047-D652-47F5-8872-CBF0F7D296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702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zza 3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sca 5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529C97-8835-4261-A39D-3B3983A184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587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zza 1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sca 3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C357B6-46B6-4966-A61E-5695E4DB66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964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zza 4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sca 6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latin typeface="Gill Sans MT"/>
              <a:cs typeface="Arial" pitchFamily="34" charset="0"/>
            </a:endParaRPr>
          </a:p>
        </p:txBody>
      </p:sp>
      <p:sp>
        <p:nvSpPr>
          <p:cNvPr id="11" name="Fluxograma: Processo 10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uxograma: Processo 11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4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5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9473FC-3662-48BE-87AD-F5AA98650D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674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6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405C9A-8FF6-4ABA-993A-A171E84B25F0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03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8E8C5-3F10-4E18-BAFF-E99A56EDBE5C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6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0200FD-6B5E-403E-A567-B9CD7CFACC72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30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AACB4-9141-41E8-A5E5-2C874AE28326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tângulo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0200FD-6B5E-403E-A567-B9CD7CFACC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875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EAE76-277E-4532-8AA8-F7F6D2C0A63A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8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F0A3-E7AE-4386-82E6-10AF0648352E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66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28A9B-10AC-40B0-9483-DF1F4A8B8B79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10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6" name="Fluxograma: Processo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uxograma: Processo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8480B1-DCBF-47FB-BA7E-1EAC184B2610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52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8D549-FD61-4D5D-8196-8E937C464F5E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02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359B-AEDC-4514-827C-0A5D77092B40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2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0B1E-1DD9-4DB5-8CE9-E634A9974353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7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AACB4-9141-41E8-A5E5-2C874AE283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9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EAE76-277E-4532-8AA8-F7F6D2C0A6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19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F0A3-E7AE-4386-82E6-10AF064835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96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28A9B-10AC-40B0-9483-DF1F4A8B8B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9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uxograma: Processo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luxograma: Processo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8480B1-DCBF-47FB-BA7E-1EAC184B26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48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8D549-FD61-4D5D-8196-8E937C464F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85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33" name="Espaço Reservado para Tex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fld id="{AAFD0960-1936-43BC-8BE2-6E3A498FCB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1" r:id="rId1"/>
    <p:sldLayoutId id="2147485840" r:id="rId2"/>
    <p:sldLayoutId id="2147485852" r:id="rId3"/>
    <p:sldLayoutId id="2147485841" r:id="rId4"/>
    <p:sldLayoutId id="2147485842" r:id="rId5"/>
    <p:sldLayoutId id="2147485843" r:id="rId6"/>
    <p:sldLayoutId id="2147485844" r:id="rId7"/>
    <p:sldLayoutId id="2147485853" r:id="rId8"/>
    <p:sldLayoutId id="2147485845" r:id="rId9"/>
    <p:sldLayoutId id="2147485846" r:id="rId10"/>
    <p:sldLayoutId id="21474858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6140C1-A4B4-4DA6-8E83-C5F6825520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6" r:id="rId1"/>
    <p:sldLayoutId id="2147485857" r:id="rId2"/>
    <p:sldLayoutId id="2147485858" r:id="rId3"/>
    <p:sldLayoutId id="2147485859" r:id="rId4"/>
    <p:sldLayoutId id="2147485860" r:id="rId5"/>
    <p:sldLayoutId id="2147485861" r:id="rId6"/>
    <p:sldLayoutId id="2147485862" r:id="rId7"/>
    <p:sldLayoutId id="2147485863" r:id="rId8"/>
    <p:sldLayoutId id="2147485864" r:id="rId9"/>
    <p:sldLayoutId id="2147485865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075" name="Espaço Reservado para Tex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rgbClr val="E7DEC9">
                    <a:shade val="50000"/>
                    <a:satMod val="200000"/>
                  </a:srgb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rgbClr val="E7DEC9">
                    <a:shade val="50000"/>
                    <a:satMod val="200000"/>
                  </a:srgb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9" name="Espaço Reservado para Número de Slide 6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rgbClr val="E7DEC9">
                    <a:shade val="50000"/>
                    <a:satMod val="200000"/>
                  </a:srgbClr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8D5B2BD6-BCE9-459F-8990-B91B5926FA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6" r:id="rId1"/>
    <p:sldLayoutId id="2147485867" r:id="rId2"/>
    <p:sldLayoutId id="2147485868" r:id="rId3"/>
    <p:sldLayoutId id="2147485869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33" name="Espaço Reservado para Tex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fld id="{AAFD0960-1936-43BC-8BE2-6E3A498FCB2B}" type="slidenum">
              <a:rPr lang="pt-BR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tângulo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2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3" r:id="rId1"/>
    <p:sldLayoutId id="2147485874" r:id="rId2"/>
    <p:sldLayoutId id="2147485875" r:id="rId3"/>
    <p:sldLayoutId id="2147485876" r:id="rId4"/>
    <p:sldLayoutId id="2147485877" r:id="rId5"/>
    <p:sldLayoutId id="2147485878" r:id="rId6"/>
    <p:sldLayoutId id="2147485879" r:id="rId7"/>
    <p:sldLayoutId id="2147485880" r:id="rId8"/>
    <p:sldLayoutId id="2147485881" r:id="rId9"/>
    <p:sldLayoutId id="2147485882" r:id="rId10"/>
    <p:sldLayoutId id="21474858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1"/>
          <p:cNvSpPr>
            <a:spLocks noGrp="1"/>
          </p:cNvSpPr>
          <p:nvPr>
            <p:ph type="ctrTitle"/>
          </p:nvPr>
        </p:nvSpPr>
        <p:spPr bwMode="auto">
          <a:xfrm>
            <a:off x="472142" y="260648"/>
            <a:ext cx="8276322" cy="2060526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pt-BR" altLang="pt-BR" sz="31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cs typeface="Tahoma" pitchFamily="34" charset="0"/>
              </a:rPr>
              <a:t>LFT-5810 Nematologia de Plantas</a:t>
            </a:r>
            <a:br>
              <a:rPr lang="pt-BR" altLang="pt-BR" sz="31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lang="pt-BR" altLang="pt-BR" sz="31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cs typeface="Tahoma" pitchFamily="34" charset="0"/>
              </a:rPr>
              <a:t>Semana 9</a:t>
            </a:r>
            <a:br>
              <a:rPr lang="pt-BR" altLang="pt-BR" sz="31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lang="pt-BR" altLang="pt-BR" sz="2900" dirty="0">
                <a:solidFill>
                  <a:srgbClr val="FC5F08"/>
                </a:solidFill>
                <a:effectLst/>
                <a:latin typeface="Tahoma" pitchFamily="34" charset="0"/>
                <a:cs typeface="Tahoma" pitchFamily="34" charset="0"/>
              </a:rPr>
              <a:t>Sucessão e Rotação de Cultura para Controle de </a:t>
            </a:r>
            <a:r>
              <a:rPr lang="pt-BR" altLang="pt-BR" sz="2900" dirty="0" err="1">
                <a:solidFill>
                  <a:srgbClr val="FC5F08"/>
                </a:solidFill>
                <a:effectLst/>
                <a:latin typeface="Tahoma" pitchFamily="34" charset="0"/>
                <a:cs typeface="Tahoma" pitchFamily="34" charset="0"/>
              </a:rPr>
              <a:t>Fitonematoides</a:t>
            </a:r>
            <a:endParaRPr lang="pt-BR" altLang="pt-BR" sz="2900" b="1" dirty="0">
              <a:solidFill>
                <a:srgbClr val="FC5F08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555" name="Picture 5" descr="logo_ESALQ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3" y="5517232"/>
            <a:ext cx="78748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 txBox="1">
            <a:spLocks noChangeArrowheads="1"/>
          </p:cNvSpPr>
          <p:nvPr/>
        </p:nvSpPr>
        <p:spPr bwMode="auto">
          <a:xfrm>
            <a:off x="1403648" y="5517232"/>
            <a:ext cx="7344816" cy="1152128"/>
          </a:xfrm>
          <a:prstGeom prst="snip2Diag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>
            <a:lvl1pPr marL="80963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80963" marR="0" lvl="0" indent="0" algn="ctr" defTabSz="914400" rtl="0" eaLnBrk="1" fontAlgn="base" latinLnBrk="0" hangingPunct="1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84AA33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Universidade de São Paulo</a:t>
            </a:r>
          </a:p>
          <a:p>
            <a:pPr marL="80963" marR="0" lvl="0" indent="0" algn="ctr" defTabSz="914400" rtl="0" eaLnBrk="1" fontAlgn="base" latinLnBrk="0" hangingPunct="1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84AA33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Escola Superior de Agricultura Luiz de Queiroz</a:t>
            </a:r>
          </a:p>
          <a:p>
            <a:pPr marL="80963" marR="0" lvl="0" indent="0" algn="ctr" defTabSz="914400" rtl="0" eaLnBrk="1" fontAlgn="base" latinLnBrk="0" hangingPunct="1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84AA33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Departamento de Fitopatologia e </a:t>
            </a:r>
            <a:r>
              <a:rPr kumimoji="0" lang="pt-BR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4AA33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Nematologia</a:t>
            </a:r>
            <a:endParaRPr kumimoji="0" lang="pt-BR" altLang="pt-BR" sz="1600" b="0" i="0" u="none" strike="noStrike" kern="1200" cap="none" spc="0" normalizeH="0" baseline="0" noProof="0" dirty="0">
              <a:ln>
                <a:noFill/>
              </a:ln>
              <a:solidFill>
                <a:srgbClr val="84AA33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963" marR="0" lvl="0" indent="0" algn="ctr" defTabSz="914400" rtl="0" eaLnBrk="1" fontAlgn="base" latinLnBrk="0" hangingPunct="1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Piracicaba 27 Ou</a:t>
            </a:r>
            <a:r>
              <a:rPr kumimoji="0" lang="pt-BR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tubro</a:t>
            </a:r>
            <a:r>
              <a:rPr kumimoji="0" lang="pt-BR" alt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36590258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87624" y="403548"/>
            <a:ext cx="7560840" cy="2665412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>
            <a:noAutofit/>
          </a:bodyPr>
          <a:lstStyle/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Rotação</a:t>
            </a:r>
            <a:br>
              <a:rPr lang="pt-BR" sz="24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Sequência de cultura em que existe alternância anual, ou seja, a mesma cultura não é repetida no ano seguinte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87624" y="3211859"/>
            <a:ext cx="7560840" cy="2665413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Sucessão</a:t>
            </a:r>
            <a:br>
              <a:rPr lang="pt-BR" sz="24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Sequência de duas ou mais culturas dentro do mesmo ano agrícola</a:t>
            </a:r>
          </a:p>
        </p:txBody>
      </p:sp>
    </p:spTree>
    <p:extLst>
      <p:ext uri="{BB962C8B-B14F-4D97-AF65-F5344CB8AC3E}">
        <p14:creationId xmlns:p14="http://schemas.microsoft.com/office/powerpoint/2010/main" val="3986761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114533"/>
              </p:ext>
            </p:extLst>
          </p:nvPr>
        </p:nvGraphicFramePr>
        <p:xfrm>
          <a:off x="889072" y="2711116"/>
          <a:ext cx="7499352" cy="2302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70996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Jan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Fev</a:t>
                      </a:r>
                      <a:endParaRPr lang="pt-BR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Abr</a:t>
                      </a:r>
                      <a:endParaRPr lang="pt-BR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Jun</a:t>
                      </a:r>
                      <a:endParaRPr lang="pt-BR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Jul</a:t>
                      </a:r>
                      <a:endParaRPr lang="pt-BR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Ago</a:t>
                      </a:r>
                      <a:endParaRPr lang="pt-BR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Set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</a:t>
                      </a:r>
                      <a:endParaRPr lang="pt-BR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Dez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07"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96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407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Pousio / Alqueive</a:t>
                      </a:r>
                      <a:r>
                        <a:rPr lang="pt-BR" sz="200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pt-BR" sz="20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</a:t>
                      </a:r>
                    </a:p>
                  </a:txBody>
                  <a:tcPr marT="45733" marB="45733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96">
                <a:tc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407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</a:t>
                      </a:r>
                    </a:p>
                  </a:txBody>
                  <a:tcPr marT="45733" marB="45733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Pousio / Alqueive</a:t>
                      </a:r>
                      <a:r>
                        <a:rPr lang="pt-BR" sz="160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pt-BR" sz="16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80920" cy="1225550"/>
          </a:xfrm>
          <a:prstGeom prst="round2DiagRect">
            <a:avLst/>
          </a:prstGeom>
          <a:noFill/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Rotação</a:t>
            </a:r>
            <a:br>
              <a:rPr lang="pt-BR" sz="28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17125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787631"/>
              </p:ext>
            </p:extLst>
          </p:nvPr>
        </p:nvGraphicFramePr>
        <p:xfrm>
          <a:off x="899592" y="2711450"/>
          <a:ext cx="7499352" cy="230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70942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Jan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Fev</a:t>
                      </a:r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Abr</a:t>
                      </a:r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Jun</a:t>
                      </a:r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Jul</a:t>
                      </a:r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Ago</a:t>
                      </a:r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Set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</a:t>
                      </a:r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Dez</a:t>
                      </a:r>
                    </a:p>
                  </a:txBody>
                  <a:tcPr marT="45733" marB="45733">
                    <a:solidFill>
                      <a:srgbClr val="FC5F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9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2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49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</a:t>
                      </a:r>
                    </a:p>
                  </a:txBody>
                  <a:tcPr marT="45733" marB="45733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Pousio</a:t>
                      </a: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2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49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</a:t>
                      </a:r>
                    </a:p>
                  </a:txBody>
                  <a:tcPr marT="45733" marB="45733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Pousio</a:t>
                      </a:r>
                    </a:p>
                  </a:txBody>
                  <a:tcPr marT="45733" marB="4573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 marT="45733" marB="45733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80920" cy="1225550"/>
          </a:xfrm>
          <a:prstGeom prst="round2DiagRect">
            <a:avLst/>
          </a:prstGeom>
          <a:noFill/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Sucessão</a:t>
            </a:r>
            <a:br>
              <a:rPr lang="pt-BR" sz="28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2955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68087091"/>
              </p:ext>
            </p:extLst>
          </p:nvPr>
        </p:nvGraphicFramePr>
        <p:xfrm>
          <a:off x="683568" y="1484784"/>
          <a:ext cx="7775575" cy="2430057"/>
        </p:xfrm>
        <a:graphic>
          <a:graphicData uri="http://schemas.openxmlformats.org/drawingml/2006/table">
            <a:tbl>
              <a:tblPr/>
              <a:tblGrid>
                <a:gridCol w="237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86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Soja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Algodão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Feijão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Caupi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99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 (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99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 (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9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 (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 (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 (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99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 (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 (</a:t>
                      </a: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351019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4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Culturas Anuais </a:t>
            </a:r>
            <a:r>
              <a:rPr lang="pt-BR" altLang="pt-BR" sz="3200" b="1" dirty="0">
                <a:solidFill>
                  <a:srgbClr val="FC5F08"/>
                </a:solidFill>
                <a:effectLst/>
                <a:latin typeface="Tahoma" pitchFamily="34" charset="0"/>
                <a:cs typeface="Tahoma" pitchFamily="34" charset="0"/>
              </a:rPr>
              <a:t>↑</a:t>
            </a:r>
            <a:r>
              <a:rPr lang="pt-BR" altLang="pt-BR" sz="3200" dirty="0">
                <a:solidFill>
                  <a:srgbClr val="FC5F08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↓</a:t>
            </a:r>
            <a:endParaRPr lang="pt-BR" sz="3200" dirty="0">
              <a:solidFill>
                <a:srgbClr val="FC5F08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Espaço Reservado para Conteúd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119617"/>
              </p:ext>
            </p:extLst>
          </p:nvPr>
        </p:nvGraphicFramePr>
        <p:xfrm>
          <a:off x="683568" y="4005064"/>
          <a:ext cx="7848872" cy="2443245"/>
        </p:xfrm>
        <a:graphic>
          <a:graphicData uri="http://schemas.openxmlformats.org/drawingml/2006/table">
            <a:tbl>
              <a:tblPr/>
              <a:tblGrid>
                <a:gridCol w="2376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865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Girassol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Sorgo </a:t>
                      </a:r>
                      <a:r>
                        <a:rPr kumimoji="0" lang="pt-BR" altLang="pt-B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gra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Arroz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Amendoim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938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66923146"/>
              </p:ext>
            </p:extLst>
          </p:nvPr>
        </p:nvGraphicFramePr>
        <p:xfrm>
          <a:off x="683568" y="1449388"/>
          <a:ext cx="7775578" cy="2443245"/>
        </p:xfrm>
        <a:graphic>
          <a:graphicData uri="http://schemas.openxmlformats.org/drawingml/2006/table">
            <a:tbl>
              <a:tblPr/>
              <a:tblGrid>
                <a:gridCol w="237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9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9971">
                  <a:extLst>
                    <a:ext uri="{9D8B030D-6E8A-4147-A177-3AD203B41FA5}">
                      <a16:colId xmlns:a16="http://schemas.microsoft.com/office/drawing/2014/main" val="1821978603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99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9971">
                  <a:extLst>
                    <a:ext uri="{9D8B030D-6E8A-4147-A177-3AD203B41FA5}">
                      <a16:colId xmlns:a16="http://schemas.microsoft.com/office/drawing/2014/main" val="1670504824"/>
                    </a:ext>
                  </a:extLst>
                </a:gridCol>
              </a:tblGrid>
              <a:tr h="431865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Soja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Algodão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Feijão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Caupi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568506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2800" dirty="0"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Espaço Reservado para Conteúd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452303"/>
              </p:ext>
            </p:extLst>
          </p:nvPr>
        </p:nvGraphicFramePr>
        <p:xfrm>
          <a:off x="683568" y="4005263"/>
          <a:ext cx="7775577" cy="2443245"/>
        </p:xfrm>
        <a:graphic>
          <a:graphicData uri="http://schemas.openxmlformats.org/drawingml/2006/table">
            <a:tbl>
              <a:tblPr/>
              <a:tblGrid>
                <a:gridCol w="2645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2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865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Girassol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Sorgo </a:t>
                      </a:r>
                      <a:r>
                        <a:rPr kumimoji="0" lang="pt-BR" altLang="pt-B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gra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Arroz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Amendoim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1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8" marR="91448" marT="45695" marB="456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7451725" y="609600"/>
          <a:ext cx="720726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532" marR="91532" marT="45798" marB="4579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532" marR="91532" marT="45798" marB="4579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532" marR="91532" marT="45798" marB="4579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25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00874415"/>
              </p:ext>
            </p:extLst>
          </p:nvPr>
        </p:nvGraphicFramePr>
        <p:xfrm>
          <a:off x="611560" y="1449388"/>
          <a:ext cx="7991476" cy="2560639"/>
        </p:xfrm>
        <a:graphic>
          <a:graphicData uri="http://schemas.openxmlformats.org/drawingml/2006/table">
            <a:tbl>
              <a:tblPr/>
              <a:tblGrid>
                <a:gridCol w="237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725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Milheto</a:t>
                      </a:r>
                      <a:endParaRPr kumimoji="0" lang="pt-BR" alt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Braquiárias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Sorgo </a:t>
                      </a:r>
                      <a:r>
                        <a:rPr kumimoji="0" lang="pt-BR" altLang="pt-BR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forr</a:t>
                      </a: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Aveia-branca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 (↑↑)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 (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)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 (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)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 (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)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 (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+mn-ea"/>
                          <a:cs typeface="Tahoma" pitchFamily="34" charset="0"/>
                        </a:rPr>
                        <a:t>)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8092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Coberturas Vegetais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altLang="pt-BR" sz="3200" b="1" dirty="0">
                <a:solidFill>
                  <a:srgbClr val="FC5F08"/>
                </a:solidFill>
                <a:effectLst/>
                <a:latin typeface="Tahoma" pitchFamily="34" charset="0"/>
                <a:cs typeface="Tahoma" pitchFamily="34" charset="0"/>
              </a:rPr>
              <a:t>↑</a:t>
            </a:r>
            <a:r>
              <a:rPr lang="pt-BR" altLang="pt-BR" sz="3200" dirty="0">
                <a:solidFill>
                  <a:srgbClr val="FC5F08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↓</a:t>
            </a:r>
            <a:endParaRPr lang="pt-BR" sz="3200" dirty="0">
              <a:solidFill>
                <a:srgbClr val="FC5F08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Espaço Reservado para Conteúd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997873"/>
              </p:ext>
            </p:extLst>
          </p:nvPr>
        </p:nvGraphicFramePr>
        <p:xfrm>
          <a:off x="611560" y="4110038"/>
          <a:ext cx="7991478" cy="2560640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726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Aveia-preta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Crotalaria</a:t>
                      </a:r>
                      <a:r>
                        <a:rPr kumimoji="0" lang="pt-BR" altLang="pt-BR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spectabilis</a:t>
                      </a:r>
                      <a:endParaRPr kumimoji="0" lang="pt-BR" altLang="pt-BR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</a:t>
                      </a: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ochroleuca</a:t>
                      </a:r>
                      <a:endParaRPr kumimoji="0" lang="pt-BR" altLang="pt-BR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 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imes New Roman" pitchFamily="18" charset="0"/>
                        </a:rPr>
                        <a:t>(↑↑)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↑↑↑↑↑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 (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↑↑↑ (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</a:t>
                      </a: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)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↓↓↓</a:t>
                      </a: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23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31405564"/>
              </p:ext>
            </p:extLst>
          </p:nvPr>
        </p:nvGraphicFramePr>
        <p:xfrm>
          <a:off x="611560" y="1449388"/>
          <a:ext cx="7991476" cy="2560639"/>
        </p:xfrm>
        <a:graphic>
          <a:graphicData uri="http://schemas.openxmlformats.org/drawingml/2006/table">
            <a:tbl>
              <a:tblPr/>
              <a:tblGrid>
                <a:gridCol w="237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39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9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19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725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Milheto</a:t>
                      </a:r>
                      <a:endParaRPr kumimoji="0" lang="pt-BR" alt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Braquiárias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Sorgo </a:t>
                      </a:r>
                      <a:r>
                        <a:rPr kumimoji="0" lang="pt-BR" altLang="pt-BR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forr</a:t>
                      </a: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Aveia-branca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1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4" marR="91434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8092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2800" dirty="0"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Espaço Reservado para Conteúd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039798"/>
              </p:ext>
            </p:extLst>
          </p:nvPr>
        </p:nvGraphicFramePr>
        <p:xfrm>
          <a:off x="611560" y="4110038"/>
          <a:ext cx="7992888" cy="2559620"/>
        </p:xfrm>
        <a:graphic>
          <a:graphicData uri="http://schemas.openxmlformats.org/drawingml/2006/table">
            <a:tbl>
              <a:tblPr/>
              <a:tblGrid>
                <a:gridCol w="2376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40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Nematoide</a:t>
                      </a: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Aveia-preta</a:t>
                      </a: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Crotalaria</a:t>
                      </a:r>
                      <a:r>
                        <a:rPr kumimoji="0" lang="pt-BR" altLang="pt-BR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spectabilis</a:t>
                      </a:r>
                      <a:endParaRPr kumimoji="0" lang="pt-BR" altLang="pt-BR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</a:t>
                      </a: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ochroleuca</a:t>
                      </a:r>
                      <a:endParaRPr kumimoji="0" lang="pt-BR" altLang="pt-BR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5F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08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Heterodera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glycines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08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Pratylenchus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brachyurus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zeae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08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Meloidogyne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javanica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08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</a:t>
                      </a:r>
                      <a:r>
                        <a:rPr kumimoji="0" lang="pt-BR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incognita</a:t>
                      </a:r>
                      <a:endParaRPr kumimoji="0" lang="pt-BR" altLang="pt-BR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C5F08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79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Rotylenchulus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reniformis</a:t>
                      </a:r>
                      <a:r>
                        <a:rPr kumimoji="0" lang="pt-BR" alt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C5F08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alt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52" marR="91452"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0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549275"/>
            <a:ext cx="7254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1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08912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Desvantagens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67544" y="1484313"/>
            <a:ext cx="8208912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Mudança de rotina /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Aspectos operacionais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2780928"/>
            <a:ext cx="8208912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???Dificuldade de aferição de eficácia /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Efeitos múltiplos???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67544" y="4077072"/>
            <a:ext cx="8208912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Falta de patrocínio / Propaganda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Método tradicional </a:t>
            </a:r>
            <a:r>
              <a:rPr lang="pt-BR" sz="20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“Coisa antiga”  Falta de novidade</a:t>
            </a:r>
            <a:endParaRPr lang="pt-BR" sz="2000" dirty="0"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EB2F604-7655-4F46-B683-09AC96D07F4F}"/>
              </a:ext>
            </a:extLst>
          </p:cNvPr>
          <p:cNvSpPr txBox="1">
            <a:spLocks/>
          </p:cNvSpPr>
          <p:nvPr/>
        </p:nvSpPr>
        <p:spPr>
          <a:xfrm>
            <a:off x="467544" y="5373216"/>
            <a:ext cx="8208912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Infestações mistas </a:t>
            </a: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Escolha da cultura</a:t>
            </a:r>
            <a:endParaRPr lang="pt-BR" sz="2000" dirty="0">
              <a:solidFill>
                <a:srgbClr val="FC5F08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0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1"/>
          <p:cNvSpPr>
            <a:spLocks noGrp="1"/>
          </p:cNvSpPr>
          <p:nvPr>
            <p:ph type="title"/>
          </p:nvPr>
        </p:nvSpPr>
        <p:spPr bwMode="auto">
          <a:xfrm>
            <a:off x="467544" y="2276872"/>
            <a:ext cx="8280920" cy="2286000"/>
          </a:xfrm>
          <a:prstGeom prst="round2DiagRect">
            <a:avLst/>
          </a:prstGeom>
          <a:noFill/>
          <a:ln w="285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pt-BR" altLang="pt-BR" sz="3200" b="0" cap="none" dirty="0"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rPr>
              <a:t>Milho no Manejo de </a:t>
            </a:r>
            <a:r>
              <a:rPr lang="pt-BR" altLang="pt-BR" sz="3200" b="0" cap="none" dirty="0" err="1"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rPr>
              <a:t>Fitonematoides</a:t>
            </a:r>
            <a:endParaRPr lang="pt-BR" altLang="pt-BR" sz="3200" b="0" dirty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9984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E0EC5C-BAF4-49BB-A10D-DD7FBCD5D07C}"/>
              </a:ext>
            </a:extLst>
          </p:cNvPr>
          <p:cNvSpPr txBox="1">
            <a:spLocks/>
          </p:cNvSpPr>
          <p:nvPr/>
        </p:nvSpPr>
        <p:spPr>
          <a:xfrm>
            <a:off x="539551" y="1773238"/>
            <a:ext cx="8136905" cy="3095625"/>
          </a:xfrm>
          <a:prstGeom prst="wave">
            <a:avLst>
              <a:gd name="adj1" fmla="val 12500"/>
              <a:gd name="adj2" fmla="val -329"/>
            </a:avLst>
          </a:prstGeom>
          <a:solidFill>
            <a:schemeClr val="bg1"/>
          </a:solidFill>
          <a:ln w="3175">
            <a:noFill/>
          </a:ln>
        </p:spPr>
        <p:txBody>
          <a:bodyPr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9062" indent="0" algn="ctr">
              <a:buClr>
                <a:srgbClr val="BBE0E3"/>
              </a:buClr>
              <a:buFont typeface="Wingdings 2" pitchFamily="18" charset="2"/>
              <a:buNone/>
              <a:defRPr/>
            </a:pPr>
            <a:endParaRPr lang="pt-BR" altLang="pt-BR" sz="2800" dirty="0">
              <a:solidFill>
                <a:srgbClr val="FC5F08"/>
              </a:solidFill>
              <a:latin typeface="Tahoma" pitchFamily="34" charset="0"/>
              <a:cs typeface="Tahoma" pitchFamily="34" charset="0"/>
            </a:endParaRPr>
          </a:p>
          <a:p>
            <a:pPr marL="119062" indent="0" algn="ctr">
              <a:buClr>
                <a:srgbClr val="BBE0E3"/>
              </a:buClr>
              <a:buFont typeface="Wingdings 2" pitchFamily="18" charset="2"/>
              <a:buNone/>
              <a:defRPr/>
            </a:pPr>
            <a:r>
              <a:rPr lang="pt-BR" altLang="pt-BR" sz="2800" dirty="0">
                <a:solidFill>
                  <a:srgbClr val="FC5F08"/>
                </a:solidFill>
                <a:latin typeface="Tahoma" pitchFamily="34" charset="0"/>
                <a:cs typeface="Tahoma" pitchFamily="34" charset="0"/>
              </a:rPr>
              <a:t>Milho no Manejo dos </a:t>
            </a:r>
            <a:r>
              <a:rPr lang="pt-BR" altLang="pt-BR" sz="2800" dirty="0" err="1">
                <a:solidFill>
                  <a:srgbClr val="FC5F08"/>
                </a:solidFill>
                <a:latin typeface="Tahoma" pitchFamily="34" charset="0"/>
                <a:cs typeface="Tahoma" pitchFamily="34" charset="0"/>
              </a:rPr>
              <a:t>Fitonematoides</a:t>
            </a:r>
            <a:r>
              <a:rPr lang="pt-BR" altLang="pt-BR" sz="2800" dirty="0">
                <a:solidFill>
                  <a:srgbClr val="FC5F08"/>
                </a:solidFill>
                <a:latin typeface="Tahoma" pitchFamily="34" charset="0"/>
                <a:cs typeface="Tahoma" pitchFamily="34" charset="0"/>
              </a:rPr>
              <a:t> da Soja</a:t>
            </a:r>
          </a:p>
        </p:txBody>
      </p:sp>
    </p:spTree>
    <p:extLst>
      <p:ext uri="{BB962C8B-B14F-4D97-AF65-F5344CB8AC3E}">
        <p14:creationId xmlns:p14="http://schemas.microsoft.com/office/powerpoint/2010/main" val="204406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688563"/>
              </p:ext>
            </p:extLst>
          </p:nvPr>
        </p:nvGraphicFramePr>
        <p:xfrm>
          <a:off x="540456" y="351344"/>
          <a:ext cx="8136000" cy="617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Sem.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Assunto LFT-5810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1set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Informações. Experimentação </a:t>
                      </a:r>
                      <a:r>
                        <a:rPr lang="pt-BR" sz="1600" i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Meloidogyne</a:t>
                      </a:r>
                      <a:endParaRPr lang="pt-BR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8set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Identificação de</a:t>
                      </a:r>
                      <a:r>
                        <a:rPr lang="pt-BR" sz="16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t-BR" sz="1600" i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Meloidogyne</a:t>
                      </a:r>
                      <a:r>
                        <a:rPr lang="pt-BR" sz="160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por eletroforese (VHS)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15set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Experimentação </a:t>
                      </a:r>
                      <a:r>
                        <a:rPr lang="pt-BR" sz="1600" i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Pratylenchus</a:t>
                      </a:r>
                      <a:endParaRPr lang="pt-BR" sz="1600" i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22set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i="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Discussão sobre metodologia em </a:t>
                      </a:r>
                      <a:r>
                        <a:rPr lang="pt-BR" sz="1600" b="0" i="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Fitonematologia</a:t>
                      </a:r>
                      <a:endParaRPr lang="pt-BR" sz="16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29set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Nematoides na batata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6out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Mecanismos de ataque de </a:t>
                      </a:r>
                      <a:r>
                        <a:rPr lang="pt-BR" sz="1600" i="0" baseline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fitonematoides</a:t>
                      </a:r>
                      <a:r>
                        <a:rPr lang="pt-BR" sz="1600" i="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(VHS)</a:t>
                      </a:r>
                      <a:endParaRPr lang="pt-BR" sz="160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pt-BR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13out</a:t>
                      </a:r>
                      <a:endParaRPr lang="pt-BR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Melhoramento genético de plantas no controle de </a:t>
                      </a:r>
                      <a:r>
                        <a:rPr lang="pt-BR" sz="16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fitonematoides</a:t>
                      </a:r>
                      <a:r>
                        <a:rPr lang="pt-BR" sz="16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(PMSC)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pt-BR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20out</a:t>
                      </a:r>
                      <a:endParaRPr lang="pt-BR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Prova 1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pt-BR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27out</a:t>
                      </a:r>
                      <a:endParaRPr lang="pt-BR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Sucessão</a:t>
                      </a:r>
                      <a:r>
                        <a:rPr lang="en-US" sz="16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 </a:t>
                      </a:r>
                      <a:r>
                        <a:rPr lang="en-US" sz="1600" b="0" i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rotação</a:t>
                      </a:r>
                      <a:r>
                        <a:rPr lang="en-US" sz="16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de </a:t>
                      </a:r>
                      <a:r>
                        <a:rPr lang="en-US" sz="1600" b="0" i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cultura</a:t>
                      </a:r>
                      <a:r>
                        <a:rPr lang="en-US" sz="16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para </a:t>
                      </a:r>
                      <a:r>
                        <a:rPr lang="en-US" sz="1600" b="0" i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controle</a:t>
                      </a:r>
                      <a:r>
                        <a:rPr lang="en-US" sz="16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de </a:t>
                      </a:r>
                      <a:r>
                        <a:rPr lang="en-US" sz="1600" b="0" i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fitonematoides</a:t>
                      </a:r>
                      <a:endParaRPr lang="pt-BR" sz="160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3nov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Experimentação</a:t>
                      </a:r>
                      <a:r>
                        <a:rPr lang="pt-BR" sz="16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t-BR" sz="1600" i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Rotylenchulus</a:t>
                      </a:r>
                      <a:r>
                        <a:rPr lang="pt-BR" sz="16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t-BR" sz="160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Discussão sobre cana-de-açúcar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10nov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Nematoloides</a:t>
                      </a: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em maracujazeiros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17nov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Nematoides </a:t>
                      </a:r>
                      <a:r>
                        <a:rPr lang="pt-BR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entomopatogênicos</a:t>
                      </a: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(JRMO)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24nov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i="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Nematoides em cafeeiros</a:t>
                      </a:r>
                      <a:r>
                        <a:rPr lang="pt-BR" sz="16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(CMGO)</a:t>
                      </a:r>
                      <a:endParaRPr lang="pt-BR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1dez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Técnicas moleculares em Nematologia Agrícola (CMGO)</a:t>
                      </a:r>
                    </a:p>
                  </a:txBody>
                  <a:tcPr marL="63251" marR="6325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63251" marR="63251" marT="0" marB="0" anchor="ctr">
                    <a:solidFill>
                      <a:srgbClr val="FC5F0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8dez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Prova 2</a:t>
                      </a:r>
                    </a:p>
                  </a:txBody>
                  <a:tcPr marL="63251" marR="63251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0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Principais Nematoides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Heterodera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glycines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M.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148478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Espécies mais frequente e importantes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277951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Até 1992, espécies mais importantes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407707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Rotylenchulus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reniformis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Aphelenchoides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besseyi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4075658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340614" indent="-285750" algn="ctr" eaLnBrk="1" fontAlgn="auto" hangingPunct="1">
              <a:spcAft>
                <a:spcPts val="0"/>
              </a:spcAft>
              <a:buFont typeface="Wingdings"/>
              <a:buChar char="è"/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Importância crescente / Sucessão com algodoeiro</a:t>
            </a:r>
          </a:p>
          <a:p>
            <a:pPr marL="340614" indent="-285750" algn="ctr" eaLnBrk="1" fontAlgn="auto" hangingPunct="1">
              <a:spcAft>
                <a:spcPts val="0"/>
              </a:spcAft>
              <a:buFont typeface="Wingdings"/>
              <a:buChar char="è"/>
              <a:tabLst>
                <a:tab pos="1077913" algn="l"/>
              </a:tabLst>
              <a:defRPr/>
            </a:pPr>
            <a:endParaRPr lang="pt-BR" sz="1600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Wingdings" panose="05000000000000000000" pitchFamily="2" charset="2"/>
            </a:endParaRPr>
          </a:p>
          <a:p>
            <a:pPr marL="340614" indent="-285750" algn="ctr" eaLnBrk="1" fontAlgn="auto" hangingPunct="1">
              <a:spcAft>
                <a:spcPts val="0"/>
              </a:spcAft>
              <a:buFont typeface="Wingdings"/>
              <a:buChar char="è"/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Idem / “Soja louca 2”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537321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Helicotylenchus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dihystera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Scutellonema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4968044" y="5373216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Tubixaba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tuxaua</a:t>
            </a:r>
          </a:p>
        </p:txBody>
      </p:sp>
    </p:spTree>
    <p:extLst>
      <p:ext uri="{BB962C8B-B14F-4D97-AF65-F5344CB8AC3E}">
        <p14:creationId xmlns:p14="http://schemas.microsoft.com/office/powerpoint/2010/main" val="2901103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33265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em rotação / sucessão com soja afeta a densidade de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Heterodera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glycines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Rotylenchulus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reniformis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170080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Efeito positivo do milho = controle 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</a:t>
            </a:r>
            <a:r>
              <a:rPr lang="pt-BR" sz="1800" i="1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H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1800" i="1" dirty="0" err="1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glycines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e </a:t>
            </a:r>
            <a:r>
              <a:rPr lang="pt-BR" sz="1800" i="1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R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1800" i="1" dirty="0" err="1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reniformis</a:t>
            </a:r>
            <a:endParaRPr lang="pt-BR" sz="1800" i="1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306896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Efeito negativo 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</a:t>
            </a:r>
            <a:r>
              <a:rPr lang="pt-BR" sz="1800" i="1" dirty="0" err="1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Pratylenchus</a:t>
            </a:r>
            <a:r>
              <a:rPr lang="pt-BR" sz="1800" i="1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</a:t>
            </a:r>
            <a:r>
              <a:rPr lang="pt-BR" sz="1800" i="1" dirty="0" err="1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brachyurus</a:t>
            </a:r>
            <a:endParaRPr lang="pt-BR" sz="1800" i="1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1992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Registros de 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glycines</a:t>
            </a:r>
            <a:endParaRPr lang="pt-BR" sz="20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soja GO MG MS MT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1997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Cultivar Renascença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407565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Testes com milho, algodão, pastagens, arroz, girassol, mamona, amendoim </a:t>
            </a:r>
            <a:r>
              <a:rPr lang="pt-BR" sz="2000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etc</a:t>
            </a:r>
            <a:endParaRPr lang="pt-BR" sz="20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148478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Interesse pela </a:t>
            </a:r>
            <a:r>
              <a:rPr lang="pt-BR" sz="1800" dirty="0" err="1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fitonematologia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aumenta no Brasil</a:t>
            </a:r>
            <a:endParaRPr lang="pt-BR" sz="1800" i="1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277951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1992-1997 Rotação de culturas</a:t>
            </a:r>
            <a:endParaRPr lang="pt-BR" sz="1800" i="1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Heterodera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glycines</a:t>
            </a:r>
            <a:b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122111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E9C7E7-B9D3-42C5-AB2A-DA2F502C4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58" y="332656"/>
            <a:ext cx="3454850" cy="2592288"/>
          </a:xfrm>
          <a:prstGeom prst="rect">
            <a:avLst/>
          </a:prstGeom>
        </p:spPr>
      </p:pic>
      <p:pic>
        <p:nvPicPr>
          <p:cNvPr id="4" name="Picture 3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94119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16013"/>
            <a:ext cx="2304256" cy="324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87623" y="2996952"/>
            <a:ext cx="3456385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</a:t>
            </a:r>
            <a:r>
              <a:rPr lang="pt-BR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Hércules Diniz Campos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788024" y="2935977"/>
            <a:ext cx="3941196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</a:t>
            </a:r>
            <a:r>
              <a:rPr lang="pt-BR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Embrapa</a:t>
            </a:r>
          </a:p>
        </p:txBody>
      </p:sp>
      <p:pic>
        <p:nvPicPr>
          <p:cNvPr id="2" name="Picture 2" descr="Resultado de imagem para crop rotation heterod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72" y="3521545"/>
            <a:ext cx="40386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181472" y="6207695"/>
            <a:ext cx="403860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https://content.ces.ncsu.edu/management-of-soybean-cyst-nematode</a:t>
            </a:r>
          </a:p>
        </p:txBody>
      </p:sp>
    </p:spTree>
    <p:extLst>
      <p:ext uri="{BB962C8B-B14F-4D97-AF65-F5344CB8AC3E}">
        <p14:creationId xmlns:p14="http://schemas.microsoft.com/office/powerpoint/2010/main" val="276805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6237312"/>
            <a:ext cx="7560839" cy="2539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https://www.extension.umn.edu/agriculture/soybean/soybean-cyst-nematode/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41655"/>
            <a:ext cx="7560839" cy="459270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glycines</a:t>
            </a:r>
            <a:endParaRPr lang="pt-BR" sz="2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0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43608" y="6415444"/>
            <a:ext cx="7992888" cy="2539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https://www.extension.umn.edu/agriculture/soybean/soybean-cyst-nematode/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31572" r="29424" b="46923"/>
          <a:stretch/>
        </p:blipFill>
        <p:spPr bwMode="auto">
          <a:xfrm rot="10800000">
            <a:off x="1043606" y="260646"/>
            <a:ext cx="7946893" cy="35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43608" y="4631536"/>
          <a:ext cx="799288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err="1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Mucuna</a:t>
                      </a:r>
                      <a:endParaRPr lang="pt-BR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Algodão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Mamona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Arroz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Girassol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+724%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-79%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-68%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-21%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-77%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-73%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7FD80EC3-7FF0-4265-845C-AA5577B27776}"/>
              </a:ext>
            </a:extLst>
          </p:cNvPr>
          <p:cNvSpPr/>
          <p:nvPr/>
        </p:nvSpPr>
        <p:spPr>
          <a:xfrm>
            <a:off x="1043607" y="3789040"/>
            <a:ext cx="7946891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Garcia &amp; Silva (1997)</a:t>
            </a:r>
          </a:p>
        </p:txBody>
      </p:sp>
    </p:spTree>
    <p:extLst>
      <p:ext uri="{BB962C8B-B14F-4D97-AF65-F5344CB8AC3E}">
        <p14:creationId xmlns:p14="http://schemas.microsoft.com/office/powerpoint/2010/main" val="215487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MarioRotylenchulu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"/>
          <a:stretch>
            <a:fillRect/>
          </a:stretch>
        </p:blipFill>
        <p:spPr bwMode="auto">
          <a:xfrm>
            <a:off x="1190064" y="1700808"/>
            <a:ext cx="331964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3"/>
          <p:cNvSpPr>
            <a:spLocks noChangeArrowheads="1"/>
          </p:cNvSpPr>
          <p:nvPr/>
        </p:nvSpPr>
        <p:spPr bwMode="auto">
          <a:xfrm>
            <a:off x="4789939" y="4388753"/>
            <a:ext cx="3958526" cy="4616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http://www.cotton.org/tech/pest/nematode/images/Slide2_1.jpg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435FD1-562B-446E-A38A-5025F993AFC6}"/>
              </a:ext>
            </a:extLst>
          </p:cNvPr>
          <p:cNvSpPr txBox="1">
            <a:spLocks/>
          </p:cNvSpPr>
          <p:nvPr/>
        </p:nvSpPr>
        <p:spPr>
          <a:xfrm>
            <a:off x="1187624" y="156597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8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Rotylenchulus</a:t>
            </a:r>
            <a:r>
              <a:rPr lang="pt-BR" sz="28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reniformis</a:t>
            </a:r>
            <a:endParaRPr lang="pt-BR" sz="2800" i="1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Aspectos Biológicos</a:t>
            </a:r>
          </a:p>
        </p:txBody>
      </p:sp>
      <p:pic>
        <p:nvPicPr>
          <p:cNvPr id="11266" name="Picture 2" descr="http://www.cotton.org/tech/pest/nematode/images/Slide2_1.jpg">
            <a:extLst>
              <a:ext uri="{FF2B5EF4-FFF2-40B4-BE49-F238E27FC236}">
                <a16:creationId xmlns:a16="http://schemas.microsoft.com/office/drawing/2014/main" id="{FC7088A3-710D-459B-BD74-010F4DB1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38" y="1677045"/>
            <a:ext cx="3958526" cy="26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9CE2406-5D0F-4524-AE82-EC4C8077A206}"/>
              </a:ext>
            </a:extLst>
          </p:cNvPr>
          <p:cNvSpPr txBox="1">
            <a:spLocks/>
          </p:cNvSpPr>
          <p:nvPr/>
        </p:nvSpPr>
        <p:spPr>
          <a:xfrm>
            <a:off x="4788025" y="5113875"/>
            <a:ext cx="1800199" cy="547373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60-200 ovos/♀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AA770E-AC6E-4185-A10A-16A61174589F}"/>
              </a:ext>
            </a:extLst>
          </p:cNvPr>
          <p:cNvSpPr txBox="1">
            <a:spLocks/>
          </p:cNvSpPr>
          <p:nvPr/>
        </p:nvSpPr>
        <p:spPr>
          <a:xfrm>
            <a:off x="6804249" y="5113875"/>
            <a:ext cx="1944216" cy="547373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Ciclo 17-29 dias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82EA6CD-9DB7-468A-8531-6EAA84349AE0}"/>
              </a:ext>
            </a:extLst>
          </p:cNvPr>
          <p:cNvSpPr txBox="1">
            <a:spLocks/>
          </p:cNvSpPr>
          <p:nvPr/>
        </p:nvSpPr>
        <p:spPr>
          <a:xfrm>
            <a:off x="4788025" y="5805265"/>
            <a:ext cx="1800200" cy="650498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Sobrevivência 2 anos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111416D-8B2C-427E-8591-F7E144AEBBEF}"/>
              </a:ext>
            </a:extLst>
          </p:cNvPr>
          <p:cNvSpPr txBox="1">
            <a:spLocks/>
          </p:cNvSpPr>
          <p:nvPr/>
        </p:nvSpPr>
        <p:spPr>
          <a:xfrm>
            <a:off x="6804249" y="5805265"/>
            <a:ext cx="1944216" cy="650498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28-32 </a:t>
            </a:r>
            <a:r>
              <a:rPr lang="pt-BR" sz="1800" baseline="300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t-BR" sz="18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pt-BR" sz="18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3435FD1-562B-446E-A38A-5025F993AFC6}"/>
              </a:ext>
            </a:extLst>
          </p:cNvPr>
          <p:cNvSpPr txBox="1">
            <a:spLocks/>
          </p:cNvSpPr>
          <p:nvPr/>
        </p:nvSpPr>
        <p:spPr>
          <a:xfrm>
            <a:off x="6228184" y="260648"/>
            <a:ext cx="2494902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Nematoide Reniforme</a:t>
            </a:r>
          </a:p>
        </p:txBody>
      </p:sp>
    </p:spTree>
    <p:extLst>
      <p:ext uri="{BB962C8B-B14F-4D97-AF65-F5344CB8AC3E}">
        <p14:creationId xmlns:p14="http://schemas.microsoft.com/office/powerpoint/2010/main" val="10564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 txBox="1">
            <a:spLocks/>
          </p:cNvSpPr>
          <p:nvPr/>
        </p:nvSpPr>
        <p:spPr>
          <a:xfrm>
            <a:off x="1187624" y="260648"/>
            <a:ext cx="7560840" cy="108012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Algodoeiro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3923928" y="260648"/>
            <a:ext cx="4824536" cy="108012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Distribuição mundial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elevadas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Controle por resistência pouco efetivo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187624" y="2564904"/>
            <a:ext cx="7560840" cy="792088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Maracujazeiro-azedo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Passiflora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edulis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3923928" y="2564904"/>
            <a:ext cx="4824536" cy="792088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5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Distribuição mundial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moderadas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187624" y="1412776"/>
            <a:ext cx="7560840" cy="108012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Soja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923928" y="1412776"/>
            <a:ext cx="4824536" cy="108012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Distribuição mundial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moderadas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Controle por resistência muito efetivo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187624" y="3429000"/>
            <a:ext cx="7560840" cy="792088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Caupi</a:t>
            </a:r>
            <a:endParaRPr lang="pt-BR" sz="18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Batata-doce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3923928" y="3429000"/>
            <a:ext cx="4824536" cy="792088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5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 Estados Unidos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elevadas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187624" y="4293096"/>
            <a:ext cx="7560840" cy="792088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Abacaxizeiro</a:t>
            </a: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3923928" y="4293096"/>
            <a:ext cx="4824536" cy="792088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5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Havaí (EUA)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elevadas</a:t>
            </a: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187624" y="5157192"/>
            <a:ext cx="7560840" cy="792088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Coentro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Meloeiro</a:t>
            </a: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3923928" y="5157192"/>
            <a:ext cx="4824536" cy="792088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5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 Brasil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não estimadas</a:t>
            </a: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1187624" y="6021288"/>
            <a:ext cx="7560840" cy="792088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Mamona, cafeeiro, mamoeiro, bananeira </a:t>
            </a:r>
          </a:p>
        </p:txBody>
      </p:sp>
    </p:spTree>
    <p:extLst>
      <p:ext uri="{BB962C8B-B14F-4D97-AF65-F5344CB8AC3E}">
        <p14:creationId xmlns:p14="http://schemas.microsoft.com/office/powerpoint/2010/main" val="302127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E:\Cultivar_milho\Cultivar2013_Milho\Figu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17" y="1341439"/>
            <a:ext cx="6347311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91680" y="5713413"/>
            <a:ext cx="1008063" cy="3079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Soja S 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915816" y="5713413"/>
            <a:ext cx="1008063" cy="3079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Soja R 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724128" y="5713413"/>
            <a:ext cx="1368425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Milho-Soja R 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39952" y="5713413"/>
            <a:ext cx="1368425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Milho -Soja S 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Milho / Soja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</a:t>
            </a: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Soja Resistente / Suscetível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187623" y="6217567"/>
            <a:ext cx="6336705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 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Guilherme </a:t>
            </a:r>
            <a:r>
              <a:rPr lang="pt-BR" sz="1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Asmus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4284784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1955/58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Registros de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em soja em SP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1958-1997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Vários registros de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em soja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407565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&gt;1997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se consolida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como cultura de 2ª. safra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148478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Soja não era cultura importante no Brasil</a:t>
            </a:r>
            <a:endParaRPr lang="pt-BR" sz="1800" i="1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277951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Soja sem 2ª. safra + baixa sobrevivência de 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baixas densidades do nematoide</a:t>
            </a:r>
            <a:endParaRPr lang="pt-BR" sz="1800" i="1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b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Brasil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6633B60-04D3-4B98-ACD1-1624F710C65F}"/>
              </a:ext>
            </a:extLst>
          </p:cNvPr>
          <p:cNvSpPr txBox="1">
            <a:spLocks/>
          </p:cNvSpPr>
          <p:nvPr/>
        </p:nvSpPr>
        <p:spPr>
          <a:xfrm>
            <a:off x="4968044" y="4075658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Aumento das densidade de </a:t>
            </a:r>
            <a:r>
              <a:rPr lang="pt-BR" sz="1800" i="1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devido ao milho?!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3508530-2618-4D60-B2AA-57FAF2AC0761}"/>
              </a:ext>
            </a:extLst>
          </p:cNvPr>
          <p:cNvSpPr txBox="1">
            <a:spLocks/>
          </p:cNvSpPr>
          <p:nvPr/>
        </p:nvSpPr>
        <p:spPr>
          <a:xfrm>
            <a:off x="1187624" y="537321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2002/2003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Primeiro registro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causada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por 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no campo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EFC55B5-952F-4594-8C5E-DFC8C523B01C}"/>
              </a:ext>
            </a:extLst>
          </p:cNvPr>
          <p:cNvSpPr txBox="1">
            <a:spLocks/>
          </p:cNvSpPr>
          <p:nvPr/>
        </p:nvSpPr>
        <p:spPr>
          <a:xfrm>
            <a:off x="4968044" y="5373216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Substituição do milho por milheto, </a:t>
            </a:r>
            <a:r>
              <a:rPr lang="pt-BR" sz="1800" i="1" dirty="0" err="1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Crotalaria</a:t>
            </a:r>
            <a:r>
              <a:rPr lang="pt-BR" sz="1800" i="1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spectabilis</a:t>
            </a:r>
            <a:r>
              <a:rPr lang="pt-BR" sz="1800" i="1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ou </a:t>
            </a:r>
            <a:r>
              <a:rPr lang="pt-BR" sz="1800" i="1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pt-BR" sz="1800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ochroleuca</a:t>
            </a:r>
            <a:r>
              <a:rPr lang="pt-BR" sz="1800" dirty="0"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nas piores áreas</a:t>
            </a:r>
            <a:endParaRPr lang="pt-BR" sz="18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8E0A278-14E4-423A-827D-60197580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noFill/>
          <a:ln w="28575">
            <a:noFill/>
          </a:ln>
        </p:spPr>
        <p:txBody>
          <a:bodyPr>
            <a:noAutofit/>
          </a:bodyPr>
          <a:lstStyle/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32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Roteiro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7A33548-0656-40FB-93D4-52C3106B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426622"/>
            <a:ext cx="7560840" cy="322651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pt-BR" altLang="pt-BR" sz="2400" b="0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255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2400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Generalidades e princípios</a:t>
            </a:r>
            <a:endParaRPr kumimoji="0" lang="pt-BR" altLang="pt-BR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255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pt-BR" altLang="pt-BR" sz="2400" b="0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255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altLang="pt-BR" sz="2400" dirty="0">
                <a:solidFill>
                  <a:srgbClr val="C32D2E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2400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Milho no manejo de </a:t>
            </a:r>
            <a:r>
              <a:rPr lang="pt-BR" altLang="pt-BR" sz="2400" dirty="0" err="1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fitonematoides</a:t>
            </a:r>
            <a:endParaRPr kumimoji="0" lang="pt-BR" altLang="pt-BR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255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pt-BR" altLang="pt-BR" sz="2400" b="0" i="0" u="none" strike="noStrike" kern="1200" cap="none" spc="0" normalizeH="0" baseline="0" noProof="0" dirty="0">
              <a:ln>
                <a:noFill/>
              </a:ln>
              <a:solidFill>
                <a:srgbClr val="C32D2E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255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lang="pt-BR" altLang="pt-BR" sz="2400" dirty="0">
                <a:solidFill>
                  <a:srgbClr val="FC5F0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C32D2E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2400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Pousio e alqueive</a:t>
            </a:r>
            <a:endParaRPr kumimoji="0" lang="pt-BR" altLang="pt-BR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0115" t="13579" r="21221" b="65750"/>
          <a:stretch/>
        </p:blipFill>
        <p:spPr>
          <a:xfrm>
            <a:off x="608131" y="404664"/>
            <a:ext cx="7996317" cy="15841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2882" t="25593" r="51660" b="33064"/>
          <a:stretch/>
        </p:blipFill>
        <p:spPr>
          <a:xfrm>
            <a:off x="608131" y="2267480"/>
            <a:ext cx="4683949" cy="427664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469670" y="3356992"/>
            <a:ext cx="213477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i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brachyurus</a:t>
            </a:r>
            <a:endParaRPr lang="pt-BR" sz="1800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6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16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Exp1</a:t>
            </a:r>
            <a:r>
              <a:rPr lang="pt-BR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</a:t>
            </a:r>
            <a:r>
              <a:rPr lang="pt-BR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665</a:t>
            </a:r>
          </a:p>
          <a:p>
            <a:pPr algn="ctr"/>
            <a:r>
              <a:rPr lang="pt-BR" sz="16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Exp2</a:t>
            </a:r>
            <a:r>
              <a:rPr lang="pt-BR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</a:t>
            </a:r>
            <a:r>
              <a:rPr lang="pt-BR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462</a:t>
            </a:r>
          </a:p>
        </p:txBody>
      </p:sp>
    </p:spTree>
    <p:extLst>
      <p:ext uri="{BB962C8B-B14F-4D97-AF65-F5344CB8AC3E}">
        <p14:creationId xmlns:p14="http://schemas.microsoft.com/office/powerpoint/2010/main" val="20433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3988" t="12594" r="25649" b="10667"/>
          <a:stretch/>
        </p:blipFill>
        <p:spPr>
          <a:xfrm>
            <a:off x="1115616" y="404664"/>
            <a:ext cx="697654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81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8" descr="DSC00596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0687"/>
            <a:ext cx="7560840" cy="56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à esquerda, à direita e acima 2"/>
          <p:cNvSpPr/>
          <p:nvPr/>
        </p:nvSpPr>
        <p:spPr>
          <a:xfrm rot="10800000">
            <a:off x="5076056" y="1563644"/>
            <a:ext cx="464060" cy="641220"/>
          </a:xfrm>
          <a:prstGeom prst="leftRigh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75856" y="1218456"/>
            <a:ext cx="15624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Milheto</a:t>
            </a:r>
            <a:endParaRPr lang="pt-BR" sz="1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+8 </a:t>
            </a:r>
            <a:r>
              <a:rPr lang="pt-BR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</a:t>
            </a:r>
            <a:r>
              <a:rPr lang="pt-BR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/ha</a:t>
            </a:r>
          </a:p>
        </p:txBody>
      </p:sp>
      <p:sp>
        <p:nvSpPr>
          <p:cNvPr id="8" name="Retângulo 7"/>
          <p:cNvSpPr/>
          <p:nvPr/>
        </p:nvSpPr>
        <p:spPr>
          <a:xfrm>
            <a:off x="5796136" y="1218456"/>
            <a:ext cx="1800200" cy="9144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Crotalaria</a:t>
            </a:r>
            <a:r>
              <a:rPr lang="pt-BR" sz="14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spectabilis</a:t>
            </a:r>
            <a:endParaRPr lang="pt-BR" sz="14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 </a:t>
            </a:r>
            <a:r>
              <a:rPr lang="pt-BR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</a:t>
            </a:r>
            <a:r>
              <a:rPr lang="pt-BR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/ha</a:t>
            </a:r>
          </a:p>
        </p:txBody>
      </p:sp>
    </p:spTree>
    <p:extLst>
      <p:ext uri="{BB962C8B-B14F-4D97-AF65-F5344CB8AC3E}">
        <p14:creationId xmlns:p14="http://schemas.microsoft.com/office/powerpoint/2010/main" val="610529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477A9715-E5A8-40CF-9AF5-E884CC4B2A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3027624"/>
              </p:ext>
            </p:extLst>
          </p:nvPr>
        </p:nvGraphicFramePr>
        <p:xfrm>
          <a:off x="1187624" y="1342182"/>
          <a:ext cx="7530096" cy="2878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3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37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750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59863"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Jan</a:t>
                      </a: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Fev</a:t>
                      </a:r>
                      <a:endParaRPr lang="pt-BR" sz="16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</a:t>
                      </a: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Abr</a:t>
                      </a:r>
                      <a:endParaRPr lang="pt-BR" sz="16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</a:t>
                      </a: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Jun</a:t>
                      </a:r>
                      <a:endParaRPr lang="pt-BR" sz="16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Jul</a:t>
                      </a:r>
                      <a:endParaRPr lang="pt-BR" sz="16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Ago</a:t>
                      </a:r>
                      <a:endParaRPr lang="pt-BR" sz="16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Set</a:t>
                      </a: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</a:t>
                      </a: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</a:t>
                      </a:r>
                      <a:endParaRPr lang="pt-BR" sz="16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Dez</a:t>
                      </a: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863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Milheto</a:t>
                      </a:r>
                      <a:r>
                        <a:rPr lang="pt-B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ADR 300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863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Crotalaria</a:t>
                      </a:r>
                      <a:r>
                        <a:rPr lang="pt-BR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t-BR" sz="1600" i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ochroleuca</a:t>
                      </a:r>
                      <a:endParaRPr lang="pt-BR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863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 P30K75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863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pt-BR" sz="16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spectabilis</a:t>
                      </a:r>
                      <a:endParaRPr lang="pt-BR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863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Área revolvida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863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Alqueive</a:t>
                      </a:r>
                      <a:r>
                        <a:rPr lang="pt-B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(com capinas)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863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Pousio</a:t>
                      </a:r>
                      <a:r>
                        <a:rPr lang="pt-B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(sem capinas)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8D6393F9-8326-4549-8BF5-B58EB62EA877}"/>
              </a:ext>
            </a:extLst>
          </p:cNvPr>
          <p:cNvSpPr txBox="1">
            <a:spLocks/>
          </p:cNvSpPr>
          <p:nvPr/>
        </p:nvSpPr>
        <p:spPr>
          <a:xfrm>
            <a:off x="1187624" y="4506913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Local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Montividiu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(GO)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Período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Mar a Out 2014 (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trat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) /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21 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/100 cm</a:t>
            </a:r>
            <a:r>
              <a:rPr lang="pt-BR" sz="1600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solo</a:t>
            </a:r>
            <a:endParaRPr lang="pt-BR" sz="1800" dirty="0"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BAEE398-DB7F-47C0-84A8-7E5A31DDC6C4}"/>
              </a:ext>
            </a:extLst>
          </p:cNvPr>
          <p:cNvSpPr/>
          <p:nvPr/>
        </p:nvSpPr>
        <p:spPr>
          <a:xfrm>
            <a:off x="1187624" y="5857527"/>
            <a:ext cx="7560840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Oliveira &amp; </a:t>
            </a:r>
            <a:r>
              <a:rPr lang="pt-BR" sz="1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Carregal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(2017)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</a:t>
            </a:r>
            <a:r>
              <a:rPr lang="pt-BR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pt-BR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Crotalárias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Milheto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Alqueive</a:t>
            </a:r>
            <a:endParaRPr lang="pt-BR" sz="28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D6393F9-8326-4549-8BF5-B58EB62EA877}"/>
              </a:ext>
            </a:extLst>
          </p:cNvPr>
          <p:cNvSpPr txBox="1">
            <a:spLocks/>
          </p:cNvSpPr>
          <p:nvPr/>
        </p:nvSpPr>
        <p:spPr>
          <a:xfrm>
            <a:off x="5184068" y="4507706"/>
            <a:ext cx="3564396" cy="1225550"/>
          </a:xfrm>
          <a:prstGeom prst="round2Diag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Out 2014 (soja)</a:t>
            </a:r>
          </a:p>
          <a:p>
            <a:pPr marL="54864" algn="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 err="1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Psoja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(g/raiz)</a:t>
            </a:r>
          </a:p>
          <a:p>
            <a:pPr marL="54864" algn="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Produção soja</a:t>
            </a:r>
          </a:p>
        </p:txBody>
      </p:sp>
    </p:spTree>
    <p:extLst>
      <p:ext uri="{BB962C8B-B14F-4D97-AF65-F5344CB8AC3E}">
        <p14:creationId xmlns:p14="http://schemas.microsoft.com/office/powerpoint/2010/main" val="31669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41D5DA3-D9A4-41E6-B020-29F871CED284}"/>
              </a:ext>
            </a:extLst>
          </p:cNvPr>
          <p:cNvSpPr/>
          <p:nvPr/>
        </p:nvSpPr>
        <p:spPr>
          <a:xfrm>
            <a:off x="1187624" y="6093296"/>
            <a:ext cx="6552728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 </a:t>
            </a:r>
            <a:r>
              <a:rPr lang="pt-BR" sz="1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Tukey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5 %</a:t>
            </a:r>
          </a:p>
        </p:txBody>
      </p:sp>
      <p:graphicFrame>
        <p:nvGraphicFramePr>
          <p:cNvPr id="12" name="Espaço Reservado para Conteúdo 1">
            <a:extLst>
              <a:ext uri="{FF2B5EF4-FFF2-40B4-BE49-F238E27FC236}">
                <a16:creationId xmlns:a16="http://schemas.microsoft.com/office/drawing/2014/main" id="{64FFE79A-848B-4779-BA96-D8044054F8A5}"/>
              </a:ext>
            </a:extLst>
          </p:cNvPr>
          <p:cNvGraphicFramePr>
            <a:graphicFrameLocks noGrp="1"/>
          </p:cNvGraphicFramePr>
          <p:nvPr/>
        </p:nvGraphicFramePr>
        <p:xfrm>
          <a:off x="1187624" y="2420888"/>
          <a:ext cx="2592288" cy="3497262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Tratamentos</a:t>
                      </a:r>
                    </a:p>
                  </a:txBody>
                  <a:tcPr marL="91468" marR="9146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Milheto</a:t>
                      </a: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ADR 300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Crotalaria</a:t>
                      </a:r>
                      <a:r>
                        <a:rPr kumimoji="0" lang="pt-BR" alt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ochroleuca</a:t>
                      </a: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Milho P30K75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</a:t>
                      </a: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spectabilis</a:t>
                      </a: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Área revolvida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Alqueive mecânico 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Pousio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Espaço Reservado para Conteúdo 1">
            <a:extLst>
              <a:ext uri="{FF2B5EF4-FFF2-40B4-BE49-F238E27FC236}">
                <a16:creationId xmlns:a16="http://schemas.microsoft.com/office/drawing/2014/main" id="{836CCED9-D4E0-4AAE-9CDC-4ECA4314B836}"/>
              </a:ext>
            </a:extLst>
          </p:cNvPr>
          <p:cNvGraphicFramePr>
            <a:graphicFrameLocks noGrp="1"/>
          </p:cNvGraphicFramePr>
          <p:nvPr/>
        </p:nvGraphicFramePr>
        <p:xfrm>
          <a:off x="1259632" y="2492896"/>
          <a:ext cx="3673921" cy="3497262"/>
        </p:xfrm>
        <a:graphic>
          <a:graphicData uri="http://schemas.openxmlformats.org/drawingml/2006/table">
            <a:tbl>
              <a:tblPr/>
              <a:tblGrid>
                <a:gridCol w="2357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P45d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08/12/14</a:t>
                      </a:r>
                    </a:p>
                  </a:txBody>
                  <a:tcPr marL="91470" marR="91470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45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bc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22 a</a:t>
                      </a: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61 c</a:t>
                      </a: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29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27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80 d</a:t>
                      </a: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Espaço Reservado para Conteúdo 1">
            <a:extLst>
              <a:ext uri="{FF2B5EF4-FFF2-40B4-BE49-F238E27FC236}">
                <a16:creationId xmlns:a16="http://schemas.microsoft.com/office/drawing/2014/main" id="{91D2EF4D-19C6-4251-A1BE-97ADAA0C4AE0}"/>
              </a:ext>
            </a:extLst>
          </p:cNvPr>
          <p:cNvGraphicFramePr>
            <a:graphicFrameLocks noGrp="1"/>
          </p:cNvGraphicFramePr>
          <p:nvPr/>
        </p:nvGraphicFramePr>
        <p:xfrm>
          <a:off x="1259632" y="2492896"/>
          <a:ext cx="5042345" cy="3496701"/>
        </p:xfrm>
        <a:graphic>
          <a:graphicData uri="http://schemas.openxmlformats.org/drawingml/2006/table">
            <a:tbl>
              <a:tblPr/>
              <a:tblGrid>
                <a:gridCol w="238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P90d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22/01/15</a:t>
                      </a:r>
                    </a:p>
                  </a:txBody>
                  <a:tcPr marL="91471" marR="91471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290 b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120 a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499 c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142 a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205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182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539 c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Espaço Reservado para Conteúdo 1">
            <a:extLst>
              <a:ext uri="{FF2B5EF4-FFF2-40B4-BE49-F238E27FC236}">
                <a16:creationId xmlns:a16="http://schemas.microsoft.com/office/drawing/2014/main" id="{08355519-273A-47C7-9E0E-C0FEE229BB3A}"/>
              </a:ext>
            </a:extLst>
          </p:cNvPr>
          <p:cNvGraphicFramePr>
            <a:graphicFrameLocks noGrp="1"/>
          </p:cNvGraphicFramePr>
          <p:nvPr/>
        </p:nvGraphicFramePr>
        <p:xfrm>
          <a:off x="1187624" y="2452018"/>
          <a:ext cx="6408562" cy="3497262"/>
        </p:xfrm>
        <a:graphic>
          <a:graphicData uri="http://schemas.openxmlformats.org/drawingml/2006/table">
            <a:tbl>
              <a:tblPr/>
              <a:tblGrid>
                <a:gridCol w="2394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kg/ha</a:t>
                      </a: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3.743 </a:t>
                      </a:r>
                      <a:r>
                        <a:rPr lang="pt-BR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</a:t>
                      </a:r>
                      <a:endParaRPr lang="pt-BR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4.083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3.269 </a:t>
                      </a:r>
                      <a:r>
                        <a:rPr lang="pt-BR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bc</a:t>
                      </a:r>
                      <a:endParaRPr lang="pt-BR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4.065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4.080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4.095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2.624 c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4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3" y="6309320"/>
            <a:ext cx="3528393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Fotos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Piraí Sementes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+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C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spectabilis</a:t>
            </a:r>
            <a:br>
              <a:rPr lang="pt-BR" sz="28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Consórcio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11283"/>
            <a:ext cx="3384376" cy="25382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384376" cy="253828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484784"/>
            <a:ext cx="3528393" cy="47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25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33265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Soja</a:t>
            </a:r>
            <a:endParaRPr lang="pt-BR" sz="24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170080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Heterodera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glycines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Rotylenchulus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reniformis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Pode usar milho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306896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?Milho resistente?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C87A91C-48C5-4534-BCFB-84779A0D0DE6}"/>
              </a:ext>
            </a:extLst>
          </p:cNvPr>
          <p:cNvSpPr txBox="1">
            <a:spLocks/>
          </p:cNvSpPr>
          <p:nvPr/>
        </p:nvSpPr>
        <p:spPr>
          <a:xfrm>
            <a:off x="1187624" y="443711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Não usar milho</a:t>
            </a:r>
          </a:p>
        </p:txBody>
      </p:sp>
    </p:spTree>
    <p:extLst>
      <p:ext uri="{BB962C8B-B14F-4D97-AF65-F5344CB8AC3E}">
        <p14:creationId xmlns:p14="http://schemas.microsoft.com/office/powerpoint/2010/main" val="10781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E0EC5C-BAF4-49BB-A10D-DD7FBCD5D07C}"/>
              </a:ext>
            </a:extLst>
          </p:cNvPr>
          <p:cNvSpPr txBox="1">
            <a:spLocks/>
          </p:cNvSpPr>
          <p:nvPr/>
        </p:nvSpPr>
        <p:spPr>
          <a:xfrm>
            <a:off x="539551" y="1773238"/>
            <a:ext cx="8136905" cy="3095625"/>
          </a:xfrm>
          <a:prstGeom prst="wave">
            <a:avLst>
              <a:gd name="adj1" fmla="val 12500"/>
              <a:gd name="adj2" fmla="val -329"/>
            </a:avLst>
          </a:prstGeom>
          <a:solidFill>
            <a:schemeClr val="bg1"/>
          </a:solidFill>
          <a:ln w="3175">
            <a:noFill/>
          </a:ln>
        </p:spPr>
        <p:txBody>
          <a:bodyPr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srgbClr val="FC5F08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Milho no Manejo dos </a:t>
            </a:r>
            <a:r>
              <a:rPr kumimoji="0" lang="pt-BR" alt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Fitonematoides</a:t>
            </a: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do Algodoeiro</a:t>
            </a:r>
          </a:p>
        </p:txBody>
      </p:sp>
    </p:spTree>
    <p:extLst>
      <p:ext uri="{BB962C8B-B14F-4D97-AF65-F5344CB8AC3E}">
        <p14:creationId xmlns:p14="http://schemas.microsoft.com/office/powerpoint/2010/main" val="547723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Principais Nematoides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Rotylenchulus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reniformis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1484784"/>
            <a:ext cx="3780420" cy="1225550"/>
          </a:xfrm>
          <a:prstGeom prst="round2DiagRect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prstClr val="whit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Atualmente, espécie mais frequente e importante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277951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Merece atenção; frequência pequena, por enquanto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407565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5004048" y="4075658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Elevada frequência; perdas geralmente pequenas</a:t>
            </a:r>
          </a:p>
        </p:txBody>
      </p:sp>
    </p:spTree>
    <p:extLst>
      <p:ext uri="{BB962C8B-B14F-4D97-AF65-F5344CB8AC3E}">
        <p14:creationId xmlns:p14="http://schemas.microsoft.com/office/powerpoint/2010/main" val="40425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lgod%E3o FMT 701 F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21" y="1503214"/>
            <a:ext cx="3708411" cy="278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Algod%E3o volunt%E1rio em milho30K73 F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1503214"/>
            <a:ext cx="3708413" cy="278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Milho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</a:t>
            </a: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Algodoeiro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187623" y="4365104"/>
            <a:ext cx="7560841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Luís Eduardo Magalhães, BA  (2005)</a:t>
            </a:r>
          </a:p>
        </p:txBody>
      </p:sp>
    </p:spTree>
    <p:extLst>
      <p:ext uri="{BB962C8B-B14F-4D97-AF65-F5344CB8AC3E}">
        <p14:creationId xmlns:p14="http://schemas.microsoft.com/office/powerpoint/2010/main" val="168389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1"/>
          <p:cNvSpPr>
            <a:spLocks noGrp="1"/>
          </p:cNvSpPr>
          <p:nvPr>
            <p:ph type="title"/>
          </p:nvPr>
        </p:nvSpPr>
        <p:spPr bwMode="auto">
          <a:xfrm>
            <a:off x="467544" y="2276872"/>
            <a:ext cx="8280920" cy="2286000"/>
          </a:xfrm>
          <a:prstGeom prst="round2DiagRect">
            <a:avLst/>
          </a:prstGeom>
          <a:noFill/>
          <a:ln w="285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pt-BR" altLang="pt-BR" sz="3200" b="0" cap="none" dirty="0"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rPr>
              <a:t>Generalidades e Princípios</a:t>
            </a:r>
            <a:endParaRPr lang="pt-BR" altLang="pt-BR" sz="3200" b="0" dirty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78674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Cultivar_milho\Cultivar2013_Milho\Figura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481696"/>
            <a:ext cx="3600400" cy="480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ilho 30K73 F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484784"/>
            <a:ext cx="3852428" cy="288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Tolerância a 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incognita</a:t>
            </a:r>
            <a:endParaRPr lang="pt-BR" sz="2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Wingdings" panose="05000000000000000000" pitchFamily="2" charset="2"/>
            </a:endParaRP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Milho &gt;&gt;&gt; Algodoeiro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87623" y="4489375"/>
            <a:ext cx="3816425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Luís Eduardo Magalhães, BA  (2005)</a:t>
            </a:r>
          </a:p>
        </p:txBody>
      </p:sp>
      <p:sp>
        <p:nvSpPr>
          <p:cNvPr id="8" name="Retângulo 7"/>
          <p:cNvSpPr/>
          <p:nvPr/>
        </p:nvSpPr>
        <p:spPr>
          <a:xfrm>
            <a:off x="5148065" y="6361583"/>
            <a:ext cx="3600399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Primavera do Leste, MT (2011)</a:t>
            </a:r>
          </a:p>
        </p:txBody>
      </p:sp>
    </p:spTree>
    <p:extLst>
      <p:ext uri="{BB962C8B-B14F-4D97-AF65-F5344CB8AC3E}">
        <p14:creationId xmlns:p14="http://schemas.microsoft.com/office/powerpoint/2010/main" val="2142860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58527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87623" y="5733256"/>
            <a:ext cx="7560841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Serra do Ramalho, BA  (2001)</a:t>
            </a:r>
          </a:p>
        </p:txBody>
      </p:sp>
    </p:spTree>
    <p:extLst>
      <p:ext uri="{BB962C8B-B14F-4D97-AF65-F5344CB8AC3E}">
        <p14:creationId xmlns:p14="http://schemas.microsoft.com/office/powerpoint/2010/main" val="3621190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187624" y="1496222"/>
          <a:ext cx="7560840" cy="5029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4036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Talhão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J2/g</a:t>
                      </a:r>
                      <a:r>
                        <a:rPr lang="pt-BR" sz="1800" b="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raízes</a:t>
                      </a:r>
                      <a:endParaRPr lang="pt-BR" sz="18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Produtividade @/ha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Talhão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J2/g</a:t>
                      </a:r>
                      <a:r>
                        <a:rPr lang="pt-BR" sz="1800" b="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raízes</a:t>
                      </a:r>
                      <a:endParaRPr lang="pt-BR" sz="18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Produtividade @/ha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363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41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357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257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253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329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92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253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308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301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292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172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206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289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95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191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182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746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167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276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43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172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Milho  Algodão (2003)</a:t>
            </a:r>
            <a:endParaRPr lang="pt-BR" sz="2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Wingdings" panose="05000000000000000000" pitchFamily="2" charset="2"/>
            </a:endParaRP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4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incognita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e </a:t>
            </a:r>
            <a:r>
              <a:rPr lang="pt-BR" sz="24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P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4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brachyurus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98739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180836" y="1424214"/>
          <a:ext cx="7567628" cy="5029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4036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Talhão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J2/g</a:t>
                      </a:r>
                      <a:r>
                        <a:rPr lang="pt-BR" sz="1800" b="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raízes</a:t>
                      </a:r>
                      <a:endParaRPr lang="pt-BR" sz="18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Produção (@/ha)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Talhão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J2/g</a:t>
                      </a:r>
                      <a:r>
                        <a:rPr lang="pt-BR" sz="1800" b="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raízes</a:t>
                      </a:r>
                      <a:endParaRPr lang="pt-BR" sz="18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Produção (@/ha)</a:t>
                      </a:r>
                    </a:p>
                  </a:txBody>
                  <a:tcPr marL="91444" marR="91444" marT="45717" marB="45717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323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317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232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224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217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51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265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216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206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257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71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181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249</a:t>
                      </a:r>
                    </a:p>
                  </a:txBody>
                  <a:tcPr marL="91444" marR="91444" marT="45717" marB="4571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176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246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dirty="0">
                          <a:solidFill>
                            <a:schemeClr val="accent6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91444" marR="91444"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168</a:t>
                      </a:r>
                    </a:p>
                  </a:txBody>
                  <a:tcPr marL="91444" marR="91444" marT="45717" marB="4571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Milho / Amendoim  Algodão (2004)</a:t>
            </a:r>
            <a:endParaRPr lang="pt-BR" sz="2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Wingdings" panose="05000000000000000000" pitchFamily="2" charset="2"/>
            </a:endParaRP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4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incognita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e </a:t>
            </a:r>
            <a:r>
              <a:rPr lang="pt-BR" sz="24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P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4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brachyurus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70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33265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4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Algodoeiro</a:t>
            </a:r>
            <a:endParaRPr lang="pt-BR" sz="24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170080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dirty="0">
              <a:solidFill>
                <a:srgbClr val="84AA33">
                  <a:lumMod val="50000"/>
                </a:srgb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dirty="0">
              <a:solidFill>
                <a:srgbClr val="84AA33">
                  <a:lumMod val="50000"/>
                </a:srgb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Não usar milho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306896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Rotylenchulus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reniformis</a:t>
            </a:r>
            <a:endParaRPr lang="pt-BR" sz="1800" i="1" dirty="0">
              <a:solidFill>
                <a:srgbClr val="84AA33">
                  <a:lumMod val="50000"/>
                </a:srgb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dirty="0">
              <a:solidFill>
                <a:srgbClr val="84AA33">
                  <a:lumMod val="50000"/>
                </a:srgb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Pode usar milho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C87A91C-48C5-4534-BCFB-84779A0D0DE6}"/>
              </a:ext>
            </a:extLst>
          </p:cNvPr>
          <p:cNvSpPr txBox="1">
            <a:spLocks/>
          </p:cNvSpPr>
          <p:nvPr/>
        </p:nvSpPr>
        <p:spPr>
          <a:xfrm>
            <a:off x="1187624" y="443711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aumenta densidade, mas perdas são importantes?</a:t>
            </a:r>
          </a:p>
        </p:txBody>
      </p:sp>
    </p:spTree>
    <p:extLst>
      <p:ext uri="{BB962C8B-B14F-4D97-AF65-F5344CB8AC3E}">
        <p14:creationId xmlns:p14="http://schemas.microsoft.com/office/powerpoint/2010/main" val="14822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E0EC5C-BAF4-49BB-A10D-DD7FBCD5D07C}"/>
              </a:ext>
            </a:extLst>
          </p:cNvPr>
          <p:cNvSpPr txBox="1">
            <a:spLocks/>
          </p:cNvSpPr>
          <p:nvPr/>
        </p:nvSpPr>
        <p:spPr>
          <a:xfrm>
            <a:off x="539551" y="1773238"/>
            <a:ext cx="8136905" cy="3095625"/>
          </a:xfrm>
          <a:prstGeom prst="wave">
            <a:avLst>
              <a:gd name="adj1" fmla="val 12500"/>
              <a:gd name="adj2" fmla="val -329"/>
            </a:avLst>
          </a:prstGeom>
          <a:solidFill>
            <a:schemeClr val="bg1"/>
          </a:solidFill>
          <a:ln w="3175">
            <a:noFill/>
          </a:ln>
        </p:spPr>
        <p:txBody>
          <a:bodyPr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srgbClr val="FC5F08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Milho no Manejo dos </a:t>
            </a:r>
            <a:r>
              <a:rPr kumimoji="0" lang="pt-BR" alt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Fitonematoides</a:t>
            </a: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da Batata</a:t>
            </a:r>
          </a:p>
        </p:txBody>
      </p:sp>
    </p:spTree>
    <p:extLst>
      <p:ext uri="{BB962C8B-B14F-4D97-AF65-F5344CB8AC3E}">
        <p14:creationId xmlns:p14="http://schemas.microsoft.com/office/powerpoint/2010/main" val="105876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Principais Nematoides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arenaria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ethiopica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M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hapla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coffeae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penetrans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407565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Helicotylenchus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dihystera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5652120" y="1484784"/>
            <a:ext cx="3096344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Maiores ocorrências e perdas no Brasil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5652120" y="2779514"/>
            <a:ext cx="3096344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Importância local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537321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Globodera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rostochiensis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pallida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Nacobbus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aberrans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chitwoodi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fallax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neglectus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Paratrichodorus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spp.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5652120" y="5371802"/>
            <a:ext cx="3096344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Sem registro no Brasil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5652120" y="4075658"/>
            <a:ext cx="3096344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Sem perdas aparentes</a:t>
            </a:r>
          </a:p>
        </p:txBody>
      </p:sp>
    </p:spTree>
    <p:extLst>
      <p:ext uri="{BB962C8B-B14F-4D97-AF65-F5344CB8AC3E}">
        <p14:creationId xmlns:p14="http://schemas.microsoft.com/office/powerpoint/2010/main" val="358400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11BF56-878B-4585-8AD5-D5ECB90F2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6" t="12182" r="20863" b="47198"/>
          <a:stretch/>
        </p:blipFill>
        <p:spPr>
          <a:xfrm>
            <a:off x="1925706" y="404664"/>
            <a:ext cx="5292588" cy="208823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CAC2F1F-716A-4073-82CD-CCF0ADE7D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35994" r="26375" b="23387"/>
          <a:stretch/>
        </p:blipFill>
        <p:spPr>
          <a:xfrm>
            <a:off x="2375756" y="2636912"/>
            <a:ext cx="4392488" cy="39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1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33265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Batata</a:t>
            </a:r>
            <a:endParaRPr lang="pt-BR" sz="24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170080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Não usar milho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306896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? Milho resistente 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C87A91C-48C5-4534-BCFB-84779A0D0DE6}"/>
              </a:ext>
            </a:extLst>
          </p:cNvPr>
          <p:cNvSpPr txBox="1">
            <a:spLocks/>
          </p:cNvSpPr>
          <p:nvPr/>
        </p:nvSpPr>
        <p:spPr>
          <a:xfrm>
            <a:off x="1187624" y="443711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hapla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Pode usar milho</a:t>
            </a:r>
          </a:p>
        </p:txBody>
      </p:sp>
    </p:spTree>
    <p:extLst>
      <p:ext uri="{BB962C8B-B14F-4D97-AF65-F5344CB8AC3E}">
        <p14:creationId xmlns:p14="http://schemas.microsoft.com/office/powerpoint/2010/main" val="164629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Principais Nematoides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hapla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148478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Espécies mais frequente e importantes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277951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Ocorrência restrita (ex.: Moji das Cruzes)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407565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arenaria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F45A47C-23D3-419A-A972-B5BA64C7EAF6}"/>
              </a:ext>
            </a:extLst>
          </p:cNvPr>
          <p:cNvSpPr txBox="1">
            <a:spLocks/>
          </p:cNvSpPr>
          <p:nvPr/>
        </p:nvSpPr>
        <p:spPr>
          <a:xfrm>
            <a:off x="4968044" y="4077072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Ocorrência muito restrita</a:t>
            </a:r>
          </a:p>
        </p:txBody>
      </p:sp>
    </p:spTree>
    <p:extLst>
      <p:ext uri="{BB962C8B-B14F-4D97-AF65-F5344CB8AC3E}">
        <p14:creationId xmlns:p14="http://schemas.microsoft.com/office/powerpoint/2010/main" val="14307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mpo com árvores&#10;&#10;Descrição gerada automaticamente">
            <a:extLst>
              <a:ext uri="{FF2B5EF4-FFF2-40B4-BE49-F238E27FC236}">
                <a16:creationId xmlns:a16="http://schemas.microsoft.com/office/drawing/2014/main" id="{64C7A61D-7C6C-48C3-B4E1-42C3213F8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8"/>
          <a:stretch/>
        </p:blipFill>
        <p:spPr>
          <a:xfrm>
            <a:off x="395536" y="1340768"/>
            <a:ext cx="3384376" cy="236851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58E602-0F35-4C3A-9B0B-9A25A3880EA1}"/>
              </a:ext>
            </a:extLst>
          </p:cNvPr>
          <p:cNvSpPr txBox="1"/>
          <p:nvPr/>
        </p:nvSpPr>
        <p:spPr>
          <a:xfrm>
            <a:off x="395536" y="6248345"/>
            <a:ext cx="3240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FC5F0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https://www.ipmimages.org/browse/Bareas.cfm?domain=12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C71381D-2A56-4D18-BB3B-4C186C372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8"/>
          <a:stretch/>
        </p:blipFill>
        <p:spPr>
          <a:xfrm>
            <a:off x="395536" y="3868793"/>
            <a:ext cx="3384376" cy="2368519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28AA9DA8-C0BE-4798-A421-48D6A245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5888"/>
            <a:ext cx="8280920" cy="1225550"/>
          </a:xfrm>
          <a:prstGeom prst="round2DiagRect">
            <a:avLst/>
          </a:prstGeom>
          <a:noFill/>
          <a:ln w="28575">
            <a:noFill/>
          </a:ln>
        </p:spPr>
        <p:txBody>
          <a:bodyPr anchor="ctr"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b="0" cap="none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Nematoide-de-Cisto-da-Beterraba</a:t>
            </a:r>
            <a:endParaRPr lang="pt-BR" sz="2400" b="0" cap="none" dirty="0">
              <a:solidFill>
                <a:srgbClr val="FC5F08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FEC06FE-47B3-4655-A479-FC22317FA29E}"/>
              </a:ext>
            </a:extLst>
          </p:cNvPr>
          <p:cNvSpPr txBox="1"/>
          <p:nvPr/>
        </p:nvSpPr>
        <p:spPr>
          <a:xfrm>
            <a:off x="3923928" y="134076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Início do século XIX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sz="20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Beet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fadigue”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0A1C0F4-D45A-4C0D-A6DE-D11E2836C1CA}"/>
              </a:ext>
            </a:extLst>
          </p:cNvPr>
          <p:cNvSpPr txBox="1"/>
          <p:nvPr/>
        </p:nvSpPr>
        <p:spPr>
          <a:xfrm>
            <a:off x="3923928" y="5517232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Schmidt (1871)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Descrição de </a:t>
            </a:r>
            <a:r>
              <a:rPr lang="pt-BR" sz="2000" i="1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Heterodera</a:t>
            </a:r>
            <a:r>
              <a:rPr lang="pt-BR" sz="2000" i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i="1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schachtii</a:t>
            </a:r>
            <a:endParaRPr lang="pt-BR" sz="2000" i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3981C4D-2385-4E81-93C6-F19AAE493236}"/>
              </a:ext>
            </a:extLst>
          </p:cNvPr>
          <p:cNvSpPr txBox="1"/>
          <p:nvPr/>
        </p:nvSpPr>
        <p:spPr>
          <a:xfrm>
            <a:off x="3923928" y="3892986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Schacht</a:t>
            </a:r>
            <a:r>
              <a:rPr lang="pt-BR" sz="2000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(1859)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Estruturas nas raízes de beterrabas debilitadas. </a:t>
            </a:r>
          </a:p>
        </p:txBody>
      </p:sp>
    </p:spTree>
    <p:extLst>
      <p:ext uri="{BB962C8B-B14F-4D97-AF65-F5344CB8AC3E}">
        <p14:creationId xmlns:p14="http://schemas.microsoft.com/office/powerpoint/2010/main" val="38000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E0EC5C-BAF4-49BB-A10D-DD7FBCD5D07C}"/>
              </a:ext>
            </a:extLst>
          </p:cNvPr>
          <p:cNvSpPr txBox="1">
            <a:spLocks/>
          </p:cNvSpPr>
          <p:nvPr/>
        </p:nvSpPr>
        <p:spPr>
          <a:xfrm>
            <a:off x="539551" y="1773238"/>
            <a:ext cx="8136905" cy="3095625"/>
          </a:xfrm>
          <a:prstGeom prst="wave">
            <a:avLst>
              <a:gd name="adj1" fmla="val 12500"/>
              <a:gd name="adj2" fmla="val -329"/>
            </a:avLst>
          </a:prstGeom>
          <a:solidFill>
            <a:schemeClr val="bg1"/>
          </a:solidFill>
          <a:ln w="3175">
            <a:noFill/>
          </a:ln>
        </p:spPr>
        <p:txBody>
          <a:bodyPr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srgbClr val="FC5F08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Milho no Manejo dos </a:t>
            </a:r>
            <a:r>
              <a:rPr kumimoji="0" lang="pt-BR" alt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Fitonematoides</a:t>
            </a: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da Alface, Cenoura e Beterraba</a:t>
            </a:r>
          </a:p>
        </p:txBody>
      </p:sp>
    </p:spTree>
    <p:extLst>
      <p:ext uri="{BB962C8B-B14F-4D97-AF65-F5344CB8AC3E}">
        <p14:creationId xmlns:p14="http://schemas.microsoft.com/office/powerpoint/2010/main" val="3896528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Alface</a:t>
            </a:r>
            <a:endParaRPr lang="pt-BR" sz="24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tângulo: Único Canto Recortado 5">
            <a:extLst>
              <a:ext uri="{FF2B5EF4-FFF2-40B4-BE49-F238E27FC236}">
                <a16:creationId xmlns:a16="http://schemas.microsoft.com/office/drawing/2014/main" id="{DCF31ECC-6ABB-45F2-9B75-2E637791DCBD}"/>
              </a:ext>
            </a:extLst>
          </p:cNvPr>
          <p:cNvSpPr/>
          <p:nvPr/>
        </p:nvSpPr>
        <p:spPr>
          <a:xfrm>
            <a:off x="1181705" y="6069196"/>
            <a:ext cx="2546806" cy="60016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https://www.apsnet.org/publications/imageresources/Pages/Jan_88-1-1.aspx</a:t>
            </a:r>
          </a:p>
        </p:txBody>
      </p:sp>
      <p:sp>
        <p:nvSpPr>
          <p:cNvPr id="13" name="Retângulo 3">
            <a:extLst>
              <a:ext uri="{FF2B5EF4-FFF2-40B4-BE49-F238E27FC236}">
                <a16:creationId xmlns:a16="http://schemas.microsoft.com/office/drawing/2014/main" id="{7FAE4C19-2BA7-4F45-9158-72B2665A3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862" y="6207695"/>
            <a:ext cx="3182401" cy="4616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pt-BR" altLang="pt-BR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https://www.ipmimages.org/browse/detail.cfm?imgnum=1194083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94DE66C-4A43-47FC-BC4C-7EB54B2D4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6" y="1412878"/>
            <a:ext cx="2546805" cy="3920574"/>
          </a:xfrm>
          <a:prstGeom prst="rect">
            <a:avLst/>
          </a:prstGeom>
        </p:spPr>
      </p:pic>
      <p:sp>
        <p:nvSpPr>
          <p:cNvPr id="14" name="Retângulo: Único Canto Recortado 5">
            <a:extLst>
              <a:ext uri="{FF2B5EF4-FFF2-40B4-BE49-F238E27FC236}">
                <a16:creationId xmlns:a16="http://schemas.microsoft.com/office/drawing/2014/main" id="{88CA38F1-81A6-4C39-9A0C-335C73815DAF}"/>
              </a:ext>
            </a:extLst>
          </p:cNvPr>
          <p:cNvSpPr/>
          <p:nvPr/>
        </p:nvSpPr>
        <p:spPr>
          <a:xfrm>
            <a:off x="1187625" y="5436513"/>
            <a:ext cx="254680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i="1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Meloidogyne</a:t>
            </a:r>
            <a:r>
              <a:rPr lang="pt-BR" sz="1600" i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i="1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hapla</a:t>
            </a:r>
            <a:r>
              <a:rPr lang="pt-BR" sz="16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pt-BR" sz="1600" i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t-BR" sz="16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1600" i="1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incognita</a:t>
            </a:r>
            <a:endParaRPr lang="pt-BR" sz="1600" i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9E59BDA-B371-4A47-A6DA-28B97B109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5592589" y="1440161"/>
            <a:ext cx="3155875" cy="4200182"/>
          </a:xfrm>
          <a:prstGeom prst="rect">
            <a:avLst/>
          </a:prstGeom>
        </p:spPr>
      </p:pic>
      <p:sp>
        <p:nvSpPr>
          <p:cNvPr id="15" name="Retângulo: Único Canto Recortado 5">
            <a:extLst>
              <a:ext uri="{FF2B5EF4-FFF2-40B4-BE49-F238E27FC236}">
                <a16:creationId xmlns:a16="http://schemas.microsoft.com/office/drawing/2014/main" id="{DF695CDB-64D4-4D9A-BEB9-AE472137A8B4}"/>
              </a:ext>
            </a:extLst>
          </p:cNvPr>
          <p:cNvSpPr/>
          <p:nvPr/>
        </p:nvSpPr>
        <p:spPr>
          <a:xfrm>
            <a:off x="5592589" y="5754742"/>
            <a:ext cx="318240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i="1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Meloidogyne</a:t>
            </a:r>
            <a:r>
              <a:rPr lang="pt-BR" sz="1600" i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600" i="1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hapla</a:t>
            </a:r>
            <a:endParaRPr lang="pt-BR" sz="1600" i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01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87624" y="6381328"/>
            <a:ext cx="6480720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Cristalina, GO (2010)</a:t>
            </a:r>
          </a:p>
        </p:txBody>
      </p:sp>
      <p:pic>
        <p:nvPicPr>
          <p:cNvPr id="5" name="Picture 4" descr="DSC0267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412776"/>
            <a:ext cx="6483200" cy="48605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Beterraba</a:t>
            </a:r>
            <a:endParaRPr lang="pt-BR" sz="24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29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87623" y="6381328"/>
            <a:ext cx="6408713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Cristalina, GO (2010)</a:t>
            </a:r>
          </a:p>
        </p:txBody>
      </p:sp>
      <p:pic>
        <p:nvPicPr>
          <p:cNvPr id="7" name="Picture 4" descr="DSC0267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626" y="1484784"/>
            <a:ext cx="6396710" cy="47975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Beterraba</a:t>
            </a: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4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javanica</a:t>
            </a:r>
            <a:endParaRPr lang="pt-BR" sz="24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1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87622" y="6093296"/>
            <a:ext cx="345638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Campos Novos, MG (24 Setembro 2007)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E:\Doc\Meus documentos\Fotos\24-09\DSC01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803" y="1970083"/>
            <a:ext cx="4629949" cy="347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Doc\Meus documentos\Fotos\24-09\DSC016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0"/>
          <a:stretch/>
        </p:blipFill>
        <p:spPr bwMode="auto">
          <a:xfrm>
            <a:off x="4788025" y="1391339"/>
            <a:ext cx="3960440" cy="248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Doc\Meus documentos\Fotos\24-09\DSC01679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b="5492"/>
          <a:stretch/>
        </p:blipFill>
        <p:spPr bwMode="auto">
          <a:xfrm>
            <a:off x="4788024" y="3933056"/>
            <a:ext cx="3960440" cy="26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Cenoura</a:t>
            </a: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4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javanica</a:t>
            </a:r>
            <a:r>
              <a:rPr lang="pt-BR" sz="24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/</a:t>
            </a:r>
            <a:r>
              <a:rPr lang="pt-BR" sz="24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M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. </a:t>
            </a:r>
            <a:r>
              <a:rPr lang="pt-BR" sz="24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incognita</a:t>
            </a:r>
            <a:endParaRPr lang="pt-BR" sz="24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4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Fotos\Fotos\101MSDCF\DSC01830cu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r="16433"/>
          <a:stretch/>
        </p:blipFill>
        <p:spPr bwMode="auto">
          <a:xfrm rot="5400000">
            <a:off x="-111450" y="2731354"/>
            <a:ext cx="5016424" cy="242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Fotos\Fotos\101MSDCF\DSC01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92" y="1436916"/>
            <a:ext cx="5077072" cy="38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Galhas</a:t>
            </a: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 </a:t>
            </a:r>
            <a:r>
              <a:rPr lang="pt-BR" sz="2800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Digitamento</a:t>
            </a:r>
            <a:endParaRPr lang="pt-BR" sz="28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30316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87624" y="5733256"/>
            <a:ext cx="3040056" cy="7694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http://www.abhorticultura.com.br/Global/Foto.asp?Arquivo=wnewfoto&amp;Caminho=&amp;CampoProcura=LANCAMENTO&amp;CampoRetorno=FOTO&amp;CampoValor=3654</a:t>
            </a:r>
          </a:p>
        </p:txBody>
      </p:sp>
      <p:pic>
        <p:nvPicPr>
          <p:cNvPr id="7170" name="Picture 2" descr="Resultado de imagem para beterraba hipocoti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6"/>
            <a:ext cx="3040056" cy="419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Beterraba</a:t>
            </a: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Hipocótilo e Raízes</a:t>
            </a:r>
          </a:p>
        </p:txBody>
      </p:sp>
      <p:pic>
        <p:nvPicPr>
          <p:cNvPr id="7" name="Picture 2" descr="http://2.bp.blogspot.com/-OIxzGzhQrjQ/UStqF0WgwEI/AAAAAAAACUM/pXQU5Iw1ji4/s1600/IMG_9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95483"/>
            <a:ext cx="4320479" cy="32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427984" y="4797152"/>
            <a:ext cx="4320480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http://2.bp.blogspot.com/-OIxzGzhQrjQ/UStqF0WgwEI/AAAAAAAACUM/pXQU5Iw1ji4/s1600/IMG_9038.JPG</a:t>
            </a:r>
          </a:p>
        </p:txBody>
      </p:sp>
    </p:spTree>
    <p:extLst>
      <p:ext uri="{BB962C8B-B14F-4D97-AF65-F5344CB8AC3E}">
        <p14:creationId xmlns:p14="http://schemas.microsoft.com/office/powerpoint/2010/main" val="2003371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agem 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477986" cy="486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90357" y="6334794"/>
            <a:ext cx="6475253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Campos Altos, MG (5 Setembro 2011)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Brachiaria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decumbens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</a:t>
            </a: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Cenoura</a:t>
            </a:r>
          </a:p>
        </p:txBody>
      </p:sp>
    </p:spTree>
    <p:extLst>
      <p:ext uri="{BB962C8B-B14F-4D97-AF65-F5344CB8AC3E}">
        <p14:creationId xmlns:p14="http://schemas.microsoft.com/office/powerpoint/2010/main" val="3658210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87624" y="33124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Área rotação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185 ha com perdas 40-50%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187624" y="335699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5-9 animais/ha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87624" y="4869160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Dessecação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Roundup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WG (4 l/ha) ou SL (6 l/ha)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4 meses antes da semeadura cenoura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87624" y="1844824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Duração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1,5-4 anos até população indetectável</a:t>
            </a:r>
          </a:p>
        </p:txBody>
      </p:sp>
    </p:spTree>
    <p:extLst>
      <p:ext uri="{BB962C8B-B14F-4D97-AF65-F5344CB8AC3E}">
        <p14:creationId xmlns:p14="http://schemas.microsoft.com/office/powerpoint/2010/main" val="17824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87624" y="33124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Resultado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Perdas 40-50%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10%</a:t>
            </a:r>
            <a:endParaRPr lang="pt-BR" sz="20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4" descr="Imagem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685187"/>
            <a:ext cx="5832647" cy="437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187624" y="6165304"/>
            <a:ext cx="5832648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Setembro 2011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9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32D5711-3CD9-44F9-A909-559C94714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34060" r="5900" b="26189"/>
          <a:stretch/>
        </p:blipFill>
        <p:spPr>
          <a:xfrm>
            <a:off x="1583668" y="548680"/>
            <a:ext cx="5976664" cy="20436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CD09DD-4C7A-43C2-A92F-1D1E80BDB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16384" r="16138" b="33725"/>
          <a:stretch/>
        </p:blipFill>
        <p:spPr>
          <a:xfrm>
            <a:off x="1864069" y="2983260"/>
            <a:ext cx="5415861" cy="33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6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2000" i="1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Brachiaria</a:t>
            </a:r>
            <a:r>
              <a:rPr lang="pt-BR" sz="20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ruzizienis</a:t>
            </a:r>
            <a:endParaRPr lang="pt-BR" sz="2000" i="1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5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Silagem, feno e cama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Gado leite confinado</a:t>
            </a:r>
          </a:p>
        </p:txBody>
      </p:sp>
    </p:spTree>
    <p:extLst>
      <p:ext uri="{BB962C8B-B14F-4D97-AF65-F5344CB8AC3E}">
        <p14:creationId xmlns:p14="http://schemas.microsoft.com/office/powerpoint/2010/main" val="7548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212217" y="6309320"/>
            <a:ext cx="7392231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Setembro 2011</a:t>
            </a:r>
            <a:endParaRPr lang="pt-B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 descr="Imagem 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17" y="692697"/>
            <a:ext cx="739223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29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87624" y="33124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Área rotação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800 ha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187624" y="335699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6 set 2011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600 vacas / 16 mil litros por dia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endParaRPr lang="pt-BR" sz="2000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Capacidade total</a:t>
            </a: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1.700 vacas / 45 mil litros por dia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87624" y="1844824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Silagem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 cortes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Feno e cama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1,5 ano</a:t>
            </a:r>
          </a:p>
        </p:txBody>
      </p:sp>
    </p:spTree>
    <p:extLst>
      <p:ext uri="{BB962C8B-B14F-4D97-AF65-F5344CB8AC3E}">
        <p14:creationId xmlns:p14="http://schemas.microsoft.com/office/powerpoint/2010/main" val="159981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33265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Alface / Cenoura / Beterraba</a:t>
            </a:r>
            <a:endParaRPr lang="pt-BR" sz="24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177140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Não usar milho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3139554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? Milho resistente para alface e beterraba ?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Não usar milho para cenoura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C87A91C-48C5-4534-BCFB-84779A0D0DE6}"/>
              </a:ext>
            </a:extLst>
          </p:cNvPr>
          <p:cNvSpPr txBox="1">
            <a:spLocks/>
          </p:cNvSpPr>
          <p:nvPr/>
        </p:nvSpPr>
        <p:spPr>
          <a:xfrm>
            <a:off x="1187624" y="450912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hapla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Pode usar milho</a:t>
            </a:r>
          </a:p>
        </p:txBody>
      </p:sp>
    </p:spTree>
    <p:extLst>
      <p:ext uri="{BB962C8B-B14F-4D97-AF65-F5344CB8AC3E}">
        <p14:creationId xmlns:p14="http://schemas.microsoft.com/office/powerpoint/2010/main" val="38414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E0EC5C-BAF4-49BB-A10D-DD7FBCD5D07C}"/>
              </a:ext>
            </a:extLst>
          </p:cNvPr>
          <p:cNvSpPr txBox="1">
            <a:spLocks/>
          </p:cNvSpPr>
          <p:nvPr/>
        </p:nvSpPr>
        <p:spPr>
          <a:xfrm>
            <a:off x="539551" y="1773238"/>
            <a:ext cx="8136905" cy="3095625"/>
          </a:xfrm>
          <a:prstGeom prst="wave">
            <a:avLst>
              <a:gd name="adj1" fmla="val 12500"/>
              <a:gd name="adj2" fmla="val -329"/>
            </a:avLst>
          </a:prstGeom>
          <a:solidFill>
            <a:schemeClr val="bg1"/>
          </a:solidFill>
          <a:ln w="3175">
            <a:noFill/>
          </a:ln>
        </p:spPr>
        <p:txBody>
          <a:bodyPr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srgbClr val="FC5F08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Milho no Manejo dos </a:t>
            </a:r>
            <a:r>
              <a:rPr kumimoji="0" lang="pt-BR" alt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Fitonematoides</a:t>
            </a: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do Alho e da Cebola</a:t>
            </a:r>
          </a:p>
        </p:txBody>
      </p:sp>
    </p:spTree>
    <p:extLst>
      <p:ext uri="{BB962C8B-B14F-4D97-AF65-F5344CB8AC3E}">
        <p14:creationId xmlns:p14="http://schemas.microsoft.com/office/powerpoint/2010/main" val="67882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Principais Nematoides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Ditylenchus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148478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Nematoide dos caules e bulbos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Mais importante para alho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  <a:sym typeface="Wingdings" panose="05000000000000000000" pitchFamily="2" charset="2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Cebola após alho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277951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Cebola após demais </a:t>
            </a:r>
            <a:r>
              <a:rPr lang="pt-BR" sz="1600" dirty="0" err="1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olerícolas</a:t>
            </a:r>
            <a:endParaRPr lang="pt-BR" sz="1600" dirty="0">
              <a:solidFill>
                <a:srgbClr val="C32D2E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0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Alho</a:t>
            </a:r>
            <a:endParaRPr lang="pt-BR" sz="24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716014" y="5872790"/>
            <a:ext cx="4032450" cy="869322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Ditylenchus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endParaRPr lang="pt-BR" sz="20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tângulo: Único Canto Recortado 5">
            <a:extLst>
              <a:ext uri="{FF2B5EF4-FFF2-40B4-BE49-F238E27FC236}">
                <a16:creationId xmlns:a16="http://schemas.microsoft.com/office/drawing/2014/main" id="{DCF31ECC-6ABB-45F2-9B75-2E637791DCBD}"/>
              </a:ext>
            </a:extLst>
          </p:cNvPr>
          <p:cNvSpPr/>
          <p:nvPr/>
        </p:nvSpPr>
        <p:spPr>
          <a:xfrm>
            <a:off x="1181700" y="6433591"/>
            <a:ext cx="3246283" cy="3085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Rio Paranaíba (MG) 2008</a:t>
            </a:r>
          </a:p>
        </p:txBody>
      </p:sp>
      <p:pic>
        <p:nvPicPr>
          <p:cNvPr id="8" name="Picture 2" descr="E:\Fotos\Fotos\101MSDCF\DSC01928.JPG">
            <a:extLst>
              <a:ext uri="{FF2B5EF4-FFF2-40B4-BE49-F238E27FC236}">
                <a16:creationId xmlns:a16="http://schemas.microsoft.com/office/drawing/2014/main" id="{73AA6784-747A-4B4E-95F0-338E63A8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1" y="1412876"/>
            <a:ext cx="3246283" cy="243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:\Fotos\Fotos\101MSDCF\DSC01933.JPG">
            <a:extLst>
              <a:ext uri="{FF2B5EF4-FFF2-40B4-BE49-F238E27FC236}">
                <a16:creationId xmlns:a16="http://schemas.microsoft.com/office/drawing/2014/main" id="{5A2B02C7-2ED8-4A7A-B811-EFA887A1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1" y="3933057"/>
            <a:ext cx="3246284" cy="243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atei:Ddipsaci-Weibchen-1986-UIpach.jpg">
            <a:extLst>
              <a:ext uri="{FF2B5EF4-FFF2-40B4-BE49-F238E27FC236}">
                <a16:creationId xmlns:a16="http://schemas.microsoft.com/office/drawing/2014/main" id="{0E664B01-12F8-4F63-96A5-0C3F21BD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412876"/>
            <a:ext cx="4057246" cy="367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3">
            <a:extLst>
              <a:ext uri="{FF2B5EF4-FFF2-40B4-BE49-F238E27FC236}">
                <a16:creationId xmlns:a16="http://schemas.microsoft.com/office/drawing/2014/main" id="{7FAE4C19-2BA7-4F45-9158-72B2665A3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5157192"/>
            <a:ext cx="4057247" cy="64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pt-BR" altLang="pt-BR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http://greencommons.de/images/thumb/f/f4/Ddipsaci-Weibchen-1986-UIpach.jpg/662px-Ddipsaci-Weibchen-1986-UIpach.jpg</a:t>
            </a:r>
          </a:p>
        </p:txBody>
      </p:sp>
    </p:spTree>
    <p:extLst>
      <p:ext uri="{BB962C8B-B14F-4D97-AF65-F5344CB8AC3E}">
        <p14:creationId xmlns:p14="http://schemas.microsoft.com/office/powerpoint/2010/main" val="42668548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Ditylenchus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b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Ciclo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652CBEC-5344-41D1-805D-B7F6FF98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412776"/>
            <a:ext cx="5400599" cy="4320479"/>
          </a:xfrm>
          <a:prstGeom prst="rect">
            <a:avLst/>
          </a:prstGeom>
        </p:spPr>
      </p:pic>
      <p:sp>
        <p:nvSpPr>
          <p:cNvPr id="10" name="Retângulo: Único Canto Recortado 5">
            <a:extLst>
              <a:ext uri="{FF2B5EF4-FFF2-40B4-BE49-F238E27FC236}">
                <a16:creationId xmlns:a16="http://schemas.microsoft.com/office/drawing/2014/main" id="{9EEC213A-DE98-43E6-9F01-5BB5F51276C2}"/>
              </a:ext>
            </a:extLst>
          </p:cNvPr>
          <p:cNvSpPr/>
          <p:nvPr/>
        </p:nvSpPr>
        <p:spPr>
          <a:xfrm>
            <a:off x="1181701" y="5877272"/>
            <a:ext cx="5400598" cy="6771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Agrios</a:t>
            </a:r>
            <a:r>
              <a:rPr lang="pt-B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(1987)</a:t>
            </a:r>
          </a:p>
          <a:p>
            <a:pPr>
              <a:defRPr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https://www.researchgate.net/figure/Disease-life-cycle-of-the-stem-and-bulb-nematode-Ditylenchus-dipsaci-From-Plant_fig30_237827708</a:t>
            </a:r>
          </a:p>
        </p:txBody>
      </p:sp>
    </p:spTree>
    <p:extLst>
      <p:ext uri="{BB962C8B-B14F-4D97-AF65-F5344CB8AC3E}">
        <p14:creationId xmlns:p14="http://schemas.microsoft.com/office/powerpoint/2010/main" val="16862963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866E94-8434-4998-801B-2020FA700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7560840" cy="499959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4F9A4BD-E152-4D98-A1B7-91B4BB4A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Controle</a:t>
            </a:r>
          </a:p>
        </p:txBody>
      </p:sp>
      <p:sp>
        <p:nvSpPr>
          <p:cNvPr id="7" name="Retângulo 3">
            <a:extLst>
              <a:ext uri="{FF2B5EF4-FFF2-40B4-BE49-F238E27FC236}">
                <a16:creationId xmlns:a16="http://schemas.microsoft.com/office/drawing/2014/main" id="{1E7F5FB3-66BA-43AF-8570-04AD28FF4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6248345"/>
            <a:ext cx="7560840" cy="276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pt-BR" altLang="pt-BR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http://nemaplex.ucdavis.edu/Courseinfo/Slides/Lecture11slides.htm</a:t>
            </a:r>
          </a:p>
        </p:txBody>
      </p:sp>
    </p:spTree>
    <p:extLst>
      <p:ext uri="{BB962C8B-B14F-4D97-AF65-F5344CB8AC3E}">
        <p14:creationId xmlns:p14="http://schemas.microsoft.com/office/powerpoint/2010/main" val="2056740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1"/>
          <p:cNvGraphicFramePr>
            <a:graphicFrameLocks noGrp="1"/>
          </p:cNvGraphicFramePr>
          <p:nvPr/>
        </p:nvGraphicFramePr>
        <p:xfrm>
          <a:off x="1187624" y="1412777"/>
          <a:ext cx="7560840" cy="5085880"/>
        </p:xfrm>
        <a:graphic>
          <a:graphicData uri="http://schemas.openxmlformats.org/drawingml/2006/table">
            <a:tbl>
              <a:tblPr/>
              <a:tblGrid>
                <a:gridCol w="354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5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0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450 plantas hospedeiras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Seinhorst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(1957) 11 raças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Winslow (1960) 12 raças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Kirjanova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&amp; Krall (1971) 15 raças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Ladygina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(1982) 30 raças</a:t>
                      </a:r>
                    </a:p>
                  </a:txBody>
                  <a:tcPr marL="91437" marR="91437" marT="45719" marB="45719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Raça beterraba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Centeio, aveia,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girassol, cebola, ervilha, pepino, várias plantas não cultivadas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Europa e EUA</a:t>
                      </a:r>
                    </a:p>
                  </a:txBody>
                  <a:tcPr marL="91437" marR="91437" marT="45719" marB="45719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Raça “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teasel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” (cardo)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Morango, cebola, tabaco, </a:t>
                      </a:r>
                      <a:r>
                        <a:rPr kumimoji="0" 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Phaseolus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spp., pepino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Europa, N África, EUA</a:t>
                      </a:r>
                    </a:p>
                  </a:txBody>
                  <a:tcPr marL="91437" marR="91437" marT="45719" marB="45719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Raça batata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Cebola, ervilha, centeio, aveia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Europa</a:t>
                      </a:r>
                    </a:p>
                  </a:txBody>
                  <a:tcPr marL="91437" marR="91437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1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Raça centeio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Aveia,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beterraba, girassol, ervilha, pepino, cebola, tabaco, várias plantas não cultivadas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Europa</a:t>
                      </a:r>
                    </a:p>
                  </a:txBody>
                  <a:tcPr marL="91437" marR="91437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Raça cebola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Alho, </a:t>
                      </a:r>
                      <a:r>
                        <a:rPr kumimoji="0" 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Allium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spp., feijão, ervilha, soja, </a:t>
                      </a:r>
                      <a:r>
                        <a:rPr kumimoji="0" 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kumimoji="0" 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faba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beterraba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Europa, América do Sul, Ásia</a:t>
                      </a:r>
                    </a:p>
                  </a:txBody>
                  <a:tcPr marL="91437" marR="91437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6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Raça aveia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Cebola, </a:t>
                      </a:r>
                      <a:r>
                        <a:rPr kumimoji="0" 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Vicia </a:t>
                      </a:r>
                      <a:r>
                        <a:rPr kumimoji="0" 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faba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feijão, ervilha, beterraba, várias plantas não cultivadas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Europa</a:t>
                      </a:r>
                    </a:p>
                  </a:txBody>
                  <a:tcPr marL="91437" marR="91437" marT="45719" marB="45719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Brasil, Pimentel (1984)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Alho, cebolinha, cebola, alho-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poró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kumimoji="0" 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Phlox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subulata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kumimoji="0" lang="pt-B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kumimoji="0" lang="pt-BR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faba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caupi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Não em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soja, feijão, ervilha, alfafa, beterraba,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milho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cenoura, aveia, centeio</a:t>
                      </a:r>
                    </a:p>
                  </a:txBody>
                  <a:tcPr marL="91437" marR="91437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br>
              <a:rPr lang="pt-BR" sz="32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Plantas Hospedeiras</a:t>
            </a:r>
          </a:p>
        </p:txBody>
      </p:sp>
    </p:spTree>
    <p:extLst>
      <p:ext uri="{BB962C8B-B14F-4D97-AF65-F5344CB8AC3E}">
        <p14:creationId xmlns:p14="http://schemas.microsoft.com/office/powerpoint/2010/main" val="34768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82441E5-9A05-44F4-B5E0-8205C1FA7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2" t="17785" r="15350" b="16384"/>
          <a:stretch/>
        </p:blipFill>
        <p:spPr>
          <a:xfrm>
            <a:off x="1768284" y="620688"/>
            <a:ext cx="5607431" cy="43204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67BA16B-D36F-41A7-8908-F5C794AB8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58404" r="13775" b="30390"/>
          <a:stretch/>
        </p:blipFill>
        <p:spPr>
          <a:xfrm>
            <a:off x="575556" y="5238201"/>
            <a:ext cx="7992888" cy="9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919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"/>
          <p:cNvSpPr>
            <a:spLocks noChangeArrowheads="1"/>
          </p:cNvSpPr>
          <p:nvPr/>
        </p:nvSpPr>
        <p:spPr bwMode="auto">
          <a:xfrm>
            <a:off x="1187624" y="5661248"/>
            <a:ext cx="6408712" cy="276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pt-BR" altLang="pt-BR" sz="1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http://www7.inra.fr/hyppz/IMAGES/7031625.jpg</a:t>
            </a:r>
          </a:p>
        </p:txBody>
      </p:sp>
      <p:pic>
        <p:nvPicPr>
          <p:cNvPr id="56324" name="Picture 2" descr="http://www7.inra.fr/hyppz/IMAGES/70316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876"/>
            <a:ext cx="6408712" cy="418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5B73D5F-17C4-44F3-86BE-BA5913506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br>
              <a:rPr lang="pt-BR" sz="3200" i="1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1DBA804-2482-4987-B93E-219A82C506E8}"/>
              </a:ext>
            </a:extLst>
          </p:cNvPr>
          <p:cNvSpPr txBox="1">
            <a:spLocks/>
          </p:cNvSpPr>
          <p:nvPr/>
        </p:nvSpPr>
        <p:spPr>
          <a:xfrm>
            <a:off x="1187624" y="5999244"/>
            <a:ext cx="6408712" cy="603334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Raças centeio e beterraba!</a:t>
            </a:r>
          </a:p>
        </p:txBody>
      </p:sp>
    </p:spTree>
    <p:extLst>
      <p:ext uri="{BB962C8B-B14F-4D97-AF65-F5344CB8AC3E}">
        <p14:creationId xmlns:p14="http://schemas.microsoft.com/office/powerpoint/2010/main" val="5748617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187624" y="1411288"/>
            <a:ext cx="7560840" cy="1225550"/>
          </a:xfrm>
          <a:prstGeom prst="round2DiagRect">
            <a:avLst/>
          </a:prstGeom>
          <a:noFill/>
          <a:ln w="31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Ditylenchus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é praga quarentenária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Evitar a entrada de outras raças</a:t>
            </a:r>
            <a:endParaRPr lang="pt-BR" sz="20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42988" y="2708275"/>
            <a:ext cx="7993062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pode ser utilizado para rotação em áreas infestadas por 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endParaRPr lang="pt-BR" sz="20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389C7B3-E516-4F38-8DEB-6370EE6A1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6384" r="15350" b="17785"/>
          <a:stretch/>
        </p:blipFill>
        <p:spPr>
          <a:xfrm>
            <a:off x="1187624" y="404664"/>
            <a:ext cx="7560840" cy="5076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D758AEA-57AE-4D33-B546-A4B8E3A6D642}"/>
              </a:ext>
            </a:extLst>
          </p:cNvPr>
          <p:cNvSpPr txBox="1">
            <a:spLocks/>
          </p:cNvSpPr>
          <p:nvPr/>
        </p:nvSpPr>
        <p:spPr>
          <a:xfrm>
            <a:off x="1187624" y="5589240"/>
            <a:ext cx="7560840" cy="108012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7 meses </a:t>
            </a:r>
            <a:r>
              <a:rPr lang="pt-BR" sz="1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42% bulbos infectados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19 meses  20% bulbos infectados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30 meses  0% bulbos infectados / nematoide não detectado no solo</a:t>
            </a:r>
            <a:endParaRPr lang="pt-BR" sz="18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30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6E4D7E-A5EF-4F2C-A5A3-9D84E9941BCF}"/>
              </a:ext>
            </a:extLst>
          </p:cNvPr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Cebola</a:t>
            </a:r>
            <a:endParaRPr lang="pt-BR" sz="24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187624" y="5733256"/>
            <a:ext cx="3725155" cy="869322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Ditylenchus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endParaRPr lang="pt-BR" sz="20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tângulo: Único Canto Recortado 5">
            <a:extLst>
              <a:ext uri="{FF2B5EF4-FFF2-40B4-BE49-F238E27FC236}">
                <a16:creationId xmlns:a16="http://schemas.microsoft.com/office/drawing/2014/main" id="{DCF31ECC-6ABB-45F2-9B75-2E637791DCBD}"/>
              </a:ext>
            </a:extLst>
          </p:cNvPr>
          <p:cNvSpPr/>
          <p:nvPr/>
        </p:nvSpPr>
        <p:spPr>
          <a:xfrm>
            <a:off x="1181701" y="5199583"/>
            <a:ext cx="3731078" cy="4616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https://alanbuckingham.photoshelter.com/image/I0000Xm_BQvUKhx8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4114B3-0F04-4D64-B42E-8CB333EA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D0D8EAA-6194-4975-B362-8DA9B59D9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F034556-4A8D-4E2B-ACFA-84F2D7871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BEC3757-BAD9-4B19-9CEF-B40965D11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01" y="1416590"/>
            <a:ext cx="3731078" cy="3731078"/>
          </a:xfrm>
          <a:prstGeom prst="rect">
            <a:avLst/>
          </a:prstGeom>
        </p:spPr>
      </p:pic>
      <p:pic>
        <p:nvPicPr>
          <p:cNvPr id="19" name="Picture 2" descr="C:\Users\Computador\Documents\Fotos\Sacramento\IMG_20160708_114327162.jpg">
            <a:extLst>
              <a:ext uri="{FF2B5EF4-FFF2-40B4-BE49-F238E27FC236}">
                <a16:creationId xmlns:a16="http://schemas.microsoft.com/office/drawing/2014/main" id="{DA72566F-8B0F-4A48-B404-E2B8C1E8B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3" b="20476"/>
          <a:stretch/>
        </p:blipFill>
        <p:spPr bwMode="auto">
          <a:xfrm>
            <a:off x="5184165" y="1423258"/>
            <a:ext cx="3559786" cy="372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: Único Canto Recortado 5">
            <a:extLst>
              <a:ext uri="{FF2B5EF4-FFF2-40B4-BE49-F238E27FC236}">
                <a16:creationId xmlns:a16="http://schemas.microsoft.com/office/drawing/2014/main" id="{2AF3A84E-2B3A-4A10-A9A5-8581C39E4CEF}"/>
              </a:ext>
            </a:extLst>
          </p:cNvPr>
          <p:cNvSpPr/>
          <p:nvPr/>
        </p:nvSpPr>
        <p:spPr>
          <a:xfrm>
            <a:off x="5184165" y="5229200"/>
            <a:ext cx="3564299" cy="30777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</a:t>
            </a:r>
            <a:r>
              <a:rPr lang="pt-B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Sacramento (MG) 2016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CC472EA8-B5EE-405A-8283-48E9E3B2AA3C}"/>
              </a:ext>
            </a:extLst>
          </p:cNvPr>
          <p:cNvSpPr txBox="1">
            <a:spLocks/>
          </p:cNvSpPr>
          <p:nvPr/>
        </p:nvSpPr>
        <p:spPr>
          <a:xfrm>
            <a:off x="5184165" y="5733256"/>
            <a:ext cx="3564299" cy="869322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20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20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084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187624" y="1411288"/>
            <a:ext cx="7560840" cy="1225550"/>
          </a:xfrm>
          <a:prstGeom prst="round2DiagRect">
            <a:avLst/>
          </a:prstGeom>
          <a:noFill/>
          <a:ln w="31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Ausência de resultados experimentais sobre o efeito de milho antes da cebola, em áreas infestadas por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M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20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42988" y="2708275"/>
            <a:ext cx="7993062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Contra </a:t>
            </a:r>
            <a:r>
              <a:rPr lang="pt-BR" sz="20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0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Milho resistente?</a:t>
            </a:r>
            <a:endParaRPr lang="pt-BR" sz="20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33265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Alho / Cebola</a:t>
            </a:r>
            <a:endParaRPr lang="pt-BR" sz="24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177140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Ditylenchus</a:t>
            </a: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dipsaci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Pode usar milho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3139554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javanica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? Milho resistente ?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C87A91C-48C5-4534-BCFB-84779A0D0DE6}"/>
              </a:ext>
            </a:extLst>
          </p:cNvPr>
          <p:cNvSpPr txBox="1">
            <a:spLocks/>
          </p:cNvSpPr>
          <p:nvPr/>
        </p:nvSpPr>
        <p:spPr>
          <a:xfrm>
            <a:off x="1187624" y="450912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Não usar milho</a:t>
            </a:r>
          </a:p>
        </p:txBody>
      </p:sp>
    </p:spTree>
    <p:extLst>
      <p:ext uri="{BB962C8B-B14F-4D97-AF65-F5344CB8AC3E}">
        <p14:creationId xmlns:p14="http://schemas.microsoft.com/office/powerpoint/2010/main" val="34323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E0EC5C-BAF4-49BB-A10D-DD7FBCD5D07C}"/>
              </a:ext>
            </a:extLst>
          </p:cNvPr>
          <p:cNvSpPr txBox="1">
            <a:spLocks/>
          </p:cNvSpPr>
          <p:nvPr/>
        </p:nvSpPr>
        <p:spPr>
          <a:xfrm>
            <a:off x="539551" y="1773238"/>
            <a:ext cx="8136905" cy="3095625"/>
          </a:xfrm>
          <a:prstGeom prst="wave">
            <a:avLst>
              <a:gd name="adj1" fmla="val 12500"/>
              <a:gd name="adj2" fmla="val -329"/>
            </a:avLst>
          </a:prstGeom>
          <a:solidFill>
            <a:schemeClr val="bg1"/>
          </a:solidFill>
          <a:ln w="3175">
            <a:noFill/>
          </a:ln>
        </p:spPr>
        <p:txBody>
          <a:bodyPr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srgbClr val="FC5F08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19062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Milho no Manejo dos </a:t>
            </a:r>
            <a:r>
              <a:rPr kumimoji="0" lang="pt-BR" alt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Fitonematoides</a:t>
            </a: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C5F08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do Cafeeiro</a:t>
            </a:r>
          </a:p>
        </p:txBody>
      </p:sp>
    </p:spTree>
    <p:extLst>
      <p:ext uri="{BB962C8B-B14F-4D97-AF65-F5344CB8AC3E}">
        <p14:creationId xmlns:p14="http://schemas.microsoft.com/office/powerpoint/2010/main" val="902451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7226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Principais Nematoides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1483370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exigua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278092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1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paranaensis</a:t>
            </a:r>
            <a:endParaRPr lang="pt-BR" sz="1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4075658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jaehni</a:t>
            </a:r>
            <a:endParaRPr lang="pt-BR" sz="16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148478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Espécie mais frequente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2779514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Espécies mais limitantes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537321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16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coffeicola</a:t>
            </a:r>
            <a:endParaRPr lang="pt-BR" sz="16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5371802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Ocorrência esporádica / Perdas elevadas 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4968044" y="4077791"/>
            <a:ext cx="37804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Ocorrência moderada / Perdas pequenas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Ocorrência pequena / Perdas elevadas</a:t>
            </a:r>
          </a:p>
        </p:txBody>
      </p:sp>
    </p:spTree>
    <p:extLst>
      <p:ext uri="{BB962C8B-B14F-4D97-AF65-F5344CB8AC3E}">
        <p14:creationId xmlns:p14="http://schemas.microsoft.com/office/powerpoint/2010/main" val="9752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: ProcafÃ© / Cafeeiros conilon com proteÃ§Ã£o lateral com milh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050"/>
            <a:ext cx="4988940" cy="31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300192" y="2742019"/>
            <a:ext cx="2448272" cy="83099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https://www.cafepoint.com.br/noticias/tecnicas-de-producao/cafe-no-posplantio-requer-sombra-e-agua-fresca-104165n.aspx</a:t>
            </a:r>
          </a:p>
        </p:txBody>
      </p:sp>
      <p:pic>
        <p:nvPicPr>
          <p:cNvPr id="1028" name="Picture 4" descr="https://www.cafepoint.com.br/img/artigo/conteudo/11824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46530"/>
            <a:ext cx="4988939" cy="28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300192" y="5581689"/>
            <a:ext cx="244827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https://www.cafepoint.com.br/noticias/tecnicas-de-producao/milho-na-linha-de-cafeeiros-jovens-para-protecao-contra-ventos-90838n.aspx</a:t>
            </a:r>
          </a:p>
        </p:txBody>
      </p:sp>
    </p:spTree>
    <p:extLst>
      <p:ext uri="{BB962C8B-B14F-4D97-AF65-F5344CB8AC3E}">
        <p14:creationId xmlns:p14="http://schemas.microsoft.com/office/powerpoint/2010/main" val="13632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13AA335-F2C8-43AD-990B-3669AAAC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6" t="3778" r="35825" b="24810"/>
          <a:stretch/>
        </p:blipFill>
        <p:spPr>
          <a:xfrm>
            <a:off x="1259632" y="315714"/>
            <a:ext cx="3888432" cy="29154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800C32-1F93-4AD1-8472-D29297153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01" y="3326005"/>
            <a:ext cx="5802571" cy="321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9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568506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Rotação </a:t>
            </a:r>
            <a:r>
              <a:rPr lang="pt-BR" sz="2800" i="1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vs.  </a:t>
            </a:r>
            <a:r>
              <a:rPr lang="pt-BR" sz="28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Nem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atoides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67544" y="1484313"/>
            <a:ext cx="82809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Nematoides são parasitas obrigatórios de pla</a:t>
            </a:r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ntas.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3212976"/>
            <a:ext cx="82809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Rotação define grande parte da densidade de </a:t>
            </a:r>
            <a:r>
              <a:rPr lang="pt-BR" sz="2000" dirty="0" err="1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fitonematoides</a:t>
            </a: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67544" y="4939754"/>
            <a:ext cx="82809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Controle de nematoides pode ser feito pela escolha da rotação.</a:t>
            </a:r>
          </a:p>
        </p:txBody>
      </p:sp>
    </p:spTree>
    <p:extLst>
      <p:ext uri="{BB962C8B-B14F-4D97-AF65-F5344CB8AC3E}">
        <p14:creationId xmlns:p14="http://schemas.microsoft.com/office/powerpoint/2010/main" val="2037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96C515C-8C8A-4FB6-A3B9-B20B266EC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6" y="332655"/>
            <a:ext cx="5270228" cy="28803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CFCF0B-D79B-41A1-AB75-D85C461C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42339"/>
            <a:ext cx="5270228" cy="31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78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coffeicola</a:t>
            </a:r>
            <a:endParaRPr lang="pt-BR" sz="2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72742" y="6093296"/>
            <a:ext cx="6423593" cy="4616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https://www.slideshare.net/cafeicultura/fenicafe-2010-os-nematides-e-a-cafeicultura-jaime-maia-dos-santos-unespfcav</a:t>
            </a:r>
          </a:p>
        </p:txBody>
      </p:sp>
      <p:pic>
        <p:nvPicPr>
          <p:cNvPr id="1026" name="Picture 2" descr="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3340" r="1446" b="5451"/>
          <a:stretch/>
        </p:blipFill>
        <p:spPr bwMode="auto">
          <a:xfrm>
            <a:off x="1172742" y="1366477"/>
            <a:ext cx="6423593" cy="46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786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coffeicola</a:t>
            </a:r>
            <a:endParaRPr lang="pt-BR" sz="2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Ribeirão Corrente SP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87624" y="6093296"/>
            <a:ext cx="684076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https://www.slideshare.net/cafeicultura/fenicafe-2010-os-nematides-e-a-cafeicultura-jaime-maia-dos-santos-unespfcav</a:t>
            </a:r>
          </a:p>
        </p:txBody>
      </p:sp>
      <p:pic>
        <p:nvPicPr>
          <p:cNvPr id="3074" name="Picture 2" descr="https://image.slidesharecdn.com/cafefenicafe2432010-100325212213-phpapp02/95/fenicafe-2010-os-nematides-e-a-cafeicultura-jaime-maia-dos-santos-unespfcav-20-728.jpg?cb=126955233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 b="4484"/>
          <a:stretch/>
        </p:blipFill>
        <p:spPr bwMode="auto">
          <a:xfrm>
            <a:off x="1187624" y="1412777"/>
            <a:ext cx="6840760" cy="46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3342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87624" y="5589240"/>
            <a:ext cx="7560840" cy="276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https://www.yumpu.com/pt/document/view/39763083/ipr-100-primeira-cultivar-de-cafe-arabica-resistente-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187624" y="175792"/>
            <a:ext cx="7560840" cy="1225550"/>
          </a:xfrm>
          <a:prstGeom prst="round2Diag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paranaensis</a:t>
            </a:r>
            <a:endParaRPr lang="pt-BR" sz="2800" i="1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Amarelecimento, Desfolha, Redução Tamanho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088" t="6890" r="4808" b="8455"/>
          <a:stretch/>
        </p:blipFill>
        <p:spPr>
          <a:xfrm>
            <a:off x="1187624" y="1484784"/>
            <a:ext cx="7560840" cy="40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58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69B6121-02AF-449D-A332-0BC7DAB12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t="12182" r="21651" b="44397"/>
          <a:stretch/>
        </p:blipFill>
        <p:spPr>
          <a:xfrm>
            <a:off x="1119826" y="388040"/>
            <a:ext cx="7024263" cy="30243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FAB179-B059-4629-A491-16B2BDFC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9381" r="21651" b="65907"/>
          <a:stretch/>
        </p:blipFill>
        <p:spPr>
          <a:xfrm>
            <a:off x="1059867" y="3694044"/>
            <a:ext cx="7024263" cy="17212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3CE514-1359-4289-917E-AAF62B69F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58905" r="21651" b="31791"/>
          <a:stretch/>
        </p:blipFill>
        <p:spPr>
          <a:xfrm>
            <a:off x="1044873" y="5517233"/>
            <a:ext cx="7024263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959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94B06F-FD39-4EFD-905A-FE029B32E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t="11363" r="21651" b="46828"/>
          <a:stretch/>
        </p:blipFill>
        <p:spPr>
          <a:xfrm>
            <a:off x="1262726" y="421442"/>
            <a:ext cx="6618548" cy="27438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EB2BD1B-09F7-45A7-AD2B-545AA71AC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0586" r="21651" b="67818"/>
          <a:stretch/>
        </p:blipFill>
        <p:spPr>
          <a:xfrm>
            <a:off x="1594572" y="3692735"/>
            <a:ext cx="5937751" cy="6827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BAA45C-3D6B-491E-ABFF-B8ED94729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51161" r="21651" b="20586"/>
          <a:stretch/>
        </p:blipFill>
        <p:spPr>
          <a:xfrm>
            <a:off x="1594571" y="4406051"/>
            <a:ext cx="5937751" cy="16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704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8083026-2852-4739-8BC6-CB000F11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5888"/>
            <a:ext cx="7560840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i="1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28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2800" i="1" dirty="0" err="1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jaehni</a:t>
            </a:r>
            <a:endParaRPr lang="pt-BR" sz="2400" dirty="0">
              <a:solidFill>
                <a:schemeClr val="accent4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9"/>
          <a:stretch/>
        </p:blipFill>
        <p:spPr bwMode="auto">
          <a:xfrm>
            <a:off x="1173968" y="4005064"/>
            <a:ext cx="298122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9"/>
          <a:stretch/>
        </p:blipFill>
        <p:spPr bwMode="auto">
          <a:xfrm>
            <a:off x="4289027" y="4005064"/>
            <a:ext cx="330730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436778"/>
            <a:ext cx="3744416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214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6EE7945-7D66-4C31-A29B-E7B2B8077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2" t="10781" r="20863" b="50000"/>
          <a:stretch/>
        </p:blipFill>
        <p:spPr>
          <a:xfrm>
            <a:off x="1893978" y="348932"/>
            <a:ext cx="5356042" cy="20162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EA0266B-54D0-4A81-B325-0E677C27E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4" t="23387" r="51575" b="27590"/>
          <a:stretch/>
        </p:blipFill>
        <p:spPr>
          <a:xfrm>
            <a:off x="2951820" y="2781935"/>
            <a:ext cx="3240359" cy="370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935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F90A27-0C9C-4F1B-B753-89AC4FC5CF81}"/>
              </a:ext>
            </a:extLst>
          </p:cNvPr>
          <p:cNvSpPr txBox="1">
            <a:spLocks/>
          </p:cNvSpPr>
          <p:nvPr/>
        </p:nvSpPr>
        <p:spPr>
          <a:xfrm>
            <a:off x="1187624" y="332656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Milho </a:t>
            </a:r>
            <a:r>
              <a:rPr lang="pt-BR" sz="2400" dirty="0">
                <a:solidFill>
                  <a:srgbClr val="C32D2E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</a:t>
            </a: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Cafeeiros</a:t>
            </a:r>
            <a:endParaRPr lang="pt-BR" sz="2400" dirty="0">
              <a:solidFill>
                <a:srgbClr val="00206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C6A834-0AE5-46B5-BD27-18C96819C609}"/>
              </a:ext>
            </a:extLst>
          </p:cNvPr>
          <p:cNvSpPr txBox="1">
            <a:spLocks/>
          </p:cNvSpPr>
          <p:nvPr/>
        </p:nvSpPr>
        <p:spPr>
          <a:xfrm>
            <a:off x="1187624" y="1771402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Meloidogyne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exigua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M.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coffeicola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M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paranaensis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dirty="0">
              <a:solidFill>
                <a:srgbClr val="84AA33">
                  <a:lumMod val="50000"/>
                </a:srgb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Pode usar milho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AAFEA7D-8F73-47B0-843A-4C838E924600}"/>
              </a:ext>
            </a:extLst>
          </p:cNvPr>
          <p:cNvSpPr txBox="1">
            <a:spLocks/>
          </p:cNvSpPr>
          <p:nvPr/>
        </p:nvSpPr>
        <p:spPr>
          <a:xfrm>
            <a:off x="1187624" y="3139554"/>
            <a:ext cx="756084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incognita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pt-BR" sz="1800" i="1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800" dirty="0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800" i="1" dirty="0" err="1">
                <a:solidFill>
                  <a:srgbClr val="84AA33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jaehni</a:t>
            </a:r>
            <a:endParaRPr lang="pt-BR" sz="1800" i="1" dirty="0">
              <a:solidFill>
                <a:srgbClr val="84AA33">
                  <a:lumMod val="50000"/>
                </a:srgb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dirty="0">
              <a:solidFill>
                <a:srgbClr val="84AA33">
                  <a:lumMod val="50000"/>
                </a:srgb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Não usar milho</a:t>
            </a:r>
          </a:p>
        </p:txBody>
      </p:sp>
    </p:spTree>
    <p:extLst>
      <p:ext uri="{BB962C8B-B14F-4D97-AF65-F5344CB8AC3E}">
        <p14:creationId xmlns:p14="http://schemas.microsoft.com/office/powerpoint/2010/main" val="5715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1"/>
          <p:cNvSpPr>
            <a:spLocks noGrp="1"/>
          </p:cNvSpPr>
          <p:nvPr>
            <p:ph type="title"/>
          </p:nvPr>
        </p:nvSpPr>
        <p:spPr bwMode="auto">
          <a:xfrm>
            <a:off x="467544" y="2276872"/>
            <a:ext cx="8280920" cy="2286000"/>
          </a:xfrm>
          <a:prstGeom prst="round2DiagRect">
            <a:avLst/>
          </a:prstGeom>
          <a:noFill/>
          <a:ln w="285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pt-BR" altLang="pt-BR" sz="3200" b="0" cap="none" dirty="0"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rPr>
              <a:t>Pousio e Alqueive</a:t>
            </a:r>
            <a:endParaRPr lang="pt-BR" altLang="pt-BR" sz="3200" b="0" dirty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90975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280920" cy="1225550"/>
          </a:xfrm>
          <a:prstGeom prst="round2DiagRect">
            <a:avLst/>
          </a:prstGeom>
          <a:noFill/>
          <a:ln w="28575">
            <a:noFill/>
          </a:ln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Vantagens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67544" y="1484313"/>
            <a:ext cx="8280920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Aplicação depende principalmente de conhecimento e decisão.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3283570"/>
            <a:ext cx="8280920" cy="1225550"/>
          </a:xfrm>
          <a:prstGeom prst="round2DiagRect">
            <a:avLst/>
          </a:prstGeom>
          <a:noFill/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Portanto, baixa dependência dos fornecedores de insumos / ou nova tecnologia.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67544" y="5011762"/>
            <a:ext cx="8280920" cy="1225550"/>
          </a:xfrm>
          <a:prstGeom prst="round2DiagRect">
            <a:avLst/>
          </a:prstGeom>
          <a:solidFill>
            <a:schemeClr val="bg1"/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000" dirty="0">
                <a:solidFill>
                  <a:srgbClr val="FC5F08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???Método tradicional e conhecido???</a:t>
            </a:r>
          </a:p>
        </p:txBody>
      </p:sp>
    </p:spTree>
    <p:extLst>
      <p:ext uri="{BB962C8B-B14F-4D97-AF65-F5344CB8AC3E}">
        <p14:creationId xmlns:p14="http://schemas.microsoft.com/office/powerpoint/2010/main" val="36799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87624" y="403548"/>
            <a:ext cx="7560840" cy="2665412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>
            <a:noAutofit/>
          </a:bodyPr>
          <a:lstStyle/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dirty="0"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Pousio</a:t>
            </a:r>
            <a:br>
              <a:rPr lang="pt-BR" sz="2400" dirty="0"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Manutenção da área com vegetação espontânea: invasoras e tiguera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87624" y="3211859"/>
            <a:ext cx="7560840" cy="2665413"/>
          </a:xfrm>
          <a:prstGeom prst="round2Diag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7913" algn="l"/>
              </a:tabLst>
              <a:defRPr/>
            </a:pPr>
            <a:r>
              <a:rPr lang="pt-BR" sz="2400" dirty="0">
                <a:solidFill>
                  <a:srgbClr val="C32D2E">
                    <a:lumMod val="50000"/>
                  </a:srgb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Alqueive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84AA33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solidFill>
                  <a:srgbClr val="00206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Manutenção da área sem vegetação, por ação mecânica ou por meio de herbicidas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8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477A9715-E5A8-40CF-9AF5-E884CC4B2A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420386"/>
              </p:ext>
            </p:extLst>
          </p:nvPr>
        </p:nvGraphicFramePr>
        <p:xfrm>
          <a:off x="1042988" y="1412875"/>
          <a:ext cx="7499352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24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494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Jan</a:t>
                      </a: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Fev</a:t>
                      </a:r>
                      <a:endParaRPr lang="pt-BR" sz="16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</a:t>
                      </a: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Abr</a:t>
                      </a:r>
                      <a:endParaRPr lang="pt-BR" sz="16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</a:t>
                      </a: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Jun</a:t>
                      </a:r>
                      <a:endParaRPr lang="pt-BR" sz="16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Jul</a:t>
                      </a:r>
                      <a:endParaRPr lang="pt-BR" sz="16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Ago</a:t>
                      </a:r>
                      <a:endParaRPr lang="pt-BR" sz="16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Set</a:t>
                      </a: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</a:t>
                      </a:r>
                    </a:p>
                  </a:txBody>
                  <a:tcPr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</a:t>
                      </a:r>
                      <a:endParaRPr lang="pt-BR" sz="16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Dez</a:t>
                      </a: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Milheto</a:t>
                      </a:r>
                      <a:r>
                        <a:rPr lang="pt-B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ADR 300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Crotalaria</a:t>
                      </a:r>
                      <a:r>
                        <a:rPr lang="pt-BR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t-BR" sz="1600" i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ochroleuca</a:t>
                      </a:r>
                      <a:endParaRPr lang="pt-BR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 P30K75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pt-BR" sz="1600" i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spectabilis</a:t>
                      </a:r>
                      <a:endParaRPr lang="pt-BR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Área revolvida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Alqueive</a:t>
                      </a:r>
                      <a:r>
                        <a:rPr lang="pt-B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mecânico (com capinas)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Pousio</a:t>
                      </a:r>
                      <a:r>
                        <a:rPr lang="pt-BR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(sem revolvimento ou capinas)</a:t>
                      </a:r>
                      <a:endParaRPr lang="pt-BR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8D6393F9-8326-4549-8BF5-B58EB62EA877}"/>
              </a:ext>
            </a:extLst>
          </p:cNvPr>
          <p:cNvSpPr txBox="1">
            <a:spLocks/>
          </p:cNvSpPr>
          <p:nvPr/>
        </p:nvSpPr>
        <p:spPr>
          <a:xfrm>
            <a:off x="1043608" y="4506913"/>
            <a:ext cx="7489452" cy="1225550"/>
          </a:xfrm>
          <a:prstGeom prst="round2DiagRect">
            <a:avLst/>
          </a:prstGeom>
          <a:solidFill>
            <a:schemeClr val="bg1"/>
          </a:solidFill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Local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Montividiu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(GO)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Período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Mar a Out 2014 (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trat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) /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 err="1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Pi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21 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/100 cm</a:t>
            </a:r>
            <a:r>
              <a:rPr lang="pt-BR" sz="1600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solo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800" dirty="0"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BAEE398-DB7F-47C0-84A8-7E5A31DDC6C4}"/>
              </a:ext>
            </a:extLst>
          </p:cNvPr>
          <p:cNvSpPr/>
          <p:nvPr/>
        </p:nvSpPr>
        <p:spPr>
          <a:xfrm>
            <a:off x="1042988" y="5857527"/>
            <a:ext cx="7489452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Oliveira &amp; </a:t>
            </a:r>
            <a:r>
              <a:rPr lang="pt-BR" sz="1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Carregal</a:t>
            </a:r>
            <a:r>
              <a:rPr lang="pt-BR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(2017)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1A680B4-59D4-44E4-8AFC-6218F32BD0A1}"/>
              </a:ext>
            </a:extLst>
          </p:cNvPr>
          <p:cNvSpPr txBox="1">
            <a:spLocks/>
          </p:cNvSpPr>
          <p:nvPr/>
        </p:nvSpPr>
        <p:spPr>
          <a:xfrm>
            <a:off x="1049288" y="116632"/>
            <a:ext cx="7993062" cy="1225550"/>
          </a:xfrm>
          <a:prstGeom prst="round2Diag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800" dirty="0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Pousio, Alqueive </a:t>
            </a:r>
            <a:r>
              <a:rPr lang="pt-BR" sz="2800" dirty="0" err="1">
                <a:solidFill>
                  <a:schemeClr val="accent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etc</a:t>
            </a:r>
            <a:endParaRPr lang="pt-BR" sz="2800" dirty="0">
              <a:solidFill>
                <a:schemeClr val="accent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Pratylenchus</a:t>
            </a:r>
            <a:r>
              <a:rPr lang="pt-BR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brachyurus</a:t>
            </a:r>
            <a:endParaRPr lang="pt-BR" sz="2400" i="1" dirty="0">
              <a:solidFill>
                <a:schemeClr val="accent6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D6393F9-8326-4549-8BF5-B58EB62EA877}"/>
              </a:ext>
            </a:extLst>
          </p:cNvPr>
          <p:cNvSpPr txBox="1">
            <a:spLocks/>
          </p:cNvSpPr>
          <p:nvPr/>
        </p:nvSpPr>
        <p:spPr>
          <a:xfrm>
            <a:off x="1042988" y="4437112"/>
            <a:ext cx="7489452" cy="1225550"/>
          </a:xfrm>
          <a:prstGeom prst="round2DiagRect">
            <a:avLst/>
          </a:prstGeom>
          <a:noFill/>
          <a:ln w="317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chemeClr val="accent6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ct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endParaRPr lang="pt-BR" sz="1600" dirty="0">
              <a:solidFill>
                <a:schemeClr val="accent6">
                  <a:lumMod val="50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864" algn="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Out 2014 (soja)</a:t>
            </a:r>
          </a:p>
          <a:p>
            <a:pPr marL="54864" algn="r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 err="1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Psoja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(g/raiz)</a:t>
            </a:r>
          </a:p>
          <a:p>
            <a:pPr marL="54864" eaLnBrk="1" fontAlgn="auto" hangingPunct="1"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pt-BR" sz="1800" dirty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Produção soja</a:t>
            </a:r>
          </a:p>
        </p:txBody>
      </p:sp>
    </p:spTree>
    <p:extLst>
      <p:ext uri="{BB962C8B-B14F-4D97-AF65-F5344CB8AC3E}">
        <p14:creationId xmlns:p14="http://schemas.microsoft.com/office/powerpoint/2010/main" val="30365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41D5DA3-D9A4-41E6-B020-29F871CED284}"/>
              </a:ext>
            </a:extLst>
          </p:cNvPr>
          <p:cNvSpPr/>
          <p:nvPr/>
        </p:nvSpPr>
        <p:spPr>
          <a:xfrm>
            <a:off x="1042988" y="6340475"/>
            <a:ext cx="7993062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 </a:t>
            </a:r>
            <a:r>
              <a:rPr lang="pt-BR" sz="1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Tukey</a:t>
            </a:r>
            <a:r>
              <a:rPr lang="pt-BR" sz="1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5 %</a:t>
            </a:r>
          </a:p>
        </p:txBody>
      </p:sp>
      <p:graphicFrame>
        <p:nvGraphicFramePr>
          <p:cNvPr id="12" name="Espaço Reservado para Conteúdo 1">
            <a:extLst>
              <a:ext uri="{FF2B5EF4-FFF2-40B4-BE49-F238E27FC236}">
                <a16:creationId xmlns:a16="http://schemas.microsoft.com/office/drawing/2014/main" id="{64FFE79A-848B-4779-BA96-D8044054F8A5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1300"/>
          <a:ext cx="2449512" cy="3497262"/>
        </p:xfrm>
        <a:graphic>
          <a:graphicData uri="http://schemas.openxmlformats.org/drawingml/2006/table">
            <a:tbl>
              <a:tblPr/>
              <a:tblGrid>
                <a:gridCol w="244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Tratamentos</a:t>
                      </a:r>
                    </a:p>
                  </a:txBody>
                  <a:tcPr marL="91468" marR="9146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Milheto</a:t>
                      </a: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ADR 300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Crotalaria</a:t>
                      </a:r>
                      <a:r>
                        <a:rPr kumimoji="0" lang="pt-BR" alt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pt-BR" alt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ochroleuca</a:t>
                      </a: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Milho P30K75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</a:t>
                      </a: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pt-BR" alt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spectabilis</a:t>
                      </a: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Área revolvida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Alqueive mecânico 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Pousio</a:t>
                      </a:r>
                    </a:p>
                  </a:txBody>
                  <a:tcPr marL="91468" marR="9146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Espaço Reservado para Conteúdo 1">
            <a:extLst>
              <a:ext uri="{FF2B5EF4-FFF2-40B4-BE49-F238E27FC236}">
                <a16:creationId xmlns:a16="http://schemas.microsoft.com/office/drawing/2014/main" id="{836CCED9-D4E0-4AAE-9CDC-4ECA4314B836}"/>
              </a:ext>
            </a:extLst>
          </p:cNvPr>
          <p:cNvGraphicFramePr>
            <a:graphicFrameLocks noGrp="1"/>
          </p:cNvGraphicFramePr>
          <p:nvPr/>
        </p:nvGraphicFramePr>
        <p:xfrm>
          <a:off x="1043608" y="2780928"/>
          <a:ext cx="3817937" cy="3497262"/>
        </p:xfrm>
        <a:graphic>
          <a:graphicData uri="http://schemas.openxmlformats.org/drawingml/2006/table">
            <a:tbl>
              <a:tblPr/>
              <a:tblGrid>
                <a:gridCol w="2449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P45d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08/12/14</a:t>
                      </a:r>
                    </a:p>
                  </a:txBody>
                  <a:tcPr marL="91470" marR="91470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45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bc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22 a</a:t>
                      </a: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61 c</a:t>
                      </a: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29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27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80 d</a:t>
                      </a:r>
                    </a:p>
                  </a:txBody>
                  <a:tcPr marL="91470" marR="91470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4" name="Espaço Reservado para Conteúdo 1">
            <a:extLst>
              <a:ext uri="{FF2B5EF4-FFF2-40B4-BE49-F238E27FC236}">
                <a16:creationId xmlns:a16="http://schemas.microsoft.com/office/drawing/2014/main" id="{91D2EF4D-19C6-4251-A1BE-97ADAA0C4AE0}"/>
              </a:ext>
            </a:extLst>
          </p:cNvPr>
          <p:cNvGraphicFramePr>
            <a:graphicFrameLocks noGrp="1"/>
          </p:cNvGraphicFramePr>
          <p:nvPr/>
        </p:nvGraphicFramePr>
        <p:xfrm>
          <a:off x="1043608" y="2812619"/>
          <a:ext cx="5186362" cy="3496701"/>
        </p:xfrm>
        <a:graphic>
          <a:graphicData uri="http://schemas.openxmlformats.org/drawingml/2006/table">
            <a:tbl>
              <a:tblPr/>
              <a:tblGrid>
                <a:gridCol w="2449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P90d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22/01/15</a:t>
                      </a:r>
                    </a:p>
                  </a:txBody>
                  <a:tcPr marL="91471" marR="91471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290 b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120 a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499 c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142 a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205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182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539 c</a:t>
                      </a:r>
                    </a:p>
                  </a:txBody>
                  <a:tcPr marL="91471" marR="91471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Espaço Reservado para Conteúdo 1">
            <a:extLst>
              <a:ext uri="{FF2B5EF4-FFF2-40B4-BE49-F238E27FC236}">
                <a16:creationId xmlns:a16="http://schemas.microsoft.com/office/drawing/2014/main" id="{08355519-273A-47C7-9E0E-C0FEE229BB3A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812058"/>
          <a:ext cx="6553199" cy="3497262"/>
        </p:xfrm>
        <a:graphic>
          <a:graphicData uri="http://schemas.openxmlformats.org/drawingml/2006/table">
            <a:tbl>
              <a:tblPr/>
              <a:tblGrid>
                <a:gridCol w="2449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kg/ha</a:t>
                      </a:r>
                    </a:p>
                  </a:txBody>
                  <a:tcPr marL="91449" marR="91449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3.743 </a:t>
                      </a:r>
                      <a:r>
                        <a:rPr lang="pt-BR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</a:t>
                      </a:r>
                      <a:endParaRPr lang="pt-BR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4.083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3.269 </a:t>
                      </a:r>
                      <a:r>
                        <a:rPr lang="pt-BR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bc</a:t>
                      </a:r>
                      <a:endParaRPr lang="pt-BR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4.065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4.080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4.095 a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2.624 c</a:t>
                      </a:r>
                    </a:p>
                  </a:txBody>
                  <a:tcPr marL="91449" marR="91449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6" name="Espaço Reservado para Conteúdo 1">
            <a:extLst>
              <a:ext uri="{FF2B5EF4-FFF2-40B4-BE49-F238E27FC236}">
                <a16:creationId xmlns:a16="http://schemas.microsoft.com/office/drawing/2014/main" id="{0C567DAB-98DC-42D2-8BD0-0BFB7BCB47B0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812058"/>
          <a:ext cx="7993062" cy="3497262"/>
        </p:xfrm>
        <a:graphic>
          <a:graphicData uri="http://schemas.openxmlformats.org/drawingml/2006/table">
            <a:tbl>
              <a:tblPr/>
              <a:tblGrid>
                <a:gridCol w="2448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Mil grãos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(g)</a:t>
                      </a: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142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144 a</a:t>
                      </a: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135 b</a:t>
                      </a: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143 </a:t>
                      </a:r>
                      <a:r>
                        <a:rPr kumimoji="0" lang="pt-BR" alt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ab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150 a</a:t>
                      </a: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77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8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4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Gill Sans MT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150 a</a:t>
                      </a: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125 c</a:t>
                      </a:r>
                    </a:p>
                  </a:txBody>
                  <a:tcPr marL="91447" marR="9144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3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1"/>
          <p:cNvSpPr>
            <a:spLocks noGrp="1"/>
          </p:cNvSpPr>
          <p:nvPr>
            <p:ph type="title"/>
          </p:nvPr>
        </p:nvSpPr>
        <p:spPr bwMode="auto">
          <a:xfrm>
            <a:off x="467544" y="2276872"/>
            <a:ext cx="8280920" cy="2286000"/>
          </a:xfrm>
          <a:prstGeom prst="round2DiagRect">
            <a:avLst/>
          </a:prstGeom>
          <a:noFill/>
          <a:ln w="285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pt-BR" altLang="pt-BR" sz="3200" b="0" i="1" cap="non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ahoma" pitchFamily="34" charset="0"/>
                <a:cs typeface="Tahoma" pitchFamily="34" charset="0"/>
              </a:rPr>
              <a:t>BOA TARDE</a:t>
            </a:r>
            <a:endParaRPr lang="pt-BR" altLang="pt-BR" sz="2800" b="0" i="1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01485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0_Solstíci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18013</TotalTime>
  <Words>2868</Words>
  <Application>Microsoft Office PowerPoint</Application>
  <PresentationFormat>Apresentação na tela (4:3)</PresentationFormat>
  <Paragraphs>964</Paragraphs>
  <Slides>93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93</vt:i4>
      </vt:variant>
    </vt:vector>
  </HeadingPairs>
  <TitlesOfParts>
    <vt:vector size="105" baseType="lpstr">
      <vt:lpstr>Arial</vt:lpstr>
      <vt:lpstr>Garamond</vt:lpstr>
      <vt:lpstr>Gill Sans MT</vt:lpstr>
      <vt:lpstr>Tahoma</vt:lpstr>
      <vt:lpstr>Times New Roman</vt:lpstr>
      <vt:lpstr>Verdana</vt:lpstr>
      <vt:lpstr>Wingdings</vt:lpstr>
      <vt:lpstr>Wingdings 2</vt:lpstr>
      <vt:lpstr>Solstício</vt:lpstr>
      <vt:lpstr>1_Design padrão</vt:lpstr>
      <vt:lpstr>10_Solstício</vt:lpstr>
      <vt:lpstr>5_Solstício</vt:lpstr>
      <vt:lpstr>LFT-5810 Nematologia de Plantas Semana 9 Sucessão e Rotação de Cultura para Controle de Fitonematoides</vt:lpstr>
      <vt:lpstr>Apresentação do PowerPoint</vt:lpstr>
      <vt:lpstr>Roteiro</vt:lpstr>
      <vt:lpstr>Generalidades e Princípios</vt:lpstr>
      <vt:lpstr>Nematoide-de-Cisto-da-Beterraba</vt:lpstr>
      <vt:lpstr>Apresentação do PowerPoint</vt:lpstr>
      <vt:lpstr>Apresentação do PowerPoint</vt:lpstr>
      <vt:lpstr>Rotação vs.  Nematoides</vt:lpstr>
      <vt:lpstr>Vantagens</vt:lpstr>
      <vt:lpstr>Rotação Sequência de cultura em que existe alternância anual, ou seja, a mesma cultura não é repetida no ano seguinte</vt:lpstr>
      <vt:lpstr>Rotação Exemplo</vt:lpstr>
      <vt:lpstr>Sucessão Exemplo</vt:lpstr>
      <vt:lpstr>Culturas Anuais ↑↓</vt:lpstr>
      <vt:lpstr>Apresentação do PowerPoint</vt:lpstr>
      <vt:lpstr>Coberturas Vegetais ↑↓</vt:lpstr>
      <vt:lpstr>Apresentação do PowerPoint</vt:lpstr>
      <vt:lpstr>Desvantagens</vt:lpstr>
      <vt:lpstr>Milho no Manejo de Fitonematoides</vt:lpstr>
      <vt:lpstr>Apresentação do PowerPoint</vt:lpstr>
      <vt:lpstr>Principais Nematoides</vt:lpstr>
      <vt:lpstr>Apresentação do PowerPoint</vt:lpstr>
      <vt:lpstr>Heterodera glycines Brasil</vt:lpstr>
      <vt:lpstr>Apresentação do PowerPoint</vt:lpstr>
      <vt:lpstr>Milho x H. glycines</vt:lpstr>
      <vt:lpstr>Apresentação do PowerPoint</vt:lpstr>
      <vt:lpstr>Apresentação do PowerPoint</vt:lpstr>
      <vt:lpstr>Apresentação do PowerPoint</vt:lpstr>
      <vt:lpstr>Apresentação do PowerPoint</vt:lpstr>
      <vt:lpstr>Pratylenchus brachyurus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Milho + C. spectabilis Consórcio</vt:lpstr>
      <vt:lpstr>Apresentação do PowerPoint</vt:lpstr>
      <vt:lpstr>Apresentação do PowerPoint</vt:lpstr>
      <vt:lpstr>Principais Nematoides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Nematoides</vt:lpstr>
      <vt:lpstr>Apresentação do PowerPoint</vt:lpstr>
      <vt:lpstr>Apresentação do PowerPoint</vt:lpstr>
      <vt:lpstr>Principais Nematoides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Nematoides</vt:lpstr>
      <vt:lpstr>Apresentação do PowerPoint</vt:lpstr>
      <vt:lpstr>Ditylenchus dipsaci Ciclo</vt:lpstr>
      <vt:lpstr>Controle</vt:lpstr>
      <vt:lpstr>D. dipsaci Plantas Hospedeiras</vt:lpstr>
      <vt:lpstr>D. dipsaci Milho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Nematoides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P. jaehni</vt:lpstr>
      <vt:lpstr>Apresentação do PowerPoint</vt:lpstr>
      <vt:lpstr>Apresentação do PowerPoint</vt:lpstr>
      <vt:lpstr>Pousio e Alqueive</vt:lpstr>
      <vt:lpstr>Pousio Manutenção da área com vegetação espontânea: invasoras e tiguera</vt:lpstr>
      <vt:lpstr>Apresentação do PowerPoint</vt:lpstr>
      <vt:lpstr>Apresentação do PowerPoint</vt:lpstr>
      <vt:lpstr>BOA TARDE</vt:lpstr>
    </vt:vector>
  </TitlesOfParts>
  <Company>ESALQ-USP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Aula11_Sucessao_Alqueive</dc:title>
  <dc:creator>Mário Inomoto</dc:creator>
  <cp:lastModifiedBy>Particular</cp:lastModifiedBy>
  <cp:revision>825</cp:revision>
  <cp:lastPrinted>1601-01-01T00:00:00Z</cp:lastPrinted>
  <dcterms:created xsi:type="dcterms:W3CDTF">2011-08-05T10:22:55Z</dcterms:created>
  <dcterms:modified xsi:type="dcterms:W3CDTF">2020-10-27T23:19:35Z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