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4.bin" ContentType="application/vnd.openxmlformats-officedocument.oleObject"/>
  <Override PartName="/ppt/notesSlides/notesSlide13.xml" ContentType="application/vnd.openxmlformats-officedocument.presentationml.notesSlide+xml"/>
  <Override PartName="/ppt/embeddings/oleObject5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6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7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4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C81F0-8C8C-7C4F-93D5-670A7C971D3B}" type="datetimeFigureOut">
              <a:rPr lang="en-US" smtClean="0"/>
              <a:pPr/>
              <a:t>24/03/19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87E2F-2305-6340-911D-A6268C72811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581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D08E20-3BFC-9D4C-9CA2-F5057458B3DE}" type="slidenum">
              <a:rPr lang="pt-BR" sz="1200"/>
              <a:pPr eaLnBrk="1" hangingPunct="1"/>
              <a:t>2</a:t>
            </a:fld>
            <a:endParaRPr lang="pt-BR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B9B0066-409B-ED4D-93C2-7DA80159923E}" type="slidenum">
              <a:rPr lang="pt-BR" sz="1200"/>
              <a:pPr eaLnBrk="1" hangingPunct="1"/>
              <a:t>11</a:t>
            </a:fld>
            <a:endParaRPr lang="pt-BR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C03821-1F01-054D-9C37-D1A7D9AA4BC9}" type="slidenum">
              <a:rPr lang="pt-BR" sz="1200"/>
              <a:pPr eaLnBrk="1" hangingPunct="1"/>
              <a:t>12</a:t>
            </a:fld>
            <a:endParaRPr lang="pt-BR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8E4058-DB9C-F94E-850B-853800A0FB6C}" type="slidenum">
              <a:rPr lang="pt-BR" sz="1200"/>
              <a:pPr eaLnBrk="1" hangingPunct="1"/>
              <a:t>13</a:t>
            </a:fld>
            <a:endParaRPr lang="pt-BR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E17BC2-419A-C149-81A2-3D035592BF28}" type="slidenum">
              <a:rPr lang="pt-BR" sz="1200"/>
              <a:pPr eaLnBrk="1" hangingPunct="1"/>
              <a:t>14</a:t>
            </a:fld>
            <a:endParaRPr lang="pt-BR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79EE55-CDEC-F649-A171-C51009537D81}" type="slidenum">
              <a:rPr lang="pt-BR" sz="1200"/>
              <a:pPr eaLnBrk="1" hangingPunct="1"/>
              <a:t>15</a:t>
            </a:fld>
            <a:endParaRPr lang="pt-BR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A2477B-9CF6-934D-B863-0503618FDD9B}" type="slidenum">
              <a:rPr lang="pt-BR" sz="1200"/>
              <a:pPr eaLnBrk="1" hangingPunct="1"/>
              <a:t>16</a:t>
            </a:fld>
            <a:endParaRPr lang="pt-BR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3B3313-2AFC-CA46-A652-802BE0713606}" type="slidenum">
              <a:rPr lang="pt-BR" sz="1200"/>
              <a:pPr eaLnBrk="1" hangingPunct="1"/>
              <a:t>18</a:t>
            </a:fld>
            <a:endParaRPr lang="pt-BR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A0D892-CCCB-9A4A-BE61-E9233D10FBB4}" type="slidenum">
              <a:rPr lang="pt-BR" sz="1200"/>
              <a:pPr eaLnBrk="1" hangingPunct="1"/>
              <a:t>19</a:t>
            </a:fld>
            <a:endParaRPr lang="pt-BR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98158FD-2E81-CE4E-96BA-668A32E15340}" type="slidenum">
              <a:rPr lang="pt-BR" sz="1200"/>
              <a:pPr eaLnBrk="1" hangingPunct="1"/>
              <a:t>20</a:t>
            </a:fld>
            <a:endParaRPr lang="pt-BR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30CB0E-E6E7-4B4C-A4AA-9758A4E4C304}" type="slidenum">
              <a:rPr lang="pt-BR" sz="1200"/>
              <a:pPr eaLnBrk="1" hangingPunct="1"/>
              <a:t>21</a:t>
            </a:fld>
            <a:endParaRPr lang="pt-BR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3349CC-764D-3E4F-ABAC-F13F3554B6B8}" type="slidenum">
              <a:rPr lang="pt-BR" sz="1200"/>
              <a:pPr eaLnBrk="1" hangingPunct="1"/>
              <a:t>3</a:t>
            </a:fld>
            <a:endParaRPr lang="pt-BR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41F915-0DB9-4E45-A299-6098791A2E0C}" type="slidenum">
              <a:rPr lang="pt-BR" sz="1200"/>
              <a:pPr eaLnBrk="1" hangingPunct="1"/>
              <a:t>22</a:t>
            </a:fld>
            <a:endParaRPr lang="pt-BR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6A75FE-E72D-D34F-8B79-ADD98E4656A9}" type="slidenum">
              <a:rPr lang="pt-BR" sz="1200"/>
              <a:pPr eaLnBrk="1" hangingPunct="1"/>
              <a:t>23</a:t>
            </a:fld>
            <a:endParaRPr lang="pt-BR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9F4DD6-AE32-7B45-9369-4AA1B7BA7728}" type="slidenum">
              <a:rPr lang="pt-BR" sz="1200"/>
              <a:pPr eaLnBrk="1" hangingPunct="1"/>
              <a:t>24</a:t>
            </a:fld>
            <a:endParaRPr lang="pt-BR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6064F8-FCC7-CE4E-B4B5-608325F4D59B}" type="slidenum">
              <a:rPr lang="pt-BR" sz="1200"/>
              <a:pPr eaLnBrk="1" hangingPunct="1"/>
              <a:t>25</a:t>
            </a:fld>
            <a:endParaRPr lang="pt-BR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858DD01-7259-8041-B91B-F2873A2B0CA3}" type="slidenum">
              <a:rPr lang="pt-BR" sz="1200"/>
              <a:pPr eaLnBrk="1" hangingPunct="1"/>
              <a:t>4</a:t>
            </a:fld>
            <a:endParaRPr lang="pt-BR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642F18-0AD6-B448-857E-4192525B345D}" type="slidenum">
              <a:rPr lang="pt-BR" sz="1200"/>
              <a:pPr eaLnBrk="1" hangingPunct="1"/>
              <a:t>5</a:t>
            </a:fld>
            <a:endParaRPr lang="pt-BR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77DFA8-E6E7-DB45-B05F-5B9B860E83B3}" type="slidenum">
              <a:rPr lang="pt-BR" sz="1200"/>
              <a:pPr eaLnBrk="1" hangingPunct="1"/>
              <a:t>6</a:t>
            </a:fld>
            <a:endParaRPr lang="pt-BR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7138E4-1210-9C4D-AC05-2776506DD7A6}" type="slidenum">
              <a:rPr lang="pt-BR" sz="1200"/>
              <a:pPr eaLnBrk="1" hangingPunct="1"/>
              <a:t>7</a:t>
            </a:fld>
            <a:endParaRPr lang="pt-BR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C76287-A737-C941-BE28-F6AB9614790E}" type="slidenum">
              <a:rPr lang="pt-BR" sz="1200"/>
              <a:pPr eaLnBrk="1" hangingPunct="1"/>
              <a:t>8</a:t>
            </a:fld>
            <a:endParaRPr lang="pt-BR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0AB28C-7CD8-3946-A0B0-F2BEDEDD6376}" type="slidenum">
              <a:rPr lang="pt-BR" sz="1200"/>
              <a:pPr eaLnBrk="1" hangingPunct="1"/>
              <a:t>9</a:t>
            </a:fld>
            <a:endParaRPr lang="pt-BR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8CBB60-287A-3645-91BF-776167E84765}" type="slidenum">
              <a:rPr lang="pt-BR" sz="1200"/>
              <a:pPr eaLnBrk="1" hangingPunct="1"/>
              <a:t>10</a:t>
            </a:fld>
            <a:endParaRPr lang="pt-BR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3F39-0820-E446-A3CA-9E8A17ADC991}" type="datetimeFigureOut">
              <a:rPr lang="en-US" smtClean="0"/>
              <a:pPr/>
              <a:t>24/03/19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E432-5364-F640-B428-9D071BDE5C1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84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3F39-0820-E446-A3CA-9E8A17ADC991}" type="datetimeFigureOut">
              <a:rPr lang="en-US" smtClean="0"/>
              <a:pPr/>
              <a:t>24/03/19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E432-5364-F640-B428-9D071BDE5C1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59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3F39-0820-E446-A3CA-9E8A17ADC991}" type="datetimeFigureOut">
              <a:rPr lang="en-US" smtClean="0"/>
              <a:pPr/>
              <a:t>24/03/19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E432-5364-F640-B428-9D071BDE5C1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66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3F39-0820-E446-A3CA-9E8A17ADC991}" type="datetimeFigureOut">
              <a:rPr lang="en-US" smtClean="0"/>
              <a:pPr/>
              <a:t>24/03/19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E432-5364-F640-B428-9D071BDE5C1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98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3F39-0820-E446-A3CA-9E8A17ADC991}" type="datetimeFigureOut">
              <a:rPr lang="en-US" smtClean="0"/>
              <a:pPr/>
              <a:t>24/03/19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E432-5364-F640-B428-9D071BDE5C1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74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3F39-0820-E446-A3CA-9E8A17ADC991}" type="datetimeFigureOut">
              <a:rPr lang="en-US" smtClean="0"/>
              <a:pPr/>
              <a:t>24/03/19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E432-5364-F640-B428-9D071BDE5C1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12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3F39-0820-E446-A3CA-9E8A17ADC991}" type="datetimeFigureOut">
              <a:rPr lang="en-US" smtClean="0"/>
              <a:pPr/>
              <a:t>24/03/19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E432-5364-F640-B428-9D071BDE5C1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61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3F39-0820-E446-A3CA-9E8A17ADC991}" type="datetimeFigureOut">
              <a:rPr lang="en-US" smtClean="0"/>
              <a:pPr/>
              <a:t>24/03/19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E432-5364-F640-B428-9D071BDE5C1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99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3F39-0820-E446-A3CA-9E8A17ADC991}" type="datetimeFigureOut">
              <a:rPr lang="en-US" smtClean="0"/>
              <a:pPr/>
              <a:t>24/03/19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E432-5364-F640-B428-9D071BDE5C1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02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3F39-0820-E446-A3CA-9E8A17ADC991}" type="datetimeFigureOut">
              <a:rPr lang="en-US" smtClean="0"/>
              <a:pPr/>
              <a:t>24/03/19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E432-5364-F640-B428-9D071BDE5C1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06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3F39-0820-E446-A3CA-9E8A17ADC991}" type="datetimeFigureOut">
              <a:rPr lang="en-US" smtClean="0"/>
              <a:pPr/>
              <a:t>24/03/19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E432-5364-F640-B428-9D071BDE5C1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42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63F39-0820-E446-A3CA-9E8A17ADC991}" type="datetimeFigureOut">
              <a:rPr lang="en-US" smtClean="0"/>
              <a:pPr/>
              <a:t>24/03/19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3E432-5364-F640-B428-9D071BDE5C1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46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hyperlink" Target="http://www.ufrgs.br/museudetopografia/Artigos/Onde_e_o_Polo_Norte_Magnetico.pdf" TargetMode="External"/><Relationship Id="rId5" Type="http://schemas.openxmlformats.org/officeDocument/2006/relationships/oleObject" Target="../embeddings/oleObject4.bin"/><Relationship Id="rId6" Type="http://schemas.openxmlformats.org/officeDocument/2006/relationships/image" Target="../media/image1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hyperlink" Target="http://www.ufrgs.br/museudetopografia/Artigos/Onde_e_o_Polo_Norte_Magnetico.pdf" TargetMode="External"/><Relationship Id="rId5" Type="http://schemas.openxmlformats.org/officeDocument/2006/relationships/oleObject" Target="../embeddings/oleObject5.bin"/><Relationship Id="rId6" Type="http://schemas.openxmlformats.org/officeDocument/2006/relationships/image" Target="../media/image1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7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Orientação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Profa. Dra. Rúbia Gomes Morato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59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Bússola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>
                <a:latin typeface="Calibri" charset="0"/>
              </a:rPr>
              <a:t>Quando sob a ação de um imã colocado em suas proximidades, aponta para a resultante da composição dos dois campos, o terrestre e o do imã. Se o último está muito perto, então passa a predominar sobre o campo terrestre e a bússola praticamente "sente" somente a presença do campo criado pelo magneto. </a:t>
            </a:r>
          </a:p>
          <a:p>
            <a:pPr eaLnBrk="1" hangingPunct="1">
              <a:lnSpc>
                <a:spcPct val="90000"/>
              </a:lnSpc>
            </a:pPr>
            <a:endParaRPr lang="pt-B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>
                <a:latin typeface="Calibri" charset="0"/>
              </a:rPr>
              <a:t>Norte Geográfico e Norte Magnético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O Norte Geográfico é definido pela direção dos meridianos geográficos e o Norte Magnético é definido pela direção da agulha da bússola.</a:t>
            </a:r>
          </a:p>
        </p:txBody>
      </p:sp>
    </p:spTree>
    <p:extLst>
      <p:ext uri="{BB962C8B-B14F-4D97-AF65-F5344CB8AC3E}">
        <p14:creationId xmlns:p14="http://schemas.microsoft.com/office/powerpoint/2010/main" val="1080219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>
                <a:latin typeface="Calibri" charset="0"/>
              </a:rPr>
              <a:t>Norte Geográfico e Norte Magnético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>
                <a:latin typeface="Calibri" charset="0"/>
              </a:rPr>
              <a:t>O Pólo Norte Magnético descreve um lento movimento, aproximadamente circular e de período secular, em torno do Pólo Norte Geográfico considerado fixo. Existe portanto, um ângulo entre o Norte da bússola e o Norte Geográfico. A magnitude deste ângulo depende da localização do observador na Terra.</a:t>
            </a:r>
          </a:p>
        </p:txBody>
      </p:sp>
    </p:spTree>
    <p:extLst>
      <p:ext uri="{BB962C8B-B14F-4D97-AF65-F5344CB8AC3E}">
        <p14:creationId xmlns:p14="http://schemas.microsoft.com/office/powerpoint/2010/main" val="41818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000" b="1">
                <a:latin typeface="Calibri" charset="0"/>
              </a:rPr>
              <a:t>Deslocamentos dos pólos nortes e sul com o passar dos anos</a:t>
            </a:r>
            <a:r>
              <a:rPr lang="pt-BR" sz="4000" b="1">
                <a:latin typeface="Calibri" charset="0"/>
              </a:rPr>
              <a:t/>
            </a:r>
            <a:br>
              <a:rPr lang="pt-BR" sz="4000" b="1">
                <a:latin typeface="Calibri" charset="0"/>
              </a:rPr>
            </a:br>
            <a:r>
              <a:rPr lang="pt-BR" sz="1400" b="1">
                <a:latin typeface="Calibri" charset="0"/>
                <a:hlinkClick r:id="rId4"/>
              </a:rPr>
              <a:t>http://www.ufrgs.br/museudetopografia/Artigos/Onde_e_o_Polo_Norte_Magnetico.pdf</a:t>
            </a:r>
            <a:r>
              <a:rPr lang="pt-BR" sz="4000" b="1">
                <a:latin typeface="Calibri" charset="0"/>
              </a:rPr>
              <a:t> </a:t>
            </a:r>
          </a:p>
        </p:txBody>
      </p:sp>
      <p:graphicFrame>
        <p:nvGraphicFramePr>
          <p:cNvPr id="41986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1035050" y="1600200"/>
          <a:ext cx="70739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PHOTO-PAINT" r:id="rId5" imgW="7266667" imgH="4647619" progId="CorelPHOTOPAINT.Image.14">
                  <p:embed/>
                </p:oleObj>
              </mc:Choice>
              <mc:Fallback>
                <p:oleObj name="PHOTO-PAINT" r:id="rId5" imgW="7266667" imgH="4647619" progId="CorelPHOTOPAINT.Image.14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1600200"/>
                        <a:ext cx="707390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3774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pt-BR" sz="2800">
                <a:latin typeface="Calibri" charset="0"/>
              </a:rPr>
              <a:t>Deslocamentos do Equador Magnético no Brasil</a:t>
            </a:r>
            <a:br>
              <a:rPr lang="pt-BR" sz="2800">
                <a:latin typeface="Calibri" charset="0"/>
              </a:rPr>
            </a:br>
            <a:r>
              <a:rPr lang="pt-BR" sz="1400" b="1">
                <a:latin typeface="Calibri" charset="0"/>
                <a:hlinkClick r:id="rId4"/>
              </a:rPr>
              <a:t>http://www.ufrgs.br/museudetopografia/Artigos/Onde_e_o_Polo_Norte_Magnetico.pdf</a:t>
            </a:r>
            <a:r>
              <a:rPr lang="pt-BR" sz="1400" b="1">
                <a:latin typeface="Calibri" charset="0"/>
              </a:rPr>
              <a:t> </a:t>
            </a:r>
            <a:r>
              <a:rPr lang="pt-BR" sz="4000">
                <a:latin typeface="Calibri" charset="0"/>
              </a:rPr>
              <a:t> </a:t>
            </a:r>
          </a:p>
        </p:txBody>
      </p:sp>
      <p:graphicFrame>
        <p:nvGraphicFramePr>
          <p:cNvPr id="4403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258128" y="1403350"/>
          <a:ext cx="6481142" cy="5119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" name="PHOTO-PAINT" r:id="rId5" imgW="4533333" imgH="3580952" progId="CorelPHOTOPAINT.Image.14">
                  <p:embed/>
                </p:oleObj>
              </mc:Choice>
              <mc:Fallback>
                <p:oleObj name="PHOTO-PAINT" r:id="rId5" imgW="4533333" imgH="3580952" progId="CorelPHOTOPAINT.Image.14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128" y="1403350"/>
                        <a:ext cx="6481142" cy="51195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0493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Declinação Magnética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>
                <a:latin typeface="Calibri" charset="0"/>
              </a:rPr>
              <a:t>É o ângulo formado entre os vetores Norte Geográfico e o Norte Magnético associado a um ponto.</a:t>
            </a:r>
          </a:p>
          <a:p>
            <a:pPr eaLnBrk="1" hangingPunct="1">
              <a:lnSpc>
                <a:spcPct val="90000"/>
              </a:lnSpc>
            </a:pPr>
            <a:endParaRPr lang="pt-BR" sz="28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2800">
                <a:latin typeface="Calibri" charset="0"/>
              </a:rPr>
              <a:t>É importante ressaltar que o Norte magnético sofre perturbações, é impreciso e as melhores bússolas fornecem medidas com erro, de pelo menos, meio grau, portanto as bússolas só se prestam para orientações aproximadas.</a:t>
            </a:r>
          </a:p>
        </p:txBody>
      </p:sp>
    </p:spTree>
    <p:extLst>
      <p:ext uri="{BB962C8B-B14F-4D97-AF65-F5344CB8AC3E}">
        <p14:creationId xmlns:p14="http://schemas.microsoft.com/office/powerpoint/2010/main" val="3996489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Declinação Magnética</a:t>
            </a:r>
          </a:p>
        </p:txBody>
      </p:sp>
      <p:graphicFrame>
        <p:nvGraphicFramePr>
          <p:cNvPr id="4813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859338" y="1341438"/>
          <a:ext cx="3313112" cy="520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name="PHOTO-PAINT" r:id="rId4" imgW="1947676" imgH="3058674" progId="CorelPHOTOPAINT.Image.14">
                  <p:embed/>
                </p:oleObj>
              </mc:Choice>
              <mc:Fallback>
                <p:oleObj name="PHOTO-PAINT" r:id="rId4" imgW="1947676" imgH="3058674" progId="CorelPHOTOPAINT.Image.14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341438"/>
                        <a:ext cx="3313112" cy="520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3427412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525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>
                <a:latin typeface="Calibri" charset="0"/>
              </a:rPr>
              <a:t>Atualização da declinação magnética</a:t>
            </a:r>
          </a:p>
        </p:txBody>
      </p:sp>
      <p:sp>
        <p:nvSpPr>
          <p:cNvPr id="50178" name="Espaço Reservado para Conteúdo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latin typeface="Calibri" charset="0"/>
              </a:rPr>
              <a:t>Carta Jaboticabal</a:t>
            </a:r>
          </a:p>
          <a:p>
            <a:r>
              <a:rPr lang="pt-BR" dirty="0">
                <a:latin typeface="Calibri" charset="0"/>
              </a:rPr>
              <a:t>14º 32</a:t>
            </a:r>
            <a:r>
              <a:rPr lang="ja-JP" altLang="pt-BR" dirty="0">
                <a:latin typeface="Calibri" charset="0"/>
              </a:rPr>
              <a:t>’</a:t>
            </a:r>
            <a:r>
              <a:rPr lang="pt-BR" altLang="ja-JP" dirty="0">
                <a:latin typeface="Calibri" charset="0"/>
              </a:rPr>
              <a:t> em 1971</a:t>
            </a:r>
          </a:p>
          <a:p>
            <a:r>
              <a:rPr lang="pt-BR" dirty="0">
                <a:latin typeface="Calibri" charset="0"/>
              </a:rPr>
              <a:t>Cresce 9</a:t>
            </a:r>
            <a:r>
              <a:rPr lang="ja-JP" altLang="pt-BR" dirty="0">
                <a:latin typeface="Calibri" charset="0"/>
              </a:rPr>
              <a:t>’</a:t>
            </a:r>
            <a:r>
              <a:rPr lang="pt-BR" altLang="ja-JP" dirty="0">
                <a:latin typeface="Calibri" charset="0"/>
              </a:rPr>
              <a:t> anualmente</a:t>
            </a:r>
          </a:p>
          <a:p>
            <a:endParaRPr lang="pt-BR" dirty="0">
              <a:latin typeface="Calibri" charset="0"/>
            </a:endParaRPr>
          </a:p>
          <a:p>
            <a:r>
              <a:rPr lang="pt-BR" dirty="0">
                <a:latin typeface="Calibri" charset="0"/>
              </a:rPr>
              <a:t>Em </a:t>
            </a:r>
            <a:r>
              <a:rPr lang="pt-BR" dirty="0" smtClean="0">
                <a:latin typeface="Calibri" charset="0"/>
              </a:rPr>
              <a:t>2019 </a:t>
            </a:r>
            <a:r>
              <a:rPr lang="pt-BR" dirty="0">
                <a:latin typeface="Calibri" charset="0"/>
              </a:rPr>
              <a:t>(</a:t>
            </a:r>
            <a:r>
              <a:rPr lang="pt-BR" dirty="0" smtClean="0">
                <a:latin typeface="Calibri" charset="0"/>
              </a:rPr>
              <a:t>48 </a:t>
            </a:r>
            <a:r>
              <a:rPr lang="pt-BR" dirty="0">
                <a:latin typeface="Calibri" charset="0"/>
              </a:rPr>
              <a:t>anos):</a:t>
            </a:r>
          </a:p>
          <a:p>
            <a:r>
              <a:rPr lang="pt-BR" dirty="0" smtClean="0">
                <a:latin typeface="Calibri" charset="0"/>
              </a:rPr>
              <a:t>14º </a:t>
            </a:r>
            <a:r>
              <a:rPr lang="pt-BR" dirty="0">
                <a:latin typeface="Calibri" charset="0"/>
              </a:rPr>
              <a:t>32</a:t>
            </a:r>
            <a:r>
              <a:rPr lang="ja-JP" altLang="pt-BR" dirty="0">
                <a:latin typeface="Calibri" charset="0"/>
              </a:rPr>
              <a:t>’</a:t>
            </a:r>
            <a:r>
              <a:rPr lang="pt-BR" altLang="ja-JP" dirty="0">
                <a:latin typeface="Calibri" charset="0"/>
              </a:rPr>
              <a:t> + (</a:t>
            </a:r>
            <a:r>
              <a:rPr lang="pt-BR" altLang="ja-JP" dirty="0" smtClean="0">
                <a:latin typeface="Calibri" charset="0"/>
              </a:rPr>
              <a:t>49 </a:t>
            </a:r>
            <a:r>
              <a:rPr lang="pt-BR" altLang="ja-JP" dirty="0">
                <a:latin typeface="Calibri" charset="0"/>
              </a:rPr>
              <a:t>* </a:t>
            </a:r>
            <a:r>
              <a:rPr lang="pt-BR" altLang="ja-JP" dirty="0" smtClean="0">
                <a:latin typeface="Calibri" charset="0"/>
              </a:rPr>
              <a:t>9’)</a:t>
            </a:r>
            <a:endParaRPr lang="pt-BR" altLang="ja-JP" dirty="0">
              <a:latin typeface="Calibri" charset="0"/>
            </a:endParaRPr>
          </a:p>
          <a:p>
            <a:r>
              <a:rPr lang="pt-BR" dirty="0" smtClean="0">
                <a:latin typeface="Calibri" charset="0"/>
              </a:rPr>
              <a:t>14º </a:t>
            </a:r>
            <a:r>
              <a:rPr lang="pt-BR" dirty="0">
                <a:latin typeface="Calibri" charset="0"/>
              </a:rPr>
              <a:t>32</a:t>
            </a:r>
            <a:r>
              <a:rPr lang="ja-JP" altLang="pt-BR" dirty="0">
                <a:latin typeface="Calibri" charset="0"/>
              </a:rPr>
              <a:t>’</a:t>
            </a:r>
            <a:r>
              <a:rPr lang="pt-BR" altLang="ja-JP" dirty="0">
                <a:latin typeface="Calibri" charset="0"/>
              </a:rPr>
              <a:t> +  </a:t>
            </a:r>
            <a:r>
              <a:rPr lang="pt-BR" altLang="ja-JP" dirty="0" smtClean="0">
                <a:latin typeface="Calibri" charset="0"/>
              </a:rPr>
              <a:t>(432</a:t>
            </a:r>
            <a:r>
              <a:rPr lang="en-US" altLang="ja-JP" dirty="0" smtClean="0">
                <a:latin typeface="Calibri" charset="0"/>
              </a:rPr>
              <a:t>’</a:t>
            </a:r>
            <a:r>
              <a:rPr lang="pt-BR" altLang="ja-JP" dirty="0" smtClean="0">
                <a:latin typeface="Calibri" charset="0"/>
              </a:rPr>
              <a:t>)</a:t>
            </a:r>
            <a:endParaRPr lang="pt-BR" altLang="ja-JP" dirty="0">
              <a:latin typeface="Calibri" charset="0"/>
            </a:endParaRPr>
          </a:p>
          <a:p>
            <a:r>
              <a:rPr lang="pt-BR" dirty="0" smtClean="0">
                <a:latin typeface="Calibri" charset="0"/>
              </a:rPr>
              <a:t>14º </a:t>
            </a:r>
            <a:r>
              <a:rPr lang="pt-BR" dirty="0">
                <a:latin typeface="Calibri" charset="0"/>
              </a:rPr>
              <a:t>32</a:t>
            </a:r>
            <a:r>
              <a:rPr lang="ja-JP" altLang="pt-BR" dirty="0">
                <a:latin typeface="Calibri" charset="0"/>
              </a:rPr>
              <a:t>’</a:t>
            </a:r>
            <a:r>
              <a:rPr lang="pt-BR" altLang="ja-JP" dirty="0">
                <a:latin typeface="Calibri" charset="0"/>
              </a:rPr>
              <a:t> + </a:t>
            </a:r>
            <a:r>
              <a:rPr lang="pt-BR" altLang="ja-JP" dirty="0" smtClean="0">
                <a:latin typeface="Calibri" charset="0"/>
              </a:rPr>
              <a:t>(7º 12’)</a:t>
            </a:r>
            <a:endParaRPr lang="pt-BR" altLang="ja-JP" dirty="0">
              <a:latin typeface="Calibri" charset="0"/>
            </a:endParaRPr>
          </a:p>
          <a:p>
            <a:r>
              <a:rPr lang="pt-BR" dirty="0" smtClean="0">
                <a:latin typeface="Calibri" charset="0"/>
              </a:rPr>
              <a:t>21º 44</a:t>
            </a:r>
            <a:r>
              <a:rPr lang="ja-JP" altLang="pt-BR" dirty="0" smtClean="0">
                <a:latin typeface="Calibri" charset="0"/>
              </a:rPr>
              <a:t>’</a:t>
            </a:r>
            <a:endParaRPr lang="pt-BR" altLang="ja-JP" dirty="0">
              <a:latin typeface="Calibri" charset="0"/>
            </a:endParaRPr>
          </a:p>
          <a:p>
            <a:endParaRPr lang="pt-BR" dirty="0">
              <a:latin typeface="Calibri" charset="0"/>
            </a:endParaRPr>
          </a:p>
          <a:p>
            <a:endParaRPr lang="pt-BR" dirty="0">
              <a:latin typeface="Calibri" charset="0"/>
            </a:endParaRPr>
          </a:p>
        </p:txBody>
      </p:sp>
      <p:sp>
        <p:nvSpPr>
          <p:cNvPr id="50179" name="Espaço Reservado para Conteúdo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latin typeface="Calibri" charset="0"/>
              </a:rPr>
              <a:t>Carta </a:t>
            </a:r>
            <a:r>
              <a:rPr lang="pt-BR" dirty="0" err="1">
                <a:latin typeface="Calibri" charset="0"/>
              </a:rPr>
              <a:t>Ipauçu</a:t>
            </a:r>
            <a:endParaRPr lang="pt-BR" dirty="0">
              <a:latin typeface="Calibri" charset="0"/>
            </a:endParaRPr>
          </a:p>
          <a:p>
            <a:r>
              <a:rPr lang="pt-BR" dirty="0">
                <a:latin typeface="Calibri" charset="0"/>
              </a:rPr>
              <a:t>12º 18</a:t>
            </a:r>
            <a:r>
              <a:rPr lang="ja-JP" altLang="pt-BR" dirty="0">
                <a:latin typeface="Calibri" charset="0"/>
              </a:rPr>
              <a:t>’</a:t>
            </a:r>
            <a:r>
              <a:rPr lang="pt-BR" altLang="ja-JP" dirty="0">
                <a:latin typeface="Calibri" charset="0"/>
              </a:rPr>
              <a:t> em 1970</a:t>
            </a:r>
          </a:p>
          <a:p>
            <a:r>
              <a:rPr lang="pt-BR" dirty="0">
                <a:latin typeface="Calibri" charset="0"/>
              </a:rPr>
              <a:t>Cresce 8</a:t>
            </a:r>
            <a:r>
              <a:rPr lang="ja-JP" altLang="pt-BR" dirty="0">
                <a:latin typeface="Calibri" charset="0"/>
              </a:rPr>
              <a:t>’</a:t>
            </a:r>
            <a:r>
              <a:rPr lang="pt-BR" altLang="ja-JP" dirty="0">
                <a:latin typeface="Calibri" charset="0"/>
              </a:rPr>
              <a:t> anualmente</a:t>
            </a:r>
          </a:p>
          <a:p>
            <a:endParaRPr lang="pt-BR" dirty="0">
              <a:latin typeface="Calibri" charset="0"/>
            </a:endParaRPr>
          </a:p>
          <a:p>
            <a:r>
              <a:rPr lang="pt-BR" dirty="0">
                <a:latin typeface="Calibri" charset="0"/>
              </a:rPr>
              <a:t>Em </a:t>
            </a:r>
            <a:r>
              <a:rPr lang="pt-BR" dirty="0" smtClean="0">
                <a:latin typeface="Calibri" charset="0"/>
              </a:rPr>
              <a:t>2019 </a:t>
            </a:r>
            <a:r>
              <a:rPr lang="pt-BR" dirty="0">
                <a:latin typeface="Calibri" charset="0"/>
              </a:rPr>
              <a:t>(</a:t>
            </a:r>
            <a:r>
              <a:rPr lang="pt-BR" dirty="0" smtClean="0">
                <a:latin typeface="Calibri" charset="0"/>
              </a:rPr>
              <a:t>49 </a:t>
            </a:r>
            <a:r>
              <a:rPr lang="pt-BR" dirty="0">
                <a:latin typeface="Calibri" charset="0"/>
              </a:rPr>
              <a:t>anos):</a:t>
            </a:r>
          </a:p>
          <a:p>
            <a:r>
              <a:rPr lang="pt-BR" dirty="0">
                <a:latin typeface="Calibri" charset="0"/>
              </a:rPr>
              <a:t>12º 18</a:t>
            </a:r>
            <a:r>
              <a:rPr lang="ja-JP" altLang="pt-BR" dirty="0">
                <a:latin typeface="Calibri" charset="0"/>
              </a:rPr>
              <a:t>’</a:t>
            </a:r>
            <a:r>
              <a:rPr lang="pt-BR" altLang="ja-JP" dirty="0">
                <a:latin typeface="Calibri" charset="0"/>
              </a:rPr>
              <a:t> + (</a:t>
            </a:r>
            <a:r>
              <a:rPr lang="pt-BR" altLang="ja-JP" dirty="0" smtClean="0">
                <a:latin typeface="Calibri" charset="0"/>
              </a:rPr>
              <a:t>49 </a:t>
            </a:r>
            <a:r>
              <a:rPr lang="pt-BR" altLang="ja-JP" dirty="0">
                <a:latin typeface="Calibri" charset="0"/>
              </a:rPr>
              <a:t>* </a:t>
            </a:r>
            <a:r>
              <a:rPr lang="pt-BR" altLang="ja-JP" dirty="0" smtClean="0">
                <a:latin typeface="Calibri" charset="0"/>
              </a:rPr>
              <a:t>8</a:t>
            </a:r>
            <a:r>
              <a:rPr lang="en-US" altLang="ja-JP" dirty="0" smtClean="0">
                <a:latin typeface="Calibri" charset="0"/>
              </a:rPr>
              <a:t>’</a:t>
            </a:r>
            <a:r>
              <a:rPr lang="pt-BR" altLang="ja-JP" dirty="0" smtClean="0">
                <a:latin typeface="Calibri" charset="0"/>
              </a:rPr>
              <a:t>)</a:t>
            </a:r>
            <a:endParaRPr lang="pt-BR" altLang="ja-JP" dirty="0">
              <a:latin typeface="Calibri" charset="0"/>
            </a:endParaRPr>
          </a:p>
          <a:p>
            <a:r>
              <a:rPr lang="pt-BR" dirty="0">
                <a:latin typeface="Calibri" charset="0"/>
              </a:rPr>
              <a:t>12º 18</a:t>
            </a:r>
            <a:r>
              <a:rPr lang="ja-JP" altLang="pt-BR" dirty="0">
                <a:latin typeface="Calibri" charset="0"/>
              </a:rPr>
              <a:t>’</a:t>
            </a:r>
            <a:r>
              <a:rPr lang="pt-BR" altLang="ja-JP" dirty="0">
                <a:latin typeface="Calibri" charset="0"/>
              </a:rPr>
              <a:t> + (</a:t>
            </a:r>
            <a:r>
              <a:rPr lang="pt-BR" altLang="ja-JP" dirty="0" smtClean="0">
                <a:latin typeface="Calibri" charset="0"/>
              </a:rPr>
              <a:t>392</a:t>
            </a:r>
            <a:r>
              <a:rPr lang="en-US" altLang="ja-JP" dirty="0" smtClean="0">
                <a:latin typeface="Calibri" charset="0"/>
              </a:rPr>
              <a:t>’</a:t>
            </a:r>
            <a:r>
              <a:rPr lang="pt-BR" altLang="ja-JP" dirty="0" smtClean="0">
                <a:latin typeface="Calibri" charset="0"/>
              </a:rPr>
              <a:t>)</a:t>
            </a:r>
            <a:endParaRPr lang="pt-BR" altLang="ja-JP" dirty="0">
              <a:latin typeface="Calibri" charset="0"/>
            </a:endParaRPr>
          </a:p>
          <a:p>
            <a:r>
              <a:rPr lang="pt-BR" dirty="0">
                <a:latin typeface="Calibri" charset="0"/>
              </a:rPr>
              <a:t>12º 18</a:t>
            </a:r>
            <a:r>
              <a:rPr lang="ja-JP" altLang="pt-BR" dirty="0">
                <a:latin typeface="Calibri" charset="0"/>
              </a:rPr>
              <a:t>’</a:t>
            </a:r>
            <a:r>
              <a:rPr lang="pt-BR" altLang="ja-JP" dirty="0">
                <a:latin typeface="Calibri" charset="0"/>
              </a:rPr>
              <a:t> + </a:t>
            </a:r>
            <a:r>
              <a:rPr lang="pt-BR" altLang="ja-JP" dirty="0" smtClean="0">
                <a:latin typeface="Calibri" charset="0"/>
              </a:rPr>
              <a:t>(6º</a:t>
            </a:r>
            <a:r>
              <a:rPr lang="en-US" altLang="ja-JP" dirty="0" smtClean="0">
                <a:latin typeface="Calibri" charset="0"/>
              </a:rPr>
              <a:t> 32’</a:t>
            </a:r>
            <a:r>
              <a:rPr lang="pt-BR" altLang="ja-JP" dirty="0" smtClean="0">
                <a:latin typeface="Calibri" charset="0"/>
              </a:rPr>
              <a:t>)</a:t>
            </a:r>
            <a:endParaRPr lang="pt-BR" altLang="ja-JP" dirty="0">
              <a:latin typeface="Calibri" charset="0"/>
            </a:endParaRPr>
          </a:p>
          <a:p>
            <a:r>
              <a:rPr lang="pt-BR" dirty="0" smtClean="0">
                <a:latin typeface="Calibri" charset="0"/>
              </a:rPr>
              <a:t>18º 40</a:t>
            </a:r>
            <a:r>
              <a:rPr lang="ja-JP" altLang="pt-BR" dirty="0" smtClean="0">
                <a:latin typeface="Calibri" charset="0"/>
              </a:rPr>
              <a:t>’</a:t>
            </a:r>
            <a:endParaRPr lang="pt-BR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59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Rumos e Azimutes</a:t>
            </a:r>
          </a:p>
        </p:txBody>
      </p:sp>
      <p:pic>
        <p:nvPicPr>
          <p:cNvPr id="512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" b="2440"/>
          <a:stretch>
            <a:fillRect/>
          </a:stretch>
        </p:blipFill>
        <p:spPr bwMode="auto">
          <a:xfrm>
            <a:off x="1905000" y="1371600"/>
            <a:ext cx="541020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84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Azimute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pt-BR" sz="2200" dirty="0">
                <a:latin typeface="Calibri" charset="0"/>
              </a:rPr>
              <a:t>É o ângulo formado entre a direção Norte-Sul e a direção considerada, contado a partir do </a:t>
            </a:r>
            <a:r>
              <a:rPr lang="pt-BR" sz="2200" dirty="0" err="1">
                <a:latin typeface="Calibri" charset="0"/>
              </a:rPr>
              <a:t>Pólo</a:t>
            </a:r>
            <a:r>
              <a:rPr lang="pt-BR" sz="2200" dirty="0">
                <a:latin typeface="Calibri" charset="0"/>
              </a:rPr>
              <a:t> Norte, no sentido horário. O Azimute varia de 0º a 360º e dependendo do Norte ao qual esteja a referenciado podemos ter: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pt-BR" sz="22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200" dirty="0">
                <a:latin typeface="Calibri" charset="0"/>
              </a:rPr>
              <a:t>Azimute Verdadeiro ou de Gauss ( Az </a:t>
            </a:r>
            <a:r>
              <a:rPr lang="pt-BR" sz="2200" dirty="0" err="1">
                <a:latin typeface="Calibri" charset="0"/>
              </a:rPr>
              <a:t>G</a:t>
            </a:r>
            <a:r>
              <a:rPr lang="pt-BR" sz="2200" dirty="0">
                <a:latin typeface="Calibri" charset="0"/>
              </a:rPr>
              <a:t> AB )</a:t>
            </a:r>
          </a:p>
          <a:p>
            <a:pPr eaLnBrk="1" hangingPunct="1">
              <a:lnSpc>
                <a:spcPct val="80000"/>
              </a:lnSpc>
            </a:pPr>
            <a:r>
              <a:rPr lang="pt-BR" sz="2200" dirty="0">
                <a:latin typeface="Calibri" charset="0"/>
              </a:rPr>
              <a:t>Azimute da Quadrícula ( Az </a:t>
            </a:r>
            <a:r>
              <a:rPr lang="pt-BR" sz="2200" dirty="0" err="1">
                <a:latin typeface="Calibri" charset="0"/>
              </a:rPr>
              <a:t>Q</a:t>
            </a:r>
            <a:r>
              <a:rPr lang="pt-BR" sz="2200" dirty="0">
                <a:latin typeface="Calibri" charset="0"/>
              </a:rPr>
              <a:t> AB )</a:t>
            </a:r>
          </a:p>
          <a:p>
            <a:pPr eaLnBrk="1" hangingPunct="1">
              <a:lnSpc>
                <a:spcPct val="80000"/>
              </a:lnSpc>
            </a:pPr>
            <a:r>
              <a:rPr lang="pt-BR" sz="2200" dirty="0">
                <a:latin typeface="Calibri" charset="0"/>
              </a:rPr>
              <a:t>Azimute Magnético ( Az M AB )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pt-BR" sz="22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pt-BR" sz="2200" b="1" dirty="0">
                <a:latin typeface="Calibri" charset="0"/>
              </a:rPr>
              <a:t>Contra-azimute</a:t>
            </a:r>
            <a:r>
              <a:rPr lang="pt-BR" sz="2200" dirty="0">
                <a:latin typeface="Calibri" charset="0"/>
              </a:rPr>
              <a:t>: Contra-Azimute de uma direção é o Azimute da direção inversa.</a:t>
            </a:r>
          </a:p>
        </p:txBody>
      </p:sp>
    </p:spTree>
    <p:extLst>
      <p:ext uri="{BB962C8B-B14F-4D97-AF65-F5344CB8AC3E}">
        <p14:creationId xmlns:p14="http://schemas.microsoft.com/office/powerpoint/2010/main" val="1030176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Pontos Cardeais</a:t>
            </a:r>
          </a:p>
        </p:txBody>
      </p:sp>
      <p:pic>
        <p:nvPicPr>
          <p:cNvPr id="17410" name="Picture 8" descr="65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4535488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0" descr="rosa_dos_ven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41438"/>
            <a:ext cx="4176712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11"/>
          <p:cNvSpPr txBox="1">
            <a:spLocks noChangeArrowheads="1"/>
          </p:cNvSpPr>
          <p:nvPr/>
        </p:nvSpPr>
        <p:spPr bwMode="auto">
          <a:xfrm>
            <a:off x="4932363" y="4797425"/>
            <a:ext cx="381635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ctr" eaLnBrk="1" hangingPunct="1"/>
            <a:r>
              <a:rPr lang="pt-BR"/>
              <a:t>N = Norte</a:t>
            </a:r>
          </a:p>
          <a:p>
            <a:pPr lvl="1" algn="ctr" eaLnBrk="1" hangingPunct="1"/>
            <a:r>
              <a:rPr lang="pt-BR"/>
              <a:t>S = Sul</a:t>
            </a:r>
          </a:p>
          <a:p>
            <a:pPr lvl="1" algn="ctr" eaLnBrk="1" hangingPunct="1"/>
            <a:r>
              <a:rPr lang="pt-BR"/>
              <a:t>E = Leste</a:t>
            </a:r>
          </a:p>
          <a:p>
            <a:pPr lvl="1" algn="ctr" eaLnBrk="1" hangingPunct="1"/>
            <a:r>
              <a:rPr lang="pt-BR"/>
              <a:t>W = Oeste</a:t>
            </a:r>
          </a:p>
          <a:p>
            <a:pPr eaLnBrk="1" hangingPunct="1">
              <a:spcBef>
                <a:spcPct val="5000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43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Azimute</a:t>
            </a:r>
          </a:p>
        </p:txBody>
      </p:sp>
      <p:pic>
        <p:nvPicPr>
          <p:cNvPr id="55298" name="Picture 5" descr="topogr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700213"/>
            <a:ext cx="5257800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855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Rumo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pt-BR" sz="2800" dirty="0">
                <a:latin typeface="Calibri" charset="0"/>
              </a:rPr>
              <a:t>É o menor ângulo que uma direção faz com a Direção Norte- Sul. Após o valor do rumo deve ser indicado o quadrante geográfico a que o mesmo pertence, ou seja: NO, NE, SO ou SE.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pt-BR" sz="28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pt-BR" sz="2800" dirty="0">
                <a:latin typeface="Calibri" charset="0"/>
              </a:rPr>
              <a:t>OBS: Como os azimutes, os rumos, dependendo do norte ao qual são referenciados podem ser: Rumo verdadeiro, da quadrícula ou magnético.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pt-BR" sz="2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46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Rumo</a:t>
            </a:r>
          </a:p>
        </p:txBody>
      </p:sp>
      <p:pic>
        <p:nvPicPr>
          <p:cNvPr id="61442" name="Picture 5" descr="topogr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28775"/>
            <a:ext cx="52578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006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Exemplos</a:t>
            </a:r>
          </a:p>
        </p:txBody>
      </p:sp>
      <p:graphicFrame>
        <p:nvGraphicFramePr>
          <p:cNvPr id="63490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628650" y="1811338"/>
          <a:ext cx="7885113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0" name="PHOTO-PAINT" r:id="rId4" imgW="7885714" imgH="4104762" progId="CorelPHOTOPAINT.Image.14">
                  <p:embed/>
                </p:oleObj>
              </mc:Choice>
              <mc:Fallback>
                <p:oleObj name="PHOTO-PAINT" r:id="rId4" imgW="7885714" imgH="4104762" progId="CorelPHOTOPAINT.Image.14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811338"/>
                        <a:ext cx="7885113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4985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4"/>
          <p:cNvSpPr>
            <a:spLocks noChangeArrowheads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pt-BR" sz="3200"/>
              <a:t>Conversão entre rumo e azimute</a:t>
            </a:r>
          </a:p>
        </p:txBody>
      </p:sp>
      <p:sp>
        <p:nvSpPr>
          <p:cNvPr id="65538" name="Rectangle 5"/>
          <p:cNvSpPr>
            <a:spLocks noChangeArrowheads="1"/>
          </p:cNvSpPr>
          <p:nvPr/>
        </p:nvSpPr>
        <p:spPr bwMode="auto">
          <a:xfrm>
            <a:off x="4356100" y="1268413"/>
            <a:ext cx="46085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pt-BR" sz="2200"/>
              <a:t>	Sempre que possível é recomendável a transformação dos rumos em azimutes, tendo em vista a praticidade nos cálculos de coordenadas, e também para a orientação de estruturas em campo. Para entender melhor o processo de transformação, observe a seqüência indicada.</a:t>
            </a:r>
          </a:p>
        </p:txBody>
      </p:sp>
      <p:sp>
        <p:nvSpPr>
          <p:cNvPr id="65540" name="Rectangle 7"/>
          <p:cNvSpPr>
            <a:spLocks noChangeArrowheads="1"/>
          </p:cNvSpPr>
          <p:nvPr/>
        </p:nvSpPr>
        <p:spPr bwMode="auto">
          <a:xfrm>
            <a:off x="323850" y="4149725"/>
            <a:ext cx="45720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000">
                <a:latin typeface="Tahoma" charset="0"/>
              </a:rPr>
              <a:t>No Primeiro quadrante:</a:t>
            </a:r>
          </a:p>
          <a:p>
            <a:r>
              <a:rPr lang="pt-BR" sz="2000" b="1">
                <a:solidFill>
                  <a:srgbClr val="FF0000"/>
                </a:solidFill>
                <a:latin typeface="Tahoma" charset="0"/>
              </a:rPr>
              <a:t>R</a:t>
            </a:r>
            <a:r>
              <a:rPr lang="pt-BR" sz="2000" b="1" baseline="-25000">
                <a:solidFill>
                  <a:srgbClr val="FF0000"/>
                </a:solidFill>
                <a:latin typeface="Tahoma" charset="0"/>
              </a:rPr>
              <a:t>1</a:t>
            </a:r>
            <a:r>
              <a:rPr lang="pt-BR" sz="2000" b="1">
                <a:solidFill>
                  <a:srgbClr val="FF0000"/>
                </a:solidFill>
                <a:latin typeface="Tahoma" charset="0"/>
              </a:rPr>
              <a:t> = Az</a:t>
            </a:r>
            <a:r>
              <a:rPr lang="pt-BR" sz="2000" b="1" baseline="-25000">
                <a:solidFill>
                  <a:srgbClr val="FF0000"/>
                </a:solidFill>
                <a:latin typeface="Tahoma" charset="0"/>
              </a:rPr>
              <a:t>1</a:t>
            </a:r>
            <a:r>
              <a:rPr lang="pt-BR" sz="2000">
                <a:latin typeface="Tahoma" charset="0"/>
              </a:rPr>
              <a:t> </a:t>
            </a:r>
          </a:p>
          <a:p>
            <a:r>
              <a:rPr lang="pt-BR" sz="2000">
                <a:latin typeface="Tahoma" charset="0"/>
              </a:rPr>
              <a:t>No Segundo quadrante:</a:t>
            </a:r>
          </a:p>
          <a:p>
            <a:r>
              <a:rPr lang="pt-BR" sz="2000" b="1">
                <a:solidFill>
                  <a:srgbClr val="FF0000"/>
                </a:solidFill>
                <a:latin typeface="Tahoma" charset="0"/>
              </a:rPr>
              <a:t>R</a:t>
            </a:r>
            <a:r>
              <a:rPr lang="pt-BR" sz="2000" b="1" baseline="-25000">
                <a:solidFill>
                  <a:srgbClr val="FF0000"/>
                </a:solidFill>
                <a:latin typeface="Tahoma" charset="0"/>
              </a:rPr>
              <a:t>2</a:t>
            </a:r>
            <a:r>
              <a:rPr lang="pt-BR" sz="2000" b="1">
                <a:solidFill>
                  <a:srgbClr val="FF0000"/>
                </a:solidFill>
                <a:latin typeface="Tahoma" charset="0"/>
              </a:rPr>
              <a:t> = 180º - Az</a:t>
            </a:r>
            <a:r>
              <a:rPr lang="pt-BR" sz="2000" b="1" baseline="-25000">
                <a:solidFill>
                  <a:srgbClr val="FF0000"/>
                </a:solidFill>
                <a:latin typeface="Tahoma" charset="0"/>
              </a:rPr>
              <a:t>2</a:t>
            </a:r>
            <a:r>
              <a:rPr lang="pt-BR" sz="2000">
                <a:latin typeface="Tahoma" charset="0"/>
              </a:rPr>
              <a:t> </a:t>
            </a:r>
          </a:p>
          <a:p>
            <a:r>
              <a:rPr lang="pt-BR" sz="2000">
                <a:latin typeface="Tahoma" charset="0"/>
              </a:rPr>
              <a:t>No Terceiro quadrante:</a:t>
            </a:r>
          </a:p>
          <a:p>
            <a:r>
              <a:rPr lang="pt-BR" sz="2000" b="1">
                <a:solidFill>
                  <a:srgbClr val="FF0000"/>
                </a:solidFill>
                <a:latin typeface="Tahoma" charset="0"/>
              </a:rPr>
              <a:t>R</a:t>
            </a:r>
            <a:r>
              <a:rPr lang="pt-BR" sz="2000" b="1" baseline="-25000">
                <a:solidFill>
                  <a:srgbClr val="FF0000"/>
                </a:solidFill>
                <a:latin typeface="Tahoma" charset="0"/>
              </a:rPr>
              <a:t>3</a:t>
            </a:r>
            <a:r>
              <a:rPr lang="pt-BR" sz="2000" b="1">
                <a:solidFill>
                  <a:srgbClr val="FF0000"/>
                </a:solidFill>
                <a:latin typeface="Tahoma" charset="0"/>
              </a:rPr>
              <a:t> = Az</a:t>
            </a:r>
            <a:r>
              <a:rPr lang="pt-BR" sz="2000" b="1" baseline="-25000">
                <a:solidFill>
                  <a:srgbClr val="FF0000"/>
                </a:solidFill>
                <a:latin typeface="Tahoma" charset="0"/>
              </a:rPr>
              <a:t>3</a:t>
            </a:r>
            <a:r>
              <a:rPr lang="pt-BR" sz="2000" b="1">
                <a:solidFill>
                  <a:srgbClr val="FF0000"/>
                </a:solidFill>
                <a:latin typeface="Tahoma" charset="0"/>
              </a:rPr>
              <a:t> - 180º</a:t>
            </a:r>
            <a:r>
              <a:rPr lang="pt-BR" sz="2000">
                <a:latin typeface="Tahoma" charset="0"/>
              </a:rPr>
              <a:t> </a:t>
            </a:r>
          </a:p>
          <a:p>
            <a:r>
              <a:rPr lang="pt-BR" sz="2000">
                <a:latin typeface="Tahoma" charset="0"/>
              </a:rPr>
              <a:t>No Quarto quadrante:</a:t>
            </a:r>
          </a:p>
          <a:p>
            <a:r>
              <a:rPr lang="pt-BR" sz="2000" b="1">
                <a:solidFill>
                  <a:srgbClr val="FF0000"/>
                </a:solidFill>
                <a:latin typeface="Tahoma" charset="0"/>
              </a:rPr>
              <a:t>R</a:t>
            </a:r>
            <a:r>
              <a:rPr lang="pt-BR" sz="2000" b="1" baseline="-25000">
                <a:solidFill>
                  <a:srgbClr val="FF0000"/>
                </a:solidFill>
                <a:latin typeface="Tahoma" charset="0"/>
              </a:rPr>
              <a:t>4</a:t>
            </a:r>
            <a:r>
              <a:rPr lang="pt-BR" sz="2000" b="1">
                <a:solidFill>
                  <a:srgbClr val="FF0000"/>
                </a:solidFill>
                <a:latin typeface="Tahoma" charset="0"/>
              </a:rPr>
              <a:t> = 360º - Az</a:t>
            </a:r>
            <a:r>
              <a:rPr lang="pt-BR" sz="2000" b="1" baseline="-25000">
                <a:solidFill>
                  <a:srgbClr val="FF0000"/>
                </a:solidFill>
                <a:latin typeface="Tahoma" charset="0"/>
              </a:rPr>
              <a:t>4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40322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701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9"/>
          <p:cNvSpPr>
            <a:spLocks noChangeArrowheads="1"/>
          </p:cNvSpPr>
          <p:nvPr/>
        </p:nvSpPr>
        <p:spPr bwMode="auto">
          <a:xfrm>
            <a:off x="395288" y="26035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pt-BR" sz="3200"/>
              <a:t>Rumo e Azimute</a:t>
            </a:r>
          </a:p>
        </p:txBody>
      </p:sp>
      <p:grpSp>
        <p:nvGrpSpPr>
          <p:cNvPr id="67586" name="Group 26"/>
          <p:cNvGrpSpPr>
            <a:grpSpLocks/>
          </p:cNvGrpSpPr>
          <p:nvPr/>
        </p:nvGrpSpPr>
        <p:grpSpPr bwMode="auto">
          <a:xfrm>
            <a:off x="1504950" y="762000"/>
            <a:ext cx="6218238" cy="5775325"/>
            <a:chOff x="948" y="576"/>
            <a:chExt cx="3917" cy="3638"/>
          </a:xfrm>
        </p:grpSpPr>
        <p:sp>
          <p:nvSpPr>
            <p:cNvPr id="67587" name="Oval 10"/>
            <p:cNvSpPr>
              <a:spLocks noChangeArrowheads="1"/>
            </p:cNvSpPr>
            <p:nvPr/>
          </p:nvSpPr>
          <p:spPr bwMode="auto">
            <a:xfrm>
              <a:off x="1342" y="953"/>
              <a:ext cx="3242" cy="303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7588" name="Text Box 11"/>
            <p:cNvSpPr txBox="1">
              <a:spLocks noChangeArrowheads="1"/>
            </p:cNvSpPr>
            <p:nvPr/>
          </p:nvSpPr>
          <p:spPr bwMode="auto">
            <a:xfrm>
              <a:off x="4653" y="2314"/>
              <a:ext cx="21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pt-BR" sz="1800"/>
                <a:t>E</a:t>
              </a:r>
            </a:p>
          </p:txBody>
        </p:sp>
        <p:sp>
          <p:nvSpPr>
            <p:cNvPr id="67589" name="Text Box 12"/>
            <p:cNvSpPr txBox="1">
              <a:spLocks noChangeArrowheads="1"/>
            </p:cNvSpPr>
            <p:nvPr/>
          </p:nvSpPr>
          <p:spPr bwMode="auto">
            <a:xfrm>
              <a:off x="2784" y="3984"/>
              <a:ext cx="21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pt-BR" sz="1800"/>
                <a:t>S</a:t>
              </a:r>
            </a:p>
          </p:txBody>
        </p:sp>
        <p:sp>
          <p:nvSpPr>
            <p:cNvPr id="67590" name="Text Box 13"/>
            <p:cNvSpPr txBox="1">
              <a:spLocks noChangeArrowheads="1"/>
            </p:cNvSpPr>
            <p:nvPr/>
          </p:nvSpPr>
          <p:spPr bwMode="auto">
            <a:xfrm>
              <a:off x="2784" y="576"/>
              <a:ext cx="221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pt-BR" sz="1800"/>
                <a:t>N</a:t>
              </a:r>
            </a:p>
          </p:txBody>
        </p:sp>
        <p:sp>
          <p:nvSpPr>
            <p:cNvPr id="67591" name="Text Box 14"/>
            <p:cNvSpPr txBox="1">
              <a:spLocks noChangeArrowheads="1"/>
            </p:cNvSpPr>
            <p:nvPr/>
          </p:nvSpPr>
          <p:spPr bwMode="auto">
            <a:xfrm>
              <a:off x="948" y="2304"/>
              <a:ext cx="252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pt-BR" sz="1800"/>
                <a:t>W</a:t>
              </a:r>
            </a:p>
          </p:txBody>
        </p:sp>
        <p:sp>
          <p:nvSpPr>
            <p:cNvPr id="67592" name="Line 16"/>
            <p:cNvSpPr>
              <a:spLocks noChangeShapeType="1"/>
            </p:cNvSpPr>
            <p:nvPr/>
          </p:nvSpPr>
          <p:spPr bwMode="auto">
            <a:xfrm>
              <a:off x="2880" y="960"/>
              <a:ext cx="0" cy="3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593" name="Line 17"/>
            <p:cNvSpPr>
              <a:spLocks noChangeShapeType="1"/>
            </p:cNvSpPr>
            <p:nvPr/>
          </p:nvSpPr>
          <p:spPr bwMode="auto">
            <a:xfrm>
              <a:off x="1344" y="2448"/>
              <a:ext cx="3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594" name="Text Box 18"/>
            <p:cNvSpPr txBox="1">
              <a:spLocks noChangeArrowheads="1"/>
            </p:cNvSpPr>
            <p:nvPr/>
          </p:nvSpPr>
          <p:spPr bwMode="auto">
            <a:xfrm>
              <a:off x="3024" y="1833"/>
              <a:ext cx="11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pt-BR" sz="1800"/>
                <a:t>Rumo= Azimute</a:t>
              </a:r>
            </a:p>
          </p:txBody>
        </p:sp>
        <p:sp>
          <p:nvSpPr>
            <p:cNvPr id="67595" name="Text Box 19"/>
            <p:cNvSpPr txBox="1">
              <a:spLocks noChangeArrowheads="1"/>
            </p:cNvSpPr>
            <p:nvPr/>
          </p:nvSpPr>
          <p:spPr bwMode="auto">
            <a:xfrm>
              <a:off x="2928" y="2736"/>
              <a:ext cx="153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pt-BR" sz="1800"/>
                <a:t>Rumo= 180°- Azimute</a:t>
              </a:r>
            </a:p>
          </p:txBody>
        </p:sp>
        <p:sp>
          <p:nvSpPr>
            <p:cNvPr id="67596" name="Text Box 20"/>
            <p:cNvSpPr txBox="1">
              <a:spLocks noChangeArrowheads="1"/>
            </p:cNvSpPr>
            <p:nvPr/>
          </p:nvSpPr>
          <p:spPr bwMode="auto">
            <a:xfrm>
              <a:off x="1344" y="2736"/>
              <a:ext cx="16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pt-BR" sz="1800"/>
                <a:t>Rumo= Azimute – 180°</a:t>
              </a:r>
            </a:p>
          </p:txBody>
        </p:sp>
        <p:sp>
          <p:nvSpPr>
            <p:cNvPr id="67597" name="Text Box 21"/>
            <p:cNvSpPr txBox="1">
              <a:spLocks noChangeArrowheads="1"/>
            </p:cNvSpPr>
            <p:nvPr/>
          </p:nvSpPr>
          <p:spPr bwMode="auto">
            <a:xfrm>
              <a:off x="1398" y="1833"/>
              <a:ext cx="153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pt-BR" sz="1800"/>
                <a:t>Rumo= 360°- Azimute</a:t>
              </a:r>
            </a:p>
          </p:txBody>
        </p:sp>
        <p:sp>
          <p:nvSpPr>
            <p:cNvPr id="67598" name="Text Box 22"/>
            <p:cNvSpPr txBox="1">
              <a:spLocks noChangeArrowheads="1"/>
            </p:cNvSpPr>
            <p:nvPr/>
          </p:nvSpPr>
          <p:spPr bwMode="auto">
            <a:xfrm>
              <a:off x="4214" y="1079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pt-BR" sz="1800"/>
                <a:t>NE</a:t>
              </a:r>
            </a:p>
          </p:txBody>
        </p:sp>
        <p:sp>
          <p:nvSpPr>
            <p:cNvPr id="67599" name="Text Box 23"/>
            <p:cNvSpPr txBox="1">
              <a:spLocks noChangeArrowheads="1"/>
            </p:cNvSpPr>
            <p:nvPr/>
          </p:nvSpPr>
          <p:spPr bwMode="auto">
            <a:xfrm>
              <a:off x="4080" y="3600"/>
              <a:ext cx="3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pt-BR" sz="1800"/>
                <a:t>SE</a:t>
              </a:r>
            </a:p>
          </p:txBody>
        </p:sp>
        <p:sp>
          <p:nvSpPr>
            <p:cNvPr id="67600" name="Text Box 24"/>
            <p:cNvSpPr txBox="1">
              <a:spLocks noChangeArrowheads="1"/>
            </p:cNvSpPr>
            <p:nvPr/>
          </p:nvSpPr>
          <p:spPr bwMode="auto">
            <a:xfrm>
              <a:off x="1296" y="3408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pt-BR" sz="1800"/>
                <a:t>SW</a:t>
              </a:r>
            </a:p>
          </p:txBody>
        </p:sp>
        <p:sp>
          <p:nvSpPr>
            <p:cNvPr id="67601" name="Text Box 25"/>
            <p:cNvSpPr txBox="1">
              <a:spLocks noChangeArrowheads="1"/>
            </p:cNvSpPr>
            <p:nvPr/>
          </p:nvSpPr>
          <p:spPr bwMode="auto">
            <a:xfrm>
              <a:off x="1200" y="1200"/>
              <a:ext cx="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pt-BR" sz="1800"/>
                <a:t>NW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574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ea typeface="+mj-ea"/>
                <a:cs typeface="+mj-cs"/>
              </a:rPr>
              <a:t>Trecho de memorial descritivo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"/>
          <a:stretch>
            <a:fillRect/>
          </a:stretch>
        </p:blipFill>
        <p:spPr bwMode="auto">
          <a:xfrm>
            <a:off x="684213" y="868363"/>
            <a:ext cx="7450137" cy="57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19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Object 9"/>
          <p:cNvGraphicFramePr>
            <a:graphicFrameLocks noChangeAspect="1"/>
          </p:cNvGraphicFramePr>
          <p:nvPr/>
        </p:nvGraphicFramePr>
        <p:xfrm>
          <a:off x="1835150" y="2276475"/>
          <a:ext cx="5545138" cy="303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PHOTO-PAINT" r:id="rId4" imgW="2190476" imgH="1200000" progId="CorelPHOTOPAINT.Image.14">
                  <p:embed/>
                </p:oleObj>
              </mc:Choice>
              <mc:Fallback>
                <p:oleObj name="PHOTO-PAINT" r:id="rId4" imgW="2190476" imgH="1200000" progId="CorelPHOTOPAINT.Image.1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276475"/>
                        <a:ext cx="5545138" cy="303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Pontos Cardeais</a:t>
            </a:r>
          </a:p>
        </p:txBody>
      </p:sp>
    </p:spTree>
    <p:extLst>
      <p:ext uri="{BB962C8B-B14F-4D97-AF65-F5344CB8AC3E}">
        <p14:creationId xmlns:p14="http://schemas.microsoft.com/office/powerpoint/2010/main" val="398029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Pontos Colaterias</a:t>
            </a:r>
          </a:p>
        </p:txBody>
      </p:sp>
      <p:sp>
        <p:nvSpPr>
          <p:cNvPr id="21506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lvl="1" eaLnBrk="1" hangingPunct="1"/>
            <a:endParaRPr lang="pt-BR">
              <a:latin typeface="Calibri" charset="0"/>
            </a:endParaRPr>
          </a:p>
          <a:p>
            <a:pPr lvl="1" eaLnBrk="1" hangingPunct="1"/>
            <a:endParaRPr lang="pt-BR">
              <a:latin typeface="Calibri" charset="0"/>
            </a:endParaRPr>
          </a:p>
          <a:p>
            <a:pPr lvl="1" eaLnBrk="1" hangingPunct="1"/>
            <a:r>
              <a:rPr lang="pt-BR">
                <a:latin typeface="Calibri" charset="0"/>
              </a:rPr>
              <a:t>NW = Noroeste</a:t>
            </a:r>
          </a:p>
          <a:p>
            <a:pPr lvl="1" eaLnBrk="1" hangingPunct="1"/>
            <a:r>
              <a:rPr lang="pt-BR">
                <a:latin typeface="Calibri" charset="0"/>
              </a:rPr>
              <a:t>NE = Nordeste</a:t>
            </a:r>
          </a:p>
          <a:p>
            <a:pPr lvl="1" eaLnBrk="1" hangingPunct="1"/>
            <a:r>
              <a:rPr lang="pt-BR">
                <a:latin typeface="Calibri" charset="0"/>
              </a:rPr>
              <a:t>SE = Sudeste</a:t>
            </a:r>
          </a:p>
          <a:p>
            <a:pPr lvl="1" eaLnBrk="1" hangingPunct="1"/>
            <a:r>
              <a:rPr lang="pt-BR">
                <a:latin typeface="Calibri" charset="0"/>
              </a:rPr>
              <a:t>SW = Sudoeste</a:t>
            </a:r>
          </a:p>
          <a:p>
            <a:pPr eaLnBrk="1" hangingPunct="1"/>
            <a:endParaRPr lang="pt-BR">
              <a:latin typeface="Calibri" charset="0"/>
            </a:endParaRPr>
          </a:p>
        </p:txBody>
      </p:sp>
      <p:pic>
        <p:nvPicPr>
          <p:cNvPr id="21507" name="Picture 8" descr="rosa_dos_ventos%2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4752975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13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Pontos Colaterais</a:t>
            </a:r>
          </a:p>
        </p:txBody>
      </p:sp>
      <p:graphicFrame>
        <p:nvGraphicFramePr>
          <p:cNvPr id="2355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795463" y="2439988"/>
          <a:ext cx="5626100" cy="268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PHOTO-PAINT" r:id="rId4" imgW="2638095" imgH="1257143" progId="CorelPHOTOPAINT.Image.14">
                  <p:embed/>
                </p:oleObj>
              </mc:Choice>
              <mc:Fallback>
                <p:oleObj name="PHOTO-PAINT" r:id="rId4" imgW="2638095" imgH="1257143" progId="CorelPHOTOPAINT.Image.14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439988"/>
                        <a:ext cx="5626100" cy="2681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747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b="1" smtClean="0">
                <a:ea typeface="+mj-ea"/>
                <a:cs typeface="+mj-cs"/>
              </a:rPr>
              <a:t>Pontos Subcolaterais </a:t>
            </a:r>
            <a:br>
              <a:rPr lang="pt-BR" sz="4000" b="1" smtClean="0">
                <a:ea typeface="+mj-ea"/>
                <a:cs typeface="+mj-cs"/>
              </a:rPr>
            </a:br>
            <a:endParaRPr lang="pt-BR" sz="4000" b="1" smtClean="0">
              <a:ea typeface="+mj-ea"/>
              <a:cs typeface="+mj-cs"/>
            </a:endParaRPr>
          </a:p>
        </p:txBody>
      </p:sp>
      <p:sp>
        <p:nvSpPr>
          <p:cNvPr id="25602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1800">
                <a:latin typeface="Calibri" charset="0"/>
              </a:rPr>
              <a:t>Norte Nordeste (NNE) entre o norte e o nordeste </a:t>
            </a:r>
            <a:br>
              <a:rPr lang="pt-BR" sz="1800">
                <a:latin typeface="Calibri" charset="0"/>
              </a:rPr>
            </a:br>
            <a:r>
              <a:rPr lang="pt-BR" sz="1800">
                <a:latin typeface="Calibri" charset="0"/>
              </a:rPr>
              <a:t>Este Nordeste (ENE) entre o leste e o nordeste </a:t>
            </a:r>
            <a:br>
              <a:rPr lang="pt-BR" sz="1800">
                <a:latin typeface="Calibri" charset="0"/>
              </a:rPr>
            </a:br>
            <a:r>
              <a:rPr lang="pt-BR" sz="1800">
                <a:latin typeface="Calibri" charset="0"/>
              </a:rPr>
              <a:t>Este Sudeste (ESE) entre o leste e o sudeste </a:t>
            </a:r>
            <a:br>
              <a:rPr lang="pt-BR" sz="1800">
                <a:latin typeface="Calibri" charset="0"/>
              </a:rPr>
            </a:br>
            <a:r>
              <a:rPr lang="pt-BR" sz="1800">
                <a:latin typeface="Calibri" charset="0"/>
              </a:rPr>
              <a:t>Sul Sudeste (SSE) entre o sul e sudoeste </a:t>
            </a:r>
            <a:br>
              <a:rPr lang="pt-BR" sz="1800">
                <a:latin typeface="Calibri" charset="0"/>
              </a:rPr>
            </a:br>
            <a:r>
              <a:rPr lang="pt-BR" sz="1800">
                <a:latin typeface="Calibri" charset="0"/>
              </a:rPr>
              <a:t>Sul Sudoeste (SSO) entre o sul e sudoeste </a:t>
            </a:r>
            <a:br>
              <a:rPr lang="pt-BR" sz="1800">
                <a:latin typeface="Calibri" charset="0"/>
              </a:rPr>
            </a:br>
            <a:r>
              <a:rPr lang="pt-BR" sz="1800">
                <a:latin typeface="Calibri" charset="0"/>
              </a:rPr>
              <a:t>Oeste Sudoeste (OSO) entre o oeste e sudoeste </a:t>
            </a:r>
            <a:br>
              <a:rPr lang="pt-BR" sz="1800">
                <a:latin typeface="Calibri" charset="0"/>
              </a:rPr>
            </a:br>
            <a:r>
              <a:rPr lang="pt-BR" sz="1800">
                <a:latin typeface="Calibri" charset="0"/>
              </a:rPr>
              <a:t>Oeste Noroeste (ONO) entre o oeste e o noroeste </a:t>
            </a:r>
            <a:br>
              <a:rPr lang="pt-BR" sz="1800">
                <a:latin typeface="Calibri" charset="0"/>
              </a:rPr>
            </a:br>
            <a:r>
              <a:rPr lang="pt-BR" sz="1800">
                <a:latin typeface="Calibri" charset="0"/>
              </a:rPr>
              <a:t>Norte Noroeste (NNO) entre o norte e o noroeste</a:t>
            </a:r>
          </a:p>
        </p:txBody>
      </p:sp>
      <p:pic>
        <p:nvPicPr>
          <p:cNvPr id="25603" name="Picture 8" descr="Rosa%20dos%20Ventos%2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475297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94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Pontos Subcolaterais</a:t>
            </a:r>
          </a:p>
        </p:txBody>
      </p:sp>
      <p:graphicFrame>
        <p:nvGraphicFramePr>
          <p:cNvPr id="27650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908175" y="1700213"/>
          <a:ext cx="5040313" cy="469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PHOTO-PAINT" r:id="rId4" imgW="2638095" imgH="2457143" progId="CorelPHOTOPAINT.Image.14">
                  <p:embed/>
                </p:oleObj>
              </mc:Choice>
              <mc:Fallback>
                <p:oleObj name="PHOTO-PAINT" r:id="rId4" imgW="2638095" imgH="2457143" progId="CorelPHOTOPAINT.Image.14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700213"/>
                        <a:ext cx="5040313" cy="469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527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6" descr="Rosa%20dos%20Ventos%2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8913"/>
            <a:ext cx="54737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36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Bússola</a:t>
            </a:r>
          </a:p>
        </p:txBody>
      </p:sp>
      <p:sp>
        <p:nvSpPr>
          <p:cNvPr id="31746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400" dirty="0">
                <a:latin typeface="Calibri" charset="0"/>
              </a:rPr>
              <a:t>Uma bússola pode ser descrita, em poucas palavras, como um pequeno imã em forma de agulha que gira sobre uma rosa-dos-ventos. Afastada de qualquer imã, é um eficiente instrumento de orientação, uma vez que aponta sempre para o </a:t>
            </a:r>
            <a:r>
              <a:rPr lang="pt-BR" sz="2400" dirty="0" smtClean="0">
                <a:latin typeface="Calibri" charset="0"/>
              </a:rPr>
              <a:t>polo </a:t>
            </a:r>
            <a:r>
              <a:rPr lang="pt-BR" sz="2400" dirty="0">
                <a:latin typeface="Calibri" charset="0"/>
              </a:rPr>
              <a:t>norte terrestre. </a:t>
            </a:r>
          </a:p>
        </p:txBody>
      </p:sp>
      <p:pic>
        <p:nvPicPr>
          <p:cNvPr id="31747" name="Picture 7" descr="bussola-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12875"/>
            <a:ext cx="40163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321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8015</TotalTime>
  <Words>693</Words>
  <Application>Microsoft Macintosh PowerPoint</Application>
  <PresentationFormat>On-screen Show (4:3)</PresentationFormat>
  <Paragraphs>116</Paragraphs>
  <Slides>26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PHOTO-PAINT</vt:lpstr>
      <vt:lpstr>Orientação</vt:lpstr>
      <vt:lpstr>Pontos Cardeais</vt:lpstr>
      <vt:lpstr>Pontos Cardeais</vt:lpstr>
      <vt:lpstr>Pontos Colaterias</vt:lpstr>
      <vt:lpstr>Pontos Colaterais</vt:lpstr>
      <vt:lpstr>Pontos Subcolaterais  </vt:lpstr>
      <vt:lpstr>Pontos Subcolaterais</vt:lpstr>
      <vt:lpstr>PowerPoint Presentation</vt:lpstr>
      <vt:lpstr>Bússola</vt:lpstr>
      <vt:lpstr>Bússola</vt:lpstr>
      <vt:lpstr>Norte Geográfico e Norte Magnético</vt:lpstr>
      <vt:lpstr>Norte Geográfico e Norte Magnético</vt:lpstr>
      <vt:lpstr>Deslocamentos dos pólos nortes e sul com o passar dos anos http://www.ufrgs.br/museudetopografia/Artigos/Onde_e_o_Polo_Norte_Magnetico.pdf </vt:lpstr>
      <vt:lpstr>Deslocamentos do Equador Magnético no Brasil http://www.ufrgs.br/museudetopografia/Artigos/Onde_e_o_Polo_Norte_Magnetico.pdf  </vt:lpstr>
      <vt:lpstr>Declinação Magnética</vt:lpstr>
      <vt:lpstr>Declinação Magnética</vt:lpstr>
      <vt:lpstr>Atualização da declinação magnética</vt:lpstr>
      <vt:lpstr>Rumos e Azimutes</vt:lpstr>
      <vt:lpstr>Azimute</vt:lpstr>
      <vt:lpstr>Azimute</vt:lpstr>
      <vt:lpstr>Rumo</vt:lpstr>
      <vt:lpstr>Rumo</vt:lpstr>
      <vt:lpstr>Exemplos</vt:lpstr>
      <vt:lpstr>PowerPoint Presentation</vt:lpstr>
      <vt:lpstr>PowerPoint Presentation</vt:lpstr>
      <vt:lpstr>Trecho de memorial descritivo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Orientação</dc:title>
  <dc:creator>Rubia Gomes Morato</dc:creator>
  <cp:lastModifiedBy>Rubia Gomes Morato</cp:lastModifiedBy>
  <cp:revision>11</cp:revision>
  <dcterms:created xsi:type="dcterms:W3CDTF">2015-03-20T19:42:55Z</dcterms:created>
  <dcterms:modified xsi:type="dcterms:W3CDTF">2019-03-25T00:24:47Z</dcterms:modified>
</cp:coreProperties>
</file>