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06" r:id="rId3"/>
    <p:sldId id="270" r:id="rId4"/>
    <p:sldId id="271" r:id="rId5"/>
    <p:sldId id="314" r:id="rId6"/>
    <p:sldId id="272" r:id="rId7"/>
    <p:sldId id="307" r:id="rId8"/>
    <p:sldId id="308" r:id="rId9"/>
    <p:sldId id="309" r:id="rId10"/>
    <p:sldId id="273" r:id="rId11"/>
    <p:sldId id="275" r:id="rId12"/>
    <p:sldId id="276" r:id="rId13"/>
    <p:sldId id="317" r:id="rId14"/>
    <p:sldId id="318" r:id="rId15"/>
    <p:sldId id="315" r:id="rId16"/>
  </p:sldIdLst>
  <p:sldSz cx="9144000" cy="6858000" type="screen4x3"/>
  <p:notesSz cx="6858000" cy="91471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3738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94C79A4B-7CE9-4D2E-A504-708ACCCF13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E0EA-60A9-4913-B6E1-4887BD15A0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841AC-8B94-42CB-BB15-AD0BA2ECCC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3EAF4-94F3-4AAF-B794-134500C273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9D75D-E9F3-4C4D-8062-0B8947A33A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FA8C-B3D2-4476-8538-E9379A4C0D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C90E-79F5-4584-8715-D426E2F390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BEEA6-67D3-47A0-8554-3C7787882C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D275-5700-47E3-82A6-D03A874B2A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3414-9522-4CC1-908E-4561E41837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BE0A-93AC-4B9B-B709-547F9AF9F9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7DB62-794F-4994-8CE2-719D5953FE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96616A-F353-4F76-90B2-CFFC0B581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luga.co/blog/marketing/pesquisa-de-satisfacao-onli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ao desenho de questionários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Estudos do Comportamento do Consumidor II - 2020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FE0EA-60A9-4913-B6E1-4887BD15A0A3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FB713-0471-454A-85C4-2A5C57E6B1D0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117725" y="198438"/>
            <a:ext cx="4203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200" b="1"/>
              <a:t>C. Texto das perguntas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669925" y="785794"/>
            <a:ext cx="7452361" cy="530978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endParaRPr lang="pt-BR" sz="1800" dirty="0" smtClean="0"/>
          </a:p>
          <a:p>
            <a:pPr>
              <a:lnSpc>
                <a:spcPct val="90000"/>
              </a:lnSpc>
            </a:pPr>
            <a:r>
              <a:rPr lang="pt-BR" sz="1800" dirty="0" smtClean="0"/>
              <a:t>1</a:t>
            </a:r>
            <a:r>
              <a:rPr lang="pt-BR" sz="1800" dirty="0"/>
              <a:t>. vocabulário simples</a:t>
            </a:r>
          </a:p>
          <a:p>
            <a:pPr>
              <a:lnSpc>
                <a:spcPct val="90000"/>
              </a:lnSpc>
            </a:pPr>
            <a:r>
              <a:rPr lang="pt-BR" sz="1800" dirty="0"/>
              <a:t>    (sua tia tem que entender)</a:t>
            </a:r>
          </a:p>
          <a:p>
            <a:pPr>
              <a:lnSpc>
                <a:spcPct val="90000"/>
              </a:lnSpc>
            </a:pPr>
            <a:r>
              <a:rPr lang="pt-BR" sz="1800" dirty="0"/>
              <a:t>2. não muito longo (25 a 30 palavras)</a:t>
            </a:r>
          </a:p>
          <a:p>
            <a:pPr>
              <a:lnSpc>
                <a:spcPct val="90000"/>
              </a:lnSpc>
            </a:pPr>
            <a:r>
              <a:rPr lang="pt-BR" sz="1800" dirty="0"/>
              <a:t>3. viés</a:t>
            </a:r>
          </a:p>
          <a:p>
            <a:pPr lvl="1">
              <a:lnSpc>
                <a:spcPct val="90000"/>
              </a:lnSpc>
            </a:pPr>
            <a:r>
              <a:rPr lang="pt-BR" sz="1400" u="sng" dirty="0" smtClean="0"/>
              <a:t>Indutivo</a:t>
            </a:r>
            <a:r>
              <a:rPr lang="pt-BR" sz="1400" dirty="0" smtClean="0"/>
              <a:t>: </a:t>
            </a:r>
            <a:r>
              <a:rPr lang="pt-BR" sz="1400" dirty="0"/>
              <a:t>induz respondente a um aspecto da pergunta</a:t>
            </a:r>
          </a:p>
          <a:p>
            <a:pPr lvl="1">
              <a:lnSpc>
                <a:spcPct val="90000"/>
              </a:lnSpc>
            </a:pPr>
            <a:r>
              <a:rPr lang="pt-BR" sz="1400" dirty="0"/>
              <a:t>                - você acha que o presidente está fazendo </a:t>
            </a:r>
            <a:r>
              <a:rPr lang="pt-BR" sz="1400" dirty="0" smtClean="0"/>
              <a:t>um bom </a:t>
            </a:r>
            <a:r>
              <a:rPr lang="pt-BR" sz="1400" dirty="0"/>
              <a:t>trabalho?</a:t>
            </a:r>
          </a:p>
          <a:p>
            <a:pPr lvl="1">
              <a:lnSpc>
                <a:spcPct val="90000"/>
              </a:lnSpc>
            </a:pPr>
            <a:r>
              <a:rPr lang="pt-BR" sz="1400" dirty="0"/>
              <a:t>                - você acha uma boa </a:t>
            </a:r>
            <a:r>
              <a:rPr lang="pt-BR" sz="1400" dirty="0" err="1" smtClean="0"/>
              <a:t>ideia</a:t>
            </a:r>
            <a:r>
              <a:rPr lang="pt-BR" sz="1400" dirty="0" smtClean="0"/>
              <a:t> </a:t>
            </a:r>
            <a:r>
              <a:rPr lang="pt-BR" sz="1400" dirty="0"/>
              <a:t>o rodízio de </a:t>
            </a:r>
            <a:r>
              <a:rPr lang="pt-BR" sz="1400" dirty="0" smtClean="0"/>
              <a:t>carros </a:t>
            </a:r>
            <a:r>
              <a:rPr lang="pt-BR" sz="1400" dirty="0"/>
              <a:t>em São Paulo</a:t>
            </a:r>
            <a:r>
              <a:rPr lang="pt-BR" sz="1400" dirty="0" smtClean="0"/>
              <a:t>?</a:t>
            </a:r>
          </a:p>
          <a:p>
            <a:r>
              <a:rPr lang="pt-BR" sz="1800" dirty="0" smtClean="0"/>
              <a:t>4. o uso de conectores</a:t>
            </a:r>
          </a:p>
          <a:p>
            <a:pPr lvl="1">
              <a:buFontTx/>
              <a:buChar char="•"/>
            </a:pPr>
            <a:r>
              <a:rPr lang="pt-BR" sz="1800" dirty="0" smtClean="0"/>
              <a:t> e/ ou</a:t>
            </a:r>
          </a:p>
          <a:p>
            <a:r>
              <a:rPr lang="pt-BR" sz="1800" dirty="0" smtClean="0"/>
              <a:t>5. premissas falsas</a:t>
            </a:r>
          </a:p>
          <a:p>
            <a:pPr lvl="1">
              <a:buFontTx/>
              <a:buChar char="•"/>
            </a:pPr>
            <a:r>
              <a:rPr lang="pt-BR" sz="1600" dirty="0" smtClean="0"/>
              <a:t> Que aspectos você considera ao comprar um seguro-saúde?</a:t>
            </a:r>
          </a:p>
          <a:p>
            <a:pPr lvl="1">
              <a:buFontTx/>
              <a:buChar char="•"/>
            </a:pPr>
            <a:r>
              <a:rPr lang="pt-BR" sz="1600" dirty="0" smtClean="0"/>
              <a:t> O que é mais importante na escolha de um marido?</a:t>
            </a:r>
          </a:p>
          <a:p>
            <a:r>
              <a:rPr lang="pt-BR" sz="1800" dirty="0" smtClean="0"/>
              <a:t>6. o uso de palavras ambíguas</a:t>
            </a:r>
          </a:p>
          <a:p>
            <a:pPr lvl="1">
              <a:buFontTx/>
              <a:buChar char="•"/>
            </a:pPr>
            <a:r>
              <a:rPr lang="pt-BR" sz="1600" dirty="0" smtClean="0"/>
              <a:t> renda por salário</a:t>
            </a:r>
          </a:p>
          <a:p>
            <a:pPr lvl="1">
              <a:buFontTx/>
              <a:buChar char="•"/>
            </a:pPr>
            <a:r>
              <a:rPr lang="pt-BR" sz="1600" dirty="0" smtClean="0"/>
              <a:t> Você lê jornal aos domingos? (sempre ou alguma vez)</a:t>
            </a:r>
          </a:p>
          <a:p>
            <a:pPr lvl="1">
              <a:buFontTx/>
              <a:buChar char="•"/>
            </a:pPr>
            <a:r>
              <a:rPr lang="pt-BR" sz="1600" dirty="0" smtClean="0"/>
              <a:t> Quanto tempo você mora aqui?</a:t>
            </a:r>
          </a:p>
          <a:p>
            <a:r>
              <a:rPr lang="pt-BR" sz="1800" dirty="0" smtClean="0"/>
              <a:t>7. intenções infundadas</a:t>
            </a:r>
          </a:p>
          <a:p>
            <a:pPr lvl="1">
              <a:buFontTx/>
              <a:buChar char="•"/>
            </a:pPr>
            <a:r>
              <a:rPr lang="pt-BR" sz="1800" dirty="0" smtClean="0"/>
              <a:t> </a:t>
            </a:r>
            <a:r>
              <a:rPr lang="pt-BR" sz="1600" dirty="0" smtClean="0"/>
              <a:t>Se abrir um supermercado aqui, qual a </a:t>
            </a:r>
            <a:r>
              <a:rPr lang="pt-BR" sz="1600" dirty="0" err="1" smtClean="0"/>
              <a:t>frequência</a:t>
            </a:r>
            <a:r>
              <a:rPr lang="pt-BR" sz="1600" dirty="0" smtClean="0"/>
              <a:t> que você </a:t>
            </a:r>
          </a:p>
          <a:p>
            <a:pPr lvl="1"/>
            <a:r>
              <a:rPr lang="pt-BR" sz="1600" dirty="0" smtClean="0"/>
              <a:t>   vai comprar lá?</a:t>
            </a:r>
          </a:p>
          <a:p>
            <a:pPr lvl="1">
              <a:lnSpc>
                <a:spcPct val="90000"/>
              </a:lnSpc>
            </a:pP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966DC-F8F4-43E6-BCAD-038FD79BF079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660525" y="303213"/>
            <a:ext cx="458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600"/>
              <a:t>III- Ordem das questões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898525" y="1127125"/>
            <a:ext cx="70675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1. primeira impressão é que vale</a:t>
            </a:r>
          </a:p>
          <a:p>
            <a:pPr lvl="1">
              <a:buFontTx/>
              <a:buChar char="•"/>
            </a:pPr>
            <a:r>
              <a:rPr lang="pt-BR"/>
              <a:t> </a:t>
            </a:r>
            <a:r>
              <a:rPr lang="pt-BR" sz="2000"/>
              <a:t>questões iniciais devem ser simples, interessantes,</a:t>
            </a:r>
          </a:p>
          <a:p>
            <a:pPr lvl="1"/>
            <a:r>
              <a:rPr lang="pt-BR" sz="2000"/>
              <a:t> claras e fáceis de responder (sem esforço)</a:t>
            </a:r>
          </a:p>
          <a:p>
            <a:pPr lvl="1">
              <a:buFontTx/>
              <a:buChar char="•"/>
            </a:pPr>
            <a:r>
              <a:rPr lang="pt-BR" sz="2000"/>
              <a:t> estabelecem tom do questionário</a:t>
            </a:r>
          </a:p>
          <a:p>
            <a:pPr lvl="1">
              <a:buFontTx/>
              <a:buChar char="•"/>
            </a:pPr>
            <a:r>
              <a:rPr lang="pt-BR" sz="2000"/>
              <a:t> geram expectativa</a:t>
            </a:r>
          </a:p>
          <a:p>
            <a:pPr lvl="1">
              <a:buFontTx/>
              <a:buChar char="•"/>
            </a:pPr>
            <a:r>
              <a:rPr lang="pt-BR" sz="2000"/>
              <a:t> estabelecem relação entre entrevistador e entrevistado</a:t>
            </a:r>
            <a:endParaRPr lang="pt-BR"/>
          </a:p>
          <a:p>
            <a:r>
              <a:rPr lang="pt-BR"/>
              <a:t>2. questões devem ser encadeadas</a:t>
            </a:r>
          </a:p>
          <a:p>
            <a:pPr lvl="1">
              <a:buFontTx/>
              <a:buChar char="•"/>
            </a:pPr>
            <a:r>
              <a:rPr lang="pt-BR"/>
              <a:t> </a:t>
            </a:r>
            <a:r>
              <a:rPr lang="pt-BR" sz="2000"/>
              <a:t>uma coisa leva a outra</a:t>
            </a:r>
            <a:endParaRPr lang="pt-BR"/>
          </a:p>
          <a:p>
            <a:r>
              <a:rPr lang="pt-BR"/>
              <a:t>3. uma área de cada vez</a:t>
            </a:r>
          </a:p>
          <a:p>
            <a:pPr lvl="1">
              <a:buFontTx/>
              <a:buChar char="•"/>
            </a:pPr>
            <a:r>
              <a:rPr lang="pt-BR"/>
              <a:t> </a:t>
            </a:r>
            <a:r>
              <a:rPr lang="pt-BR" sz="2000"/>
              <a:t>alertar para mudanças de tema</a:t>
            </a:r>
            <a:endParaRPr lang="pt-BR"/>
          </a:p>
          <a:p>
            <a:r>
              <a:rPr lang="pt-BR"/>
              <a:t>4. usar pergunta aberta como forma de valorizar opinião</a:t>
            </a:r>
          </a:p>
          <a:p>
            <a:r>
              <a:rPr lang="pt-BR"/>
              <a:t>    do entrevistado </a:t>
            </a:r>
            <a:r>
              <a:rPr lang="pt-BR" sz="2000"/>
              <a:t>(mesmo que pré codificadas)</a:t>
            </a:r>
            <a:endParaRPr lang="pt-BR"/>
          </a:p>
          <a:p>
            <a:r>
              <a:rPr lang="pt-BR"/>
              <a:t>5. inserir perguntas abertas entre fechadas para descanso</a:t>
            </a:r>
          </a:p>
          <a:p>
            <a:r>
              <a:rPr lang="pt-BR"/>
              <a:t>   do entrevistado </a:t>
            </a:r>
            <a:r>
              <a:rPr lang="pt-BR" sz="2000"/>
              <a:t>(escolha é cansativa)</a:t>
            </a:r>
          </a:p>
        </p:txBody>
      </p:sp>
      <p:graphicFrame>
        <p:nvGraphicFramePr>
          <p:cNvPr id="4098" name="Object 4"/>
          <p:cNvGraphicFramePr>
            <a:graphicFrameLocks/>
          </p:cNvGraphicFramePr>
          <p:nvPr/>
        </p:nvGraphicFramePr>
        <p:xfrm>
          <a:off x="6548438" y="203200"/>
          <a:ext cx="2276475" cy="1249363"/>
        </p:xfrm>
        <a:graphic>
          <a:graphicData uri="http://schemas.openxmlformats.org/presentationml/2006/ole">
            <p:oleObj spid="_x0000_s4098" name="ClipArt" r:id="rId3" imgW="2285640" imgH="1258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383FED-168F-4A56-950C-E6F124B1DC8A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660525" y="303213"/>
            <a:ext cx="5437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600"/>
              <a:t>VII- Ordem das questões</a:t>
            </a:r>
            <a:r>
              <a:rPr lang="pt-BR" sz="2000"/>
              <a:t> (cont)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974725" y="1355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pt-BR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93725" y="980728"/>
            <a:ext cx="6392904" cy="545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30000"/>
              </a:lnSpc>
            </a:pPr>
            <a:r>
              <a:rPr lang="pt-BR" dirty="0"/>
              <a:t>6. </a:t>
            </a:r>
            <a:r>
              <a:rPr lang="pt-BR" dirty="0" smtClean="0"/>
              <a:t>Efeito IMPORTANTE:</a:t>
            </a:r>
          </a:p>
          <a:p>
            <a:pPr algn="ctr">
              <a:lnSpc>
                <a:spcPct val="130000"/>
              </a:lnSpc>
            </a:pPr>
            <a:r>
              <a:rPr lang="pt-BR" u="sng" dirty="0" smtClean="0"/>
              <a:t>QUESTÕES GERAIS E ESPECÍFICAS</a:t>
            </a:r>
          </a:p>
          <a:p>
            <a:pPr lvl="1">
              <a:lnSpc>
                <a:spcPct val="130000"/>
              </a:lnSpc>
              <a:buFontTx/>
              <a:buChar char="•"/>
            </a:pPr>
            <a:endParaRPr lang="pt-BR" dirty="0" smtClean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pt-BR" b="1" dirty="0" smtClean="0"/>
              <a:t>usando </a:t>
            </a:r>
            <a:r>
              <a:rPr lang="pt-BR" b="1" dirty="0"/>
              <a:t>geral antes</a:t>
            </a:r>
            <a:r>
              <a:rPr lang="pt-BR" dirty="0"/>
              <a:t>: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dirty="0"/>
              <a:t> </a:t>
            </a:r>
            <a:r>
              <a:rPr lang="pt-BR" sz="2000" dirty="0"/>
              <a:t>específicas não influenciam geral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sz="2000" dirty="0"/>
              <a:t> entrevistado faz uma revisão geral antes de responder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sz="2000" dirty="0"/>
              <a:t> resposta geral usa aspectos definidos pelo </a:t>
            </a:r>
            <a:r>
              <a:rPr lang="pt-BR" sz="2000" i="1" dirty="0"/>
              <a:t>entrevistado</a:t>
            </a:r>
            <a:endParaRPr lang="pt-BR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pt-BR" b="1" dirty="0"/>
              <a:t>usando geral </a:t>
            </a:r>
            <a:r>
              <a:rPr lang="pt-BR" b="1" dirty="0" smtClean="0"/>
              <a:t>depois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dirty="0" smtClean="0"/>
              <a:t> </a:t>
            </a:r>
            <a:r>
              <a:rPr lang="pt-BR" sz="2000" dirty="0"/>
              <a:t>específicas influenciam geral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sz="2000" dirty="0"/>
              <a:t> geral serve como resumo das específicas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sz="2000" dirty="0"/>
              <a:t> tem alta correlação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pt-BR" sz="2000" dirty="0"/>
              <a:t> resposta geral limitada aos aspectos perguntados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580112" y="1988840"/>
          <a:ext cx="3336030" cy="129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576064"/>
                <a:gridCol w="279804"/>
                <a:gridCol w="556005"/>
                <a:gridCol w="556005"/>
              </a:tblGrid>
              <a:tr h="364779">
                <a:tc gridSpan="6">
                  <a:txBody>
                    <a:bodyPr/>
                    <a:lstStyle/>
                    <a:p>
                      <a:r>
                        <a:rPr lang="pt-BR" sz="1100" dirty="0" smtClean="0"/>
                        <a:t>Aspectos gerais: Como </a:t>
                      </a:r>
                      <a:r>
                        <a:rPr lang="pt-BR" sz="1100" dirty="0" err="1" smtClean="0"/>
                        <a:t>vc</a:t>
                      </a:r>
                      <a:r>
                        <a:rPr lang="pt-BR" sz="1100" dirty="0" smtClean="0"/>
                        <a:t> avalia o seu seguro saúde?</a:t>
                      </a:r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84645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Como avalia:</a:t>
                      </a:r>
                    </a:p>
                    <a:p>
                      <a:r>
                        <a:rPr lang="pt-BR" sz="1100" dirty="0" smtClean="0"/>
                        <a:t>1.atendimento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Como avalia:</a:t>
                      </a:r>
                    </a:p>
                    <a:p>
                      <a:r>
                        <a:rPr lang="pt-BR" sz="1100" dirty="0" smtClean="0"/>
                        <a:t>2.reembolso</a:t>
                      </a:r>
                    </a:p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Como avalia:</a:t>
                      </a:r>
                    </a:p>
                    <a:p>
                      <a:r>
                        <a:rPr lang="pt-BR" sz="1100" dirty="0" smtClean="0"/>
                        <a:t>3.O site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556450" y="4221088"/>
          <a:ext cx="333603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2"/>
                <a:gridCol w="715993"/>
                <a:gridCol w="556005"/>
                <a:gridCol w="208280"/>
                <a:gridCol w="556005"/>
                <a:gridCol w="556005"/>
              </a:tblGrid>
              <a:tr h="800274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Como avalia:</a:t>
                      </a:r>
                    </a:p>
                    <a:p>
                      <a:r>
                        <a:rPr lang="pt-BR" sz="1000" dirty="0" smtClean="0"/>
                        <a:t>1.atendimento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Como avalia:</a:t>
                      </a:r>
                    </a:p>
                    <a:p>
                      <a:r>
                        <a:rPr lang="pt-BR" sz="1000" dirty="0" smtClean="0"/>
                        <a:t>2.reembolso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Como avalia:</a:t>
                      </a:r>
                    </a:p>
                    <a:p>
                      <a:r>
                        <a:rPr lang="pt-BR" sz="1000" dirty="0" smtClean="0"/>
                        <a:t>3.O site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</a:tr>
              <a:tr h="50099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Aspectos gerais: Como </a:t>
                      </a:r>
                      <a:r>
                        <a:rPr lang="pt-BR" sz="1200" dirty="0" err="1" smtClean="0"/>
                        <a:t>vc</a:t>
                      </a:r>
                      <a:r>
                        <a:rPr lang="pt-BR" sz="1200" dirty="0" smtClean="0"/>
                        <a:t> avalia o seu seguro saúde?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banco de dados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Respostas simples e múltiplas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53414-9522-4CC1-908E-4561E418374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71538" y="2928934"/>
          <a:ext cx="6095997" cy="2754597"/>
        </p:xfrm>
        <a:graphic>
          <a:graphicData uri="http://schemas.openxmlformats.org/drawingml/2006/table">
            <a:tbl>
              <a:tblPr/>
              <a:tblGrid>
                <a:gridCol w="827435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  <a:gridCol w="405274"/>
              </a:tblGrid>
              <a:tr h="633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ou identificação do respondente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Sexo (RS) (Fem=1, masc=2)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Marcas de carro que já possuiu (RM) (não=0/ sim=1)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 de escalas: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Outras variáveis do questionário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9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Toyota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Nunca teve carro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perg. 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48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227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Perg X: Concorda que fazer banco de dados é fácil (1= totalmente, 2=em parte, 3=nem concorda nem discorda, 4=discorda em parte, 5= discorda totalmente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0" name="Conector de seta reta 9"/>
          <p:cNvCxnSpPr/>
          <p:nvPr/>
        </p:nvCxnSpPr>
        <p:spPr>
          <a:xfrm rot="10800000">
            <a:off x="5357818" y="4714884"/>
            <a:ext cx="357190" cy="219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pt-BR" dirty="0" smtClean="0"/>
              <a:t>Índices</a:t>
            </a:r>
            <a:br>
              <a:rPr lang="pt-BR" dirty="0" smtClean="0"/>
            </a:br>
            <a:r>
              <a:rPr lang="pt-BR" sz="1600" u="sng" dirty="0" smtClean="0">
                <a:solidFill>
                  <a:srgbClr val="FF0000"/>
                </a:solidFill>
              </a:rPr>
              <a:t>Atenção: O slide já foi reajustado depois da gravação da aula para facilitar o entendimento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BD275-5700-47E3-82A6-D03A874B2A7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357290" y="1928802"/>
          <a:ext cx="6529410" cy="2976577"/>
        </p:xfrm>
        <a:graphic>
          <a:graphicData uri="http://schemas.openxmlformats.org/drawingml/2006/table">
            <a:tbl>
              <a:tblPr/>
              <a:tblGrid>
                <a:gridCol w="725490"/>
                <a:gridCol w="725490"/>
                <a:gridCol w="725490"/>
                <a:gridCol w="725490"/>
                <a:gridCol w="725490"/>
                <a:gridCol w="725490"/>
                <a:gridCol w="725490"/>
                <a:gridCol w="725490"/>
                <a:gridCol w="725490"/>
              </a:tblGrid>
              <a:tr h="13529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Respondente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Indice de satisfação: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Voltaria a comprar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Recomendaria para um amigo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Ficou totalmente satisfeito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Lembrou da marca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Lembrou parte do comercial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Lembrou do tema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 bwMode="auto">
          <a:xfrm>
            <a:off x="1214414" y="5286388"/>
            <a:ext cx="2357454" cy="85725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Índice de satisfação é a soma de voltaria a comprar, recomendaria a um</a:t>
            </a:r>
            <a:r>
              <a:rPr kumimoji="0" lang="pt-B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amigo e ficou totalmente satisfeito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ector de seta reta 8"/>
          <p:cNvCxnSpPr>
            <a:stCxn id="7" idx="0"/>
          </p:cNvCxnSpPr>
          <p:nvPr/>
        </p:nvCxnSpPr>
        <p:spPr bwMode="auto">
          <a:xfrm rot="5400000" flipH="1" flipV="1">
            <a:off x="1946653" y="4732744"/>
            <a:ext cx="1000132" cy="1071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Conector de seta reta 10"/>
          <p:cNvCxnSpPr/>
          <p:nvPr/>
        </p:nvCxnSpPr>
        <p:spPr bwMode="auto">
          <a:xfrm rot="5400000" flipH="1" flipV="1">
            <a:off x="2750331" y="5036355"/>
            <a:ext cx="428628" cy="214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Conector de seta reta 11"/>
          <p:cNvCxnSpPr>
            <a:stCxn id="7" idx="7"/>
          </p:cNvCxnSpPr>
          <p:nvPr/>
        </p:nvCxnSpPr>
        <p:spPr bwMode="auto">
          <a:xfrm rot="5400000" flipH="1" flipV="1">
            <a:off x="3265038" y="4962225"/>
            <a:ext cx="411294" cy="4881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Conector de seta reta 13"/>
          <p:cNvCxnSpPr>
            <a:stCxn id="7" idx="6"/>
          </p:cNvCxnSpPr>
          <p:nvPr/>
        </p:nvCxnSpPr>
        <p:spPr bwMode="auto">
          <a:xfrm flipV="1">
            <a:off x="3571868" y="4929198"/>
            <a:ext cx="916745" cy="785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Elipse 16"/>
          <p:cNvSpPr/>
          <p:nvPr/>
        </p:nvSpPr>
        <p:spPr bwMode="auto">
          <a:xfrm>
            <a:off x="5786446" y="5286388"/>
            <a:ext cx="2071702" cy="100013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Recall é a soma de lembrou da marca + lembrou parte do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comenrcial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+Lembrou do tema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Conector de seta reta 18"/>
          <p:cNvCxnSpPr>
            <a:stCxn id="17" idx="1"/>
          </p:cNvCxnSpPr>
          <p:nvPr/>
        </p:nvCxnSpPr>
        <p:spPr bwMode="auto">
          <a:xfrm rot="16200000" flipV="1">
            <a:off x="5329125" y="4672139"/>
            <a:ext cx="789408" cy="7320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onector de seta reta 19"/>
          <p:cNvCxnSpPr/>
          <p:nvPr/>
        </p:nvCxnSpPr>
        <p:spPr bwMode="auto">
          <a:xfrm rot="16200000" flipV="1">
            <a:off x="6032420" y="5032296"/>
            <a:ext cx="561980" cy="89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Conector de seta reta 21"/>
          <p:cNvCxnSpPr>
            <a:stCxn id="17" idx="0"/>
          </p:cNvCxnSpPr>
          <p:nvPr/>
        </p:nvCxnSpPr>
        <p:spPr bwMode="auto">
          <a:xfrm rot="16200000" flipV="1">
            <a:off x="6554405" y="5018495"/>
            <a:ext cx="428628" cy="1071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Conector de seta reta 23"/>
          <p:cNvCxnSpPr/>
          <p:nvPr/>
        </p:nvCxnSpPr>
        <p:spPr bwMode="auto">
          <a:xfrm rot="5400000" flipH="1" flipV="1">
            <a:off x="7179487" y="4964917"/>
            <a:ext cx="500066" cy="285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de coleta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 descritivo em </a:t>
            </a:r>
            <a:r>
              <a:rPr lang="pt-BR" dirty="0" smtClean="0">
                <a:hlinkClick r:id="rId2"/>
              </a:rPr>
              <a:t>https://pluga.co/blog/marketing/pesquisa-de-satisfacao-online/</a:t>
            </a:r>
            <a:endParaRPr lang="pt-BR" dirty="0" smtClean="0"/>
          </a:p>
          <a:p>
            <a:r>
              <a:rPr lang="pt-BR" sz="2400" dirty="0" err="1" smtClean="0"/>
              <a:t>Survey</a:t>
            </a:r>
            <a:r>
              <a:rPr lang="pt-BR" sz="2400" dirty="0" smtClean="0"/>
              <a:t> </a:t>
            </a:r>
            <a:r>
              <a:rPr lang="pt-BR" sz="2400" dirty="0" err="1" smtClean="0"/>
              <a:t>Monkeys</a:t>
            </a:r>
            <a:endParaRPr lang="pt-BR" sz="2400" dirty="0" smtClean="0"/>
          </a:p>
          <a:p>
            <a:r>
              <a:rPr lang="pt-BR" sz="2400" dirty="0" err="1" smtClean="0"/>
              <a:t>Typeform</a:t>
            </a:r>
            <a:endParaRPr lang="pt-BR" sz="2400" dirty="0" smtClean="0"/>
          </a:p>
          <a:p>
            <a:r>
              <a:rPr lang="pt-BR" sz="2400" dirty="0" err="1" smtClean="0"/>
              <a:t>Qualtrix</a:t>
            </a:r>
            <a:endParaRPr lang="pt-BR" sz="2400" dirty="0" smtClean="0"/>
          </a:p>
          <a:p>
            <a:r>
              <a:rPr lang="pt-BR" sz="2400" dirty="0" smtClean="0"/>
              <a:t>Google </a:t>
            </a:r>
            <a:r>
              <a:rPr lang="pt-BR" sz="2400" dirty="0" err="1" smtClean="0"/>
              <a:t>forms</a:t>
            </a:r>
            <a:endParaRPr lang="pt-BR" sz="2400" dirty="0" smtClean="0"/>
          </a:p>
          <a:p>
            <a:r>
              <a:rPr lang="pt-BR" sz="2400" dirty="0" smtClean="0"/>
              <a:t>outros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9D75D-E9F3-4C4D-8062-0B8947A33A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715F30-653C-4163-8CE8-F9BFC74EEAC7}" type="slidenum">
              <a:rPr lang="pt-BR" smtClean="0"/>
              <a:pPr/>
              <a:t>2</a:t>
            </a:fld>
            <a:endParaRPr lang="pt-BR" dirty="0" smtClean="0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3184525" y="715963"/>
            <a:ext cx="2808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4000" dirty="0"/>
              <a:t>Questionário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517525" y="1911350"/>
            <a:ext cx="7384394" cy="466345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I - Introdução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 dirty="0"/>
              <a:t> Pesquisa = questionário (errado)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 dirty="0"/>
              <a:t> Vários instrumentos: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 Dados primários sem questionários: 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800" dirty="0" smtClean="0"/>
              <a:t> observação de comportamentos, 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800" dirty="0" smtClean="0"/>
              <a:t> contagem (tráfego de pessoas em um site, n</a:t>
            </a:r>
            <a:r>
              <a:rPr lang="pt-BR" sz="1800" u="sng" dirty="0" smtClean="0"/>
              <a:t>º</a:t>
            </a:r>
            <a:r>
              <a:rPr lang="pt-BR" sz="1800" dirty="0" smtClean="0"/>
              <a:t> de </a:t>
            </a:r>
            <a:r>
              <a:rPr lang="pt-BR" sz="1800" dirty="0" err="1" smtClean="0"/>
              <a:t>clicks</a:t>
            </a:r>
            <a:r>
              <a:rPr lang="pt-BR" sz="1800" dirty="0" smtClean="0"/>
              <a:t>),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800" dirty="0" smtClean="0"/>
              <a:t>  análise de conteúdo de propagandas e/ou comentários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pt-BR" sz="2000" dirty="0" smtClean="0"/>
              <a:t>Dados </a:t>
            </a:r>
            <a:r>
              <a:rPr lang="pt-BR" sz="2000" dirty="0"/>
              <a:t>secundários</a:t>
            </a:r>
            <a:r>
              <a:rPr lang="pt-BR" sz="2000" dirty="0" smtClean="0"/>
              <a:t>: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600" dirty="0" smtClean="0"/>
              <a:t> Pesquisa publicadas do </a:t>
            </a:r>
            <a:r>
              <a:rPr lang="pt-BR" sz="1600" dirty="0" err="1" smtClean="0"/>
              <a:t>Euromonitor</a:t>
            </a:r>
            <a:r>
              <a:rPr lang="pt-BR" sz="1600" dirty="0" smtClean="0"/>
              <a:t>, Datafolha, Ibope, </a:t>
            </a:r>
            <a:r>
              <a:rPr lang="pt-BR" sz="1600" dirty="0" err="1" smtClean="0"/>
              <a:t>etc</a:t>
            </a:r>
            <a:endParaRPr lang="pt-BR" sz="1600" dirty="0" smtClean="0"/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600" dirty="0" smtClean="0"/>
              <a:t> Resultados de estudos científicos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600" dirty="0" smtClean="0"/>
              <a:t> Instituições: Federação do comércio, </a:t>
            </a:r>
            <a:r>
              <a:rPr lang="pt-BR" sz="1600" dirty="0" err="1" smtClean="0"/>
              <a:t>Fiesp</a:t>
            </a:r>
            <a:r>
              <a:rPr lang="pt-BR" sz="1600" dirty="0" smtClean="0"/>
              <a:t>, </a:t>
            </a:r>
            <a:r>
              <a:rPr lang="pt-BR" sz="1600" dirty="0" err="1" smtClean="0"/>
              <a:t>etc</a:t>
            </a:r>
            <a:r>
              <a:rPr lang="pt-BR" sz="1600" dirty="0" smtClean="0"/>
              <a:t> 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600" dirty="0" smtClean="0"/>
              <a:t>   impostos</a:t>
            </a:r>
            <a:r>
              <a:rPr lang="pt-BR" sz="1600" dirty="0"/>
              <a:t>, </a:t>
            </a:r>
            <a:r>
              <a:rPr lang="pt-BR" sz="1600" dirty="0" smtClean="0"/>
              <a:t>taxas,</a:t>
            </a:r>
          </a:p>
          <a:p>
            <a:pPr lvl="4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600" dirty="0" smtClean="0"/>
              <a:t>  dólar, inflação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pt-BR" sz="2000" dirty="0" smtClean="0"/>
              <a:t> Várias </a:t>
            </a:r>
            <a:r>
              <a:rPr lang="pt-BR" sz="2000" dirty="0"/>
              <a:t>formas de registrar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000" dirty="0"/>
              <a:t> </a:t>
            </a:r>
            <a:r>
              <a:rPr lang="pt-BR" sz="1800" dirty="0" smtClean="0"/>
              <a:t>Memória </a:t>
            </a:r>
            <a:r>
              <a:rPr lang="pt-BR" sz="1800" dirty="0" err="1" smtClean="0"/>
              <a:t>qdo</a:t>
            </a:r>
            <a:r>
              <a:rPr lang="pt-BR" sz="1800" dirty="0" smtClean="0"/>
              <a:t>. anotar é impossível</a:t>
            </a:r>
            <a:endParaRPr lang="pt-BR" sz="1800" dirty="0"/>
          </a:p>
          <a:p>
            <a:pPr lvl="3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800" dirty="0"/>
              <a:t> Gravar eletronicamente </a:t>
            </a:r>
            <a:r>
              <a:rPr lang="pt-BR" sz="1800" dirty="0" smtClean="0"/>
              <a:t>(câmera, celular, </a:t>
            </a:r>
            <a:r>
              <a:rPr lang="pt-BR" sz="1800" dirty="0"/>
              <a:t>computador)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1800" dirty="0"/>
              <a:t> Anotar: livre ou estruturado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167438" y="1019175"/>
          <a:ext cx="2276475" cy="1751013"/>
        </p:xfrm>
        <a:graphic>
          <a:graphicData uri="http://schemas.openxmlformats.org/presentationml/2006/ole">
            <p:oleObj spid="_x0000_s1026" name="ClipArt" r:id="rId3" imgW="2285640" imgH="1760400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ACAAC-852A-401C-8CB9-4BD8D16B00D4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508125" y="227013"/>
            <a:ext cx="5072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600"/>
              <a:t>II- Escrevendo as questões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879725" y="1057275"/>
            <a:ext cx="321945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70000"/>
              </a:lnSpc>
              <a:buFontTx/>
              <a:buChar char="•"/>
            </a:pPr>
            <a:r>
              <a:rPr lang="pt-BR"/>
              <a:t> diferente de conversa</a:t>
            </a:r>
          </a:p>
          <a:p>
            <a:pPr>
              <a:lnSpc>
                <a:spcPct val="70000"/>
              </a:lnSpc>
              <a:buFontTx/>
              <a:buChar char="•"/>
            </a:pPr>
            <a:r>
              <a:rPr lang="pt-BR"/>
              <a:t> mas tão simples quanto</a:t>
            </a:r>
          </a:p>
          <a:p>
            <a:pPr>
              <a:lnSpc>
                <a:spcPct val="70000"/>
              </a:lnSpc>
              <a:buFontTx/>
              <a:buChar char="•"/>
            </a:pPr>
            <a:r>
              <a:rPr lang="pt-BR"/>
              <a:t> sem viés 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60325" y="2484438"/>
            <a:ext cx="4773999" cy="390940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800" b="1" dirty="0"/>
              <a:t>A. Quanto ao tipo</a:t>
            </a:r>
            <a:endParaRPr lang="pt-BR" dirty="0"/>
          </a:p>
          <a:p>
            <a:pPr lvl="1"/>
            <a:r>
              <a:rPr lang="pt-BR" sz="2000" dirty="0"/>
              <a:t>1. </a:t>
            </a:r>
            <a:r>
              <a:rPr lang="pt-BR" sz="2000" u="sng" dirty="0"/>
              <a:t>abertas</a:t>
            </a:r>
            <a:r>
              <a:rPr lang="pt-BR" sz="2000" dirty="0" smtClean="0"/>
              <a:t>: </a:t>
            </a:r>
            <a:r>
              <a:rPr lang="pt-BR" sz="2000" dirty="0" smtClean="0">
                <a:solidFill>
                  <a:srgbClr val="FF0000"/>
                </a:solidFill>
              </a:rPr>
              <a:t>vantagem da narrativa</a:t>
            </a:r>
            <a:endParaRPr lang="pt-BR" sz="2000" dirty="0">
              <a:solidFill>
                <a:srgbClr val="FF0000"/>
              </a:solidFill>
            </a:endParaRPr>
          </a:p>
          <a:p>
            <a:pPr lvl="2">
              <a:buFontTx/>
              <a:buChar char="•"/>
            </a:pPr>
            <a:r>
              <a:rPr lang="pt-BR" sz="2000" dirty="0"/>
              <a:t> explicações</a:t>
            </a:r>
          </a:p>
          <a:p>
            <a:pPr lvl="2">
              <a:buFontTx/>
              <a:buChar char="•"/>
            </a:pPr>
            <a:r>
              <a:rPr lang="pt-BR" sz="2000" dirty="0"/>
              <a:t> razões</a:t>
            </a:r>
          </a:p>
          <a:p>
            <a:pPr lvl="2">
              <a:buFontTx/>
              <a:buChar char="•"/>
            </a:pPr>
            <a:r>
              <a:rPr lang="pt-BR" sz="2000" dirty="0"/>
              <a:t> comparações</a:t>
            </a:r>
          </a:p>
          <a:p>
            <a:pPr lvl="2">
              <a:buFontTx/>
              <a:buChar char="•"/>
            </a:pPr>
            <a:r>
              <a:rPr lang="pt-BR" sz="2000" dirty="0"/>
              <a:t> muitas categorias</a:t>
            </a:r>
          </a:p>
          <a:p>
            <a:pPr lvl="2">
              <a:buFontTx/>
              <a:buChar char="•"/>
            </a:pPr>
            <a:r>
              <a:rPr lang="pt-BR" sz="2000" dirty="0"/>
              <a:t> lembranças espontâneas</a:t>
            </a:r>
          </a:p>
          <a:p>
            <a:pPr lvl="1"/>
            <a:r>
              <a:rPr lang="pt-BR" sz="2000" dirty="0"/>
              <a:t>Ex. </a:t>
            </a:r>
            <a:r>
              <a:rPr lang="pt-BR" sz="2000" u="sng" dirty="0"/>
              <a:t>O que você acha desta classe</a:t>
            </a:r>
            <a:r>
              <a:rPr lang="pt-BR" sz="2000" u="sng" dirty="0" smtClean="0"/>
              <a:t>?</a:t>
            </a:r>
          </a:p>
          <a:p>
            <a:pPr lvl="1"/>
            <a:r>
              <a:rPr lang="pt-BR" sz="2000" dirty="0" smtClean="0"/>
              <a:t>	</a:t>
            </a:r>
            <a:r>
              <a:rPr lang="pt-BR" sz="2000" i="1" dirty="0" smtClean="0"/>
              <a:t>Pergunta deve incentivar respostas </a:t>
            </a:r>
          </a:p>
          <a:p>
            <a:pPr lvl="1"/>
            <a:r>
              <a:rPr lang="pt-BR" sz="2000" i="1" dirty="0" smtClean="0"/>
              <a:t>Completas – o que mais? </a:t>
            </a:r>
          </a:p>
          <a:p>
            <a:pPr lvl="1"/>
            <a:r>
              <a:rPr lang="pt-BR" sz="2000" i="1" dirty="0" smtClean="0"/>
              <a:t>                    Bonito de que forma?</a:t>
            </a:r>
          </a:p>
          <a:p>
            <a:pPr lvl="1"/>
            <a:r>
              <a:rPr lang="pt-BR" sz="2000" i="1" dirty="0" smtClean="0"/>
              <a:t>                    Bom, como?</a:t>
            </a:r>
            <a:endParaRPr lang="pt-BR" sz="2000" i="1" dirty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4929190" y="2955925"/>
            <a:ext cx="4102098" cy="403251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/>
            <a:r>
              <a:rPr lang="pt-BR" sz="2000" u="sng" dirty="0"/>
              <a:t>2. fechadas</a:t>
            </a:r>
            <a:r>
              <a:rPr lang="pt-BR" sz="2000" u="sng" dirty="0" smtClean="0"/>
              <a:t>: </a:t>
            </a:r>
            <a:r>
              <a:rPr lang="pt-BR" sz="2000" u="sng" dirty="0" smtClean="0">
                <a:solidFill>
                  <a:srgbClr val="FF0000"/>
                </a:solidFill>
              </a:rPr>
              <a:t>vantagem da padronização das respostas</a:t>
            </a:r>
            <a:endParaRPr lang="pt-BR" sz="2000" u="sng" dirty="0">
              <a:solidFill>
                <a:srgbClr val="FF0000"/>
              </a:solidFill>
            </a:endParaRPr>
          </a:p>
          <a:p>
            <a:pPr lvl="2">
              <a:buFontTx/>
              <a:buChar char="•"/>
            </a:pPr>
            <a:r>
              <a:rPr lang="pt-BR" sz="1800" dirty="0"/>
              <a:t> respostas pré-codificadas</a:t>
            </a:r>
          </a:p>
          <a:p>
            <a:pPr lvl="2">
              <a:buFontTx/>
              <a:buChar char="•"/>
            </a:pPr>
            <a:r>
              <a:rPr lang="pt-BR" sz="1800" dirty="0"/>
              <a:t> quantificar</a:t>
            </a:r>
          </a:p>
          <a:p>
            <a:pPr lvl="2">
              <a:buFontTx/>
              <a:buChar char="•"/>
            </a:pPr>
            <a:r>
              <a:rPr lang="pt-BR" sz="1800" dirty="0"/>
              <a:t> padronizam respostas</a:t>
            </a:r>
          </a:p>
          <a:p>
            <a:pPr lvl="1"/>
            <a:r>
              <a:rPr lang="pt-BR" sz="1800" dirty="0"/>
              <a:t>Ex. </a:t>
            </a:r>
            <a:r>
              <a:rPr lang="pt-BR" sz="1800" u="sng" dirty="0"/>
              <a:t>Entre os 5 fatores listados</a:t>
            </a:r>
            <a:br>
              <a:rPr lang="pt-BR" sz="1800" u="sng" dirty="0"/>
            </a:br>
            <a:r>
              <a:rPr lang="pt-BR" sz="1800" u="sng" dirty="0"/>
              <a:t>qual é o que melhor representa</a:t>
            </a:r>
          </a:p>
          <a:p>
            <a:pPr lvl="1"/>
            <a:r>
              <a:rPr lang="pt-BR" sz="1800" u="sng" dirty="0"/>
              <a:t>a sua opinião sobre esta classe</a:t>
            </a:r>
            <a:r>
              <a:rPr lang="pt-BR" sz="1800" u="sng" dirty="0" smtClean="0"/>
              <a:t>?</a:t>
            </a:r>
          </a:p>
          <a:p>
            <a:pPr marL="800100" lvl="1" indent="-342900">
              <a:buAutoNum type="alphaLcPeriod"/>
            </a:pPr>
            <a:r>
              <a:rPr lang="pt-BR" sz="1800" dirty="0" smtClean="0"/>
              <a:t>Opção 1</a:t>
            </a:r>
          </a:p>
          <a:p>
            <a:pPr marL="800100" lvl="1" indent="-342900">
              <a:buAutoNum type="alphaLcPeriod"/>
            </a:pPr>
            <a:r>
              <a:rPr lang="pt-BR" sz="1800" dirty="0" smtClean="0"/>
              <a:t>Opção 2</a:t>
            </a:r>
          </a:p>
          <a:p>
            <a:pPr marL="800100" lvl="1" indent="-342900">
              <a:buAutoNum type="alphaLcPeriod"/>
            </a:pPr>
            <a:r>
              <a:rPr lang="pt-BR" sz="1800" dirty="0" smtClean="0"/>
              <a:t>Opção 3</a:t>
            </a:r>
          </a:p>
          <a:p>
            <a:pPr marL="800100" lvl="1" indent="-342900">
              <a:buAutoNum type="alphaLcPeriod"/>
            </a:pPr>
            <a:r>
              <a:rPr lang="pt-BR" sz="1800" dirty="0" smtClean="0"/>
              <a:t>Opção 4</a:t>
            </a:r>
          </a:p>
          <a:p>
            <a:pPr marL="800100" lvl="1" indent="-342900">
              <a:buAutoNum type="alphaLcPeriod"/>
            </a:pPr>
            <a:r>
              <a:rPr lang="pt-BR" sz="1800" dirty="0" smtClean="0"/>
              <a:t>Outro:____</a:t>
            </a:r>
            <a:endParaRPr lang="pt-BR" sz="1800" dirty="0"/>
          </a:p>
          <a:p>
            <a:endParaRPr lang="pt-BR" sz="1800" dirty="0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4953000" y="30480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2050" name="Object 7"/>
          <p:cNvGraphicFramePr>
            <a:graphicFrameLocks/>
          </p:cNvGraphicFramePr>
          <p:nvPr/>
        </p:nvGraphicFramePr>
        <p:xfrm>
          <a:off x="6567488" y="528638"/>
          <a:ext cx="2085975" cy="2276475"/>
        </p:xfrm>
        <a:graphic>
          <a:graphicData uri="http://schemas.openxmlformats.org/presentationml/2006/ole">
            <p:oleObj spid="_x0000_s2050" name="ClipArt" r:id="rId3" imgW="2095200" imgH="228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940079-FBF7-4FE3-90A1-F8C5B5D029F9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746125" y="579438"/>
            <a:ext cx="681635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3200" b="1" dirty="0"/>
              <a:t>B. </a:t>
            </a:r>
            <a:r>
              <a:rPr lang="pt-BR" sz="3200" b="1" dirty="0" smtClean="0"/>
              <a:t>As perguntas de respostas </a:t>
            </a:r>
            <a:r>
              <a:rPr lang="pt-BR" sz="3200" b="1" dirty="0"/>
              <a:t>fechadas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65125" y="1508125"/>
            <a:ext cx="3492495" cy="382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pt-BR" dirty="0"/>
              <a:t>1. </a:t>
            </a:r>
            <a:r>
              <a:rPr lang="pt-BR" dirty="0" smtClean="0"/>
              <a:t>Tipo de resposta</a:t>
            </a:r>
            <a:endParaRPr lang="pt-BR" dirty="0"/>
          </a:p>
          <a:p>
            <a:pPr lvl="1">
              <a:lnSpc>
                <a:spcPct val="130000"/>
              </a:lnSpc>
            </a:pPr>
            <a:r>
              <a:rPr lang="pt-BR" sz="2000" u="sng" dirty="0"/>
              <a:t>resposta </a:t>
            </a:r>
            <a:r>
              <a:rPr lang="pt-BR" sz="2000" u="sng" dirty="0" smtClean="0"/>
              <a:t>simples (RS)</a:t>
            </a:r>
            <a:endParaRPr lang="pt-BR" sz="2000" dirty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	sim</a:t>
            </a:r>
            <a:r>
              <a:rPr lang="pt-BR" sz="1600" dirty="0"/>
              <a:t>/ </a:t>
            </a:r>
            <a:r>
              <a:rPr lang="pt-BR" sz="1600" dirty="0" smtClean="0"/>
              <a:t>não</a:t>
            </a:r>
            <a:endParaRPr lang="pt-BR" sz="1600" dirty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	uma opção </a:t>
            </a:r>
            <a:endParaRPr lang="pt-BR" sz="1600" dirty="0"/>
          </a:p>
          <a:p>
            <a:pPr lvl="1">
              <a:lnSpc>
                <a:spcPct val="130000"/>
              </a:lnSpc>
            </a:pPr>
            <a:r>
              <a:rPr lang="pt-BR" sz="2000" u="sng" dirty="0"/>
              <a:t>resposta </a:t>
            </a:r>
            <a:r>
              <a:rPr lang="pt-BR" sz="2000" u="sng" dirty="0" smtClean="0"/>
              <a:t>múltipla (RM)</a:t>
            </a:r>
            <a:endParaRPr lang="pt-BR" sz="2000" u="sng" dirty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	aceita mais de uma resposta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     destas </a:t>
            </a:r>
            <a:r>
              <a:rPr lang="pt-BR" sz="1600" dirty="0"/>
              <a:t>quais estão </a:t>
            </a:r>
            <a:r>
              <a:rPr lang="pt-BR" sz="1600" dirty="0" smtClean="0"/>
              <a:t>certas</a:t>
            </a:r>
            <a:endParaRPr lang="pt-BR" sz="1600" dirty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 	ordem de preferência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 	marque todas que se apliquem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1600" dirty="0" smtClean="0"/>
              <a:t>Etc.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946525" y="1431925"/>
            <a:ext cx="4602222" cy="48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dirty="0"/>
              <a:t>2. Escalas</a:t>
            </a:r>
          </a:p>
          <a:p>
            <a:pPr lvl="1">
              <a:lnSpc>
                <a:spcPct val="120000"/>
              </a:lnSpc>
            </a:pPr>
            <a:r>
              <a:rPr lang="pt-BR" sz="2000" dirty="0"/>
              <a:t>a. </a:t>
            </a:r>
            <a:r>
              <a:rPr lang="pt-BR" sz="2000" u="sng" dirty="0"/>
              <a:t>medem</a:t>
            </a:r>
            <a:r>
              <a:rPr lang="pt-BR" sz="2000" dirty="0"/>
              <a:t>: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dirty="0"/>
              <a:t>quanto (satisfeito)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dirty="0"/>
              <a:t>qual (a chance)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dirty="0"/>
              <a:t>concordância (cenários e frases)</a:t>
            </a:r>
          </a:p>
          <a:p>
            <a:pPr lvl="1">
              <a:lnSpc>
                <a:spcPct val="120000"/>
              </a:lnSpc>
            </a:pPr>
            <a:r>
              <a:rPr lang="pt-BR" sz="2000" dirty="0"/>
              <a:t>b. </a:t>
            </a:r>
            <a:r>
              <a:rPr lang="pt-BR" sz="2000" u="sng" dirty="0"/>
              <a:t>escalas verbais usadas</a:t>
            </a:r>
            <a:endParaRPr lang="pt-BR" sz="2000" dirty="0"/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excelente/bom/ruim/péssimo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aprova/ desaprova 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concorda/discorda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muito/suficiente/pouco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melhor/pior/igual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sempre/nunca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pt-BR" sz="2000" dirty="0"/>
              <a:t>mais ou menos provável</a:t>
            </a:r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3962400" y="15240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800" b="1" u="sng" dirty="0" smtClean="0"/>
              <a:t>Escalas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Teoricamente estão ao nível ordinal apenas debate-se desde de 1970 ou antes quais as </a:t>
            </a:r>
            <a:r>
              <a:rPr lang="pt-BR" sz="1600" dirty="0" err="1" smtClean="0"/>
              <a:t>conseqüências</a:t>
            </a:r>
            <a:r>
              <a:rPr lang="pt-BR" sz="1600" dirty="0" smtClean="0"/>
              <a:t> de assumir que medidas são intervalares: </a:t>
            </a:r>
            <a:r>
              <a:rPr lang="pt-BR" sz="1600" i="1" dirty="0" smtClean="0"/>
              <a:t>custo/ benefício do uso proibido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Likert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792" cy="3951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400" dirty="0" smtClean="0"/>
              <a:t>Escalas tipo </a:t>
            </a:r>
            <a:r>
              <a:rPr lang="pt-BR" sz="1400" dirty="0" err="1" smtClean="0"/>
              <a:t>Likert</a:t>
            </a:r>
            <a:endParaRPr lang="pt-BR" sz="1400" dirty="0" smtClean="0"/>
          </a:p>
          <a:p>
            <a:pPr lvl="2"/>
            <a:r>
              <a:rPr lang="pt-BR" sz="1400" dirty="0" smtClean="0"/>
              <a:t>uma das mais comuns formas de medida</a:t>
            </a:r>
            <a:br>
              <a:rPr lang="pt-BR" sz="1400" dirty="0" smtClean="0"/>
            </a:br>
            <a:r>
              <a:rPr lang="pt-BR" sz="1400" dirty="0" smtClean="0"/>
              <a:t>concorda/discorda, etc.</a:t>
            </a:r>
          </a:p>
          <a:p>
            <a:pPr lvl="2"/>
            <a:r>
              <a:rPr lang="pt-BR" sz="1400" dirty="0" smtClean="0"/>
              <a:t>construídas com a mesma proporção de itens positivos e negativos</a:t>
            </a:r>
          </a:p>
          <a:p>
            <a:pPr lvl="2"/>
            <a:r>
              <a:rPr lang="pt-BR" sz="1400" dirty="0" smtClean="0"/>
              <a:t>assume-se que avaliação é contínua e monotônica </a:t>
            </a:r>
          </a:p>
          <a:p>
            <a:pPr lvl="2"/>
            <a:r>
              <a:rPr lang="pt-BR" sz="1400" dirty="0" smtClean="0"/>
              <a:t>permite análise fatorial em conjunto de escalas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1200" dirty="0" err="1" smtClean="0"/>
              <a:t>Perg</a:t>
            </a:r>
            <a:r>
              <a:rPr lang="pt-BR" sz="1200" dirty="0" smtClean="0"/>
              <a:t>. A ECA é a melhor escola do mundo, você: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pt-BR" sz="12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Diferencial Semântico 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6016" y="2276872"/>
            <a:ext cx="4041775" cy="3951288"/>
          </a:xfrm>
        </p:spPr>
        <p:txBody>
          <a:bodyPr/>
          <a:lstStyle/>
          <a:p>
            <a:pPr lvl="1">
              <a:lnSpc>
                <a:spcPct val="110000"/>
              </a:lnSpc>
            </a:pPr>
            <a:endParaRPr lang="pt-BR" sz="1400" dirty="0" smtClean="0"/>
          </a:p>
          <a:p>
            <a:pPr lvl="1">
              <a:lnSpc>
                <a:spcPct val="110000"/>
              </a:lnSpc>
            </a:pPr>
            <a:r>
              <a:rPr lang="pt-BR" sz="1400" dirty="0" smtClean="0"/>
              <a:t>técnica aplicada em estudos de atitudes</a:t>
            </a:r>
          </a:p>
          <a:p>
            <a:pPr lvl="1">
              <a:lnSpc>
                <a:spcPct val="110000"/>
              </a:lnSpc>
            </a:pPr>
            <a:r>
              <a:rPr lang="pt-BR" sz="1400" dirty="0" smtClean="0"/>
              <a:t>uso na avaliação da distância entre a atitude do indivíduo e os extremos propostos pela escala</a:t>
            </a:r>
          </a:p>
          <a:p>
            <a:pPr lvl="2">
              <a:lnSpc>
                <a:spcPct val="110000"/>
              </a:lnSpc>
            </a:pPr>
            <a:r>
              <a:rPr lang="pt-BR" sz="1400" dirty="0" smtClean="0"/>
              <a:t>Em geral: Conceito é apresentado e escalas avaliam as várias dimensões usando adjetivos extremos, definidos e opostos: bom/ ruim, fraco/ forte, ativo, passivo </a:t>
            </a:r>
          </a:p>
          <a:p>
            <a:pPr lvl="1">
              <a:lnSpc>
                <a:spcPct val="110000"/>
              </a:lnSpc>
            </a:pPr>
            <a:r>
              <a:rPr lang="pt-BR" sz="1400" dirty="0" smtClean="0"/>
              <a:t>vantagem em estudos </a:t>
            </a:r>
            <a:r>
              <a:rPr lang="pt-BR" sz="1400" dirty="0" err="1" smtClean="0"/>
              <a:t>multidimencionais</a:t>
            </a:r>
            <a:endParaRPr lang="pt-BR" sz="1400" dirty="0" smtClean="0"/>
          </a:p>
          <a:p>
            <a:pPr lvl="1">
              <a:lnSpc>
                <a:spcPct val="110000"/>
              </a:lnSpc>
            </a:pPr>
            <a:r>
              <a:rPr lang="pt-BR" sz="1400" dirty="0" smtClean="0"/>
              <a:t>problema quando existe interação produto/atributo</a:t>
            </a:r>
          </a:p>
          <a:p>
            <a:endParaRPr lang="pt-BR" sz="1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BEEA6-67D3-47A0-8554-3C7787882C97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5457016"/>
          <a:ext cx="3912095" cy="106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419"/>
                <a:gridCol w="782419"/>
                <a:gridCol w="782419"/>
                <a:gridCol w="782419"/>
                <a:gridCol w="782419"/>
              </a:tblGrid>
              <a:tr h="306328">
                <a:tc gridSpan="5">
                  <a:txBody>
                    <a:bodyPr/>
                    <a:lstStyle/>
                    <a:p>
                      <a:r>
                        <a:rPr lang="pt-BR" sz="1100" dirty="0" smtClean="0"/>
                        <a:t>Pergunta 3: A ECA é a melhor escola do mundo, você</a:t>
                      </a:r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</a:tr>
              <a:tr h="306328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1. Concorda totalmente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2. Concorda parcialmente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3. Nem concorda, nem discorda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4.</a:t>
                      </a:r>
                      <a:r>
                        <a:rPr lang="pt-BR" sz="1100" baseline="0" dirty="0" smtClean="0"/>
                        <a:t> Discorda parcialmente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5. Discorda totalmente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148064" y="5661248"/>
          <a:ext cx="3480050" cy="997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10"/>
                <a:gridCol w="696010"/>
                <a:gridCol w="696010"/>
                <a:gridCol w="696010"/>
                <a:gridCol w="696010"/>
              </a:tblGrid>
              <a:tr h="296261">
                <a:tc gridSpan="5">
                  <a:txBody>
                    <a:bodyPr/>
                    <a:lstStyle/>
                    <a:p>
                      <a:r>
                        <a:rPr lang="pt-BR" sz="1200" dirty="0" smtClean="0"/>
                        <a:t>Pergunta  4. A comida na D. Hermínia é: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783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Quente</a:t>
                      </a:r>
                    </a:p>
                    <a:p>
                      <a:pPr algn="ctr"/>
                      <a:r>
                        <a:rPr lang="pt-BR" sz="1100" dirty="0" smtClean="0"/>
                        <a:t>1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2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3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4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Fria</a:t>
                      </a:r>
                    </a:p>
                    <a:p>
                      <a:pPr algn="ctr"/>
                      <a:r>
                        <a:rPr lang="pt-BR" sz="1100" dirty="0" smtClean="0"/>
                        <a:t>5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8A520-2FD4-47E9-A00C-0063D021907E}" type="slidenum">
              <a:rPr lang="pt-BR" smtClean="0"/>
              <a:pPr/>
              <a:t>6</a:t>
            </a:fld>
            <a:endParaRPr lang="pt-BR" dirty="0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660525" y="136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pt-BR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30034" y="579438"/>
            <a:ext cx="807105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2800" b="1" dirty="0"/>
              <a:t>B. </a:t>
            </a:r>
            <a:r>
              <a:rPr lang="pt-BR" sz="2800" b="1" dirty="0" smtClean="0"/>
              <a:t>Dois pontos importantes para respostas fechadas</a:t>
            </a:r>
            <a:endParaRPr lang="pt-BR" sz="1600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17525" y="1355725"/>
            <a:ext cx="6197615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pt-BR" dirty="0"/>
              <a:t>A</a:t>
            </a:r>
            <a:r>
              <a:rPr lang="pt-BR" dirty="0" smtClean="0"/>
              <a:t>. </a:t>
            </a:r>
            <a:r>
              <a:rPr lang="pt-BR" u="sng" dirty="0"/>
              <a:t>número de itens</a:t>
            </a:r>
            <a:endParaRPr lang="pt-BR" dirty="0"/>
          </a:p>
          <a:p>
            <a:pPr lvl="1"/>
            <a:r>
              <a:rPr lang="pt-BR" sz="2000" dirty="0"/>
              <a:t>menor que 10</a:t>
            </a:r>
            <a:r>
              <a:rPr lang="pt-BR" dirty="0"/>
              <a:t> </a:t>
            </a:r>
          </a:p>
          <a:p>
            <a:endParaRPr lang="pt-BR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17525" y="2166938"/>
            <a:ext cx="6908943" cy="320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</a:pPr>
            <a:r>
              <a:rPr lang="pt-BR" dirty="0"/>
              <a:t>B</a:t>
            </a:r>
            <a:r>
              <a:rPr lang="pt-BR" dirty="0" smtClean="0"/>
              <a:t>. </a:t>
            </a:r>
            <a:r>
              <a:rPr lang="pt-BR" dirty="0"/>
              <a:t>inclusão do ponto intermediário e não sei 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sempre </a:t>
            </a:r>
            <a:r>
              <a:rPr lang="pt-BR" sz="2000" dirty="0"/>
              <a:t>ou quase sempre devem ser incluídos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pode </a:t>
            </a:r>
            <a:r>
              <a:rPr lang="pt-BR" sz="2000" dirty="0"/>
              <a:t>ou não ser fornecido como alternativa de resposta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pt-BR" sz="2000" dirty="0"/>
              <a:t> vária formas de interpretar não sei: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não sei mesmo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não quero responder a questão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escapatória para perguntas encadeadas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estou cansado do questionário</a:t>
            </a:r>
          </a:p>
          <a:p>
            <a:pPr lvl="2">
              <a:lnSpc>
                <a:spcPct val="110000"/>
              </a:lnSpc>
              <a:buFontTx/>
              <a:buChar char="•"/>
            </a:pPr>
            <a:r>
              <a:rPr lang="pt-BR" sz="2000" dirty="0"/>
              <a:t> não estou interessado na pergunta/ objeto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E60B9-297D-4CCB-B00A-97DC3FD71B78}" type="slidenum">
              <a:rPr lang="pt-BR" smtClean="0"/>
              <a:pPr/>
              <a:t>7</a:t>
            </a:fld>
            <a:endParaRPr lang="pt-BR" smtClean="0"/>
          </a:p>
        </p:txBody>
      </p:sp>
      <p:grpSp>
        <p:nvGrpSpPr>
          <p:cNvPr id="8195" name="Group 37"/>
          <p:cNvGrpSpPr>
            <a:grpSpLocks/>
          </p:cNvGrpSpPr>
          <p:nvPr/>
        </p:nvGrpSpPr>
        <p:grpSpPr bwMode="auto">
          <a:xfrm>
            <a:off x="1350963" y="3665554"/>
            <a:ext cx="6567488" cy="2049462"/>
            <a:chOff x="851" y="2097"/>
            <a:chExt cx="4137" cy="1291"/>
          </a:xfrm>
        </p:grpSpPr>
        <p:sp>
          <p:nvSpPr>
            <p:cNvPr id="8199" name="Rectangle 2"/>
            <p:cNvSpPr>
              <a:spLocks noChangeArrowheads="1"/>
            </p:cNvSpPr>
            <p:nvPr/>
          </p:nvSpPr>
          <p:spPr bwMode="auto">
            <a:xfrm>
              <a:off x="945" y="2097"/>
              <a:ext cx="40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 b="1" dirty="0">
                  <a:solidFill>
                    <a:srgbClr val="000000"/>
                  </a:solidFill>
                  <a:latin typeface="Arial" charset="0"/>
                </a:rPr>
                <a:t>Quanto Tempo é Associado do </a:t>
              </a:r>
              <a:r>
                <a:rPr lang="pt-BR" sz="1800" b="1" dirty="0" err="1">
                  <a:solidFill>
                    <a:srgbClr val="000000"/>
                  </a:solidFill>
                  <a:latin typeface="Arial" charset="0"/>
                </a:rPr>
                <a:t>Do</a:t>
              </a:r>
              <a:r>
                <a:rPr lang="pt-BR" sz="18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pt-BR" sz="1800" b="1" dirty="0" smtClean="0">
                  <a:solidFill>
                    <a:srgbClr val="000000"/>
                  </a:solidFill>
                  <a:latin typeface="Arial" charset="0"/>
                </a:rPr>
                <a:t>Bolinha </a:t>
              </a:r>
              <a:r>
                <a:rPr lang="pt-BR" sz="1800" b="1" dirty="0" err="1" smtClean="0">
                  <a:solidFill>
                    <a:srgbClr val="000000"/>
                  </a:solidFill>
                  <a:latin typeface="Arial" charset="0"/>
                </a:rPr>
                <a:t>vs</a:t>
              </a:r>
              <a:r>
                <a:rPr lang="pt-BR" sz="1800" b="1" dirty="0" smtClean="0">
                  <a:solidFill>
                    <a:srgbClr val="000000"/>
                  </a:solidFill>
                  <a:latin typeface="Arial" charset="0"/>
                </a:rPr>
                <a:t> Profissão?</a:t>
              </a:r>
              <a:endParaRPr lang="pt-BR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200" name="Rectangle 3"/>
            <p:cNvSpPr>
              <a:spLocks noChangeArrowheads="1"/>
            </p:cNvSpPr>
            <p:nvPr/>
          </p:nvSpPr>
          <p:spPr bwMode="auto">
            <a:xfrm>
              <a:off x="1635" y="2377"/>
              <a:ext cx="4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2 anos ou</a:t>
              </a:r>
            </a:p>
          </p:txBody>
        </p:sp>
        <p:sp>
          <p:nvSpPr>
            <p:cNvPr id="8201" name="Rectangle 4"/>
            <p:cNvSpPr>
              <a:spLocks noChangeArrowheads="1"/>
            </p:cNvSpPr>
            <p:nvPr/>
          </p:nvSpPr>
          <p:spPr bwMode="auto">
            <a:xfrm>
              <a:off x="1691" y="2469"/>
              <a:ext cx="3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menos</a:t>
              </a:r>
            </a:p>
          </p:txBody>
        </p:sp>
        <p:sp>
          <p:nvSpPr>
            <p:cNvPr id="8202" name="Rectangle 5"/>
            <p:cNvSpPr>
              <a:spLocks noChangeArrowheads="1"/>
            </p:cNvSpPr>
            <p:nvPr/>
          </p:nvSpPr>
          <p:spPr bwMode="auto">
            <a:xfrm>
              <a:off x="2129" y="2377"/>
              <a:ext cx="5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mais de 2 a 5</a:t>
              </a:r>
            </a:p>
          </p:txBody>
        </p:sp>
        <p:sp>
          <p:nvSpPr>
            <p:cNvPr id="8203" name="Rectangle 6"/>
            <p:cNvSpPr>
              <a:spLocks noChangeArrowheads="1"/>
            </p:cNvSpPr>
            <p:nvPr/>
          </p:nvSpPr>
          <p:spPr bwMode="auto">
            <a:xfrm>
              <a:off x="2285" y="2469"/>
              <a:ext cx="2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anos</a:t>
              </a:r>
            </a:p>
          </p:txBody>
        </p:sp>
        <p:sp>
          <p:nvSpPr>
            <p:cNvPr id="8204" name="Rectangle 7"/>
            <p:cNvSpPr>
              <a:spLocks noChangeArrowheads="1"/>
            </p:cNvSpPr>
            <p:nvPr/>
          </p:nvSpPr>
          <p:spPr bwMode="auto">
            <a:xfrm>
              <a:off x="2666" y="2377"/>
              <a:ext cx="6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mais de 5 a 10</a:t>
              </a:r>
            </a:p>
          </p:txBody>
        </p:sp>
        <p:sp>
          <p:nvSpPr>
            <p:cNvPr id="8205" name="Rectangle 8"/>
            <p:cNvSpPr>
              <a:spLocks noChangeArrowheads="1"/>
            </p:cNvSpPr>
            <p:nvPr/>
          </p:nvSpPr>
          <p:spPr bwMode="auto">
            <a:xfrm>
              <a:off x="2844" y="2469"/>
              <a:ext cx="2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anos</a:t>
              </a:r>
            </a:p>
          </p:txBody>
        </p:sp>
        <p:sp>
          <p:nvSpPr>
            <p:cNvPr id="8206" name="Rectangle 9"/>
            <p:cNvSpPr>
              <a:spLocks noChangeArrowheads="1"/>
            </p:cNvSpPr>
            <p:nvPr/>
          </p:nvSpPr>
          <p:spPr bwMode="auto">
            <a:xfrm>
              <a:off x="3293" y="2377"/>
              <a:ext cx="5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mais de 10</a:t>
              </a:r>
            </a:p>
          </p:txBody>
        </p:sp>
        <p:sp>
          <p:nvSpPr>
            <p:cNvPr id="8207" name="Rectangle 10"/>
            <p:cNvSpPr>
              <a:spLocks noChangeArrowheads="1"/>
            </p:cNvSpPr>
            <p:nvPr/>
          </p:nvSpPr>
          <p:spPr bwMode="auto">
            <a:xfrm>
              <a:off x="3404" y="2469"/>
              <a:ext cx="2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anos</a:t>
              </a:r>
            </a:p>
          </p:txBody>
        </p:sp>
        <p:sp>
          <p:nvSpPr>
            <p:cNvPr id="8208" name="Rectangle 11"/>
            <p:cNvSpPr>
              <a:spLocks noChangeArrowheads="1"/>
            </p:cNvSpPr>
            <p:nvPr/>
          </p:nvSpPr>
          <p:spPr bwMode="auto">
            <a:xfrm>
              <a:off x="4117" y="2377"/>
              <a:ext cx="2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Total</a:t>
              </a:r>
            </a:p>
          </p:txBody>
        </p:sp>
        <p:sp>
          <p:nvSpPr>
            <p:cNvPr id="8209" name="Rectangle 12"/>
            <p:cNvSpPr>
              <a:spLocks noChangeArrowheads="1"/>
            </p:cNvSpPr>
            <p:nvPr/>
          </p:nvSpPr>
          <p:spPr bwMode="auto">
            <a:xfrm>
              <a:off x="851" y="2701"/>
              <a:ext cx="65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200" dirty="0" smtClean="0">
                  <a:solidFill>
                    <a:srgbClr val="800000"/>
                  </a:solidFill>
                  <a:latin typeface="Arial" charset="0"/>
                </a:rPr>
                <a:t>Empresários</a:t>
              </a:r>
              <a:endParaRPr lang="pt-BR" sz="1200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1754" y="271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4.8</a:t>
              </a:r>
            </a:p>
          </p:txBody>
        </p:sp>
        <p:sp>
          <p:nvSpPr>
            <p:cNvPr id="8211" name="Rectangle 14"/>
            <p:cNvSpPr>
              <a:spLocks noChangeArrowheads="1"/>
            </p:cNvSpPr>
            <p:nvPr/>
          </p:nvSpPr>
          <p:spPr bwMode="auto">
            <a:xfrm>
              <a:off x="2292" y="2715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10.0</a:t>
              </a:r>
            </a:p>
          </p:txBody>
        </p:sp>
        <p:sp>
          <p:nvSpPr>
            <p:cNvPr id="8212" name="Rectangle 15"/>
            <p:cNvSpPr>
              <a:spLocks noChangeArrowheads="1"/>
            </p:cNvSpPr>
            <p:nvPr/>
          </p:nvSpPr>
          <p:spPr bwMode="auto">
            <a:xfrm>
              <a:off x="2875" y="271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6.5</a:t>
              </a:r>
            </a:p>
          </p:txBody>
        </p:sp>
        <p:sp>
          <p:nvSpPr>
            <p:cNvPr id="8213" name="Rectangle 16"/>
            <p:cNvSpPr>
              <a:spLocks noChangeArrowheads="1"/>
            </p:cNvSpPr>
            <p:nvPr/>
          </p:nvSpPr>
          <p:spPr bwMode="auto">
            <a:xfrm>
              <a:off x="3412" y="2715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28.8</a:t>
              </a:r>
            </a:p>
          </p:txBody>
        </p:sp>
        <p:sp>
          <p:nvSpPr>
            <p:cNvPr id="8214" name="Rectangle 17"/>
            <p:cNvSpPr>
              <a:spLocks noChangeArrowheads="1"/>
            </p:cNvSpPr>
            <p:nvPr/>
          </p:nvSpPr>
          <p:spPr bwMode="auto">
            <a:xfrm>
              <a:off x="4129" y="2715"/>
              <a:ext cx="5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50.0     200</a:t>
              </a:r>
            </a:p>
          </p:txBody>
        </p:sp>
        <p:sp>
          <p:nvSpPr>
            <p:cNvPr id="8215" name="Rectangle 18"/>
            <p:cNvSpPr>
              <a:spLocks noChangeArrowheads="1"/>
            </p:cNvSpPr>
            <p:nvPr/>
          </p:nvSpPr>
          <p:spPr bwMode="auto">
            <a:xfrm>
              <a:off x="851" y="2841"/>
              <a:ext cx="71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200" dirty="0" smtClean="0">
                  <a:solidFill>
                    <a:srgbClr val="800000"/>
                  </a:solidFill>
                  <a:latin typeface="Arial" charset="0"/>
                </a:rPr>
                <a:t>Prof. Liberais</a:t>
              </a:r>
              <a:endParaRPr lang="pt-BR" sz="1200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8216" name="Rectangle 19"/>
            <p:cNvSpPr>
              <a:spLocks noChangeArrowheads="1"/>
            </p:cNvSpPr>
            <p:nvPr/>
          </p:nvSpPr>
          <p:spPr bwMode="auto">
            <a:xfrm>
              <a:off x="1754" y="285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3.3</a:t>
              </a:r>
            </a:p>
          </p:txBody>
        </p:sp>
        <p:sp>
          <p:nvSpPr>
            <p:cNvPr id="8217" name="Rectangle 20"/>
            <p:cNvSpPr>
              <a:spLocks noChangeArrowheads="1"/>
            </p:cNvSpPr>
            <p:nvPr/>
          </p:nvSpPr>
          <p:spPr bwMode="auto">
            <a:xfrm>
              <a:off x="2315" y="285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5.8</a:t>
              </a:r>
            </a:p>
          </p:txBody>
        </p:sp>
        <p:sp>
          <p:nvSpPr>
            <p:cNvPr id="8218" name="Rectangle 21"/>
            <p:cNvSpPr>
              <a:spLocks noChangeArrowheads="1"/>
            </p:cNvSpPr>
            <p:nvPr/>
          </p:nvSpPr>
          <p:spPr bwMode="auto">
            <a:xfrm>
              <a:off x="2875" y="285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3.8</a:t>
              </a:r>
            </a:p>
          </p:txBody>
        </p:sp>
        <p:sp>
          <p:nvSpPr>
            <p:cNvPr id="8219" name="Rectangle 22"/>
            <p:cNvSpPr>
              <a:spLocks noChangeArrowheads="1"/>
            </p:cNvSpPr>
            <p:nvPr/>
          </p:nvSpPr>
          <p:spPr bwMode="auto">
            <a:xfrm>
              <a:off x="3412" y="2855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12.3</a:t>
              </a:r>
            </a:p>
          </p:txBody>
        </p:sp>
        <p:sp>
          <p:nvSpPr>
            <p:cNvPr id="8220" name="Rectangle 23"/>
            <p:cNvSpPr>
              <a:spLocks noChangeArrowheads="1"/>
            </p:cNvSpPr>
            <p:nvPr/>
          </p:nvSpPr>
          <p:spPr bwMode="auto">
            <a:xfrm>
              <a:off x="4129" y="2855"/>
              <a:ext cx="5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25.0     100</a:t>
              </a:r>
            </a:p>
          </p:txBody>
        </p:sp>
        <p:sp>
          <p:nvSpPr>
            <p:cNvPr id="8221" name="Rectangle 24"/>
            <p:cNvSpPr>
              <a:spLocks noChangeArrowheads="1"/>
            </p:cNvSpPr>
            <p:nvPr/>
          </p:nvSpPr>
          <p:spPr bwMode="auto">
            <a:xfrm>
              <a:off x="851" y="2981"/>
              <a:ext cx="66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200" dirty="0" smtClean="0">
                  <a:solidFill>
                    <a:srgbClr val="800000"/>
                  </a:solidFill>
                  <a:latin typeface="Arial" charset="0"/>
                </a:rPr>
                <a:t>Assalariados</a:t>
              </a:r>
              <a:endParaRPr lang="pt-BR" sz="1200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8222" name="Rectangle 25"/>
            <p:cNvSpPr>
              <a:spLocks noChangeArrowheads="1"/>
            </p:cNvSpPr>
            <p:nvPr/>
          </p:nvSpPr>
          <p:spPr bwMode="auto">
            <a:xfrm>
              <a:off x="1754" y="299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1.8</a:t>
              </a:r>
            </a:p>
          </p:txBody>
        </p:sp>
        <p:sp>
          <p:nvSpPr>
            <p:cNvPr id="8223" name="Rectangle 26"/>
            <p:cNvSpPr>
              <a:spLocks noChangeArrowheads="1"/>
            </p:cNvSpPr>
            <p:nvPr/>
          </p:nvSpPr>
          <p:spPr bwMode="auto">
            <a:xfrm>
              <a:off x="2315" y="299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3.0</a:t>
              </a:r>
            </a:p>
          </p:txBody>
        </p:sp>
        <p:sp>
          <p:nvSpPr>
            <p:cNvPr id="8224" name="Rectangle 27"/>
            <p:cNvSpPr>
              <a:spLocks noChangeArrowheads="1"/>
            </p:cNvSpPr>
            <p:nvPr/>
          </p:nvSpPr>
          <p:spPr bwMode="auto">
            <a:xfrm>
              <a:off x="2875" y="299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6.5</a:t>
              </a:r>
            </a:p>
          </p:txBody>
        </p:sp>
        <p:sp>
          <p:nvSpPr>
            <p:cNvPr id="8225" name="Rectangle 28"/>
            <p:cNvSpPr>
              <a:spLocks noChangeArrowheads="1"/>
            </p:cNvSpPr>
            <p:nvPr/>
          </p:nvSpPr>
          <p:spPr bwMode="auto">
            <a:xfrm>
              <a:off x="3412" y="2995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13.8</a:t>
              </a:r>
            </a:p>
          </p:txBody>
        </p:sp>
        <p:sp>
          <p:nvSpPr>
            <p:cNvPr id="8226" name="Rectangle 29"/>
            <p:cNvSpPr>
              <a:spLocks noChangeArrowheads="1"/>
            </p:cNvSpPr>
            <p:nvPr/>
          </p:nvSpPr>
          <p:spPr bwMode="auto">
            <a:xfrm>
              <a:off x="4129" y="2995"/>
              <a:ext cx="5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25.0     100</a:t>
              </a:r>
            </a:p>
          </p:txBody>
        </p:sp>
        <p:sp>
          <p:nvSpPr>
            <p:cNvPr id="8227" name="Rectangle 30"/>
            <p:cNvSpPr>
              <a:spLocks noChangeArrowheads="1"/>
            </p:cNvSpPr>
            <p:nvPr/>
          </p:nvSpPr>
          <p:spPr bwMode="auto">
            <a:xfrm>
              <a:off x="851" y="3234"/>
              <a:ext cx="2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Total</a:t>
              </a:r>
            </a:p>
          </p:txBody>
        </p:sp>
        <p:sp>
          <p:nvSpPr>
            <p:cNvPr id="8228" name="Rectangle 31"/>
            <p:cNvSpPr>
              <a:spLocks noChangeArrowheads="1"/>
            </p:cNvSpPr>
            <p:nvPr/>
          </p:nvSpPr>
          <p:spPr bwMode="auto">
            <a:xfrm>
              <a:off x="1754" y="3234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9.8</a:t>
              </a:r>
            </a:p>
          </p:txBody>
        </p:sp>
        <p:sp>
          <p:nvSpPr>
            <p:cNvPr id="8229" name="Rectangle 32"/>
            <p:cNvSpPr>
              <a:spLocks noChangeArrowheads="1"/>
            </p:cNvSpPr>
            <p:nvPr/>
          </p:nvSpPr>
          <p:spPr bwMode="auto">
            <a:xfrm>
              <a:off x="2292" y="3234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18.8</a:t>
              </a:r>
            </a:p>
          </p:txBody>
        </p:sp>
        <p:sp>
          <p:nvSpPr>
            <p:cNvPr id="8230" name="Rectangle 33"/>
            <p:cNvSpPr>
              <a:spLocks noChangeArrowheads="1"/>
            </p:cNvSpPr>
            <p:nvPr/>
          </p:nvSpPr>
          <p:spPr bwMode="auto">
            <a:xfrm>
              <a:off x="2852" y="3234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16.8</a:t>
              </a:r>
            </a:p>
          </p:txBody>
        </p:sp>
        <p:sp>
          <p:nvSpPr>
            <p:cNvPr id="8231" name="Rectangle 34"/>
            <p:cNvSpPr>
              <a:spLocks noChangeArrowheads="1"/>
            </p:cNvSpPr>
            <p:nvPr/>
          </p:nvSpPr>
          <p:spPr bwMode="auto">
            <a:xfrm>
              <a:off x="3412" y="3234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54.8</a:t>
              </a:r>
            </a:p>
          </p:txBody>
        </p:sp>
        <p:sp>
          <p:nvSpPr>
            <p:cNvPr id="8232" name="Rectangle 35"/>
            <p:cNvSpPr>
              <a:spLocks noChangeArrowheads="1"/>
            </p:cNvSpPr>
            <p:nvPr/>
          </p:nvSpPr>
          <p:spPr bwMode="auto">
            <a:xfrm>
              <a:off x="4107" y="3234"/>
              <a:ext cx="5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000000"/>
                  </a:solidFill>
                  <a:latin typeface="Arial" charset="0"/>
                </a:rPr>
                <a:t>100.0    400</a:t>
              </a:r>
            </a:p>
          </p:txBody>
        </p:sp>
        <p:sp>
          <p:nvSpPr>
            <p:cNvPr id="8233" name="Oval 36"/>
            <p:cNvSpPr>
              <a:spLocks noChangeArrowheads="1"/>
            </p:cNvSpPr>
            <p:nvPr/>
          </p:nvSpPr>
          <p:spPr bwMode="auto">
            <a:xfrm>
              <a:off x="3412" y="2692"/>
              <a:ext cx="232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196" name="Group 40"/>
          <p:cNvGrpSpPr>
            <a:grpSpLocks/>
          </p:cNvGrpSpPr>
          <p:nvPr/>
        </p:nvGrpSpPr>
        <p:grpSpPr bwMode="auto">
          <a:xfrm>
            <a:off x="517525" y="776288"/>
            <a:ext cx="7777163" cy="2509836"/>
            <a:chOff x="326" y="489"/>
            <a:chExt cx="4899" cy="1581"/>
          </a:xfrm>
        </p:grpSpPr>
        <p:sp>
          <p:nvSpPr>
            <p:cNvPr id="8197" name="Rectangle 38"/>
            <p:cNvSpPr>
              <a:spLocks noChangeArrowheads="1"/>
            </p:cNvSpPr>
            <p:nvPr/>
          </p:nvSpPr>
          <p:spPr bwMode="auto">
            <a:xfrm>
              <a:off x="758" y="489"/>
              <a:ext cx="38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buFontTx/>
                <a:buChar char="•"/>
              </a:pPr>
              <a:r>
                <a:rPr lang="pt-BR" sz="2800" b="1" dirty="0"/>
                <a:t> </a:t>
              </a:r>
              <a:r>
                <a:rPr lang="pt-BR" sz="2000" b="1" dirty="0" smtClean="0">
                  <a:solidFill>
                    <a:srgbClr val="FF0000"/>
                  </a:solidFill>
                </a:rPr>
                <a:t>PERGUNTA FECHADA: ENCONTRE O ERRO!!!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198" name="Rectangle 39"/>
            <p:cNvSpPr>
              <a:spLocks noChangeArrowheads="1"/>
            </p:cNvSpPr>
            <p:nvPr/>
          </p:nvSpPr>
          <p:spPr bwMode="auto">
            <a:xfrm>
              <a:off x="326" y="822"/>
              <a:ext cx="4899" cy="1248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dirty="0"/>
                <a:t>P.x: Há quanto tempo você é associado do Clube Do Bolinha?</a:t>
              </a:r>
            </a:p>
            <a:p>
              <a:endParaRPr lang="pt-BR" sz="2000" b="1" dirty="0"/>
            </a:p>
            <a:p>
              <a:r>
                <a:rPr lang="pt-BR" sz="2000" b="1" dirty="0"/>
                <a:t>a</a:t>
              </a:r>
              <a:r>
                <a:rPr lang="pt-BR" sz="2000" dirty="0"/>
                <a:t>) até 2 anos  </a:t>
              </a:r>
            </a:p>
            <a:p>
              <a:r>
                <a:rPr lang="pt-BR" sz="2000" b="1" dirty="0"/>
                <a:t>b</a:t>
              </a:r>
              <a:r>
                <a:rPr lang="pt-BR" sz="2000" dirty="0"/>
                <a:t>) entre 2 e 5 anos  </a:t>
              </a:r>
            </a:p>
            <a:p>
              <a:r>
                <a:rPr lang="pt-BR" sz="2000" b="1" dirty="0"/>
                <a:t>c</a:t>
              </a:r>
              <a:r>
                <a:rPr lang="pt-BR" sz="2000" dirty="0"/>
                <a:t>) mais de 5 a 10 anos  </a:t>
              </a:r>
            </a:p>
            <a:p>
              <a:r>
                <a:rPr lang="pt-BR" sz="2000" b="1" dirty="0"/>
                <a:t>d</a:t>
              </a:r>
              <a:r>
                <a:rPr lang="pt-BR" sz="2000" dirty="0"/>
                <a:t>) mais de 10 anos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57B16-12F6-4827-96A5-FABB077545FC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3076" name="Oval 63"/>
          <p:cNvSpPr>
            <a:spLocks noChangeArrowheads="1"/>
          </p:cNvSpPr>
          <p:nvPr/>
        </p:nvSpPr>
        <p:spPr bwMode="auto">
          <a:xfrm>
            <a:off x="4953000" y="3124200"/>
            <a:ext cx="3810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Oval 61"/>
          <p:cNvSpPr>
            <a:spLocks noChangeArrowheads="1"/>
          </p:cNvSpPr>
          <p:nvPr/>
        </p:nvSpPr>
        <p:spPr bwMode="auto">
          <a:xfrm>
            <a:off x="4953000" y="1905000"/>
            <a:ext cx="3810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078" name="Group 7"/>
          <p:cNvGrpSpPr>
            <a:grpSpLocks/>
          </p:cNvGrpSpPr>
          <p:nvPr/>
        </p:nvGrpSpPr>
        <p:grpSpPr bwMode="auto">
          <a:xfrm>
            <a:off x="1719263" y="1874838"/>
            <a:ext cx="1843087" cy="1193800"/>
            <a:chOff x="1083" y="1181"/>
            <a:chExt cx="1161" cy="752"/>
          </a:xfrm>
        </p:grpSpPr>
        <p:sp>
          <p:nvSpPr>
            <p:cNvPr id="3134" name="Rectangle 2"/>
            <p:cNvSpPr>
              <a:spLocks noChangeArrowheads="1"/>
            </p:cNvSpPr>
            <p:nvPr/>
          </p:nvSpPr>
          <p:spPr bwMode="auto">
            <a:xfrm>
              <a:off x="1083" y="1181"/>
              <a:ext cx="6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200" b="1" u="sng">
                  <a:solidFill>
                    <a:srgbClr val="800000"/>
                  </a:solidFill>
                  <a:latin typeface="Arial" charset="0"/>
                </a:rPr>
                <a:t>Localização</a:t>
              </a:r>
            </a:p>
          </p:txBody>
        </p:sp>
        <p:sp>
          <p:nvSpPr>
            <p:cNvPr id="3135" name="Rectangle 3"/>
            <p:cNvSpPr>
              <a:spLocks noChangeArrowheads="1"/>
            </p:cNvSpPr>
            <p:nvPr/>
          </p:nvSpPr>
          <p:spPr bwMode="auto">
            <a:xfrm>
              <a:off x="1083" y="1387"/>
              <a:ext cx="11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 dirty="0">
                  <a:solidFill>
                    <a:srgbClr val="800000"/>
                  </a:solidFill>
                  <a:latin typeface="Arial" charset="0"/>
                </a:rPr>
                <a:t>O clube é perto da residência</a:t>
              </a:r>
            </a:p>
          </p:txBody>
        </p:sp>
        <p:sp>
          <p:nvSpPr>
            <p:cNvPr id="3136" name="Rectangle 4"/>
            <p:cNvSpPr>
              <a:spLocks noChangeArrowheads="1"/>
            </p:cNvSpPr>
            <p:nvPr/>
          </p:nvSpPr>
          <p:spPr bwMode="auto">
            <a:xfrm>
              <a:off x="1083" y="1533"/>
              <a:ext cx="8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Facilidade de acesso</a:t>
              </a:r>
            </a:p>
          </p:txBody>
        </p:sp>
        <p:sp>
          <p:nvSpPr>
            <p:cNvPr id="3137" name="Rectangle 5"/>
            <p:cNvSpPr>
              <a:spLocks noChangeArrowheads="1"/>
            </p:cNvSpPr>
            <p:nvPr/>
          </p:nvSpPr>
          <p:spPr bwMode="auto">
            <a:xfrm>
              <a:off x="1083" y="1680"/>
              <a:ext cx="8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Afastado da cidade</a:t>
              </a:r>
            </a:p>
          </p:txBody>
        </p:sp>
        <p:sp>
          <p:nvSpPr>
            <p:cNvPr id="3138" name="Rectangle 6"/>
            <p:cNvSpPr>
              <a:spLocks noChangeArrowheads="1"/>
            </p:cNvSpPr>
            <p:nvPr/>
          </p:nvSpPr>
          <p:spPr bwMode="auto">
            <a:xfrm>
              <a:off x="1083" y="1779"/>
              <a:ext cx="3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>
                  <a:solidFill>
                    <a:srgbClr val="800000"/>
                  </a:solidFill>
                  <a:latin typeface="Arial" charset="0"/>
                </a:rPr>
                <a:t>Outros</a:t>
              </a:r>
            </a:p>
          </p:txBody>
        </p:sp>
      </p:grp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719263" y="311626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 b="1">
                <a:solidFill>
                  <a:srgbClr val="800000"/>
                </a:solidFill>
                <a:latin typeface="Arial" charset="0"/>
              </a:rPr>
              <a:t>Laços afetivos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719263" y="3344863"/>
            <a:ext cx="132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Amigos eram sócios</a:t>
            </a: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1719263" y="3576638"/>
            <a:ext cx="1624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Familiares já eram sócios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1719263" y="3810000"/>
            <a:ext cx="122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Já tinha sido sócio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1719263" y="4043363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Outros</a:t>
            </a:r>
          </a:p>
        </p:txBody>
      </p:sp>
      <p:grpSp>
        <p:nvGrpSpPr>
          <p:cNvPr id="3084" name="Group 16"/>
          <p:cNvGrpSpPr>
            <a:grpSpLocks/>
          </p:cNvGrpSpPr>
          <p:nvPr/>
        </p:nvGrpSpPr>
        <p:grpSpPr bwMode="auto">
          <a:xfrm>
            <a:off x="1719263" y="4303713"/>
            <a:ext cx="4532312" cy="274637"/>
            <a:chOff x="1083" y="2711"/>
            <a:chExt cx="2855" cy="173"/>
          </a:xfrm>
        </p:grpSpPr>
        <p:sp>
          <p:nvSpPr>
            <p:cNvPr id="3131" name="Rectangle 13"/>
            <p:cNvSpPr>
              <a:spLocks noChangeArrowheads="1"/>
            </p:cNvSpPr>
            <p:nvPr/>
          </p:nvSpPr>
          <p:spPr bwMode="auto">
            <a:xfrm>
              <a:off x="1083" y="2711"/>
              <a:ext cx="6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200" b="1" u="sng">
                  <a:solidFill>
                    <a:srgbClr val="800000"/>
                  </a:solidFill>
                  <a:latin typeface="Arial" charset="0"/>
                </a:rPr>
                <a:t>Instalações</a:t>
              </a:r>
            </a:p>
          </p:txBody>
        </p:sp>
        <p:sp>
          <p:nvSpPr>
            <p:cNvPr id="3132" name="Rectangle 14"/>
            <p:cNvSpPr>
              <a:spLocks noChangeArrowheads="1"/>
            </p:cNvSpPr>
            <p:nvPr/>
          </p:nvSpPr>
          <p:spPr bwMode="auto">
            <a:xfrm>
              <a:off x="3073" y="2725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 b="1">
                  <a:solidFill>
                    <a:srgbClr val="000000"/>
                  </a:solidFill>
                  <a:latin typeface="Arial" charset="0"/>
                </a:rPr>
                <a:t>19.0</a:t>
              </a:r>
            </a:p>
          </p:txBody>
        </p:sp>
        <p:sp>
          <p:nvSpPr>
            <p:cNvPr id="3133" name="Rectangle 15"/>
            <p:cNvSpPr>
              <a:spLocks noChangeArrowheads="1"/>
            </p:cNvSpPr>
            <p:nvPr/>
          </p:nvSpPr>
          <p:spPr bwMode="auto">
            <a:xfrm>
              <a:off x="3711" y="2725"/>
              <a:ext cx="22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000" b="1">
                  <a:solidFill>
                    <a:srgbClr val="000000"/>
                  </a:solidFill>
                  <a:latin typeface="Arial" charset="0"/>
                </a:rPr>
                <a:t>7.7</a:t>
              </a:r>
            </a:p>
          </p:txBody>
        </p:sp>
      </p:grp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1719263" y="4554538"/>
            <a:ext cx="240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Clube tem muita área verde/ ar puro/  é</a:t>
            </a:r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4948238" y="47069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9.0</a:t>
            </a:r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5891213" y="47069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4.7</a:t>
            </a:r>
          </a:p>
        </p:txBody>
      </p:sp>
      <p:sp>
        <p:nvSpPr>
          <p:cNvPr id="3088" name="Rectangle 20"/>
          <p:cNvSpPr>
            <a:spLocks noChangeArrowheads="1"/>
          </p:cNvSpPr>
          <p:nvPr/>
        </p:nvSpPr>
        <p:spPr bwMode="auto">
          <a:xfrm>
            <a:off x="1719263" y="4945063"/>
            <a:ext cx="1554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Clube tem muito espaço</a:t>
            </a:r>
          </a:p>
        </p:txBody>
      </p:sp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1719263" y="4776788"/>
            <a:ext cx="876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muito bonito</a:t>
            </a:r>
          </a:p>
        </p:txBody>
      </p:sp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4948238" y="4945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8.3</a:t>
            </a:r>
          </a:p>
        </p:txBody>
      </p:sp>
      <p:sp>
        <p:nvSpPr>
          <p:cNvPr id="3091" name="Rectangle 23"/>
          <p:cNvSpPr>
            <a:spLocks noChangeArrowheads="1"/>
          </p:cNvSpPr>
          <p:nvPr/>
        </p:nvSpPr>
        <p:spPr bwMode="auto">
          <a:xfrm>
            <a:off x="5891213" y="4945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4.0</a:t>
            </a:r>
          </a:p>
        </p:txBody>
      </p:sp>
      <p:sp>
        <p:nvSpPr>
          <p:cNvPr id="3092" name="Rectangle 24"/>
          <p:cNvSpPr>
            <a:spLocks noChangeArrowheads="1"/>
          </p:cNvSpPr>
          <p:nvPr/>
        </p:nvSpPr>
        <p:spPr bwMode="auto">
          <a:xfrm>
            <a:off x="1719263" y="5180013"/>
            <a:ext cx="1744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Boa quantidade de quadras</a:t>
            </a:r>
          </a:p>
        </p:txBody>
      </p:sp>
      <p:sp>
        <p:nvSpPr>
          <p:cNvPr id="3093" name="Rectangle 25"/>
          <p:cNvSpPr>
            <a:spLocks noChangeArrowheads="1"/>
          </p:cNvSpPr>
          <p:nvPr/>
        </p:nvSpPr>
        <p:spPr bwMode="auto">
          <a:xfrm>
            <a:off x="4948238" y="518001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3.0</a:t>
            </a:r>
          </a:p>
        </p:txBody>
      </p:sp>
      <p:sp>
        <p:nvSpPr>
          <p:cNvPr id="3094" name="Rectangle 26"/>
          <p:cNvSpPr>
            <a:spLocks noChangeArrowheads="1"/>
          </p:cNvSpPr>
          <p:nvPr/>
        </p:nvSpPr>
        <p:spPr bwMode="auto">
          <a:xfrm>
            <a:off x="5891213" y="518001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1.0</a:t>
            </a:r>
          </a:p>
        </p:txBody>
      </p:sp>
      <p:sp>
        <p:nvSpPr>
          <p:cNvPr id="3095" name="Rectangle 27"/>
          <p:cNvSpPr>
            <a:spLocks noChangeArrowheads="1"/>
          </p:cNvSpPr>
          <p:nvPr/>
        </p:nvSpPr>
        <p:spPr bwMode="auto">
          <a:xfrm>
            <a:off x="1719263" y="5413375"/>
            <a:ext cx="183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Tem as melhores instalações</a:t>
            </a:r>
          </a:p>
        </p:txBody>
      </p:sp>
      <p:sp>
        <p:nvSpPr>
          <p:cNvPr id="3096" name="Rectangle 28"/>
          <p:cNvSpPr>
            <a:spLocks noChangeArrowheads="1"/>
          </p:cNvSpPr>
          <p:nvPr/>
        </p:nvSpPr>
        <p:spPr bwMode="auto">
          <a:xfrm>
            <a:off x="4948238" y="5413375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2.7</a:t>
            </a:r>
          </a:p>
        </p:txBody>
      </p:sp>
      <p:sp>
        <p:nvSpPr>
          <p:cNvPr id="3097" name="Rectangle 29"/>
          <p:cNvSpPr>
            <a:spLocks noChangeArrowheads="1"/>
          </p:cNvSpPr>
          <p:nvPr/>
        </p:nvSpPr>
        <p:spPr bwMode="auto">
          <a:xfrm>
            <a:off x="5891213" y="5413375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0.3</a:t>
            </a:r>
          </a:p>
        </p:txBody>
      </p:sp>
      <p:sp>
        <p:nvSpPr>
          <p:cNvPr id="3098" name="Rectangle 30"/>
          <p:cNvSpPr>
            <a:spLocks noChangeArrowheads="1"/>
          </p:cNvSpPr>
          <p:nvPr/>
        </p:nvSpPr>
        <p:spPr bwMode="auto">
          <a:xfrm>
            <a:off x="1719263" y="5646738"/>
            <a:ext cx="159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Piscina coberta aquecida</a:t>
            </a:r>
          </a:p>
        </p:txBody>
      </p:sp>
      <p:sp>
        <p:nvSpPr>
          <p:cNvPr id="3099" name="Rectangle 31"/>
          <p:cNvSpPr>
            <a:spLocks noChangeArrowheads="1"/>
          </p:cNvSpPr>
          <p:nvPr/>
        </p:nvSpPr>
        <p:spPr bwMode="auto">
          <a:xfrm>
            <a:off x="4948238" y="56467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2.3</a:t>
            </a:r>
          </a:p>
        </p:txBody>
      </p:sp>
      <p:sp>
        <p:nvSpPr>
          <p:cNvPr id="3100" name="Rectangle 32"/>
          <p:cNvSpPr>
            <a:spLocks noChangeArrowheads="1"/>
          </p:cNvSpPr>
          <p:nvPr/>
        </p:nvSpPr>
        <p:spPr bwMode="auto">
          <a:xfrm>
            <a:off x="5891213" y="56467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0.0</a:t>
            </a:r>
          </a:p>
        </p:txBody>
      </p:sp>
      <p:sp>
        <p:nvSpPr>
          <p:cNvPr id="3101" name="Rectangle 33"/>
          <p:cNvSpPr>
            <a:spLocks noChangeArrowheads="1"/>
          </p:cNvSpPr>
          <p:nvPr/>
        </p:nvSpPr>
        <p:spPr bwMode="auto">
          <a:xfrm>
            <a:off x="1719263" y="5880100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800000"/>
                </a:solidFill>
                <a:latin typeface="Arial" charset="0"/>
              </a:rPr>
              <a:t>Clube limpo</a:t>
            </a:r>
          </a:p>
        </p:txBody>
      </p:sp>
      <p:sp>
        <p:nvSpPr>
          <p:cNvPr id="3102" name="Rectangle 34"/>
          <p:cNvSpPr>
            <a:spLocks noChangeArrowheads="1"/>
          </p:cNvSpPr>
          <p:nvPr/>
        </p:nvSpPr>
        <p:spPr bwMode="auto">
          <a:xfrm>
            <a:off x="4948238" y="58801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0.7</a:t>
            </a:r>
          </a:p>
        </p:txBody>
      </p:sp>
      <p:sp>
        <p:nvSpPr>
          <p:cNvPr id="3103" name="Rectangle 35"/>
          <p:cNvSpPr>
            <a:spLocks noChangeArrowheads="1"/>
          </p:cNvSpPr>
          <p:nvPr/>
        </p:nvSpPr>
        <p:spPr bwMode="auto">
          <a:xfrm>
            <a:off x="5891213" y="58801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0.0</a:t>
            </a:r>
          </a:p>
        </p:txBody>
      </p:sp>
      <p:sp>
        <p:nvSpPr>
          <p:cNvPr id="3104" name="Rectangle 36"/>
          <p:cNvSpPr>
            <a:spLocks noChangeArrowheads="1"/>
          </p:cNvSpPr>
          <p:nvPr/>
        </p:nvSpPr>
        <p:spPr bwMode="auto">
          <a:xfrm>
            <a:off x="4902200" y="18970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 b="1">
                <a:solidFill>
                  <a:srgbClr val="000000"/>
                </a:solidFill>
                <a:latin typeface="Arial" charset="0"/>
              </a:rPr>
              <a:t>19.7</a:t>
            </a:r>
          </a:p>
        </p:txBody>
      </p:sp>
      <p:sp>
        <p:nvSpPr>
          <p:cNvPr id="3105" name="Rectangle 37"/>
          <p:cNvSpPr>
            <a:spLocks noChangeArrowheads="1"/>
          </p:cNvSpPr>
          <p:nvPr/>
        </p:nvSpPr>
        <p:spPr bwMode="auto">
          <a:xfrm>
            <a:off x="5895975" y="18970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 b="1">
                <a:solidFill>
                  <a:srgbClr val="000000"/>
                </a:solidFill>
                <a:latin typeface="Arial" charset="0"/>
              </a:rPr>
              <a:t>21.0</a:t>
            </a:r>
          </a:p>
        </p:txBody>
      </p:sp>
      <p:sp>
        <p:nvSpPr>
          <p:cNvPr id="3106" name="Rectangle 38"/>
          <p:cNvSpPr>
            <a:spLocks noChangeArrowheads="1"/>
          </p:cNvSpPr>
          <p:nvPr/>
        </p:nvSpPr>
        <p:spPr bwMode="auto">
          <a:xfrm>
            <a:off x="4902200" y="22018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14.0</a:t>
            </a:r>
          </a:p>
        </p:txBody>
      </p:sp>
      <p:sp>
        <p:nvSpPr>
          <p:cNvPr id="3107" name="Rectangle 39"/>
          <p:cNvSpPr>
            <a:spLocks noChangeArrowheads="1"/>
          </p:cNvSpPr>
          <p:nvPr/>
        </p:nvSpPr>
        <p:spPr bwMode="auto">
          <a:xfrm>
            <a:off x="5895975" y="22018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18.0</a:t>
            </a:r>
          </a:p>
        </p:txBody>
      </p:sp>
      <p:sp>
        <p:nvSpPr>
          <p:cNvPr id="3108" name="Rectangle 40"/>
          <p:cNvSpPr>
            <a:spLocks noChangeArrowheads="1"/>
          </p:cNvSpPr>
          <p:nvPr/>
        </p:nvSpPr>
        <p:spPr bwMode="auto">
          <a:xfrm>
            <a:off x="4937125" y="24336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2.3</a:t>
            </a:r>
          </a:p>
        </p:txBody>
      </p:sp>
      <p:sp>
        <p:nvSpPr>
          <p:cNvPr id="3109" name="Rectangle 41"/>
          <p:cNvSpPr>
            <a:spLocks noChangeArrowheads="1"/>
          </p:cNvSpPr>
          <p:nvPr/>
        </p:nvSpPr>
        <p:spPr bwMode="auto">
          <a:xfrm>
            <a:off x="5930900" y="24336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1.0</a:t>
            </a:r>
          </a:p>
        </p:txBody>
      </p:sp>
      <p:sp>
        <p:nvSpPr>
          <p:cNvPr id="3110" name="Rectangle 42"/>
          <p:cNvSpPr>
            <a:spLocks noChangeArrowheads="1"/>
          </p:cNvSpPr>
          <p:nvPr/>
        </p:nvSpPr>
        <p:spPr bwMode="auto">
          <a:xfrm>
            <a:off x="4937125" y="2667000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1.7</a:t>
            </a:r>
          </a:p>
        </p:txBody>
      </p:sp>
      <p:sp>
        <p:nvSpPr>
          <p:cNvPr id="3111" name="Rectangle 43"/>
          <p:cNvSpPr>
            <a:spLocks noChangeArrowheads="1"/>
          </p:cNvSpPr>
          <p:nvPr/>
        </p:nvSpPr>
        <p:spPr bwMode="auto">
          <a:xfrm>
            <a:off x="5930900" y="2667000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2.0</a:t>
            </a:r>
          </a:p>
        </p:txBody>
      </p:sp>
      <p:sp>
        <p:nvSpPr>
          <p:cNvPr id="3112" name="Rectangle 44"/>
          <p:cNvSpPr>
            <a:spLocks noChangeArrowheads="1"/>
          </p:cNvSpPr>
          <p:nvPr/>
        </p:nvSpPr>
        <p:spPr bwMode="auto">
          <a:xfrm>
            <a:off x="4937125" y="28241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1.7</a:t>
            </a:r>
          </a:p>
        </p:txBody>
      </p:sp>
      <p:sp>
        <p:nvSpPr>
          <p:cNvPr id="3113" name="Rectangle 45"/>
          <p:cNvSpPr>
            <a:spLocks noChangeArrowheads="1"/>
          </p:cNvSpPr>
          <p:nvPr/>
        </p:nvSpPr>
        <p:spPr bwMode="auto">
          <a:xfrm>
            <a:off x="5930900" y="28241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0.7</a:t>
            </a:r>
          </a:p>
        </p:txBody>
      </p:sp>
      <p:sp>
        <p:nvSpPr>
          <p:cNvPr id="3114" name="Rectangle 46"/>
          <p:cNvSpPr>
            <a:spLocks noChangeArrowheads="1"/>
          </p:cNvSpPr>
          <p:nvPr/>
        </p:nvSpPr>
        <p:spPr bwMode="auto">
          <a:xfrm>
            <a:off x="4913313" y="31162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 b="1">
                <a:solidFill>
                  <a:srgbClr val="000000"/>
                </a:solidFill>
                <a:latin typeface="Arial" charset="0"/>
              </a:rPr>
              <a:t>19.3</a:t>
            </a:r>
          </a:p>
        </p:txBody>
      </p:sp>
      <p:sp>
        <p:nvSpPr>
          <p:cNvPr id="3115" name="Rectangle 47"/>
          <p:cNvSpPr>
            <a:spLocks noChangeArrowheads="1"/>
          </p:cNvSpPr>
          <p:nvPr/>
        </p:nvSpPr>
        <p:spPr bwMode="auto">
          <a:xfrm>
            <a:off x="5856288" y="31162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 b="1">
                <a:solidFill>
                  <a:srgbClr val="000000"/>
                </a:solidFill>
                <a:latin typeface="Arial" charset="0"/>
              </a:rPr>
              <a:t>31.3</a:t>
            </a:r>
          </a:p>
        </p:txBody>
      </p:sp>
      <p:sp>
        <p:nvSpPr>
          <p:cNvPr id="3116" name="Rectangle 48"/>
          <p:cNvSpPr>
            <a:spLocks noChangeArrowheads="1"/>
          </p:cNvSpPr>
          <p:nvPr/>
        </p:nvSpPr>
        <p:spPr bwMode="auto">
          <a:xfrm>
            <a:off x="4913313" y="33448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10.7</a:t>
            </a:r>
          </a:p>
        </p:txBody>
      </p:sp>
      <p:sp>
        <p:nvSpPr>
          <p:cNvPr id="3117" name="Rectangle 49"/>
          <p:cNvSpPr>
            <a:spLocks noChangeArrowheads="1"/>
          </p:cNvSpPr>
          <p:nvPr/>
        </p:nvSpPr>
        <p:spPr bwMode="auto">
          <a:xfrm>
            <a:off x="5856288" y="334486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14.7</a:t>
            </a:r>
          </a:p>
        </p:txBody>
      </p:sp>
      <p:sp>
        <p:nvSpPr>
          <p:cNvPr id="3118" name="Rectangle 50"/>
          <p:cNvSpPr>
            <a:spLocks noChangeArrowheads="1"/>
          </p:cNvSpPr>
          <p:nvPr/>
        </p:nvSpPr>
        <p:spPr bwMode="auto">
          <a:xfrm>
            <a:off x="4983163" y="35766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6.0</a:t>
            </a:r>
          </a:p>
        </p:txBody>
      </p:sp>
      <p:sp>
        <p:nvSpPr>
          <p:cNvPr id="3119" name="Rectangle 51"/>
          <p:cNvSpPr>
            <a:spLocks noChangeArrowheads="1"/>
          </p:cNvSpPr>
          <p:nvPr/>
        </p:nvSpPr>
        <p:spPr bwMode="auto">
          <a:xfrm>
            <a:off x="5856288" y="3576638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10.3</a:t>
            </a:r>
          </a:p>
        </p:txBody>
      </p:sp>
      <p:sp>
        <p:nvSpPr>
          <p:cNvPr id="3120" name="Rectangle 52"/>
          <p:cNvSpPr>
            <a:spLocks noChangeArrowheads="1"/>
          </p:cNvSpPr>
          <p:nvPr/>
        </p:nvSpPr>
        <p:spPr bwMode="auto">
          <a:xfrm>
            <a:off x="4983163" y="38100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2.7</a:t>
            </a:r>
          </a:p>
        </p:txBody>
      </p:sp>
      <p:sp>
        <p:nvSpPr>
          <p:cNvPr id="3121" name="Rectangle 53"/>
          <p:cNvSpPr>
            <a:spLocks noChangeArrowheads="1"/>
          </p:cNvSpPr>
          <p:nvPr/>
        </p:nvSpPr>
        <p:spPr bwMode="auto">
          <a:xfrm>
            <a:off x="5926138" y="38100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8.0</a:t>
            </a:r>
          </a:p>
        </p:txBody>
      </p:sp>
      <p:sp>
        <p:nvSpPr>
          <p:cNvPr id="3122" name="Rectangle 54"/>
          <p:cNvSpPr>
            <a:spLocks noChangeArrowheads="1"/>
          </p:cNvSpPr>
          <p:nvPr/>
        </p:nvSpPr>
        <p:spPr bwMode="auto">
          <a:xfrm>
            <a:off x="4983163" y="40433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0.0</a:t>
            </a:r>
          </a:p>
        </p:txBody>
      </p:sp>
      <p:sp>
        <p:nvSpPr>
          <p:cNvPr id="3123" name="Rectangle 55"/>
          <p:cNvSpPr>
            <a:spLocks noChangeArrowheads="1"/>
          </p:cNvSpPr>
          <p:nvPr/>
        </p:nvSpPr>
        <p:spPr bwMode="auto">
          <a:xfrm>
            <a:off x="5926138" y="40433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Arial" charset="0"/>
              </a:rPr>
              <a:t>0.3</a:t>
            </a:r>
          </a:p>
        </p:txBody>
      </p:sp>
      <p:sp>
        <p:nvSpPr>
          <p:cNvPr id="3124" name="Rectangle 56"/>
          <p:cNvSpPr>
            <a:spLocks noChangeArrowheads="1"/>
          </p:cNvSpPr>
          <p:nvPr/>
        </p:nvSpPr>
        <p:spPr bwMode="auto">
          <a:xfrm>
            <a:off x="714348" y="357166"/>
            <a:ext cx="8042202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pt-BR" sz="2800" dirty="0"/>
              <a:t> pergunta aberta: </a:t>
            </a: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POR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</a:rPr>
              <a:t>QUE VOCÊ ESCOLHEU </a:t>
            </a: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</a:rPr>
              <a:t>CLUBE DO </a:t>
            </a: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BOLINHA?</a:t>
            </a:r>
          </a:p>
        </p:txBody>
      </p:sp>
      <p:sp>
        <p:nvSpPr>
          <p:cNvPr id="3125" name="Rectangle 57"/>
          <p:cNvSpPr>
            <a:spLocks noChangeArrowheads="1"/>
          </p:cNvSpPr>
          <p:nvPr/>
        </p:nvSpPr>
        <p:spPr bwMode="auto">
          <a:xfrm>
            <a:off x="4784725" y="1493838"/>
            <a:ext cx="795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b="1">
                <a:solidFill>
                  <a:srgbClr val="800000"/>
                </a:solidFill>
                <a:latin typeface="Arial" charset="0"/>
              </a:rPr>
              <a:t>Anúncio</a:t>
            </a:r>
          </a:p>
        </p:txBody>
      </p:sp>
      <p:sp>
        <p:nvSpPr>
          <p:cNvPr id="3126" name="Rectangle 58"/>
          <p:cNvSpPr>
            <a:spLocks noChangeArrowheads="1"/>
          </p:cNvSpPr>
          <p:nvPr/>
        </p:nvSpPr>
        <p:spPr bwMode="auto">
          <a:xfrm>
            <a:off x="5726113" y="1493838"/>
            <a:ext cx="71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b="1">
                <a:solidFill>
                  <a:srgbClr val="800000"/>
                </a:solidFill>
                <a:latin typeface="Arial" charset="0"/>
              </a:rPr>
              <a:t>Matéria</a:t>
            </a:r>
          </a:p>
        </p:txBody>
      </p:sp>
      <p:sp>
        <p:nvSpPr>
          <p:cNvPr id="3127" name="Rectangle 59"/>
          <p:cNvSpPr>
            <a:spLocks noChangeArrowheads="1"/>
          </p:cNvSpPr>
          <p:nvPr/>
        </p:nvSpPr>
        <p:spPr bwMode="auto">
          <a:xfrm>
            <a:off x="2143108" y="843318"/>
            <a:ext cx="4603824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 Respostas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</a:rPr>
              <a:t>são codificadas por </a:t>
            </a: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tipo de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</a:rPr>
              <a:t>tema</a:t>
            </a:r>
          </a:p>
          <a:p>
            <a:pPr>
              <a:buFontTx/>
              <a:buChar char="•"/>
            </a:pPr>
            <a:r>
              <a:rPr lang="pt-BR" sz="1600" b="1" dirty="0" smtClean="0">
                <a:solidFill>
                  <a:srgbClr val="000000"/>
                </a:solidFill>
                <a:latin typeface="Arial" charset="0"/>
              </a:rPr>
              <a:t>Considerando o objetivo da pesquisa</a:t>
            </a:r>
            <a:endParaRPr lang="pt-BR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3074" name="Object 60"/>
          <p:cNvGraphicFramePr>
            <a:graphicFrameLocks/>
          </p:cNvGraphicFramePr>
          <p:nvPr/>
        </p:nvGraphicFramePr>
        <p:xfrm>
          <a:off x="1824038" y="6149975"/>
          <a:ext cx="5476875" cy="328613"/>
        </p:xfrm>
        <a:graphic>
          <a:graphicData uri="http://schemas.openxmlformats.org/presentationml/2006/ole">
            <p:oleObj spid="_x0000_s3074" name="Document" r:id="rId3" imgW="5486040" imgH="338040" progId="Word.Document.8">
              <p:embed/>
            </p:oleObj>
          </a:graphicData>
        </a:graphic>
      </p:graphicFrame>
      <p:sp>
        <p:nvSpPr>
          <p:cNvPr id="3128" name="Oval 64"/>
          <p:cNvSpPr>
            <a:spLocks noChangeArrowheads="1"/>
          </p:cNvSpPr>
          <p:nvPr/>
        </p:nvSpPr>
        <p:spPr bwMode="auto">
          <a:xfrm>
            <a:off x="4876800" y="42672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9" name="Rectangle 65"/>
          <p:cNvSpPr>
            <a:spLocks noChangeArrowheads="1"/>
          </p:cNvSpPr>
          <p:nvPr/>
        </p:nvSpPr>
        <p:spPr bwMode="auto">
          <a:xfrm>
            <a:off x="5867400" y="3124200"/>
            <a:ext cx="381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30" name="Rectangle 66"/>
          <p:cNvSpPr>
            <a:spLocks noChangeArrowheads="1"/>
          </p:cNvSpPr>
          <p:nvPr/>
        </p:nvSpPr>
        <p:spPr bwMode="auto">
          <a:xfrm>
            <a:off x="5943600" y="1905000"/>
            <a:ext cx="381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726D6A-378E-44FF-B027-A51A3DD34003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465763" y="2073275"/>
            <a:ext cx="795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b="1" dirty="0">
                <a:solidFill>
                  <a:srgbClr val="800000"/>
                </a:solidFill>
                <a:latin typeface="Arial" charset="0"/>
              </a:rPr>
              <a:t>Anúncio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6248400" y="2057400"/>
            <a:ext cx="715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b="1">
                <a:solidFill>
                  <a:srgbClr val="800000"/>
                </a:solidFill>
                <a:latin typeface="Arial" charset="0"/>
              </a:rPr>
              <a:t>Matéria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2892425" y="2447925"/>
            <a:ext cx="84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Piano-bar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5557838" y="2447925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8.35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6367463" y="2447925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8.69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2892425" y="2635250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Portaria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5557838" y="263525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8.09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367463" y="263525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8.37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2892425" y="2820988"/>
            <a:ext cx="920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Segurança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5649913" y="2865438"/>
            <a:ext cx="400050" cy="173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5557838" y="2820988"/>
            <a:ext cx="481012" cy="274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7.88</a:t>
            </a: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6459538" y="2865438"/>
            <a:ext cx="400050" cy="173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6367463" y="2820988"/>
            <a:ext cx="481012" cy="274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8.72</a:t>
            </a:r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2892425" y="3008313"/>
            <a:ext cx="996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Secretárias </a:t>
            </a:r>
          </a:p>
        </p:txBody>
      </p:sp>
      <p:sp>
        <p:nvSpPr>
          <p:cNvPr id="9238" name="Rectangle 21"/>
          <p:cNvSpPr>
            <a:spLocks noChangeArrowheads="1"/>
          </p:cNvSpPr>
          <p:nvPr/>
        </p:nvSpPr>
        <p:spPr bwMode="auto">
          <a:xfrm>
            <a:off x="3751263" y="3008313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administrativas</a:t>
            </a:r>
          </a:p>
        </p:txBody>
      </p:sp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5649913" y="3052763"/>
            <a:ext cx="312737" cy="17303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5557838" y="2996952"/>
            <a:ext cx="481012" cy="2776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7.85</a:t>
            </a:r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6459538" y="3052763"/>
            <a:ext cx="400050" cy="17303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42" name="Rectangle 25"/>
          <p:cNvSpPr>
            <a:spLocks noChangeArrowheads="1"/>
          </p:cNvSpPr>
          <p:nvPr/>
        </p:nvSpPr>
        <p:spPr bwMode="auto">
          <a:xfrm>
            <a:off x="6367463" y="3008313"/>
            <a:ext cx="481012" cy="274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7.75</a:t>
            </a:r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>
            <a:off x="2892425" y="3195638"/>
            <a:ext cx="742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Sala de </a:t>
            </a:r>
          </a:p>
        </p:txBody>
      </p:sp>
      <p:sp>
        <p:nvSpPr>
          <p:cNvPr id="9244" name="Rectangle 27"/>
          <p:cNvSpPr>
            <a:spLocks noChangeArrowheads="1"/>
          </p:cNvSpPr>
          <p:nvPr/>
        </p:nvSpPr>
        <p:spPr bwMode="auto">
          <a:xfrm>
            <a:off x="3484563" y="3195638"/>
            <a:ext cx="777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carteado</a:t>
            </a:r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5557838" y="31956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7.77</a:t>
            </a:r>
          </a:p>
        </p:txBody>
      </p:sp>
      <p:sp>
        <p:nvSpPr>
          <p:cNvPr id="9246" name="Rectangle 29"/>
          <p:cNvSpPr>
            <a:spLocks noChangeArrowheads="1"/>
          </p:cNvSpPr>
          <p:nvPr/>
        </p:nvSpPr>
        <p:spPr bwMode="auto">
          <a:xfrm>
            <a:off x="6367463" y="31956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8.22</a:t>
            </a:r>
          </a:p>
        </p:txBody>
      </p:sp>
      <p:sp>
        <p:nvSpPr>
          <p:cNvPr id="9247" name="Rectangle 30"/>
          <p:cNvSpPr>
            <a:spLocks noChangeArrowheads="1"/>
          </p:cNvSpPr>
          <p:nvPr/>
        </p:nvSpPr>
        <p:spPr bwMode="auto">
          <a:xfrm>
            <a:off x="2892425" y="3382963"/>
            <a:ext cx="81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Serviços </a:t>
            </a:r>
          </a:p>
        </p:txBody>
      </p:sp>
      <p:sp>
        <p:nvSpPr>
          <p:cNvPr id="9248" name="Rectangle 31"/>
          <p:cNvSpPr>
            <a:spLocks noChangeArrowheads="1"/>
          </p:cNvSpPr>
          <p:nvPr/>
        </p:nvSpPr>
        <p:spPr bwMode="auto">
          <a:xfrm>
            <a:off x="3562350" y="3382963"/>
            <a:ext cx="750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médicos</a:t>
            </a:r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5557838" y="338296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7.61</a:t>
            </a:r>
          </a:p>
        </p:txBody>
      </p:sp>
      <p:sp>
        <p:nvSpPr>
          <p:cNvPr id="9250" name="Rectangle 33"/>
          <p:cNvSpPr>
            <a:spLocks noChangeArrowheads="1"/>
          </p:cNvSpPr>
          <p:nvPr/>
        </p:nvSpPr>
        <p:spPr bwMode="auto">
          <a:xfrm>
            <a:off x="6367463" y="338296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8.15</a:t>
            </a:r>
          </a:p>
        </p:txBody>
      </p:sp>
      <p:sp>
        <p:nvSpPr>
          <p:cNvPr id="9251" name="Rectangle 34"/>
          <p:cNvSpPr>
            <a:spLocks noChangeArrowheads="1"/>
          </p:cNvSpPr>
          <p:nvPr/>
        </p:nvSpPr>
        <p:spPr bwMode="auto">
          <a:xfrm>
            <a:off x="2892425" y="3568700"/>
            <a:ext cx="709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Sauna/ </a:t>
            </a:r>
          </a:p>
        </p:txBody>
      </p:sp>
      <p:sp>
        <p:nvSpPr>
          <p:cNvPr id="9252" name="Rectangle 35"/>
          <p:cNvSpPr>
            <a:spLocks noChangeArrowheads="1"/>
          </p:cNvSpPr>
          <p:nvPr/>
        </p:nvSpPr>
        <p:spPr bwMode="auto">
          <a:xfrm>
            <a:off x="3446463" y="3568700"/>
            <a:ext cx="93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massagem</a:t>
            </a:r>
          </a:p>
        </p:txBody>
      </p:sp>
      <p:sp>
        <p:nvSpPr>
          <p:cNvPr id="9253" name="Rectangle 36"/>
          <p:cNvSpPr>
            <a:spLocks noChangeArrowheads="1"/>
          </p:cNvSpPr>
          <p:nvPr/>
        </p:nvSpPr>
        <p:spPr bwMode="auto">
          <a:xfrm>
            <a:off x="5557838" y="356870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7.57</a:t>
            </a:r>
          </a:p>
        </p:txBody>
      </p:sp>
      <p:sp>
        <p:nvSpPr>
          <p:cNvPr id="9254" name="Rectangle 37"/>
          <p:cNvSpPr>
            <a:spLocks noChangeArrowheads="1"/>
          </p:cNvSpPr>
          <p:nvPr/>
        </p:nvSpPr>
        <p:spPr bwMode="auto">
          <a:xfrm>
            <a:off x="6367463" y="356870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8.07</a:t>
            </a:r>
          </a:p>
        </p:txBody>
      </p:sp>
      <p:sp>
        <p:nvSpPr>
          <p:cNvPr id="9255" name="Rectangle 38"/>
          <p:cNvSpPr>
            <a:spLocks noChangeArrowheads="1"/>
          </p:cNvSpPr>
          <p:nvPr/>
        </p:nvSpPr>
        <p:spPr bwMode="auto">
          <a:xfrm>
            <a:off x="2892425" y="3756025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Salas de TV/ </a:t>
            </a:r>
          </a:p>
        </p:txBody>
      </p:sp>
      <p:sp>
        <p:nvSpPr>
          <p:cNvPr id="9256" name="Rectangle 39"/>
          <p:cNvSpPr>
            <a:spLocks noChangeArrowheads="1"/>
          </p:cNvSpPr>
          <p:nvPr/>
        </p:nvSpPr>
        <p:spPr bwMode="auto">
          <a:xfrm>
            <a:off x="3862388" y="3756025"/>
            <a:ext cx="5572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vídeo</a:t>
            </a:r>
          </a:p>
        </p:txBody>
      </p:sp>
      <p:sp>
        <p:nvSpPr>
          <p:cNvPr id="9257" name="Rectangle 40"/>
          <p:cNvSpPr>
            <a:spLocks noChangeArrowheads="1"/>
          </p:cNvSpPr>
          <p:nvPr/>
        </p:nvSpPr>
        <p:spPr bwMode="auto">
          <a:xfrm>
            <a:off x="5557838" y="3756025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7.34</a:t>
            </a:r>
          </a:p>
        </p:txBody>
      </p:sp>
      <p:sp>
        <p:nvSpPr>
          <p:cNvPr id="9258" name="Rectangle 41"/>
          <p:cNvSpPr>
            <a:spLocks noChangeArrowheads="1"/>
          </p:cNvSpPr>
          <p:nvPr/>
        </p:nvSpPr>
        <p:spPr bwMode="auto">
          <a:xfrm>
            <a:off x="6367463" y="3756025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7.86</a:t>
            </a:r>
          </a:p>
        </p:txBody>
      </p:sp>
      <p:sp>
        <p:nvSpPr>
          <p:cNvPr id="9259" name="Rectangle 42"/>
          <p:cNvSpPr>
            <a:spLocks noChangeArrowheads="1"/>
          </p:cNvSpPr>
          <p:nvPr/>
        </p:nvSpPr>
        <p:spPr bwMode="auto">
          <a:xfrm>
            <a:off x="2892425" y="3943350"/>
            <a:ext cx="750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Cinema/</a:t>
            </a:r>
          </a:p>
        </p:txBody>
      </p:sp>
      <p:sp>
        <p:nvSpPr>
          <p:cNvPr id="9260" name="Rectangle 43"/>
          <p:cNvSpPr>
            <a:spLocks noChangeArrowheads="1"/>
          </p:cNvSpPr>
          <p:nvPr/>
        </p:nvSpPr>
        <p:spPr bwMode="auto">
          <a:xfrm>
            <a:off x="3497263" y="3943350"/>
            <a:ext cx="573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teatro</a:t>
            </a:r>
          </a:p>
        </p:txBody>
      </p:sp>
      <p:sp>
        <p:nvSpPr>
          <p:cNvPr id="9261" name="Rectangle 44"/>
          <p:cNvSpPr>
            <a:spLocks noChangeArrowheads="1"/>
          </p:cNvSpPr>
          <p:nvPr/>
        </p:nvSpPr>
        <p:spPr bwMode="auto">
          <a:xfrm>
            <a:off x="5557838" y="394335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7.24</a:t>
            </a:r>
          </a:p>
        </p:txBody>
      </p:sp>
      <p:sp>
        <p:nvSpPr>
          <p:cNvPr id="9262" name="Rectangle 45"/>
          <p:cNvSpPr>
            <a:spLocks noChangeArrowheads="1"/>
          </p:cNvSpPr>
          <p:nvPr/>
        </p:nvSpPr>
        <p:spPr bwMode="auto">
          <a:xfrm>
            <a:off x="6367463" y="394335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7.75</a:t>
            </a:r>
          </a:p>
        </p:txBody>
      </p:sp>
      <p:sp>
        <p:nvSpPr>
          <p:cNvPr id="9263" name="Rectangle 46"/>
          <p:cNvSpPr>
            <a:spLocks noChangeArrowheads="1"/>
          </p:cNvSpPr>
          <p:nvPr/>
        </p:nvSpPr>
        <p:spPr bwMode="auto">
          <a:xfrm>
            <a:off x="2892425" y="4130675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Limpeza</a:t>
            </a:r>
          </a:p>
        </p:txBody>
      </p:sp>
      <p:sp>
        <p:nvSpPr>
          <p:cNvPr id="9264" name="Rectangle 47"/>
          <p:cNvSpPr>
            <a:spLocks noChangeArrowheads="1"/>
          </p:cNvSpPr>
          <p:nvPr/>
        </p:nvSpPr>
        <p:spPr bwMode="auto">
          <a:xfrm>
            <a:off x="5649913" y="4173538"/>
            <a:ext cx="400050" cy="173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9265" name="Rectangle 48"/>
          <p:cNvSpPr>
            <a:spLocks noChangeArrowheads="1"/>
          </p:cNvSpPr>
          <p:nvPr/>
        </p:nvSpPr>
        <p:spPr bwMode="auto">
          <a:xfrm>
            <a:off x="5557838" y="4130675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7.20</a:t>
            </a:r>
          </a:p>
        </p:txBody>
      </p:sp>
      <p:sp>
        <p:nvSpPr>
          <p:cNvPr id="9266" name="Rectangle 49"/>
          <p:cNvSpPr>
            <a:spLocks noChangeArrowheads="1"/>
          </p:cNvSpPr>
          <p:nvPr/>
        </p:nvSpPr>
        <p:spPr bwMode="auto">
          <a:xfrm>
            <a:off x="6459538" y="4173538"/>
            <a:ext cx="400050" cy="173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67" name="Rectangle 50"/>
          <p:cNvSpPr>
            <a:spLocks noChangeArrowheads="1"/>
          </p:cNvSpPr>
          <p:nvPr/>
        </p:nvSpPr>
        <p:spPr bwMode="auto">
          <a:xfrm>
            <a:off x="6367463" y="4130675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8.08</a:t>
            </a:r>
          </a:p>
        </p:txBody>
      </p:sp>
      <p:sp>
        <p:nvSpPr>
          <p:cNvPr id="9268" name="Rectangle 51"/>
          <p:cNvSpPr>
            <a:spLocks noChangeArrowheads="1"/>
          </p:cNvSpPr>
          <p:nvPr/>
        </p:nvSpPr>
        <p:spPr bwMode="auto">
          <a:xfrm>
            <a:off x="2892425" y="4316413"/>
            <a:ext cx="971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Cabelereiro</a:t>
            </a:r>
          </a:p>
        </p:txBody>
      </p:sp>
      <p:sp>
        <p:nvSpPr>
          <p:cNvPr id="9269" name="Rectangle 52"/>
          <p:cNvSpPr>
            <a:spLocks noChangeArrowheads="1"/>
          </p:cNvSpPr>
          <p:nvPr/>
        </p:nvSpPr>
        <p:spPr bwMode="auto">
          <a:xfrm>
            <a:off x="5649913" y="4360863"/>
            <a:ext cx="400050" cy="173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9270" name="Rectangle 53"/>
          <p:cNvSpPr>
            <a:spLocks noChangeArrowheads="1"/>
          </p:cNvSpPr>
          <p:nvPr/>
        </p:nvSpPr>
        <p:spPr bwMode="auto">
          <a:xfrm>
            <a:off x="5557838" y="431641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7.05</a:t>
            </a:r>
          </a:p>
        </p:txBody>
      </p:sp>
      <p:sp>
        <p:nvSpPr>
          <p:cNvPr id="9271" name="Rectangle 54"/>
          <p:cNvSpPr>
            <a:spLocks noChangeArrowheads="1"/>
          </p:cNvSpPr>
          <p:nvPr/>
        </p:nvSpPr>
        <p:spPr bwMode="auto">
          <a:xfrm>
            <a:off x="6459538" y="4360863"/>
            <a:ext cx="400050" cy="173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72" name="Rectangle 55"/>
          <p:cNvSpPr>
            <a:spLocks noChangeArrowheads="1"/>
          </p:cNvSpPr>
          <p:nvPr/>
        </p:nvSpPr>
        <p:spPr bwMode="auto">
          <a:xfrm>
            <a:off x="6367463" y="4316413"/>
            <a:ext cx="481012" cy="274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8.17</a:t>
            </a:r>
          </a:p>
        </p:txBody>
      </p:sp>
      <p:sp>
        <p:nvSpPr>
          <p:cNvPr id="9273" name="Rectangle 56"/>
          <p:cNvSpPr>
            <a:spLocks noChangeArrowheads="1"/>
          </p:cNvSpPr>
          <p:nvPr/>
        </p:nvSpPr>
        <p:spPr bwMode="auto">
          <a:xfrm>
            <a:off x="2892425" y="4503738"/>
            <a:ext cx="854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Vestiários</a:t>
            </a:r>
          </a:p>
        </p:txBody>
      </p:sp>
      <p:sp>
        <p:nvSpPr>
          <p:cNvPr id="9274" name="Rectangle 57"/>
          <p:cNvSpPr>
            <a:spLocks noChangeArrowheads="1"/>
          </p:cNvSpPr>
          <p:nvPr/>
        </p:nvSpPr>
        <p:spPr bwMode="auto">
          <a:xfrm>
            <a:off x="5557838" y="45037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7.00</a:t>
            </a:r>
          </a:p>
        </p:txBody>
      </p:sp>
      <p:sp>
        <p:nvSpPr>
          <p:cNvPr id="9275" name="Rectangle 58"/>
          <p:cNvSpPr>
            <a:spLocks noChangeArrowheads="1"/>
          </p:cNvSpPr>
          <p:nvPr/>
        </p:nvSpPr>
        <p:spPr bwMode="auto">
          <a:xfrm>
            <a:off x="6367463" y="45037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7.69</a:t>
            </a:r>
          </a:p>
        </p:txBody>
      </p:sp>
      <p:sp>
        <p:nvSpPr>
          <p:cNvPr id="9276" name="Rectangle 59"/>
          <p:cNvSpPr>
            <a:spLocks noChangeArrowheads="1"/>
          </p:cNvSpPr>
          <p:nvPr/>
        </p:nvSpPr>
        <p:spPr bwMode="auto">
          <a:xfrm>
            <a:off x="2892425" y="4691063"/>
            <a:ext cx="115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Comunicação </a:t>
            </a:r>
          </a:p>
        </p:txBody>
      </p:sp>
      <p:sp>
        <p:nvSpPr>
          <p:cNvPr id="9277" name="Rectangle 60"/>
          <p:cNvSpPr>
            <a:spLocks noChangeArrowheads="1"/>
          </p:cNvSpPr>
          <p:nvPr/>
        </p:nvSpPr>
        <p:spPr bwMode="auto">
          <a:xfrm>
            <a:off x="3924300" y="4691063"/>
            <a:ext cx="395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ao </a:t>
            </a:r>
          </a:p>
        </p:txBody>
      </p:sp>
      <p:sp>
        <p:nvSpPr>
          <p:cNvPr id="9278" name="Rectangle 61"/>
          <p:cNvSpPr>
            <a:spLocks noChangeArrowheads="1"/>
          </p:cNvSpPr>
          <p:nvPr/>
        </p:nvSpPr>
        <p:spPr bwMode="auto">
          <a:xfrm>
            <a:off x="4148138" y="46910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associado</a:t>
            </a:r>
          </a:p>
        </p:txBody>
      </p:sp>
      <p:sp>
        <p:nvSpPr>
          <p:cNvPr id="9279" name="Rectangle 62"/>
          <p:cNvSpPr>
            <a:spLocks noChangeArrowheads="1"/>
          </p:cNvSpPr>
          <p:nvPr/>
        </p:nvSpPr>
        <p:spPr bwMode="auto">
          <a:xfrm>
            <a:off x="5557838" y="469106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6.88</a:t>
            </a:r>
          </a:p>
        </p:txBody>
      </p:sp>
      <p:sp>
        <p:nvSpPr>
          <p:cNvPr id="9280" name="Rectangle 63"/>
          <p:cNvSpPr>
            <a:spLocks noChangeArrowheads="1"/>
          </p:cNvSpPr>
          <p:nvPr/>
        </p:nvSpPr>
        <p:spPr bwMode="auto">
          <a:xfrm>
            <a:off x="6367463" y="469106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7.60</a:t>
            </a:r>
          </a:p>
        </p:txBody>
      </p:sp>
      <p:sp>
        <p:nvSpPr>
          <p:cNvPr id="9281" name="Rectangle 64"/>
          <p:cNvSpPr>
            <a:spLocks noChangeArrowheads="1"/>
          </p:cNvSpPr>
          <p:nvPr/>
        </p:nvSpPr>
        <p:spPr bwMode="auto">
          <a:xfrm>
            <a:off x="2892425" y="48783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Restaurante </a:t>
            </a:r>
          </a:p>
        </p:txBody>
      </p:sp>
      <p:sp>
        <p:nvSpPr>
          <p:cNvPr id="9282" name="Rectangle 65"/>
          <p:cNvSpPr>
            <a:spLocks noChangeArrowheads="1"/>
          </p:cNvSpPr>
          <p:nvPr/>
        </p:nvSpPr>
        <p:spPr bwMode="auto">
          <a:xfrm>
            <a:off x="3808413" y="4878388"/>
            <a:ext cx="395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da </a:t>
            </a:r>
          </a:p>
        </p:txBody>
      </p:sp>
      <p:sp>
        <p:nvSpPr>
          <p:cNvPr id="9283" name="Rectangle 66"/>
          <p:cNvSpPr>
            <a:spLocks noChangeArrowheads="1"/>
          </p:cNvSpPr>
          <p:nvPr/>
        </p:nvSpPr>
        <p:spPr bwMode="auto">
          <a:xfrm>
            <a:off x="4032250" y="4878388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cupula</a:t>
            </a:r>
          </a:p>
        </p:txBody>
      </p:sp>
      <p:sp>
        <p:nvSpPr>
          <p:cNvPr id="9284" name="Rectangle 67"/>
          <p:cNvSpPr>
            <a:spLocks noChangeArrowheads="1"/>
          </p:cNvSpPr>
          <p:nvPr/>
        </p:nvSpPr>
        <p:spPr bwMode="auto">
          <a:xfrm>
            <a:off x="5557838" y="487838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6.66</a:t>
            </a:r>
          </a:p>
        </p:txBody>
      </p:sp>
      <p:sp>
        <p:nvSpPr>
          <p:cNvPr id="9285" name="Rectangle 68"/>
          <p:cNvSpPr>
            <a:spLocks noChangeArrowheads="1"/>
          </p:cNvSpPr>
          <p:nvPr/>
        </p:nvSpPr>
        <p:spPr bwMode="auto">
          <a:xfrm>
            <a:off x="6367463" y="487838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7.84</a:t>
            </a:r>
          </a:p>
        </p:txBody>
      </p:sp>
      <p:sp>
        <p:nvSpPr>
          <p:cNvPr id="9286" name="Rectangle 69"/>
          <p:cNvSpPr>
            <a:spLocks noChangeArrowheads="1"/>
          </p:cNvSpPr>
          <p:nvPr/>
        </p:nvSpPr>
        <p:spPr bwMode="auto">
          <a:xfrm>
            <a:off x="2892425" y="5064125"/>
            <a:ext cx="531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Boite</a:t>
            </a:r>
          </a:p>
        </p:txBody>
      </p:sp>
      <p:sp>
        <p:nvSpPr>
          <p:cNvPr id="9287" name="Rectangle 70"/>
          <p:cNvSpPr>
            <a:spLocks noChangeArrowheads="1"/>
          </p:cNvSpPr>
          <p:nvPr/>
        </p:nvSpPr>
        <p:spPr bwMode="auto">
          <a:xfrm>
            <a:off x="5649913" y="5108575"/>
            <a:ext cx="400050" cy="17303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88" name="Rectangle 71"/>
          <p:cNvSpPr>
            <a:spLocks noChangeArrowheads="1"/>
          </p:cNvSpPr>
          <p:nvPr/>
        </p:nvSpPr>
        <p:spPr bwMode="auto">
          <a:xfrm>
            <a:off x="5557838" y="5064125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6.64</a:t>
            </a:r>
          </a:p>
        </p:txBody>
      </p:sp>
      <p:sp>
        <p:nvSpPr>
          <p:cNvPr id="9289" name="Rectangle 72"/>
          <p:cNvSpPr>
            <a:spLocks noChangeArrowheads="1"/>
          </p:cNvSpPr>
          <p:nvPr/>
        </p:nvSpPr>
        <p:spPr bwMode="auto">
          <a:xfrm>
            <a:off x="6459538" y="5108575"/>
            <a:ext cx="400050" cy="17303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90" name="Rectangle 73"/>
          <p:cNvSpPr>
            <a:spLocks noChangeArrowheads="1"/>
          </p:cNvSpPr>
          <p:nvPr/>
        </p:nvSpPr>
        <p:spPr bwMode="auto">
          <a:xfrm>
            <a:off x="6367463" y="5064125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6.53</a:t>
            </a:r>
          </a:p>
        </p:txBody>
      </p:sp>
      <p:sp>
        <p:nvSpPr>
          <p:cNvPr id="9291" name="Rectangle 74"/>
          <p:cNvSpPr>
            <a:spLocks noChangeArrowheads="1"/>
          </p:cNvSpPr>
          <p:nvPr/>
        </p:nvSpPr>
        <p:spPr bwMode="auto">
          <a:xfrm>
            <a:off x="2892425" y="52514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Bares</a:t>
            </a:r>
          </a:p>
        </p:txBody>
      </p:sp>
      <p:sp>
        <p:nvSpPr>
          <p:cNvPr id="9292" name="Rectangle 75"/>
          <p:cNvSpPr>
            <a:spLocks noChangeArrowheads="1"/>
          </p:cNvSpPr>
          <p:nvPr/>
        </p:nvSpPr>
        <p:spPr bwMode="auto">
          <a:xfrm>
            <a:off x="5649913" y="5295900"/>
            <a:ext cx="400050" cy="173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93" name="Rectangle 76"/>
          <p:cNvSpPr>
            <a:spLocks noChangeArrowheads="1"/>
          </p:cNvSpPr>
          <p:nvPr/>
        </p:nvSpPr>
        <p:spPr bwMode="auto">
          <a:xfrm>
            <a:off x="5557838" y="5251450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6.52</a:t>
            </a:r>
          </a:p>
        </p:txBody>
      </p:sp>
      <p:sp>
        <p:nvSpPr>
          <p:cNvPr id="9294" name="Rectangle 77"/>
          <p:cNvSpPr>
            <a:spLocks noChangeArrowheads="1"/>
          </p:cNvSpPr>
          <p:nvPr/>
        </p:nvSpPr>
        <p:spPr bwMode="auto">
          <a:xfrm>
            <a:off x="6459538" y="5295900"/>
            <a:ext cx="400050" cy="173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95" name="Rectangle 78"/>
          <p:cNvSpPr>
            <a:spLocks noChangeArrowheads="1"/>
          </p:cNvSpPr>
          <p:nvPr/>
        </p:nvSpPr>
        <p:spPr bwMode="auto">
          <a:xfrm>
            <a:off x="6367463" y="5251450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7.57</a:t>
            </a:r>
          </a:p>
        </p:txBody>
      </p:sp>
      <p:sp>
        <p:nvSpPr>
          <p:cNvPr id="9296" name="Rectangle 79"/>
          <p:cNvSpPr>
            <a:spLocks noChangeArrowheads="1"/>
          </p:cNvSpPr>
          <p:nvPr/>
        </p:nvSpPr>
        <p:spPr bwMode="auto">
          <a:xfrm>
            <a:off x="2892425" y="5438775"/>
            <a:ext cx="1352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Estacionamentos</a:t>
            </a:r>
          </a:p>
        </p:txBody>
      </p:sp>
      <p:sp>
        <p:nvSpPr>
          <p:cNvPr id="9297" name="Rectangle 80"/>
          <p:cNvSpPr>
            <a:spLocks noChangeArrowheads="1"/>
          </p:cNvSpPr>
          <p:nvPr/>
        </p:nvSpPr>
        <p:spPr bwMode="auto">
          <a:xfrm>
            <a:off x="5649913" y="5483225"/>
            <a:ext cx="400050" cy="173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98" name="Rectangle 81"/>
          <p:cNvSpPr>
            <a:spLocks noChangeArrowheads="1"/>
          </p:cNvSpPr>
          <p:nvPr/>
        </p:nvSpPr>
        <p:spPr bwMode="auto">
          <a:xfrm>
            <a:off x="5557838" y="5438775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charset="0"/>
              </a:rPr>
              <a:t>6.21</a:t>
            </a:r>
          </a:p>
        </p:txBody>
      </p:sp>
      <p:sp>
        <p:nvSpPr>
          <p:cNvPr id="9299" name="Rectangle 82"/>
          <p:cNvSpPr>
            <a:spLocks noChangeArrowheads="1"/>
          </p:cNvSpPr>
          <p:nvPr/>
        </p:nvSpPr>
        <p:spPr bwMode="auto">
          <a:xfrm>
            <a:off x="6459538" y="5483225"/>
            <a:ext cx="400050" cy="173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300" name="Rectangle 83"/>
          <p:cNvSpPr>
            <a:spLocks noChangeArrowheads="1"/>
          </p:cNvSpPr>
          <p:nvPr/>
        </p:nvSpPr>
        <p:spPr bwMode="auto">
          <a:xfrm>
            <a:off x="6367463" y="5438775"/>
            <a:ext cx="481012" cy="274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7.24</a:t>
            </a:r>
          </a:p>
        </p:txBody>
      </p:sp>
      <p:sp>
        <p:nvSpPr>
          <p:cNvPr id="9301" name="Rectangle 84"/>
          <p:cNvSpPr>
            <a:spLocks noChangeArrowheads="1"/>
          </p:cNvSpPr>
          <p:nvPr/>
        </p:nvSpPr>
        <p:spPr bwMode="auto">
          <a:xfrm>
            <a:off x="2892425" y="5811838"/>
            <a:ext cx="60272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dirty="0" smtClean="0">
                <a:solidFill>
                  <a:srgbClr val="800000"/>
                </a:solidFill>
                <a:latin typeface="Arial" charset="0"/>
              </a:rPr>
              <a:t>Média</a:t>
            </a:r>
            <a:endParaRPr lang="pt-BR" sz="12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9302" name="Rectangle 85"/>
          <p:cNvSpPr>
            <a:spLocks noChangeArrowheads="1"/>
          </p:cNvSpPr>
          <p:nvPr/>
        </p:nvSpPr>
        <p:spPr bwMode="auto">
          <a:xfrm>
            <a:off x="5557838" y="58118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6.62</a:t>
            </a:r>
          </a:p>
        </p:txBody>
      </p:sp>
      <p:sp>
        <p:nvSpPr>
          <p:cNvPr id="9303" name="Rectangle 86"/>
          <p:cNvSpPr>
            <a:spLocks noChangeArrowheads="1"/>
          </p:cNvSpPr>
          <p:nvPr/>
        </p:nvSpPr>
        <p:spPr bwMode="auto">
          <a:xfrm>
            <a:off x="6367463" y="581183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7.07</a:t>
            </a:r>
          </a:p>
        </p:txBody>
      </p:sp>
      <p:sp>
        <p:nvSpPr>
          <p:cNvPr id="9304" name="Rectangle 87"/>
          <p:cNvSpPr>
            <a:spLocks noChangeArrowheads="1"/>
          </p:cNvSpPr>
          <p:nvPr/>
        </p:nvSpPr>
        <p:spPr bwMode="auto">
          <a:xfrm>
            <a:off x="2892425" y="6186488"/>
            <a:ext cx="531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800000"/>
                </a:solidFill>
                <a:latin typeface="Arial" charset="0"/>
              </a:rPr>
              <a:t>Base</a:t>
            </a:r>
          </a:p>
        </p:txBody>
      </p:sp>
      <p:sp>
        <p:nvSpPr>
          <p:cNvPr id="9305" name="Rectangle 88"/>
          <p:cNvSpPr>
            <a:spLocks noChangeArrowheads="1"/>
          </p:cNvSpPr>
          <p:nvPr/>
        </p:nvSpPr>
        <p:spPr bwMode="auto">
          <a:xfrm>
            <a:off x="5581650" y="6186488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300</a:t>
            </a:r>
          </a:p>
        </p:txBody>
      </p:sp>
      <p:sp>
        <p:nvSpPr>
          <p:cNvPr id="9306" name="Rectangle 89"/>
          <p:cNvSpPr>
            <a:spLocks noChangeArrowheads="1"/>
          </p:cNvSpPr>
          <p:nvPr/>
        </p:nvSpPr>
        <p:spPr bwMode="auto">
          <a:xfrm>
            <a:off x="6389688" y="6186488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>
                <a:solidFill>
                  <a:srgbClr val="000000"/>
                </a:solidFill>
                <a:latin typeface="Arial" charset="0"/>
              </a:rPr>
              <a:t>100</a:t>
            </a:r>
          </a:p>
        </p:txBody>
      </p:sp>
      <p:sp>
        <p:nvSpPr>
          <p:cNvPr id="9307" name="Rectangle 90"/>
          <p:cNvSpPr>
            <a:spLocks noChangeArrowheads="1"/>
          </p:cNvSpPr>
          <p:nvPr/>
        </p:nvSpPr>
        <p:spPr bwMode="auto">
          <a:xfrm>
            <a:off x="990600" y="852488"/>
            <a:ext cx="7800975" cy="126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pt-BR" sz="2800" dirty="0"/>
              <a:t> </a:t>
            </a:r>
            <a:r>
              <a:rPr lang="pt-BR" dirty="0"/>
              <a:t>pergunta em formato de escala</a:t>
            </a:r>
            <a:r>
              <a:rPr lang="pt-BR" sz="2800" dirty="0"/>
              <a:t>: </a:t>
            </a:r>
            <a:br>
              <a:rPr lang="pt-BR" sz="2800" dirty="0"/>
            </a:br>
            <a:r>
              <a:rPr lang="pt-BR" dirty="0"/>
              <a:t>De 1 a 10 que nota você daria </a:t>
            </a:r>
            <a:r>
              <a:rPr lang="pt-BR" dirty="0" smtClean="0"/>
              <a:t>para os seguintes serviços: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+mj-lt"/>
              </a:rPr>
              <a:t> (Nota média de serviços oferecidos por um hotel p</a:t>
            </a:r>
            <a:r>
              <a:rPr lang="pt-BR" sz="1800" dirty="0" smtClean="0">
                <a:latin typeface="+mj-lt"/>
              </a:rPr>
              <a:t>or tipo de estímulo</a:t>
            </a:r>
            <a:r>
              <a:rPr lang="pt-BR" sz="1800" dirty="0" smtClean="0">
                <a:solidFill>
                  <a:srgbClr val="000000"/>
                </a:solidFill>
                <a:latin typeface="+mj-lt"/>
              </a:rPr>
              <a:t>)</a:t>
            </a:r>
            <a:endParaRPr lang="pt-BR" sz="1800" dirty="0">
              <a:latin typeface="+mj-lt"/>
            </a:endParaRPr>
          </a:p>
          <a:p>
            <a:r>
              <a:rPr lang="pt-BR" sz="2000" dirty="0"/>
              <a:t> </a:t>
            </a:r>
          </a:p>
        </p:txBody>
      </p:sp>
      <p:sp>
        <p:nvSpPr>
          <p:cNvPr id="9308" name="Rectangle 91"/>
          <p:cNvSpPr>
            <a:spLocks noChangeArrowheads="1"/>
          </p:cNvSpPr>
          <p:nvPr/>
        </p:nvSpPr>
        <p:spPr bwMode="auto">
          <a:xfrm>
            <a:off x="5500694" y="1794037"/>
            <a:ext cx="1367362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200" dirty="0" smtClean="0"/>
              <a:t>Pessoas que viram:</a:t>
            </a:r>
            <a:endParaRPr lang="pt-BR" sz="1200" dirty="0"/>
          </a:p>
        </p:txBody>
      </p:sp>
      <p:sp>
        <p:nvSpPr>
          <p:cNvPr id="93" name="Elipse 92"/>
          <p:cNvSpPr/>
          <p:nvPr/>
        </p:nvSpPr>
        <p:spPr bwMode="auto">
          <a:xfrm>
            <a:off x="357158" y="2428868"/>
            <a:ext cx="1571636" cy="150019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Que dado</a:t>
            </a:r>
            <a:r>
              <a:rPr kumimoji="0" lang="pt-B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falta aqui e que teste pode ser apropriado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1396</Words>
  <Application>Microsoft Office PowerPoint</Application>
  <PresentationFormat>Apresentação na tela (4:3)</PresentationFormat>
  <Paragraphs>535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Estrutura padrão</vt:lpstr>
      <vt:lpstr>ClipArt</vt:lpstr>
      <vt:lpstr>Document</vt:lpstr>
      <vt:lpstr>Introdução ao desenho de questionários</vt:lpstr>
      <vt:lpstr>Slide 2</vt:lpstr>
      <vt:lpstr>Slide 3</vt:lpstr>
      <vt:lpstr>Slide 4</vt:lpstr>
      <vt:lpstr> Escalas  Teoricamente estão ao nível ordinal apenas debate-se desde de 1970 ou antes quais as conseqüências de assumir que medidas são intervalares: custo/ benefício do uso proibido </vt:lpstr>
      <vt:lpstr>Slide 6</vt:lpstr>
      <vt:lpstr>Slide 7</vt:lpstr>
      <vt:lpstr>Slide 8</vt:lpstr>
      <vt:lpstr>Slide 9</vt:lpstr>
      <vt:lpstr>Slide 10</vt:lpstr>
      <vt:lpstr>Slide 11</vt:lpstr>
      <vt:lpstr>Slide 12</vt:lpstr>
      <vt:lpstr>Exemplos de banco de dados</vt:lpstr>
      <vt:lpstr>Índices Atenção: O slide já foi reajustado depois da gravação da aula para facilitar o entendimento</vt:lpstr>
      <vt:lpstr>Sistemas de coleta de dados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Faggin &amp; Batista</dc:creator>
  <cp:lastModifiedBy>Leandro</cp:lastModifiedBy>
  <cp:revision>58</cp:revision>
  <cp:lastPrinted>2004-03-23T18:23:38Z</cp:lastPrinted>
  <dcterms:created xsi:type="dcterms:W3CDTF">2004-03-23T17:27:40Z</dcterms:created>
  <dcterms:modified xsi:type="dcterms:W3CDTF">2020-05-13T17:08:20Z</dcterms:modified>
</cp:coreProperties>
</file>