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notesMasterIdLst>
    <p:notesMasterId r:id="rId45"/>
  </p:notesMasterIdLst>
  <p:handoutMasterIdLst>
    <p:handoutMasterId r:id="rId46"/>
  </p:handoutMasterIdLst>
  <p:sldIdLst>
    <p:sldId id="256" r:id="rId2"/>
    <p:sldId id="430" r:id="rId3"/>
    <p:sldId id="432" r:id="rId4"/>
    <p:sldId id="433" r:id="rId5"/>
    <p:sldId id="434" r:id="rId6"/>
    <p:sldId id="435" r:id="rId7"/>
    <p:sldId id="436" r:id="rId8"/>
    <p:sldId id="437" r:id="rId9"/>
    <p:sldId id="438" r:id="rId10"/>
    <p:sldId id="439" r:id="rId11"/>
    <p:sldId id="440" r:id="rId12"/>
    <p:sldId id="441" r:id="rId13"/>
    <p:sldId id="442" r:id="rId14"/>
    <p:sldId id="464" r:id="rId15"/>
    <p:sldId id="443" r:id="rId16"/>
    <p:sldId id="444" r:id="rId17"/>
    <p:sldId id="445" r:id="rId18"/>
    <p:sldId id="446" r:id="rId19"/>
    <p:sldId id="447" r:id="rId20"/>
    <p:sldId id="448" r:id="rId21"/>
    <p:sldId id="465" r:id="rId22"/>
    <p:sldId id="466" r:id="rId23"/>
    <p:sldId id="467" r:id="rId24"/>
    <p:sldId id="449" r:id="rId25"/>
    <p:sldId id="450" r:id="rId26"/>
    <p:sldId id="469" r:id="rId27"/>
    <p:sldId id="470" r:id="rId28"/>
    <p:sldId id="471" r:id="rId29"/>
    <p:sldId id="472" r:id="rId30"/>
    <p:sldId id="473" r:id="rId31"/>
    <p:sldId id="474" r:id="rId32"/>
    <p:sldId id="454" r:id="rId33"/>
    <p:sldId id="455" r:id="rId34"/>
    <p:sldId id="457" r:id="rId35"/>
    <p:sldId id="456" r:id="rId36"/>
    <p:sldId id="458" r:id="rId37"/>
    <p:sldId id="459" r:id="rId38"/>
    <p:sldId id="460" r:id="rId39"/>
    <p:sldId id="461" r:id="rId40"/>
    <p:sldId id="462" r:id="rId41"/>
    <p:sldId id="475" r:id="rId42"/>
    <p:sldId id="476" r:id="rId43"/>
    <p:sldId id="477" r:id="rId44"/>
  </p:sldIdLst>
  <p:sldSz cx="9144000" cy="6858000" type="screen4x3"/>
  <p:notesSz cx="9926638" cy="666908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5"/>
    <a:srgbClr val="FFFFEB"/>
    <a:srgbClr val="DEEFFE"/>
    <a:srgbClr val="0033CC"/>
    <a:srgbClr val="0066FF"/>
    <a:srgbClr val="EEDDFF"/>
    <a:srgbClr val="D5FFD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133" autoAdjust="0"/>
    <p:restoredTop sz="94700" autoAdjust="0"/>
  </p:normalViewPr>
  <p:slideViewPr>
    <p:cSldViewPr>
      <p:cViewPr varScale="1">
        <p:scale>
          <a:sx n="74" d="100"/>
          <a:sy n="74" d="100"/>
        </p:scale>
        <p:origin x="-12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046"/>
    </p:cViewPr>
  </p:sorterViewPr>
  <p:notesViewPr>
    <p:cSldViewPr>
      <p:cViewPr varScale="1">
        <p:scale>
          <a:sx n="55" d="100"/>
          <a:sy n="55" d="100"/>
        </p:scale>
        <p:origin x="-1212" y="-84"/>
      </p:cViewPr>
      <p:guideLst>
        <p:guide orient="horz" pos="210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13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4" Type="http://schemas.openxmlformats.org/officeDocument/2006/relationships/image" Target="../media/image4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4" tIns="47627" rIns="95254" bIns="47627" numCol="1" anchor="t" anchorCtr="0" compatLnSpc="1">
            <a:prstTxWarp prst="textNoShape">
              <a:avLst/>
            </a:prstTxWarp>
          </a:bodyPr>
          <a:lstStyle>
            <a:lvl1pPr defTabSz="9525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4" tIns="47627" rIns="95254" bIns="47627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461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35713"/>
            <a:ext cx="430212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4" tIns="47627" rIns="95254" bIns="47627" numCol="1" anchor="b" anchorCtr="0" compatLnSpc="1">
            <a:prstTxWarp prst="textNoShape">
              <a:avLst/>
            </a:prstTxWarp>
          </a:bodyPr>
          <a:lstStyle>
            <a:lvl1pPr defTabSz="9525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461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335713"/>
            <a:ext cx="430212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4" tIns="47627" rIns="95254" bIns="47627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C8F11982-7235-4ADA-859C-38F2F2D551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6568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4" tIns="47627" rIns="95254" bIns="47627" numCol="1" anchor="t" anchorCtr="0" compatLnSpc="1">
            <a:prstTxWarp prst="textNoShape">
              <a:avLst/>
            </a:prstTxWarp>
          </a:bodyPr>
          <a:lstStyle>
            <a:lvl1pPr defTabSz="9525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2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4" tIns="47627" rIns="95254" bIns="47627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71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295650" y="501650"/>
            <a:ext cx="3333750" cy="25003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3168650"/>
            <a:ext cx="7945438" cy="299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4" tIns="47627" rIns="95254" bIns="476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35713"/>
            <a:ext cx="430212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4" tIns="47627" rIns="95254" bIns="47627" numCol="1" anchor="b" anchorCtr="0" compatLnSpc="1">
            <a:prstTxWarp prst="textNoShape">
              <a:avLst/>
            </a:prstTxWarp>
          </a:bodyPr>
          <a:lstStyle>
            <a:lvl1pPr defTabSz="9525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335713"/>
            <a:ext cx="4302125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54" tIns="47627" rIns="95254" bIns="47627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9675C9C7-7569-478D-8AD9-472A14CA55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208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1587 w 64000"/>
                <a:gd name="T1" fmla="*/ 85 h 64000"/>
                <a:gd name="T2" fmla="*/ 2304 w 64000"/>
                <a:gd name="T3" fmla="*/ 1152 h 64000"/>
                <a:gd name="T4" fmla="*/ 1587 w 64000"/>
                <a:gd name="T5" fmla="*/ 2219 h 64000"/>
                <a:gd name="T6" fmla="*/ 1587 w 64000"/>
                <a:gd name="T7" fmla="*/ 2219 h 64000"/>
                <a:gd name="T8" fmla="*/ 1587 w 64000"/>
                <a:gd name="T9" fmla="*/ 2219 h 64000"/>
                <a:gd name="T10" fmla="*/ 1587 w 64000"/>
                <a:gd name="T11" fmla="*/ 2219 h 64000"/>
                <a:gd name="T12" fmla="*/ 1587 w 64000"/>
                <a:gd name="T13" fmla="*/ 85 h 64000"/>
                <a:gd name="T14" fmla="*/ 1587 w 64000"/>
                <a:gd name="T15" fmla="*/ 85 h 64000"/>
                <a:gd name="T16" fmla="*/ 1587 w 64000"/>
                <a:gd name="T17" fmla="*/ 8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2027 w 64000"/>
                <a:gd name="T1" fmla="*/ 248 h 64000"/>
                <a:gd name="T2" fmla="*/ 2544 w 64000"/>
                <a:gd name="T3" fmla="*/ 1272 h 64000"/>
                <a:gd name="T4" fmla="*/ 2027 w 64000"/>
                <a:gd name="T5" fmla="*/ 2296 h 64000"/>
                <a:gd name="T6" fmla="*/ 2027 w 64000"/>
                <a:gd name="T7" fmla="*/ 2296 h 64000"/>
                <a:gd name="T8" fmla="*/ 2027 w 64000"/>
                <a:gd name="T9" fmla="*/ 2296 h 64000"/>
                <a:gd name="T10" fmla="*/ 2027 w 64000"/>
                <a:gd name="T11" fmla="*/ 2296 h 64000"/>
                <a:gd name="T12" fmla="*/ 2027 w 64000"/>
                <a:gd name="T13" fmla="*/ 248 h 64000"/>
                <a:gd name="T14" fmla="*/ 2027 w 64000"/>
                <a:gd name="T15" fmla="*/ 248 h 64000"/>
                <a:gd name="T16" fmla="*/ 2027 w 64000"/>
                <a:gd name="T17" fmla="*/ 24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pic>
        <p:nvPicPr>
          <p:cNvPr id="8" name="Picture 11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461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6384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71882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76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17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16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622425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052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267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15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242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95312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606621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pic>
        <p:nvPicPr>
          <p:cNvPr id="1028" name="Picture 15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11113"/>
            <a:ext cx="4143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oleObject" Target="../embeddings/oleObject23.bin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8.png"/><Relationship Id="rId4" Type="http://schemas.openxmlformats.org/officeDocument/2006/relationships/image" Target="../media/image26.wmf"/><Relationship Id="rId9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40.png"/><Relationship Id="rId4" Type="http://schemas.openxmlformats.org/officeDocument/2006/relationships/image" Target="../media/image3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0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6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9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51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5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56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57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63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SEL 0616 </a:t>
            </a:r>
            <a:br>
              <a:rPr lang="pt-BR" altLang="pt-BR" smtClean="0"/>
            </a:br>
            <a:r>
              <a:rPr lang="pt-BR" altLang="pt-BR" smtClean="0"/>
              <a:t>Princípios de Comunicação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Mônica de Lacerda Rocha</a:t>
            </a:r>
            <a:endParaRPr lang="pt-BR" altLang="pt-BR" sz="1600" smtClean="0"/>
          </a:p>
          <a:p>
            <a:pPr eaLnBrk="1" hangingPunct="1"/>
            <a:r>
              <a:rPr lang="pt-BR" altLang="pt-BR" sz="1600" smtClean="0"/>
              <a:t>monica.rocha@usp.br</a:t>
            </a:r>
          </a:p>
          <a:p>
            <a:pPr eaLnBrk="1" hangingPunct="1"/>
            <a:endParaRPr lang="pt-BR" altLang="pt-BR" smtClean="0"/>
          </a:p>
        </p:txBody>
      </p:sp>
      <p:pic>
        <p:nvPicPr>
          <p:cNvPr id="3076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5300663"/>
            <a:ext cx="1001713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Modulação FM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41475"/>
            <a:ext cx="8153400" cy="4454525"/>
          </a:xfrm>
        </p:spPr>
        <p:txBody>
          <a:bodyPr/>
          <a:lstStyle/>
          <a:p>
            <a:pPr eaLnBrk="1" hangingPunct="1"/>
            <a:r>
              <a:rPr lang="pt-BR" altLang="pt-BR" sz="2500" smtClean="0"/>
              <a:t>Consideremos um sinal senoidal como sinal modulador. Assim, tem-se que:</a:t>
            </a:r>
          </a:p>
          <a:p>
            <a:pPr eaLnBrk="1" hangingPunct="1"/>
            <a:endParaRPr lang="pt-BR" altLang="pt-BR" sz="2500" smtClean="0"/>
          </a:p>
          <a:p>
            <a:pPr eaLnBrk="1" hangingPunct="1"/>
            <a:r>
              <a:rPr lang="pt-BR" altLang="pt-BR" sz="2500" smtClean="0"/>
              <a:t>Assim, a frequência do sinal modulado pode ser escrita como:</a:t>
            </a:r>
          </a:p>
          <a:p>
            <a:pPr eaLnBrk="1" hangingPunct="1"/>
            <a:endParaRPr lang="pt-BR" altLang="pt-BR" sz="2500" smtClean="0"/>
          </a:p>
          <a:p>
            <a:pPr eaLnBrk="1" hangingPunct="1"/>
            <a:endParaRPr lang="pt-BR" altLang="pt-BR" sz="2500" smtClean="0"/>
          </a:p>
          <a:p>
            <a:pPr eaLnBrk="1" hangingPunct="1"/>
            <a:r>
              <a:rPr lang="pt-BR" altLang="pt-BR" sz="2500" smtClean="0"/>
              <a:t>Onde </a:t>
            </a:r>
            <a:r>
              <a:rPr lang="pt-BR" altLang="pt-BR" sz="2500" smtClean="0">
                <a:sym typeface="Symbol" pitchFamily="18" charset="2"/>
              </a:rPr>
              <a:t>f =k</a:t>
            </a:r>
            <a:r>
              <a:rPr lang="pt-BR" altLang="pt-BR" sz="2500" baseline="-25000" smtClean="0">
                <a:sym typeface="Symbol" pitchFamily="18" charset="2"/>
              </a:rPr>
              <a:t>f</a:t>
            </a:r>
            <a:r>
              <a:rPr lang="pt-BR" altLang="pt-BR" sz="2500" smtClean="0">
                <a:sym typeface="Symbol" pitchFamily="18" charset="2"/>
              </a:rPr>
              <a:t>.E</a:t>
            </a:r>
            <a:r>
              <a:rPr lang="pt-BR" altLang="pt-BR" sz="2500" baseline="-25000" smtClean="0">
                <a:sym typeface="Symbol" pitchFamily="18" charset="2"/>
              </a:rPr>
              <a:t>m </a:t>
            </a:r>
            <a:r>
              <a:rPr lang="pt-BR" altLang="pt-BR" sz="2500" smtClean="0">
                <a:sym typeface="Symbol" pitchFamily="18" charset="2"/>
              </a:rPr>
              <a:t>é chamado de desvio de frequência.</a:t>
            </a:r>
            <a:endParaRPr lang="pt-BR" altLang="pt-BR" sz="2500" smtClean="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540125" y="2660650"/>
          <a:ext cx="22066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ção" r:id="rId3" imgW="1168400" imgH="190500" progId="Equation.3">
                  <p:embed/>
                </p:oleObj>
              </mc:Choice>
              <mc:Fallback>
                <p:oleObj name="Equação" r:id="rId3" imgW="1168400" imgH="19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25" y="2660650"/>
                        <a:ext cx="220662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3168650" y="3848100"/>
          <a:ext cx="2828925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ção" r:id="rId5" imgW="1497950" imgH="393529" progId="Equation.3">
                  <p:embed/>
                </p:oleObj>
              </mc:Choice>
              <mc:Fallback>
                <p:oleObj name="Equação" r:id="rId5" imgW="1497950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50" y="3848100"/>
                        <a:ext cx="2828925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Modulação FM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00213"/>
            <a:ext cx="7745412" cy="4114800"/>
          </a:xfrm>
        </p:spPr>
        <p:txBody>
          <a:bodyPr/>
          <a:lstStyle/>
          <a:p>
            <a:pPr eaLnBrk="1" hangingPunct="1"/>
            <a:r>
              <a:rPr lang="pt-BR" altLang="pt-BR" sz="2000" smtClean="0"/>
              <a:t>Assim sendo, o sinal FM pode ser escrito como:</a:t>
            </a:r>
          </a:p>
          <a:p>
            <a:pPr eaLnBrk="1" hangingPunct="1"/>
            <a:r>
              <a:rPr lang="pt-BR" altLang="pt-BR" sz="2000" smtClean="0"/>
              <a:t> </a:t>
            </a:r>
          </a:p>
          <a:p>
            <a:pPr eaLnBrk="1" hangingPunct="1"/>
            <a:endParaRPr lang="pt-BR" altLang="pt-BR" sz="2000" smtClean="0"/>
          </a:p>
          <a:p>
            <a:pPr eaLnBrk="1" hangingPunct="1"/>
            <a:endParaRPr lang="pt-BR" altLang="pt-BR" sz="2000" smtClean="0"/>
          </a:p>
          <a:p>
            <a:pPr eaLnBrk="1" hangingPunct="1"/>
            <a:endParaRPr lang="pt-BR" altLang="pt-BR" sz="2000" smtClean="0"/>
          </a:p>
          <a:p>
            <a:pPr eaLnBrk="1" hangingPunct="1"/>
            <a:endParaRPr lang="pt-BR" altLang="pt-BR" sz="2000" smtClean="0"/>
          </a:p>
          <a:p>
            <a:pPr eaLnBrk="1" hangingPunct="1"/>
            <a:endParaRPr lang="pt-BR" altLang="pt-BR" sz="2000" smtClean="0"/>
          </a:p>
          <a:p>
            <a:pPr eaLnBrk="1" hangingPunct="1"/>
            <a:endParaRPr lang="pt-BR" altLang="pt-BR" sz="2000" smtClean="0"/>
          </a:p>
          <a:p>
            <a:pPr eaLnBrk="1" hangingPunct="1"/>
            <a:endParaRPr lang="pt-BR" altLang="pt-BR" sz="2000" smtClean="0"/>
          </a:p>
          <a:p>
            <a:pPr eaLnBrk="1" hangingPunct="1"/>
            <a:r>
              <a:rPr lang="pt-BR" altLang="pt-BR" sz="2000" smtClean="0">
                <a:sym typeface="Symbol" pitchFamily="18" charset="2"/>
              </a:rPr>
              <a:t>=f/f</a:t>
            </a:r>
            <a:r>
              <a:rPr lang="pt-BR" altLang="pt-BR" sz="2000" baseline="-25000" smtClean="0">
                <a:sym typeface="Symbol" pitchFamily="18" charset="2"/>
              </a:rPr>
              <a:t>m</a:t>
            </a:r>
            <a:r>
              <a:rPr lang="pt-BR" altLang="pt-BR" sz="2000" smtClean="0">
                <a:sym typeface="Symbol" pitchFamily="18" charset="2"/>
              </a:rPr>
              <a:t> é chamado de índice de modulação do sinal FM </a:t>
            </a:r>
            <a:endParaRPr lang="pt-BR" altLang="pt-BR" sz="2000" baseline="-25000" smtClean="0"/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3122613" y="2254250"/>
          <a:ext cx="23939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ção" r:id="rId3" imgW="1002865" imgH="190417" progId="Equation.3">
                  <p:embed/>
                </p:oleObj>
              </mc:Choice>
              <mc:Fallback>
                <p:oleObj name="Equação" r:id="rId3" imgW="1002865" imgH="19041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2613" y="2254250"/>
                        <a:ext cx="239395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2997200" y="2784475"/>
          <a:ext cx="2716213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ção" r:id="rId5" imgW="1257300" imgH="190500" progId="Equation.3">
                  <p:embed/>
                </p:oleObj>
              </mc:Choice>
              <mc:Fallback>
                <p:oleObj name="Equação" r:id="rId5" imgW="1257300" imgH="19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200" y="2784475"/>
                        <a:ext cx="2716213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2217738" y="3240088"/>
          <a:ext cx="5470525" cy="141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ção" r:id="rId7" imgW="2603500" imgH="673100" progId="Equation.3">
                  <p:embed/>
                </p:oleObj>
              </mc:Choice>
              <mc:Fallback>
                <p:oleObj name="Equação" r:id="rId7" imgW="2603500" imgH="673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7738" y="3240088"/>
                        <a:ext cx="5470525" cy="1414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Modulação FM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41475"/>
            <a:ext cx="8991600" cy="4454525"/>
          </a:xfrm>
        </p:spPr>
        <p:txBody>
          <a:bodyPr/>
          <a:lstStyle/>
          <a:p>
            <a:pPr eaLnBrk="1" hangingPunct="1"/>
            <a:r>
              <a:rPr lang="pt-BR" altLang="pt-BR" smtClean="0"/>
              <a:t>O sinal FM pode então ser escrito como:</a:t>
            </a:r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Se </a:t>
            </a:r>
            <a:r>
              <a:rPr lang="pt-BR" altLang="pt-BR" smtClean="0">
                <a:sym typeface="Symbol" pitchFamily="18" charset="2"/>
              </a:rPr>
              <a:t> for pequeno comparado a 0,2, tem-se a modulação FM faixa estreita</a:t>
            </a:r>
          </a:p>
          <a:p>
            <a:pPr eaLnBrk="1" hangingPunct="1"/>
            <a:r>
              <a:rPr lang="pt-BR" altLang="pt-BR" smtClean="0">
                <a:sym typeface="Symbol" pitchFamily="18" charset="2"/>
              </a:rPr>
              <a:t>Se  for grande comparado a 0,2, tem-se a modulação FM faixa larga</a:t>
            </a:r>
            <a:endParaRPr lang="pt-BR" altLang="pt-BR" i="1" smtClean="0">
              <a:sym typeface="Symbol" pitchFamily="18" charset="2"/>
            </a:endParaRPr>
          </a:p>
          <a:p>
            <a:pPr eaLnBrk="1" hangingPunct="1"/>
            <a:endParaRPr lang="pt-BR" altLang="pt-BR" smtClean="0">
              <a:sym typeface="Symbol" pitchFamily="18" charset="2"/>
            </a:endParaRPr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1682750" y="2471738"/>
          <a:ext cx="536257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ção" r:id="rId3" imgW="2019300" imgH="190500" progId="Equation.3">
                  <p:embed/>
                </p:oleObj>
              </mc:Choice>
              <mc:Fallback>
                <p:oleObj name="Equação" r:id="rId3" imgW="2019300" imgH="19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0" y="2471738"/>
                        <a:ext cx="536257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Modulação FM Faixa Estreita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7772400" cy="4454525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Através da relação anterior tem-se que:</a:t>
            </a:r>
          </a:p>
          <a:p>
            <a:pPr eaLnBrk="1" hangingPunct="1"/>
            <a:endParaRPr lang="pt-BR" altLang="pt-BR" sz="2400" smtClean="0"/>
          </a:p>
          <a:p>
            <a:pPr eaLnBrk="1" hangingPunct="1"/>
            <a:endParaRPr lang="pt-BR" altLang="pt-BR" sz="2400" smtClean="0"/>
          </a:p>
          <a:p>
            <a:pPr eaLnBrk="1" hangingPunct="1"/>
            <a:endParaRPr lang="pt-BR" altLang="pt-BR" sz="2400" smtClean="0"/>
          </a:p>
          <a:p>
            <a:pPr eaLnBrk="1" hangingPunct="1"/>
            <a:r>
              <a:rPr lang="pt-BR" altLang="pt-BR" sz="2400" smtClean="0"/>
              <a:t>Considerando </a:t>
            </a:r>
            <a:r>
              <a:rPr lang="pt-BR" altLang="pt-BR" sz="2400" smtClean="0">
                <a:sym typeface="Symbol" pitchFamily="18" charset="2"/>
              </a:rPr>
              <a:t>&lt;&lt;1, tem-se que:</a:t>
            </a:r>
          </a:p>
          <a:p>
            <a:pPr eaLnBrk="1" hangingPunct="1"/>
            <a:endParaRPr lang="pt-BR" altLang="pt-BR" sz="2400" smtClean="0">
              <a:sym typeface="Symbol" pitchFamily="18" charset="2"/>
            </a:endParaRPr>
          </a:p>
          <a:p>
            <a:pPr eaLnBrk="1" hangingPunct="1"/>
            <a:endParaRPr lang="pt-BR" altLang="pt-BR" sz="2400" smtClean="0">
              <a:sym typeface="Symbol" pitchFamily="18" charset="2"/>
            </a:endParaRPr>
          </a:p>
          <a:p>
            <a:pPr eaLnBrk="1" hangingPunct="1"/>
            <a:endParaRPr lang="pt-BR" altLang="pt-BR" sz="2400" smtClean="0">
              <a:sym typeface="Symbol" pitchFamily="18" charset="2"/>
            </a:endParaRPr>
          </a:p>
          <a:p>
            <a:pPr eaLnBrk="1" hangingPunct="1"/>
            <a:r>
              <a:rPr lang="pt-BR" altLang="pt-BR" sz="2400" smtClean="0">
                <a:sym typeface="Symbol" pitchFamily="18" charset="2"/>
              </a:rPr>
              <a:t>E o sinal FM fica assim:</a:t>
            </a:r>
          </a:p>
          <a:p>
            <a:pPr eaLnBrk="1" hangingPunct="1"/>
            <a:endParaRPr lang="pt-BR" altLang="pt-BR" sz="2400" smtClean="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809625" y="2128838"/>
          <a:ext cx="8113713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ção" r:id="rId3" imgW="3721100" imgH="393700" progId="Equation.3">
                  <p:embed/>
                </p:oleObj>
              </mc:Choice>
              <mc:Fallback>
                <p:oleObj name="Equação" r:id="rId3" imgW="37211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25" y="2128838"/>
                        <a:ext cx="8113713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2051050" y="3860800"/>
          <a:ext cx="4564063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7" imgW="2019300" imgH="457200" progId="Equation.3">
                  <p:embed/>
                </p:oleObj>
              </mc:Choice>
              <mc:Fallback>
                <p:oleObj name="Equation" r:id="rId7" imgW="20193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860800"/>
                        <a:ext cx="4564063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1254125" y="5702300"/>
          <a:ext cx="62230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1" name="Equação" r:id="rId9" imgW="2806700" imgH="190500" progId="Equation.3">
                  <p:embed/>
                </p:oleObj>
              </mc:Choice>
              <mc:Fallback>
                <p:oleObj name="Equação" r:id="rId9" imgW="2806700" imgH="190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5702300"/>
                        <a:ext cx="62230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3"/>
          <p:cNvGrpSpPr>
            <a:grpSpLocks/>
          </p:cNvGrpSpPr>
          <p:nvPr/>
        </p:nvGrpSpPr>
        <p:grpSpPr bwMode="auto">
          <a:xfrm>
            <a:off x="33338" y="612775"/>
            <a:ext cx="8966200" cy="5881688"/>
            <a:chOff x="21" y="386"/>
            <a:chExt cx="5648" cy="3705"/>
          </a:xfrm>
        </p:grpSpPr>
        <p:sp>
          <p:nvSpPr>
            <p:cNvPr id="16387" name="Text Box 4"/>
            <p:cNvSpPr txBox="1">
              <a:spLocks noChangeArrowheads="1"/>
            </p:cNvSpPr>
            <p:nvPr/>
          </p:nvSpPr>
          <p:spPr bwMode="auto">
            <a:xfrm>
              <a:off x="21" y="457"/>
              <a:ext cx="923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lg" len="med"/>
                </a14:hiddenLine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2000" b="1">
                  <a:latin typeface="Arial" pitchFamily="34" charset="0"/>
                </a:rPr>
                <a:t>Sinal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2000" b="1">
                  <a:latin typeface="Arial" pitchFamily="34" charset="0"/>
                </a:rPr>
                <a:t>modulante</a:t>
              </a:r>
            </a:p>
          </p:txBody>
        </p:sp>
        <p:sp>
          <p:nvSpPr>
            <p:cNvPr id="16388" name="Text Box 5"/>
            <p:cNvSpPr txBox="1">
              <a:spLocks noChangeArrowheads="1"/>
            </p:cNvSpPr>
            <p:nvPr/>
          </p:nvSpPr>
          <p:spPr bwMode="auto">
            <a:xfrm>
              <a:off x="49" y="1544"/>
              <a:ext cx="869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lg" len="med"/>
                </a14:hiddenLine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2000" b="1">
                  <a:latin typeface="Arial" pitchFamily="34" charset="0"/>
                </a:rPr>
                <a:t>portadora</a:t>
              </a:r>
            </a:p>
          </p:txBody>
        </p:sp>
        <p:sp>
          <p:nvSpPr>
            <p:cNvPr id="16389" name="Text Box 6"/>
            <p:cNvSpPr txBox="1">
              <a:spLocks noChangeArrowheads="1"/>
            </p:cNvSpPr>
            <p:nvPr/>
          </p:nvSpPr>
          <p:spPr bwMode="auto">
            <a:xfrm>
              <a:off x="383" y="2531"/>
              <a:ext cx="36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lg" len="med"/>
                </a14:hiddenLine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2000" b="1">
                  <a:solidFill>
                    <a:srgbClr val="990000"/>
                  </a:solidFill>
                  <a:latin typeface="Arial" pitchFamily="34" charset="0"/>
                </a:rPr>
                <a:t>AM</a:t>
              </a:r>
            </a:p>
          </p:txBody>
        </p:sp>
        <p:sp>
          <p:nvSpPr>
            <p:cNvPr id="16390" name="Text Box 7"/>
            <p:cNvSpPr txBox="1">
              <a:spLocks noChangeArrowheads="1"/>
            </p:cNvSpPr>
            <p:nvPr/>
          </p:nvSpPr>
          <p:spPr bwMode="auto">
            <a:xfrm>
              <a:off x="414" y="3475"/>
              <a:ext cx="3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lg" len="med"/>
                </a14:hiddenLine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2000" b="1">
                  <a:solidFill>
                    <a:srgbClr val="006600"/>
                  </a:solidFill>
                  <a:latin typeface="Arial" pitchFamily="34" charset="0"/>
                </a:rPr>
                <a:t>FM</a:t>
              </a:r>
            </a:p>
          </p:txBody>
        </p:sp>
        <p:sp>
          <p:nvSpPr>
            <p:cNvPr id="16391" name="Line 8"/>
            <p:cNvSpPr>
              <a:spLocks noChangeShapeType="1"/>
            </p:cNvSpPr>
            <p:nvPr/>
          </p:nvSpPr>
          <p:spPr bwMode="auto">
            <a:xfrm>
              <a:off x="1050" y="465"/>
              <a:ext cx="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92" name="Line 9"/>
            <p:cNvSpPr>
              <a:spLocks noChangeShapeType="1"/>
            </p:cNvSpPr>
            <p:nvPr/>
          </p:nvSpPr>
          <p:spPr bwMode="auto">
            <a:xfrm>
              <a:off x="5668" y="920"/>
              <a:ext cx="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93" name="Line 10"/>
            <p:cNvSpPr>
              <a:spLocks noChangeShapeType="1"/>
            </p:cNvSpPr>
            <p:nvPr/>
          </p:nvSpPr>
          <p:spPr bwMode="auto">
            <a:xfrm>
              <a:off x="1050" y="920"/>
              <a:ext cx="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94" name="Line 11"/>
            <p:cNvSpPr>
              <a:spLocks noChangeShapeType="1"/>
            </p:cNvSpPr>
            <p:nvPr/>
          </p:nvSpPr>
          <p:spPr bwMode="auto">
            <a:xfrm flipV="1">
              <a:off x="1050" y="880"/>
              <a:ext cx="1" cy="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95" name="Rectangle 12"/>
            <p:cNvSpPr>
              <a:spLocks noChangeArrowheads="1"/>
            </p:cNvSpPr>
            <p:nvPr/>
          </p:nvSpPr>
          <p:spPr bwMode="auto">
            <a:xfrm>
              <a:off x="890" y="1039"/>
              <a:ext cx="1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900">
                  <a:solidFill>
                    <a:srgbClr val="000000"/>
                  </a:solidFill>
                  <a:latin typeface="Helvetica" charset="0"/>
                </a:rPr>
                <a:t>-1</a:t>
              </a:r>
              <a:endParaRPr lang="pt-BR" altLang="pt-BR" sz="2000">
                <a:latin typeface="Times New Roman" pitchFamily="18" charset="0"/>
              </a:endParaRPr>
            </a:p>
          </p:txBody>
        </p:sp>
        <p:sp>
          <p:nvSpPr>
            <p:cNvPr id="16396" name="Rectangle 13"/>
            <p:cNvSpPr>
              <a:spLocks noChangeArrowheads="1"/>
            </p:cNvSpPr>
            <p:nvPr/>
          </p:nvSpPr>
          <p:spPr bwMode="auto">
            <a:xfrm>
              <a:off x="932" y="713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9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pt-BR" altLang="pt-BR" sz="2000">
                <a:latin typeface="Times New Roman" pitchFamily="18" charset="0"/>
              </a:endParaRPr>
            </a:p>
          </p:txBody>
        </p:sp>
        <p:sp>
          <p:nvSpPr>
            <p:cNvPr id="16397" name="Rectangle 14"/>
            <p:cNvSpPr>
              <a:spLocks noChangeArrowheads="1"/>
            </p:cNvSpPr>
            <p:nvPr/>
          </p:nvSpPr>
          <p:spPr bwMode="auto">
            <a:xfrm>
              <a:off x="943" y="386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9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pt-BR" altLang="pt-BR" sz="2000">
                <a:latin typeface="Times New Roman" pitchFamily="18" charset="0"/>
              </a:endParaRPr>
            </a:p>
          </p:txBody>
        </p:sp>
        <p:sp>
          <p:nvSpPr>
            <p:cNvPr id="16398" name="Line 15"/>
            <p:cNvSpPr>
              <a:spLocks noChangeShapeType="1"/>
            </p:cNvSpPr>
            <p:nvPr/>
          </p:nvSpPr>
          <p:spPr bwMode="auto">
            <a:xfrm>
              <a:off x="1050" y="920"/>
              <a:ext cx="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99" name="Line 16"/>
            <p:cNvSpPr>
              <a:spLocks noChangeShapeType="1"/>
            </p:cNvSpPr>
            <p:nvPr/>
          </p:nvSpPr>
          <p:spPr bwMode="auto">
            <a:xfrm>
              <a:off x="5668" y="465"/>
              <a:ext cx="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0" name="Line 17"/>
            <p:cNvSpPr>
              <a:spLocks noChangeShapeType="1"/>
            </p:cNvSpPr>
            <p:nvPr/>
          </p:nvSpPr>
          <p:spPr bwMode="auto">
            <a:xfrm>
              <a:off x="1050" y="1436"/>
              <a:ext cx="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1" name="Line 18"/>
            <p:cNvSpPr>
              <a:spLocks noChangeShapeType="1"/>
            </p:cNvSpPr>
            <p:nvPr/>
          </p:nvSpPr>
          <p:spPr bwMode="auto">
            <a:xfrm>
              <a:off x="5668" y="1902"/>
              <a:ext cx="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2" name="Line 19"/>
            <p:cNvSpPr>
              <a:spLocks noChangeShapeType="1"/>
            </p:cNvSpPr>
            <p:nvPr/>
          </p:nvSpPr>
          <p:spPr bwMode="auto">
            <a:xfrm>
              <a:off x="1050" y="1902"/>
              <a:ext cx="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3" name="Rectangle 20"/>
            <p:cNvSpPr>
              <a:spLocks noChangeArrowheads="1"/>
            </p:cNvSpPr>
            <p:nvPr/>
          </p:nvSpPr>
          <p:spPr bwMode="auto">
            <a:xfrm>
              <a:off x="890" y="1999"/>
              <a:ext cx="1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900">
                  <a:solidFill>
                    <a:srgbClr val="000000"/>
                  </a:solidFill>
                  <a:latin typeface="Helvetica" charset="0"/>
                </a:rPr>
                <a:t>-1</a:t>
              </a:r>
              <a:endParaRPr lang="pt-BR" altLang="pt-BR" sz="2000">
                <a:latin typeface="Times New Roman" pitchFamily="18" charset="0"/>
              </a:endParaRPr>
            </a:p>
          </p:txBody>
        </p:sp>
        <p:sp>
          <p:nvSpPr>
            <p:cNvPr id="16404" name="Rectangle 21"/>
            <p:cNvSpPr>
              <a:spLocks noChangeArrowheads="1"/>
            </p:cNvSpPr>
            <p:nvPr/>
          </p:nvSpPr>
          <p:spPr bwMode="auto">
            <a:xfrm>
              <a:off x="932" y="1661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9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pt-BR" altLang="pt-BR" sz="2000">
                <a:latin typeface="Times New Roman" pitchFamily="18" charset="0"/>
              </a:endParaRPr>
            </a:p>
          </p:txBody>
        </p:sp>
        <p:sp>
          <p:nvSpPr>
            <p:cNvPr id="16405" name="Rectangle 22"/>
            <p:cNvSpPr>
              <a:spLocks noChangeArrowheads="1"/>
            </p:cNvSpPr>
            <p:nvPr/>
          </p:nvSpPr>
          <p:spPr bwMode="auto">
            <a:xfrm>
              <a:off x="932" y="1313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9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pt-BR" altLang="pt-BR" sz="2000">
                <a:latin typeface="Times New Roman" pitchFamily="18" charset="0"/>
              </a:endParaRPr>
            </a:p>
          </p:txBody>
        </p:sp>
        <p:sp>
          <p:nvSpPr>
            <p:cNvPr id="16406" name="Line 23"/>
            <p:cNvSpPr>
              <a:spLocks noChangeShapeType="1"/>
            </p:cNvSpPr>
            <p:nvPr/>
          </p:nvSpPr>
          <p:spPr bwMode="auto">
            <a:xfrm>
              <a:off x="1050" y="1902"/>
              <a:ext cx="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7" name="Line 24"/>
            <p:cNvSpPr>
              <a:spLocks noChangeShapeType="1"/>
            </p:cNvSpPr>
            <p:nvPr/>
          </p:nvSpPr>
          <p:spPr bwMode="auto">
            <a:xfrm>
              <a:off x="5668" y="1436"/>
              <a:ext cx="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8" name="Line 25"/>
            <p:cNvSpPr>
              <a:spLocks noChangeShapeType="1"/>
            </p:cNvSpPr>
            <p:nvPr/>
          </p:nvSpPr>
          <p:spPr bwMode="auto">
            <a:xfrm>
              <a:off x="1050" y="2417"/>
              <a:ext cx="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9" name="Line 26"/>
            <p:cNvSpPr>
              <a:spLocks noChangeShapeType="1"/>
            </p:cNvSpPr>
            <p:nvPr/>
          </p:nvSpPr>
          <p:spPr bwMode="auto">
            <a:xfrm>
              <a:off x="5668" y="2874"/>
              <a:ext cx="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10" name="Line 27"/>
            <p:cNvSpPr>
              <a:spLocks noChangeShapeType="1"/>
            </p:cNvSpPr>
            <p:nvPr/>
          </p:nvSpPr>
          <p:spPr bwMode="auto">
            <a:xfrm>
              <a:off x="1050" y="2874"/>
              <a:ext cx="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11" name="Rectangle 28"/>
            <p:cNvSpPr>
              <a:spLocks noChangeArrowheads="1"/>
            </p:cNvSpPr>
            <p:nvPr/>
          </p:nvSpPr>
          <p:spPr bwMode="auto">
            <a:xfrm>
              <a:off x="879" y="2971"/>
              <a:ext cx="1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900">
                  <a:solidFill>
                    <a:srgbClr val="000000"/>
                  </a:solidFill>
                  <a:latin typeface="Helvetica" charset="0"/>
                </a:rPr>
                <a:t>-2</a:t>
              </a:r>
              <a:endParaRPr lang="pt-BR" altLang="pt-BR" sz="2000">
                <a:latin typeface="Times New Roman" pitchFamily="18" charset="0"/>
              </a:endParaRPr>
            </a:p>
          </p:txBody>
        </p:sp>
        <p:sp>
          <p:nvSpPr>
            <p:cNvPr id="16412" name="Rectangle 29"/>
            <p:cNvSpPr>
              <a:spLocks noChangeArrowheads="1"/>
            </p:cNvSpPr>
            <p:nvPr/>
          </p:nvSpPr>
          <p:spPr bwMode="auto">
            <a:xfrm>
              <a:off x="932" y="2622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9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pt-BR" altLang="pt-BR" sz="2000">
                <a:latin typeface="Times New Roman" pitchFamily="18" charset="0"/>
              </a:endParaRPr>
            </a:p>
          </p:txBody>
        </p:sp>
        <p:sp>
          <p:nvSpPr>
            <p:cNvPr id="16413" name="Rectangle 30"/>
            <p:cNvSpPr>
              <a:spLocks noChangeArrowheads="1"/>
            </p:cNvSpPr>
            <p:nvPr/>
          </p:nvSpPr>
          <p:spPr bwMode="auto">
            <a:xfrm>
              <a:off x="932" y="2272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900">
                  <a:solidFill>
                    <a:srgbClr val="000000"/>
                  </a:solidFill>
                  <a:latin typeface="Helvetica" charset="0"/>
                </a:rPr>
                <a:t>2</a:t>
              </a:r>
              <a:endParaRPr lang="pt-BR" altLang="pt-BR" sz="2000">
                <a:latin typeface="Times New Roman" pitchFamily="18" charset="0"/>
              </a:endParaRPr>
            </a:p>
          </p:txBody>
        </p:sp>
        <p:sp>
          <p:nvSpPr>
            <p:cNvPr id="16414" name="Line 31"/>
            <p:cNvSpPr>
              <a:spLocks noChangeShapeType="1"/>
            </p:cNvSpPr>
            <p:nvPr/>
          </p:nvSpPr>
          <p:spPr bwMode="auto">
            <a:xfrm>
              <a:off x="1050" y="2874"/>
              <a:ext cx="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15" name="Line 32"/>
            <p:cNvSpPr>
              <a:spLocks noChangeShapeType="1"/>
            </p:cNvSpPr>
            <p:nvPr/>
          </p:nvSpPr>
          <p:spPr bwMode="auto">
            <a:xfrm>
              <a:off x="5668" y="2417"/>
              <a:ext cx="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16" name="Line 33"/>
            <p:cNvSpPr>
              <a:spLocks noChangeShapeType="1"/>
            </p:cNvSpPr>
            <p:nvPr/>
          </p:nvSpPr>
          <p:spPr bwMode="auto">
            <a:xfrm>
              <a:off x="1050" y="3388"/>
              <a:ext cx="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17" name="Line 34"/>
            <p:cNvSpPr>
              <a:spLocks noChangeShapeType="1"/>
            </p:cNvSpPr>
            <p:nvPr/>
          </p:nvSpPr>
          <p:spPr bwMode="auto">
            <a:xfrm>
              <a:off x="5668" y="3845"/>
              <a:ext cx="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18" name="Line 35"/>
            <p:cNvSpPr>
              <a:spLocks noChangeShapeType="1"/>
            </p:cNvSpPr>
            <p:nvPr/>
          </p:nvSpPr>
          <p:spPr bwMode="auto">
            <a:xfrm>
              <a:off x="1050" y="3845"/>
              <a:ext cx="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19" name="Rectangle 36"/>
            <p:cNvSpPr>
              <a:spLocks noChangeArrowheads="1"/>
            </p:cNvSpPr>
            <p:nvPr/>
          </p:nvSpPr>
          <p:spPr bwMode="auto">
            <a:xfrm>
              <a:off x="890" y="3909"/>
              <a:ext cx="1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900">
                  <a:solidFill>
                    <a:srgbClr val="000000"/>
                  </a:solidFill>
                  <a:latin typeface="Helvetica" charset="0"/>
                </a:rPr>
                <a:t>-1</a:t>
              </a:r>
              <a:endParaRPr lang="pt-BR" altLang="pt-BR" sz="2000">
                <a:latin typeface="Times New Roman" pitchFamily="18" charset="0"/>
              </a:endParaRPr>
            </a:p>
          </p:txBody>
        </p:sp>
        <p:sp>
          <p:nvSpPr>
            <p:cNvPr id="16420" name="Rectangle 37"/>
            <p:cNvSpPr>
              <a:spLocks noChangeArrowheads="1"/>
            </p:cNvSpPr>
            <p:nvPr/>
          </p:nvSpPr>
          <p:spPr bwMode="auto">
            <a:xfrm>
              <a:off x="910" y="3582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900">
                  <a:solidFill>
                    <a:srgbClr val="000000"/>
                  </a:solidFill>
                  <a:latin typeface="Helvetica" charset="0"/>
                </a:rPr>
                <a:t>0</a:t>
              </a:r>
              <a:endParaRPr lang="pt-BR" altLang="pt-BR" sz="2000">
                <a:latin typeface="Times New Roman" pitchFamily="18" charset="0"/>
              </a:endParaRPr>
            </a:p>
          </p:txBody>
        </p:sp>
        <p:sp>
          <p:nvSpPr>
            <p:cNvPr id="16421" name="Rectangle 38"/>
            <p:cNvSpPr>
              <a:spLocks noChangeArrowheads="1"/>
            </p:cNvSpPr>
            <p:nvPr/>
          </p:nvSpPr>
          <p:spPr bwMode="auto">
            <a:xfrm>
              <a:off x="921" y="3234"/>
              <a:ext cx="8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900">
                  <a:solidFill>
                    <a:srgbClr val="000000"/>
                  </a:solidFill>
                  <a:latin typeface="Helvetica" charset="0"/>
                </a:rPr>
                <a:t>1</a:t>
              </a:r>
              <a:endParaRPr lang="pt-BR" altLang="pt-BR" sz="2000">
                <a:latin typeface="Times New Roman" pitchFamily="18" charset="0"/>
              </a:endParaRPr>
            </a:p>
          </p:txBody>
        </p:sp>
        <p:sp>
          <p:nvSpPr>
            <p:cNvPr id="16422" name="Line 39"/>
            <p:cNvSpPr>
              <a:spLocks noChangeShapeType="1"/>
            </p:cNvSpPr>
            <p:nvPr/>
          </p:nvSpPr>
          <p:spPr bwMode="auto">
            <a:xfrm>
              <a:off x="1050" y="3845"/>
              <a:ext cx="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23" name="Line 40"/>
            <p:cNvSpPr>
              <a:spLocks noChangeShapeType="1"/>
            </p:cNvSpPr>
            <p:nvPr/>
          </p:nvSpPr>
          <p:spPr bwMode="auto">
            <a:xfrm>
              <a:off x="5668" y="3388"/>
              <a:ext cx="1" cy="1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24" name="Line 41"/>
            <p:cNvSpPr>
              <a:spLocks noChangeShapeType="1"/>
            </p:cNvSpPr>
            <p:nvPr/>
          </p:nvSpPr>
          <p:spPr bwMode="auto">
            <a:xfrm flipV="1">
              <a:off x="1050" y="465"/>
              <a:ext cx="1" cy="722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25" name="Freeform 42"/>
            <p:cNvSpPr>
              <a:spLocks/>
            </p:cNvSpPr>
            <p:nvPr/>
          </p:nvSpPr>
          <p:spPr bwMode="auto">
            <a:xfrm>
              <a:off x="1050" y="543"/>
              <a:ext cx="4608" cy="565"/>
            </a:xfrm>
            <a:custGeom>
              <a:avLst/>
              <a:gdLst>
                <a:gd name="T0" fmla="*/ 76 w 4211"/>
                <a:gd name="T1" fmla="*/ 42 h 338"/>
                <a:gd name="T2" fmla="*/ 178 w 4211"/>
                <a:gd name="T3" fmla="*/ 221 h 338"/>
                <a:gd name="T4" fmla="*/ 280 w 4211"/>
                <a:gd name="T5" fmla="*/ 523 h 338"/>
                <a:gd name="T6" fmla="*/ 370 w 4211"/>
                <a:gd name="T7" fmla="*/ 878 h 338"/>
                <a:gd name="T8" fmla="*/ 472 w 4211"/>
                <a:gd name="T9" fmla="*/ 1230 h 338"/>
                <a:gd name="T10" fmla="*/ 561 w 4211"/>
                <a:gd name="T11" fmla="*/ 1489 h 338"/>
                <a:gd name="T12" fmla="*/ 664 w 4211"/>
                <a:gd name="T13" fmla="*/ 1578 h 338"/>
                <a:gd name="T14" fmla="*/ 766 w 4211"/>
                <a:gd name="T15" fmla="*/ 1536 h 338"/>
                <a:gd name="T16" fmla="*/ 856 w 4211"/>
                <a:gd name="T17" fmla="*/ 1357 h 338"/>
                <a:gd name="T18" fmla="*/ 957 w 4211"/>
                <a:gd name="T19" fmla="*/ 1098 h 338"/>
                <a:gd name="T20" fmla="*/ 1046 w 4211"/>
                <a:gd name="T21" fmla="*/ 744 h 338"/>
                <a:gd name="T22" fmla="*/ 1150 w 4211"/>
                <a:gd name="T23" fmla="*/ 391 h 338"/>
                <a:gd name="T24" fmla="*/ 1238 w 4211"/>
                <a:gd name="T25" fmla="*/ 132 h 338"/>
                <a:gd name="T26" fmla="*/ 1339 w 4211"/>
                <a:gd name="T27" fmla="*/ 0 h 338"/>
                <a:gd name="T28" fmla="*/ 1443 w 4211"/>
                <a:gd name="T29" fmla="*/ 0 h 338"/>
                <a:gd name="T30" fmla="*/ 1532 w 4211"/>
                <a:gd name="T31" fmla="*/ 174 h 338"/>
                <a:gd name="T32" fmla="*/ 1635 w 4211"/>
                <a:gd name="T33" fmla="*/ 438 h 338"/>
                <a:gd name="T34" fmla="*/ 1725 w 4211"/>
                <a:gd name="T35" fmla="*/ 791 h 338"/>
                <a:gd name="T36" fmla="*/ 1826 w 4211"/>
                <a:gd name="T37" fmla="*/ 1140 h 338"/>
                <a:gd name="T38" fmla="*/ 1916 w 4211"/>
                <a:gd name="T39" fmla="*/ 1399 h 338"/>
                <a:gd name="T40" fmla="*/ 2018 w 4211"/>
                <a:gd name="T41" fmla="*/ 1578 h 338"/>
                <a:gd name="T42" fmla="*/ 2121 w 4211"/>
                <a:gd name="T43" fmla="*/ 1578 h 338"/>
                <a:gd name="T44" fmla="*/ 2209 w 4211"/>
                <a:gd name="T45" fmla="*/ 1448 h 338"/>
                <a:gd name="T46" fmla="*/ 2311 w 4211"/>
                <a:gd name="T47" fmla="*/ 1182 h 338"/>
                <a:gd name="T48" fmla="*/ 2401 w 4211"/>
                <a:gd name="T49" fmla="*/ 832 h 338"/>
                <a:gd name="T50" fmla="*/ 2503 w 4211"/>
                <a:gd name="T51" fmla="*/ 481 h 338"/>
                <a:gd name="T52" fmla="*/ 2604 w 4211"/>
                <a:gd name="T53" fmla="*/ 221 h 338"/>
                <a:gd name="T54" fmla="*/ 2694 w 4211"/>
                <a:gd name="T55" fmla="*/ 42 h 338"/>
                <a:gd name="T56" fmla="*/ 2796 w 4211"/>
                <a:gd name="T57" fmla="*/ 0 h 338"/>
                <a:gd name="T58" fmla="*/ 2887 w 4211"/>
                <a:gd name="T59" fmla="*/ 84 h 338"/>
                <a:gd name="T60" fmla="*/ 2988 w 4211"/>
                <a:gd name="T61" fmla="*/ 349 h 338"/>
                <a:gd name="T62" fmla="*/ 3077 w 4211"/>
                <a:gd name="T63" fmla="*/ 702 h 338"/>
                <a:gd name="T64" fmla="*/ 3180 w 4211"/>
                <a:gd name="T65" fmla="*/ 1051 h 338"/>
                <a:gd name="T66" fmla="*/ 3282 w 4211"/>
                <a:gd name="T67" fmla="*/ 1357 h 338"/>
                <a:gd name="T68" fmla="*/ 3371 w 4211"/>
                <a:gd name="T69" fmla="*/ 1536 h 338"/>
                <a:gd name="T70" fmla="*/ 3473 w 4211"/>
                <a:gd name="T71" fmla="*/ 1578 h 338"/>
                <a:gd name="T72" fmla="*/ 3562 w 4211"/>
                <a:gd name="T73" fmla="*/ 1489 h 338"/>
                <a:gd name="T74" fmla="*/ 3666 w 4211"/>
                <a:gd name="T75" fmla="*/ 1272 h 338"/>
                <a:gd name="T76" fmla="*/ 3754 w 4211"/>
                <a:gd name="T77" fmla="*/ 919 h 338"/>
                <a:gd name="T78" fmla="*/ 3856 w 4211"/>
                <a:gd name="T79" fmla="*/ 570 h 338"/>
                <a:gd name="T80" fmla="*/ 3959 w 4211"/>
                <a:gd name="T81" fmla="*/ 262 h 338"/>
                <a:gd name="T82" fmla="*/ 4049 w 4211"/>
                <a:gd name="T83" fmla="*/ 42 h 338"/>
                <a:gd name="T84" fmla="*/ 4152 w 4211"/>
                <a:gd name="T85" fmla="*/ 0 h 338"/>
                <a:gd name="T86" fmla="*/ 4240 w 4211"/>
                <a:gd name="T87" fmla="*/ 42 h 338"/>
                <a:gd name="T88" fmla="*/ 4342 w 4211"/>
                <a:gd name="T89" fmla="*/ 262 h 338"/>
                <a:gd name="T90" fmla="*/ 4432 w 4211"/>
                <a:gd name="T91" fmla="*/ 570 h 338"/>
                <a:gd name="T92" fmla="*/ 4534 w 4211"/>
                <a:gd name="T93" fmla="*/ 919 h 338"/>
                <a:gd name="T94" fmla="*/ 4636 w 4211"/>
                <a:gd name="T95" fmla="*/ 1272 h 338"/>
                <a:gd name="T96" fmla="*/ 4725 w 4211"/>
                <a:gd name="T97" fmla="*/ 1489 h 338"/>
                <a:gd name="T98" fmla="*/ 4827 w 4211"/>
                <a:gd name="T99" fmla="*/ 1578 h 338"/>
                <a:gd name="T100" fmla="*/ 4917 w 4211"/>
                <a:gd name="T101" fmla="*/ 1536 h 338"/>
                <a:gd name="T102" fmla="*/ 5018 w 4211"/>
                <a:gd name="T103" fmla="*/ 1357 h 338"/>
                <a:gd name="T104" fmla="*/ 5120 w 4211"/>
                <a:gd name="T105" fmla="*/ 1051 h 338"/>
                <a:gd name="T106" fmla="*/ 5211 w 4211"/>
                <a:gd name="T107" fmla="*/ 702 h 338"/>
                <a:gd name="T108" fmla="*/ 5313 w 4211"/>
                <a:gd name="T109" fmla="*/ 349 h 338"/>
                <a:gd name="T110" fmla="*/ 5402 w 4211"/>
                <a:gd name="T111" fmla="*/ 84 h 338"/>
                <a:gd name="T112" fmla="*/ 5504 w 4211"/>
                <a:gd name="T113" fmla="*/ 0 h 33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211"/>
                <a:gd name="T172" fmla="*/ 0 h 338"/>
                <a:gd name="T173" fmla="*/ 4211 w 4211"/>
                <a:gd name="T174" fmla="*/ 338 h 33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211" h="338">
                  <a:moveTo>
                    <a:pt x="0" y="0"/>
                  </a:moveTo>
                  <a:lnTo>
                    <a:pt x="10" y="0"/>
                  </a:lnTo>
                  <a:lnTo>
                    <a:pt x="19" y="0"/>
                  </a:lnTo>
                  <a:lnTo>
                    <a:pt x="29" y="0"/>
                  </a:lnTo>
                  <a:lnTo>
                    <a:pt x="39" y="0"/>
                  </a:lnTo>
                  <a:lnTo>
                    <a:pt x="49" y="9"/>
                  </a:lnTo>
                  <a:lnTo>
                    <a:pt x="58" y="9"/>
                  </a:lnTo>
                  <a:lnTo>
                    <a:pt x="78" y="9"/>
                  </a:lnTo>
                  <a:lnTo>
                    <a:pt x="88" y="18"/>
                  </a:lnTo>
                  <a:lnTo>
                    <a:pt x="97" y="18"/>
                  </a:lnTo>
                  <a:lnTo>
                    <a:pt x="107" y="28"/>
                  </a:lnTo>
                  <a:lnTo>
                    <a:pt x="117" y="37"/>
                  </a:lnTo>
                  <a:lnTo>
                    <a:pt x="127" y="47"/>
                  </a:lnTo>
                  <a:lnTo>
                    <a:pt x="136" y="47"/>
                  </a:lnTo>
                  <a:lnTo>
                    <a:pt x="146" y="56"/>
                  </a:lnTo>
                  <a:lnTo>
                    <a:pt x="156" y="65"/>
                  </a:lnTo>
                  <a:lnTo>
                    <a:pt x="166" y="75"/>
                  </a:lnTo>
                  <a:lnTo>
                    <a:pt x="175" y="84"/>
                  </a:lnTo>
                  <a:lnTo>
                    <a:pt x="185" y="94"/>
                  </a:lnTo>
                  <a:lnTo>
                    <a:pt x="205" y="103"/>
                  </a:lnTo>
                  <a:lnTo>
                    <a:pt x="214" y="112"/>
                  </a:lnTo>
                  <a:lnTo>
                    <a:pt x="224" y="122"/>
                  </a:lnTo>
                  <a:lnTo>
                    <a:pt x="234" y="141"/>
                  </a:lnTo>
                  <a:lnTo>
                    <a:pt x="243" y="150"/>
                  </a:lnTo>
                  <a:lnTo>
                    <a:pt x="253" y="159"/>
                  </a:lnTo>
                  <a:lnTo>
                    <a:pt x="263" y="169"/>
                  </a:lnTo>
                  <a:lnTo>
                    <a:pt x="273" y="178"/>
                  </a:lnTo>
                  <a:lnTo>
                    <a:pt x="282" y="188"/>
                  </a:lnTo>
                  <a:lnTo>
                    <a:pt x="292" y="197"/>
                  </a:lnTo>
                  <a:lnTo>
                    <a:pt x="302" y="216"/>
                  </a:lnTo>
                  <a:lnTo>
                    <a:pt x="312" y="225"/>
                  </a:lnTo>
                  <a:lnTo>
                    <a:pt x="331" y="235"/>
                  </a:lnTo>
                  <a:lnTo>
                    <a:pt x="341" y="244"/>
                  </a:lnTo>
                  <a:lnTo>
                    <a:pt x="351" y="253"/>
                  </a:lnTo>
                  <a:lnTo>
                    <a:pt x="360" y="263"/>
                  </a:lnTo>
                  <a:lnTo>
                    <a:pt x="370" y="272"/>
                  </a:lnTo>
                  <a:lnTo>
                    <a:pt x="380" y="282"/>
                  </a:lnTo>
                  <a:lnTo>
                    <a:pt x="390" y="291"/>
                  </a:lnTo>
                  <a:lnTo>
                    <a:pt x="399" y="291"/>
                  </a:lnTo>
                  <a:lnTo>
                    <a:pt x="409" y="300"/>
                  </a:lnTo>
                  <a:lnTo>
                    <a:pt x="419" y="310"/>
                  </a:lnTo>
                  <a:lnTo>
                    <a:pt x="429" y="319"/>
                  </a:lnTo>
                  <a:lnTo>
                    <a:pt x="438" y="319"/>
                  </a:lnTo>
                  <a:lnTo>
                    <a:pt x="458" y="329"/>
                  </a:lnTo>
                  <a:lnTo>
                    <a:pt x="468" y="329"/>
                  </a:lnTo>
                  <a:lnTo>
                    <a:pt x="477" y="329"/>
                  </a:lnTo>
                  <a:lnTo>
                    <a:pt x="487" y="338"/>
                  </a:lnTo>
                  <a:lnTo>
                    <a:pt x="497" y="338"/>
                  </a:lnTo>
                  <a:lnTo>
                    <a:pt x="507" y="338"/>
                  </a:lnTo>
                  <a:lnTo>
                    <a:pt x="516" y="338"/>
                  </a:lnTo>
                  <a:lnTo>
                    <a:pt x="526" y="338"/>
                  </a:lnTo>
                  <a:lnTo>
                    <a:pt x="536" y="338"/>
                  </a:lnTo>
                  <a:lnTo>
                    <a:pt x="546" y="338"/>
                  </a:lnTo>
                  <a:lnTo>
                    <a:pt x="555" y="338"/>
                  </a:lnTo>
                  <a:lnTo>
                    <a:pt x="565" y="338"/>
                  </a:lnTo>
                  <a:lnTo>
                    <a:pt x="585" y="329"/>
                  </a:lnTo>
                  <a:lnTo>
                    <a:pt x="594" y="329"/>
                  </a:lnTo>
                  <a:lnTo>
                    <a:pt x="604" y="329"/>
                  </a:lnTo>
                  <a:lnTo>
                    <a:pt x="614" y="319"/>
                  </a:lnTo>
                  <a:lnTo>
                    <a:pt x="624" y="319"/>
                  </a:lnTo>
                  <a:lnTo>
                    <a:pt x="633" y="310"/>
                  </a:lnTo>
                  <a:lnTo>
                    <a:pt x="643" y="300"/>
                  </a:lnTo>
                  <a:lnTo>
                    <a:pt x="653" y="291"/>
                  </a:lnTo>
                  <a:lnTo>
                    <a:pt x="663" y="291"/>
                  </a:lnTo>
                  <a:lnTo>
                    <a:pt x="672" y="282"/>
                  </a:lnTo>
                  <a:lnTo>
                    <a:pt x="682" y="272"/>
                  </a:lnTo>
                  <a:lnTo>
                    <a:pt x="692" y="263"/>
                  </a:lnTo>
                  <a:lnTo>
                    <a:pt x="711" y="253"/>
                  </a:lnTo>
                  <a:lnTo>
                    <a:pt x="721" y="244"/>
                  </a:lnTo>
                  <a:lnTo>
                    <a:pt x="731" y="235"/>
                  </a:lnTo>
                  <a:lnTo>
                    <a:pt x="741" y="225"/>
                  </a:lnTo>
                  <a:lnTo>
                    <a:pt x="750" y="216"/>
                  </a:lnTo>
                  <a:lnTo>
                    <a:pt x="760" y="197"/>
                  </a:lnTo>
                  <a:lnTo>
                    <a:pt x="770" y="188"/>
                  </a:lnTo>
                  <a:lnTo>
                    <a:pt x="780" y="178"/>
                  </a:lnTo>
                  <a:lnTo>
                    <a:pt x="789" y="169"/>
                  </a:lnTo>
                  <a:lnTo>
                    <a:pt x="799" y="159"/>
                  </a:lnTo>
                  <a:lnTo>
                    <a:pt x="809" y="150"/>
                  </a:lnTo>
                  <a:lnTo>
                    <a:pt x="819" y="141"/>
                  </a:lnTo>
                  <a:lnTo>
                    <a:pt x="838" y="122"/>
                  </a:lnTo>
                  <a:lnTo>
                    <a:pt x="848" y="112"/>
                  </a:lnTo>
                  <a:lnTo>
                    <a:pt x="858" y="103"/>
                  </a:lnTo>
                  <a:lnTo>
                    <a:pt x="867" y="94"/>
                  </a:lnTo>
                  <a:lnTo>
                    <a:pt x="877" y="84"/>
                  </a:lnTo>
                  <a:lnTo>
                    <a:pt x="887" y="75"/>
                  </a:lnTo>
                  <a:lnTo>
                    <a:pt x="897" y="65"/>
                  </a:lnTo>
                  <a:lnTo>
                    <a:pt x="906" y="56"/>
                  </a:lnTo>
                  <a:lnTo>
                    <a:pt x="916" y="47"/>
                  </a:lnTo>
                  <a:lnTo>
                    <a:pt x="926" y="47"/>
                  </a:lnTo>
                  <a:lnTo>
                    <a:pt x="936" y="37"/>
                  </a:lnTo>
                  <a:lnTo>
                    <a:pt x="945" y="28"/>
                  </a:lnTo>
                  <a:lnTo>
                    <a:pt x="965" y="18"/>
                  </a:lnTo>
                  <a:lnTo>
                    <a:pt x="975" y="18"/>
                  </a:lnTo>
                  <a:lnTo>
                    <a:pt x="984" y="9"/>
                  </a:lnTo>
                  <a:lnTo>
                    <a:pt x="994" y="9"/>
                  </a:lnTo>
                  <a:lnTo>
                    <a:pt x="1004" y="9"/>
                  </a:lnTo>
                  <a:lnTo>
                    <a:pt x="1014" y="0"/>
                  </a:lnTo>
                  <a:lnTo>
                    <a:pt x="1023" y="0"/>
                  </a:lnTo>
                  <a:lnTo>
                    <a:pt x="1033" y="0"/>
                  </a:lnTo>
                  <a:lnTo>
                    <a:pt x="1043" y="0"/>
                  </a:lnTo>
                  <a:lnTo>
                    <a:pt x="1053" y="0"/>
                  </a:lnTo>
                  <a:lnTo>
                    <a:pt x="1062" y="0"/>
                  </a:lnTo>
                  <a:lnTo>
                    <a:pt x="1072" y="0"/>
                  </a:lnTo>
                  <a:lnTo>
                    <a:pt x="1082" y="0"/>
                  </a:lnTo>
                  <a:lnTo>
                    <a:pt x="1101" y="0"/>
                  </a:lnTo>
                  <a:lnTo>
                    <a:pt x="1111" y="9"/>
                  </a:lnTo>
                  <a:lnTo>
                    <a:pt x="1121" y="9"/>
                  </a:lnTo>
                  <a:lnTo>
                    <a:pt x="1130" y="9"/>
                  </a:lnTo>
                  <a:lnTo>
                    <a:pt x="1140" y="18"/>
                  </a:lnTo>
                  <a:lnTo>
                    <a:pt x="1150" y="18"/>
                  </a:lnTo>
                  <a:lnTo>
                    <a:pt x="1160" y="28"/>
                  </a:lnTo>
                  <a:lnTo>
                    <a:pt x="1169" y="37"/>
                  </a:lnTo>
                  <a:lnTo>
                    <a:pt x="1179" y="47"/>
                  </a:lnTo>
                  <a:lnTo>
                    <a:pt x="1189" y="47"/>
                  </a:lnTo>
                  <a:lnTo>
                    <a:pt x="1199" y="56"/>
                  </a:lnTo>
                  <a:lnTo>
                    <a:pt x="1208" y="65"/>
                  </a:lnTo>
                  <a:lnTo>
                    <a:pt x="1228" y="75"/>
                  </a:lnTo>
                  <a:lnTo>
                    <a:pt x="1238" y="84"/>
                  </a:lnTo>
                  <a:lnTo>
                    <a:pt x="1247" y="94"/>
                  </a:lnTo>
                  <a:lnTo>
                    <a:pt x="1257" y="103"/>
                  </a:lnTo>
                  <a:lnTo>
                    <a:pt x="1267" y="112"/>
                  </a:lnTo>
                  <a:lnTo>
                    <a:pt x="1277" y="122"/>
                  </a:lnTo>
                  <a:lnTo>
                    <a:pt x="1286" y="141"/>
                  </a:lnTo>
                  <a:lnTo>
                    <a:pt x="1296" y="150"/>
                  </a:lnTo>
                  <a:lnTo>
                    <a:pt x="1306" y="159"/>
                  </a:lnTo>
                  <a:lnTo>
                    <a:pt x="1316" y="169"/>
                  </a:lnTo>
                  <a:lnTo>
                    <a:pt x="1325" y="178"/>
                  </a:lnTo>
                  <a:lnTo>
                    <a:pt x="1335" y="188"/>
                  </a:lnTo>
                  <a:lnTo>
                    <a:pt x="1355" y="197"/>
                  </a:lnTo>
                  <a:lnTo>
                    <a:pt x="1364" y="216"/>
                  </a:lnTo>
                  <a:lnTo>
                    <a:pt x="1374" y="225"/>
                  </a:lnTo>
                  <a:lnTo>
                    <a:pt x="1384" y="235"/>
                  </a:lnTo>
                  <a:lnTo>
                    <a:pt x="1394" y="244"/>
                  </a:lnTo>
                  <a:lnTo>
                    <a:pt x="1403" y="253"/>
                  </a:lnTo>
                  <a:lnTo>
                    <a:pt x="1413" y="263"/>
                  </a:lnTo>
                  <a:lnTo>
                    <a:pt x="1423" y="272"/>
                  </a:lnTo>
                  <a:lnTo>
                    <a:pt x="1433" y="282"/>
                  </a:lnTo>
                  <a:lnTo>
                    <a:pt x="1442" y="291"/>
                  </a:lnTo>
                  <a:lnTo>
                    <a:pt x="1452" y="291"/>
                  </a:lnTo>
                  <a:lnTo>
                    <a:pt x="1462" y="300"/>
                  </a:lnTo>
                  <a:lnTo>
                    <a:pt x="1481" y="310"/>
                  </a:lnTo>
                  <a:lnTo>
                    <a:pt x="1491" y="319"/>
                  </a:lnTo>
                  <a:lnTo>
                    <a:pt x="1501" y="319"/>
                  </a:lnTo>
                  <a:lnTo>
                    <a:pt x="1511" y="329"/>
                  </a:lnTo>
                  <a:lnTo>
                    <a:pt x="1520" y="329"/>
                  </a:lnTo>
                  <a:lnTo>
                    <a:pt x="1530" y="329"/>
                  </a:lnTo>
                  <a:lnTo>
                    <a:pt x="1540" y="338"/>
                  </a:lnTo>
                  <a:lnTo>
                    <a:pt x="1550" y="338"/>
                  </a:lnTo>
                  <a:lnTo>
                    <a:pt x="1559" y="338"/>
                  </a:lnTo>
                  <a:lnTo>
                    <a:pt x="1569" y="338"/>
                  </a:lnTo>
                  <a:lnTo>
                    <a:pt x="1579" y="338"/>
                  </a:lnTo>
                  <a:lnTo>
                    <a:pt x="1589" y="338"/>
                  </a:lnTo>
                  <a:lnTo>
                    <a:pt x="1608" y="338"/>
                  </a:lnTo>
                  <a:lnTo>
                    <a:pt x="1618" y="338"/>
                  </a:lnTo>
                  <a:lnTo>
                    <a:pt x="1628" y="338"/>
                  </a:lnTo>
                  <a:lnTo>
                    <a:pt x="1637" y="329"/>
                  </a:lnTo>
                  <a:lnTo>
                    <a:pt x="1647" y="329"/>
                  </a:lnTo>
                  <a:lnTo>
                    <a:pt x="1657" y="329"/>
                  </a:lnTo>
                  <a:lnTo>
                    <a:pt x="1667" y="319"/>
                  </a:lnTo>
                  <a:lnTo>
                    <a:pt x="1676" y="319"/>
                  </a:lnTo>
                  <a:lnTo>
                    <a:pt x="1686" y="310"/>
                  </a:lnTo>
                  <a:lnTo>
                    <a:pt x="1696" y="300"/>
                  </a:lnTo>
                  <a:lnTo>
                    <a:pt x="1706" y="291"/>
                  </a:lnTo>
                  <a:lnTo>
                    <a:pt x="1715" y="291"/>
                  </a:lnTo>
                  <a:lnTo>
                    <a:pt x="1735" y="282"/>
                  </a:lnTo>
                  <a:lnTo>
                    <a:pt x="1745" y="272"/>
                  </a:lnTo>
                  <a:lnTo>
                    <a:pt x="1754" y="263"/>
                  </a:lnTo>
                  <a:lnTo>
                    <a:pt x="1764" y="253"/>
                  </a:lnTo>
                  <a:lnTo>
                    <a:pt x="1774" y="244"/>
                  </a:lnTo>
                  <a:lnTo>
                    <a:pt x="1784" y="235"/>
                  </a:lnTo>
                  <a:lnTo>
                    <a:pt x="1793" y="225"/>
                  </a:lnTo>
                  <a:lnTo>
                    <a:pt x="1803" y="216"/>
                  </a:lnTo>
                  <a:lnTo>
                    <a:pt x="1813" y="197"/>
                  </a:lnTo>
                  <a:lnTo>
                    <a:pt x="1823" y="188"/>
                  </a:lnTo>
                  <a:lnTo>
                    <a:pt x="1832" y="178"/>
                  </a:lnTo>
                  <a:lnTo>
                    <a:pt x="1842" y="169"/>
                  </a:lnTo>
                  <a:lnTo>
                    <a:pt x="1862" y="159"/>
                  </a:lnTo>
                  <a:lnTo>
                    <a:pt x="1871" y="150"/>
                  </a:lnTo>
                  <a:lnTo>
                    <a:pt x="1881" y="141"/>
                  </a:lnTo>
                  <a:lnTo>
                    <a:pt x="1891" y="122"/>
                  </a:lnTo>
                  <a:lnTo>
                    <a:pt x="1901" y="112"/>
                  </a:lnTo>
                  <a:lnTo>
                    <a:pt x="1910" y="103"/>
                  </a:lnTo>
                  <a:lnTo>
                    <a:pt x="1920" y="94"/>
                  </a:lnTo>
                  <a:lnTo>
                    <a:pt x="1930" y="84"/>
                  </a:lnTo>
                  <a:lnTo>
                    <a:pt x="1939" y="75"/>
                  </a:lnTo>
                  <a:lnTo>
                    <a:pt x="1949" y="65"/>
                  </a:lnTo>
                  <a:lnTo>
                    <a:pt x="1959" y="56"/>
                  </a:lnTo>
                  <a:lnTo>
                    <a:pt x="1969" y="47"/>
                  </a:lnTo>
                  <a:lnTo>
                    <a:pt x="1988" y="47"/>
                  </a:lnTo>
                  <a:lnTo>
                    <a:pt x="1998" y="37"/>
                  </a:lnTo>
                  <a:lnTo>
                    <a:pt x="2008" y="28"/>
                  </a:lnTo>
                  <a:lnTo>
                    <a:pt x="2017" y="18"/>
                  </a:lnTo>
                  <a:lnTo>
                    <a:pt x="2027" y="18"/>
                  </a:lnTo>
                  <a:lnTo>
                    <a:pt x="2037" y="9"/>
                  </a:lnTo>
                  <a:lnTo>
                    <a:pt x="2047" y="9"/>
                  </a:lnTo>
                  <a:lnTo>
                    <a:pt x="2056" y="9"/>
                  </a:lnTo>
                  <a:lnTo>
                    <a:pt x="2066" y="0"/>
                  </a:lnTo>
                  <a:lnTo>
                    <a:pt x="2076" y="0"/>
                  </a:lnTo>
                  <a:lnTo>
                    <a:pt x="2086" y="0"/>
                  </a:lnTo>
                  <a:lnTo>
                    <a:pt x="2095" y="0"/>
                  </a:lnTo>
                  <a:lnTo>
                    <a:pt x="2115" y="0"/>
                  </a:lnTo>
                  <a:lnTo>
                    <a:pt x="2125" y="0"/>
                  </a:lnTo>
                  <a:lnTo>
                    <a:pt x="2134" y="0"/>
                  </a:lnTo>
                  <a:lnTo>
                    <a:pt x="2144" y="0"/>
                  </a:lnTo>
                  <a:lnTo>
                    <a:pt x="2154" y="0"/>
                  </a:lnTo>
                  <a:lnTo>
                    <a:pt x="2164" y="9"/>
                  </a:lnTo>
                  <a:lnTo>
                    <a:pt x="2173" y="9"/>
                  </a:lnTo>
                  <a:lnTo>
                    <a:pt x="2183" y="9"/>
                  </a:lnTo>
                  <a:lnTo>
                    <a:pt x="2193" y="18"/>
                  </a:lnTo>
                  <a:lnTo>
                    <a:pt x="2203" y="18"/>
                  </a:lnTo>
                  <a:lnTo>
                    <a:pt x="2212" y="28"/>
                  </a:lnTo>
                  <a:lnTo>
                    <a:pt x="2222" y="37"/>
                  </a:lnTo>
                  <a:lnTo>
                    <a:pt x="2232" y="47"/>
                  </a:lnTo>
                  <a:lnTo>
                    <a:pt x="2251" y="47"/>
                  </a:lnTo>
                  <a:lnTo>
                    <a:pt x="2261" y="56"/>
                  </a:lnTo>
                  <a:lnTo>
                    <a:pt x="2271" y="65"/>
                  </a:lnTo>
                  <a:lnTo>
                    <a:pt x="2281" y="75"/>
                  </a:lnTo>
                  <a:lnTo>
                    <a:pt x="2290" y="84"/>
                  </a:lnTo>
                  <a:lnTo>
                    <a:pt x="2300" y="94"/>
                  </a:lnTo>
                  <a:lnTo>
                    <a:pt x="2310" y="103"/>
                  </a:lnTo>
                  <a:lnTo>
                    <a:pt x="2320" y="112"/>
                  </a:lnTo>
                  <a:lnTo>
                    <a:pt x="2329" y="122"/>
                  </a:lnTo>
                  <a:lnTo>
                    <a:pt x="2339" y="141"/>
                  </a:lnTo>
                  <a:lnTo>
                    <a:pt x="2349" y="150"/>
                  </a:lnTo>
                  <a:lnTo>
                    <a:pt x="2359" y="159"/>
                  </a:lnTo>
                  <a:lnTo>
                    <a:pt x="2378" y="169"/>
                  </a:lnTo>
                  <a:lnTo>
                    <a:pt x="2388" y="178"/>
                  </a:lnTo>
                  <a:lnTo>
                    <a:pt x="2398" y="188"/>
                  </a:lnTo>
                  <a:lnTo>
                    <a:pt x="2407" y="197"/>
                  </a:lnTo>
                  <a:lnTo>
                    <a:pt x="2417" y="216"/>
                  </a:lnTo>
                  <a:lnTo>
                    <a:pt x="2427" y="225"/>
                  </a:lnTo>
                  <a:lnTo>
                    <a:pt x="2437" y="235"/>
                  </a:lnTo>
                  <a:lnTo>
                    <a:pt x="2446" y="244"/>
                  </a:lnTo>
                  <a:lnTo>
                    <a:pt x="2456" y="253"/>
                  </a:lnTo>
                  <a:lnTo>
                    <a:pt x="2466" y="263"/>
                  </a:lnTo>
                  <a:lnTo>
                    <a:pt x="2476" y="272"/>
                  </a:lnTo>
                  <a:lnTo>
                    <a:pt x="2485" y="282"/>
                  </a:lnTo>
                  <a:lnTo>
                    <a:pt x="2505" y="291"/>
                  </a:lnTo>
                  <a:lnTo>
                    <a:pt x="2515" y="291"/>
                  </a:lnTo>
                  <a:lnTo>
                    <a:pt x="2524" y="300"/>
                  </a:lnTo>
                  <a:lnTo>
                    <a:pt x="2534" y="310"/>
                  </a:lnTo>
                  <a:lnTo>
                    <a:pt x="2544" y="319"/>
                  </a:lnTo>
                  <a:lnTo>
                    <a:pt x="2554" y="319"/>
                  </a:lnTo>
                  <a:lnTo>
                    <a:pt x="2563" y="329"/>
                  </a:lnTo>
                  <a:lnTo>
                    <a:pt x="2573" y="329"/>
                  </a:lnTo>
                  <a:lnTo>
                    <a:pt x="2583" y="329"/>
                  </a:lnTo>
                  <a:lnTo>
                    <a:pt x="2593" y="338"/>
                  </a:lnTo>
                  <a:lnTo>
                    <a:pt x="2602" y="338"/>
                  </a:lnTo>
                  <a:lnTo>
                    <a:pt x="2612" y="338"/>
                  </a:lnTo>
                  <a:lnTo>
                    <a:pt x="2632" y="338"/>
                  </a:lnTo>
                  <a:lnTo>
                    <a:pt x="2641" y="338"/>
                  </a:lnTo>
                  <a:lnTo>
                    <a:pt x="2651" y="338"/>
                  </a:lnTo>
                  <a:lnTo>
                    <a:pt x="2661" y="338"/>
                  </a:lnTo>
                  <a:lnTo>
                    <a:pt x="2671" y="338"/>
                  </a:lnTo>
                  <a:lnTo>
                    <a:pt x="2680" y="338"/>
                  </a:lnTo>
                  <a:lnTo>
                    <a:pt x="2690" y="329"/>
                  </a:lnTo>
                  <a:lnTo>
                    <a:pt x="2700" y="329"/>
                  </a:lnTo>
                  <a:lnTo>
                    <a:pt x="2710" y="329"/>
                  </a:lnTo>
                  <a:lnTo>
                    <a:pt x="2719" y="319"/>
                  </a:lnTo>
                  <a:lnTo>
                    <a:pt x="2729" y="319"/>
                  </a:lnTo>
                  <a:lnTo>
                    <a:pt x="2739" y="310"/>
                  </a:lnTo>
                  <a:lnTo>
                    <a:pt x="2758" y="300"/>
                  </a:lnTo>
                  <a:lnTo>
                    <a:pt x="2768" y="291"/>
                  </a:lnTo>
                  <a:lnTo>
                    <a:pt x="2778" y="291"/>
                  </a:lnTo>
                  <a:lnTo>
                    <a:pt x="2787" y="282"/>
                  </a:lnTo>
                  <a:lnTo>
                    <a:pt x="2797" y="272"/>
                  </a:lnTo>
                  <a:lnTo>
                    <a:pt x="2807" y="263"/>
                  </a:lnTo>
                  <a:lnTo>
                    <a:pt x="2817" y="253"/>
                  </a:lnTo>
                  <a:lnTo>
                    <a:pt x="2826" y="244"/>
                  </a:lnTo>
                  <a:lnTo>
                    <a:pt x="2836" y="235"/>
                  </a:lnTo>
                  <a:lnTo>
                    <a:pt x="2846" y="225"/>
                  </a:lnTo>
                  <a:lnTo>
                    <a:pt x="2856" y="216"/>
                  </a:lnTo>
                  <a:lnTo>
                    <a:pt x="2865" y="197"/>
                  </a:lnTo>
                  <a:lnTo>
                    <a:pt x="2885" y="188"/>
                  </a:lnTo>
                  <a:lnTo>
                    <a:pt x="2895" y="178"/>
                  </a:lnTo>
                  <a:lnTo>
                    <a:pt x="2904" y="169"/>
                  </a:lnTo>
                  <a:lnTo>
                    <a:pt x="2914" y="159"/>
                  </a:lnTo>
                  <a:lnTo>
                    <a:pt x="2924" y="150"/>
                  </a:lnTo>
                  <a:lnTo>
                    <a:pt x="2934" y="141"/>
                  </a:lnTo>
                  <a:lnTo>
                    <a:pt x="2943" y="122"/>
                  </a:lnTo>
                  <a:lnTo>
                    <a:pt x="2953" y="112"/>
                  </a:lnTo>
                  <a:lnTo>
                    <a:pt x="2963" y="103"/>
                  </a:lnTo>
                  <a:lnTo>
                    <a:pt x="2973" y="94"/>
                  </a:lnTo>
                  <a:lnTo>
                    <a:pt x="2982" y="84"/>
                  </a:lnTo>
                  <a:lnTo>
                    <a:pt x="2992" y="75"/>
                  </a:lnTo>
                  <a:lnTo>
                    <a:pt x="3012" y="65"/>
                  </a:lnTo>
                  <a:lnTo>
                    <a:pt x="3021" y="56"/>
                  </a:lnTo>
                  <a:lnTo>
                    <a:pt x="3031" y="47"/>
                  </a:lnTo>
                  <a:lnTo>
                    <a:pt x="3041" y="47"/>
                  </a:lnTo>
                  <a:lnTo>
                    <a:pt x="3051" y="37"/>
                  </a:lnTo>
                  <a:lnTo>
                    <a:pt x="3060" y="28"/>
                  </a:lnTo>
                  <a:lnTo>
                    <a:pt x="3070" y="18"/>
                  </a:lnTo>
                  <a:lnTo>
                    <a:pt x="3080" y="18"/>
                  </a:lnTo>
                  <a:lnTo>
                    <a:pt x="3090" y="9"/>
                  </a:lnTo>
                  <a:lnTo>
                    <a:pt x="3099" y="9"/>
                  </a:lnTo>
                  <a:lnTo>
                    <a:pt x="3109" y="9"/>
                  </a:lnTo>
                  <a:lnTo>
                    <a:pt x="3119" y="0"/>
                  </a:lnTo>
                  <a:lnTo>
                    <a:pt x="3138" y="0"/>
                  </a:lnTo>
                  <a:lnTo>
                    <a:pt x="3148" y="0"/>
                  </a:lnTo>
                  <a:lnTo>
                    <a:pt x="3158" y="0"/>
                  </a:lnTo>
                  <a:lnTo>
                    <a:pt x="3168" y="0"/>
                  </a:lnTo>
                  <a:lnTo>
                    <a:pt x="3177" y="0"/>
                  </a:lnTo>
                  <a:lnTo>
                    <a:pt x="3187" y="0"/>
                  </a:lnTo>
                  <a:lnTo>
                    <a:pt x="3197" y="0"/>
                  </a:lnTo>
                  <a:lnTo>
                    <a:pt x="3207" y="0"/>
                  </a:lnTo>
                  <a:lnTo>
                    <a:pt x="3216" y="9"/>
                  </a:lnTo>
                  <a:lnTo>
                    <a:pt x="3226" y="9"/>
                  </a:lnTo>
                  <a:lnTo>
                    <a:pt x="3236" y="9"/>
                  </a:lnTo>
                  <a:lnTo>
                    <a:pt x="3246" y="18"/>
                  </a:lnTo>
                  <a:lnTo>
                    <a:pt x="3255" y="18"/>
                  </a:lnTo>
                  <a:lnTo>
                    <a:pt x="3275" y="28"/>
                  </a:lnTo>
                  <a:lnTo>
                    <a:pt x="3285" y="37"/>
                  </a:lnTo>
                  <a:lnTo>
                    <a:pt x="3294" y="47"/>
                  </a:lnTo>
                  <a:lnTo>
                    <a:pt x="3304" y="47"/>
                  </a:lnTo>
                  <a:lnTo>
                    <a:pt x="3314" y="56"/>
                  </a:lnTo>
                  <a:lnTo>
                    <a:pt x="3324" y="65"/>
                  </a:lnTo>
                  <a:lnTo>
                    <a:pt x="3333" y="75"/>
                  </a:lnTo>
                  <a:lnTo>
                    <a:pt x="3343" y="84"/>
                  </a:lnTo>
                  <a:lnTo>
                    <a:pt x="3353" y="94"/>
                  </a:lnTo>
                  <a:lnTo>
                    <a:pt x="3363" y="103"/>
                  </a:lnTo>
                  <a:lnTo>
                    <a:pt x="3372" y="112"/>
                  </a:lnTo>
                  <a:lnTo>
                    <a:pt x="3382" y="122"/>
                  </a:lnTo>
                  <a:lnTo>
                    <a:pt x="3402" y="141"/>
                  </a:lnTo>
                  <a:lnTo>
                    <a:pt x="3411" y="150"/>
                  </a:lnTo>
                  <a:lnTo>
                    <a:pt x="3421" y="159"/>
                  </a:lnTo>
                  <a:lnTo>
                    <a:pt x="3431" y="169"/>
                  </a:lnTo>
                  <a:lnTo>
                    <a:pt x="3441" y="178"/>
                  </a:lnTo>
                  <a:lnTo>
                    <a:pt x="3450" y="188"/>
                  </a:lnTo>
                  <a:lnTo>
                    <a:pt x="3460" y="197"/>
                  </a:lnTo>
                  <a:lnTo>
                    <a:pt x="3470" y="216"/>
                  </a:lnTo>
                  <a:lnTo>
                    <a:pt x="3480" y="225"/>
                  </a:lnTo>
                  <a:lnTo>
                    <a:pt x="3489" y="235"/>
                  </a:lnTo>
                  <a:lnTo>
                    <a:pt x="3499" y="244"/>
                  </a:lnTo>
                  <a:lnTo>
                    <a:pt x="3509" y="253"/>
                  </a:lnTo>
                  <a:lnTo>
                    <a:pt x="3528" y="263"/>
                  </a:lnTo>
                  <a:lnTo>
                    <a:pt x="3538" y="272"/>
                  </a:lnTo>
                  <a:lnTo>
                    <a:pt x="3548" y="282"/>
                  </a:lnTo>
                  <a:lnTo>
                    <a:pt x="3558" y="291"/>
                  </a:lnTo>
                  <a:lnTo>
                    <a:pt x="3567" y="291"/>
                  </a:lnTo>
                  <a:lnTo>
                    <a:pt x="3577" y="300"/>
                  </a:lnTo>
                  <a:lnTo>
                    <a:pt x="3587" y="310"/>
                  </a:lnTo>
                  <a:lnTo>
                    <a:pt x="3596" y="319"/>
                  </a:lnTo>
                  <a:lnTo>
                    <a:pt x="3606" y="319"/>
                  </a:lnTo>
                  <a:lnTo>
                    <a:pt x="3616" y="329"/>
                  </a:lnTo>
                  <a:lnTo>
                    <a:pt x="3626" y="329"/>
                  </a:lnTo>
                  <a:lnTo>
                    <a:pt x="3635" y="329"/>
                  </a:lnTo>
                  <a:lnTo>
                    <a:pt x="3655" y="338"/>
                  </a:lnTo>
                  <a:lnTo>
                    <a:pt x="3665" y="338"/>
                  </a:lnTo>
                  <a:lnTo>
                    <a:pt x="3674" y="338"/>
                  </a:lnTo>
                  <a:lnTo>
                    <a:pt x="3684" y="338"/>
                  </a:lnTo>
                  <a:lnTo>
                    <a:pt x="3694" y="338"/>
                  </a:lnTo>
                  <a:lnTo>
                    <a:pt x="3704" y="338"/>
                  </a:lnTo>
                  <a:lnTo>
                    <a:pt x="3713" y="338"/>
                  </a:lnTo>
                  <a:lnTo>
                    <a:pt x="3723" y="338"/>
                  </a:lnTo>
                  <a:lnTo>
                    <a:pt x="3733" y="338"/>
                  </a:lnTo>
                  <a:lnTo>
                    <a:pt x="3743" y="329"/>
                  </a:lnTo>
                  <a:lnTo>
                    <a:pt x="3752" y="329"/>
                  </a:lnTo>
                  <a:lnTo>
                    <a:pt x="3762" y="329"/>
                  </a:lnTo>
                  <a:lnTo>
                    <a:pt x="3782" y="319"/>
                  </a:lnTo>
                  <a:lnTo>
                    <a:pt x="3791" y="319"/>
                  </a:lnTo>
                  <a:lnTo>
                    <a:pt x="3801" y="310"/>
                  </a:lnTo>
                  <a:lnTo>
                    <a:pt x="3811" y="300"/>
                  </a:lnTo>
                  <a:lnTo>
                    <a:pt x="3821" y="291"/>
                  </a:lnTo>
                  <a:lnTo>
                    <a:pt x="3830" y="291"/>
                  </a:lnTo>
                  <a:lnTo>
                    <a:pt x="3840" y="282"/>
                  </a:lnTo>
                  <a:lnTo>
                    <a:pt x="3850" y="272"/>
                  </a:lnTo>
                  <a:lnTo>
                    <a:pt x="3860" y="263"/>
                  </a:lnTo>
                  <a:lnTo>
                    <a:pt x="3869" y="253"/>
                  </a:lnTo>
                  <a:lnTo>
                    <a:pt x="3879" y="244"/>
                  </a:lnTo>
                  <a:lnTo>
                    <a:pt x="3889" y="235"/>
                  </a:lnTo>
                  <a:lnTo>
                    <a:pt x="3908" y="225"/>
                  </a:lnTo>
                  <a:lnTo>
                    <a:pt x="3918" y="216"/>
                  </a:lnTo>
                  <a:lnTo>
                    <a:pt x="3928" y="197"/>
                  </a:lnTo>
                  <a:lnTo>
                    <a:pt x="3938" y="188"/>
                  </a:lnTo>
                  <a:lnTo>
                    <a:pt x="3947" y="178"/>
                  </a:lnTo>
                  <a:lnTo>
                    <a:pt x="3957" y="169"/>
                  </a:lnTo>
                  <a:lnTo>
                    <a:pt x="3967" y="159"/>
                  </a:lnTo>
                  <a:lnTo>
                    <a:pt x="3977" y="150"/>
                  </a:lnTo>
                  <a:lnTo>
                    <a:pt x="3986" y="141"/>
                  </a:lnTo>
                  <a:lnTo>
                    <a:pt x="3996" y="122"/>
                  </a:lnTo>
                  <a:lnTo>
                    <a:pt x="4006" y="112"/>
                  </a:lnTo>
                  <a:lnTo>
                    <a:pt x="4016" y="103"/>
                  </a:lnTo>
                  <a:lnTo>
                    <a:pt x="4035" y="94"/>
                  </a:lnTo>
                  <a:lnTo>
                    <a:pt x="4045" y="84"/>
                  </a:lnTo>
                  <a:lnTo>
                    <a:pt x="4055" y="75"/>
                  </a:lnTo>
                  <a:lnTo>
                    <a:pt x="4064" y="65"/>
                  </a:lnTo>
                  <a:lnTo>
                    <a:pt x="4074" y="56"/>
                  </a:lnTo>
                  <a:lnTo>
                    <a:pt x="4084" y="47"/>
                  </a:lnTo>
                  <a:lnTo>
                    <a:pt x="4094" y="47"/>
                  </a:lnTo>
                  <a:lnTo>
                    <a:pt x="4103" y="37"/>
                  </a:lnTo>
                  <a:lnTo>
                    <a:pt x="4113" y="28"/>
                  </a:lnTo>
                  <a:lnTo>
                    <a:pt x="4123" y="18"/>
                  </a:lnTo>
                  <a:lnTo>
                    <a:pt x="4133" y="18"/>
                  </a:lnTo>
                  <a:lnTo>
                    <a:pt x="4142" y="9"/>
                  </a:lnTo>
                  <a:lnTo>
                    <a:pt x="4162" y="9"/>
                  </a:lnTo>
                  <a:lnTo>
                    <a:pt x="4172" y="9"/>
                  </a:lnTo>
                  <a:lnTo>
                    <a:pt x="4181" y="0"/>
                  </a:lnTo>
                  <a:lnTo>
                    <a:pt x="4191" y="0"/>
                  </a:lnTo>
                  <a:lnTo>
                    <a:pt x="4201" y="0"/>
                  </a:lnTo>
                  <a:lnTo>
                    <a:pt x="4211" y="0"/>
                  </a:lnTo>
                </a:path>
              </a:pathLst>
            </a:custGeom>
            <a:noFill/>
            <a:ln w="15875">
              <a:solidFill>
                <a:srgbClr val="1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26" name="Line 43"/>
            <p:cNvSpPr>
              <a:spLocks noChangeShapeType="1"/>
            </p:cNvSpPr>
            <p:nvPr/>
          </p:nvSpPr>
          <p:spPr bwMode="auto">
            <a:xfrm>
              <a:off x="1051" y="827"/>
              <a:ext cx="46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16427" name="Line 44"/>
            <p:cNvSpPr>
              <a:spLocks noChangeShapeType="1"/>
            </p:cNvSpPr>
            <p:nvPr/>
          </p:nvSpPr>
          <p:spPr bwMode="auto">
            <a:xfrm flipV="1">
              <a:off x="1050" y="1391"/>
              <a:ext cx="1" cy="72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28" name="Freeform 45"/>
            <p:cNvSpPr>
              <a:spLocks/>
            </p:cNvSpPr>
            <p:nvPr/>
          </p:nvSpPr>
          <p:spPr bwMode="auto">
            <a:xfrm>
              <a:off x="1050" y="1391"/>
              <a:ext cx="4608" cy="720"/>
            </a:xfrm>
            <a:custGeom>
              <a:avLst/>
              <a:gdLst>
                <a:gd name="T0" fmla="*/ 76 w 4211"/>
                <a:gd name="T1" fmla="*/ 1746 h 442"/>
                <a:gd name="T2" fmla="*/ 178 w 4211"/>
                <a:gd name="T3" fmla="*/ 1262 h 442"/>
                <a:gd name="T4" fmla="*/ 280 w 4211"/>
                <a:gd name="T5" fmla="*/ 0 h 442"/>
                <a:gd name="T6" fmla="*/ 370 w 4211"/>
                <a:gd name="T7" fmla="*/ 1262 h 442"/>
                <a:gd name="T8" fmla="*/ 472 w 4211"/>
                <a:gd name="T9" fmla="*/ 1746 h 442"/>
                <a:gd name="T10" fmla="*/ 561 w 4211"/>
                <a:gd name="T11" fmla="*/ 165 h 442"/>
                <a:gd name="T12" fmla="*/ 664 w 4211"/>
                <a:gd name="T13" fmla="*/ 647 h 442"/>
                <a:gd name="T14" fmla="*/ 766 w 4211"/>
                <a:gd name="T15" fmla="*/ 1911 h 442"/>
                <a:gd name="T16" fmla="*/ 856 w 4211"/>
                <a:gd name="T17" fmla="*/ 647 h 442"/>
                <a:gd name="T18" fmla="*/ 957 w 4211"/>
                <a:gd name="T19" fmla="*/ 165 h 442"/>
                <a:gd name="T20" fmla="*/ 1046 w 4211"/>
                <a:gd name="T21" fmla="*/ 1746 h 442"/>
                <a:gd name="T22" fmla="*/ 1150 w 4211"/>
                <a:gd name="T23" fmla="*/ 1262 h 442"/>
                <a:gd name="T24" fmla="*/ 1238 w 4211"/>
                <a:gd name="T25" fmla="*/ 0 h 442"/>
                <a:gd name="T26" fmla="*/ 1339 w 4211"/>
                <a:gd name="T27" fmla="*/ 1262 h 442"/>
                <a:gd name="T28" fmla="*/ 1443 w 4211"/>
                <a:gd name="T29" fmla="*/ 1746 h 442"/>
                <a:gd name="T30" fmla="*/ 1532 w 4211"/>
                <a:gd name="T31" fmla="*/ 165 h 442"/>
                <a:gd name="T32" fmla="*/ 1635 w 4211"/>
                <a:gd name="T33" fmla="*/ 647 h 442"/>
                <a:gd name="T34" fmla="*/ 1725 w 4211"/>
                <a:gd name="T35" fmla="*/ 1911 h 442"/>
                <a:gd name="T36" fmla="*/ 1826 w 4211"/>
                <a:gd name="T37" fmla="*/ 647 h 442"/>
                <a:gd name="T38" fmla="*/ 1916 w 4211"/>
                <a:gd name="T39" fmla="*/ 165 h 442"/>
                <a:gd name="T40" fmla="*/ 2018 w 4211"/>
                <a:gd name="T41" fmla="*/ 1746 h 442"/>
                <a:gd name="T42" fmla="*/ 2121 w 4211"/>
                <a:gd name="T43" fmla="*/ 1262 h 442"/>
                <a:gd name="T44" fmla="*/ 2209 w 4211"/>
                <a:gd name="T45" fmla="*/ 0 h 442"/>
                <a:gd name="T46" fmla="*/ 2311 w 4211"/>
                <a:gd name="T47" fmla="*/ 1262 h 442"/>
                <a:gd name="T48" fmla="*/ 2401 w 4211"/>
                <a:gd name="T49" fmla="*/ 1746 h 442"/>
                <a:gd name="T50" fmla="*/ 2503 w 4211"/>
                <a:gd name="T51" fmla="*/ 165 h 442"/>
                <a:gd name="T52" fmla="*/ 2604 w 4211"/>
                <a:gd name="T53" fmla="*/ 647 h 442"/>
                <a:gd name="T54" fmla="*/ 2694 w 4211"/>
                <a:gd name="T55" fmla="*/ 1911 h 442"/>
                <a:gd name="T56" fmla="*/ 2796 w 4211"/>
                <a:gd name="T57" fmla="*/ 647 h 442"/>
                <a:gd name="T58" fmla="*/ 2887 w 4211"/>
                <a:gd name="T59" fmla="*/ 165 h 442"/>
                <a:gd name="T60" fmla="*/ 2988 w 4211"/>
                <a:gd name="T61" fmla="*/ 1746 h 442"/>
                <a:gd name="T62" fmla="*/ 3077 w 4211"/>
                <a:gd name="T63" fmla="*/ 1262 h 442"/>
                <a:gd name="T64" fmla="*/ 3180 w 4211"/>
                <a:gd name="T65" fmla="*/ 0 h 442"/>
                <a:gd name="T66" fmla="*/ 3282 w 4211"/>
                <a:gd name="T67" fmla="*/ 1262 h 442"/>
                <a:gd name="T68" fmla="*/ 3371 w 4211"/>
                <a:gd name="T69" fmla="*/ 1746 h 442"/>
                <a:gd name="T70" fmla="*/ 3473 w 4211"/>
                <a:gd name="T71" fmla="*/ 165 h 442"/>
                <a:gd name="T72" fmla="*/ 3562 w 4211"/>
                <a:gd name="T73" fmla="*/ 647 h 442"/>
                <a:gd name="T74" fmla="*/ 3666 w 4211"/>
                <a:gd name="T75" fmla="*/ 1911 h 442"/>
                <a:gd name="T76" fmla="*/ 3754 w 4211"/>
                <a:gd name="T77" fmla="*/ 647 h 442"/>
                <a:gd name="T78" fmla="*/ 3856 w 4211"/>
                <a:gd name="T79" fmla="*/ 165 h 442"/>
                <a:gd name="T80" fmla="*/ 3959 w 4211"/>
                <a:gd name="T81" fmla="*/ 1746 h 442"/>
                <a:gd name="T82" fmla="*/ 4049 w 4211"/>
                <a:gd name="T83" fmla="*/ 1262 h 442"/>
                <a:gd name="T84" fmla="*/ 4152 w 4211"/>
                <a:gd name="T85" fmla="*/ 0 h 442"/>
                <a:gd name="T86" fmla="*/ 4240 w 4211"/>
                <a:gd name="T87" fmla="*/ 1262 h 442"/>
                <a:gd name="T88" fmla="*/ 4342 w 4211"/>
                <a:gd name="T89" fmla="*/ 1746 h 442"/>
                <a:gd name="T90" fmla="*/ 4432 w 4211"/>
                <a:gd name="T91" fmla="*/ 165 h 442"/>
                <a:gd name="T92" fmla="*/ 4534 w 4211"/>
                <a:gd name="T93" fmla="*/ 647 h 442"/>
                <a:gd name="T94" fmla="*/ 4636 w 4211"/>
                <a:gd name="T95" fmla="*/ 1911 h 442"/>
                <a:gd name="T96" fmla="*/ 4725 w 4211"/>
                <a:gd name="T97" fmla="*/ 647 h 442"/>
                <a:gd name="T98" fmla="*/ 4827 w 4211"/>
                <a:gd name="T99" fmla="*/ 165 h 442"/>
                <a:gd name="T100" fmla="*/ 4917 w 4211"/>
                <a:gd name="T101" fmla="*/ 1746 h 442"/>
                <a:gd name="T102" fmla="*/ 5018 w 4211"/>
                <a:gd name="T103" fmla="*/ 1262 h 442"/>
                <a:gd name="T104" fmla="*/ 5120 w 4211"/>
                <a:gd name="T105" fmla="*/ 0 h 442"/>
                <a:gd name="T106" fmla="*/ 5211 w 4211"/>
                <a:gd name="T107" fmla="*/ 1262 h 442"/>
                <a:gd name="T108" fmla="*/ 5313 w 4211"/>
                <a:gd name="T109" fmla="*/ 1746 h 442"/>
                <a:gd name="T110" fmla="*/ 5402 w 4211"/>
                <a:gd name="T111" fmla="*/ 165 h 442"/>
                <a:gd name="T112" fmla="*/ 5504 w 4211"/>
                <a:gd name="T113" fmla="*/ 647 h 44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211"/>
                <a:gd name="T172" fmla="*/ 0 h 442"/>
                <a:gd name="T173" fmla="*/ 4211 w 4211"/>
                <a:gd name="T174" fmla="*/ 442 h 44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211" h="442">
                  <a:moveTo>
                    <a:pt x="0" y="0"/>
                  </a:moveTo>
                  <a:lnTo>
                    <a:pt x="10" y="38"/>
                  </a:lnTo>
                  <a:lnTo>
                    <a:pt x="19" y="150"/>
                  </a:lnTo>
                  <a:lnTo>
                    <a:pt x="29" y="292"/>
                  </a:lnTo>
                  <a:lnTo>
                    <a:pt x="39" y="404"/>
                  </a:lnTo>
                  <a:lnTo>
                    <a:pt x="49" y="442"/>
                  </a:lnTo>
                  <a:lnTo>
                    <a:pt x="58" y="404"/>
                  </a:lnTo>
                  <a:lnTo>
                    <a:pt x="78" y="292"/>
                  </a:lnTo>
                  <a:lnTo>
                    <a:pt x="88" y="150"/>
                  </a:lnTo>
                  <a:lnTo>
                    <a:pt x="97" y="38"/>
                  </a:lnTo>
                  <a:lnTo>
                    <a:pt x="107" y="0"/>
                  </a:lnTo>
                  <a:lnTo>
                    <a:pt x="117" y="38"/>
                  </a:lnTo>
                  <a:lnTo>
                    <a:pt x="127" y="150"/>
                  </a:lnTo>
                  <a:lnTo>
                    <a:pt x="136" y="292"/>
                  </a:lnTo>
                  <a:lnTo>
                    <a:pt x="146" y="404"/>
                  </a:lnTo>
                  <a:lnTo>
                    <a:pt x="156" y="442"/>
                  </a:lnTo>
                  <a:lnTo>
                    <a:pt x="166" y="404"/>
                  </a:lnTo>
                  <a:lnTo>
                    <a:pt x="175" y="292"/>
                  </a:lnTo>
                  <a:lnTo>
                    <a:pt x="185" y="150"/>
                  </a:lnTo>
                  <a:lnTo>
                    <a:pt x="205" y="38"/>
                  </a:lnTo>
                  <a:lnTo>
                    <a:pt x="214" y="0"/>
                  </a:lnTo>
                  <a:lnTo>
                    <a:pt x="224" y="38"/>
                  </a:lnTo>
                  <a:lnTo>
                    <a:pt x="234" y="150"/>
                  </a:lnTo>
                  <a:lnTo>
                    <a:pt x="243" y="292"/>
                  </a:lnTo>
                  <a:lnTo>
                    <a:pt x="253" y="404"/>
                  </a:lnTo>
                  <a:lnTo>
                    <a:pt x="263" y="442"/>
                  </a:lnTo>
                  <a:lnTo>
                    <a:pt x="273" y="404"/>
                  </a:lnTo>
                  <a:lnTo>
                    <a:pt x="282" y="292"/>
                  </a:lnTo>
                  <a:lnTo>
                    <a:pt x="292" y="150"/>
                  </a:lnTo>
                  <a:lnTo>
                    <a:pt x="302" y="38"/>
                  </a:lnTo>
                  <a:lnTo>
                    <a:pt x="312" y="0"/>
                  </a:lnTo>
                  <a:lnTo>
                    <a:pt x="331" y="38"/>
                  </a:lnTo>
                  <a:lnTo>
                    <a:pt x="341" y="150"/>
                  </a:lnTo>
                  <a:lnTo>
                    <a:pt x="351" y="292"/>
                  </a:lnTo>
                  <a:lnTo>
                    <a:pt x="360" y="404"/>
                  </a:lnTo>
                  <a:lnTo>
                    <a:pt x="370" y="442"/>
                  </a:lnTo>
                  <a:lnTo>
                    <a:pt x="380" y="404"/>
                  </a:lnTo>
                  <a:lnTo>
                    <a:pt x="390" y="292"/>
                  </a:lnTo>
                  <a:lnTo>
                    <a:pt x="399" y="150"/>
                  </a:lnTo>
                  <a:lnTo>
                    <a:pt x="409" y="38"/>
                  </a:lnTo>
                  <a:lnTo>
                    <a:pt x="419" y="0"/>
                  </a:lnTo>
                  <a:lnTo>
                    <a:pt x="429" y="38"/>
                  </a:lnTo>
                  <a:lnTo>
                    <a:pt x="438" y="150"/>
                  </a:lnTo>
                  <a:lnTo>
                    <a:pt x="458" y="292"/>
                  </a:lnTo>
                  <a:lnTo>
                    <a:pt x="468" y="404"/>
                  </a:lnTo>
                  <a:lnTo>
                    <a:pt x="477" y="442"/>
                  </a:lnTo>
                  <a:lnTo>
                    <a:pt x="487" y="404"/>
                  </a:lnTo>
                  <a:lnTo>
                    <a:pt x="497" y="292"/>
                  </a:lnTo>
                  <a:lnTo>
                    <a:pt x="507" y="150"/>
                  </a:lnTo>
                  <a:lnTo>
                    <a:pt x="516" y="38"/>
                  </a:lnTo>
                  <a:lnTo>
                    <a:pt x="526" y="0"/>
                  </a:lnTo>
                  <a:lnTo>
                    <a:pt x="536" y="38"/>
                  </a:lnTo>
                  <a:lnTo>
                    <a:pt x="546" y="150"/>
                  </a:lnTo>
                  <a:lnTo>
                    <a:pt x="555" y="292"/>
                  </a:lnTo>
                  <a:lnTo>
                    <a:pt x="565" y="404"/>
                  </a:lnTo>
                  <a:lnTo>
                    <a:pt x="585" y="442"/>
                  </a:lnTo>
                  <a:lnTo>
                    <a:pt x="594" y="404"/>
                  </a:lnTo>
                  <a:lnTo>
                    <a:pt x="604" y="292"/>
                  </a:lnTo>
                  <a:lnTo>
                    <a:pt x="614" y="150"/>
                  </a:lnTo>
                  <a:lnTo>
                    <a:pt x="624" y="38"/>
                  </a:lnTo>
                  <a:lnTo>
                    <a:pt x="633" y="0"/>
                  </a:lnTo>
                  <a:lnTo>
                    <a:pt x="643" y="38"/>
                  </a:lnTo>
                  <a:lnTo>
                    <a:pt x="653" y="150"/>
                  </a:lnTo>
                  <a:lnTo>
                    <a:pt x="663" y="292"/>
                  </a:lnTo>
                  <a:lnTo>
                    <a:pt x="672" y="404"/>
                  </a:lnTo>
                  <a:lnTo>
                    <a:pt x="682" y="442"/>
                  </a:lnTo>
                  <a:lnTo>
                    <a:pt x="692" y="404"/>
                  </a:lnTo>
                  <a:lnTo>
                    <a:pt x="711" y="292"/>
                  </a:lnTo>
                  <a:lnTo>
                    <a:pt x="721" y="150"/>
                  </a:lnTo>
                  <a:lnTo>
                    <a:pt x="731" y="38"/>
                  </a:lnTo>
                  <a:lnTo>
                    <a:pt x="741" y="0"/>
                  </a:lnTo>
                  <a:lnTo>
                    <a:pt x="750" y="38"/>
                  </a:lnTo>
                  <a:lnTo>
                    <a:pt x="760" y="150"/>
                  </a:lnTo>
                  <a:lnTo>
                    <a:pt x="770" y="292"/>
                  </a:lnTo>
                  <a:lnTo>
                    <a:pt x="780" y="404"/>
                  </a:lnTo>
                  <a:lnTo>
                    <a:pt x="789" y="442"/>
                  </a:lnTo>
                  <a:lnTo>
                    <a:pt x="799" y="404"/>
                  </a:lnTo>
                  <a:lnTo>
                    <a:pt x="809" y="292"/>
                  </a:lnTo>
                  <a:lnTo>
                    <a:pt x="819" y="150"/>
                  </a:lnTo>
                  <a:lnTo>
                    <a:pt x="838" y="38"/>
                  </a:lnTo>
                  <a:lnTo>
                    <a:pt x="848" y="0"/>
                  </a:lnTo>
                  <a:lnTo>
                    <a:pt x="858" y="38"/>
                  </a:lnTo>
                  <a:lnTo>
                    <a:pt x="867" y="150"/>
                  </a:lnTo>
                  <a:lnTo>
                    <a:pt x="877" y="292"/>
                  </a:lnTo>
                  <a:lnTo>
                    <a:pt x="887" y="404"/>
                  </a:lnTo>
                  <a:lnTo>
                    <a:pt x="897" y="442"/>
                  </a:lnTo>
                  <a:lnTo>
                    <a:pt x="906" y="404"/>
                  </a:lnTo>
                  <a:lnTo>
                    <a:pt x="916" y="292"/>
                  </a:lnTo>
                  <a:lnTo>
                    <a:pt x="926" y="150"/>
                  </a:lnTo>
                  <a:lnTo>
                    <a:pt x="936" y="38"/>
                  </a:lnTo>
                  <a:lnTo>
                    <a:pt x="945" y="0"/>
                  </a:lnTo>
                  <a:lnTo>
                    <a:pt x="965" y="38"/>
                  </a:lnTo>
                  <a:lnTo>
                    <a:pt x="975" y="150"/>
                  </a:lnTo>
                  <a:lnTo>
                    <a:pt x="984" y="292"/>
                  </a:lnTo>
                  <a:lnTo>
                    <a:pt x="994" y="404"/>
                  </a:lnTo>
                  <a:lnTo>
                    <a:pt x="1004" y="442"/>
                  </a:lnTo>
                  <a:lnTo>
                    <a:pt x="1014" y="404"/>
                  </a:lnTo>
                  <a:lnTo>
                    <a:pt x="1023" y="292"/>
                  </a:lnTo>
                  <a:lnTo>
                    <a:pt x="1033" y="150"/>
                  </a:lnTo>
                  <a:lnTo>
                    <a:pt x="1043" y="38"/>
                  </a:lnTo>
                  <a:lnTo>
                    <a:pt x="1053" y="0"/>
                  </a:lnTo>
                  <a:lnTo>
                    <a:pt x="1062" y="38"/>
                  </a:lnTo>
                  <a:lnTo>
                    <a:pt x="1072" y="150"/>
                  </a:lnTo>
                  <a:lnTo>
                    <a:pt x="1082" y="292"/>
                  </a:lnTo>
                  <a:lnTo>
                    <a:pt x="1101" y="404"/>
                  </a:lnTo>
                  <a:lnTo>
                    <a:pt x="1111" y="442"/>
                  </a:lnTo>
                  <a:lnTo>
                    <a:pt x="1121" y="404"/>
                  </a:lnTo>
                  <a:lnTo>
                    <a:pt x="1130" y="292"/>
                  </a:lnTo>
                  <a:lnTo>
                    <a:pt x="1140" y="150"/>
                  </a:lnTo>
                  <a:lnTo>
                    <a:pt x="1150" y="38"/>
                  </a:lnTo>
                  <a:lnTo>
                    <a:pt x="1160" y="0"/>
                  </a:lnTo>
                  <a:lnTo>
                    <a:pt x="1169" y="38"/>
                  </a:lnTo>
                  <a:lnTo>
                    <a:pt x="1179" y="150"/>
                  </a:lnTo>
                  <a:lnTo>
                    <a:pt x="1189" y="292"/>
                  </a:lnTo>
                  <a:lnTo>
                    <a:pt x="1199" y="404"/>
                  </a:lnTo>
                  <a:lnTo>
                    <a:pt x="1208" y="442"/>
                  </a:lnTo>
                  <a:lnTo>
                    <a:pt x="1228" y="404"/>
                  </a:lnTo>
                  <a:lnTo>
                    <a:pt x="1238" y="292"/>
                  </a:lnTo>
                  <a:lnTo>
                    <a:pt x="1247" y="150"/>
                  </a:lnTo>
                  <a:lnTo>
                    <a:pt x="1257" y="38"/>
                  </a:lnTo>
                  <a:lnTo>
                    <a:pt x="1267" y="0"/>
                  </a:lnTo>
                  <a:lnTo>
                    <a:pt x="1277" y="38"/>
                  </a:lnTo>
                  <a:lnTo>
                    <a:pt x="1286" y="150"/>
                  </a:lnTo>
                  <a:lnTo>
                    <a:pt x="1296" y="292"/>
                  </a:lnTo>
                  <a:lnTo>
                    <a:pt x="1306" y="404"/>
                  </a:lnTo>
                  <a:lnTo>
                    <a:pt x="1316" y="442"/>
                  </a:lnTo>
                  <a:lnTo>
                    <a:pt x="1325" y="404"/>
                  </a:lnTo>
                  <a:lnTo>
                    <a:pt x="1335" y="292"/>
                  </a:lnTo>
                  <a:lnTo>
                    <a:pt x="1355" y="150"/>
                  </a:lnTo>
                  <a:lnTo>
                    <a:pt x="1364" y="38"/>
                  </a:lnTo>
                  <a:lnTo>
                    <a:pt x="1374" y="0"/>
                  </a:lnTo>
                  <a:lnTo>
                    <a:pt x="1384" y="38"/>
                  </a:lnTo>
                  <a:lnTo>
                    <a:pt x="1394" y="150"/>
                  </a:lnTo>
                  <a:lnTo>
                    <a:pt x="1403" y="292"/>
                  </a:lnTo>
                  <a:lnTo>
                    <a:pt x="1413" y="404"/>
                  </a:lnTo>
                  <a:lnTo>
                    <a:pt x="1423" y="442"/>
                  </a:lnTo>
                  <a:lnTo>
                    <a:pt x="1433" y="404"/>
                  </a:lnTo>
                  <a:lnTo>
                    <a:pt x="1442" y="292"/>
                  </a:lnTo>
                  <a:lnTo>
                    <a:pt x="1452" y="150"/>
                  </a:lnTo>
                  <a:lnTo>
                    <a:pt x="1462" y="38"/>
                  </a:lnTo>
                  <a:lnTo>
                    <a:pt x="1481" y="0"/>
                  </a:lnTo>
                  <a:lnTo>
                    <a:pt x="1491" y="38"/>
                  </a:lnTo>
                  <a:lnTo>
                    <a:pt x="1501" y="150"/>
                  </a:lnTo>
                  <a:lnTo>
                    <a:pt x="1511" y="292"/>
                  </a:lnTo>
                  <a:lnTo>
                    <a:pt x="1520" y="404"/>
                  </a:lnTo>
                  <a:lnTo>
                    <a:pt x="1530" y="442"/>
                  </a:lnTo>
                  <a:lnTo>
                    <a:pt x="1540" y="404"/>
                  </a:lnTo>
                  <a:lnTo>
                    <a:pt x="1550" y="292"/>
                  </a:lnTo>
                  <a:lnTo>
                    <a:pt x="1559" y="150"/>
                  </a:lnTo>
                  <a:lnTo>
                    <a:pt x="1569" y="38"/>
                  </a:lnTo>
                  <a:lnTo>
                    <a:pt x="1579" y="0"/>
                  </a:lnTo>
                  <a:lnTo>
                    <a:pt x="1589" y="38"/>
                  </a:lnTo>
                  <a:lnTo>
                    <a:pt x="1608" y="150"/>
                  </a:lnTo>
                  <a:lnTo>
                    <a:pt x="1618" y="292"/>
                  </a:lnTo>
                  <a:lnTo>
                    <a:pt x="1628" y="404"/>
                  </a:lnTo>
                  <a:lnTo>
                    <a:pt x="1637" y="442"/>
                  </a:lnTo>
                  <a:lnTo>
                    <a:pt x="1647" y="404"/>
                  </a:lnTo>
                  <a:lnTo>
                    <a:pt x="1657" y="292"/>
                  </a:lnTo>
                  <a:lnTo>
                    <a:pt x="1667" y="150"/>
                  </a:lnTo>
                  <a:lnTo>
                    <a:pt x="1676" y="38"/>
                  </a:lnTo>
                  <a:lnTo>
                    <a:pt x="1686" y="0"/>
                  </a:lnTo>
                  <a:lnTo>
                    <a:pt x="1696" y="38"/>
                  </a:lnTo>
                  <a:lnTo>
                    <a:pt x="1706" y="150"/>
                  </a:lnTo>
                  <a:lnTo>
                    <a:pt x="1715" y="292"/>
                  </a:lnTo>
                  <a:lnTo>
                    <a:pt x="1735" y="404"/>
                  </a:lnTo>
                  <a:lnTo>
                    <a:pt x="1745" y="442"/>
                  </a:lnTo>
                  <a:lnTo>
                    <a:pt x="1754" y="404"/>
                  </a:lnTo>
                  <a:lnTo>
                    <a:pt x="1764" y="292"/>
                  </a:lnTo>
                  <a:lnTo>
                    <a:pt x="1774" y="150"/>
                  </a:lnTo>
                  <a:lnTo>
                    <a:pt x="1784" y="38"/>
                  </a:lnTo>
                  <a:lnTo>
                    <a:pt x="1793" y="0"/>
                  </a:lnTo>
                  <a:lnTo>
                    <a:pt x="1803" y="38"/>
                  </a:lnTo>
                  <a:lnTo>
                    <a:pt x="1813" y="150"/>
                  </a:lnTo>
                  <a:lnTo>
                    <a:pt x="1823" y="292"/>
                  </a:lnTo>
                  <a:lnTo>
                    <a:pt x="1832" y="404"/>
                  </a:lnTo>
                  <a:lnTo>
                    <a:pt x="1842" y="442"/>
                  </a:lnTo>
                  <a:lnTo>
                    <a:pt x="1862" y="404"/>
                  </a:lnTo>
                  <a:lnTo>
                    <a:pt x="1871" y="292"/>
                  </a:lnTo>
                  <a:lnTo>
                    <a:pt x="1881" y="150"/>
                  </a:lnTo>
                  <a:lnTo>
                    <a:pt x="1891" y="38"/>
                  </a:lnTo>
                  <a:lnTo>
                    <a:pt x="1901" y="0"/>
                  </a:lnTo>
                  <a:lnTo>
                    <a:pt x="1910" y="38"/>
                  </a:lnTo>
                  <a:lnTo>
                    <a:pt x="1920" y="150"/>
                  </a:lnTo>
                  <a:lnTo>
                    <a:pt x="1930" y="292"/>
                  </a:lnTo>
                  <a:lnTo>
                    <a:pt x="1939" y="404"/>
                  </a:lnTo>
                  <a:lnTo>
                    <a:pt x="1949" y="442"/>
                  </a:lnTo>
                  <a:lnTo>
                    <a:pt x="1959" y="404"/>
                  </a:lnTo>
                  <a:lnTo>
                    <a:pt x="1969" y="292"/>
                  </a:lnTo>
                  <a:lnTo>
                    <a:pt x="1988" y="150"/>
                  </a:lnTo>
                  <a:lnTo>
                    <a:pt x="1998" y="38"/>
                  </a:lnTo>
                  <a:lnTo>
                    <a:pt x="2008" y="0"/>
                  </a:lnTo>
                  <a:lnTo>
                    <a:pt x="2017" y="38"/>
                  </a:lnTo>
                  <a:lnTo>
                    <a:pt x="2027" y="150"/>
                  </a:lnTo>
                  <a:lnTo>
                    <a:pt x="2037" y="292"/>
                  </a:lnTo>
                  <a:lnTo>
                    <a:pt x="2047" y="404"/>
                  </a:lnTo>
                  <a:lnTo>
                    <a:pt x="2056" y="442"/>
                  </a:lnTo>
                  <a:lnTo>
                    <a:pt x="2066" y="404"/>
                  </a:lnTo>
                  <a:lnTo>
                    <a:pt x="2076" y="292"/>
                  </a:lnTo>
                  <a:lnTo>
                    <a:pt x="2086" y="150"/>
                  </a:lnTo>
                  <a:lnTo>
                    <a:pt x="2095" y="38"/>
                  </a:lnTo>
                  <a:lnTo>
                    <a:pt x="2115" y="0"/>
                  </a:lnTo>
                  <a:lnTo>
                    <a:pt x="2125" y="38"/>
                  </a:lnTo>
                  <a:lnTo>
                    <a:pt x="2134" y="150"/>
                  </a:lnTo>
                  <a:lnTo>
                    <a:pt x="2144" y="292"/>
                  </a:lnTo>
                  <a:lnTo>
                    <a:pt x="2154" y="404"/>
                  </a:lnTo>
                  <a:lnTo>
                    <a:pt x="2164" y="442"/>
                  </a:lnTo>
                  <a:lnTo>
                    <a:pt x="2173" y="404"/>
                  </a:lnTo>
                  <a:lnTo>
                    <a:pt x="2183" y="292"/>
                  </a:lnTo>
                  <a:lnTo>
                    <a:pt x="2193" y="150"/>
                  </a:lnTo>
                  <a:lnTo>
                    <a:pt x="2203" y="38"/>
                  </a:lnTo>
                  <a:lnTo>
                    <a:pt x="2212" y="0"/>
                  </a:lnTo>
                  <a:lnTo>
                    <a:pt x="2222" y="38"/>
                  </a:lnTo>
                  <a:lnTo>
                    <a:pt x="2232" y="150"/>
                  </a:lnTo>
                  <a:lnTo>
                    <a:pt x="2251" y="292"/>
                  </a:lnTo>
                  <a:lnTo>
                    <a:pt x="2261" y="404"/>
                  </a:lnTo>
                  <a:lnTo>
                    <a:pt x="2271" y="442"/>
                  </a:lnTo>
                  <a:lnTo>
                    <a:pt x="2281" y="404"/>
                  </a:lnTo>
                  <a:lnTo>
                    <a:pt x="2290" y="292"/>
                  </a:lnTo>
                  <a:lnTo>
                    <a:pt x="2300" y="150"/>
                  </a:lnTo>
                  <a:lnTo>
                    <a:pt x="2310" y="38"/>
                  </a:lnTo>
                  <a:lnTo>
                    <a:pt x="2320" y="0"/>
                  </a:lnTo>
                  <a:lnTo>
                    <a:pt x="2329" y="38"/>
                  </a:lnTo>
                  <a:lnTo>
                    <a:pt x="2339" y="150"/>
                  </a:lnTo>
                  <a:lnTo>
                    <a:pt x="2349" y="292"/>
                  </a:lnTo>
                  <a:lnTo>
                    <a:pt x="2359" y="404"/>
                  </a:lnTo>
                  <a:lnTo>
                    <a:pt x="2378" y="442"/>
                  </a:lnTo>
                  <a:lnTo>
                    <a:pt x="2388" y="404"/>
                  </a:lnTo>
                  <a:lnTo>
                    <a:pt x="2398" y="292"/>
                  </a:lnTo>
                  <a:lnTo>
                    <a:pt x="2407" y="150"/>
                  </a:lnTo>
                  <a:lnTo>
                    <a:pt x="2417" y="38"/>
                  </a:lnTo>
                  <a:lnTo>
                    <a:pt x="2427" y="0"/>
                  </a:lnTo>
                  <a:lnTo>
                    <a:pt x="2437" y="38"/>
                  </a:lnTo>
                  <a:lnTo>
                    <a:pt x="2446" y="150"/>
                  </a:lnTo>
                  <a:lnTo>
                    <a:pt x="2456" y="292"/>
                  </a:lnTo>
                  <a:lnTo>
                    <a:pt x="2466" y="404"/>
                  </a:lnTo>
                  <a:lnTo>
                    <a:pt x="2476" y="442"/>
                  </a:lnTo>
                  <a:lnTo>
                    <a:pt x="2485" y="404"/>
                  </a:lnTo>
                  <a:lnTo>
                    <a:pt x="2505" y="292"/>
                  </a:lnTo>
                  <a:lnTo>
                    <a:pt x="2515" y="150"/>
                  </a:lnTo>
                  <a:lnTo>
                    <a:pt x="2524" y="38"/>
                  </a:lnTo>
                  <a:lnTo>
                    <a:pt x="2534" y="0"/>
                  </a:lnTo>
                  <a:lnTo>
                    <a:pt x="2544" y="38"/>
                  </a:lnTo>
                  <a:lnTo>
                    <a:pt x="2554" y="150"/>
                  </a:lnTo>
                  <a:lnTo>
                    <a:pt x="2563" y="292"/>
                  </a:lnTo>
                  <a:lnTo>
                    <a:pt x="2573" y="404"/>
                  </a:lnTo>
                  <a:lnTo>
                    <a:pt x="2583" y="442"/>
                  </a:lnTo>
                  <a:lnTo>
                    <a:pt x="2593" y="404"/>
                  </a:lnTo>
                  <a:lnTo>
                    <a:pt x="2602" y="292"/>
                  </a:lnTo>
                  <a:lnTo>
                    <a:pt x="2612" y="150"/>
                  </a:lnTo>
                  <a:lnTo>
                    <a:pt x="2632" y="38"/>
                  </a:lnTo>
                  <a:lnTo>
                    <a:pt x="2641" y="0"/>
                  </a:lnTo>
                  <a:lnTo>
                    <a:pt x="2651" y="38"/>
                  </a:lnTo>
                  <a:lnTo>
                    <a:pt x="2661" y="150"/>
                  </a:lnTo>
                  <a:lnTo>
                    <a:pt x="2671" y="292"/>
                  </a:lnTo>
                  <a:lnTo>
                    <a:pt x="2680" y="404"/>
                  </a:lnTo>
                  <a:lnTo>
                    <a:pt x="2690" y="442"/>
                  </a:lnTo>
                  <a:lnTo>
                    <a:pt x="2700" y="404"/>
                  </a:lnTo>
                  <a:lnTo>
                    <a:pt x="2710" y="292"/>
                  </a:lnTo>
                  <a:lnTo>
                    <a:pt x="2719" y="150"/>
                  </a:lnTo>
                  <a:lnTo>
                    <a:pt x="2729" y="38"/>
                  </a:lnTo>
                  <a:lnTo>
                    <a:pt x="2739" y="0"/>
                  </a:lnTo>
                  <a:lnTo>
                    <a:pt x="2758" y="38"/>
                  </a:lnTo>
                  <a:lnTo>
                    <a:pt x="2768" y="150"/>
                  </a:lnTo>
                  <a:lnTo>
                    <a:pt x="2778" y="292"/>
                  </a:lnTo>
                  <a:lnTo>
                    <a:pt x="2787" y="404"/>
                  </a:lnTo>
                  <a:lnTo>
                    <a:pt x="2797" y="442"/>
                  </a:lnTo>
                  <a:lnTo>
                    <a:pt x="2807" y="404"/>
                  </a:lnTo>
                  <a:lnTo>
                    <a:pt x="2817" y="292"/>
                  </a:lnTo>
                  <a:lnTo>
                    <a:pt x="2826" y="150"/>
                  </a:lnTo>
                  <a:lnTo>
                    <a:pt x="2836" y="38"/>
                  </a:lnTo>
                  <a:lnTo>
                    <a:pt x="2846" y="0"/>
                  </a:lnTo>
                  <a:lnTo>
                    <a:pt x="2856" y="38"/>
                  </a:lnTo>
                  <a:lnTo>
                    <a:pt x="2865" y="150"/>
                  </a:lnTo>
                  <a:lnTo>
                    <a:pt x="2885" y="292"/>
                  </a:lnTo>
                  <a:lnTo>
                    <a:pt x="2895" y="404"/>
                  </a:lnTo>
                  <a:lnTo>
                    <a:pt x="2904" y="442"/>
                  </a:lnTo>
                  <a:lnTo>
                    <a:pt x="2914" y="404"/>
                  </a:lnTo>
                  <a:lnTo>
                    <a:pt x="2924" y="292"/>
                  </a:lnTo>
                  <a:lnTo>
                    <a:pt x="2934" y="150"/>
                  </a:lnTo>
                  <a:lnTo>
                    <a:pt x="2943" y="38"/>
                  </a:lnTo>
                  <a:lnTo>
                    <a:pt x="2953" y="0"/>
                  </a:lnTo>
                  <a:lnTo>
                    <a:pt x="2963" y="38"/>
                  </a:lnTo>
                  <a:lnTo>
                    <a:pt x="2973" y="150"/>
                  </a:lnTo>
                  <a:lnTo>
                    <a:pt x="2982" y="292"/>
                  </a:lnTo>
                  <a:lnTo>
                    <a:pt x="2992" y="404"/>
                  </a:lnTo>
                  <a:lnTo>
                    <a:pt x="3012" y="442"/>
                  </a:lnTo>
                  <a:lnTo>
                    <a:pt x="3021" y="404"/>
                  </a:lnTo>
                  <a:lnTo>
                    <a:pt x="3031" y="292"/>
                  </a:lnTo>
                  <a:lnTo>
                    <a:pt x="3041" y="150"/>
                  </a:lnTo>
                  <a:lnTo>
                    <a:pt x="3051" y="38"/>
                  </a:lnTo>
                  <a:lnTo>
                    <a:pt x="3060" y="0"/>
                  </a:lnTo>
                  <a:lnTo>
                    <a:pt x="3070" y="38"/>
                  </a:lnTo>
                  <a:lnTo>
                    <a:pt x="3080" y="150"/>
                  </a:lnTo>
                  <a:lnTo>
                    <a:pt x="3090" y="292"/>
                  </a:lnTo>
                  <a:lnTo>
                    <a:pt x="3099" y="404"/>
                  </a:lnTo>
                  <a:lnTo>
                    <a:pt x="3109" y="442"/>
                  </a:lnTo>
                  <a:lnTo>
                    <a:pt x="3119" y="404"/>
                  </a:lnTo>
                  <a:lnTo>
                    <a:pt x="3138" y="292"/>
                  </a:lnTo>
                  <a:lnTo>
                    <a:pt x="3148" y="150"/>
                  </a:lnTo>
                  <a:lnTo>
                    <a:pt x="3158" y="38"/>
                  </a:lnTo>
                  <a:lnTo>
                    <a:pt x="3168" y="0"/>
                  </a:lnTo>
                  <a:lnTo>
                    <a:pt x="3177" y="38"/>
                  </a:lnTo>
                  <a:lnTo>
                    <a:pt x="3187" y="150"/>
                  </a:lnTo>
                  <a:lnTo>
                    <a:pt x="3197" y="292"/>
                  </a:lnTo>
                  <a:lnTo>
                    <a:pt x="3207" y="404"/>
                  </a:lnTo>
                  <a:lnTo>
                    <a:pt x="3216" y="442"/>
                  </a:lnTo>
                  <a:lnTo>
                    <a:pt x="3226" y="404"/>
                  </a:lnTo>
                  <a:lnTo>
                    <a:pt x="3236" y="292"/>
                  </a:lnTo>
                  <a:lnTo>
                    <a:pt x="3246" y="150"/>
                  </a:lnTo>
                  <a:lnTo>
                    <a:pt x="3255" y="38"/>
                  </a:lnTo>
                  <a:lnTo>
                    <a:pt x="3275" y="0"/>
                  </a:lnTo>
                  <a:lnTo>
                    <a:pt x="3285" y="38"/>
                  </a:lnTo>
                  <a:lnTo>
                    <a:pt x="3294" y="150"/>
                  </a:lnTo>
                  <a:lnTo>
                    <a:pt x="3304" y="292"/>
                  </a:lnTo>
                  <a:lnTo>
                    <a:pt x="3314" y="404"/>
                  </a:lnTo>
                  <a:lnTo>
                    <a:pt x="3324" y="442"/>
                  </a:lnTo>
                  <a:lnTo>
                    <a:pt x="3333" y="404"/>
                  </a:lnTo>
                  <a:lnTo>
                    <a:pt x="3343" y="292"/>
                  </a:lnTo>
                  <a:lnTo>
                    <a:pt x="3353" y="150"/>
                  </a:lnTo>
                  <a:lnTo>
                    <a:pt x="3363" y="38"/>
                  </a:lnTo>
                  <a:lnTo>
                    <a:pt x="3372" y="0"/>
                  </a:lnTo>
                  <a:lnTo>
                    <a:pt x="3382" y="38"/>
                  </a:lnTo>
                  <a:lnTo>
                    <a:pt x="3402" y="150"/>
                  </a:lnTo>
                  <a:lnTo>
                    <a:pt x="3411" y="292"/>
                  </a:lnTo>
                  <a:lnTo>
                    <a:pt x="3421" y="404"/>
                  </a:lnTo>
                  <a:lnTo>
                    <a:pt x="3431" y="442"/>
                  </a:lnTo>
                  <a:lnTo>
                    <a:pt x="3441" y="404"/>
                  </a:lnTo>
                  <a:lnTo>
                    <a:pt x="3450" y="292"/>
                  </a:lnTo>
                  <a:lnTo>
                    <a:pt x="3460" y="150"/>
                  </a:lnTo>
                  <a:lnTo>
                    <a:pt x="3470" y="38"/>
                  </a:lnTo>
                  <a:lnTo>
                    <a:pt x="3480" y="0"/>
                  </a:lnTo>
                  <a:lnTo>
                    <a:pt x="3489" y="38"/>
                  </a:lnTo>
                  <a:lnTo>
                    <a:pt x="3499" y="150"/>
                  </a:lnTo>
                  <a:lnTo>
                    <a:pt x="3509" y="292"/>
                  </a:lnTo>
                  <a:lnTo>
                    <a:pt x="3528" y="404"/>
                  </a:lnTo>
                  <a:lnTo>
                    <a:pt x="3538" y="442"/>
                  </a:lnTo>
                  <a:lnTo>
                    <a:pt x="3548" y="404"/>
                  </a:lnTo>
                  <a:lnTo>
                    <a:pt x="3558" y="292"/>
                  </a:lnTo>
                  <a:lnTo>
                    <a:pt x="3567" y="150"/>
                  </a:lnTo>
                  <a:lnTo>
                    <a:pt x="3577" y="38"/>
                  </a:lnTo>
                  <a:lnTo>
                    <a:pt x="3587" y="0"/>
                  </a:lnTo>
                  <a:lnTo>
                    <a:pt x="3596" y="38"/>
                  </a:lnTo>
                  <a:lnTo>
                    <a:pt x="3606" y="150"/>
                  </a:lnTo>
                  <a:lnTo>
                    <a:pt x="3616" y="292"/>
                  </a:lnTo>
                  <a:lnTo>
                    <a:pt x="3626" y="404"/>
                  </a:lnTo>
                  <a:lnTo>
                    <a:pt x="3635" y="442"/>
                  </a:lnTo>
                  <a:lnTo>
                    <a:pt x="3655" y="404"/>
                  </a:lnTo>
                  <a:lnTo>
                    <a:pt x="3665" y="292"/>
                  </a:lnTo>
                  <a:lnTo>
                    <a:pt x="3674" y="150"/>
                  </a:lnTo>
                  <a:lnTo>
                    <a:pt x="3684" y="38"/>
                  </a:lnTo>
                  <a:lnTo>
                    <a:pt x="3694" y="0"/>
                  </a:lnTo>
                  <a:lnTo>
                    <a:pt x="3704" y="38"/>
                  </a:lnTo>
                  <a:lnTo>
                    <a:pt x="3713" y="150"/>
                  </a:lnTo>
                  <a:lnTo>
                    <a:pt x="3723" y="292"/>
                  </a:lnTo>
                  <a:lnTo>
                    <a:pt x="3733" y="404"/>
                  </a:lnTo>
                  <a:lnTo>
                    <a:pt x="3743" y="442"/>
                  </a:lnTo>
                  <a:lnTo>
                    <a:pt x="3752" y="404"/>
                  </a:lnTo>
                  <a:lnTo>
                    <a:pt x="3762" y="292"/>
                  </a:lnTo>
                  <a:lnTo>
                    <a:pt x="3782" y="150"/>
                  </a:lnTo>
                  <a:lnTo>
                    <a:pt x="3791" y="38"/>
                  </a:lnTo>
                  <a:lnTo>
                    <a:pt x="3801" y="0"/>
                  </a:lnTo>
                  <a:lnTo>
                    <a:pt x="3811" y="38"/>
                  </a:lnTo>
                  <a:lnTo>
                    <a:pt x="3821" y="150"/>
                  </a:lnTo>
                  <a:lnTo>
                    <a:pt x="3830" y="292"/>
                  </a:lnTo>
                  <a:lnTo>
                    <a:pt x="3840" y="404"/>
                  </a:lnTo>
                  <a:lnTo>
                    <a:pt x="3850" y="442"/>
                  </a:lnTo>
                  <a:lnTo>
                    <a:pt x="3860" y="404"/>
                  </a:lnTo>
                  <a:lnTo>
                    <a:pt x="3869" y="292"/>
                  </a:lnTo>
                  <a:lnTo>
                    <a:pt x="3879" y="150"/>
                  </a:lnTo>
                  <a:lnTo>
                    <a:pt x="3889" y="38"/>
                  </a:lnTo>
                  <a:lnTo>
                    <a:pt x="3908" y="0"/>
                  </a:lnTo>
                  <a:lnTo>
                    <a:pt x="3918" y="38"/>
                  </a:lnTo>
                  <a:lnTo>
                    <a:pt x="3928" y="150"/>
                  </a:lnTo>
                  <a:lnTo>
                    <a:pt x="3938" y="292"/>
                  </a:lnTo>
                  <a:lnTo>
                    <a:pt x="3947" y="404"/>
                  </a:lnTo>
                  <a:lnTo>
                    <a:pt x="3957" y="442"/>
                  </a:lnTo>
                  <a:lnTo>
                    <a:pt x="3967" y="404"/>
                  </a:lnTo>
                  <a:lnTo>
                    <a:pt x="3977" y="292"/>
                  </a:lnTo>
                  <a:lnTo>
                    <a:pt x="3986" y="150"/>
                  </a:lnTo>
                  <a:lnTo>
                    <a:pt x="3996" y="38"/>
                  </a:lnTo>
                  <a:lnTo>
                    <a:pt x="4006" y="0"/>
                  </a:lnTo>
                  <a:lnTo>
                    <a:pt x="4016" y="38"/>
                  </a:lnTo>
                  <a:lnTo>
                    <a:pt x="4035" y="150"/>
                  </a:lnTo>
                  <a:lnTo>
                    <a:pt x="4045" y="292"/>
                  </a:lnTo>
                  <a:lnTo>
                    <a:pt x="4055" y="404"/>
                  </a:lnTo>
                  <a:lnTo>
                    <a:pt x="4064" y="442"/>
                  </a:lnTo>
                  <a:lnTo>
                    <a:pt x="4074" y="404"/>
                  </a:lnTo>
                  <a:lnTo>
                    <a:pt x="4084" y="292"/>
                  </a:lnTo>
                  <a:lnTo>
                    <a:pt x="4094" y="150"/>
                  </a:lnTo>
                  <a:lnTo>
                    <a:pt x="4103" y="38"/>
                  </a:lnTo>
                  <a:lnTo>
                    <a:pt x="4113" y="0"/>
                  </a:lnTo>
                  <a:lnTo>
                    <a:pt x="4123" y="38"/>
                  </a:lnTo>
                  <a:lnTo>
                    <a:pt x="4133" y="150"/>
                  </a:lnTo>
                  <a:lnTo>
                    <a:pt x="4142" y="292"/>
                  </a:lnTo>
                  <a:lnTo>
                    <a:pt x="4162" y="404"/>
                  </a:lnTo>
                  <a:lnTo>
                    <a:pt x="4172" y="442"/>
                  </a:lnTo>
                  <a:lnTo>
                    <a:pt x="4181" y="404"/>
                  </a:lnTo>
                  <a:lnTo>
                    <a:pt x="4191" y="292"/>
                  </a:lnTo>
                  <a:lnTo>
                    <a:pt x="4201" y="150"/>
                  </a:lnTo>
                  <a:lnTo>
                    <a:pt x="4211" y="38"/>
                  </a:lnTo>
                </a:path>
              </a:pathLst>
            </a:custGeom>
            <a:noFill/>
            <a:ln w="15875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29" name="Line 46"/>
            <p:cNvSpPr>
              <a:spLocks noChangeShapeType="1"/>
            </p:cNvSpPr>
            <p:nvPr/>
          </p:nvSpPr>
          <p:spPr bwMode="auto">
            <a:xfrm>
              <a:off x="1056" y="1759"/>
              <a:ext cx="46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16430" name="Line 47"/>
            <p:cNvSpPr>
              <a:spLocks noChangeShapeType="1"/>
            </p:cNvSpPr>
            <p:nvPr/>
          </p:nvSpPr>
          <p:spPr bwMode="auto">
            <a:xfrm flipV="1">
              <a:off x="1050" y="2355"/>
              <a:ext cx="1" cy="72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31" name="Freeform 48"/>
            <p:cNvSpPr>
              <a:spLocks/>
            </p:cNvSpPr>
            <p:nvPr/>
          </p:nvSpPr>
          <p:spPr bwMode="auto">
            <a:xfrm>
              <a:off x="1050" y="2387"/>
              <a:ext cx="4608" cy="643"/>
            </a:xfrm>
            <a:custGeom>
              <a:avLst/>
              <a:gdLst>
                <a:gd name="T0" fmla="*/ 76 w 4211"/>
                <a:gd name="T1" fmla="*/ 1620 h 385"/>
                <a:gd name="T2" fmla="*/ 178 w 4211"/>
                <a:gd name="T3" fmla="*/ 1137 h 385"/>
                <a:gd name="T4" fmla="*/ 280 w 4211"/>
                <a:gd name="T5" fmla="*/ 307 h 385"/>
                <a:gd name="T6" fmla="*/ 370 w 4211"/>
                <a:gd name="T7" fmla="*/ 1049 h 385"/>
                <a:gd name="T8" fmla="*/ 472 w 4211"/>
                <a:gd name="T9" fmla="*/ 1137 h 385"/>
                <a:gd name="T10" fmla="*/ 561 w 4211"/>
                <a:gd name="T11" fmla="*/ 787 h 385"/>
                <a:gd name="T12" fmla="*/ 664 w 4211"/>
                <a:gd name="T13" fmla="*/ 875 h 385"/>
                <a:gd name="T14" fmla="*/ 766 w 4211"/>
                <a:gd name="T15" fmla="*/ 1049 h 385"/>
                <a:gd name="T16" fmla="*/ 856 w 4211"/>
                <a:gd name="T17" fmla="*/ 875 h 385"/>
                <a:gd name="T18" fmla="*/ 957 w 4211"/>
                <a:gd name="T19" fmla="*/ 611 h 385"/>
                <a:gd name="T20" fmla="*/ 1046 w 4211"/>
                <a:gd name="T21" fmla="*/ 1356 h 385"/>
                <a:gd name="T22" fmla="*/ 1150 w 4211"/>
                <a:gd name="T23" fmla="*/ 1137 h 385"/>
                <a:gd name="T24" fmla="*/ 1238 w 4211"/>
                <a:gd name="T25" fmla="*/ 89 h 385"/>
                <a:gd name="T26" fmla="*/ 1339 w 4211"/>
                <a:gd name="T27" fmla="*/ 1182 h 385"/>
                <a:gd name="T28" fmla="*/ 1443 w 4211"/>
                <a:gd name="T29" fmla="*/ 1662 h 385"/>
                <a:gd name="T30" fmla="*/ 1532 w 4211"/>
                <a:gd name="T31" fmla="*/ 262 h 385"/>
                <a:gd name="T32" fmla="*/ 1635 w 4211"/>
                <a:gd name="T33" fmla="*/ 700 h 385"/>
                <a:gd name="T34" fmla="*/ 1725 w 4211"/>
                <a:gd name="T35" fmla="*/ 1445 h 385"/>
                <a:gd name="T36" fmla="*/ 1826 w 4211"/>
                <a:gd name="T37" fmla="*/ 828 h 385"/>
                <a:gd name="T38" fmla="*/ 1916 w 4211"/>
                <a:gd name="T39" fmla="*/ 745 h 385"/>
                <a:gd name="T40" fmla="*/ 2018 w 4211"/>
                <a:gd name="T41" fmla="*/ 1007 h 385"/>
                <a:gd name="T42" fmla="*/ 2121 w 4211"/>
                <a:gd name="T43" fmla="*/ 965 h 385"/>
                <a:gd name="T44" fmla="*/ 2209 w 4211"/>
                <a:gd name="T45" fmla="*/ 745 h 385"/>
                <a:gd name="T46" fmla="*/ 2311 w 4211"/>
                <a:gd name="T47" fmla="*/ 1007 h 385"/>
                <a:gd name="T48" fmla="*/ 2401 w 4211"/>
                <a:gd name="T49" fmla="*/ 1314 h 385"/>
                <a:gd name="T50" fmla="*/ 2503 w 4211"/>
                <a:gd name="T51" fmla="*/ 391 h 385"/>
                <a:gd name="T52" fmla="*/ 2604 w 4211"/>
                <a:gd name="T53" fmla="*/ 655 h 385"/>
                <a:gd name="T54" fmla="*/ 2694 w 4211"/>
                <a:gd name="T55" fmla="*/ 1794 h 385"/>
                <a:gd name="T56" fmla="*/ 2796 w 4211"/>
                <a:gd name="T57" fmla="*/ 655 h 385"/>
                <a:gd name="T58" fmla="*/ 2887 w 4211"/>
                <a:gd name="T59" fmla="*/ 217 h 385"/>
                <a:gd name="T60" fmla="*/ 2988 w 4211"/>
                <a:gd name="T61" fmla="*/ 1486 h 385"/>
                <a:gd name="T62" fmla="*/ 3077 w 4211"/>
                <a:gd name="T63" fmla="*/ 1094 h 385"/>
                <a:gd name="T64" fmla="*/ 3180 w 4211"/>
                <a:gd name="T65" fmla="*/ 528 h 385"/>
                <a:gd name="T66" fmla="*/ 3282 w 4211"/>
                <a:gd name="T67" fmla="*/ 1007 h 385"/>
                <a:gd name="T68" fmla="*/ 3371 w 4211"/>
                <a:gd name="T69" fmla="*/ 1007 h 385"/>
                <a:gd name="T70" fmla="*/ 3473 w 4211"/>
                <a:gd name="T71" fmla="*/ 828 h 385"/>
                <a:gd name="T72" fmla="*/ 3562 w 4211"/>
                <a:gd name="T73" fmla="*/ 875 h 385"/>
                <a:gd name="T74" fmla="*/ 3666 w 4211"/>
                <a:gd name="T75" fmla="*/ 1182 h 385"/>
                <a:gd name="T76" fmla="*/ 3754 w 4211"/>
                <a:gd name="T77" fmla="*/ 787 h 385"/>
                <a:gd name="T78" fmla="*/ 3856 w 4211"/>
                <a:gd name="T79" fmla="*/ 438 h 385"/>
                <a:gd name="T80" fmla="*/ 3959 w 4211"/>
                <a:gd name="T81" fmla="*/ 1532 h 385"/>
                <a:gd name="T82" fmla="*/ 4049 w 4211"/>
                <a:gd name="T83" fmla="*/ 1182 h 385"/>
                <a:gd name="T84" fmla="*/ 4152 w 4211"/>
                <a:gd name="T85" fmla="*/ 0 h 385"/>
                <a:gd name="T86" fmla="*/ 4240 w 4211"/>
                <a:gd name="T87" fmla="*/ 1182 h 385"/>
                <a:gd name="T88" fmla="*/ 4342 w 4211"/>
                <a:gd name="T89" fmla="*/ 1532 h 385"/>
                <a:gd name="T90" fmla="*/ 4432 w 4211"/>
                <a:gd name="T91" fmla="*/ 438 h 385"/>
                <a:gd name="T92" fmla="*/ 4534 w 4211"/>
                <a:gd name="T93" fmla="*/ 787 h 385"/>
                <a:gd name="T94" fmla="*/ 4636 w 4211"/>
                <a:gd name="T95" fmla="*/ 1182 h 385"/>
                <a:gd name="T96" fmla="*/ 4725 w 4211"/>
                <a:gd name="T97" fmla="*/ 875 h 385"/>
                <a:gd name="T98" fmla="*/ 4827 w 4211"/>
                <a:gd name="T99" fmla="*/ 828 h 385"/>
                <a:gd name="T100" fmla="*/ 4917 w 4211"/>
                <a:gd name="T101" fmla="*/ 1007 h 385"/>
                <a:gd name="T102" fmla="*/ 5018 w 4211"/>
                <a:gd name="T103" fmla="*/ 1007 h 385"/>
                <a:gd name="T104" fmla="*/ 5120 w 4211"/>
                <a:gd name="T105" fmla="*/ 528 h 385"/>
                <a:gd name="T106" fmla="*/ 5211 w 4211"/>
                <a:gd name="T107" fmla="*/ 1094 h 385"/>
                <a:gd name="T108" fmla="*/ 5313 w 4211"/>
                <a:gd name="T109" fmla="*/ 1486 h 385"/>
                <a:gd name="T110" fmla="*/ 5402 w 4211"/>
                <a:gd name="T111" fmla="*/ 217 h 385"/>
                <a:gd name="T112" fmla="*/ 5504 w 4211"/>
                <a:gd name="T113" fmla="*/ 655 h 38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211"/>
                <a:gd name="T172" fmla="*/ 0 h 385"/>
                <a:gd name="T173" fmla="*/ 4211 w 4211"/>
                <a:gd name="T174" fmla="*/ 385 h 38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211" h="385">
                  <a:moveTo>
                    <a:pt x="0" y="0"/>
                  </a:moveTo>
                  <a:lnTo>
                    <a:pt x="10" y="37"/>
                  </a:lnTo>
                  <a:lnTo>
                    <a:pt x="19" y="141"/>
                  </a:lnTo>
                  <a:lnTo>
                    <a:pt x="29" y="254"/>
                  </a:lnTo>
                  <a:lnTo>
                    <a:pt x="39" y="357"/>
                  </a:lnTo>
                  <a:lnTo>
                    <a:pt x="49" y="385"/>
                  </a:lnTo>
                  <a:lnTo>
                    <a:pt x="58" y="348"/>
                  </a:lnTo>
                  <a:lnTo>
                    <a:pt x="78" y="254"/>
                  </a:lnTo>
                  <a:lnTo>
                    <a:pt x="88" y="141"/>
                  </a:lnTo>
                  <a:lnTo>
                    <a:pt x="97" y="47"/>
                  </a:lnTo>
                  <a:lnTo>
                    <a:pt x="107" y="19"/>
                  </a:lnTo>
                  <a:lnTo>
                    <a:pt x="117" y="56"/>
                  </a:lnTo>
                  <a:lnTo>
                    <a:pt x="127" y="141"/>
                  </a:lnTo>
                  <a:lnTo>
                    <a:pt x="136" y="244"/>
                  </a:lnTo>
                  <a:lnTo>
                    <a:pt x="146" y="329"/>
                  </a:lnTo>
                  <a:lnTo>
                    <a:pt x="156" y="357"/>
                  </a:lnTo>
                  <a:lnTo>
                    <a:pt x="166" y="319"/>
                  </a:lnTo>
                  <a:lnTo>
                    <a:pt x="175" y="244"/>
                  </a:lnTo>
                  <a:lnTo>
                    <a:pt x="185" y="150"/>
                  </a:lnTo>
                  <a:lnTo>
                    <a:pt x="205" y="84"/>
                  </a:lnTo>
                  <a:lnTo>
                    <a:pt x="214" y="66"/>
                  </a:lnTo>
                  <a:lnTo>
                    <a:pt x="224" y="94"/>
                  </a:lnTo>
                  <a:lnTo>
                    <a:pt x="234" y="160"/>
                  </a:lnTo>
                  <a:lnTo>
                    <a:pt x="243" y="235"/>
                  </a:lnTo>
                  <a:lnTo>
                    <a:pt x="253" y="291"/>
                  </a:lnTo>
                  <a:lnTo>
                    <a:pt x="263" y="310"/>
                  </a:lnTo>
                  <a:lnTo>
                    <a:pt x="273" y="282"/>
                  </a:lnTo>
                  <a:lnTo>
                    <a:pt x="282" y="225"/>
                  </a:lnTo>
                  <a:lnTo>
                    <a:pt x="292" y="169"/>
                  </a:lnTo>
                  <a:lnTo>
                    <a:pt x="302" y="131"/>
                  </a:lnTo>
                  <a:lnTo>
                    <a:pt x="312" y="113"/>
                  </a:lnTo>
                  <a:lnTo>
                    <a:pt x="331" y="131"/>
                  </a:lnTo>
                  <a:lnTo>
                    <a:pt x="341" y="178"/>
                  </a:lnTo>
                  <a:lnTo>
                    <a:pt x="351" y="216"/>
                  </a:lnTo>
                  <a:lnTo>
                    <a:pt x="360" y="244"/>
                  </a:lnTo>
                  <a:lnTo>
                    <a:pt x="370" y="254"/>
                  </a:lnTo>
                  <a:lnTo>
                    <a:pt x="380" y="244"/>
                  </a:lnTo>
                  <a:lnTo>
                    <a:pt x="390" y="216"/>
                  </a:lnTo>
                  <a:lnTo>
                    <a:pt x="399" y="188"/>
                  </a:lnTo>
                  <a:lnTo>
                    <a:pt x="409" y="160"/>
                  </a:lnTo>
                  <a:lnTo>
                    <a:pt x="419" y="160"/>
                  </a:lnTo>
                  <a:lnTo>
                    <a:pt x="429" y="169"/>
                  </a:lnTo>
                  <a:lnTo>
                    <a:pt x="438" y="188"/>
                  </a:lnTo>
                  <a:lnTo>
                    <a:pt x="458" y="207"/>
                  </a:lnTo>
                  <a:lnTo>
                    <a:pt x="468" y="216"/>
                  </a:lnTo>
                  <a:lnTo>
                    <a:pt x="477" y="225"/>
                  </a:lnTo>
                  <a:lnTo>
                    <a:pt x="487" y="216"/>
                  </a:lnTo>
                  <a:lnTo>
                    <a:pt x="497" y="207"/>
                  </a:lnTo>
                  <a:lnTo>
                    <a:pt x="507" y="188"/>
                  </a:lnTo>
                  <a:lnTo>
                    <a:pt x="516" y="178"/>
                  </a:lnTo>
                  <a:lnTo>
                    <a:pt x="526" y="178"/>
                  </a:lnTo>
                  <a:lnTo>
                    <a:pt x="536" y="178"/>
                  </a:lnTo>
                  <a:lnTo>
                    <a:pt x="546" y="188"/>
                  </a:lnTo>
                  <a:lnTo>
                    <a:pt x="555" y="207"/>
                  </a:lnTo>
                  <a:lnTo>
                    <a:pt x="565" y="216"/>
                  </a:lnTo>
                  <a:lnTo>
                    <a:pt x="585" y="225"/>
                  </a:lnTo>
                  <a:lnTo>
                    <a:pt x="594" y="216"/>
                  </a:lnTo>
                  <a:lnTo>
                    <a:pt x="604" y="207"/>
                  </a:lnTo>
                  <a:lnTo>
                    <a:pt x="614" y="188"/>
                  </a:lnTo>
                  <a:lnTo>
                    <a:pt x="624" y="169"/>
                  </a:lnTo>
                  <a:lnTo>
                    <a:pt x="633" y="160"/>
                  </a:lnTo>
                  <a:lnTo>
                    <a:pt x="643" y="160"/>
                  </a:lnTo>
                  <a:lnTo>
                    <a:pt x="653" y="188"/>
                  </a:lnTo>
                  <a:lnTo>
                    <a:pt x="663" y="216"/>
                  </a:lnTo>
                  <a:lnTo>
                    <a:pt x="672" y="244"/>
                  </a:lnTo>
                  <a:lnTo>
                    <a:pt x="682" y="254"/>
                  </a:lnTo>
                  <a:lnTo>
                    <a:pt x="692" y="244"/>
                  </a:lnTo>
                  <a:lnTo>
                    <a:pt x="711" y="216"/>
                  </a:lnTo>
                  <a:lnTo>
                    <a:pt x="721" y="178"/>
                  </a:lnTo>
                  <a:lnTo>
                    <a:pt x="731" y="131"/>
                  </a:lnTo>
                  <a:lnTo>
                    <a:pt x="741" y="113"/>
                  </a:lnTo>
                  <a:lnTo>
                    <a:pt x="750" y="131"/>
                  </a:lnTo>
                  <a:lnTo>
                    <a:pt x="760" y="169"/>
                  </a:lnTo>
                  <a:lnTo>
                    <a:pt x="770" y="225"/>
                  </a:lnTo>
                  <a:lnTo>
                    <a:pt x="780" y="282"/>
                  </a:lnTo>
                  <a:lnTo>
                    <a:pt x="789" y="310"/>
                  </a:lnTo>
                  <a:lnTo>
                    <a:pt x="799" y="291"/>
                  </a:lnTo>
                  <a:lnTo>
                    <a:pt x="809" y="235"/>
                  </a:lnTo>
                  <a:lnTo>
                    <a:pt x="819" y="160"/>
                  </a:lnTo>
                  <a:lnTo>
                    <a:pt x="838" y="94"/>
                  </a:lnTo>
                  <a:lnTo>
                    <a:pt x="848" y="66"/>
                  </a:lnTo>
                  <a:lnTo>
                    <a:pt x="858" y="84"/>
                  </a:lnTo>
                  <a:lnTo>
                    <a:pt x="867" y="150"/>
                  </a:lnTo>
                  <a:lnTo>
                    <a:pt x="877" y="244"/>
                  </a:lnTo>
                  <a:lnTo>
                    <a:pt x="887" y="319"/>
                  </a:lnTo>
                  <a:lnTo>
                    <a:pt x="897" y="357"/>
                  </a:lnTo>
                  <a:lnTo>
                    <a:pt x="906" y="329"/>
                  </a:lnTo>
                  <a:lnTo>
                    <a:pt x="916" y="244"/>
                  </a:lnTo>
                  <a:lnTo>
                    <a:pt x="926" y="141"/>
                  </a:lnTo>
                  <a:lnTo>
                    <a:pt x="936" y="56"/>
                  </a:lnTo>
                  <a:lnTo>
                    <a:pt x="945" y="19"/>
                  </a:lnTo>
                  <a:lnTo>
                    <a:pt x="965" y="47"/>
                  </a:lnTo>
                  <a:lnTo>
                    <a:pt x="975" y="141"/>
                  </a:lnTo>
                  <a:lnTo>
                    <a:pt x="984" y="254"/>
                  </a:lnTo>
                  <a:lnTo>
                    <a:pt x="994" y="348"/>
                  </a:lnTo>
                  <a:lnTo>
                    <a:pt x="1004" y="385"/>
                  </a:lnTo>
                  <a:lnTo>
                    <a:pt x="1014" y="357"/>
                  </a:lnTo>
                  <a:lnTo>
                    <a:pt x="1023" y="254"/>
                  </a:lnTo>
                  <a:lnTo>
                    <a:pt x="1033" y="141"/>
                  </a:lnTo>
                  <a:lnTo>
                    <a:pt x="1043" y="37"/>
                  </a:lnTo>
                  <a:lnTo>
                    <a:pt x="1053" y="0"/>
                  </a:lnTo>
                  <a:lnTo>
                    <a:pt x="1062" y="37"/>
                  </a:lnTo>
                  <a:lnTo>
                    <a:pt x="1072" y="141"/>
                  </a:lnTo>
                  <a:lnTo>
                    <a:pt x="1082" y="254"/>
                  </a:lnTo>
                  <a:lnTo>
                    <a:pt x="1101" y="357"/>
                  </a:lnTo>
                  <a:lnTo>
                    <a:pt x="1111" y="385"/>
                  </a:lnTo>
                  <a:lnTo>
                    <a:pt x="1121" y="348"/>
                  </a:lnTo>
                  <a:lnTo>
                    <a:pt x="1130" y="254"/>
                  </a:lnTo>
                  <a:lnTo>
                    <a:pt x="1140" y="141"/>
                  </a:lnTo>
                  <a:lnTo>
                    <a:pt x="1150" y="47"/>
                  </a:lnTo>
                  <a:lnTo>
                    <a:pt x="1160" y="19"/>
                  </a:lnTo>
                  <a:lnTo>
                    <a:pt x="1169" y="56"/>
                  </a:lnTo>
                  <a:lnTo>
                    <a:pt x="1179" y="141"/>
                  </a:lnTo>
                  <a:lnTo>
                    <a:pt x="1189" y="244"/>
                  </a:lnTo>
                  <a:lnTo>
                    <a:pt x="1199" y="329"/>
                  </a:lnTo>
                  <a:lnTo>
                    <a:pt x="1208" y="357"/>
                  </a:lnTo>
                  <a:lnTo>
                    <a:pt x="1228" y="319"/>
                  </a:lnTo>
                  <a:lnTo>
                    <a:pt x="1238" y="244"/>
                  </a:lnTo>
                  <a:lnTo>
                    <a:pt x="1247" y="150"/>
                  </a:lnTo>
                  <a:lnTo>
                    <a:pt x="1257" y="84"/>
                  </a:lnTo>
                  <a:lnTo>
                    <a:pt x="1267" y="66"/>
                  </a:lnTo>
                  <a:lnTo>
                    <a:pt x="1277" y="94"/>
                  </a:lnTo>
                  <a:lnTo>
                    <a:pt x="1286" y="160"/>
                  </a:lnTo>
                  <a:lnTo>
                    <a:pt x="1296" y="235"/>
                  </a:lnTo>
                  <a:lnTo>
                    <a:pt x="1306" y="291"/>
                  </a:lnTo>
                  <a:lnTo>
                    <a:pt x="1316" y="310"/>
                  </a:lnTo>
                  <a:lnTo>
                    <a:pt x="1325" y="282"/>
                  </a:lnTo>
                  <a:lnTo>
                    <a:pt x="1335" y="225"/>
                  </a:lnTo>
                  <a:lnTo>
                    <a:pt x="1355" y="169"/>
                  </a:lnTo>
                  <a:lnTo>
                    <a:pt x="1364" y="131"/>
                  </a:lnTo>
                  <a:lnTo>
                    <a:pt x="1374" y="113"/>
                  </a:lnTo>
                  <a:lnTo>
                    <a:pt x="1384" y="131"/>
                  </a:lnTo>
                  <a:lnTo>
                    <a:pt x="1394" y="178"/>
                  </a:lnTo>
                  <a:lnTo>
                    <a:pt x="1403" y="216"/>
                  </a:lnTo>
                  <a:lnTo>
                    <a:pt x="1413" y="244"/>
                  </a:lnTo>
                  <a:lnTo>
                    <a:pt x="1423" y="254"/>
                  </a:lnTo>
                  <a:lnTo>
                    <a:pt x="1433" y="244"/>
                  </a:lnTo>
                  <a:lnTo>
                    <a:pt x="1442" y="216"/>
                  </a:lnTo>
                  <a:lnTo>
                    <a:pt x="1452" y="188"/>
                  </a:lnTo>
                  <a:lnTo>
                    <a:pt x="1462" y="160"/>
                  </a:lnTo>
                  <a:lnTo>
                    <a:pt x="1481" y="160"/>
                  </a:lnTo>
                  <a:lnTo>
                    <a:pt x="1491" y="169"/>
                  </a:lnTo>
                  <a:lnTo>
                    <a:pt x="1501" y="188"/>
                  </a:lnTo>
                  <a:lnTo>
                    <a:pt x="1511" y="207"/>
                  </a:lnTo>
                  <a:lnTo>
                    <a:pt x="1520" y="216"/>
                  </a:lnTo>
                  <a:lnTo>
                    <a:pt x="1530" y="225"/>
                  </a:lnTo>
                  <a:lnTo>
                    <a:pt x="1540" y="216"/>
                  </a:lnTo>
                  <a:lnTo>
                    <a:pt x="1550" y="207"/>
                  </a:lnTo>
                  <a:lnTo>
                    <a:pt x="1559" y="188"/>
                  </a:lnTo>
                  <a:lnTo>
                    <a:pt x="1569" y="178"/>
                  </a:lnTo>
                  <a:lnTo>
                    <a:pt x="1579" y="178"/>
                  </a:lnTo>
                  <a:lnTo>
                    <a:pt x="1589" y="178"/>
                  </a:lnTo>
                  <a:lnTo>
                    <a:pt x="1608" y="188"/>
                  </a:lnTo>
                  <a:lnTo>
                    <a:pt x="1618" y="207"/>
                  </a:lnTo>
                  <a:lnTo>
                    <a:pt x="1628" y="216"/>
                  </a:lnTo>
                  <a:lnTo>
                    <a:pt x="1637" y="225"/>
                  </a:lnTo>
                  <a:lnTo>
                    <a:pt x="1647" y="216"/>
                  </a:lnTo>
                  <a:lnTo>
                    <a:pt x="1657" y="207"/>
                  </a:lnTo>
                  <a:lnTo>
                    <a:pt x="1667" y="188"/>
                  </a:lnTo>
                  <a:lnTo>
                    <a:pt x="1676" y="169"/>
                  </a:lnTo>
                  <a:lnTo>
                    <a:pt x="1686" y="160"/>
                  </a:lnTo>
                  <a:lnTo>
                    <a:pt x="1696" y="160"/>
                  </a:lnTo>
                  <a:lnTo>
                    <a:pt x="1706" y="188"/>
                  </a:lnTo>
                  <a:lnTo>
                    <a:pt x="1715" y="216"/>
                  </a:lnTo>
                  <a:lnTo>
                    <a:pt x="1735" y="244"/>
                  </a:lnTo>
                  <a:lnTo>
                    <a:pt x="1745" y="254"/>
                  </a:lnTo>
                  <a:lnTo>
                    <a:pt x="1754" y="244"/>
                  </a:lnTo>
                  <a:lnTo>
                    <a:pt x="1764" y="216"/>
                  </a:lnTo>
                  <a:lnTo>
                    <a:pt x="1774" y="178"/>
                  </a:lnTo>
                  <a:lnTo>
                    <a:pt x="1784" y="131"/>
                  </a:lnTo>
                  <a:lnTo>
                    <a:pt x="1793" y="113"/>
                  </a:lnTo>
                  <a:lnTo>
                    <a:pt x="1803" y="131"/>
                  </a:lnTo>
                  <a:lnTo>
                    <a:pt x="1813" y="169"/>
                  </a:lnTo>
                  <a:lnTo>
                    <a:pt x="1823" y="225"/>
                  </a:lnTo>
                  <a:lnTo>
                    <a:pt x="1832" y="282"/>
                  </a:lnTo>
                  <a:lnTo>
                    <a:pt x="1842" y="310"/>
                  </a:lnTo>
                  <a:lnTo>
                    <a:pt x="1862" y="291"/>
                  </a:lnTo>
                  <a:lnTo>
                    <a:pt x="1871" y="235"/>
                  </a:lnTo>
                  <a:lnTo>
                    <a:pt x="1881" y="160"/>
                  </a:lnTo>
                  <a:lnTo>
                    <a:pt x="1891" y="94"/>
                  </a:lnTo>
                  <a:lnTo>
                    <a:pt x="1901" y="66"/>
                  </a:lnTo>
                  <a:lnTo>
                    <a:pt x="1910" y="84"/>
                  </a:lnTo>
                  <a:lnTo>
                    <a:pt x="1920" y="150"/>
                  </a:lnTo>
                  <a:lnTo>
                    <a:pt x="1930" y="244"/>
                  </a:lnTo>
                  <a:lnTo>
                    <a:pt x="1939" y="319"/>
                  </a:lnTo>
                  <a:lnTo>
                    <a:pt x="1949" y="357"/>
                  </a:lnTo>
                  <a:lnTo>
                    <a:pt x="1959" y="329"/>
                  </a:lnTo>
                  <a:lnTo>
                    <a:pt x="1969" y="244"/>
                  </a:lnTo>
                  <a:lnTo>
                    <a:pt x="1988" y="141"/>
                  </a:lnTo>
                  <a:lnTo>
                    <a:pt x="1998" y="56"/>
                  </a:lnTo>
                  <a:lnTo>
                    <a:pt x="2008" y="19"/>
                  </a:lnTo>
                  <a:lnTo>
                    <a:pt x="2017" y="47"/>
                  </a:lnTo>
                  <a:lnTo>
                    <a:pt x="2027" y="141"/>
                  </a:lnTo>
                  <a:lnTo>
                    <a:pt x="2037" y="254"/>
                  </a:lnTo>
                  <a:lnTo>
                    <a:pt x="2047" y="348"/>
                  </a:lnTo>
                  <a:lnTo>
                    <a:pt x="2056" y="385"/>
                  </a:lnTo>
                  <a:lnTo>
                    <a:pt x="2066" y="357"/>
                  </a:lnTo>
                  <a:lnTo>
                    <a:pt x="2076" y="254"/>
                  </a:lnTo>
                  <a:lnTo>
                    <a:pt x="2086" y="141"/>
                  </a:lnTo>
                  <a:lnTo>
                    <a:pt x="2095" y="37"/>
                  </a:lnTo>
                  <a:lnTo>
                    <a:pt x="2115" y="0"/>
                  </a:lnTo>
                  <a:lnTo>
                    <a:pt x="2125" y="37"/>
                  </a:lnTo>
                  <a:lnTo>
                    <a:pt x="2134" y="141"/>
                  </a:lnTo>
                  <a:lnTo>
                    <a:pt x="2144" y="254"/>
                  </a:lnTo>
                  <a:lnTo>
                    <a:pt x="2154" y="357"/>
                  </a:lnTo>
                  <a:lnTo>
                    <a:pt x="2164" y="385"/>
                  </a:lnTo>
                  <a:lnTo>
                    <a:pt x="2173" y="348"/>
                  </a:lnTo>
                  <a:lnTo>
                    <a:pt x="2183" y="254"/>
                  </a:lnTo>
                  <a:lnTo>
                    <a:pt x="2193" y="141"/>
                  </a:lnTo>
                  <a:lnTo>
                    <a:pt x="2203" y="47"/>
                  </a:lnTo>
                  <a:lnTo>
                    <a:pt x="2212" y="19"/>
                  </a:lnTo>
                  <a:lnTo>
                    <a:pt x="2222" y="56"/>
                  </a:lnTo>
                  <a:lnTo>
                    <a:pt x="2232" y="141"/>
                  </a:lnTo>
                  <a:lnTo>
                    <a:pt x="2251" y="244"/>
                  </a:lnTo>
                  <a:lnTo>
                    <a:pt x="2261" y="329"/>
                  </a:lnTo>
                  <a:lnTo>
                    <a:pt x="2271" y="357"/>
                  </a:lnTo>
                  <a:lnTo>
                    <a:pt x="2281" y="319"/>
                  </a:lnTo>
                  <a:lnTo>
                    <a:pt x="2290" y="244"/>
                  </a:lnTo>
                  <a:lnTo>
                    <a:pt x="2300" y="150"/>
                  </a:lnTo>
                  <a:lnTo>
                    <a:pt x="2310" y="84"/>
                  </a:lnTo>
                  <a:lnTo>
                    <a:pt x="2320" y="66"/>
                  </a:lnTo>
                  <a:lnTo>
                    <a:pt x="2329" y="94"/>
                  </a:lnTo>
                  <a:lnTo>
                    <a:pt x="2339" y="160"/>
                  </a:lnTo>
                  <a:lnTo>
                    <a:pt x="2349" y="235"/>
                  </a:lnTo>
                  <a:lnTo>
                    <a:pt x="2359" y="291"/>
                  </a:lnTo>
                  <a:lnTo>
                    <a:pt x="2378" y="310"/>
                  </a:lnTo>
                  <a:lnTo>
                    <a:pt x="2388" y="282"/>
                  </a:lnTo>
                  <a:lnTo>
                    <a:pt x="2398" y="225"/>
                  </a:lnTo>
                  <a:lnTo>
                    <a:pt x="2407" y="169"/>
                  </a:lnTo>
                  <a:lnTo>
                    <a:pt x="2417" y="131"/>
                  </a:lnTo>
                  <a:lnTo>
                    <a:pt x="2427" y="113"/>
                  </a:lnTo>
                  <a:lnTo>
                    <a:pt x="2437" y="131"/>
                  </a:lnTo>
                  <a:lnTo>
                    <a:pt x="2446" y="178"/>
                  </a:lnTo>
                  <a:lnTo>
                    <a:pt x="2456" y="216"/>
                  </a:lnTo>
                  <a:lnTo>
                    <a:pt x="2466" y="244"/>
                  </a:lnTo>
                  <a:lnTo>
                    <a:pt x="2476" y="254"/>
                  </a:lnTo>
                  <a:lnTo>
                    <a:pt x="2485" y="244"/>
                  </a:lnTo>
                  <a:lnTo>
                    <a:pt x="2505" y="216"/>
                  </a:lnTo>
                  <a:lnTo>
                    <a:pt x="2515" y="188"/>
                  </a:lnTo>
                  <a:lnTo>
                    <a:pt x="2524" y="160"/>
                  </a:lnTo>
                  <a:lnTo>
                    <a:pt x="2534" y="160"/>
                  </a:lnTo>
                  <a:lnTo>
                    <a:pt x="2544" y="169"/>
                  </a:lnTo>
                  <a:lnTo>
                    <a:pt x="2554" y="188"/>
                  </a:lnTo>
                  <a:lnTo>
                    <a:pt x="2563" y="207"/>
                  </a:lnTo>
                  <a:lnTo>
                    <a:pt x="2573" y="216"/>
                  </a:lnTo>
                  <a:lnTo>
                    <a:pt x="2583" y="225"/>
                  </a:lnTo>
                  <a:lnTo>
                    <a:pt x="2593" y="216"/>
                  </a:lnTo>
                  <a:lnTo>
                    <a:pt x="2602" y="207"/>
                  </a:lnTo>
                  <a:lnTo>
                    <a:pt x="2612" y="188"/>
                  </a:lnTo>
                  <a:lnTo>
                    <a:pt x="2632" y="178"/>
                  </a:lnTo>
                  <a:lnTo>
                    <a:pt x="2641" y="178"/>
                  </a:lnTo>
                  <a:lnTo>
                    <a:pt x="2651" y="178"/>
                  </a:lnTo>
                  <a:lnTo>
                    <a:pt x="2661" y="188"/>
                  </a:lnTo>
                  <a:lnTo>
                    <a:pt x="2671" y="207"/>
                  </a:lnTo>
                  <a:lnTo>
                    <a:pt x="2680" y="216"/>
                  </a:lnTo>
                  <a:lnTo>
                    <a:pt x="2690" y="225"/>
                  </a:lnTo>
                  <a:lnTo>
                    <a:pt x="2700" y="216"/>
                  </a:lnTo>
                  <a:lnTo>
                    <a:pt x="2710" y="207"/>
                  </a:lnTo>
                  <a:lnTo>
                    <a:pt x="2719" y="188"/>
                  </a:lnTo>
                  <a:lnTo>
                    <a:pt x="2729" y="169"/>
                  </a:lnTo>
                  <a:lnTo>
                    <a:pt x="2739" y="160"/>
                  </a:lnTo>
                  <a:lnTo>
                    <a:pt x="2758" y="160"/>
                  </a:lnTo>
                  <a:lnTo>
                    <a:pt x="2768" y="188"/>
                  </a:lnTo>
                  <a:lnTo>
                    <a:pt x="2778" y="216"/>
                  </a:lnTo>
                  <a:lnTo>
                    <a:pt x="2787" y="244"/>
                  </a:lnTo>
                  <a:lnTo>
                    <a:pt x="2797" y="254"/>
                  </a:lnTo>
                  <a:lnTo>
                    <a:pt x="2807" y="244"/>
                  </a:lnTo>
                  <a:lnTo>
                    <a:pt x="2817" y="216"/>
                  </a:lnTo>
                  <a:lnTo>
                    <a:pt x="2826" y="178"/>
                  </a:lnTo>
                  <a:lnTo>
                    <a:pt x="2836" y="131"/>
                  </a:lnTo>
                  <a:lnTo>
                    <a:pt x="2846" y="113"/>
                  </a:lnTo>
                  <a:lnTo>
                    <a:pt x="2856" y="131"/>
                  </a:lnTo>
                  <a:lnTo>
                    <a:pt x="2865" y="169"/>
                  </a:lnTo>
                  <a:lnTo>
                    <a:pt x="2885" y="225"/>
                  </a:lnTo>
                  <a:lnTo>
                    <a:pt x="2895" y="282"/>
                  </a:lnTo>
                  <a:lnTo>
                    <a:pt x="2904" y="310"/>
                  </a:lnTo>
                  <a:lnTo>
                    <a:pt x="2914" y="291"/>
                  </a:lnTo>
                  <a:lnTo>
                    <a:pt x="2924" y="235"/>
                  </a:lnTo>
                  <a:lnTo>
                    <a:pt x="2934" y="160"/>
                  </a:lnTo>
                  <a:lnTo>
                    <a:pt x="2943" y="94"/>
                  </a:lnTo>
                  <a:lnTo>
                    <a:pt x="2953" y="66"/>
                  </a:lnTo>
                  <a:lnTo>
                    <a:pt x="2963" y="84"/>
                  </a:lnTo>
                  <a:lnTo>
                    <a:pt x="2973" y="150"/>
                  </a:lnTo>
                  <a:lnTo>
                    <a:pt x="2982" y="244"/>
                  </a:lnTo>
                  <a:lnTo>
                    <a:pt x="2992" y="319"/>
                  </a:lnTo>
                  <a:lnTo>
                    <a:pt x="3012" y="357"/>
                  </a:lnTo>
                  <a:lnTo>
                    <a:pt x="3021" y="329"/>
                  </a:lnTo>
                  <a:lnTo>
                    <a:pt x="3031" y="244"/>
                  </a:lnTo>
                  <a:lnTo>
                    <a:pt x="3041" y="141"/>
                  </a:lnTo>
                  <a:lnTo>
                    <a:pt x="3051" y="56"/>
                  </a:lnTo>
                  <a:lnTo>
                    <a:pt x="3060" y="19"/>
                  </a:lnTo>
                  <a:lnTo>
                    <a:pt x="3070" y="47"/>
                  </a:lnTo>
                  <a:lnTo>
                    <a:pt x="3080" y="141"/>
                  </a:lnTo>
                  <a:lnTo>
                    <a:pt x="3090" y="254"/>
                  </a:lnTo>
                  <a:lnTo>
                    <a:pt x="3099" y="348"/>
                  </a:lnTo>
                  <a:lnTo>
                    <a:pt x="3109" y="385"/>
                  </a:lnTo>
                  <a:lnTo>
                    <a:pt x="3119" y="357"/>
                  </a:lnTo>
                  <a:lnTo>
                    <a:pt x="3138" y="254"/>
                  </a:lnTo>
                  <a:lnTo>
                    <a:pt x="3148" y="141"/>
                  </a:lnTo>
                  <a:lnTo>
                    <a:pt x="3158" y="37"/>
                  </a:lnTo>
                  <a:lnTo>
                    <a:pt x="3168" y="0"/>
                  </a:lnTo>
                  <a:lnTo>
                    <a:pt x="3177" y="37"/>
                  </a:lnTo>
                  <a:lnTo>
                    <a:pt x="3187" y="141"/>
                  </a:lnTo>
                  <a:lnTo>
                    <a:pt x="3197" y="254"/>
                  </a:lnTo>
                  <a:lnTo>
                    <a:pt x="3207" y="357"/>
                  </a:lnTo>
                  <a:lnTo>
                    <a:pt x="3216" y="385"/>
                  </a:lnTo>
                  <a:lnTo>
                    <a:pt x="3226" y="348"/>
                  </a:lnTo>
                  <a:lnTo>
                    <a:pt x="3236" y="254"/>
                  </a:lnTo>
                  <a:lnTo>
                    <a:pt x="3246" y="141"/>
                  </a:lnTo>
                  <a:lnTo>
                    <a:pt x="3255" y="47"/>
                  </a:lnTo>
                  <a:lnTo>
                    <a:pt x="3275" y="19"/>
                  </a:lnTo>
                  <a:lnTo>
                    <a:pt x="3285" y="56"/>
                  </a:lnTo>
                  <a:lnTo>
                    <a:pt x="3294" y="141"/>
                  </a:lnTo>
                  <a:lnTo>
                    <a:pt x="3304" y="244"/>
                  </a:lnTo>
                  <a:lnTo>
                    <a:pt x="3314" y="329"/>
                  </a:lnTo>
                  <a:lnTo>
                    <a:pt x="3324" y="357"/>
                  </a:lnTo>
                  <a:lnTo>
                    <a:pt x="3333" y="319"/>
                  </a:lnTo>
                  <a:lnTo>
                    <a:pt x="3343" y="244"/>
                  </a:lnTo>
                  <a:lnTo>
                    <a:pt x="3353" y="150"/>
                  </a:lnTo>
                  <a:lnTo>
                    <a:pt x="3363" y="84"/>
                  </a:lnTo>
                  <a:lnTo>
                    <a:pt x="3372" y="66"/>
                  </a:lnTo>
                  <a:lnTo>
                    <a:pt x="3382" y="94"/>
                  </a:lnTo>
                  <a:lnTo>
                    <a:pt x="3402" y="160"/>
                  </a:lnTo>
                  <a:lnTo>
                    <a:pt x="3411" y="235"/>
                  </a:lnTo>
                  <a:lnTo>
                    <a:pt x="3421" y="291"/>
                  </a:lnTo>
                  <a:lnTo>
                    <a:pt x="3431" y="310"/>
                  </a:lnTo>
                  <a:lnTo>
                    <a:pt x="3441" y="282"/>
                  </a:lnTo>
                  <a:lnTo>
                    <a:pt x="3450" y="225"/>
                  </a:lnTo>
                  <a:lnTo>
                    <a:pt x="3460" y="169"/>
                  </a:lnTo>
                  <a:lnTo>
                    <a:pt x="3470" y="131"/>
                  </a:lnTo>
                  <a:lnTo>
                    <a:pt x="3480" y="113"/>
                  </a:lnTo>
                  <a:lnTo>
                    <a:pt x="3489" y="131"/>
                  </a:lnTo>
                  <a:lnTo>
                    <a:pt x="3499" y="178"/>
                  </a:lnTo>
                  <a:lnTo>
                    <a:pt x="3509" y="216"/>
                  </a:lnTo>
                  <a:lnTo>
                    <a:pt x="3528" y="244"/>
                  </a:lnTo>
                  <a:lnTo>
                    <a:pt x="3538" y="254"/>
                  </a:lnTo>
                  <a:lnTo>
                    <a:pt x="3548" y="244"/>
                  </a:lnTo>
                  <a:lnTo>
                    <a:pt x="3558" y="216"/>
                  </a:lnTo>
                  <a:lnTo>
                    <a:pt x="3567" y="188"/>
                  </a:lnTo>
                  <a:lnTo>
                    <a:pt x="3577" y="160"/>
                  </a:lnTo>
                  <a:lnTo>
                    <a:pt x="3587" y="160"/>
                  </a:lnTo>
                  <a:lnTo>
                    <a:pt x="3596" y="169"/>
                  </a:lnTo>
                  <a:lnTo>
                    <a:pt x="3606" y="188"/>
                  </a:lnTo>
                  <a:lnTo>
                    <a:pt x="3616" y="207"/>
                  </a:lnTo>
                  <a:lnTo>
                    <a:pt x="3626" y="216"/>
                  </a:lnTo>
                  <a:lnTo>
                    <a:pt x="3635" y="225"/>
                  </a:lnTo>
                  <a:lnTo>
                    <a:pt x="3655" y="216"/>
                  </a:lnTo>
                  <a:lnTo>
                    <a:pt x="3665" y="207"/>
                  </a:lnTo>
                  <a:lnTo>
                    <a:pt x="3674" y="188"/>
                  </a:lnTo>
                  <a:lnTo>
                    <a:pt x="3684" y="178"/>
                  </a:lnTo>
                  <a:lnTo>
                    <a:pt x="3694" y="178"/>
                  </a:lnTo>
                  <a:lnTo>
                    <a:pt x="3704" y="178"/>
                  </a:lnTo>
                  <a:lnTo>
                    <a:pt x="3713" y="188"/>
                  </a:lnTo>
                  <a:lnTo>
                    <a:pt x="3723" y="207"/>
                  </a:lnTo>
                  <a:lnTo>
                    <a:pt x="3733" y="216"/>
                  </a:lnTo>
                  <a:lnTo>
                    <a:pt x="3743" y="225"/>
                  </a:lnTo>
                  <a:lnTo>
                    <a:pt x="3752" y="216"/>
                  </a:lnTo>
                  <a:lnTo>
                    <a:pt x="3762" y="207"/>
                  </a:lnTo>
                  <a:lnTo>
                    <a:pt x="3782" y="188"/>
                  </a:lnTo>
                  <a:lnTo>
                    <a:pt x="3791" y="169"/>
                  </a:lnTo>
                  <a:lnTo>
                    <a:pt x="3801" y="160"/>
                  </a:lnTo>
                  <a:lnTo>
                    <a:pt x="3811" y="160"/>
                  </a:lnTo>
                  <a:lnTo>
                    <a:pt x="3821" y="188"/>
                  </a:lnTo>
                  <a:lnTo>
                    <a:pt x="3830" y="216"/>
                  </a:lnTo>
                  <a:lnTo>
                    <a:pt x="3840" y="244"/>
                  </a:lnTo>
                  <a:lnTo>
                    <a:pt x="3850" y="254"/>
                  </a:lnTo>
                  <a:lnTo>
                    <a:pt x="3860" y="244"/>
                  </a:lnTo>
                  <a:lnTo>
                    <a:pt x="3869" y="216"/>
                  </a:lnTo>
                  <a:lnTo>
                    <a:pt x="3879" y="178"/>
                  </a:lnTo>
                  <a:lnTo>
                    <a:pt x="3889" y="131"/>
                  </a:lnTo>
                  <a:lnTo>
                    <a:pt x="3908" y="113"/>
                  </a:lnTo>
                  <a:lnTo>
                    <a:pt x="3918" y="131"/>
                  </a:lnTo>
                  <a:lnTo>
                    <a:pt x="3928" y="169"/>
                  </a:lnTo>
                  <a:lnTo>
                    <a:pt x="3938" y="225"/>
                  </a:lnTo>
                  <a:lnTo>
                    <a:pt x="3947" y="282"/>
                  </a:lnTo>
                  <a:lnTo>
                    <a:pt x="3957" y="310"/>
                  </a:lnTo>
                  <a:lnTo>
                    <a:pt x="3967" y="291"/>
                  </a:lnTo>
                  <a:lnTo>
                    <a:pt x="3977" y="235"/>
                  </a:lnTo>
                  <a:lnTo>
                    <a:pt x="3986" y="160"/>
                  </a:lnTo>
                  <a:lnTo>
                    <a:pt x="3996" y="94"/>
                  </a:lnTo>
                  <a:lnTo>
                    <a:pt x="4006" y="66"/>
                  </a:lnTo>
                  <a:lnTo>
                    <a:pt x="4016" y="84"/>
                  </a:lnTo>
                  <a:lnTo>
                    <a:pt x="4035" y="150"/>
                  </a:lnTo>
                  <a:lnTo>
                    <a:pt x="4045" y="244"/>
                  </a:lnTo>
                  <a:lnTo>
                    <a:pt x="4055" y="319"/>
                  </a:lnTo>
                  <a:lnTo>
                    <a:pt x="4064" y="357"/>
                  </a:lnTo>
                  <a:lnTo>
                    <a:pt x="4074" y="329"/>
                  </a:lnTo>
                  <a:lnTo>
                    <a:pt x="4084" y="244"/>
                  </a:lnTo>
                  <a:lnTo>
                    <a:pt x="4094" y="141"/>
                  </a:lnTo>
                  <a:lnTo>
                    <a:pt x="4103" y="56"/>
                  </a:lnTo>
                  <a:lnTo>
                    <a:pt x="4113" y="19"/>
                  </a:lnTo>
                  <a:lnTo>
                    <a:pt x="4123" y="47"/>
                  </a:lnTo>
                  <a:lnTo>
                    <a:pt x="4133" y="141"/>
                  </a:lnTo>
                  <a:lnTo>
                    <a:pt x="4142" y="254"/>
                  </a:lnTo>
                  <a:lnTo>
                    <a:pt x="4162" y="348"/>
                  </a:lnTo>
                  <a:lnTo>
                    <a:pt x="4172" y="385"/>
                  </a:lnTo>
                  <a:lnTo>
                    <a:pt x="4181" y="357"/>
                  </a:lnTo>
                  <a:lnTo>
                    <a:pt x="4191" y="254"/>
                  </a:lnTo>
                  <a:lnTo>
                    <a:pt x="4201" y="141"/>
                  </a:lnTo>
                  <a:lnTo>
                    <a:pt x="4211" y="37"/>
                  </a:lnTo>
                </a:path>
              </a:pathLst>
            </a:custGeom>
            <a:noFill/>
            <a:ln w="15875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32" name="Line 49"/>
            <p:cNvSpPr>
              <a:spLocks noChangeShapeType="1"/>
            </p:cNvSpPr>
            <p:nvPr/>
          </p:nvSpPr>
          <p:spPr bwMode="auto">
            <a:xfrm>
              <a:off x="1062" y="2716"/>
              <a:ext cx="46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16433" name="Line 50"/>
            <p:cNvSpPr>
              <a:spLocks noChangeShapeType="1"/>
            </p:cNvSpPr>
            <p:nvPr/>
          </p:nvSpPr>
          <p:spPr bwMode="auto">
            <a:xfrm flipV="1">
              <a:off x="1050" y="3299"/>
              <a:ext cx="1" cy="724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34" name="Freeform 51"/>
            <p:cNvSpPr>
              <a:spLocks/>
            </p:cNvSpPr>
            <p:nvPr/>
          </p:nvSpPr>
          <p:spPr bwMode="auto">
            <a:xfrm>
              <a:off x="1050" y="3299"/>
              <a:ext cx="4608" cy="724"/>
            </a:xfrm>
            <a:custGeom>
              <a:avLst/>
              <a:gdLst>
                <a:gd name="T0" fmla="*/ 76 w 4211"/>
                <a:gd name="T1" fmla="*/ 224 h 433"/>
                <a:gd name="T2" fmla="*/ 178 w 4211"/>
                <a:gd name="T3" fmla="*/ 266 h 433"/>
                <a:gd name="T4" fmla="*/ 280 w 4211"/>
                <a:gd name="T5" fmla="*/ 968 h 433"/>
                <a:gd name="T6" fmla="*/ 370 w 4211"/>
                <a:gd name="T7" fmla="*/ 2025 h 433"/>
                <a:gd name="T8" fmla="*/ 472 w 4211"/>
                <a:gd name="T9" fmla="*/ 90 h 433"/>
                <a:gd name="T10" fmla="*/ 561 w 4211"/>
                <a:gd name="T11" fmla="*/ 2025 h 433"/>
                <a:gd name="T12" fmla="*/ 664 w 4211"/>
                <a:gd name="T13" fmla="*/ 179 h 433"/>
                <a:gd name="T14" fmla="*/ 766 w 4211"/>
                <a:gd name="T15" fmla="*/ 1057 h 433"/>
                <a:gd name="T16" fmla="*/ 856 w 4211"/>
                <a:gd name="T17" fmla="*/ 1585 h 433"/>
                <a:gd name="T18" fmla="*/ 957 w 4211"/>
                <a:gd name="T19" fmla="*/ 487 h 433"/>
                <a:gd name="T20" fmla="*/ 1046 w 4211"/>
                <a:gd name="T21" fmla="*/ 662 h 433"/>
                <a:gd name="T22" fmla="*/ 1150 w 4211"/>
                <a:gd name="T23" fmla="*/ 1802 h 433"/>
                <a:gd name="T24" fmla="*/ 1238 w 4211"/>
                <a:gd name="T25" fmla="*/ 2025 h 433"/>
                <a:gd name="T26" fmla="*/ 1339 w 4211"/>
                <a:gd name="T27" fmla="*/ 1981 h 433"/>
                <a:gd name="T28" fmla="*/ 1443 w 4211"/>
                <a:gd name="T29" fmla="*/ 1846 h 433"/>
                <a:gd name="T30" fmla="*/ 1532 w 4211"/>
                <a:gd name="T31" fmla="*/ 1802 h 433"/>
                <a:gd name="T32" fmla="*/ 1635 w 4211"/>
                <a:gd name="T33" fmla="*/ 2025 h 433"/>
                <a:gd name="T34" fmla="*/ 1725 w 4211"/>
                <a:gd name="T35" fmla="*/ 1323 h 433"/>
                <a:gd name="T36" fmla="*/ 1826 w 4211"/>
                <a:gd name="T37" fmla="*/ 134 h 433"/>
                <a:gd name="T38" fmla="*/ 1916 w 4211"/>
                <a:gd name="T39" fmla="*/ 1846 h 433"/>
                <a:gd name="T40" fmla="*/ 2018 w 4211"/>
                <a:gd name="T41" fmla="*/ 704 h 433"/>
                <a:gd name="T42" fmla="*/ 2121 w 4211"/>
                <a:gd name="T43" fmla="*/ 445 h 433"/>
                <a:gd name="T44" fmla="*/ 2209 w 4211"/>
                <a:gd name="T45" fmla="*/ 2025 h 433"/>
                <a:gd name="T46" fmla="*/ 2311 w 4211"/>
                <a:gd name="T47" fmla="*/ 0 h 433"/>
                <a:gd name="T48" fmla="*/ 2401 w 4211"/>
                <a:gd name="T49" fmla="*/ 1802 h 433"/>
                <a:gd name="T50" fmla="*/ 2503 w 4211"/>
                <a:gd name="T51" fmla="*/ 1675 h 433"/>
                <a:gd name="T52" fmla="*/ 2604 w 4211"/>
                <a:gd name="T53" fmla="*/ 1057 h 433"/>
                <a:gd name="T54" fmla="*/ 2694 w 4211"/>
                <a:gd name="T55" fmla="*/ 1057 h 433"/>
                <a:gd name="T56" fmla="*/ 2796 w 4211"/>
                <a:gd name="T57" fmla="*/ 1323 h 433"/>
                <a:gd name="T58" fmla="*/ 2887 w 4211"/>
                <a:gd name="T59" fmla="*/ 1496 h 433"/>
                <a:gd name="T60" fmla="*/ 2988 w 4211"/>
                <a:gd name="T61" fmla="*/ 1147 h 433"/>
                <a:gd name="T62" fmla="*/ 3077 w 4211"/>
                <a:gd name="T63" fmla="*/ 179 h 433"/>
                <a:gd name="T64" fmla="*/ 3180 w 4211"/>
                <a:gd name="T65" fmla="*/ 968 h 433"/>
                <a:gd name="T66" fmla="*/ 3282 w 4211"/>
                <a:gd name="T67" fmla="*/ 1189 h 433"/>
                <a:gd name="T68" fmla="*/ 3371 w 4211"/>
                <a:gd name="T69" fmla="*/ 1364 h 433"/>
                <a:gd name="T70" fmla="*/ 3473 w 4211"/>
                <a:gd name="T71" fmla="*/ 47 h 433"/>
                <a:gd name="T72" fmla="*/ 3562 w 4211"/>
                <a:gd name="T73" fmla="*/ 1893 h 433"/>
                <a:gd name="T74" fmla="*/ 3666 w 4211"/>
                <a:gd name="T75" fmla="*/ 396 h 433"/>
                <a:gd name="T76" fmla="*/ 3754 w 4211"/>
                <a:gd name="T77" fmla="*/ 1893 h 433"/>
                <a:gd name="T78" fmla="*/ 3856 w 4211"/>
                <a:gd name="T79" fmla="*/ 308 h 433"/>
                <a:gd name="T80" fmla="*/ 3959 w 4211"/>
                <a:gd name="T81" fmla="*/ 0 h 433"/>
                <a:gd name="T82" fmla="*/ 4049 w 4211"/>
                <a:gd name="T83" fmla="*/ 47 h 433"/>
                <a:gd name="T84" fmla="*/ 4152 w 4211"/>
                <a:gd name="T85" fmla="*/ 0 h 433"/>
                <a:gd name="T86" fmla="*/ 4240 w 4211"/>
                <a:gd name="T87" fmla="*/ 47 h 433"/>
                <a:gd name="T88" fmla="*/ 4342 w 4211"/>
                <a:gd name="T89" fmla="*/ 0 h 433"/>
                <a:gd name="T90" fmla="*/ 4432 w 4211"/>
                <a:gd name="T91" fmla="*/ 308 h 433"/>
                <a:gd name="T92" fmla="*/ 4534 w 4211"/>
                <a:gd name="T93" fmla="*/ 1893 h 433"/>
                <a:gd name="T94" fmla="*/ 4636 w 4211"/>
                <a:gd name="T95" fmla="*/ 396 h 433"/>
                <a:gd name="T96" fmla="*/ 4725 w 4211"/>
                <a:gd name="T97" fmla="*/ 1893 h 433"/>
                <a:gd name="T98" fmla="*/ 4827 w 4211"/>
                <a:gd name="T99" fmla="*/ 47 h 433"/>
                <a:gd name="T100" fmla="*/ 4917 w 4211"/>
                <a:gd name="T101" fmla="*/ 1364 h 433"/>
                <a:gd name="T102" fmla="*/ 5018 w 4211"/>
                <a:gd name="T103" fmla="*/ 1189 h 433"/>
                <a:gd name="T104" fmla="*/ 5120 w 4211"/>
                <a:gd name="T105" fmla="*/ 968 h 433"/>
                <a:gd name="T106" fmla="*/ 5211 w 4211"/>
                <a:gd name="T107" fmla="*/ 179 h 433"/>
                <a:gd name="T108" fmla="*/ 5313 w 4211"/>
                <a:gd name="T109" fmla="*/ 1147 h 433"/>
                <a:gd name="T110" fmla="*/ 5402 w 4211"/>
                <a:gd name="T111" fmla="*/ 1496 h 433"/>
                <a:gd name="T112" fmla="*/ 5504 w 4211"/>
                <a:gd name="T113" fmla="*/ 1323 h 43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4211"/>
                <a:gd name="T172" fmla="*/ 0 h 433"/>
                <a:gd name="T173" fmla="*/ 4211 w 4211"/>
                <a:gd name="T174" fmla="*/ 433 h 43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4211" h="433">
                  <a:moveTo>
                    <a:pt x="0" y="0"/>
                  </a:moveTo>
                  <a:lnTo>
                    <a:pt x="10" y="85"/>
                  </a:lnTo>
                  <a:lnTo>
                    <a:pt x="19" y="283"/>
                  </a:lnTo>
                  <a:lnTo>
                    <a:pt x="29" y="424"/>
                  </a:lnTo>
                  <a:lnTo>
                    <a:pt x="39" y="395"/>
                  </a:lnTo>
                  <a:lnTo>
                    <a:pt x="49" y="226"/>
                  </a:lnTo>
                  <a:lnTo>
                    <a:pt x="58" y="48"/>
                  </a:lnTo>
                  <a:lnTo>
                    <a:pt x="78" y="10"/>
                  </a:lnTo>
                  <a:lnTo>
                    <a:pt x="88" y="132"/>
                  </a:lnTo>
                  <a:lnTo>
                    <a:pt x="97" y="320"/>
                  </a:lnTo>
                  <a:lnTo>
                    <a:pt x="107" y="433"/>
                  </a:lnTo>
                  <a:lnTo>
                    <a:pt x="117" y="386"/>
                  </a:lnTo>
                  <a:lnTo>
                    <a:pt x="127" y="226"/>
                  </a:lnTo>
                  <a:lnTo>
                    <a:pt x="136" y="57"/>
                  </a:lnTo>
                  <a:lnTo>
                    <a:pt x="146" y="0"/>
                  </a:lnTo>
                  <a:lnTo>
                    <a:pt x="156" y="85"/>
                  </a:lnTo>
                  <a:lnTo>
                    <a:pt x="166" y="245"/>
                  </a:lnTo>
                  <a:lnTo>
                    <a:pt x="175" y="386"/>
                  </a:lnTo>
                  <a:lnTo>
                    <a:pt x="185" y="433"/>
                  </a:lnTo>
                  <a:lnTo>
                    <a:pt x="205" y="358"/>
                  </a:lnTo>
                  <a:lnTo>
                    <a:pt x="214" y="207"/>
                  </a:lnTo>
                  <a:lnTo>
                    <a:pt x="224" y="66"/>
                  </a:lnTo>
                  <a:lnTo>
                    <a:pt x="234" y="0"/>
                  </a:lnTo>
                  <a:lnTo>
                    <a:pt x="243" y="38"/>
                  </a:lnTo>
                  <a:lnTo>
                    <a:pt x="253" y="142"/>
                  </a:lnTo>
                  <a:lnTo>
                    <a:pt x="263" y="283"/>
                  </a:lnTo>
                  <a:lnTo>
                    <a:pt x="273" y="386"/>
                  </a:lnTo>
                  <a:lnTo>
                    <a:pt x="282" y="433"/>
                  </a:lnTo>
                  <a:lnTo>
                    <a:pt x="292" y="405"/>
                  </a:lnTo>
                  <a:lnTo>
                    <a:pt x="302" y="320"/>
                  </a:lnTo>
                  <a:lnTo>
                    <a:pt x="312" y="207"/>
                  </a:lnTo>
                  <a:lnTo>
                    <a:pt x="331" y="104"/>
                  </a:lnTo>
                  <a:lnTo>
                    <a:pt x="341" y="29"/>
                  </a:lnTo>
                  <a:lnTo>
                    <a:pt x="351" y="0"/>
                  </a:lnTo>
                  <a:lnTo>
                    <a:pt x="360" y="19"/>
                  </a:lnTo>
                  <a:lnTo>
                    <a:pt x="370" y="85"/>
                  </a:lnTo>
                  <a:lnTo>
                    <a:pt x="380" y="170"/>
                  </a:lnTo>
                  <a:lnTo>
                    <a:pt x="390" y="254"/>
                  </a:lnTo>
                  <a:lnTo>
                    <a:pt x="399" y="339"/>
                  </a:lnTo>
                  <a:lnTo>
                    <a:pt x="409" y="395"/>
                  </a:lnTo>
                  <a:lnTo>
                    <a:pt x="419" y="433"/>
                  </a:lnTo>
                  <a:lnTo>
                    <a:pt x="429" y="433"/>
                  </a:lnTo>
                  <a:lnTo>
                    <a:pt x="438" y="405"/>
                  </a:lnTo>
                  <a:lnTo>
                    <a:pt x="458" y="358"/>
                  </a:lnTo>
                  <a:lnTo>
                    <a:pt x="468" y="292"/>
                  </a:lnTo>
                  <a:lnTo>
                    <a:pt x="477" y="226"/>
                  </a:lnTo>
                  <a:lnTo>
                    <a:pt x="487" y="151"/>
                  </a:lnTo>
                  <a:lnTo>
                    <a:pt x="497" y="95"/>
                  </a:lnTo>
                  <a:lnTo>
                    <a:pt x="507" y="38"/>
                  </a:lnTo>
                  <a:lnTo>
                    <a:pt x="516" y="10"/>
                  </a:lnTo>
                  <a:lnTo>
                    <a:pt x="526" y="0"/>
                  </a:lnTo>
                  <a:lnTo>
                    <a:pt x="536" y="10"/>
                  </a:lnTo>
                  <a:lnTo>
                    <a:pt x="546" y="38"/>
                  </a:lnTo>
                  <a:lnTo>
                    <a:pt x="555" y="95"/>
                  </a:lnTo>
                  <a:lnTo>
                    <a:pt x="565" y="151"/>
                  </a:lnTo>
                  <a:lnTo>
                    <a:pt x="585" y="226"/>
                  </a:lnTo>
                  <a:lnTo>
                    <a:pt x="594" y="292"/>
                  </a:lnTo>
                  <a:lnTo>
                    <a:pt x="604" y="358"/>
                  </a:lnTo>
                  <a:lnTo>
                    <a:pt x="614" y="405"/>
                  </a:lnTo>
                  <a:lnTo>
                    <a:pt x="624" y="433"/>
                  </a:lnTo>
                  <a:lnTo>
                    <a:pt x="633" y="433"/>
                  </a:lnTo>
                  <a:lnTo>
                    <a:pt x="643" y="395"/>
                  </a:lnTo>
                  <a:lnTo>
                    <a:pt x="653" y="339"/>
                  </a:lnTo>
                  <a:lnTo>
                    <a:pt x="663" y="254"/>
                  </a:lnTo>
                  <a:lnTo>
                    <a:pt x="672" y="170"/>
                  </a:lnTo>
                  <a:lnTo>
                    <a:pt x="682" y="85"/>
                  </a:lnTo>
                  <a:lnTo>
                    <a:pt x="692" y="19"/>
                  </a:lnTo>
                  <a:lnTo>
                    <a:pt x="711" y="0"/>
                  </a:lnTo>
                  <a:lnTo>
                    <a:pt x="721" y="29"/>
                  </a:lnTo>
                  <a:lnTo>
                    <a:pt x="731" y="104"/>
                  </a:lnTo>
                  <a:lnTo>
                    <a:pt x="741" y="207"/>
                  </a:lnTo>
                  <a:lnTo>
                    <a:pt x="750" y="320"/>
                  </a:lnTo>
                  <a:lnTo>
                    <a:pt x="760" y="405"/>
                  </a:lnTo>
                  <a:lnTo>
                    <a:pt x="770" y="433"/>
                  </a:lnTo>
                  <a:lnTo>
                    <a:pt x="780" y="386"/>
                  </a:lnTo>
                  <a:lnTo>
                    <a:pt x="789" y="283"/>
                  </a:lnTo>
                  <a:lnTo>
                    <a:pt x="799" y="142"/>
                  </a:lnTo>
                  <a:lnTo>
                    <a:pt x="809" y="38"/>
                  </a:lnTo>
                  <a:lnTo>
                    <a:pt x="819" y="0"/>
                  </a:lnTo>
                  <a:lnTo>
                    <a:pt x="838" y="66"/>
                  </a:lnTo>
                  <a:lnTo>
                    <a:pt x="848" y="207"/>
                  </a:lnTo>
                  <a:lnTo>
                    <a:pt x="858" y="358"/>
                  </a:lnTo>
                  <a:lnTo>
                    <a:pt x="867" y="433"/>
                  </a:lnTo>
                  <a:lnTo>
                    <a:pt x="877" y="386"/>
                  </a:lnTo>
                  <a:lnTo>
                    <a:pt x="887" y="245"/>
                  </a:lnTo>
                  <a:lnTo>
                    <a:pt x="897" y="85"/>
                  </a:lnTo>
                  <a:lnTo>
                    <a:pt x="906" y="0"/>
                  </a:lnTo>
                  <a:lnTo>
                    <a:pt x="916" y="57"/>
                  </a:lnTo>
                  <a:lnTo>
                    <a:pt x="926" y="226"/>
                  </a:lnTo>
                  <a:lnTo>
                    <a:pt x="936" y="386"/>
                  </a:lnTo>
                  <a:lnTo>
                    <a:pt x="945" y="433"/>
                  </a:lnTo>
                  <a:lnTo>
                    <a:pt x="965" y="320"/>
                  </a:lnTo>
                  <a:lnTo>
                    <a:pt x="975" y="132"/>
                  </a:lnTo>
                  <a:lnTo>
                    <a:pt x="984" y="10"/>
                  </a:lnTo>
                  <a:lnTo>
                    <a:pt x="994" y="48"/>
                  </a:lnTo>
                  <a:lnTo>
                    <a:pt x="1004" y="226"/>
                  </a:lnTo>
                  <a:lnTo>
                    <a:pt x="1014" y="395"/>
                  </a:lnTo>
                  <a:lnTo>
                    <a:pt x="1023" y="424"/>
                  </a:lnTo>
                  <a:lnTo>
                    <a:pt x="1033" y="283"/>
                  </a:lnTo>
                  <a:lnTo>
                    <a:pt x="1043" y="85"/>
                  </a:lnTo>
                  <a:lnTo>
                    <a:pt x="1053" y="0"/>
                  </a:lnTo>
                  <a:lnTo>
                    <a:pt x="1062" y="85"/>
                  </a:lnTo>
                  <a:lnTo>
                    <a:pt x="1072" y="283"/>
                  </a:lnTo>
                  <a:lnTo>
                    <a:pt x="1082" y="424"/>
                  </a:lnTo>
                  <a:lnTo>
                    <a:pt x="1101" y="395"/>
                  </a:lnTo>
                  <a:lnTo>
                    <a:pt x="1111" y="226"/>
                  </a:lnTo>
                  <a:lnTo>
                    <a:pt x="1121" y="48"/>
                  </a:lnTo>
                  <a:lnTo>
                    <a:pt x="1130" y="10"/>
                  </a:lnTo>
                  <a:lnTo>
                    <a:pt x="1140" y="132"/>
                  </a:lnTo>
                  <a:lnTo>
                    <a:pt x="1150" y="320"/>
                  </a:lnTo>
                  <a:lnTo>
                    <a:pt x="1160" y="433"/>
                  </a:lnTo>
                  <a:lnTo>
                    <a:pt x="1169" y="386"/>
                  </a:lnTo>
                  <a:lnTo>
                    <a:pt x="1179" y="226"/>
                  </a:lnTo>
                  <a:lnTo>
                    <a:pt x="1189" y="57"/>
                  </a:lnTo>
                  <a:lnTo>
                    <a:pt x="1199" y="0"/>
                  </a:lnTo>
                  <a:lnTo>
                    <a:pt x="1208" y="85"/>
                  </a:lnTo>
                  <a:lnTo>
                    <a:pt x="1228" y="245"/>
                  </a:lnTo>
                  <a:lnTo>
                    <a:pt x="1238" y="386"/>
                  </a:lnTo>
                  <a:lnTo>
                    <a:pt x="1247" y="433"/>
                  </a:lnTo>
                  <a:lnTo>
                    <a:pt x="1257" y="358"/>
                  </a:lnTo>
                  <a:lnTo>
                    <a:pt x="1267" y="207"/>
                  </a:lnTo>
                  <a:lnTo>
                    <a:pt x="1277" y="66"/>
                  </a:lnTo>
                  <a:lnTo>
                    <a:pt x="1286" y="0"/>
                  </a:lnTo>
                  <a:lnTo>
                    <a:pt x="1296" y="38"/>
                  </a:lnTo>
                  <a:lnTo>
                    <a:pt x="1306" y="142"/>
                  </a:lnTo>
                  <a:lnTo>
                    <a:pt x="1316" y="283"/>
                  </a:lnTo>
                  <a:lnTo>
                    <a:pt x="1325" y="386"/>
                  </a:lnTo>
                  <a:lnTo>
                    <a:pt x="1335" y="433"/>
                  </a:lnTo>
                  <a:lnTo>
                    <a:pt x="1355" y="405"/>
                  </a:lnTo>
                  <a:lnTo>
                    <a:pt x="1364" y="320"/>
                  </a:lnTo>
                  <a:lnTo>
                    <a:pt x="1374" y="207"/>
                  </a:lnTo>
                  <a:lnTo>
                    <a:pt x="1384" y="104"/>
                  </a:lnTo>
                  <a:lnTo>
                    <a:pt x="1394" y="29"/>
                  </a:lnTo>
                  <a:lnTo>
                    <a:pt x="1403" y="0"/>
                  </a:lnTo>
                  <a:lnTo>
                    <a:pt x="1413" y="19"/>
                  </a:lnTo>
                  <a:lnTo>
                    <a:pt x="1423" y="85"/>
                  </a:lnTo>
                  <a:lnTo>
                    <a:pt x="1433" y="170"/>
                  </a:lnTo>
                  <a:lnTo>
                    <a:pt x="1442" y="254"/>
                  </a:lnTo>
                  <a:lnTo>
                    <a:pt x="1452" y="339"/>
                  </a:lnTo>
                  <a:lnTo>
                    <a:pt x="1462" y="395"/>
                  </a:lnTo>
                  <a:lnTo>
                    <a:pt x="1481" y="433"/>
                  </a:lnTo>
                  <a:lnTo>
                    <a:pt x="1491" y="433"/>
                  </a:lnTo>
                  <a:lnTo>
                    <a:pt x="1501" y="405"/>
                  </a:lnTo>
                  <a:lnTo>
                    <a:pt x="1511" y="358"/>
                  </a:lnTo>
                  <a:lnTo>
                    <a:pt x="1520" y="292"/>
                  </a:lnTo>
                  <a:lnTo>
                    <a:pt x="1530" y="226"/>
                  </a:lnTo>
                  <a:lnTo>
                    <a:pt x="1540" y="151"/>
                  </a:lnTo>
                  <a:lnTo>
                    <a:pt x="1550" y="95"/>
                  </a:lnTo>
                  <a:lnTo>
                    <a:pt x="1559" y="38"/>
                  </a:lnTo>
                  <a:lnTo>
                    <a:pt x="1569" y="10"/>
                  </a:lnTo>
                  <a:lnTo>
                    <a:pt x="1579" y="0"/>
                  </a:lnTo>
                  <a:lnTo>
                    <a:pt x="1589" y="10"/>
                  </a:lnTo>
                  <a:lnTo>
                    <a:pt x="1608" y="38"/>
                  </a:lnTo>
                  <a:lnTo>
                    <a:pt x="1618" y="95"/>
                  </a:lnTo>
                  <a:lnTo>
                    <a:pt x="1628" y="151"/>
                  </a:lnTo>
                  <a:lnTo>
                    <a:pt x="1637" y="226"/>
                  </a:lnTo>
                  <a:lnTo>
                    <a:pt x="1647" y="292"/>
                  </a:lnTo>
                  <a:lnTo>
                    <a:pt x="1657" y="358"/>
                  </a:lnTo>
                  <a:lnTo>
                    <a:pt x="1667" y="405"/>
                  </a:lnTo>
                  <a:lnTo>
                    <a:pt x="1676" y="433"/>
                  </a:lnTo>
                  <a:lnTo>
                    <a:pt x="1686" y="433"/>
                  </a:lnTo>
                  <a:lnTo>
                    <a:pt x="1696" y="395"/>
                  </a:lnTo>
                  <a:lnTo>
                    <a:pt x="1706" y="339"/>
                  </a:lnTo>
                  <a:lnTo>
                    <a:pt x="1715" y="254"/>
                  </a:lnTo>
                  <a:lnTo>
                    <a:pt x="1735" y="170"/>
                  </a:lnTo>
                  <a:lnTo>
                    <a:pt x="1745" y="85"/>
                  </a:lnTo>
                  <a:lnTo>
                    <a:pt x="1754" y="19"/>
                  </a:lnTo>
                  <a:lnTo>
                    <a:pt x="1764" y="0"/>
                  </a:lnTo>
                  <a:lnTo>
                    <a:pt x="1774" y="29"/>
                  </a:lnTo>
                  <a:lnTo>
                    <a:pt x="1784" y="104"/>
                  </a:lnTo>
                  <a:lnTo>
                    <a:pt x="1793" y="207"/>
                  </a:lnTo>
                  <a:lnTo>
                    <a:pt x="1803" y="320"/>
                  </a:lnTo>
                  <a:lnTo>
                    <a:pt x="1813" y="405"/>
                  </a:lnTo>
                  <a:lnTo>
                    <a:pt x="1823" y="433"/>
                  </a:lnTo>
                  <a:lnTo>
                    <a:pt x="1832" y="386"/>
                  </a:lnTo>
                  <a:lnTo>
                    <a:pt x="1842" y="283"/>
                  </a:lnTo>
                  <a:lnTo>
                    <a:pt x="1862" y="142"/>
                  </a:lnTo>
                  <a:lnTo>
                    <a:pt x="1871" y="38"/>
                  </a:lnTo>
                  <a:lnTo>
                    <a:pt x="1881" y="0"/>
                  </a:lnTo>
                  <a:lnTo>
                    <a:pt x="1891" y="66"/>
                  </a:lnTo>
                  <a:lnTo>
                    <a:pt x="1901" y="207"/>
                  </a:lnTo>
                  <a:lnTo>
                    <a:pt x="1910" y="358"/>
                  </a:lnTo>
                  <a:lnTo>
                    <a:pt x="1920" y="433"/>
                  </a:lnTo>
                  <a:lnTo>
                    <a:pt x="1930" y="386"/>
                  </a:lnTo>
                  <a:lnTo>
                    <a:pt x="1939" y="245"/>
                  </a:lnTo>
                  <a:lnTo>
                    <a:pt x="1949" y="85"/>
                  </a:lnTo>
                  <a:lnTo>
                    <a:pt x="1959" y="0"/>
                  </a:lnTo>
                  <a:lnTo>
                    <a:pt x="1969" y="57"/>
                  </a:lnTo>
                  <a:lnTo>
                    <a:pt x="1988" y="226"/>
                  </a:lnTo>
                  <a:lnTo>
                    <a:pt x="1998" y="386"/>
                  </a:lnTo>
                  <a:lnTo>
                    <a:pt x="2008" y="433"/>
                  </a:lnTo>
                  <a:lnTo>
                    <a:pt x="2017" y="320"/>
                  </a:lnTo>
                  <a:lnTo>
                    <a:pt x="2027" y="132"/>
                  </a:lnTo>
                  <a:lnTo>
                    <a:pt x="2037" y="10"/>
                  </a:lnTo>
                  <a:lnTo>
                    <a:pt x="2047" y="48"/>
                  </a:lnTo>
                  <a:lnTo>
                    <a:pt x="2056" y="226"/>
                  </a:lnTo>
                  <a:lnTo>
                    <a:pt x="2066" y="395"/>
                  </a:lnTo>
                  <a:lnTo>
                    <a:pt x="2076" y="424"/>
                  </a:lnTo>
                  <a:lnTo>
                    <a:pt x="2086" y="283"/>
                  </a:lnTo>
                  <a:lnTo>
                    <a:pt x="2095" y="85"/>
                  </a:lnTo>
                  <a:lnTo>
                    <a:pt x="2115" y="0"/>
                  </a:lnTo>
                  <a:lnTo>
                    <a:pt x="2125" y="85"/>
                  </a:lnTo>
                  <a:lnTo>
                    <a:pt x="2134" y="283"/>
                  </a:lnTo>
                  <a:lnTo>
                    <a:pt x="2144" y="424"/>
                  </a:lnTo>
                  <a:lnTo>
                    <a:pt x="2154" y="395"/>
                  </a:lnTo>
                  <a:lnTo>
                    <a:pt x="2164" y="226"/>
                  </a:lnTo>
                  <a:lnTo>
                    <a:pt x="2173" y="48"/>
                  </a:lnTo>
                  <a:lnTo>
                    <a:pt x="2183" y="10"/>
                  </a:lnTo>
                  <a:lnTo>
                    <a:pt x="2193" y="132"/>
                  </a:lnTo>
                  <a:lnTo>
                    <a:pt x="2203" y="320"/>
                  </a:lnTo>
                  <a:lnTo>
                    <a:pt x="2212" y="433"/>
                  </a:lnTo>
                  <a:lnTo>
                    <a:pt x="2222" y="386"/>
                  </a:lnTo>
                  <a:lnTo>
                    <a:pt x="2232" y="226"/>
                  </a:lnTo>
                  <a:lnTo>
                    <a:pt x="2251" y="57"/>
                  </a:lnTo>
                  <a:lnTo>
                    <a:pt x="2261" y="0"/>
                  </a:lnTo>
                  <a:lnTo>
                    <a:pt x="2271" y="85"/>
                  </a:lnTo>
                  <a:lnTo>
                    <a:pt x="2281" y="245"/>
                  </a:lnTo>
                  <a:lnTo>
                    <a:pt x="2290" y="386"/>
                  </a:lnTo>
                  <a:lnTo>
                    <a:pt x="2300" y="433"/>
                  </a:lnTo>
                  <a:lnTo>
                    <a:pt x="2310" y="358"/>
                  </a:lnTo>
                  <a:lnTo>
                    <a:pt x="2320" y="207"/>
                  </a:lnTo>
                  <a:lnTo>
                    <a:pt x="2329" y="66"/>
                  </a:lnTo>
                  <a:lnTo>
                    <a:pt x="2339" y="0"/>
                  </a:lnTo>
                  <a:lnTo>
                    <a:pt x="2349" y="38"/>
                  </a:lnTo>
                  <a:lnTo>
                    <a:pt x="2359" y="142"/>
                  </a:lnTo>
                  <a:lnTo>
                    <a:pt x="2378" y="283"/>
                  </a:lnTo>
                  <a:lnTo>
                    <a:pt x="2388" y="386"/>
                  </a:lnTo>
                  <a:lnTo>
                    <a:pt x="2398" y="433"/>
                  </a:lnTo>
                  <a:lnTo>
                    <a:pt x="2407" y="405"/>
                  </a:lnTo>
                  <a:lnTo>
                    <a:pt x="2417" y="320"/>
                  </a:lnTo>
                  <a:lnTo>
                    <a:pt x="2427" y="207"/>
                  </a:lnTo>
                  <a:lnTo>
                    <a:pt x="2437" y="104"/>
                  </a:lnTo>
                  <a:lnTo>
                    <a:pt x="2446" y="29"/>
                  </a:lnTo>
                  <a:lnTo>
                    <a:pt x="2456" y="0"/>
                  </a:lnTo>
                  <a:lnTo>
                    <a:pt x="2466" y="19"/>
                  </a:lnTo>
                  <a:lnTo>
                    <a:pt x="2476" y="85"/>
                  </a:lnTo>
                  <a:lnTo>
                    <a:pt x="2485" y="170"/>
                  </a:lnTo>
                  <a:lnTo>
                    <a:pt x="2505" y="254"/>
                  </a:lnTo>
                  <a:lnTo>
                    <a:pt x="2515" y="339"/>
                  </a:lnTo>
                  <a:lnTo>
                    <a:pt x="2524" y="395"/>
                  </a:lnTo>
                  <a:lnTo>
                    <a:pt x="2534" y="433"/>
                  </a:lnTo>
                  <a:lnTo>
                    <a:pt x="2544" y="433"/>
                  </a:lnTo>
                  <a:lnTo>
                    <a:pt x="2554" y="405"/>
                  </a:lnTo>
                  <a:lnTo>
                    <a:pt x="2563" y="358"/>
                  </a:lnTo>
                  <a:lnTo>
                    <a:pt x="2573" y="292"/>
                  </a:lnTo>
                  <a:lnTo>
                    <a:pt x="2583" y="226"/>
                  </a:lnTo>
                  <a:lnTo>
                    <a:pt x="2593" y="151"/>
                  </a:lnTo>
                  <a:lnTo>
                    <a:pt x="2602" y="95"/>
                  </a:lnTo>
                  <a:lnTo>
                    <a:pt x="2612" y="38"/>
                  </a:lnTo>
                  <a:lnTo>
                    <a:pt x="2632" y="10"/>
                  </a:lnTo>
                  <a:lnTo>
                    <a:pt x="2641" y="0"/>
                  </a:lnTo>
                  <a:lnTo>
                    <a:pt x="2651" y="10"/>
                  </a:lnTo>
                  <a:lnTo>
                    <a:pt x="2661" y="38"/>
                  </a:lnTo>
                  <a:lnTo>
                    <a:pt x="2671" y="95"/>
                  </a:lnTo>
                  <a:lnTo>
                    <a:pt x="2680" y="151"/>
                  </a:lnTo>
                  <a:lnTo>
                    <a:pt x="2690" y="226"/>
                  </a:lnTo>
                  <a:lnTo>
                    <a:pt x="2700" y="292"/>
                  </a:lnTo>
                  <a:lnTo>
                    <a:pt x="2710" y="358"/>
                  </a:lnTo>
                  <a:lnTo>
                    <a:pt x="2719" y="405"/>
                  </a:lnTo>
                  <a:lnTo>
                    <a:pt x="2729" y="433"/>
                  </a:lnTo>
                  <a:lnTo>
                    <a:pt x="2739" y="433"/>
                  </a:lnTo>
                  <a:lnTo>
                    <a:pt x="2758" y="395"/>
                  </a:lnTo>
                  <a:lnTo>
                    <a:pt x="2768" y="339"/>
                  </a:lnTo>
                  <a:lnTo>
                    <a:pt x="2778" y="254"/>
                  </a:lnTo>
                  <a:lnTo>
                    <a:pt x="2787" y="170"/>
                  </a:lnTo>
                  <a:lnTo>
                    <a:pt x="2797" y="85"/>
                  </a:lnTo>
                  <a:lnTo>
                    <a:pt x="2807" y="19"/>
                  </a:lnTo>
                  <a:lnTo>
                    <a:pt x="2817" y="0"/>
                  </a:lnTo>
                  <a:lnTo>
                    <a:pt x="2826" y="29"/>
                  </a:lnTo>
                  <a:lnTo>
                    <a:pt x="2836" y="104"/>
                  </a:lnTo>
                  <a:lnTo>
                    <a:pt x="2846" y="207"/>
                  </a:lnTo>
                  <a:lnTo>
                    <a:pt x="2856" y="320"/>
                  </a:lnTo>
                  <a:lnTo>
                    <a:pt x="2865" y="405"/>
                  </a:lnTo>
                  <a:lnTo>
                    <a:pt x="2885" y="433"/>
                  </a:lnTo>
                  <a:lnTo>
                    <a:pt x="2895" y="386"/>
                  </a:lnTo>
                  <a:lnTo>
                    <a:pt x="2904" y="283"/>
                  </a:lnTo>
                  <a:lnTo>
                    <a:pt x="2914" y="142"/>
                  </a:lnTo>
                  <a:lnTo>
                    <a:pt x="2924" y="38"/>
                  </a:lnTo>
                  <a:lnTo>
                    <a:pt x="2934" y="0"/>
                  </a:lnTo>
                  <a:lnTo>
                    <a:pt x="2943" y="66"/>
                  </a:lnTo>
                  <a:lnTo>
                    <a:pt x="2953" y="207"/>
                  </a:lnTo>
                  <a:lnTo>
                    <a:pt x="2963" y="358"/>
                  </a:lnTo>
                  <a:lnTo>
                    <a:pt x="2973" y="433"/>
                  </a:lnTo>
                  <a:lnTo>
                    <a:pt x="2982" y="386"/>
                  </a:lnTo>
                  <a:lnTo>
                    <a:pt x="2992" y="245"/>
                  </a:lnTo>
                  <a:lnTo>
                    <a:pt x="3012" y="85"/>
                  </a:lnTo>
                  <a:lnTo>
                    <a:pt x="3021" y="0"/>
                  </a:lnTo>
                  <a:lnTo>
                    <a:pt x="3031" y="57"/>
                  </a:lnTo>
                  <a:lnTo>
                    <a:pt x="3041" y="226"/>
                  </a:lnTo>
                  <a:lnTo>
                    <a:pt x="3051" y="386"/>
                  </a:lnTo>
                  <a:lnTo>
                    <a:pt x="3060" y="433"/>
                  </a:lnTo>
                  <a:lnTo>
                    <a:pt x="3070" y="320"/>
                  </a:lnTo>
                  <a:lnTo>
                    <a:pt x="3080" y="132"/>
                  </a:lnTo>
                  <a:lnTo>
                    <a:pt x="3090" y="10"/>
                  </a:lnTo>
                  <a:lnTo>
                    <a:pt x="3099" y="48"/>
                  </a:lnTo>
                  <a:lnTo>
                    <a:pt x="3109" y="226"/>
                  </a:lnTo>
                  <a:lnTo>
                    <a:pt x="3119" y="395"/>
                  </a:lnTo>
                  <a:lnTo>
                    <a:pt x="3138" y="424"/>
                  </a:lnTo>
                  <a:lnTo>
                    <a:pt x="3148" y="283"/>
                  </a:lnTo>
                  <a:lnTo>
                    <a:pt x="3158" y="85"/>
                  </a:lnTo>
                  <a:lnTo>
                    <a:pt x="3168" y="0"/>
                  </a:lnTo>
                  <a:lnTo>
                    <a:pt x="3177" y="85"/>
                  </a:lnTo>
                  <a:lnTo>
                    <a:pt x="3187" y="283"/>
                  </a:lnTo>
                  <a:lnTo>
                    <a:pt x="3197" y="424"/>
                  </a:lnTo>
                  <a:lnTo>
                    <a:pt x="3207" y="395"/>
                  </a:lnTo>
                  <a:lnTo>
                    <a:pt x="3216" y="226"/>
                  </a:lnTo>
                  <a:lnTo>
                    <a:pt x="3226" y="48"/>
                  </a:lnTo>
                  <a:lnTo>
                    <a:pt x="3236" y="10"/>
                  </a:lnTo>
                  <a:lnTo>
                    <a:pt x="3246" y="132"/>
                  </a:lnTo>
                  <a:lnTo>
                    <a:pt x="3255" y="320"/>
                  </a:lnTo>
                  <a:lnTo>
                    <a:pt x="3275" y="433"/>
                  </a:lnTo>
                  <a:lnTo>
                    <a:pt x="3285" y="386"/>
                  </a:lnTo>
                  <a:lnTo>
                    <a:pt x="3294" y="226"/>
                  </a:lnTo>
                  <a:lnTo>
                    <a:pt x="3304" y="57"/>
                  </a:lnTo>
                  <a:lnTo>
                    <a:pt x="3314" y="0"/>
                  </a:lnTo>
                  <a:lnTo>
                    <a:pt x="3324" y="85"/>
                  </a:lnTo>
                  <a:lnTo>
                    <a:pt x="3333" y="245"/>
                  </a:lnTo>
                  <a:lnTo>
                    <a:pt x="3343" y="386"/>
                  </a:lnTo>
                  <a:lnTo>
                    <a:pt x="3353" y="433"/>
                  </a:lnTo>
                  <a:lnTo>
                    <a:pt x="3363" y="358"/>
                  </a:lnTo>
                  <a:lnTo>
                    <a:pt x="3372" y="207"/>
                  </a:lnTo>
                  <a:lnTo>
                    <a:pt x="3382" y="66"/>
                  </a:lnTo>
                  <a:lnTo>
                    <a:pt x="3402" y="0"/>
                  </a:lnTo>
                  <a:lnTo>
                    <a:pt x="3411" y="38"/>
                  </a:lnTo>
                  <a:lnTo>
                    <a:pt x="3421" y="142"/>
                  </a:lnTo>
                  <a:lnTo>
                    <a:pt x="3431" y="283"/>
                  </a:lnTo>
                  <a:lnTo>
                    <a:pt x="3441" y="386"/>
                  </a:lnTo>
                  <a:lnTo>
                    <a:pt x="3450" y="433"/>
                  </a:lnTo>
                  <a:lnTo>
                    <a:pt x="3460" y="405"/>
                  </a:lnTo>
                  <a:lnTo>
                    <a:pt x="3470" y="320"/>
                  </a:lnTo>
                  <a:lnTo>
                    <a:pt x="3480" y="207"/>
                  </a:lnTo>
                  <a:lnTo>
                    <a:pt x="3489" y="104"/>
                  </a:lnTo>
                  <a:lnTo>
                    <a:pt x="3499" y="29"/>
                  </a:lnTo>
                  <a:lnTo>
                    <a:pt x="3509" y="0"/>
                  </a:lnTo>
                  <a:lnTo>
                    <a:pt x="3528" y="19"/>
                  </a:lnTo>
                  <a:lnTo>
                    <a:pt x="3538" y="85"/>
                  </a:lnTo>
                  <a:lnTo>
                    <a:pt x="3548" y="170"/>
                  </a:lnTo>
                  <a:lnTo>
                    <a:pt x="3558" y="254"/>
                  </a:lnTo>
                  <a:lnTo>
                    <a:pt x="3567" y="339"/>
                  </a:lnTo>
                  <a:lnTo>
                    <a:pt x="3577" y="395"/>
                  </a:lnTo>
                  <a:lnTo>
                    <a:pt x="3587" y="433"/>
                  </a:lnTo>
                  <a:lnTo>
                    <a:pt x="3596" y="433"/>
                  </a:lnTo>
                  <a:lnTo>
                    <a:pt x="3606" y="405"/>
                  </a:lnTo>
                  <a:lnTo>
                    <a:pt x="3616" y="358"/>
                  </a:lnTo>
                  <a:lnTo>
                    <a:pt x="3626" y="292"/>
                  </a:lnTo>
                  <a:lnTo>
                    <a:pt x="3635" y="226"/>
                  </a:lnTo>
                  <a:lnTo>
                    <a:pt x="3655" y="151"/>
                  </a:lnTo>
                  <a:lnTo>
                    <a:pt x="3665" y="95"/>
                  </a:lnTo>
                  <a:lnTo>
                    <a:pt x="3674" y="38"/>
                  </a:lnTo>
                  <a:lnTo>
                    <a:pt x="3684" y="10"/>
                  </a:lnTo>
                  <a:lnTo>
                    <a:pt x="3694" y="0"/>
                  </a:lnTo>
                  <a:lnTo>
                    <a:pt x="3704" y="10"/>
                  </a:lnTo>
                  <a:lnTo>
                    <a:pt x="3713" y="38"/>
                  </a:lnTo>
                  <a:lnTo>
                    <a:pt x="3723" y="95"/>
                  </a:lnTo>
                  <a:lnTo>
                    <a:pt x="3733" y="151"/>
                  </a:lnTo>
                  <a:lnTo>
                    <a:pt x="3743" y="226"/>
                  </a:lnTo>
                  <a:lnTo>
                    <a:pt x="3752" y="292"/>
                  </a:lnTo>
                  <a:lnTo>
                    <a:pt x="3762" y="358"/>
                  </a:lnTo>
                  <a:lnTo>
                    <a:pt x="3782" y="405"/>
                  </a:lnTo>
                  <a:lnTo>
                    <a:pt x="3791" y="433"/>
                  </a:lnTo>
                  <a:lnTo>
                    <a:pt x="3801" y="433"/>
                  </a:lnTo>
                  <a:lnTo>
                    <a:pt x="3811" y="395"/>
                  </a:lnTo>
                  <a:lnTo>
                    <a:pt x="3821" y="339"/>
                  </a:lnTo>
                  <a:lnTo>
                    <a:pt x="3830" y="254"/>
                  </a:lnTo>
                  <a:lnTo>
                    <a:pt x="3840" y="170"/>
                  </a:lnTo>
                  <a:lnTo>
                    <a:pt x="3850" y="85"/>
                  </a:lnTo>
                  <a:lnTo>
                    <a:pt x="3860" y="19"/>
                  </a:lnTo>
                  <a:lnTo>
                    <a:pt x="3869" y="0"/>
                  </a:lnTo>
                  <a:lnTo>
                    <a:pt x="3879" y="29"/>
                  </a:lnTo>
                  <a:lnTo>
                    <a:pt x="3889" y="104"/>
                  </a:lnTo>
                  <a:lnTo>
                    <a:pt x="3908" y="207"/>
                  </a:lnTo>
                  <a:lnTo>
                    <a:pt x="3918" y="320"/>
                  </a:lnTo>
                  <a:lnTo>
                    <a:pt x="3928" y="405"/>
                  </a:lnTo>
                  <a:lnTo>
                    <a:pt x="3938" y="433"/>
                  </a:lnTo>
                  <a:lnTo>
                    <a:pt x="3947" y="386"/>
                  </a:lnTo>
                  <a:lnTo>
                    <a:pt x="3957" y="283"/>
                  </a:lnTo>
                  <a:lnTo>
                    <a:pt x="3967" y="142"/>
                  </a:lnTo>
                  <a:lnTo>
                    <a:pt x="3977" y="38"/>
                  </a:lnTo>
                  <a:lnTo>
                    <a:pt x="3986" y="0"/>
                  </a:lnTo>
                  <a:lnTo>
                    <a:pt x="3996" y="66"/>
                  </a:lnTo>
                  <a:lnTo>
                    <a:pt x="4006" y="207"/>
                  </a:lnTo>
                  <a:lnTo>
                    <a:pt x="4016" y="358"/>
                  </a:lnTo>
                  <a:lnTo>
                    <a:pt x="4035" y="433"/>
                  </a:lnTo>
                  <a:lnTo>
                    <a:pt x="4045" y="386"/>
                  </a:lnTo>
                  <a:lnTo>
                    <a:pt x="4055" y="245"/>
                  </a:lnTo>
                  <a:lnTo>
                    <a:pt x="4064" y="85"/>
                  </a:lnTo>
                  <a:lnTo>
                    <a:pt x="4074" y="0"/>
                  </a:lnTo>
                  <a:lnTo>
                    <a:pt x="4084" y="57"/>
                  </a:lnTo>
                  <a:lnTo>
                    <a:pt x="4094" y="226"/>
                  </a:lnTo>
                  <a:lnTo>
                    <a:pt x="4103" y="386"/>
                  </a:lnTo>
                  <a:lnTo>
                    <a:pt x="4113" y="433"/>
                  </a:lnTo>
                  <a:lnTo>
                    <a:pt x="4123" y="320"/>
                  </a:lnTo>
                  <a:lnTo>
                    <a:pt x="4133" y="132"/>
                  </a:lnTo>
                  <a:lnTo>
                    <a:pt x="4142" y="10"/>
                  </a:lnTo>
                  <a:lnTo>
                    <a:pt x="4162" y="48"/>
                  </a:lnTo>
                  <a:lnTo>
                    <a:pt x="4172" y="226"/>
                  </a:lnTo>
                  <a:lnTo>
                    <a:pt x="4181" y="395"/>
                  </a:lnTo>
                  <a:lnTo>
                    <a:pt x="4191" y="424"/>
                  </a:lnTo>
                  <a:lnTo>
                    <a:pt x="4201" y="283"/>
                  </a:lnTo>
                  <a:lnTo>
                    <a:pt x="4211" y="85"/>
                  </a:lnTo>
                </a:path>
              </a:pathLst>
            </a:custGeom>
            <a:noFill/>
            <a:ln w="15875">
              <a:solidFill>
                <a:srgbClr val="00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35" name="Line 52"/>
            <p:cNvSpPr>
              <a:spLocks noChangeShapeType="1"/>
            </p:cNvSpPr>
            <p:nvPr/>
          </p:nvSpPr>
          <p:spPr bwMode="auto">
            <a:xfrm>
              <a:off x="1042" y="3684"/>
              <a:ext cx="46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848600" cy="1524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pt-BR" b="1" smtClean="0"/>
              <a:t/>
            </a:r>
            <a:br>
              <a:rPr lang="en-US" altLang="pt-BR" b="1" smtClean="0"/>
            </a:br>
            <a:r>
              <a:rPr lang="en-US" altLang="pt-BR" sz="2800" smtClean="0"/>
              <a:t>Diagrama de blocos de um método de geração de FM faixa estreita.</a:t>
            </a:r>
          </a:p>
        </p:txBody>
      </p:sp>
      <p:graphicFrame>
        <p:nvGraphicFramePr>
          <p:cNvPr id="17411" name="Object 4"/>
          <p:cNvGraphicFramePr>
            <a:graphicFrameLocks noChangeAspect="1"/>
          </p:cNvGraphicFramePr>
          <p:nvPr/>
        </p:nvGraphicFramePr>
        <p:xfrm>
          <a:off x="1173163" y="2022475"/>
          <a:ext cx="62801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Equação" r:id="rId3" imgW="2832100" imgH="190500" progId="Equation.3">
                  <p:embed/>
                </p:oleObj>
              </mc:Choice>
              <mc:Fallback>
                <p:oleObj name="Equação" r:id="rId3" imgW="2832100" imgH="19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63" y="2022475"/>
                        <a:ext cx="628015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2" name="Grupo 17"/>
          <p:cNvGrpSpPr>
            <a:grpSpLocks/>
          </p:cNvGrpSpPr>
          <p:nvPr/>
        </p:nvGrpSpPr>
        <p:grpSpPr bwMode="auto">
          <a:xfrm>
            <a:off x="304800" y="2743200"/>
            <a:ext cx="8731250" cy="3521075"/>
            <a:chOff x="304800" y="2743200"/>
            <a:chExt cx="8731696" cy="3521075"/>
          </a:xfrm>
        </p:grpSpPr>
        <p:grpSp>
          <p:nvGrpSpPr>
            <p:cNvPr id="17413" name="Grupo 10"/>
            <p:cNvGrpSpPr>
              <a:grpSpLocks/>
            </p:cNvGrpSpPr>
            <p:nvPr/>
          </p:nvGrpSpPr>
          <p:grpSpPr bwMode="auto">
            <a:xfrm>
              <a:off x="304800" y="2743200"/>
              <a:ext cx="8574088" cy="3521075"/>
              <a:chOff x="304800" y="2743200"/>
              <a:chExt cx="8574000" cy="3521075"/>
            </a:xfrm>
          </p:grpSpPr>
          <p:pic>
            <p:nvPicPr>
              <p:cNvPr id="17421" name="Picture 3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4800" y="2743200"/>
                <a:ext cx="8534400" cy="35210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</p:pic>
          <p:grpSp>
            <p:nvGrpSpPr>
              <p:cNvPr id="17422" name="Grupo 7"/>
              <p:cNvGrpSpPr>
                <a:grpSpLocks/>
              </p:cNvGrpSpPr>
              <p:nvPr/>
            </p:nvGrpSpPr>
            <p:grpSpPr bwMode="auto">
              <a:xfrm>
                <a:off x="4427984" y="4149080"/>
                <a:ext cx="1512168" cy="432048"/>
                <a:chOff x="6516216" y="1304764"/>
                <a:chExt cx="1728192" cy="432048"/>
              </a:xfrm>
            </p:grpSpPr>
            <p:sp>
              <p:nvSpPr>
                <p:cNvPr id="6" name="Retângulo 5"/>
                <p:cNvSpPr/>
                <p:nvPr/>
              </p:nvSpPr>
              <p:spPr>
                <a:xfrm>
                  <a:off x="6515898" y="1305409"/>
                  <a:ext cx="1729085" cy="4318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pt-BR"/>
                </a:p>
              </p:txBody>
            </p:sp>
            <p:graphicFrame>
              <p:nvGraphicFramePr>
                <p:cNvPr id="17426" name="Object 5"/>
                <p:cNvGraphicFramePr>
                  <a:graphicFrameLocks noChangeAspect="1"/>
                </p:cNvGraphicFramePr>
                <p:nvPr/>
              </p:nvGraphicFramePr>
              <p:xfrm>
                <a:off x="6588224" y="1391433"/>
                <a:ext cx="1584176" cy="25871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7428" name="Equação" r:id="rId6" imgW="1168400" imgH="190500" progId="Equation.3">
                        <p:embed/>
                      </p:oleObj>
                    </mc:Choice>
                    <mc:Fallback>
                      <p:oleObj name="Equação" r:id="rId6" imgW="1168400" imgH="190500" progId="Equation.3">
                        <p:embed/>
                        <p:pic>
                          <p:nvPicPr>
                            <p:cNvPr id="0" name="Object 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588224" y="1391433"/>
                              <a:ext cx="1584176" cy="25871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0" name="Retângulo 9"/>
              <p:cNvSpPr/>
              <p:nvPr/>
            </p:nvSpPr>
            <p:spPr>
              <a:xfrm>
                <a:off x="7596486" y="5084763"/>
                <a:ext cx="1152572" cy="36036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/>
              </a:p>
            </p:txBody>
          </p:sp>
          <p:graphicFrame>
            <p:nvGraphicFramePr>
              <p:cNvPr id="17424" name="Object 6"/>
              <p:cNvGraphicFramePr>
                <a:graphicFrameLocks noChangeAspect="1"/>
              </p:cNvGraphicFramePr>
              <p:nvPr/>
            </p:nvGraphicFramePr>
            <p:xfrm>
              <a:off x="7211942" y="5229225"/>
              <a:ext cx="1666858" cy="2873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429" name="Equação" r:id="rId8" imgW="1104900" imgH="190500" progId="Equation.3">
                      <p:embed/>
                    </p:oleObj>
                  </mc:Choice>
                  <mc:Fallback>
                    <p:oleObj name="Equação" r:id="rId8" imgW="1104900" imgH="190500" progId="Equation.3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11942" y="5229225"/>
                            <a:ext cx="1666858" cy="2873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7414" name="CaixaDeTexto 10"/>
            <p:cNvSpPr txBox="1">
              <a:spLocks noChangeArrowheads="1"/>
            </p:cNvSpPr>
            <p:nvPr/>
          </p:nvSpPr>
          <p:spPr bwMode="auto">
            <a:xfrm>
              <a:off x="395536" y="3429000"/>
              <a:ext cx="1008112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Sinal modulante</a:t>
              </a:r>
            </a:p>
          </p:txBody>
        </p:sp>
        <p:sp>
          <p:nvSpPr>
            <p:cNvPr id="17415" name="CaixaDeTexto 11"/>
            <p:cNvSpPr txBox="1">
              <a:spLocks noChangeArrowheads="1"/>
            </p:cNvSpPr>
            <p:nvPr/>
          </p:nvSpPr>
          <p:spPr bwMode="auto">
            <a:xfrm>
              <a:off x="1979712" y="3573016"/>
              <a:ext cx="888145" cy="2462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000"/>
                <a:t>Integrador</a:t>
              </a:r>
            </a:p>
          </p:txBody>
        </p:sp>
        <p:sp>
          <p:nvSpPr>
            <p:cNvPr id="17416" name="CaixaDeTexto 12"/>
            <p:cNvSpPr txBox="1">
              <a:spLocks noChangeArrowheads="1"/>
            </p:cNvSpPr>
            <p:nvPr/>
          </p:nvSpPr>
          <p:spPr bwMode="auto">
            <a:xfrm>
              <a:off x="3707904" y="3429000"/>
              <a:ext cx="1080120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Multiplica-dor</a:t>
              </a:r>
            </a:p>
          </p:txBody>
        </p:sp>
        <p:sp>
          <p:nvSpPr>
            <p:cNvPr id="17417" name="CaixaDeTexto 13"/>
            <p:cNvSpPr txBox="1">
              <a:spLocks noChangeArrowheads="1"/>
            </p:cNvSpPr>
            <p:nvPr/>
          </p:nvSpPr>
          <p:spPr bwMode="auto">
            <a:xfrm>
              <a:off x="7452320" y="4869160"/>
              <a:ext cx="1224136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Portadora</a:t>
              </a:r>
            </a:p>
          </p:txBody>
        </p:sp>
        <p:sp>
          <p:nvSpPr>
            <p:cNvPr id="17418" name="CaixaDeTexto 14"/>
            <p:cNvSpPr txBox="1">
              <a:spLocks noChangeArrowheads="1"/>
            </p:cNvSpPr>
            <p:nvPr/>
          </p:nvSpPr>
          <p:spPr bwMode="auto">
            <a:xfrm>
              <a:off x="3779912" y="5877272"/>
              <a:ext cx="3240360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Modulador de fase</a:t>
              </a:r>
            </a:p>
          </p:txBody>
        </p:sp>
        <p:sp>
          <p:nvSpPr>
            <p:cNvPr id="17419" name="CaixaDeTexto 15"/>
            <p:cNvSpPr txBox="1">
              <a:spLocks noChangeArrowheads="1"/>
            </p:cNvSpPr>
            <p:nvPr/>
          </p:nvSpPr>
          <p:spPr bwMode="auto">
            <a:xfrm>
              <a:off x="4860032" y="5085184"/>
              <a:ext cx="1080120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Defasador</a:t>
              </a:r>
            </a:p>
          </p:txBody>
        </p:sp>
        <p:sp>
          <p:nvSpPr>
            <p:cNvPr id="17420" name="CaixaDeTexto 16"/>
            <p:cNvSpPr txBox="1">
              <a:spLocks noChangeArrowheads="1"/>
            </p:cNvSpPr>
            <p:nvPr/>
          </p:nvSpPr>
          <p:spPr bwMode="auto">
            <a:xfrm>
              <a:off x="7596336" y="3429000"/>
              <a:ext cx="1440160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200"/>
                <a:t>Sinal FM faixa estreita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566863"/>
            <a:ext cx="7772400" cy="4454525"/>
          </a:xfrm>
        </p:spPr>
        <p:txBody>
          <a:bodyPr/>
          <a:lstStyle/>
          <a:p>
            <a:pPr eaLnBrk="1" hangingPunct="1"/>
            <a:r>
              <a:rPr lang="pt-BR" altLang="pt-BR" sz="1800" smtClean="0"/>
              <a:t>O sinal FM faixa estreita fica assim</a:t>
            </a:r>
          </a:p>
          <a:p>
            <a:pPr eaLnBrk="1" hangingPunct="1"/>
            <a:endParaRPr lang="pt-BR" altLang="pt-BR" sz="1800" smtClean="0"/>
          </a:p>
          <a:p>
            <a:pPr eaLnBrk="1" hangingPunct="1"/>
            <a:endParaRPr lang="pt-BR" altLang="pt-BR" sz="1800" smtClean="0"/>
          </a:p>
          <a:p>
            <a:pPr eaLnBrk="1" hangingPunct="1"/>
            <a:endParaRPr lang="pt-BR" altLang="pt-BR" sz="1800" smtClean="0"/>
          </a:p>
          <a:p>
            <a:pPr eaLnBrk="1" hangingPunct="1"/>
            <a:r>
              <a:rPr lang="pt-BR" altLang="pt-BR" sz="1800" smtClean="0"/>
              <a:t>Comparemos com o sinal AM</a:t>
            </a:r>
          </a:p>
          <a:p>
            <a:pPr eaLnBrk="1" hangingPunct="1"/>
            <a:endParaRPr lang="pt-BR" altLang="pt-BR" sz="1800" smtClean="0"/>
          </a:p>
          <a:p>
            <a:pPr eaLnBrk="1" hangingPunct="1"/>
            <a:endParaRPr lang="pt-BR" altLang="pt-BR" sz="1800" smtClean="0"/>
          </a:p>
          <a:p>
            <a:pPr eaLnBrk="1" hangingPunct="1"/>
            <a:endParaRPr lang="pt-BR" altLang="pt-BR" sz="1800" smtClean="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1085850" y="1973263"/>
          <a:ext cx="6545263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ção" r:id="rId3" imgW="3505200" imgH="342900" progId="Equation.3">
                  <p:embed/>
                </p:oleObj>
              </mc:Choice>
              <mc:Fallback>
                <p:oleObj name="Equação" r:id="rId3" imgW="3505200" imgH="342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1973263"/>
                        <a:ext cx="6545263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730250" y="3270250"/>
          <a:ext cx="742156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ção" r:id="rId5" imgW="3975100" imgH="342900" progId="Equation.3">
                  <p:embed/>
                </p:oleObj>
              </mc:Choice>
              <mc:Fallback>
                <p:oleObj name="Equação" r:id="rId5" imgW="3975100" imgH="342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0" y="3270250"/>
                        <a:ext cx="7421563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Modulação FM-Faixa larga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700213"/>
            <a:ext cx="7673975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O sinal FM pode ser escrito como:</a:t>
            </a:r>
          </a:p>
          <a:p>
            <a:pPr eaLnBrk="1" hangingPunct="1">
              <a:lnSpc>
                <a:spcPct val="90000"/>
              </a:lnSpc>
            </a:pPr>
            <a:endParaRPr lang="pt-BR" altLang="pt-BR" sz="2000" smtClean="0"/>
          </a:p>
          <a:p>
            <a:pPr eaLnBrk="1" hangingPunct="1">
              <a:lnSpc>
                <a:spcPct val="90000"/>
              </a:lnSpc>
            </a:pPr>
            <a:endParaRPr lang="pt-BR" altLang="pt-BR" sz="2000" smtClean="0"/>
          </a:p>
          <a:p>
            <a:pPr eaLnBrk="1" hangingPunct="1">
              <a:lnSpc>
                <a:spcPct val="90000"/>
              </a:lnSpc>
            </a:pPr>
            <a:endParaRPr lang="pt-BR" altLang="pt-BR" sz="2000" smtClean="0"/>
          </a:p>
          <a:p>
            <a:pPr eaLnBrk="1" hangingPunct="1">
              <a:lnSpc>
                <a:spcPct val="90000"/>
              </a:lnSpc>
            </a:pPr>
            <a:endParaRPr lang="pt-BR" altLang="pt-BR" sz="2000" smtClean="0"/>
          </a:p>
          <a:p>
            <a:pPr eaLnBrk="1" hangingPunct="1">
              <a:lnSpc>
                <a:spcPct val="90000"/>
              </a:lnSpc>
            </a:pPr>
            <a:endParaRPr lang="pt-BR" altLang="pt-BR" sz="2000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          é chamado de envelope complexo do sinal FM</a:t>
            </a:r>
          </a:p>
          <a:p>
            <a:pPr eaLnBrk="1" hangingPunct="1">
              <a:lnSpc>
                <a:spcPct val="90000"/>
              </a:lnSpc>
            </a:pPr>
            <a:endParaRPr lang="pt-BR" altLang="pt-BR" sz="2000" smtClean="0"/>
          </a:p>
          <a:p>
            <a:pPr eaLnBrk="1" hangingPunct="1">
              <a:lnSpc>
                <a:spcPct val="90000"/>
              </a:lnSpc>
            </a:pPr>
            <a:endParaRPr lang="pt-BR" altLang="pt-BR" sz="2000" smtClean="0"/>
          </a:p>
          <a:p>
            <a:pPr eaLnBrk="1" hangingPunct="1">
              <a:lnSpc>
                <a:spcPct val="90000"/>
              </a:lnSpc>
            </a:pPr>
            <a:endParaRPr lang="pt-BR" altLang="pt-BR" sz="2000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Observar que este sinal é periódico, portanto é possível determinar a sua série de Fourier Complexa.</a:t>
            </a:r>
          </a:p>
          <a:p>
            <a:pPr eaLnBrk="1" hangingPunct="1">
              <a:lnSpc>
                <a:spcPct val="90000"/>
              </a:lnSpc>
            </a:pPr>
            <a:endParaRPr lang="pt-BR" altLang="pt-BR" sz="2000" smtClean="0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335213" y="2136775"/>
          <a:ext cx="4202112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ção" r:id="rId3" imgW="1752600" imgH="495300" progId="Equation.3">
                  <p:embed/>
                </p:oleObj>
              </mc:Choice>
              <mc:Fallback>
                <p:oleObj name="Equação" r:id="rId3" imgW="1752600" imgH="495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213" y="2136775"/>
                        <a:ext cx="4202112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1592263" y="3459163"/>
          <a:ext cx="54292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ção" r:id="rId5" imgW="228600" imgH="279400" progId="Equation.3">
                  <p:embed/>
                </p:oleObj>
              </mc:Choice>
              <mc:Fallback>
                <p:oleObj name="Equação" r:id="rId5" imgW="228600" imgH="27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2263" y="3459163"/>
                        <a:ext cx="542925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3443288" y="4124325"/>
          <a:ext cx="26574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ção" r:id="rId7" imgW="1054100" imgH="279400" progId="Equation.3">
                  <p:embed/>
                </p:oleObj>
              </mc:Choice>
              <mc:Fallback>
                <p:oleObj name="Equação" r:id="rId7" imgW="1054100" imgH="27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4124325"/>
                        <a:ext cx="2657475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Modulação Faixa Larga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484313"/>
            <a:ext cx="7772400" cy="4454525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Determinemos os coeficientes da série de Fourier complexa.</a:t>
            </a:r>
          </a:p>
          <a:p>
            <a:pPr eaLnBrk="1" hangingPunct="1"/>
            <a:endParaRPr lang="pt-BR" altLang="pt-BR" sz="2400" smtClean="0"/>
          </a:p>
          <a:p>
            <a:pPr eaLnBrk="1" hangingPunct="1"/>
            <a:endParaRPr lang="pt-BR" altLang="pt-BR" sz="2400" smtClean="0"/>
          </a:p>
          <a:p>
            <a:pPr eaLnBrk="1" hangingPunct="1"/>
            <a:r>
              <a:rPr lang="pt-BR" altLang="pt-BR" sz="2400" smtClean="0"/>
              <a:t>Onde os coeficientes são calculados da seguinte forma:</a:t>
            </a:r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3670300" y="2209800"/>
          <a:ext cx="20574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ção" r:id="rId3" imgW="1028254" imgH="431613" progId="Equation.3">
                  <p:embed/>
                </p:oleObj>
              </mc:Choice>
              <mc:Fallback>
                <p:oleObj name="Equação" r:id="rId3" imgW="1028254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300" y="2209800"/>
                        <a:ext cx="205740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3084513" y="3862388"/>
          <a:ext cx="3389312" cy="298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ção" r:id="rId5" imgW="1574800" imgH="1384300" progId="Equation.3">
                  <p:embed/>
                </p:oleObj>
              </mc:Choice>
              <mc:Fallback>
                <p:oleObj name="Equação" r:id="rId5" imgW="1574800" imgH="1384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4513" y="3862388"/>
                        <a:ext cx="3389312" cy="298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219200"/>
          </a:xfrm>
        </p:spPr>
        <p:txBody>
          <a:bodyPr/>
          <a:lstStyle/>
          <a:p>
            <a:pPr eaLnBrk="1" hangingPunct="1"/>
            <a:r>
              <a:rPr lang="pt-BR" altLang="pt-BR" smtClean="0"/>
              <a:t>Modulação Faixa Larga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08962" cy="4454525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O resultado desta integral não é analítico, assim, tem-se como resultado as funções de Bessel, tal que:</a:t>
            </a:r>
          </a:p>
          <a:p>
            <a:pPr eaLnBrk="1" hangingPunct="1"/>
            <a:endParaRPr lang="pt-BR" altLang="pt-BR" sz="2400" smtClean="0"/>
          </a:p>
          <a:p>
            <a:pPr eaLnBrk="1" hangingPunct="1"/>
            <a:r>
              <a:rPr lang="pt-BR" altLang="pt-BR" sz="2400" smtClean="0"/>
              <a:t>Substituindo-se na representação inicial do sinal, tem-se que:</a:t>
            </a:r>
          </a:p>
          <a:p>
            <a:pPr eaLnBrk="1" hangingPunct="1"/>
            <a:endParaRPr lang="pt-BR" altLang="pt-BR" sz="2400" smtClean="0"/>
          </a:p>
          <a:p>
            <a:pPr eaLnBrk="1" hangingPunct="1"/>
            <a:endParaRPr lang="pt-BR" altLang="pt-BR" sz="2400" smtClean="0"/>
          </a:p>
          <a:p>
            <a:pPr eaLnBrk="1" hangingPunct="1"/>
            <a:r>
              <a:rPr lang="pt-BR" altLang="pt-BR" sz="2400" smtClean="0"/>
              <a:t>Cuja transformada de Fourier é:</a:t>
            </a: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536950" y="2112963"/>
          <a:ext cx="20447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ção" r:id="rId3" imgW="749300" imgH="190500" progId="Equation.3">
                  <p:embed/>
                </p:oleObj>
              </mc:Choice>
              <mc:Fallback>
                <p:oleObj name="Equação" r:id="rId3" imgW="749300" imgH="19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2112963"/>
                        <a:ext cx="204470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3214688" y="3475038"/>
          <a:ext cx="3592512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ção" r:id="rId5" imgW="1981200" imgH="431800" progId="Equation.3">
                  <p:embed/>
                </p:oleObj>
              </mc:Choice>
              <mc:Fallback>
                <p:oleObj name="Equação" r:id="rId5" imgW="19812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3475038"/>
                        <a:ext cx="3592512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1763713" y="5208588"/>
          <a:ext cx="5910262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ção" r:id="rId7" imgW="2921000" imgH="431800" progId="Equation.3">
                  <p:embed/>
                </p:oleObj>
              </mc:Choice>
              <mc:Fallback>
                <p:oleObj name="Equação" r:id="rId7" imgW="29210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713" y="5208588"/>
                        <a:ext cx="5910262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Modulação Angular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Modulação Faixa Larga</a:t>
            </a: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476375" y="1319213"/>
          <a:ext cx="5910263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ção" r:id="rId3" imgW="2921000" imgH="431800" progId="Equation.3">
                  <p:embed/>
                </p:oleObj>
              </mc:Choice>
              <mc:Fallback>
                <p:oleObj name="Equação" r:id="rId3" imgW="29210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319213"/>
                        <a:ext cx="5910263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09800"/>
            <a:ext cx="6138863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49250"/>
            <a:ext cx="7313612" cy="693738"/>
          </a:xfrm>
        </p:spPr>
        <p:txBody>
          <a:bodyPr/>
          <a:lstStyle/>
          <a:p>
            <a:pPr eaLnBrk="1" hangingPunct="1"/>
            <a:r>
              <a:rPr lang="pt-BR" altLang="pt-BR" smtClean="0"/>
              <a:t>Propriedades da Função de Bessel</a:t>
            </a:r>
          </a:p>
        </p:txBody>
      </p:sp>
      <p:grpSp>
        <p:nvGrpSpPr>
          <p:cNvPr id="23555" name="Group 3"/>
          <p:cNvGrpSpPr>
            <a:grpSpLocks noChangeAspect="1"/>
          </p:cNvGrpSpPr>
          <p:nvPr/>
        </p:nvGrpSpPr>
        <p:grpSpPr bwMode="auto">
          <a:xfrm>
            <a:off x="5222875" y="2181225"/>
            <a:ext cx="3833813" cy="2433638"/>
            <a:chOff x="2090" y="1417"/>
            <a:chExt cx="3211" cy="2158"/>
          </a:xfrm>
        </p:grpSpPr>
        <p:grpSp>
          <p:nvGrpSpPr>
            <p:cNvPr id="23562" name="Group 4"/>
            <p:cNvGrpSpPr>
              <a:grpSpLocks noChangeAspect="1"/>
            </p:cNvGrpSpPr>
            <p:nvPr/>
          </p:nvGrpSpPr>
          <p:grpSpPr bwMode="auto">
            <a:xfrm>
              <a:off x="2939" y="2715"/>
              <a:ext cx="2026" cy="595"/>
              <a:chOff x="2263" y="2349"/>
              <a:chExt cx="2680" cy="831"/>
            </a:xfrm>
          </p:grpSpPr>
          <p:sp>
            <p:nvSpPr>
              <p:cNvPr id="23588" name="Freeform 5"/>
              <p:cNvSpPr>
                <a:spLocks noChangeAspect="1"/>
              </p:cNvSpPr>
              <p:nvPr/>
            </p:nvSpPr>
            <p:spPr bwMode="auto">
              <a:xfrm>
                <a:off x="2263" y="2349"/>
                <a:ext cx="1" cy="822"/>
              </a:xfrm>
              <a:custGeom>
                <a:avLst/>
                <a:gdLst>
                  <a:gd name="T0" fmla="*/ 0 w 1"/>
                  <a:gd name="T1" fmla="*/ 4775 h 341"/>
                  <a:gd name="T2" fmla="*/ 0 w 1"/>
                  <a:gd name="T3" fmla="*/ 0 h 341"/>
                  <a:gd name="T4" fmla="*/ 0 w 1"/>
                  <a:gd name="T5" fmla="*/ 0 h 341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341"/>
                  <a:gd name="T11" fmla="*/ 1 w 1"/>
                  <a:gd name="T12" fmla="*/ 341 h 3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341">
                    <a:moveTo>
                      <a:pt x="0" y="341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589" name="Freeform 6"/>
              <p:cNvSpPr>
                <a:spLocks noChangeAspect="1"/>
              </p:cNvSpPr>
              <p:nvPr/>
            </p:nvSpPr>
            <p:spPr bwMode="auto">
              <a:xfrm>
                <a:off x="3162" y="2358"/>
                <a:ext cx="1" cy="822"/>
              </a:xfrm>
              <a:custGeom>
                <a:avLst/>
                <a:gdLst>
                  <a:gd name="T0" fmla="*/ 0 w 1"/>
                  <a:gd name="T1" fmla="*/ 4775 h 341"/>
                  <a:gd name="T2" fmla="*/ 0 w 1"/>
                  <a:gd name="T3" fmla="*/ 0 h 341"/>
                  <a:gd name="T4" fmla="*/ 0 w 1"/>
                  <a:gd name="T5" fmla="*/ 0 h 341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341"/>
                  <a:gd name="T11" fmla="*/ 1 w 1"/>
                  <a:gd name="T12" fmla="*/ 341 h 3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341">
                    <a:moveTo>
                      <a:pt x="0" y="341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590" name="Freeform 7"/>
              <p:cNvSpPr>
                <a:spLocks noChangeAspect="1"/>
              </p:cNvSpPr>
              <p:nvPr/>
            </p:nvSpPr>
            <p:spPr bwMode="auto">
              <a:xfrm>
                <a:off x="4052" y="2358"/>
                <a:ext cx="1" cy="822"/>
              </a:xfrm>
              <a:custGeom>
                <a:avLst/>
                <a:gdLst>
                  <a:gd name="T0" fmla="*/ 0 w 1"/>
                  <a:gd name="T1" fmla="*/ 4775 h 341"/>
                  <a:gd name="T2" fmla="*/ 0 w 1"/>
                  <a:gd name="T3" fmla="*/ 0 h 341"/>
                  <a:gd name="T4" fmla="*/ 0 w 1"/>
                  <a:gd name="T5" fmla="*/ 0 h 341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341"/>
                  <a:gd name="T11" fmla="*/ 1 w 1"/>
                  <a:gd name="T12" fmla="*/ 341 h 3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341">
                    <a:moveTo>
                      <a:pt x="0" y="341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3591" name="Freeform 8"/>
              <p:cNvSpPr>
                <a:spLocks noChangeAspect="1"/>
              </p:cNvSpPr>
              <p:nvPr/>
            </p:nvSpPr>
            <p:spPr bwMode="auto">
              <a:xfrm>
                <a:off x="4942" y="2358"/>
                <a:ext cx="1" cy="822"/>
              </a:xfrm>
              <a:custGeom>
                <a:avLst/>
                <a:gdLst>
                  <a:gd name="T0" fmla="*/ 0 w 1"/>
                  <a:gd name="T1" fmla="*/ 4775 h 341"/>
                  <a:gd name="T2" fmla="*/ 0 w 1"/>
                  <a:gd name="T3" fmla="*/ 0 h 341"/>
                  <a:gd name="T4" fmla="*/ 0 w 1"/>
                  <a:gd name="T5" fmla="*/ 0 h 341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341"/>
                  <a:gd name="T11" fmla="*/ 1 w 1"/>
                  <a:gd name="T12" fmla="*/ 341 h 3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341">
                    <a:moveTo>
                      <a:pt x="0" y="341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3563" name="Freeform 9"/>
            <p:cNvSpPr>
              <a:spLocks noChangeAspect="1"/>
            </p:cNvSpPr>
            <p:nvPr/>
          </p:nvSpPr>
          <p:spPr bwMode="auto">
            <a:xfrm>
              <a:off x="2177" y="2765"/>
              <a:ext cx="3029" cy="1"/>
            </a:xfrm>
            <a:custGeom>
              <a:avLst/>
              <a:gdLst>
                <a:gd name="T0" fmla="*/ 0 w 433"/>
                <a:gd name="T1" fmla="*/ 0 h 1"/>
                <a:gd name="T2" fmla="*/ 148225 w 433"/>
                <a:gd name="T3" fmla="*/ 0 h 1"/>
                <a:gd name="T4" fmla="*/ 148225 w 433"/>
                <a:gd name="T5" fmla="*/ 0 h 1"/>
                <a:gd name="T6" fmla="*/ 0 60000 65536"/>
                <a:gd name="T7" fmla="*/ 0 60000 65536"/>
                <a:gd name="T8" fmla="*/ 0 60000 65536"/>
                <a:gd name="T9" fmla="*/ 0 w 433"/>
                <a:gd name="T10" fmla="*/ 0 h 1"/>
                <a:gd name="T11" fmla="*/ 433 w 433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3" h="1">
                  <a:moveTo>
                    <a:pt x="0" y="0"/>
                  </a:moveTo>
                  <a:lnTo>
                    <a:pt x="433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4" name="Line 10"/>
            <p:cNvSpPr>
              <a:spLocks noChangeAspect="1" noChangeShapeType="1"/>
            </p:cNvSpPr>
            <p:nvPr/>
          </p:nvSpPr>
          <p:spPr bwMode="auto">
            <a:xfrm flipV="1">
              <a:off x="2260" y="1417"/>
              <a:ext cx="1" cy="18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5" name="Line 11"/>
            <p:cNvSpPr>
              <a:spLocks noChangeAspect="1" noChangeShapeType="1"/>
            </p:cNvSpPr>
            <p:nvPr/>
          </p:nvSpPr>
          <p:spPr bwMode="auto">
            <a:xfrm>
              <a:off x="2267" y="3398"/>
              <a:ext cx="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66" name="Rectangle 12"/>
            <p:cNvSpPr>
              <a:spLocks noChangeAspect="1" noChangeArrowheads="1"/>
            </p:cNvSpPr>
            <p:nvPr/>
          </p:nvSpPr>
          <p:spPr bwMode="auto">
            <a:xfrm>
              <a:off x="2242" y="3359"/>
              <a:ext cx="9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pt-BR" altLang="pt-BR" sz="1600" b="1">
                <a:latin typeface="Arial" pitchFamily="34" charset="0"/>
              </a:endParaRPr>
            </a:p>
          </p:txBody>
        </p:sp>
        <p:sp>
          <p:nvSpPr>
            <p:cNvPr id="23567" name="Rectangle 13"/>
            <p:cNvSpPr>
              <a:spLocks noChangeAspect="1" noChangeArrowheads="1"/>
            </p:cNvSpPr>
            <p:nvPr/>
          </p:nvSpPr>
          <p:spPr bwMode="auto">
            <a:xfrm>
              <a:off x="2916" y="3359"/>
              <a:ext cx="94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>
                  <a:solidFill>
                    <a:srgbClr val="000000"/>
                  </a:solidFill>
                  <a:latin typeface="Arial" pitchFamily="34" charset="0"/>
                </a:rPr>
                <a:t>5</a:t>
              </a:r>
              <a:endParaRPr lang="pt-BR" altLang="pt-BR" sz="1600" b="1">
                <a:latin typeface="Arial" pitchFamily="34" charset="0"/>
              </a:endParaRPr>
            </a:p>
          </p:txBody>
        </p:sp>
        <p:sp>
          <p:nvSpPr>
            <p:cNvPr id="23568" name="Rectangle 14"/>
            <p:cNvSpPr>
              <a:spLocks noChangeAspect="1" noChangeArrowheads="1"/>
            </p:cNvSpPr>
            <p:nvPr/>
          </p:nvSpPr>
          <p:spPr bwMode="auto">
            <a:xfrm>
              <a:off x="3563" y="3359"/>
              <a:ext cx="18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>
                  <a:solidFill>
                    <a:srgbClr val="000000"/>
                  </a:solidFill>
                  <a:latin typeface="Arial" pitchFamily="34" charset="0"/>
                </a:rPr>
                <a:t>10</a:t>
              </a:r>
              <a:endParaRPr lang="pt-BR" altLang="pt-BR" sz="1600" b="1">
                <a:latin typeface="Arial" pitchFamily="34" charset="0"/>
              </a:endParaRPr>
            </a:p>
          </p:txBody>
        </p:sp>
        <p:sp>
          <p:nvSpPr>
            <p:cNvPr id="23569" name="Rectangle 15"/>
            <p:cNvSpPr>
              <a:spLocks noChangeAspect="1" noChangeArrowheads="1"/>
            </p:cNvSpPr>
            <p:nvPr/>
          </p:nvSpPr>
          <p:spPr bwMode="auto">
            <a:xfrm>
              <a:off x="4235" y="3359"/>
              <a:ext cx="188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>
                  <a:solidFill>
                    <a:srgbClr val="000000"/>
                  </a:solidFill>
                  <a:latin typeface="Arial" pitchFamily="34" charset="0"/>
                </a:rPr>
                <a:t>15</a:t>
              </a:r>
              <a:endParaRPr lang="pt-BR" altLang="pt-BR" sz="1600" b="1">
                <a:latin typeface="Arial" pitchFamily="34" charset="0"/>
              </a:endParaRPr>
            </a:p>
          </p:txBody>
        </p:sp>
        <p:sp>
          <p:nvSpPr>
            <p:cNvPr id="23570" name="Line 16"/>
            <p:cNvSpPr>
              <a:spLocks noChangeAspect="1" noChangeShapeType="1"/>
            </p:cNvSpPr>
            <p:nvPr/>
          </p:nvSpPr>
          <p:spPr bwMode="auto">
            <a:xfrm>
              <a:off x="2267" y="2765"/>
              <a:ext cx="2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1" name="Rectangle 17"/>
            <p:cNvSpPr>
              <a:spLocks noChangeAspect="1" noChangeArrowheads="1"/>
            </p:cNvSpPr>
            <p:nvPr/>
          </p:nvSpPr>
          <p:spPr bwMode="auto">
            <a:xfrm>
              <a:off x="2171" y="2712"/>
              <a:ext cx="95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pt-BR" altLang="pt-BR" sz="1600" b="1">
                <a:latin typeface="Arial" pitchFamily="34" charset="0"/>
              </a:endParaRPr>
            </a:p>
          </p:txBody>
        </p:sp>
        <p:sp>
          <p:nvSpPr>
            <p:cNvPr id="23572" name="Line 18"/>
            <p:cNvSpPr>
              <a:spLocks noChangeAspect="1" noChangeShapeType="1"/>
            </p:cNvSpPr>
            <p:nvPr/>
          </p:nvSpPr>
          <p:spPr bwMode="auto">
            <a:xfrm>
              <a:off x="2267" y="2137"/>
              <a:ext cx="3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3" name="Rectangle 19"/>
            <p:cNvSpPr>
              <a:spLocks noChangeAspect="1" noChangeArrowheads="1"/>
            </p:cNvSpPr>
            <p:nvPr/>
          </p:nvSpPr>
          <p:spPr bwMode="auto">
            <a:xfrm>
              <a:off x="2090" y="2089"/>
              <a:ext cx="23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>
                  <a:solidFill>
                    <a:srgbClr val="000000"/>
                  </a:solidFill>
                  <a:latin typeface="Arial" pitchFamily="34" charset="0"/>
                </a:rPr>
                <a:t>0.5</a:t>
              </a:r>
              <a:endParaRPr lang="pt-BR" altLang="pt-BR" sz="1600" b="1">
                <a:latin typeface="Arial" pitchFamily="34" charset="0"/>
              </a:endParaRPr>
            </a:p>
          </p:txBody>
        </p:sp>
        <p:sp>
          <p:nvSpPr>
            <p:cNvPr id="23574" name="Line 20"/>
            <p:cNvSpPr>
              <a:spLocks noChangeAspect="1" noChangeShapeType="1"/>
            </p:cNvSpPr>
            <p:nvPr/>
          </p:nvSpPr>
          <p:spPr bwMode="auto">
            <a:xfrm>
              <a:off x="2267" y="1505"/>
              <a:ext cx="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5" name="Rectangle 21"/>
            <p:cNvSpPr>
              <a:spLocks noChangeAspect="1" noChangeArrowheads="1"/>
            </p:cNvSpPr>
            <p:nvPr/>
          </p:nvSpPr>
          <p:spPr bwMode="auto">
            <a:xfrm>
              <a:off x="2171" y="1454"/>
              <a:ext cx="9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pt-BR" altLang="pt-BR" sz="1600" b="1">
                <a:latin typeface="Arial" pitchFamily="34" charset="0"/>
              </a:endParaRPr>
            </a:p>
          </p:txBody>
        </p:sp>
        <p:sp>
          <p:nvSpPr>
            <p:cNvPr id="23576" name="Freeform 22"/>
            <p:cNvSpPr>
              <a:spLocks noChangeAspect="1"/>
            </p:cNvSpPr>
            <p:nvPr/>
          </p:nvSpPr>
          <p:spPr bwMode="auto">
            <a:xfrm>
              <a:off x="2267" y="1505"/>
              <a:ext cx="2697" cy="1771"/>
            </a:xfrm>
            <a:custGeom>
              <a:avLst/>
              <a:gdLst>
                <a:gd name="T0" fmla="*/ 22 w 3569"/>
                <a:gd name="T1" fmla="*/ 13 h 2625"/>
                <a:gd name="T2" fmla="*/ 54 w 3569"/>
                <a:gd name="T3" fmla="*/ 68 h 2625"/>
                <a:gd name="T4" fmla="*/ 85 w 3569"/>
                <a:gd name="T5" fmla="*/ 162 h 2625"/>
                <a:gd name="T6" fmla="*/ 113 w 3569"/>
                <a:gd name="T7" fmla="*/ 281 h 2625"/>
                <a:gd name="T8" fmla="*/ 146 w 3569"/>
                <a:gd name="T9" fmla="*/ 412 h 2625"/>
                <a:gd name="T10" fmla="*/ 178 w 3569"/>
                <a:gd name="T11" fmla="*/ 543 h 2625"/>
                <a:gd name="T12" fmla="*/ 206 w 3569"/>
                <a:gd name="T13" fmla="*/ 657 h 2625"/>
                <a:gd name="T14" fmla="*/ 239 w 3569"/>
                <a:gd name="T15" fmla="*/ 743 h 2625"/>
                <a:gd name="T16" fmla="*/ 271 w 3569"/>
                <a:gd name="T17" fmla="*/ 793 h 2625"/>
                <a:gd name="T18" fmla="*/ 299 w 3569"/>
                <a:gd name="T19" fmla="*/ 806 h 2625"/>
                <a:gd name="T20" fmla="*/ 331 w 3569"/>
                <a:gd name="T21" fmla="*/ 781 h 2625"/>
                <a:gd name="T22" fmla="*/ 363 w 3569"/>
                <a:gd name="T23" fmla="*/ 730 h 2625"/>
                <a:gd name="T24" fmla="*/ 391 w 3569"/>
                <a:gd name="T25" fmla="*/ 657 h 2625"/>
                <a:gd name="T26" fmla="*/ 423 w 3569"/>
                <a:gd name="T27" fmla="*/ 579 h 2625"/>
                <a:gd name="T28" fmla="*/ 455 w 3569"/>
                <a:gd name="T29" fmla="*/ 506 h 2625"/>
                <a:gd name="T30" fmla="*/ 484 w 3569"/>
                <a:gd name="T31" fmla="*/ 445 h 2625"/>
                <a:gd name="T32" fmla="*/ 515 w 3569"/>
                <a:gd name="T33" fmla="*/ 412 h 2625"/>
                <a:gd name="T34" fmla="*/ 548 w 3569"/>
                <a:gd name="T35" fmla="*/ 401 h 2625"/>
                <a:gd name="T36" fmla="*/ 576 w 3569"/>
                <a:gd name="T37" fmla="*/ 422 h 2625"/>
                <a:gd name="T38" fmla="*/ 609 w 3569"/>
                <a:gd name="T39" fmla="*/ 462 h 2625"/>
                <a:gd name="T40" fmla="*/ 640 w 3569"/>
                <a:gd name="T41" fmla="*/ 521 h 2625"/>
                <a:gd name="T42" fmla="*/ 669 w 3569"/>
                <a:gd name="T43" fmla="*/ 582 h 2625"/>
                <a:gd name="T44" fmla="*/ 701 w 3569"/>
                <a:gd name="T45" fmla="*/ 640 h 2625"/>
                <a:gd name="T46" fmla="*/ 733 w 3569"/>
                <a:gd name="T47" fmla="*/ 685 h 2625"/>
                <a:gd name="T48" fmla="*/ 761 w 3569"/>
                <a:gd name="T49" fmla="*/ 713 h 2625"/>
                <a:gd name="T50" fmla="*/ 793 w 3569"/>
                <a:gd name="T51" fmla="*/ 718 h 2625"/>
                <a:gd name="T52" fmla="*/ 825 w 3569"/>
                <a:gd name="T53" fmla="*/ 700 h 2625"/>
                <a:gd name="T54" fmla="*/ 854 w 3569"/>
                <a:gd name="T55" fmla="*/ 663 h 2625"/>
                <a:gd name="T56" fmla="*/ 886 w 3569"/>
                <a:gd name="T57" fmla="*/ 614 h 2625"/>
                <a:gd name="T58" fmla="*/ 917 w 3569"/>
                <a:gd name="T59" fmla="*/ 561 h 2625"/>
                <a:gd name="T60" fmla="*/ 945 w 3569"/>
                <a:gd name="T61" fmla="*/ 510 h 2625"/>
                <a:gd name="T62" fmla="*/ 978 w 3569"/>
                <a:gd name="T63" fmla="*/ 472 h 2625"/>
                <a:gd name="T64" fmla="*/ 1010 w 3569"/>
                <a:gd name="T65" fmla="*/ 453 h 2625"/>
                <a:gd name="T66" fmla="*/ 1039 w 3569"/>
                <a:gd name="T67" fmla="*/ 450 h 2625"/>
                <a:gd name="T68" fmla="*/ 1071 w 3569"/>
                <a:gd name="T69" fmla="*/ 470 h 2625"/>
                <a:gd name="T70" fmla="*/ 1103 w 3569"/>
                <a:gd name="T71" fmla="*/ 503 h 2625"/>
                <a:gd name="T72" fmla="*/ 1131 w 3569"/>
                <a:gd name="T73" fmla="*/ 549 h 2625"/>
                <a:gd name="T74" fmla="*/ 1163 w 3569"/>
                <a:gd name="T75" fmla="*/ 594 h 2625"/>
                <a:gd name="T76" fmla="*/ 1195 w 3569"/>
                <a:gd name="T77" fmla="*/ 637 h 2625"/>
                <a:gd name="T78" fmla="*/ 1223 w 3569"/>
                <a:gd name="T79" fmla="*/ 669 h 2625"/>
                <a:gd name="T80" fmla="*/ 1255 w 3569"/>
                <a:gd name="T81" fmla="*/ 685 h 2625"/>
                <a:gd name="T82" fmla="*/ 1288 w 3569"/>
                <a:gd name="T83" fmla="*/ 685 h 2625"/>
                <a:gd name="T84" fmla="*/ 1316 w 3569"/>
                <a:gd name="T85" fmla="*/ 667 h 2625"/>
                <a:gd name="T86" fmla="*/ 1348 w 3569"/>
                <a:gd name="T87" fmla="*/ 634 h 2625"/>
                <a:gd name="T88" fmla="*/ 1380 w 3569"/>
                <a:gd name="T89" fmla="*/ 594 h 2625"/>
                <a:gd name="T90" fmla="*/ 1409 w 3569"/>
                <a:gd name="T91" fmla="*/ 551 h 2625"/>
                <a:gd name="T92" fmla="*/ 1440 w 3569"/>
                <a:gd name="T93" fmla="*/ 513 h 2625"/>
                <a:gd name="T94" fmla="*/ 1472 w 3569"/>
                <a:gd name="T95" fmla="*/ 485 h 2625"/>
                <a:gd name="T96" fmla="*/ 1501 w 3569"/>
                <a:gd name="T97" fmla="*/ 472 h 2625"/>
                <a:gd name="T98" fmla="*/ 1533 w 3569"/>
                <a:gd name="T99" fmla="*/ 475 h 262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569"/>
                <a:gd name="T151" fmla="*/ 0 h 2625"/>
                <a:gd name="T152" fmla="*/ 3569 w 3569"/>
                <a:gd name="T153" fmla="*/ 2625 h 262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569" h="2625">
                  <a:moveTo>
                    <a:pt x="0" y="0"/>
                  </a:moveTo>
                  <a:lnTo>
                    <a:pt x="17" y="8"/>
                  </a:lnTo>
                  <a:lnTo>
                    <a:pt x="33" y="17"/>
                  </a:lnTo>
                  <a:lnTo>
                    <a:pt x="50" y="41"/>
                  </a:lnTo>
                  <a:lnTo>
                    <a:pt x="75" y="74"/>
                  </a:lnTo>
                  <a:lnTo>
                    <a:pt x="91" y="115"/>
                  </a:lnTo>
                  <a:lnTo>
                    <a:pt x="107" y="165"/>
                  </a:lnTo>
                  <a:lnTo>
                    <a:pt x="124" y="222"/>
                  </a:lnTo>
                  <a:lnTo>
                    <a:pt x="140" y="288"/>
                  </a:lnTo>
                  <a:lnTo>
                    <a:pt x="157" y="362"/>
                  </a:lnTo>
                  <a:lnTo>
                    <a:pt x="182" y="436"/>
                  </a:lnTo>
                  <a:lnTo>
                    <a:pt x="198" y="527"/>
                  </a:lnTo>
                  <a:lnTo>
                    <a:pt x="215" y="617"/>
                  </a:lnTo>
                  <a:lnTo>
                    <a:pt x="231" y="708"/>
                  </a:lnTo>
                  <a:lnTo>
                    <a:pt x="248" y="806"/>
                  </a:lnTo>
                  <a:lnTo>
                    <a:pt x="264" y="913"/>
                  </a:lnTo>
                  <a:lnTo>
                    <a:pt x="289" y="1020"/>
                  </a:lnTo>
                  <a:lnTo>
                    <a:pt x="305" y="1127"/>
                  </a:lnTo>
                  <a:lnTo>
                    <a:pt x="322" y="1234"/>
                  </a:lnTo>
                  <a:lnTo>
                    <a:pt x="338" y="1341"/>
                  </a:lnTo>
                  <a:lnTo>
                    <a:pt x="355" y="1448"/>
                  </a:lnTo>
                  <a:lnTo>
                    <a:pt x="371" y="1555"/>
                  </a:lnTo>
                  <a:lnTo>
                    <a:pt x="396" y="1662"/>
                  </a:lnTo>
                  <a:lnTo>
                    <a:pt x="412" y="1769"/>
                  </a:lnTo>
                  <a:lnTo>
                    <a:pt x="429" y="1868"/>
                  </a:lnTo>
                  <a:lnTo>
                    <a:pt x="445" y="1958"/>
                  </a:lnTo>
                  <a:lnTo>
                    <a:pt x="462" y="2049"/>
                  </a:lnTo>
                  <a:lnTo>
                    <a:pt x="478" y="2140"/>
                  </a:lnTo>
                  <a:lnTo>
                    <a:pt x="503" y="2214"/>
                  </a:lnTo>
                  <a:lnTo>
                    <a:pt x="520" y="2288"/>
                  </a:lnTo>
                  <a:lnTo>
                    <a:pt x="536" y="2353"/>
                  </a:lnTo>
                  <a:lnTo>
                    <a:pt x="553" y="2419"/>
                  </a:lnTo>
                  <a:lnTo>
                    <a:pt x="569" y="2469"/>
                  </a:lnTo>
                  <a:lnTo>
                    <a:pt x="585" y="2518"/>
                  </a:lnTo>
                  <a:lnTo>
                    <a:pt x="610" y="2551"/>
                  </a:lnTo>
                  <a:lnTo>
                    <a:pt x="627" y="2584"/>
                  </a:lnTo>
                  <a:lnTo>
                    <a:pt x="643" y="2600"/>
                  </a:lnTo>
                  <a:lnTo>
                    <a:pt x="660" y="2617"/>
                  </a:lnTo>
                  <a:lnTo>
                    <a:pt x="676" y="2625"/>
                  </a:lnTo>
                  <a:lnTo>
                    <a:pt x="693" y="2625"/>
                  </a:lnTo>
                  <a:lnTo>
                    <a:pt x="717" y="2617"/>
                  </a:lnTo>
                  <a:lnTo>
                    <a:pt x="734" y="2600"/>
                  </a:lnTo>
                  <a:lnTo>
                    <a:pt x="750" y="2576"/>
                  </a:lnTo>
                  <a:lnTo>
                    <a:pt x="767" y="2543"/>
                  </a:lnTo>
                  <a:lnTo>
                    <a:pt x="783" y="2510"/>
                  </a:lnTo>
                  <a:lnTo>
                    <a:pt x="800" y="2469"/>
                  </a:lnTo>
                  <a:lnTo>
                    <a:pt x="824" y="2428"/>
                  </a:lnTo>
                  <a:lnTo>
                    <a:pt x="841" y="2378"/>
                  </a:lnTo>
                  <a:lnTo>
                    <a:pt x="857" y="2321"/>
                  </a:lnTo>
                  <a:lnTo>
                    <a:pt x="874" y="2263"/>
                  </a:lnTo>
                  <a:lnTo>
                    <a:pt x="890" y="2205"/>
                  </a:lnTo>
                  <a:lnTo>
                    <a:pt x="907" y="2140"/>
                  </a:lnTo>
                  <a:lnTo>
                    <a:pt x="932" y="2074"/>
                  </a:lnTo>
                  <a:lnTo>
                    <a:pt x="948" y="2016"/>
                  </a:lnTo>
                  <a:lnTo>
                    <a:pt x="965" y="1950"/>
                  </a:lnTo>
                  <a:lnTo>
                    <a:pt x="981" y="1884"/>
                  </a:lnTo>
                  <a:lnTo>
                    <a:pt x="998" y="1819"/>
                  </a:lnTo>
                  <a:lnTo>
                    <a:pt x="1014" y="1761"/>
                  </a:lnTo>
                  <a:lnTo>
                    <a:pt x="1039" y="1695"/>
                  </a:lnTo>
                  <a:lnTo>
                    <a:pt x="1055" y="1646"/>
                  </a:lnTo>
                  <a:lnTo>
                    <a:pt x="1072" y="1588"/>
                  </a:lnTo>
                  <a:lnTo>
                    <a:pt x="1088" y="1539"/>
                  </a:lnTo>
                  <a:lnTo>
                    <a:pt x="1105" y="1489"/>
                  </a:lnTo>
                  <a:lnTo>
                    <a:pt x="1121" y="1448"/>
                  </a:lnTo>
                  <a:lnTo>
                    <a:pt x="1146" y="1415"/>
                  </a:lnTo>
                  <a:lnTo>
                    <a:pt x="1162" y="1382"/>
                  </a:lnTo>
                  <a:lnTo>
                    <a:pt x="1179" y="1358"/>
                  </a:lnTo>
                  <a:lnTo>
                    <a:pt x="1195" y="1341"/>
                  </a:lnTo>
                  <a:lnTo>
                    <a:pt x="1212" y="1325"/>
                  </a:lnTo>
                  <a:lnTo>
                    <a:pt x="1228" y="1317"/>
                  </a:lnTo>
                  <a:lnTo>
                    <a:pt x="1253" y="1308"/>
                  </a:lnTo>
                  <a:lnTo>
                    <a:pt x="1269" y="1308"/>
                  </a:lnTo>
                  <a:lnTo>
                    <a:pt x="1286" y="1317"/>
                  </a:lnTo>
                  <a:lnTo>
                    <a:pt x="1302" y="1333"/>
                  </a:lnTo>
                  <a:lnTo>
                    <a:pt x="1319" y="1350"/>
                  </a:lnTo>
                  <a:lnTo>
                    <a:pt x="1335" y="1374"/>
                  </a:lnTo>
                  <a:lnTo>
                    <a:pt x="1360" y="1399"/>
                  </a:lnTo>
                  <a:lnTo>
                    <a:pt x="1377" y="1432"/>
                  </a:lnTo>
                  <a:lnTo>
                    <a:pt x="1393" y="1465"/>
                  </a:lnTo>
                  <a:lnTo>
                    <a:pt x="1410" y="1506"/>
                  </a:lnTo>
                  <a:lnTo>
                    <a:pt x="1426" y="1547"/>
                  </a:lnTo>
                  <a:lnTo>
                    <a:pt x="1443" y="1596"/>
                  </a:lnTo>
                  <a:lnTo>
                    <a:pt x="1467" y="1646"/>
                  </a:lnTo>
                  <a:lnTo>
                    <a:pt x="1484" y="1695"/>
                  </a:lnTo>
                  <a:lnTo>
                    <a:pt x="1500" y="1745"/>
                  </a:lnTo>
                  <a:lnTo>
                    <a:pt x="1517" y="1794"/>
                  </a:lnTo>
                  <a:lnTo>
                    <a:pt x="1533" y="1843"/>
                  </a:lnTo>
                  <a:lnTo>
                    <a:pt x="1550" y="1893"/>
                  </a:lnTo>
                  <a:lnTo>
                    <a:pt x="1574" y="1942"/>
                  </a:lnTo>
                  <a:lnTo>
                    <a:pt x="1591" y="1991"/>
                  </a:lnTo>
                  <a:lnTo>
                    <a:pt x="1607" y="2041"/>
                  </a:lnTo>
                  <a:lnTo>
                    <a:pt x="1624" y="2082"/>
                  </a:lnTo>
                  <a:lnTo>
                    <a:pt x="1640" y="2123"/>
                  </a:lnTo>
                  <a:lnTo>
                    <a:pt x="1657" y="2164"/>
                  </a:lnTo>
                  <a:lnTo>
                    <a:pt x="1682" y="2205"/>
                  </a:lnTo>
                  <a:lnTo>
                    <a:pt x="1698" y="2230"/>
                  </a:lnTo>
                  <a:lnTo>
                    <a:pt x="1715" y="2263"/>
                  </a:lnTo>
                  <a:lnTo>
                    <a:pt x="1731" y="2288"/>
                  </a:lnTo>
                  <a:lnTo>
                    <a:pt x="1747" y="2304"/>
                  </a:lnTo>
                  <a:lnTo>
                    <a:pt x="1764" y="2321"/>
                  </a:lnTo>
                  <a:lnTo>
                    <a:pt x="1789" y="2329"/>
                  </a:lnTo>
                  <a:lnTo>
                    <a:pt x="1805" y="2337"/>
                  </a:lnTo>
                  <a:lnTo>
                    <a:pt x="1822" y="2337"/>
                  </a:lnTo>
                  <a:lnTo>
                    <a:pt x="1838" y="2337"/>
                  </a:lnTo>
                  <a:lnTo>
                    <a:pt x="1855" y="2329"/>
                  </a:lnTo>
                  <a:lnTo>
                    <a:pt x="1871" y="2312"/>
                  </a:lnTo>
                  <a:lnTo>
                    <a:pt x="1888" y="2296"/>
                  </a:lnTo>
                  <a:lnTo>
                    <a:pt x="1912" y="2279"/>
                  </a:lnTo>
                  <a:lnTo>
                    <a:pt x="1929" y="2255"/>
                  </a:lnTo>
                  <a:lnTo>
                    <a:pt x="1945" y="2222"/>
                  </a:lnTo>
                  <a:lnTo>
                    <a:pt x="1962" y="2189"/>
                  </a:lnTo>
                  <a:lnTo>
                    <a:pt x="1978" y="2156"/>
                  </a:lnTo>
                  <a:lnTo>
                    <a:pt x="1995" y="2123"/>
                  </a:lnTo>
                  <a:lnTo>
                    <a:pt x="2019" y="2082"/>
                  </a:lnTo>
                  <a:lnTo>
                    <a:pt x="2036" y="2041"/>
                  </a:lnTo>
                  <a:lnTo>
                    <a:pt x="2052" y="2000"/>
                  </a:lnTo>
                  <a:lnTo>
                    <a:pt x="2069" y="1950"/>
                  </a:lnTo>
                  <a:lnTo>
                    <a:pt x="2085" y="1909"/>
                  </a:lnTo>
                  <a:lnTo>
                    <a:pt x="2102" y="1868"/>
                  </a:lnTo>
                  <a:lnTo>
                    <a:pt x="2127" y="1827"/>
                  </a:lnTo>
                  <a:lnTo>
                    <a:pt x="2143" y="1777"/>
                  </a:lnTo>
                  <a:lnTo>
                    <a:pt x="2160" y="1736"/>
                  </a:lnTo>
                  <a:lnTo>
                    <a:pt x="2176" y="1703"/>
                  </a:lnTo>
                  <a:lnTo>
                    <a:pt x="2192" y="1662"/>
                  </a:lnTo>
                  <a:lnTo>
                    <a:pt x="2209" y="1629"/>
                  </a:lnTo>
                  <a:lnTo>
                    <a:pt x="2234" y="1596"/>
                  </a:lnTo>
                  <a:lnTo>
                    <a:pt x="2250" y="1564"/>
                  </a:lnTo>
                  <a:lnTo>
                    <a:pt x="2267" y="1539"/>
                  </a:lnTo>
                  <a:lnTo>
                    <a:pt x="2283" y="1514"/>
                  </a:lnTo>
                  <a:lnTo>
                    <a:pt x="2300" y="1498"/>
                  </a:lnTo>
                  <a:lnTo>
                    <a:pt x="2316" y="1481"/>
                  </a:lnTo>
                  <a:lnTo>
                    <a:pt x="2341" y="1473"/>
                  </a:lnTo>
                  <a:lnTo>
                    <a:pt x="2357" y="1465"/>
                  </a:lnTo>
                  <a:lnTo>
                    <a:pt x="2374" y="1465"/>
                  </a:lnTo>
                  <a:lnTo>
                    <a:pt x="2390" y="1465"/>
                  </a:lnTo>
                  <a:lnTo>
                    <a:pt x="2407" y="1465"/>
                  </a:lnTo>
                  <a:lnTo>
                    <a:pt x="2423" y="1481"/>
                  </a:lnTo>
                  <a:lnTo>
                    <a:pt x="2448" y="1489"/>
                  </a:lnTo>
                  <a:lnTo>
                    <a:pt x="2464" y="1506"/>
                  </a:lnTo>
                  <a:lnTo>
                    <a:pt x="2481" y="1531"/>
                  </a:lnTo>
                  <a:lnTo>
                    <a:pt x="2497" y="1547"/>
                  </a:lnTo>
                  <a:lnTo>
                    <a:pt x="2514" y="1580"/>
                  </a:lnTo>
                  <a:lnTo>
                    <a:pt x="2530" y="1605"/>
                  </a:lnTo>
                  <a:lnTo>
                    <a:pt x="2555" y="1638"/>
                  </a:lnTo>
                  <a:lnTo>
                    <a:pt x="2572" y="1670"/>
                  </a:lnTo>
                  <a:lnTo>
                    <a:pt x="2588" y="1703"/>
                  </a:lnTo>
                  <a:lnTo>
                    <a:pt x="2605" y="1745"/>
                  </a:lnTo>
                  <a:lnTo>
                    <a:pt x="2621" y="1786"/>
                  </a:lnTo>
                  <a:lnTo>
                    <a:pt x="2638" y="1819"/>
                  </a:lnTo>
                  <a:lnTo>
                    <a:pt x="2662" y="1860"/>
                  </a:lnTo>
                  <a:lnTo>
                    <a:pt x="2679" y="1901"/>
                  </a:lnTo>
                  <a:lnTo>
                    <a:pt x="2695" y="1934"/>
                  </a:lnTo>
                  <a:lnTo>
                    <a:pt x="2712" y="1975"/>
                  </a:lnTo>
                  <a:lnTo>
                    <a:pt x="2728" y="2008"/>
                  </a:lnTo>
                  <a:lnTo>
                    <a:pt x="2745" y="2041"/>
                  </a:lnTo>
                  <a:lnTo>
                    <a:pt x="2769" y="2074"/>
                  </a:lnTo>
                  <a:lnTo>
                    <a:pt x="2786" y="2107"/>
                  </a:lnTo>
                  <a:lnTo>
                    <a:pt x="2802" y="2131"/>
                  </a:lnTo>
                  <a:lnTo>
                    <a:pt x="2819" y="2156"/>
                  </a:lnTo>
                  <a:lnTo>
                    <a:pt x="2835" y="2181"/>
                  </a:lnTo>
                  <a:lnTo>
                    <a:pt x="2852" y="2197"/>
                  </a:lnTo>
                  <a:lnTo>
                    <a:pt x="2876" y="2214"/>
                  </a:lnTo>
                  <a:lnTo>
                    <a:pt x="2893" y="2222"/>
                  </a:lnTo>
                  <a:lnTo>
                    <a:pt x="2909" y="2230"/>
                  </a:lnTo>
                  <a:lnTo>
                    <a:pt x="2926" y="2238"/>
                  </a:lnTo>
                  <a:lnTo>
                    <a:pt x="2942" y="2238"/>
                  </a:lnTo>
                  <a:lnTo>
                    <a:pt x="2959" y="2238"/>
                  </a:lnTo>
                  <a:lnTo>
                    <a:pt x="2984" y="2230"/>
                  </a:lnTo>
                  <a:lnTo>
                    <a:pt x="3000" y="2222"/>
                  </a:lnTo>
                  <a:lnTo>
                    <a:pt x="3017" y="2205"/>
                  </a:lnTo>
                  <a:lnTo>
                    <a:pt x="3033" y="2189"/>
                  </a:lnTo>
                  <a:lnTo>
                    <a:pt x="3050" y="2172"/>
                  </a:lnTo>
                  <a:lnTo>
                    <a:pt x="3066" y="2148"/>
                  </a:lnTo>
                  <a:lnTo>
                    <a:pt x="3091" y="2123"/>
                  </a:lnTo>
                  <a:lnTo>
                    <a:pt x="3107" y="2090"/>
                  </a:lnTo>
                  <a:lnTo>
                    <a:pt x="3124" y="2065"/>
                  </a:lnTo>
                  <a:lnTo>
                    <a:pt x="3140" y="2033"/>
                  </a:lnTo>
                  <a:lnTo>
                    <a:pt x="3157" y="2000"/>
                  </a:lnTo>
                  <a:lnTo>
                    <a:pt x="3173" y="1967"/>
                  </a:lnTo>
                  <a:lnTo>
                    <a:pt x="3198" y="1934"/>
                  </a:lnTo>
                  <a:lnTo>
                    <a:pt x="3214" y="1893"/>
                  </a:lnTo>
                  <a:lnTo>
                    <a:pt x="3231" y="1860"/>
                  </a:lnTo>
                  <a:lnTo>
                    <a:pt x="3247" y="1827"/>
                  </a:lnTo>
                  <a:lnTo>
                    <a:pt x="3264" y="1794"/>
                  </a:lnTo>
                  <a:lnTo>
                    <a:pt x="3280" y="1761"/>
                  </a:lnTo>
                  <a:lnTo>
                    <a:pt x="3305" y="1728"/>
                  </a:lnTo>
                  <a:lnTo>
                    <a:pt x="3322" y="1695"/>
                  </a:lnTo>
                  <a:lnTo>
                    <a:pt x="3338" y="1670"/>
                  </a:lnTo>
                  <a:lnTo>
                    <a:pt x="3354" y="1638"/>
                  </a:lnTo>
                  <a:lnTo>
                    <a:pt x="3371" y="1621"/>
                  </a:lnTo>
                  <a:lnTo>
                    <a:pt x="3387" y="1596"/>
                  </a:lnTo>
                  <a:lnTo>
                    <a:pt x="3412" y="1580"/>
                  </a:lnTo>
                  <a:lnTo>
                    <a:pt x="3429" y="1564"/>
                  </a:lnTo>
                  <a:lnTo>
                    <a:pt x="3445" y="1547"/>
                  </a:lnTo>
                  <a:lnTo>
                    <a:pt x="3462" y="1539"/>
                  </a:lnTo>
                  <a:lnTo>
                    <a:pt x="3478" y="1539"/>
                  </a:lnTo>
                  <a:lnTo>
                    <a:pt x="3495" y="1531"/>
                  </a:lnTo>
                  <a:lnTo>
                    <a:pt x="3519" y="1539"/>
                  </a:lnTo>
                  <a:lnTo>
                    <a:pt x="3536" y="1539"/>
                  </a:lnTo>
                  <a:lnTo>
                    <a:pt x="3552" y="1547"/>
                  </a:lnTo>
                  <a:lnTo>
                    <a:pt x="3569" y="1555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7" name="Freeform 23"/>
            <p:cNvSpPr>
              <a:spLocks noChangeAspect="1"/>
            </p:cNvSpPr>
            <p:nvPr/>
          </p:nvSpPr>
          <p:spPr bwMode="auto">
            <a:xfrm>
              <a:off x="2267" y="2032"/>
              <a:ext cx="2697" cy="1171"/>
            </a:xfrm>
            <a:custGeom>
              <a:avLst/>
              <a:gdLst>
                <a:gd name="T0" fmla="*/ 22 w 3569"/>
                <a:gd name="T1" fmla="*/ 250 h 1736"/>
                <a:gd name="T2" fmla="*/ 54 w 3569"/>
                <a:gd name="T3" fmla="*/ 146 h 1736"/>
                <a:gd name="T4" fmla="*/ 85 w 3569"/>
                <a:gd name="T5" fmla="*/ 63 h 1736"/>
                <a:gd name="T6" fmla="*/ 113 w 3569"/>
                <a:gd name="T7" fmla="*/ 13 h 1736"/>
                <a:gd name="T8" fmla="*/ 146 w 3569"/>
                <a:gd name="T9" fmla="*/ 0 h 1736"/>
                <a:gd name="T10" fmla="*/ 178 w 3569"/>
                <a:gd name="T11" fmla="*/ 25 h 1736"/>
                <a:gd name="T12" fmla="*/ 206 w 3569"/>
                <a:gd name="T13" fmla="*/ 80 h 1736"/>
                <a:gd name="T14" fmla="*/ 239 w 3569"/>
                <a:gd name="T15" fmla="*/ 161 h 1736"/>
                <a:gd name="T16" fmla="*/ 271 w 3569"/>
                <a:gd name="T17" fmla="*/ 255 h 1736"/>
                <a:gd name="T18" fmla="*/ 299 w 3569"/>
                <a:gd name="T19" fmla="*/ 351 h 1736"/>
                <a:gd name="T20" fmla="*/ 331 w 3569"/>
                <a:gd name="T21" fmla="*/ 432 h 1736"/>
                <a:gd name="T22" fmla="*/ 363 w 3569"/>
                <a:gd name="T23" fmla="*/ 495 h 1736"/>
                <a:gd name="T24" fmla="*/ 391 w 3569"/>
                <a:gd name="T25" fmla="*/ 527 h 1736"/>
                <a:gd name="T26" fmla="*/ 423 w 3569"/>
                <a:gd name="T27" fmla="*/ 531 h 1736"/>
                <a:gd name="T28" fmla="*/ 455 w 3569"/>
                <a:gd name="T29" fmla="*/ 503 h 1736"/>
                <a:gd name="T30" fmla="*/ 484 w 3569"/>
                <a:gd name="T31" fmla="*/ 455 h 1736"/>
                <a:gd name="T32" fmla="*/ 515 w 3569"/>
                <a:gd name="T33" fmla="*/ 389 h 1736"/>
                <a:gd name="T34" fmla="*/ 548 w 3569"/>
                <a:gd name="T35" fmla="*/ 321 h 1736"/>
                <a:gd name="T36" fmla="*/ 576 w 3569"/>
                <a:gd name="T37" fmla="*/ 258 h 1736"/>
                <a:gd name="T38" fmla="*/ 609 w 3569"/>
                <a:gd name="T39" fmla="*/ 210 h 1736"/>
                <a:gd name="T40" fmla="*/ 640 w 3569"/>
                <a:gd name="T41" fmla="*/ 181 h 1736"/>
                <a:gd name="T42" fmla="*/ 669 w 3569"/>
                <a:gd name="T43" fmla="*/ 179 h 1736"/>
                <a:gd name="T44" fmla="*/ 701 w 3569"/>
                <a:gd name="T45" fmla="*/ 199 h 1736"/>
                <a:gd name="T46" fmla="*/ 733 w 3569"/>
                <a:gd name="T47" fmla="*/ 243 h 1736"/>
                <a:gd name="T48" fmla="*/ 761 w 3569"/>
                <a:gd name="T49" fmla="*/ 295 h 1736"/>
                <a:gd name="T50" fmla="*/ 793 w 3569"/>
                <a:gd name="T51" fmla="*/ 351 h 1736"/>
                <a:gd name="T52" fmla="*/ 825 w 3569"/>
                <a:gd name="T53" fmla="*/ 404 h 1736"/>
                <a:gd name="T54" fmla="*/ 854 w 3569"/>
                <a:gd name="T55" fmla="*/ 445 h 1736"/>
                <a:gd name="T56" fmla="*/ 886 w 3569"/>
                <a:gd name="T57" fmla="*/ 465 h 1736"/>
                <a:gd name="T58" fmla="*/ 917 w 3569"/>
                <a:gd name="T59" fmla="*/ 465 h 1736"/>
                <a:gd name="T60" fmla="*/ 945 w 3569"/>
                <a:gd name="T61" fmla="*/ 445 h 1736"/>
                <a:gd name="T62" fmla="*/ 978 w 3569"/>
                <a:gd name="T63" fmla="*/ 409 h 1736"/>
                <a:gd name="T64" fmla="*/ 1010 w 3569"/>
                <a:gd name="T65" fmla="*/ 361 h 1736"/>
                <a:gd name="T66" fmla="*/ 1039 w 3569"/>
                <a:gd name="T67" fmla="*/ 313 h 1736"/>
                <a:gd name="T68" fmla="*/ 1071 w 3569"/>
                <a:gd name="T69" fmla="*/ 268 h 1736"/>
                <a:gd name="T70" fmla="*/ 1103 w 3569"/>
                <a:gd name="T71" fmla="*/ 235 h 1736"/>
                <a:gd name="T72" fmla="*/ 1131 w 3569"/>
                <a:gd name="T73" fmla="*/ 217 h 1736"/>
                <a:gd name="T74" fmla="*/ 1163 w 3569"/>
                <a:gd name="T75" fmla="*/ 220 h 1736"/>
                <a:gd name="T76" fmla="*/ 1195 w 3569"/>
                <a:gd name="T77" fmla="*/ 237 h 1736"/>
                <a:gd name="T78" fmla="*/ 1223 w 3569"/>
                <a:gd name="T79" fmla="*/ 273 h 1736"/>
                <a:gd name="T80" fmla="*/ 1255 w 3569"/>
                <a:gd name="T81" fmla="*/ 315 h 1736"/>
                <a:gd name="T82" fmla="*/ 1288 w 3569"/>
                <a:gd name="T83" fmla="*/ 359 h 1736"/>
                <a:gd name="T84" fmla="*/ 1316 w 3569"/>
                <a:gd name="T85" fmla="*/ 399 h 1736"/>
                <a:gd name="T86" fmla="*/ 1348 w 3569"/>
                <a:gd name="T87" fmla="*/ 427 h 1736"/>
                <a:gd name="T88" fmla="*/ 1380 w 3569"/>
                <a:gd name="T89" fmla="*/ 442 h 1736"/>
                <a:gd name="T90" fmla="*/ 1409 w 3569"/>
                <a:gd name="T91" fmla="*/ 437 h 1736"/>
                <a:gd name="T92" fmla="*/ 1440 w 3569"/>
                <a:gd name="T93" fmla="*/ 419 h 1736"/>
                <a:gd name="T94" fmla="*/ 1472 w 3569"/>
                <a:gd name="T95" fmla="*/ 387 h 1736"/>
                <a:gd name="T96" fmla="*/ 1501 w 3569"/>
                <a:gd name="T97" fmla="*/ 346 h 1736"/>
                <a:gd name="T98" fmla="*/ 1533 w 3569"/>
                <a:gd name="T99" fmla="*/ 306 h 17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569"/>
                <a:gd name="T151" fmla="*/ 0 h 1736"/>
                <a:gd name="T152" fmla="*/ 3569 w 3569"/>
                <a:gd name="T153" fmla="*/ 1736 h 17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569" h="1736">
                  <a:moveTo>
                    <a:pt x="0" y="1086"/>
                  </a:moveTo>
                  <a:lnTo>
                    <a:pt x="17" y="995"/>
                  </a:lnTo>
                  <a:lnTo>
                    <a:pt x="33" y="905"/>
                  </a:lnTo>
                  <a:lnTo>
                    <a:pt x="50" y="814"/>
                  </a:lnTo>
                  <a:lnTo>
                    <a:pt x="75" y="724"/>
                  </a:lnTo>
                  <a:lnTo>
                    <a:pt x="91" y="633"/>
                  </a:lnTo>
                  <a:lnTo>
                    <a:pt x="107" y="551"/>
                  </a:lnTo>
                  <a:lnTo>
                    <a:pt x="124" y="477"/>
                  </a:lnTo>
                  <a:lnTo>
                    <a:pt x="140" y="395"/>
                  </a:lnTo>
                  <a:lnTo>
                    <a:pt x="157" y="329"/>
                  </a:lnTo>
                  <a:lnTo>
                    <a:pt x="182" y="263"/>
                  </a:lnTo>
                  <a:lnTo>
                    <a:pt x="198" y="206"/>
                  </a:lnTo>
                  <a:lnTo>
                    <a:pt x="215" y="156"/>
                  </a:lnTo>
                  <a:lnTo>
                    <a:pt x="231" y="115"/>
                  </a:lnTo>
                  <a:lnTo>
                    <a:pt x="248" y="74"/>
                  </a:lnTo>
                  <a:lnTo>
                    <a:pt x="264" y="41"/>
                  </a:lnTo>
                  <a:lnTo>
                    <a:pt x="289" y="24"/>
                  </a:lnTo>
                  <a:lnTo>
                    <a:pt x="305" y="8"/>
                  </a:lnTo>
                  <a:lnTo>
                    <a:pt x="322" y="0"/>
                  </a:lnTo>
                  <a:lnTo>
                    <a:pt x="338" y="0"/>
                  </a:lnTo>
                  <a:lnTo>
                    <a:pt x="355" y="8"/>
                  </a:lnTo>
                  <a:lnTo>
                    <a:pt x="371" y="24"/>
                  </a:lnTo>
                  <a:lnTo>
                    <a:pt x="396" y="49"/>
                  </a:lnTo>
                  <a:lnTo>
                    <a:pt x="412" y="82"/>
                  </a:lnTo>
                  <a:lnTo>
                    <a:pt x="429" y="115"/>
                  </a:lnTo>
                  <a:lnTo>
                    <a:pt x="445" y="156"/>
                  </a:lnTo>
                  <a:lnTo>
                    <a:pt x="462" y="206"/>
                  </a:lnTo>
                  <a:lnTo>
                    <a:pt x="478" y="263"/>
                  </a:lnTo>
                  <a:lnTo>
                    <a:pt x="503" y="321"/>
                  </a:lnTo>
                  <a:lnTo>
                    <a:pt x="520" y="387"/>
                  </a:lnTo>
                  <a:lnTo>
                    <a:pt x="536" y="452"/>
                  </a:lnTo>
                  <a:lnTo>
                    <a:pt x="553" y="526"/>
                  </a:lnTo>
                  <a:lnTo>
                    <a:pt x="569" y="600"/>
                  </a:lnTo>
                  <a:lnTo>
                    <a:pt x="585" y="675"/>
                  </a:lnTo>
                  <a:lnTo>
                    <a:pt x="610" y="757"/>
                  </a:lnTo>
                  <a:lnTo>
                    <a:pt x="627" y="831"/>
                  </a:lnTo>
                  <a:lnTo>
                    <a:pt x="643" y="913"/>
                  </a:lnTo>
                  <a:lnTo>
                    <a:pt x="660" y="987"/>
                  </a:lnTo>
                  <a:lnTo>
                    <a:pt x="676" y="1061"/>
                  </a:lnTo>
                  <a:lnTo>
                    <a:pt x="693" y="1144"/>
                  </a:lnTo>
                  <a:lnTo>
                    <a:pt x="717" y="1209"/>
                  </a:lnTo>
                  <a:lnTo>
                    <a:pt x="734" y="1283"/>
                  </a:lnTo>
                  <a:lnTo>
                    <a:pt x="750" y="1349"/>
                  </a:lnTo>
                  <a:lnTo>
                    <a:pt x="767" y="1407"/>
                  </a:lnTo>
                  <a:lnTo>
                    <a:pt x="783" y="1464"/>
                  </a:lnTo>
                  <a:lnTo>
                    <a:pt x="800" y="1522"/>
                  </a:lnTo>
                  <a:lnTo>
                    <a:pt x="824" y="1571"/>
                  </a:lnTo>
                  <a:lnTo>
                    <a:pt x="841" y="1613"/>
                  </a:lnTo>
                  <a:lnTo>
                    <a:pt x="857" y="1646"/>
                  </a:lnTo>
                  <a:lnTo>
                    <a:pt x="874" y="1678"/>
                  </a:lnTo>
                  <a:lnTo>
                    <a:pt x="890" y="1703"/>
                  </a:lnTo>
                  <a:lnTo>
                    <a:pt x="907" y="1720"/>
                  </a:lnTo>
                  <a:lnTo>
                    <a:pt x="932" y="1728"/>
                  </a:lnTo>
                  <a:lnTo>
                    <a:pt x="948" y="1736"/>
                  </a:lnTo>
                  <a:lnTo>
                    <a:pt x="965" y="1736"/>
                  </a:lnTo>
                  <a:lnTo>
                    <a:pt x="981" y="1728"/>
                  </a:lnTo>
                  <a:lnTo>
                    <a:pt x="998" y="1711"/>
                  </a:lnTo>
                  <a:lnTo>
                    <a:pt x="1014" y="1695"/>
                  </a:lnTo>
                  <a:lnTo>
                    <a:pt x="1039" y="1670"/>
                  </a:lnTo>
                  <a:lnTo>
                    <a:pt x="1055" y="1637"/>
                  </a:lnTo>
                  <a:lnTo>
                    <a:pt x="1072" y="1604"/>
                  </a:lnTo>
                  <a:lnTo>
                    <a:pt x="1088" y="1563"/>
                  </a:lnTo>
                  <a:lnTo>
                    <a:pt x="1105" y="1522"/>
                  </a:lnTo>
                  <a:lnTo>
                    <a:pt x="1121" y="1481"/>
                  </a:lnTo>
                  <a:lnTo>
                    <a:pt x="1146" y="1432"/>
                  </a:lnTo>
                  <a:lnTo>
                    <a:pt x="1162" y="1374"/>
                  </a:lnTo>
                  <a:lnTo>
                    <a:pt x="1179" y="1325"/>
                  </a:lnTo>
                  <a:lnTo>
                    <a:pt x="1195" y="1267"/>
                  </a:lnTo>
                  <a:lnTo>
                    <a:pt x="1212" y="1209"/>
                  </a:lnTo>
                  <a:lnTo>
                    <a:pt x="1228" y="1152"/>
                  </a:lnTo>
                  <a:lnTo>
                    <a:pt x="1253" y="1094"/>
                  </a:lnTo>
                  <a:lnTo>
                    <a:pt x="1269" y="1045"/>
                  </a:lnTo>
                  <a:lnTo>
                    <a:pt x="1286" y="987"/>
                  </a:lnTo>
                  <a:lnTo>
                    <a:pt x="1302" y="938"/>
                  </a:lnTo>
                  <a:lnTo>
                    <a:pt x="1319" y="880"/>
                  </a:lnTo>
                  <a:lnTo>
                    <a:pt x="1335" y="839"/>
                  </a:lnTo>
                  <a:lnTo>
                    <a:pt x="1360" y="790"/>
                  </a:lnTo>
                  <a:lnTo>
                    <a:pt x="1377" y="749"/>
                  </a:lnTo>
                  <a:lnTo>
                    <a:pt x="1393" y="716"/>
                  </a:lnTo>
                  <a:lnTo>
                    <a:pt x="1410" y="683"/>
                  </a:lnTo>
                  <a:lnTo>
                    <a:pt x="1426" y="650"/>
                  </a:lnTo>
                  <a:lnTo>
                    <a:pt x="1443" y="625"/>
                  </a:lnTo>
                  <a:lnTo>
                    <a:pt x="1467" y="609"/>
                  </a:lnTo>
                  <a:lnTo>
                    <a:pt x="1484" y="592"/>
                  </a:lnTo>
                  <a:lnTo>
                    <a:pt x="1500" y="584"/>
                  </a:lnTo>
                  <a:lnTo>
                    <a:pt x="1517" y="576"/>
                  </a:lnTo>
                  <a:lnTo>
                    <a:pt x="1533" y="576"/>
                  </a:lnTo>
                  <a:lnTo>
                    <a:pt x="1550" y="584"/>
                  </a:lnTo>
                  <a:lnTo>
                    <a:pt x="1574" y="592"/>
                  </a:lnTo>
                  <a:lnTo>
                    <a:pt x="1591" y="609"/>
                  </a:lnTo>
                  <a:lnTo>
                    <a:pt x="1607" y="633"/>
                  </a:lnTo>
                  <a:lnTo>
                    <a:pt x="1624" y="650"/>
                  </a:lnTo>
                  <a:lnTo>
                    <a:pt x="1640" y="683"/>
                  </a:lnTo>
                  <a:lnTo>
                    <a:pt x="1657" y="716"/>
                  </a:lnTo>
                  <a:lnTo>
                    <a:pt x="1682" y="749"/>
                  </a:lnTo>
                  <a:lnTo>
                    <a:pt x="1698" y="790"/>
                  </a:lnTo>
                  <a:lnTo>
                    <a:pt x="1715" y="831"/>
                  </a:lnTo>
                  <a:lnTo>
                    <a:pt x="1731" y="872"/>
                  </a:lnTo>
                  <a:lnTo>
                    <a:pt x="1747" y="913"/>
                  </a:lnTo>
                  <a:lnTo>
                    <a:pt x="1764" y="963"/>
                  </a:lnTo>
                  <a:lnTo>
                    <a:pt x="1789" y="1004"/>
                  </a:lnTo>
                  <a:lnTo>
                    <a:pt x="1805" y="1053"/>
                  </a:lnTo>
                  <a:lnTo>
                    <a:pt x="1822" y="1102"/>
                  </a:lnTo>
                  <a:lnTo>
                    <a:pt x="1838" y="1144"/>
                  </a:lnTo>
                  <a:lnTo>
                    <a:pt x="1855" y="1193"/>
                  </a:lnTo>
                  <a:lnTo>
                    <a:pt x="1871" y="1234"/>
                  </a:lnTo>
                  <a:lnTo>
                    <a:pt x="1888" y="1275"/>
                  </a:lnTo>
                  <a:lnTo>
                    <a:pt x="1912" y="1316"/>
                  </a:lnTo>
                  <a:lnTo>
                    <a:pt x="1929" y="1358"/>
                  </a:lnTo>
                  <a:lnTo>
                    <a:pt x="1945" y="1390"/>
                  </a:lnTo>
                  <a:lnTo>
                    <a:pt x="1962" y="1423"/>
                  </a:lnTo>
                  <a:lnTo>
                    <a:pt x="1978" y="1448"/>
                  </a:lnTo>
                  <a:lnTo>
                    <a:pt x="1995" y="1473"/>
                  </a:lnTo>
                  <a:lnTo>
                    <a:pt x="2019" y="1489"/>
                  </a:lnTo>
                  <a:lnTo>
                    <a:pt x="2036" y="1506"/>
                  </a:lnTo>
                  <a:lnTo>
                    <a:pt x="2052" y="1514"/>
                  </a:lnTo>
                  <a:lnTo>
                    <a:pt x="2069" y="1522"/>
                  </a:lnTo>
                  <a:lnTo>
                    <a:pt x="2085" y="1522"/>
                  </a:lnTo>
                  <a:lnTo>
                    <a:pt x="2102" y="1522"/>
                  </a:lnTo>
                  <a:lnTo>
                    <a:pt x="2127" y="1514"/>
                  </a:lnTo>
                  <a:lnTo>
                    <a:pt x="2143" y="1506"/>
                  </a:lnTo>
                  <a:lnTo>
                    <a:pt x="2160" y="1489"/>
                  </a:lnTo>
                  <a:lnTo>
                    <a:pt x="2176" y="1473"/>
                  </a:lnTo>
                  <a:lnTo>
                    <a:pt x="2192" y="1448"/>
                  </a:lnTo>
                  <a:lnTo>
                    <a:pt x="2209" y="1423"/>
                  </a:lnTo>
                  <a:lnTo>
                    <a:pt x="2234" y="1399"/>
                  </a:lnTo>
                  <a:lnTo>
                    <a:pt x="2250" y="1366"/>
                  </a:lnTo>
                  <a:lnTo>
                    <a:pt x="2267" y="1333"/>
                  </a:lnTo>
                  <a:lnTo>
                    <a:pt x="2283" y="1300"/>
                  </a:lnTo>
                  <a:lnTo>
                    <a:pt x="2300" y="1259"/>
                  </a:lnTo>
                  <a:lnTo>
                    <a:pt x="2316" y="1218"/>
                  </a:lnTo>
                  <a:lnTo>
                    <a:pt x="2341" y="1176"/>
                  </a:lnTo>
                  <a:lnTo>
                    <a:pt x="2357" y="1135"/>
                  </a:lnTo>
                  <a:lnTo>
                    <a:pt x="2374" y="1102"/>
                  </a:lnTo>
                  <a:lnTo>
                    <a:pt x="2390" y="1061"/>
                  </a:lnTo>
                  <a:lnTo>
                    <a:pt x="2407" y="1020"/>
                  </a:lnTo>
                  <a:lnTo>
                    <a:pt x="2423" y="979"/>
                  </a:lnTo>
                  <a:lnTo>
                    <a:pt x="2448" y="938"/>
                  </a:lnTo>
                  <a:lnTo>
                    <a:pt x="2464" y="905"/>
                  </a:lnTo>
                  <a:lnTo>
                    <a:pt x="2481" y="872"/>
                  </a:lnTo>
                  <a:lnTo>
                    <a:pt x="2497" y="839"/>
                  </a:lnTo>
                  <a:lnTo>
                    <a:pt x="2514" y="814"/>
                  </a:lnTo>
                  <a:lnTo>
                    <a:pt x="2530" y="782"/>
                  </a:lnTo>
                  <a:lnTo>
                    <a:pt x="2555" y="765"/>
                  </a:lnTo>
                  <a:lnTo>
                    <a:pt x="2572" y="740"/>
                  </a:lnTo>
                  <a:lnTo>
                    <a:pt x="2588" y="724"/>
                  </a:lnTo>
                  <a:lnTo>
                    <a:pt x="2605" y="716"/>
                  </a:lnTo>
                  <a:lnTo>
                    <a:pt x="2621" y="707"/>
                  </a:lnTo>
                  <a:lnTo>
                    <a:pt x="2638" y="699"/>
                  </a:lnTo>
                  <a:lnTo>
                    <a:pt x="2662" y="699"/>
                  </a:lnTo>
                  <a:lnTo>
                    <a:pt x="2679" y="707"/>
                  </a:lnTo>
                  <a:lnTo>
                    <a:pt x="2695" y="716"/>
                  </a:lnTo>
                  <a:lnTo>
                    <a:pt x="2712" y="724"/>
                  </a:lnTo>
                  <a:lnTo>
                    <a:pt x="2728" y="740"/>
                  </a:lnTo>
                  <a:lnTo>
                    <a:pt x="2745" y="757"/>
                  </a:lnTo>
                  <a:lnTo>
                    <a:pt x="2769" y="773"/>
                  </a:lnTo>
                  <a:lnTo>
                    <a:pt x="2786" y="798"/>
                  </a:lnTo>
                  <a:lnTo>
                    <a:pt x="2802" y="823"/>
                  </a:lnTo>
                  <a:lnTo>
                    <a:pt x="2819" y="856"/>
                  </a:lnTo>
                  <a:lnTo>
                    <a:pt x="2835" y="888"/>
                  </a:lnTo>
                  <a:lnTo>
                    <a:pt x="2852" y="921"/>
                  </a:lnTo>
                  <a:lnTo>
                    <a:pt x="2876" y="954"/>
                  </a:lnTo>
                  <a:lnTo>
                    <a:pt x="2893" y="987"/>
                  </a:lnTo>
                  <a:lnTo>
                    <a:pt x="2909" y="1028"/>
                  </a:lnTo>
                  <a:lnTo>
                    <a:pt x="2926" y="1061"/>
                  </a:lnTo>
                  <a:lnTo>
                    <a:pt x="2942" y="1102"/>
                  </a:lnTo>
                  <a:lnTo>
                    <a:pt x="2959" y="1135"/>
                  </a:lnTo>
                  <a:lnTo>
                    <a:pt x="2984" y="1168"/>
                  </a:lnTo>
                  <a:lnTo>
                    <a:pt x="3000" y="1209"/>
                  </a:lnTo>
                  <a:lnTo>
                    <a:pt x="3017" y="1242"/>
                  </a:lnTo>
                  <a:lnTo>
                    <a:pt x="3033" y="1275"/>
                  </a:lnTo>
                  <a:lnTo>
                    <a:pt x="3050" y="1300"/>
                  </a:lnTo>
                  <a:lnTo>
                    <a:pt x="3066" y="1325"/>
                  </a:lnTo>
                  <a:lnTo>
                    <a:pt x="3091" y="1349"/>
                  </a:lnTo>
                  <a:lnTo>
                    <a:pt x="3107" y="1374"/>
                  </a:lnTo>
                  <a:lnTo>
                    <a:pt x="3124" y="1390"/>
                  </a:lnTo>
                  <a:lnTo>
                    <a:pt x="3140" y="1407"/>
                  </a:lnTo>
                  <a:lnTo>
                    <a:pt x="3157" y="1423"/>
                  </a:lnTo>
                  <a:lnTo>
                    <a:pt x="3173" y="1432"/>
                  </a:lnTo>
                  <a:lnTo>
                    <a:pt x="3198" y="1440"/>
                  </a:lnTo>
                  <a:lnTo>
                    <a:pt x="3214" y="1440"/>
                  </a:lnTo>
                  <a:lnTo>
                    <a:pt x="3231" y="1440"/>
                  </a:lnTo>
                  <a:lnTo>
                    <a:pt x="3247" y="1432"/>
                  </a:lnTo>
                  <a:lnTo>
                    <a:pt x="3264" y="1423"/>
                  </a:lnTo>
                  <a:lnTo>
                    <a:pt x="3280" y="1415"/>
                  </a:lnTo>
                  <a:lnTo>
                    <a:pt x="3305" y="1399"/>
                  </a:lnTo>
                  <a:lnTo>
                    <a:pt x="3322" y="1382"/>
                  </a:lnTo>
                  <a:lnTo>
                    <a:pt x="3338" y="1366"/>
                  </a:lnTo>
                  <a:lnTo>
                    <a:pt x="3354" y="1341"/>
                  </a:lnTo>
                  <a:lnTo>
                    <a:pt x="3371" y="1316"/>
                  </a:lnTo>
                  <a:lnTo>
                    <a:pt x="3387" y="1283"/>
                  </a:lnTo>
                  <a:lnTo>
                    <a:pt x="3412" y="1259"/>
                  </a:lnTo>
                  <a:lnTo>
                    <a:pt x="3429" y="1226"/>
                  </a:lnTo>
                  <a:lnTo>
                    <a:pt x="3445" y="1193"/>
                  </a:lnTo>
                  <a:lnTo>
                    <a:pt x="3462" y="1160"/>
                  </a:lnTo>
                  <a:lnTo>
                    <a:pt x="3478" y="1127"/>
                  </a:lnTo>
                  <a:lnTo>
                    <a:pt x="3495" y="1094"/>
                  </a:lnTo>
                  <a:lnTo>
                    <a:pt x="3519" y="1061"/>
                  </a:lnTo>
                  <a:lnTo>
                    <a:pt x="3536" y="1028"/>
                  </a:lnTo>
                  <a:lnTo>
                    <a:pt x="3552" y="995"/>
                  </a:lnTo>
                  <a:lnTo>
                    <a:pt x="3569" y="963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8" name="Freeform 24"/>
            <p:cNvSpPr>
              <a:spLocks noChangeAspect="1"/>
            </p:cNvSpPr>
            <p:nvPr/>
          </p:nvSpPr>
          <p:spPr bwMode="auto">
            <a:xfrm>
              <a:off x="2267" y="2154"/>
              <a:ext cx="2697" cy="1010"/>
            </a:xfrm>
            <a:custGeom>
              <a:avLst/>
              <a:gdLst>
                <a:gd name="T0" fmla="*/ 22 w 3569"/>
                <a:gd name="T1" fmla="*/ 273 h 1497"/>
                <a:gd name="T2" fmla="*/ 54 w 3569"/>
                <a:gd name="T3" fmla="*/ 245 h 1497"/>
                <a:gd name="T4" fmla="*/ 85 w 3569"/>
                <a:gd name="T5" fmla="*/ 200 h 1497"/>
                <a:gd name="T6" fmla="*/ 113 w 3569"/>
                <a:gd name="T7" fmla="*/ 146 h 1497"/>
                <a:gd name="T8" fmla="*/ 146 w 3569"/>
                <a:gd name="T9" fmla="*/ 88 h 1497"/>
                <a:gd name="T10" fmla="*/ 178 w 3569"/>
                <a:gd name="T11" fmla="*/ 40 h 1497"/>
                <a:gd name="T12" fmla="*/ 206 w 3569"/>
                <a:gd name="T13" fmla="*/ 10 h 1497"/>
                <a:gd name="T14" fmla="*/ 239 w 3569"/>
                <a:gd name="T15" fmla="*/ 0 h 1497"/>
                <a:gd name="T16" fmla="*/ 271 w 3569"/>
                <a:gd name="T17" fmla="*/ 15 h 1497"/>
                <a:gd name="T18" fmla="*/ 299 w 3569"/>
                <a:gd name="T19" fmla="*/ 55 h 1497"/>
                <a:gd name="T20" fmla="*/ 331 w 3569"/>
                <a:gd name="T21" fmla="*/ 116 h 1497"/>
                <a:gd name="T22" fmla="*/ 363 w 3569"/>
                <a:gd name="T23" fmla="*/ 192 h 1497"/>
                <a:gd name="T24" fmla="*/ 391 w 3569"/>
                <a:gd name="T25" fmla="*/ 273 h 1497"/>
                <a:gd name="T26" fmla="*/ 423 w 3569"/>
                <a:gd name="T27" fmla="*/ 346 h 1497"/>
                <a:gd name="T28" fmla="*/ 455 w 3569"/>
                <a:gd name="T29" fmla="*/ 407 h 1497"/>
                <a:gd name="T30" fmla="*/ 484 w 3569"/>
                <a:gd name="T31" fmla="*/ 445 h 1497"/>
                <a:gd name="T32" fmla="*/ 515 w 3569"/>
                <a:gd name="T33" fmla="*/ 459 h 1497"/>
                <a:gd name="T34" fmla="*/ 548 w 3569"/>
                <a:gd name="T35" fmla="*/ 447 h 1497"/>
                <a:gd name="T36" fmla="*/ 576 w 3569"/>
                <a:gd name="T37" fmla="*/ 412 h 1497"/>
                <a:gd name="T38" fmla="*/ 609 w 3569"/>
                <a:gd name="T39" fmla="*/ 359 h 1497"/>
                <a:gd name="T40" fmla="*/ 640 w 3569"/>
                <a:gd name="T41" fmla="*/ 298 h 1497"/>
                <a:gd name="T42" fmla="*/ 669 w 3569"/>
                <a:gd name="T43" fmla="*/ 235 h 1497"/>
                <a:gd name="T44" fmla="*/ 701 w 3569"/>
                <a:gd name="T45" fmla="*/ 184 h 1497"/>
                <a:gd name="T46" fmla="*/ 733 w 3569"/>
                <a:gd name="T47" fmla="*/ 149 h 1497"/>
                <a:gd name="T48" fmla="*/ 761 w 3569"/>
                <a:gd name="T49" fmla="*/ 134 h 1497"/>
                <a:gd name="T50" fmla="*/ 793 w 3569"/>
                <a:gd name="T51" fmla="*/ 139 h 1497"/>
                <a:gd name="T52" fmla="*/ 825 w 3569"/>
                <a:gd name="T53" fmla="*/ 167 h 1497"/>
                <a:gd name="T54" fmla="*/ 854 w 3569"/>
                <a:gd name="T55" fmla="*/ 210 h 1497"/>
                <a:gd name="T56" fmla="*/ 886 w 3569"/>
                <a:gd name="T57" fmla="*/ 263 h 1497"/>
                <a:gd name="T58" fmla="*/ 917 w 3569"/>
                <a:gd name="T59" fmla="*/ 316 h 1497"/>
                <a:gd name="T60" fmla="*/ 945 w 3569"/>
                <a:gd name="T61" fmla="*/ 362 h 1497"/>
                <a:gd name="T62" fmla="*/ 978 w 3569"/>
                <a:gd name="T63" fmla="*/ 391 h 1497"/>
                <a:gd name="T64" fmla="*/ 1010 w 3569"/>
                <a:gd name="T65" fmla="*/ 404 h 1497"/>
                <a:gd name="T66" fmla="*/ 1039 w 3569"/>
                <a:gd name="T67" fmla="*/ 399 h 1497"/>
                <a:gd name="T68" fmla="*/ 1071 w 3569"/>
                <a:gd name="T69" fmla="*/ 374 h 1497"/>
                <a:gd name="T70" fmla="*/ 1103 w 3569"/>
                <a:gd name="T71" fmla="*/ 336 h 1497"/>
                <a:gd name="T72" fmla="*/ 1131 w 3569"/>
                <a:gd name="T73" fmla="*/ 290 h 1497"/>
                <a:gd name="T74" fmla="*/ 1163 w 3569"/>
                <a:gd name="T75" fmla="*/ 243 h 1497"/>
                <a:gd name="T76" fmla="*/ 1195 w 3569"/>
                <a:gd name="T77" fmla="*/ 204 h 1497"/>
                <a:gd name="T78" fmla="*/ 1223 w 3569"/>
                <a:gd name="T79" fmla="*/ 177 h 1497"/>
                <a:gd name="T80" fmla="*/ 1255 w 3569"/>
                <a:gd name="T81" fmla="*/ 165 h 1497"/>
                <a:gd name="T82" fmla="*/ 1288 w 3569"/>
                <a:gd name="T83" fmla="*/ 171 h 1497"/>
                <a:gd name="T84" fmla="*/ 1316 w 3569"/>
                <a:gd name="T85" fmla="*/ 194 h 1497"/>
                <a:gd name="T86" fmla="*/ 1348 w 3569"/>
                <a:gd name="T87" fmla="*/ 230 h 1497"/>
                <a:gd name="T88" fmla="*/ 1380 w 3569"/>
                <a:gd name="T89" fmla="*/ 273 h 1497"/>
                <a:gd name="T90" fmla="*/ 1409 w 3569"/>
                <a:gd name="T91" fmla="*/ 313 h 1497"/>
                <a:gd name="T92" fmla="*/ 1440 w 3569"/>
                <a:gd name="T93" fmla="*/ 352 h 1497"/>
                <a:gd name="T94" fmla="*/ 1472 w 3569"/>
                <a:gd name="T95" fmla="*/ 374 h 1497"/>
                <a:gd name="T96" fmla="*/ 1501 w 3569"/>
                <a:gd name="T97" fmla="*/ 381 h 1497"/>
                <a:gd name="T98" fmla="*/ 1533 w 3569"/>
                <a:gd name="T99" fmla="*/ 374 h 149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569"/>
                <a:gd name="T151" fmla="*/ 0 h 1497"/>
                <a:gd name="T152" fmla="*/ 3569 w 3569"/>
                <a:gd name="T153" fmla="*/ 1497 h 149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569" h="1497">
                  <a:moveTo>
                    <a:pt x="0" y="905"/>
                  </a:moveTo>
                  <a:lnTo>
                    <a:pt x="17" y="905"/>
                  </a:lnTo>
                  <a:lnTo>
                    <a:pt x="33" y="897"/>
                  </a:lnTo>
                  <a:lnTo>
                    <a:pt x="50" y="889"/>
                  </a:lnTo>
                  <a:lnTo>
                    <a:pt x="75" y="872"/>
                  </a:lnTo>
                  <a:lnTo>
                    <a:pt x="91" y="847"/>
                  </a:lnTo>
                  <a:lnTo>
                    <a:pt x="107" y="823"/>
                  </a:lnTo>
                  <a:lnTo>
                    <a:pt x="124" y="798"/>
                  </a:lnTo>
                  <a:lnTo>
                    <a:pt x="140" y="765"/>
                  </a:lnTo>
                  <a:lnTo>
                    <a:pt x="157" y="732"/>
                  </a:lnTo>
                  <a:lnTo>
                    <a:pt x="182" y="691"/>
                  </a:lnTo>
                  <a:lnTo>
                    <a:pt x="198" y="650"/>
                  </a:lnTo>
                  <a:lnTo>
                    <a:pt x="215" y="609"/>
                  </a:lnTo>
                  <a:lnTo>
                    <a:pt x="231" y="568"/>
                  </a:lnTo>
                  <a:lnTo>
                    <a:pt x="248" y="518"/>
                  </a:lnTo>
                  <a:lnTo>
                    <a:pt x="264" y="477"/>
                  </a:lnTo>
                  <a:lnTo>
                    <a:pt x="289" y="428"/>
                  </a:lnTo>
                  <a:lnTo>
                    <a:pt x="305" y="378"/>
                  </a:lnTo>
                  <a:lnTo>
                    <a:pt x="322" y="337"/>
                  </a:lnTo>
                  <a:lnTo>
                    <a:pt x="338" y="288"/>
                  </a:lnTo>
                  <a:lnTo>
                    <a:pt x="355" y="247"/>
                  </a:lnTo>
                  <a:lnTo>
                    <a:pt x="371" y="206"/>
                  </a:lnTo>
                  <a:lnTo>
                    <a:pt x="396" y="173"/>
                  </a:lnTo>
                  <a:lnTo>
                    <a:pt x="412" y="131"/>
                  </a:lnTo>
                  <a:lnTo>
                    <a:pt x="429" y="99"/>
                  </a:lnTo>
                  <a:lnTo>
                    <a:pt x="445" y="74"/>
                  </a:lnTo>
                  <a:lnTo>
                    <a:pt x="462" y="49"/>
                  </a:lnTo>
                  <a:lnTo>
                    <a:pt x="478" y="33"/>
                  </a:lnTo>
                  <a:lnTo>
                    <a:pt x="503" y="16"/>
                  </a:lnTo>
                  <a:lnTo>
                    <a:pt x="520" y="0"/>
                  </a:lnTo>
                  <a:lnTo>
                    <a:pt x="536" y="0"/>
                  </a:lnTo>
                  <a:lnTo>
                    <a:pt x="553" y="0"/>
                  </a:lnTo>
                  <a:lnTo>
                    <a:pt x="569" y="0"/>
                  </a:lnTo>
                  <a:lnTo>
                    <a:pt x="585" y="16"/>
                  </a:lnTo>
                  <a:lnTo>
                    <a:pt x="610" y="33"/>
                  </a:lnTo>
                  <a:lnTo>
                    <a:pt x="627" y="49"/>
                  </a:lnTo>
                  <a:lnTo>
                    <a:pt x="643" y="74"/>
                  </a:lnTo>
                  <a:lnTo>
                    <a:pt x="660" y="107"/>
                  </a:lnTo>
                  <a:lnTo>
                    <a:pt x="676" y="140"/>
                  </a:lnTo>
                  <a:lnTo>
                    <a:pt x="693" y="181"/>
                  </a:lnTo>
                  <a:lnTo>
                    <a:pt x="717" y="230"/>
                  </a:lnTo>
                  <a:lnTo>
                    <a:pt x="734" y="271"/>
                  </a:lnTo>
                  <a:lnTo>
                    <a:pt x="750" y="329"/>
                  </a:lnTo>
                  <a:lnTo>
                    <a:pt x="767" y="378"/>
                  </a:lnTo>
                  <a:lnTo>
                    <a:pt x="783" y="436"/>
                  </a:lnTo>
                  <a:lnTo>
                    <a:pt x="800" y="502"/>
                  </a:lnTo>
                  <a:lnTo>
                    <a:pt x="824" y="559"/>
                  </a:lnTo>
                  <a:lnTo>
                    <a:pt x="841" y="625"/>
                  </a:lnTo>
                  <a:lnTo>
                    <a:pt x="857" y="691"/>
                  </a:lnTo>
                  <a:lnTo>
                    <a:pt x="874" y="757"/>
                  </a:lnTo>
                  <a:lnTo>
                    <a:pt x="890" y="823"/>
                  </a:lnTo>
                  <a:lnTo>
                    <a:pt x="907" y="889"/>
                  </a:lnTo>
                  <a:lnTo>
                    <a:pt x="932" y="946"/>
                  </a:lnTo>
                  <a:lnTo>
                    <a:pt x="948" y="1012"/>
                  </a:lnTo>
                  <a:lnTo>
                    <a:pt x="965" y="1070"/>
                  </a:lnTo>
                  <a:lnTo>
                    <a:pt x="981" y="1127"/>
                  </a:lnTo>
                  <a:lnTo>
                    <a:pt x="998" y="1185"/>
                  </a:lnTo>
                  <a:lnTo>
                    <a:pt x="1014" y="1234"/>
                  </a:lnTo>
                  <a:lnTo>
                    <a:pt x="1039" y="1283"/>
                  </a:lnTo>
                  <a:lnTo>
                    <a:pt x="1055" y="1325"/>
                  </a:lnTo>
                  <a:lnTo>
                    <a:pt x="1072" y="1366"/>
                  </a:lnTo>
                  <a:lnTo>
                    <a:pt x="1088" y="1399"/>
                  </a:lnTo>
                  <a:lnTo>
                    <a:pt x="1105" y="1423"/>
                  </a:lnTo>
                  <a:lnTo>
                    <a:pt x="1121" y="1448"/>
                  </a:lnTo>
                  <a:lnTo>
                    <a:pt x="1146" y="1473"/>
                  </a:lnTo>
                  <a:lnTo>
                    <a:pt x="1162" y="1481"/>
                  </a:lnTo>
                  <a:lnTo>
                    <a:pt x="1179" y="1489"/>
                  </a:lnTo>
                  <a:lnTo>
                    <a:pt x="1195" y="1497"/>
                  </a:lnTo>
                  <a:lnTo>
                    <a:pt x="1212" y="1489"/>
                  </a:lnTo>
                  <a:lnTo>
                    <a:pt x="1228" y="1481"/>
                  </a:lnTo>
                  <a:lnTo>
                    <a:pt x="1253" y="1473"/>
                  </a:lnTo>
                  <a:lnTo>
                    <a:pt x="1269" y="1456"/>
                  </a:lnTo>
                  <a:lnTo>
                    <a:pt x="1286" y="1432"/>
                  </a:lnTo>
                  <a:lnTo>
                    <a:pt x="1302" y="1407"/>
                  </a:lnTo>
                  <a:lnTo>
                    <a:pt x="1319" y="1374"/>
                  </a:lnTo>
                  <a:lnTo>
                    <a:pt x="1335" y="1341"/>
                  </a:lnTo>
                  <a:lnTo>
                    <a:pt x="1360" y="1300"/>
                  </a:lnTo>
                  <a:lnTo>
                    <a:pt x="1377" y="1259"/>
                  </a:lnTo>
                  <a:lnTo>
                    <a:pt x="1393" y="1218"/>
                  </a:lnTo>
                  <a:lnTo>
                    <a:pt x="1410" y="1168"/>
                  </a:lnTo>
                  <a:lnTo>
                    <a:pt x="1426" y="1119"/>
                  </a:lnTo>
                  <a:lnTo>
                    <a:pt x="1443" y="1070"/>
                  </a:lnTo>
                  <a:lnTo>
                    <a:pt x="1467" y="1020"/>
                  </a:lnTo>
                  <a:lnTo>
                    <a:pt x="1484" y="971"/>
                  </a:lnTo>
                  <a:lnTo>
                    <a:pt x="1500" y="913"/>
                  </a:lnTo>
                  <a:lnTo>
                    <a:pt x="1517" y="864"/>
                  </a:lnTo>
                  <a:lnTo>
                    <a:pt x="1533" y="814"/>
                  </a:lnTo>
                  <a:lnTo>
                    <a:pt x="1550" y="765"/>
                  </a:lnTo>
                  <a:lnTo>
                    <a:pt x="1574" y="724"/>
                  </a:lnTo>
                  <a:lnTo>
                    <a:pt x="1591" y="675"/>
                  </a:lnTo>
                  <a:lnTo>
                    <a:pt x="1607" y="633"/>
                  </a:lnTo>
                  <a:lnTo>
                    <a:pt x="1624" y="601"/>
                  </a:lnTo>
                  <a:lnTo>
                    <a:pt x="1640" y="568"/>
                  </a:lnTo>
                  <a:lnTo>
                    <a:pt x="1657" y="535"/>
                  </a:lnTo>
                  <a:lnTo>
                    <a:pt x="1682" y="502"/>
                  </a:lnTo>
                  <a:lnTo>
                    <a:pt x="1698" y="485"/>
                  </a:lnTo>
                  <a:lnTo>
                    <a:pt x="1715" y="461"/>
                  </a:lnTo>
                  <a:lnTo>
                    <a:pt x="1731" y="444"/>
                  </a:lnTo>
                  <a:lnTo>
                    <a:pt x="1747" y="436"/>
                  </a:lnTo>
                  <a:lnTo>
                    <a:pt x="1764" y="436"/>
                  </a:lnTo>
                  <a:lnTo>
                    <a:pt x="1789" y="428"/>
                  </a:lnTo>
                  <a:lnTo>
                    <a:pt x="1805" y="436"/>
                  </a:lnTo>
                  <a:lnTo>
                    <a:pt x="1822" y="444"/>
                  </a:lnTo>
                  <a:lnTo>
                    <a:pt x="1838" y="452"/>
                  </a:lnTo>
                  <a:lnTo>
                    <a:pt x="1855" y="469"/>
                  </a:lnTo>
                  <a:lnTo>
                    <a:pt x="1871" y="494"/>
                  </a:lnTo>
                  <a:lnTo>
                    <a:pt x="1888" y="518"/>
                  </a:lnTo>
                  <a:lnTo>
                    <a:pt x="1912" y="543"/>
                  </a:lnTo>
                  <a:lnTo>
                    <a:pt x="1929" y="576"/>
                  </a:lnTo>
                  <a:lnTo>
                    <a:pt x="1945" y="609"/>
                  </a:lnTo>
                  <a:lnTo>
                    <a:pt x="1962" y="650"/>
                  </a:lnTo>
                  <a:lnTo>
                    <a:pt x="1978" y="683"/>
                  </a:lnTo>
                  <a:lnTo>
                    <a:pt x="1995" y="724"/>
                  </a:lnTo>
                  <a:lnTo>
                    <a:pt x="2019" y="765"/>
                  </a:lnTo>
                  <a:lnTo>
                    <a:pt x="2036" y="814"/>
                  </a:lnTo>
                  <a:lnTo>
                    <a:pt x="2052" y="856"/>
                  </a:lnTo>
                  <a:lnTo>
                    <a:pt x="2069" y="897"/>
                  </a:lnTo>
                  <a:lnTo>
                    <a:pt x="2085" y="946"/>
                  </a:lnTo>
                  <a:lnTo>
                    <a:pt x="2102" y="987"/>
                  </a:lnTo>
                  <a:lnTo>
                    <a:pt x="2127" y="1028"/>
                  </a:lnTo>
                  <a:lnTo>
                    <a:pt x="2143" y="1070"/>
                  </a:lnTo>
                  <a:lnTo>
                    <a:pt x="2160" y="1102"/>
                  </a:lnTo>
                  <a:lnTo>
                    <a:pt x="2176" y="1144"/>
                  </a:lnTo>
                  <a:lnTo>
                    <a:pt x="2192" y="1177"/>
                  </a:lnTo>
                  <a:lnTo>
                    <a:pt x="2209" y="1201"/>
                  </a:lnTo>
                  <a:lnTo>
                    <a:pt x="2234" y="1234"/>
                  </a:lnTo>
                  <a:lnTo>
                    <a:pt x="2250" y="1259"/>
                  </a:lnTo>
                  <a:lnTo>
                    <a:pt x="2267" y="1275"/>
                  </a:lnTo>
                  <a:lnTo>
                    <a:pt x="2283" y="1292"/>
                  </a:lnTo>
                  <a:lnTo>
                    <a:pt x="2300" y="1308"/>
                  </a:lnTo>
                  <a:lnTo>
                    <a:pt x="2316" y="1316"/>
                  </a:lnTo>
                  <a:lnTo>
                    <a:pt x="2341" y="1316"/>
                  </a:lnTo>
                  <a:lnTo>
                    <a:pt x="2357" y="1325"/>
                  </a:lnTo>
                  <a:lnTo>
                    <a:pt x="2374" y="1316"/>
                  </a:lnTo>
                  <a:lnTo>
                    <a:pt x="2390" y="1308"/>
                  </a:lnTo>
                  <a:lnTo>
                    <a:pt x="2407" y="1300"/>
                  </a:lnTo>
                  <a:lnTo>
                    <a:pt x="2423" y="1283"/>
                  </a:lnTo>
                  <a:lnTo>
                    <a:pt x="2448" y="1267"/>
                  </a:lnTo>
                  <a:lnTo>
                    <a:pt x="2464" y="1242"/>
                  </a:lnTo>
                  <a:lnTo>
                    <a:pt x="2481" y="1218"/>
                  </a:lnTo>
                  <a:lnTo>
                    <a:pt x="2497" y="1193"/>
                  </a:lnTo>
                  <a:lnTo>
                    <a:pt x="2514" y="1160"/>
                  </a:lnTo>
                  <a:lnTo>
                    <a:pt x="2530" y="1127"/>
                  </a:lnTo>
                  <a:lnTo>
                    <a:pt x="2555" y="1094"/>
                  </a:lnTo>
                  <a:lnTo>
                    <a:pt x="2572" y="1061"/>
                  </a:lnTo>
                  <a:lnTo>
                    <a:pt x="2588" y="1020"/>
                  </a:lnTo>
                  <a:lnTo>
                    <a:pt x="2605" y="987"/>
                  </a:lnTo>
                  <a:lnTo>
                    <a:pt x="2621" y="946"/>
                  </a:lnTo>
                  <a:lnTo>
                    <a:pt x="2638" y="905"/>
                  </a:lnTo>
                  <a:lnTo>
                    <a:pt x="2662" y="864"/>
                  </a:lnTo>
                  <a:lnTo>
                    <a:pt x="2679" y="831"/>
                  </a:lnTo>
                  <a:lnTo>
                    <a:pt x="2695" y="790"/>
                  </a:lnTo>
                  <a:lnTo>
                    <a:pt x="2712" y="757"/>
                  </a:lnTo>
                  <a:lnTo>
                    <a:pt x="2728" y="724"/>
                  </a:lnTo>
                  <a:lnTo>
                    <a:pt x="2745" y="691"/>
                  </a:lnTo>
                  <a:lnTo>
                    <a:pt x="2769" y="666"/>
                  </a:lnTo>
                  <a:lnTo>
                    <a:pt x="2786" y="633"/>
                  </a:lnTo>
                  <a:lnTo>
                    <a:pt x="2802" y="609"/>
                  </a:lnTo>
                  <a:lnTo>
                    <a:pt x="2819" y="592"/>
                  </a:lnTo>
                  <a:lnTo>
                    <a:pt x="2835" y="576"/>
                  </a:lnTo>
                  <a:lnTo>
                    <a:pt x="2852" y="559"/>
                  </a:lnTo>
                  <a:lnTo>
                    <a:pt x="2876" y="551"/>
                  </a:lnTo>
                  <a:lnTo>
                    <a:pt x="2893" y="543"/>
                  </a:lnTo>
                  <a:lnTo>
                    <a:pt x="2909" y="535"/>
                  </a:lnTo>
                  <a:lnTo>
                    <a:pt x="2926" y="535"/>
                  </a:lnTo>
                  <a:lnTo>
                    <a:pt x="2942" y="543"/>
                  </a:lnTo>
                  <a:lnTo>
                    <a:pt x="2959" y="551"/>
                  </a:lnTo>
                  <a:lnTo>
                    <a:pt x="2984" y="559"/>
                  </a:lnTo>
                  <a:lnTo>
                    <a:pt x="3000" y="576"/>
                  </a:lnTo>
                  <a:lnTo>
                    <a:pt x="3017" y="592"/>
                  </a:lnTo>
                  <a:lnTo>
                    <a:pt x="3033" y="609"/>
                  </a:lnTo>
                  <a:lnTo>
                    <a:pt x="3050" y="633"/>
                  </a:lnTo>
                  <a:lnTo>
                    <a:pt x="3066" y="658"/>
                  </a:lnTo>
                  <a:lnTo>
                    <a:pt x="3091" y="691"/>
                  </a:lnTo>
                  <a:lnTo>
                    <a:pt x="3107" y="716"/>
                  </a:lnTo>
                  <a:lnTo>
                    <a:pt x="3124" y="749"/>
                  </a:lnTo>
                  <a:lnTo>
                    <a:pt x="3140" y="782"/>
                  </a:lnTo>
                  <a:lnTo>
                    <a:pt x="3157" y="814"/>
                  </a:lnTo>
                  <a:lnTo>
                    <a:pt x="3173" y="856"/>
                  </a:lnTo>
                  <a:lnTo>
                    <a:pt x="3198" y="889"/>
                  </a:lnTo>
                  <a:lnTo>
                    <a:pt x="3214" y="921"/>
                  </a:lnTo>
                  <a:lnTo>
                    <a:pt x="3231" y="954"/>
                  </a:lnTo>
                  <a:lnTo>
                    <a:pt x="3247" y="987"/>
                  </a:lnTo>
                  <a:lnTo>
                    <a:pt x="3264" y="1020"/>
                  </a:lnTo>
                  <a:lnTo>
                    <a:pt x="3280" y="1053"/>
                  </a:lnTo>
                  <a:lnTo>
                    <a:pt x="3305" y="1086"/>
                  </a:lnTo>
                  <a:lnTo>
                    <a:pt x="3322" y="1111"/>
                  </a:lnTo>
                  <a:lnTo>
                    <a:pt x="3338" y="1144"/>
                  </a:lnTo>
                  <a:lnTo>
                    <a:pt x="3354" y="1160"/>
                  </a:lnTo>
                  <a:lnTo>
                    <a:pt x="3371" y="1185"/>
                  </a:lnTo>
                  <a:lnTo>
                    <a:pt x="3387" y="1201"/>
                  </a:lnTo>
                  <a:lnTo>
                    <a:pt x="3412" y="1218"/>
                  </a:lnTo>
                  <a:lnTo>
                    <a:pt x="3429" y="1226"/>
                  </a:lnTo>
                  <a:lnTo>
                    <a:pt x="3445" y="1242"/>
                  </a:lnTo>
                  <a:lnTo>
                    <a:pt x="3462" y="1242"/>
                  </a:lnTo>
                  <a:lnTo>
                    <a:pt x="3478" y="1242"/>
                  </a:lnTo>
                  <a:lnTo>
                    <a:pt x="3495" y="1242"/>
                  </a:lnTo>
                  <a:lnTo>
                    <a:pt x="3519" y="1242"/>
                  </a:lnTo>
                  <a:lnTo>
                    <a:pt x="3536" y="1234"/>
                  </a:lnTo>
                  <a:lnTo>
                    <a:pt x="3552" y="1218"/>
                  </a:lnTo>
                  <a:lnTo>
                    <a:pt x="3569" y="1209"/>
                  </a:lnTo>
                </a:path>
              </a:pathLst>
            </a:custGeom>
            <a:noFill/>
            <a:ln w="28575" cmpd="sng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79" name="Freeform 25"/>
            <p:cNvSpPr>
              <a:spLocks noChangeAspect="1"/>
            </p:cNvSpPr>
            <p:nvPr/>
          </p:nvSpPr>
          <p:spPr bwMode="auto">
            <a:xfrm>
              <a:off x="2267" y="2221"/>
              <a:ext cx="2697" cy="916"/>
            </a:xfrm>
            <a:custGeom>
              <a:avLst/>
              <a:gdLst>
                <a:gd name="T0" fmla="*/ 22 w 3569"/>
                <a:gd name="T1" fmla="*/ 248 h 1357"/>
                <a:gd name="T2" fmla="*/ 54 w 3569"/>
                <a:gd name="T3" fmla="*/ 246 h 1357"/>
                <a:gd name="T4" fmla="*/ 85 w 3569"/>
                <a:gd name="T5" fmla="*/ 233 h 1357"/>
                <a:gd name="T6" fmla="*/ 113 w 3569"/>
                <a:gd name="T7" fmla="*/ 213 h 1357"/>
                <a:gd name="T8" fmla="*/ 146 w 3569"/>
                <a:gd name="T9" fmla="*/ 184 h 1357"/>
                <a:gd name="T10" fmla="*/ 178 w 3569"/>
                <a:gd name="T11" fmla="*/ 144 h 1357"/>
                <a:gd name="T12" fmla="*/ 206 w 3569"/>
                <a:gd name="T13" fmla="*/ 103 h 1357"/>
                <a:gd name="T14" fmla="*/ 239 w 3569"/>
                <a:gd name="T15" fmla="*/ 61 h 1357"/>
                <a:gd name="T16" fmla="*/ 271 w 3569"/>
                <a:gd name="T17" fmla="*/ 25 h 1357"/>
                <a:gd name="T18" fmla="*/ 299 w 3569"/>
                <a:gd name="T19" fmla="*/ 5 h 1357"/>
                <a:gd name="T20" fmla="*/ 331 w 3569"/>
                <a:gd name="T21" fmla="*/ 0 h 1357"/>
                <a:gd name="T22" fmla="*/ 363 w 3569"/>
                <a:gd name="T23" fmla="*/ 15 h 1357"/>
                <a:gd name="T24" fmla="*/ 391 w 3569"/>
                <a:gd name="T25" fmla="*/ 51 h 1357"/>
                <a:gd name="T26" fmla="*/ 423 w 3569"/>
                <a:gd name="T27" fmla="*/ 101 h 1357"/>
                <a:gd name="T28" fmla="*/ 455 w 3569"/>
                <a:gd name="T29" fmla="*/ 164 h 1357"/>
                <a:gd name="T30" fmla="*/ 484 w 3569"/>
                <a:gd name="T31" fmla="*/ 235 h 1357"/>
                <a:gd name="T32" fmla="*/ 515 w 3569"/>
                <a:gd name="T33" fmla="*/ 301 h 1357"/>
                <a:gd name="T34" fmla="*/ 548 w 3569"/>
                <a:gd name="T35" fmla="*/ 357 h 1357"/>
                <a:gd name="T36" fmla="*/ 576 w 3569"/>
                <a:gd name="T37" fmla="*/ 397 h 1357"/>
                <a:gd name="T38" fmla="*/ 609 w 3569"/>
                <a:gd name="T39" fmla="*/ 415 h 1357"/>
                <a:gd name="T40" fmla="*/ 640 w 3569"/>
                <a:gd name="T41" fmla="*/ 410 h 1357"/>
                <a:gd name="T42" fmla="*/ 669 w 3569"/>
                <a:gd name="T43" fmla="*/ 385 h 1357"/>
                <a:gd name="T44" fmla="*/ 701 w 3569"/>
                <a:gd name="T45" fmla="*/ 342 h 1357"/>
                <a:gd name="T46" fmla="*/ 733 w 3569"/>
                <a:gd name="T47" fmla="*/ 286 h 1357"/>
                <a:gd name="T48" fmla="*/ 761 w 3569"/>
                <a:gd name="T49" fmla="*/ 230 h 1357"/>
                <a:gd name="T50" fmla="*/ 793 w 3569"/>
                <a:gd name="T51" fmla="*/ 178 h 1357"/>
                <a:gd name="T52" fmla="*/ 825 w 3569"/>
                <a:gd name="T53" fmla="*/ 137 h 1357"/>
                <a:gd name="T54" fmla="*/ 854 w 3569"/>
                <a:gd name="T55" fmla="*/ 114 h 1357"/>
                <a:gd name="T56" fmla="*/ 886 w 3569"/>
                <a:gd name="T57" fmla="*/ 111 h 1357"/>
                <a:gd name="T58" fmla="*/ 917 w 3569"/>
                <a:gd name="T59" fmla="*/ 129 h 1357"/>
                <a:gd name="T60" fmla="*/ 945 w 3569"/>
                <a:gd name="T61" fmla="*/ 164 h 1357"/>
                <a:gd name="T62" fmla="*/ 978 w 3569"/>
                <a:gd name="T63" fmla="*/ 210 h 1357"/>
                <a:gd name="T64" fmla="*/ 1010 w 3569"/>
                <a:gd name="T65" fmla="*/ 261 h 1357"/>
                <a:gd name="T66" fmla="*/ 1039 w 3569"/>
                <a:gd name="T67" fmla="*/ 306 h 1357"/>
                <a:gd name="T68" fmla="*/ 1071 w 3569"/>
                <a:gd name="T69" fmla="*/ 344 h 1357"/>
                <a:gd name="T70" fmla="*/ 1103 w 3569"/>
                <a:gd name="T71" fmla="*/ 364 h 1357"/>
                <a:gd name="T72" fmla="*/ 1131 w 3569"/>
                <a:gd name="T73" fmla="*/ 369 h 1357"/>
                <a:gd name="T74" fmla="*/ 1163 w 3569"/>
                <a:gd name="T75" fmla="*/ 354 h 1357"/>
                <a:gd name="T76" fmla="*/ 1195 w 3569"/>
                <a:gd name="T77" fmla="*/ 326 h 1357"/>
                <a:gd name="T78" fmla="*/ 1223 w 3569"/>
                <a:gd name="T79" fmla="*/ 286 h 1357"/>
                <a:gd name="T80" fmla="*/ 1255 w 3569"/>
                <a:gd name="T81" fmla="*/ 240 h 1357"/>
                <a:gd name="T82" fmla="*/ 1288 w 3569"/>
                <a:gd name="T83" fmla="*/ 197 h 1357"/>
                <a:gd name="T84" fmla="*/ 1316 w 3569"/>
                <a:gd name="T85" fmla="*/ 164 h 1357"/>
                <a:gd name="T86" fmla="*/ 1348 w 3569"/>
                <a:gd name="T87" fmla="*/ 144 h 1357"/>
                <a:gd name="T88" fmla="*/ 1380 w 3569"/>
                <a:gd name="T89" fmla="*/ 139 h 1357"/>
                <a:gd name="T90" fmla="*/ 1409 w 3569"/>
                <a:gd name="T91" fmla="*/ 152 h 1357"/>
                <a:gd name="T92" fmla="*/ 1440 w 3569"/>
                <a:gd name="T93" fmla="*/ 180 h 1357"/>
                <a:gd name="T94" fmla="*/ 1472 w 3569"/>
                <a:gd name="T95" fmla="*/ 217 h 1357"/>
                <a:gd name="T96" fmla="*/ 1501 w 3569"/>
                <a:gd name="T97" fmla="*/ 258 h 1357"/>
                <a:gd name="T98" fmla="*/ 1533 w 3569"/>
                <a:gd name="T99" fmla="*/ 296 h 135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569"/>
                <a:gd name="T151" fmla="*/ 0 h 1357"/>
                <a:gd name="T152" fmla="*/ 3569 w 3569"/>
                <a:gd name="T153" fmla="*/ 1357 h 135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569" h="1357">
                  <a:moveTo>
                    <a:pt x="0" y="806"/>
                  </a:moveTo>
                  <a:lnTo>
                    <a:pt x="17" y="806"/>
                  </a:lnTo>
                  <a:lnTo>
                    <a:pt x="33" y="806"/>
                  </a:lnTo>
                  <a:lnTo>
                    <a:pt x="50" y="806"/>
                  </a:lnTo>
                  <a:lnTo>
                    <a:pt x="75" y="806"/>
                  </a:lnTo>
                  <a:lnTo>
                    <a:pt x="91" y="806"/>
                  </a:lnTo>
                  <a:lnTo>
                    <a:pt x="107" y="798"/>
                  </a:lnTo>
                  <a:lnTo>
                    <a:pt x="124" y="798"/>
                  </a:lnTo>
                  <a:lnTo>
                    <a:pt x="140" y="790"/>
                  </a:lnTo>
                  <a:lnTo>
                    <a:pt x="157" y="781"/>
                  </a:lnTo>
                  <a:lnTo>
                    <a:pt x="182" y="773"/>
                  </a:lnTo>
                  <a:lnTo>
                    <a:pt x="198" y="757"/>
                  </a:lnTo>
                  <a:lnTo>
                    <a:pt x="215" y="748"/>
                  </a:lnTo>
                  <a:lnTo>
                    <a:pt x="231" y="732"/>
                  </a:lnTo>
                  <a:lnTo>
                    <a:pt x="248" y="715"/>
                  </a:lnTo>
                  <a:lnTo>
                    <a:pt x="264" y="691"/>
                  </a:lnTo>
                  <a:lnTo>
                    <a:pt x="289" y="674"/>
                  </a:lnTo>
                  <a:lnTo>
                    <a:pt x="305" y="650"/>
                  </a:lnTo>
                  <a:lnTo>
                    <a:pt x="322" y="625"/>
                  </a:lnTo>
                  <a:lnTo>
                    <a:pt x="338" y="600"/>
                  </a:lnTo>
                  <a:lnTo>
                    <a:pt x="355" y="567"/>
                  </a:lnTo>
                  <a:lnTo>
                    <a:pt x="371" y="534"/>
                  </a:lnTo>
                  <a:lnTo>
                    <a:pt x="396" y="502"/>
                  </a:lnTo>
                  <a:lnTo>
                    <a:pt x="412" y="469"/>
                  </a:lnTo>
                  <a:lnTo>
                    <a:pt x="429" y="436"/>
                  </a:lnTo>
                  <a:lnTo>
                    <a:pt x="445" y="403"/>
                  </a:lnTo>
                  <a:lnTo>
                    <a:pt x="462" y="370"/>
                  </a:lnTo>
                  <a:lnTo>
                    <a:pt x="478" y="337"/>
                  </a:lnTo>
                  <a:lnTo>
                    <a:pt x="503" y="296"/>
                  </a:lnTo>
                  <a:lnTo>
                    <a:pt x="520" y="263"/>
                  </a:lnTo>
                  <a:lnTo>
                    <a:pt x="536" y="230"/>
                  </a:lnTo>
                  <a:lnTo>
                    <a:pt x="553" y="197"/>
                  </a:lnTo>
                  <a:lnTo>
                    <a:pt x="569" y="164"/>
                  </a:lnTo>
                  <a:lnTo>
                    <a:pt x="585" y="139"/>
                  </a:lnTo>
                  <a:lnTo>
                    <a:pt x="610" y="107"/>
                  </a:lnTo>
                  <a:lnTo>
                    <a:pt x="627" y="82"/>
                  </a:lnTo>
                  <a:lnTo>
                    <a:pt x="643" y="65"/>
                  </a:lnTo>
                  <a:lnTo>
                    <a:pt x="660" y="41"/>
                  </a:lnTo>
                  <a:lnTo>
                    <a:pt x="676" y="24"/>
                  </a:lnTo>
                  <a:lnTo>
                    <a:pt x="693" y="16"/>
                  </a:lnTo>
                  <a:lnTo>
                    <a:pt x="717" y="8"/>
                  </a:lnTo>
                  <a:lnTo>
                    <a:pt x="734" y="0"/>
                  </a:lnTo>
                  <a:lnTo>
                    <a:pt x="750" y="0"/>
                  </a:lnTo>
                  <a:lnTo>
                    <a:pt x="767" y="0"/>
                  </a:lnTo>
                  <a:lnTo>
                    <a:pt x="783" y="8"/>
                  </a:lnTo>
                  <a:lnTo>
                    <a:pt x="800" y="16"/>
                  </a:lnTo>
                  <a:lnTo>
                    <a:pt x="824" y="32"/>
                  </a:lnTo>
                  <a:lnTo>
                    <a:pt x="841" y="49"/>
                  </a:lnTo>
                  <a:lnTo>
                    <a:pt x="857" y="65"/>
                  </a:lnTo>
                  <a:lnTo>
                    <a:pt x="874" y="98"/>
                  </a:lnTo>
                  <a:lnTo>
                    <a:pt x="890" y="123"/>
                  </a:lnTo>
                  <a:lnTo>
                    <a:pt x="907" y="164"/>
                  </a:lnTo>
                  <a:lnTo>
                    <a:pt x="932" y="197"/>
                  </a:lnTo>
                  <a:lnTo>
                    <a:pt x="948" y="238"/>
                  </a:lnTo>
                  <a:lnTo>
                    <a:pt x="965" y="279"/>
                  </a:lnTo>
                  <a:lnTo>
                    <a:pt x="981" y="329"/>
                  </a:lnTo>
                  <a:lnTo>
                    <a:pt x="998" y="378"/>
                  </a:lnTo>
                  <a:lnTo>
                    <a:pt x="1014" y="427"/>
                  </a:lnTo>
                  <a:lnTo>
                    <a:pt x="1039" y="485"/>
                  </a:lnTo>
                  <a:lnTo>
                    <a:pt x="1055" y="534"/>
                  </a:lnTo>
                  <a:lnTo>
                    <a:pt x="1072" y="592"/>
                  </a:lnTo>
                  <a:lnTo>
                    <a:pt x="1088" y="650"/>
                  </a:lnTo>
                  <a:lnTo>
                    <a:pt x="1105" y="707"/>
                  </a:lnTo>
                  <a:lnTo>
                    <a:pt x="1121" y="765"/>
                  </a:lnTo>
                  <a:lnTo>
                    <a:pt x="1146" y="822"/>
                  </a:lnTo>
                  <a:lnTo>
                    <a:pt x="1162" y="872"/>
                  </a:lnTo>
                  <a:lnTo>
                    <a:pt x="1179" y="929"/>
                  </a:lnTo>
                  <a:lnTo>
                    <a:pt x="1195" y="979"/>
                  </a:lnTo>
                  <a:lnTo>
                    <a:pt x="1212" y="1028"/>
                  </a:lnTo>
                  <a:lnTo>
                    <a:pt x="1228" y="1078"/>
                  </a:lnTo>
                  <a:lnTo>
                    <a:pt x="1253" y="1119"/>
                  </a:lnTo>
                  <a:lnTo>
                    <a:pt x="1269" y="1160"/>
                  </a:lnTo>
                  <a:lnTo>
                    <a:pt x="1286" y="1201"/>
                  </a:lnTo>
                  <a:lnTo>
                    <a:pt x="1302" y="1234"/>
                  </a:lnTo>
                  <a:lnTo>
                    <a:pt x="1319" y="1267"/>
                  </a:lnTo>
                  <a:lnTo>
                    <a:pt x="1335" y="1291"/>
                  </a:lnTo>
                  <a:lnTo>
                    <a:pt x="1360" y="1316"/>
                  </a:lnTo>
                  <a:lnTo>
                    <a:pt x="1377" y="1333"/>
                  </a:lnTo>
                  <a:lnTo>
                    <a:pt x="1393" y="1341"/>
                  </a:lnTo>
                  <a:lnTo>
                    <a:pt x="1410" y="1349"/>
                  </a:lnTo>
                  <a:lnTo>
                    <a:pt x="1426" y="1357"/>
                  </a:lnTo>
                  <a:lnTo>
                    <a:pt x="1443" y="1349"/>
                  </a:lnTo>
                  <a:lnTo>
                    <a:pt x="1467" y="1349"/>
                  </a:lnTo>
                  <a:lnTo>
                    <a:pt x="1484" y="1333"/>
                  </a:lnTo>
                  <a:lnTo>
                    <a:pt x="1500" y="1316"/>
                  </a:lnTo>
                  <a:lnTo>
                    <a:pt x="1517" y="1300"/>
                  </a:lnTo>
                  <a:lnTo>
                    <a:pt x="1533" y="1275"/>
                  </a:lnTo>
                  <a:lnTo>
                    <a:pt x="1550" y="1250"/>
                  </a:lnTo>
                  <a:lnTo>
                    <a:pt x="1574" y="1217"/>
                  </a:lnTo>
                  <a:lnTo>
                    <a:pt x="1591" y="1184"/>
                  </a:lnTo>
                  <a:lnTo>
                    <a:pt x="1607" y="1143"/>
                  </a:lnTo>
                  <a:lnTo>
                    <a:pt x="1624" y="1110"/>
                  </a:lnTo>
                  <a:lnTo>
                    <a:pt x="1640" y="1069"/>
                  </a:lnTo>
                  <a:lnTo>
                    <a:pt x="1657" y="1020"/>
                  </a:lnTo>
                  <a:lnTo>
                    <a:pt x="1682" y="979"/>
                  </a:lnTo>
                  <a:lnTo>
                    <a:pt x="1698" y="929"/>
                  </a:lnTo>
                  <a:lnTo>
                    <a:pt x="1715" y="888"/>
                  </a:lnTo>
                  <a:lnTo>
                    <a:pt x="1731" y="839"/>
                  </a:lnTo>
                  <a:lnTo>
                    <a:pt x="1747" y="790"/>
                  </a:lnTo>
                  <a:lnTo>
                    <a:pt x="1764" y="748"/>
                  </a:lnTo>
                  <a:lnTo>
                    <a:pt x="1789" y="699"/>
                  </a:lnTo>
                  <a:lnTo>
                    <a:pt x="1805" y="658"/>
                  </a:lnTo>
                  <a:lnTo>
                    <a:pt x="1822" y="617"/>
                  </a:lnTo>
                  <a:lnTo>
                    <a:pt x="1838" y="576"/>
                  </a:lnTo>
                  <a:lnTo>
                    <a:pt x="1855" y="534"/>
                  </a:lnTo>
                  <a:lnTo>
                    <a:pt x="1871" y="502"/>
                  </a:lnTo>
                  <a:lnTo>
                    <a:pt x="1888" y="469"/>
                  </a:lnTo>
                  <a:lnTo>
                    <a:pt x="1912" y="444"/>
                  </a:lnTo>
                  <a:lnTo>
                    <a:pt x="1929" y="419"/>
                  </a:lnTo>
                  <a:lnTo>
                    <a:pt x="1945" y="403"/>
                  </a:lnTo>
                  <a:lnTo>
                    <a:pt x="1962" y="386"/>
                  </a:lnTo>
                  <a:lnTo>
                    <a:pt x="1978" y="370"/>
                  </a:lnTo>
                  <a:lnTo>
                    <a:pt x="1995" y="362"/>
                  </a:lnTo>
                  <a:lnTo>
                    <a:pt x="2019" y="362"/>
                  </a:lnTo>
                  <a:lnTo>
                    <a:pt x="2036" y="362"/>
                  </a:lnTo>
                  <a:lnTo>
                    <a:pt x="2052" y="362"/>
                  </a:lnTo>
                  <a:lnTo>
                    <a:pt x="2069" y="370"/>
                  </a:lnTo>
                  <a:lnTo>
                    <a:pt x="2085" y="386"/>
                  </a:lnTo>
                  <a:lnTo>
                    <a:pt x="2102" y="403"/>
                  </a:lnTo>
                  <a:lnTo>
                    <a:pt x="2127" y="419"/>
                  </a:lnTo>
                  <a:lnTo>
                    <a:pt x="2143" y="444"/>
                  </a:lnTo>
                  <a:lnTo>
                    <a:pt x="2160" y="469"/>
                  </a:lnTo>
                  <a:lnTo>
                    <a:pt x="2176" y="502"/>
                  </a:lnTo>
                  <a:lnTo>
                    <a:pt x="2192" y="534"/>
                  </a:lnTo>
                  <a:lnTo>
                    <a:pt x="2209" y="567"/>
                  </a:lnTo>
                  <a:lnTo>
                    <a:pt x="2234" y="600"/>
                  </a:lnTo>
                  <a:lnTo>
                    <a:pt x="2250" y="641"/>
                  </a:lnTo>
                  <a:lnTo>
                    <a:pt x="2267" y="683"/>
                  </a:lnTo>
                  <a:lnTo>
                    <a:pt x="2283" y="724"/>
                  </a:lnTo>
                  <a:lnTo>
                    <a:pt x="2300" y="765"/>
                  </a:lnTo>
                  <a:lnTo>
                    <a:pt x="2316" y="806"/>
                  </a:lnTo>
                  <a:lnTo>
                    <a:pt x="2341" y="847"/>
                  </a:lnTo>
                  <a:lnTo>
                    <a:pt x="2357" y="880"/>
                  </a:lnTo>
                  <a:lnTo>
                    <a:pt x="2374" y="921"/>
                  </a:lnTo>
                  <a:lnTo>
                    <a:pt x="2390" y="962"/>
                  </a:lnTo>
                  <a:lnTo>
                    <a:pt x="2407" y="995"/>
                  </a:lnTo>
                  <a:lnTo>
                    <a:pt x="2423" y="1028"/>
                  </a:lnTo>
                  <a:lnTo>
                    <a:pt x="2448" y="1061"/>
                  </a:lnTo>
                  <a:lnTo>
                    <a:pt x="2464" y="1094"/>
                  </a:lnTo>
                  <a:lnTo>
                    <a:pt x="2481" y="1119"/>
                  </a:lnTo>
                  <a:lnTo>
                    <a:pt x="2497" y="1143"/>
                  </a:lnTo>
                  <a:lnTo>
                    <a:pt x="2514" y="1160"/>
                  </a:lnTo>
                  <a:lnTo>
                    <a:pt x="2530" y="1176"/>
                  </a:lnTo>
                  <a:lnTo>
                    <a:pt x="2555" y="1184"/>
                  </a:lnTo>
                  <a:lnTo>
                    <a:pt x="2572" y="1193"/>
                  </a:lnTo>
                  <a:lnTo>
                    <a:pt x="2588" y="1201"/>
                  </a:lnTo>
                  <a:lnTo>
                    <a:pt x="2605" y="1201"/>
                  </a:lnTo>
                  <a:lnTo>
                    <a:pt x="2621" y="1201"/>
                  </a:lnTo>
                  <a:lnTo>
                    <a:pt x="2638" y="1193"/>
                  </a:lnTo>
                  <a:lnTo>
                    <a:pt x="2662" y="1184"/>
                  </a:lnTo>
                  <a:lnTo>
                    <a:pt x="2679" y="1168"/>
                  </a:lnTo>
                  <a:lnTo>
                    <a:pt x="2695" y="1152"/>
                  </a:lnTo>
                  <a:lnTo>
                    <a:pt x="2712" y="1135"/>
                  </a:lnTo>
                  <a:lnTo>
                    <a:pt x="2728" y="1110"/>
                  </a:lnTo>
                  <a:lnTo>
                    <a:pt x="2745" y="1086"/>
                  </a:lnTo>
                  <a:lnTo>
                    <a:pt x="2769" y="1061"/>
                  </a:lnTo>
                  <a:lnTo>
                    <a:pt x="2786" y="1028"/>
                  </a:lnTo>
                  <a:lnTo>
                    <a:pt x="2802" y="995"/>
                  </a:lnTo>
                  <a:lnTo>
                    <a:pt x="2819" y="962"/>
                  </a:lnTo>
                  <a:lnTo>
                    <a:pt x="2835" y="929"/>
                  </a:lnTo>
                  <a:lnTo>
                    <a:pt x="2852" y="888"/>
                  </a:lnTo>
                  <a:lnTo>
                    <a:pt x="2876" y="855"/>
                  </a:lnTo>
                  <a:lnTo>
                    <a:pt x="2893" y="814"/>
                  </a:lnTo>
                  <a:lnTo>
                    <a:pt x="2909" y="781"/>
                  </a:lnTo>
                  <a:lnTo>
                    <a:pt x="2926" y="748"/>
                  </a:lnTo>
                  <a:lnTo>
                    <a:pt x="2942" y="707"/>
                  </a:lnTo>
                  <a:lnTo>
                    <a:pt x="2959" y="674"/>
                  </a:lnTo>
                  <a:lnTo>
                    <a:pt x="2984" y="641"/>
                  </a:lnTo>
                  <a:lnTo>
                    <a:pt x="3000" y="608"/>
                  </a:lnTo>
                  <a:lnTo>
                    <a:pt x="3017" y="584"/>
                  </a:lnTo>
                  <a:lnTo>
                    <a:pt x="3033" y="559"/>
                  </a:lnTo>
                  <a:lnTo>
                    <a:pt x="3050" y="534"/>
                  </a:lnTo>
                  <a:lnTo>
                    <a:pt x="3066" y="510"/>
                  </a:lnTo>
                  <a:lnTo>
                    <a:pt x="3091" y="493"/>
                  </a:lnTo>
                  <a:lnTo>
                    <a:pt x="3107" y="477"/>
                  </a:lnTo>
                  <a:lnTo>
                    <a:pt x="3124" y="469"/>
                  </a:lnTo>
                  <a:lnTo>
                    <a:pt x="3140" y="460"/>
                  </a:lnTo>
                  <a:lnTo>
                    <a:pt x="3157" y="452"/>
                  </a:lnTo>
                  <a:lnTo>
                    <a:pt x="3173" y="452"/>
                  </a:lnTo>
                  <a:lnTo>
                    <a:pt x="3198" y="452"/>
                  </a:lnTo>
                  <a:lnTo>
                    <a:pt x="3214" y="460"/>
                  </a:lnTo>
                  <a:lnTo>
                    <a:pt x="3231" y="469"/>
                  </a:lnTo>
                  <a:lnTo>
                    <a:pt x="3247" y="485"/>
                  </a:lnTo>
                  <a:lnTo>
                    <a:pt x="3264" y="493"/>
                  </a:lnTo>
                  <a:lnTo>
                    <a:pt x="3280" y="518"/>
                  </a:lnTo>
                  <a:lnTo>
                    <a:pt x="3305" y="534"/>
                  </a:lnTo>
                  <a:lnTo>
                    <a:pt x="3322" y="559"/>
                  </a:lnTo>
                  <a:lnTo>
                    <a:pt x="3338" y="584"/>
                  </a:lnTo>
                  <a:lnTo>
                    <a:pt x="3354" y="608"/>
                  </a:lnTo>
                  <a:lnTo>
                    <a:pt x="3371" y="641"/>
                  </a:lnTo>
                  <a:lnTo>
                    <a:pt x="3387" y="674"/>
                  </a:lnTo>
                  <a:lnTo>
                    <a:pt x="3412" y="707"/>
                  </a:lnTo>
                  <a:lnTo>
                    <a:pt x="3429" y="740"/>
                  </a:lnTo>
                  <a:lnTo>
                    <a:pt x="3445" y="773"/>
                  </a:lnTo>
                  <a:lnTo>
                    <a:pt x="3462" y="806"/>
                  </a:lnTo>
                  <a:lnTo>
                    <a:pt x="3478" y="839"/>
                  </a:lnTo>
                  <a:lnTo>
                    <a:pt x="3495" y="872"/>
                  </a:lnTo>
                  <a:lnTo>
                    <a:pt x="3519" y="905"/>
                  </a:lnTo>
                  <a:lnTo>
                    <a:pt x="3536" y="938"/>
                  </a:lnTo>
                  <a:lnTo>
                    <a:pt x="3552" y="962"/>
                  </a:lnTo>
                  <a:lnTo>
                    <a:pt x="3569" y="995"/>
                  </a:lnTo>
                </a:path>
              </a:pathLst>
            </a:custGeom>
            <a:noFill/>
            <a:ln w="28575" cmpd="sng">
              <a:solidFill>
                <a:srgbClr val="00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0" name="Freeform 26"/>
            <p:cNvSpPr>
              <a:spLocks noChangeAspect="1"/>
            </p:cNvSpPr>
            <p:nvPr/>
          </p:nvSpPr>
          <p:spPr bwMode="auto">
            <a:xfrm>
              <a:off x="2267" y="2260"/>
              <a:ext cx="2697" cy="854"/>
            </a:xfrm>
            <a:custGeom>
              <a:avLst/>
              <a:gdLst>
                <a:gd name="T0" fmla="*/ 22 w 3569"/>
                <a:gd name="T1" fmla="*/ 229 h 1267"/>
                <a:gd name="T2" fmla="*/ 54 w 3569"/>
                <a:gd name="T3" fmla="*/ 229 h 1267"/>
                <a:gd name="T4" fmla="*/ 85 w 3569"/>
                <a:gd name="T5" fmla="*/ 229 h 1267"/>
                <a:gd name="T6" fmla="*/ 113 w 3569"/>
                <a:gd name="T7" fmla="*/ 224 h 1267"/>
                <a:gd name="T8" fmla="*/ 146 w 3569"/>
                <a:gd name="T9" fmla="*/ 214 h 1267"/>
                <a:gd name="T10" fmla="*/ 178 w 3569"/>
                <a:gd name="T11" fmla="*/ 199 h 1267"/>
                <a:gd name="T12" fmla="*/ 206 w 3569"/>
                <a:gd name="T13" fmla="*/ 177 h 1267"/>
                <a:gd name="T14" fmla="*/ 239 w 3569"/>
                <a:gd name="T15" fmla="*/ 146 h 1267"/>
                <a:gd name="T16" fmla="*/ 271 w 3569"/>
                <a:gd name="T17" fmla="*/ 113 h 1267"/>
                <a:gd name="T18" fmla="*/ 299 w 3569"/>
                <a:gd name="T19" fmla="*/ 78 h 1267"/>
                <a:gd name="T20" fmla="*/ 331 w 3569"/>
                <a:gd name="T21" fmla="*/ 45 h 1267"/>
                <a:gd name="T22" fmla="*/ 363 w 3569"/>
                <a:gd name="T23" fmla="*/ 18 h 1267"/>
                <a:gd name="T24" fmla="*/ 391 w 3569"/>
                <a:gd name="T25" fmla="*/ 2 h 1267"/>
                <a:gd name="T26" fmla="*/ 423 w 3569"/>
                <a:gd name="T27" fmla="*/ 2 h 1267"/>
                <a:gd name="T28" fmla="*/ 455 w 3569"/>
                <a:gd name="T29" fmla="*/ 18 h 1267"/>
                <a:gd name="T30" fmla="*/ 484 w 3569"/>
                <a:gd name="T31" fmla="*/ 51 h 1267"/>
                <a:gd name="T32" fmla="*/ 515 w 3569"/>
                <a:gd name="T33" fmla="*/ 98 h 1267"/>
                <a:gd name="T34" fmla="*/ 548 w 3569"/>
                <a:gd name="T35" fmla="*/ 154 h 1267"/>
                <a:gd name="T36" fmla="*/ 576 w 3569"/>
                <a:gd name="T37" fmla="*/ 217 h 1267"/>
                <a:gd name="T38" fmla="*/ 609 w 3569"/>
                <a:gd name="T39" fmla="*/ 277 h 1267"/>
                <a:gd name="T40" fmla="*/ 640 w 3569"/>
                <a:gd name="T41" fmla="*/ 328 h 1267"/>
                <a:gd name="T42" fmla="*/ 669 w 3569"/>
                <a:gd name="T43" fmla="*/ 365 h 1267"/>
                <a:gd name="T44" fmla="*/ 701 w 3569"/>
                <a:gd name="T45" fmla="*/ 386 h 1267"/>
                <a:gd name="T46" fmla="*/ 733 w 3569"/>
                <a:gd name="T47" fmla="*/ 386 h 1267"/>
                <a:gd name="T48" fmla="*/ 761 w 3569"/>
                <a:gd name="T49" fmla="*/ 363 h 1267"/>
                <a:gd name="T50" fmla="*/ 793 w 3569"/>
                <a:gd name="T51" fmla="*/ 328 h 1267"/>
                <a:gd name="T52" fmla="*/ 825 w 3569"/>
                <a:gd name="T53" fmla="*/ 280 h 1267"/>
                <a:gd name="T54" fmla="*/ 854 w 3569"/>
                <a:gd name="T55" fmla="*/ 224 h 1267"/>
                <a:gd name="T56" fmla="*/ 886 w 3569"/>
                <a:gd name="T57" fmla="*/ 174 h 1267"/>
                <a:gd name="T58" fmla="*/ 917 w 3569"/>
                <a:gd name="T59" fmla="*/ 133 h 1267"/>
                <a:gd name="T60" fmla="*/ 945 w 3569"/>
                <a:gd name="T61" fmla="*/ 109 h 1267"/>
                <a:gd name="T62" fmla="*/ 978 w 3569"/>
                <a:gd name="T63" fmla="*/ 98 h 1267"/>
                <a:gd name="T64" fmla="*/ 1010 w 3569"/>
                <a:gd name="T65" fmla="*/ 109 h 1267"/>
                <a:gd name="T66" fmla="*/ 1039 w 3569"/>
                <a:gd name="T67" fmla="*/ 136 h 1267"/>
                <a:gd name="T68" fmla="*/ 1071 w 3569"/>
                <a:gd name="T69" fmla="*/ 177 h 1267"/>
                <a:gd name="T70" fmla="*/ 1103 w 3569"/>
                <a:gd name="T71" fmla="*/ 222 h 1267"/>
                <a:gd name="T72" fmla="*/ 1131 w 3569"/>
                <a:gd name="T73" fmla="*/ 267 h 1267"/>
                <a:gd name="T74" fmla="*/ 1163 w 3569"/>
                <a:gd name="T75" fmla="*/ 307 h 1267"/>
                <a:gd name="T76" fmla="*/ 1195 w 3569"/>
                <a:gd name="T77" fmla="*/ 335 h 1267"/>
                <a:gd name="T78" fmla="*/ 1223 w 3569"/>
                <a:gd name="T79" fmla="*/ 345 h 1267"/>
                <a:gd name="T80" fmla="*/ 1255 w 3569"/>
                <a:gd name="T81" fmla="*/ 340 h 1267"/>
                <a:gd name="T82" fmla="*/ 1288 w 3569"/>
                <a:gd name="T83" fmla="*/ 317 h 1267"/>
                <a:gd name="T84" fmla="*/ 1316 w 3569"/>
                <a:gd name="T85" fmla="*/ 285 h 1267"/>
                <a:gd name="T86" fmla="*/ 1348 w 3569"/>
                <a:gd name="T87" fmla="*/ 242 h 1267"/>
                <a:gd name="T88" fmla="*/ 1380 w 3569"/>
                <a:gd name="T89" fmla="*/ 199 h 1267"/>
                <a:gd name="T90" fmla="*/ 1409 w 3569"/>
                <a:gd name="T91" fmla="*/ 164 h 1267"/>
                <a:gd name="T92" fmla="*/ 1440 w 3569"/>
                <a:gd name="T93" fmla="*/ 136 h 1267"/>
                <a:gd name="T94" fmla="*/ 1472 w 3569"/>
                <a:gd name="T95" fmla="*/ 126 h 1267"/>
                <a:gd name="T96" fmla="*/ 1501 w 3569"/>
                <a:gd name="T97" fmla="*/ 129 h 1267"/>
                <a:gd name="T98" fmla="*/ 1533 w 3569"/>
                <a:gd name="T99" fmla="*/ 149 h 126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569"/>
                <a:gd name="T151" fmla="*/ 0 h 1267"/>
                <a:gd name="T152" fmla="*/ 3569 w 3569"/>
                <a:gd name="T153" fmla="*/ 1267 h 126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569" h="1267">
                  <a:moveTo>
                    <a:pt x="0" y="749"/>
                  </a:moveTo>
                  <a:lnTo>
                    <a:pt x="17" y="749"/>
                  </a:lnTo>
                  <a:lnTo>
                    <a:pt x="33" y="749"/>
                  </a:lnTo>
                  <a:lnTo>
                    <a:pt x="50" y="749"/>
                  </a:lnTo>
                  <a:lnTo>
                    <a:pt x="75" y="749"/>
                  </a:lnTo>
                  <a:lnTo>
                    <a:pt x="91" y="749"/>
                  </a:lnTo>
                  <a:lnTo>
                    <a:pt x="107" y="749"/>
                  </a:lnTo>
                  <a:lnTo>
                    <a:pt x="124" y="749"/>
                  </a:lnTo>
                  <a:lnTo>
                    <a:pt x="140" y="749"/>
                  </a:lnTo>
                  <a:lnTo>
                    <a:pt x="157" y="749"/>
                  </a:lnTo>
                  <a:lnTo>
                    <a:pt x="182" y="749"/>
                  </a:lnTo>
                  <a:lnTo>
                    <a:pt x="198" y="749"/>
                  </a:lnTo>
                  <a:lnTo>
                    <a:pt x="215" y="741"/>
                  </a:lnTo>
                  <a:lnTo>
                    <a:pt x="231" y="741"/>
                  </a:lnTo>
                  <a:lnTo>
                    <a:pt x="248" y="733"/>
                  </a:lnTo>
                  <a:lnTo>
                    <a:pt x="264" y="733"/>
                  </a:lnTo>
                  <a:lnTo>
                    <a:pt x="289" y="724"/>
                  </a:lnTo>
                  <a:lnTo>
                    <a:pt x="305" y="716"/>
                  </a:lnTo>
                  <a:lnTo>
                    <a:pt x="322" y="708"/>
                  </a:lnTo>
                  <a:lnTo>
                    <a:pt x="338" y="700"/>
                  </a:lnTo>
                  <a:lnTo>
                    <a:pt x="355" y="691"/>
                  </a:lnTo>
                  <a:lnTo>
                    <a:pt x="371" y="675"/>
                  </a:lnTo>
                  <a:lnTo>
                    <a:pt x="396" y="667"/>
                  </a:lnTo>
                  <a:lnTo>
                    <a:pt x="412" y="650"/>
                  </a:lnTo>
                  <a:lnTo>
                    <a:pt x="429" y="634"/>
                  </a:lnTo>
                  <a:lnTo>
                    <a:pt x="445" y="617"/>
                  </a:lnTo>
                  <a:lnTo>
                    <a:pt x="462" y="593"/>
                  </a:lnTo>
                  <a:lnTo>
                    <a:pt x="478" y="576"/>
                  </a:lnTo>
                  <a:lnTo>
                    <a:pt x="503" y="551"/>
                  </a:lnTo>
                  <a:lnTo>
                    <a:pt x="520" y="527"/>
                  </a:lnTo>
                  <a:lnTo>
                    <a:pt x="536" y="502"/>
                  </a:lnTo>
                  <a:lnTo>
                    <a:pt x="553" y="477"/>
                  </a:lnTo>
                  <a:lnTo>
                    <a:pt x="569" y="453"/>
                  </a:lnTo>
                  <a:lnTo>
                    <a:pt x="585" y="428"/>
                  </a:lnTo>
                  <a:lnTo>
                    <a:pt x="610" y="395"/>
                  </a:lnTo>
                  <a:lnTo>
                    <a:pt x="627" y="370"/>
                  </a:lnTo>
                  <a:lnTo>
                    <a:pt x="643" y="338"/>
                  </a:lnTo>
                  <a:lnTo>
                    <a:pt x="660" y="313"/>
                  </a:lnTo>
                  <a:lnTo>
                    <a:pt x="676" y="280"/>
                  </a:lnTo>
                  <a:lnTo>
                    <a:pt x="693" y="255"/>
                  </a:lnTo>
                  <a:lnTo>
                    <a:pt x="717" y="222"/>
                  </a:lnTo>
                  <a:lnTo>
                    <a:pt x="734" y="198"/>
                  </a:lnTo>
                  <a:lnTo>
                    <a:pt x="750" y="173"/>
                  </a:lnTo>
                  <a:lnTo>
                    <a:pt x="767" y="148"/>
                  </a:lnTo>
                  <a:lnTo>
                    <a:pt x="783" y="124"/>
                  </a:lnTo>
                  <a:lnTo>
                    <a:pt x="800" y="99"/>
                  </a:lnTo>
                  <a:lnTo>
                    <a:pt x="824" y="82"/>
                  </a:lnTo>
                  <a:lnTo>
                    <a:pt x="841" y="58"/>
                  </a:lnTo>
                  <a:lnTo>
                    <a:pt x="857" y="41"/>
                  </a:lnTo>
                  <a:lnTo>
                    <a:pt x="874" y="33"/>
                  </a:lnTo>
                  <a:lnTo>
                    <a:pt x="890" y="17"/>
                  </a:lnTo>
                  <a:lnTo>
                    <a:pt x="907" y="8"/>
                  </a:lnTo>
                  <a:lnTo>
                    <a:pt x="932" y="8"/>
                  </a:lnTo>
                  <a:lnTo>
                    <a:pt x="948" y="0"/>
                  </a:lnTo>
                  <a:lnTo>
                    <a:pt x="965" y="8"/>
                  </a:lnTo>
                  <a:lnTo>
                    <a:pt x="981" y="8"/>
                  </a:lnTo>
                  <a:lnTo>
                    <a:pt x="998" y="17"/>
                  </a:lnTo>
                  <a:lnTo>
                    <a:pt x="1014" y="25"/>
                  </a:lnTo>
                  <a:lnTo>
                    <a:pt x="1039" y="41"/>
                  </a:lnTo>
                  <a:lnTo>
                    <a:pt x="1055" y="58"/>
                  </a:lnTo>
                  <a:lnTo>
                    <a:pt x="1072" y="82"/>
                  </a:lnTo>
                  <a:lnTo>
                    <a:pt x="1088" y="107"/>
                  </a:lnTo>
                  <a:lnTo>
                    <a:pt x="1105" y="132"/>
                  </a:lnTo>
                  <a:lnTo>
                    <a:pt x="1121" y="165"/>
                  </a:lnTo>
                  <a:lnTo>
                    <a:pt x="1146" y="198"/>
                  </a:lnTo>
                  <a:lnTo>
                    <a:pt x="1162" y="239"/>
                  </a:lnTo>
                  <a:lnTo>
                    <a:pt x="1179" y="280"/>
                  </a:lnTo>
                  <a:lnTo>
                    <a:pt x="1195" y="321"/>
                  </a:lnTo>
                  <a:lnTo>
                    <a:pt x="1212" y="362"/>
                  </a:lnTo>
                  <a:lnTo>
                    <a:pt x="1228" y="412"/>
                  </a:lnTo>
                  <a:lnTo>
                    <a:pt x="1253" y="453"/>
                  </a:lnTo>
                  <a:lnTo>
                    <a:pt x="1269" y="502"/>
                  </a:lnTo>
                  <a:lnTo>
                    <a:pt x="1286" y="551"/>
                  </a:lnTo>
                  <a:lnTo>
                    <a:pt x="1302" y="609"/>
                  </a:lnTo>
                  <a:lnTo>
                    <a:pt x="1319" y="658"/>
                  </a:lnTo>
                  <a:lnTo>
                    <a:pt x="1335" y="708"/>
                  </a:lnTo>
                  <a:lnTo>
                    <a:pt x="1360" y="757"/>
                  </a:lnTo>
                  <a:lnTo>
                    <a:pt x="1377" y="807"/>
                  </a:lnTo>
                  <a:lnTo>
                    <a:pt x="1393" y="856"/>
                  </a:lnTo>
                  <a:lnTo>
                    <a:pt x="1410" y="905"/>
                  </a:lnTo>
                  <a:lnTo>
                    <a:pt x="1426" y="946"/>
                  </a:lnTo>
                  <a:lnTo>
                    <a:pt x="1443" y="996"/>
                  </a:lnTo>
                  <a:lnTo>
                    <a:pt x="1467" y="1037"/>
                  </a:lnTo>
                  <a:lnTo>
                    <a:pt x="1484" y="1070"/>
                  </a:lnTo>
                  <a:lnTo>
                    <a:pt x="1500" y="1111"/>
                  </a:lnTo>
                  <a:lnTo>
                    <a:pt x="1517" y="1144"/>
                  </a:lnTo>
                  <a:lnTo>
                    <a:pt x="1533" y="1169"/>
                  </a:lnTo>
                  <a:lnTo>
                    <a:pt x="1550" y="1193"/>
                  </a:lnTo>
                  <a:lnTo>
                    <a:pt x="1574" y="1218"/>
                  </a:lnTo>
                  <a:lnTo>
                    <a:pt x="1591" y="1234"/>
                  </a:lnTo>
                  <a:lnTo>
                    <a:pt x="1607" y="1251"/>
                  </a:lnTo>
                  <a:lnTo>
                    <a:pt x="1624" y="1259"/>
                  </a:lnTo>
                  <a:lnTo>
                    <a:pt x="1640" y="1267"/>
                  </a:lnTo>
                  <a:lnTo>
                    <a:pt x="1657" y="1267"/>
                  </a:lnTo>
                  <a:lnTo>
                    <a:pt x="1682" y="1259"/>
                  </a:lnTo>
                  <a:lnTo>
                    <a:pt x="1698" y="1259"/>
                  </a:lnTo>
                  <a:lnTo>
                    <a:pt x="1715" y="1243"/>
                  </a:lnTo>
                  <a:lnTo>
                    <a:pt x="1731" y="1226"/>
                  </a:lnTo>
                  <a:lnTo>
                    <a:pt x="1747" y="1210"/>
                  </a:lnTo>
                  <a:lnTo>
                    <a:pt x="1764" y="1185"/>
                  </a:lnTo>
                  <a:lnTo>
                    <a:pt x="1789" y="1160"/>
                  </a:lnTo>
                  <a:lnTo>
                    <a:pt x="1805" y="1136"/>
                  </a:lnTo>
                  <a:lnTo>
                    <a:pt x="1822" y="1103"/>
                  </a:lnTo>
                  <a:lnTo>
                    <a:pt x="1838" y="1070"/>
                  </a:lnTo>
                  <a:lnTo>
                    <a:pt x="1855" y="1029"/>
                  </a:lnTo>
                  <a:lnTo>
                    <a:pt x="1871" y="996"/>
                  </a:lnTo>
                  <a:lnTo>
                    <a:pt x="1888" y="955"/>
                  </a:lnTo>
                  <a:lnTo>
                    <a:pt x="1912" y="914"/>
                  </a:lnTo>
                  <a:lnTo>
                    <a:pt x="1929" y="864"/>
                  </a:lnTo>
                  <a:lnTo>
                    <a:pt x="1945" y="823"/>
                  </a:lnTo>
                  <a:lnTo>
                    <a:pt x="1962" y="782"/>
                  </a:lnTo>
                  <a:lnTo>
                    <a:pt x="1978" y="733"/>
                  </a:lnTo>
                  <a:lnTo>
                    <a:pt x="1995" y="691"/>
                  </a:lnTo>
                  <a:lnTo>
                    <a:pt x="2019" y="650"/>
                  </a:lnTo>
                  <a:lnTo>
                    <a:pt x="2036" y="609"/>
                  </a:lnTo>
                  <a:lnTo>
                    <a:pt x="2052" y="568"/>
                  </a:lnTo>
                  <a:lnTo>
                    <a:pt x="2069" y="535"/>
                  </a:lnTo>
                  <a:lnTo>
                    <a:pt x="2085" y="502"/>
                  </a:lnTo>
                  <a:lnTo>
                    <a:pt x="2102" y="469"/>
                  </a:lnTo>
                  <a:lnTo>
                    <a:pt x="2127" y="436"/>
                  </a:lnTo>
                  <a:lnTo>
                    <a:pt x="2143" y="412"/>
                  </a:lnTo>
                  <a:lnTo>
                    <a:pt x="2160" y="387"/>
                  </a:lnTo>
                  <a:lnTo>
                    <a:pt x="2176" y="370"/>
                  </a:lnTo>
                  <a:lnTo>
                    <a:pt x="2192" y="354"/>
                  </a:lnTo>
                  <a:lnTo>
                    <a:pt x="2209" y="338"/>
                  </a:lnTo>
                  <a:lnTo>
                    <a:pt x="2234" y="329"/>
                  </a:lnTo>
                  <a:lnTo>
                    <a:pt x="2250" y="321"/>
                  </a:lnTo>
                  <a:lnTo>
                    <a:pt x="2267" y="321"/>
                  </a:lnTo>
                  <a:lnTo>
                    <a:pt x="2283" y="321"/>
                  </a:lnTo>
                  <a:lnTo>
                    <a:pt x="2300" y="329"/>
                  </a:lnTo>
                  <a:lnTo>
                    <a:pt x="2316" y="338"/>
                  </a:lnTo>
                  <a:lnTo>
                    <a:pt x="2341" y="354"/>
                  </a:lnTo>
                  <a:lnTo>
                    <a:pt x="2357" y="370"/>
                  </a:lnTo>
                  <a:lnTo>
                    <a:pt x="2374" y="395"/>
                  </a:lnTo>
                  <a:lnTo>
                    <a:pt x="2390" y="420"/>
                  </a:lnTo>
                  <a:lnTo>
                    <a:pt x="2407" y="445"/>
                  </a:lnTo>
                  <a:lnTo>
                    <a:pt x="2423" y="469"/>
                  </a:lnTo>
                  <a:lnTo>
                    <a:pt x="2448" y="502"/>
                  </a:lnTo>
                  <a:lnTo>
                    <a:pt x="2464" y="535"/>
                  </a:lnTo>
                  <a:lnTo>
                    <a:pt x="2481" y="576"/>
                  </a:lnTo>
                  <a:lnTo>
                    <a:pt x="2497" y="609"/>
                  </a:lnTo>
                  <a:lnTo>
                    <a:pt x="2514" y="650"/>
                  </a:lnTo>
                  <a:lnTo>
                    <a:pt x="2530" y="683"/>
                  </a:lnTo>
                  <a:lnTo>
                    <a:pt x="2555" y="724"/>
                  </a:lnTo>
                  <a:lnTo>
                    <a:pt x="2572" y="765"/>
                  </a:lnTo>
                  <a:lnTo>
                    <a:pt x="2588" y="798"/>
                  </a:lnTo>
                  <a:lnTo>
                    <a:pt x="2605" y="839"/>
                  </a:lnTo>
                  <a:lnTo>
                    <a:pt x="2621" y="872"/>
                  </a:lnTo>
                  <a:lnTo>
                    <a:pt x="2638" y="914"/>
                  </a:lnTo>
                  <a:lnTo>
                    <a:pt x="2662" y="946"/>
                  </a:lnTo>
                  <a:lnTo>
                    <a:pt x="2679" y="971"/>
                  </a:lnTo>
                  <a:lnTo>
                    <a:pt x="2695" y="1004"/>
                  </a:lnTo>
                  <a:lnTo>
                    <a:pt x="2712" y="1029"/>
                  </a:lnTo>
                  <a:lnTo>
                    <a:pt x="2728" y="1053"/>
                  </a:lnTo>
                  <a:lnTo>
                    <a:pt x="2745" y="1078"/>
                  </a:lnTo>
                  <a:lnTo>
                    <a:pt x="2769" y="1095"/>
                  </a:lnTo>
                  <a:lnTo>
                    <a:pt x="2786" y="1111"/>
                  </a:lnTo>
                  <a:lnTo>
                    <a:pt x="2802" y="1119"/>
                  </a:lnTo>
                  <a:lnTo>
                    <a:pt x="2819" y="1127"/>
                  </a:lnTo>
                  <a:lnTo>
                    <a:pt x="2835" y="1127"/>
                  </a:lnTo>
                  <a:lnTo>
                    <a:pt x="2852" y="1127"/>
                  </a:lnTo>
                  <a:lnTo>
                    <a:pt x="2876" y="1127"/>
                  </a:lnTo>
                  <a:lnTo>
                    <a:pt x="2893" y="1119"/>
                  </a:lnTo>
                  <a:lnTo>
                    <a:pt x="2909" y="1111"/>
                  </a:lnTo>
                  <a:lnTo>
                    <a:pt x="2926" y="1095"/>
                  </a:lnTo>
                  <a:lnTo>
                    <a:pt x="2942" y="1078"/>
                  </a:lnTo>
                  <a:lnTo>
                    <a:pt x="2959" y="1062"/>
                  </a:lnTo>
                  <a:lnTo>
                    <a:pt x="2984" y="1037"/>
                  </a:lnTo>
                  <a:lnTo>
                    <a:pt x="3000" y="1012"/>
                  </a:lnTo>
                  <a:lnTo>
                    <a:pt x="3017" y="988"/>
                  </a:lnTo>
                  <a:lnTo>
                    <a:pt x="3033" y="963"/>
                  </a:lnTo>
                  <a:lnTo>
                    <a:pt x="3050" y="930"/>
                  </a:lnTo>
                  <a:lnTo>
                    <a:pt x="3066" y="897"/>
                  </a:lnTo>
                  <a:lnTo>
                    <a:pt x="3091" y="864"/>
                  </a:lnTo>
                  <a:lnTo>
                    <a:pt x="3107" y="831"/>
                  </a:lnTo>
                  <a:lnTo>
                    <a:pt x="3124" y="790"/>
                  </a:lnTo>
                  <a:lnTo>
                    <a:pt x="3140" y="757"/>
                  </a:lnTo>
                  <a:lnTo>
                    <a:pt x="3157" y="724"/>
                  </a:lnTo>
                  <a:lnTo>
                    <a:pt x="3173" y="691"/>
                  </a:lnTo>
                  <a:lnTo>
                    <a:pt x="3198" y="650"/>
                  </a:lnTo>
                  <a:lnTo>
                    <a:pt x="3214" y="626"/>
                  </a:lnTo>
                  <a:lnTo>
                    <a:pt x="3231" y="593"/>
                  </a:lnTo>
                  <a:lnTo>
                    <a:pt x="3247" y="560"/>
                  </a:lnTo>
                  <a:lnTo>
                    <a:pt x="3264" y="535"/>
                  </a:lnTo>
                  <a:lnTo>
                    <a:pt x="3280" y="510"/>
                  </a:lnTo>
                  <a:lnTo>
                    <a:pt x="3305" y="486"/>
                  </a:lnTo>
                  <a:lnTo>
                    <a:pt x="3322" y="461"/>
                  </a:lnTo>
                  <a:lnTo>
                    <a:pt x="3338" y="445"/>
                  </a:lnTo>
                  <a:lnTo>
                    <a:pt x="3354" y="436"/>
                  </a:lnTo>
                  <a:lnTo>
                    <a:pt x="3371" y="420"/>
                  </a:lnTo>
                  <a:lnTo>
                    <a:pt x="3387" y="412"/>
                  </a:lnTo>
                  <a:lnTo>
                    <a:pt x="3412" y="412"/>
                  </a:lnTo>
                  <a:lnTo>
                    <a:pt x="3429" y="403"/>
                  </a:lnTo>
                  <a:lnTo>
                    <a:pt x="3445" y="412"/>
                  </a:lnTo>
                  <a:lnTo>
                    <a:pt x="3462" y="412"/>
                  </a:lnTo>
                  <a:lnTo>
                    <a:pt x="3478" y="420"/>
                  </a:lnTo>
                  <a:lnTo>
                    <a:pt x="3495" y="436"/>
                  </a:lnTo>
                  <a:lnTo>
                    <a:pt x="3519" y="445"/>
                  </a:lnTo>
                  <a:lnTo>
                    <a:pt x="3536" y="469"/>
                  </a:lnTo>
                  <a:lnTo>
                    <a:pt x="3552" y="486"/>
                  </a:lnTo>
                  <a:lnTo>
                    <a:pt x="3569" y="510"/>
                  </a:lnTo>
                </a:path>
              </a:pathLst>
            </a:custGeom>
            <a:noFill/>
            <a:ln w="28575" cmpd="sng">
              <a:solidFill>
                <a:srgbClr val="99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3581" name="Rectangle 27"/>
            <p:cNvSpPr>
              <a:spLocks noChangeAspect="1" noChangeArrowheads="1"/>
            </p:cNvSpPr>
            <p:nvPr/>
          </p:nvSpPr>
          <p:spPr bwMode="auto">
            <a:xfrm>
              <a:off x="4923" y="3352"/>
              <a:ext cx="18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  <a:endParaRPr lang="pt-BR" altLang="pt-BR" sz="1600" b="1">
                <a:latin typeface="Arial" pitchFamily="34" charset="0"/>
              </a:endParaRPr>
            </a:p>
          </p:txBody>
        </p:sp>
        <p:sp>
          <p:nvSpPr>
            <p:cNvPr id="23582" name="Text Box 28"/>
            <p:cNvSpPr txBox="1">
              <a:spLocks noChangeAspect="1" noChangeArrowheads="1"/>
            </p:cNvSpPr>
            <p:nvPr/>
          </p:nvSpPr>
          <p:spPr bwMode="auto">
            <a:xfrm>
              <a:off x="2422" y="1817"/>
              <a:ext cx="331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 b="1">
                  <a:solidFill>
                    <a:schemeClr val="accent2"/>
                  </a:solidFill>
                  <a:latin typeface="Arial" pitchFamily="34" charset="0"/>
                </a:rPr>
                <a:t>J</a:t>
              </a:r>
              <a:r>
                <a:rPr lang="pt-BR" altLang="pt-BR" sz="1800" b="1" baseline="-25000">
                  <a:solidFill>
                    <a:schemeClr val="accent2"/>
                  </a:solidFill>
                  <a:latin typeface="Arial" pitchFamily="34" charset="0"/>
                </a:rPr>
                <a:t>1</a:t>
              </a:r>
              <a:endParaRPr lang="pt-BR" altLang="pt-BR" sz="1800" b="1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23583" name="Text Box 29"/>
            <p:cNvSpPr txBox="1">
              <a:spLocks noChangeAspect="1" noChangeArrowheads="1"/>
            </p:cNvSpPr>
            <p:nvPr/>
          </p:nvSpPr>
          <p:spPr bwMode="auto">
            <a:xfrm>
              <a:off x="2343" y="1449"/>
              <a:ext cx="331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 b="1">
                  <a:latin typeface="Arial" pitchFamily="34" charset="0"/>
                </a:rPr>
                <a:t>J</a:t>
              </a:r>
              <a:r>
                <a:rPr lang="pt-BR" altLang="pt-BR" sz="1800" b="1" baseline="-25000">
                  <a:latin typeface="Arial" pitchFamily="34" charset="0"/>
                </a:rPr>
                <a:t>0</a:t>
              </a:r>
              <a:endParaRPr lang="pt-BR" altLang="pt-BR" sz="1800" b="1">
                <a:latin typeface="Arial" pitchFamily="34" charset="0"/>
              </a:endParaRPr>
            </a:p>
          </p:txBody>
        </p:sp>
        <p:sp>
          <p:nvSpPr>
            <p:cNvPr id="23584" name="Text Box 30"/>
            <p:cNvSpPr txBox="1">
              <a:spLocks noChangeAspect="1" noChangeArrowheads="1"/>
            </p:cNvSpPr>
            <p:nvPr/>
          </p:nvSpPr>
          <p:spPr bwMode="auto">
            <a:xfrm>
              <a:off x="2594" y="1937"/>
              <a:ext cx="331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 b="1">
                  <a:solidFill>
                    <a:srgbClr val="CC0000"/>
                  </a:solidFill>
                  <a:latin typeface="Arial" pitchFamily="34" charset="0"/>
                </a:rPr>
                <a:t>J</a:t>
              </a:r>
              <a:r>
                <a:rPr lang="pt-BR" altLang="pt-BR" sz="1800" b="1" baseline="-25000">
                  <a:solidFill>
                    <a:srgbClr val="CC0000"/>
                  </a:solidFill>
                  <a:latin typeface="Arial" pitchFamily="34" charset="0"/>
                </a:rPr>
                <a:t>2</a:t>
              </a:r>
              <a:endParaRPr lang="pt-BR" altLang="pt-BR" sz="1800" b="1">
                <a:solidFill>
                  <a:srgbClr val="CC0000"/>
                </a:solidFill>
                <a:latin typeface="Arial" pitchFamily="34" charset="0"/>
              </a:endParaRPr>
            </a:p>
          </p:txBody>
        </p:sp>
        <p:sp>
          <p:nvSpPr>
            <p:cNvPr id="23585" name="Text Box 31"/>
            <p:cNvSpPr txBox="1">
              <a:spLocks noChangeAspect="1" noChangeArrowheads="1"/>
            </p:cNvSpPr>
            <p:nvPr/>
          </p:nvSpPr>
          <p:spPr bwMode="auto">
            <a:xfrm>
              <a:off x="2756" y="2020"/>
              <a:ext cx="331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 b="1">
                  <a:solidFill>
                    <a:srgbClr val="006600"/>
                  </a:solidFill>
                  <a:latin typeface="Arial" pitchFamily="34" charset="0"/>
                </a:rPr>
                <a:t>J</a:t>
              </a:r>
              <a:r>
                <a:rPr lang="pt-BR" altLang="pt-BR" sz="1800" b="1" baseline="-25000">
                  <a:solidFill>
                    <a:srgbClr val="006600"/>
                  </a:solidFill>
                  <a:latin typeface="Arial" pitchFamily="34" charset="0"/>
                </a:rPr>
                <a:t>3</a:t>
              </a:r>
              <a:endParaRPr lang="pt-BR" altLang="pt-BR" sz="1800" b="1">
                <a:solidFill>
                  <a:srgbClr val="006600"/>
                </a:solidFill>
                <a:latin typeface="Arial" pitchFamily="34" charset="0"/>
              </a:endParaRPr>
            </a:p>
          </p:txBody>
        </p:sp>
        <p:sp>
          <p:nvSpPr>
            <p:cNvPr id="23586" name="Text Box 32"/>
            <p:cNvSpPr txBox="1">
              <a:spLocks noChangeAspect="1" noChangeArrowheads="1"/>
            </p:cNvSpPr>
            <p:nvPr/>
          </p:nvSpPr>
          <p:spPr bwMode="auto">
            <a:xfrm>
              <a:off x="2983" y="2070"/>
              <a:ext cx="33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 b="1">
                  <a:solidFill>
                    <a:srgbClr val="9900FF"/>
                  </a:solidFill>
                  <a:latin typeface="Arial" pitchFamily="34" charset="0"/>
                </a:rPr>
                <a:t>J</a:t>
              </a:r>
              <a:r>
                <a:rPr lang="pt-BR" altLang="pt-BR" sz="1800" b="1" baseline="-25000">
                  <a:solidFill>
                    <a:srgbClr val="9900FF"/>
                  </a:solidFill>
                  <a:latin typeface="Arial" pitchFamily="34" charset="0"/>
                </a:rPr>
                <a:t>4</a:t>
              </a:r>
              <a:endParaRPr lang="pt-BR" altLang="pt-BR" sz="1800" b="1">
                <a:solidFill>
                  <a:srgbClr val="9900FF"/>
                </a:solidFill>
                <a:latin typeface="Arial" pitchFamily="34" charset="0"/>
              </a:endParaRPr>
            </a:p>
          </p:txBody>
        </p:sp>
        <p:sp>
          <p:nvSpPr>
            <p:cNvPr id="23587" name="Text Box 33"/>
            <p:cNvSpPr txBox="1">
              <a:spLocks noChangeAspect="1" noChangeArrowheads="1"/>
            </p:cNvSpPr>
            <p:nvPr/>
          </p:nvSpPr>
          <p:spPr bwMode="auto">
            <a:xfrm>
              <a:off x="5042" y="2504"/>
              <a:ext cx="259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 b="1">
                  <a:latin typeface="Arial" pitchFamily="34" charset="0"/>
                  <a:sym typeface="Symbol" pitchFamily="18" charset="2"/>
                </a:rPr>
                <a:t></a:t>
              </a:r>
              <a:endParaRPr lang="pt-BR" altLang="pt-BR" sz="1800" b="1">
                <a:latin typeface="Arial" pitchFamily="34" charset="0"/>
              </a:endParaRPr>
            </a:p>
          </p:txBody>
        </p:sp>
      </p:grpSp>
      <p:graphicFrame>
        <p:nvGraphicFramePr>
          <p:cNvPr id="23556" name="Object 34"/>
          <p:cNvGraphicFramePr>
            <a:graphicFrameLocks noChangeAspect="1"/>
          </p:cNvGraphicFramePr>
          <p:nvPr/>
        </p:nvGraphicFramePr>
        <p:xfrm>
          <a:off x="57150" y="1439863"/>
          <a:ext cx="35083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Equation" r:id="rId3" imgW="1295400" imgH="228600" progId="Equation.3">
                  <p:embed/>
                </p:oleObj>
              </mc:Choice>
              <mc:Fallback>
                <p:oleObj name="Equation" r:id="rId3" imgW="1295400" imgH="2286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" y="1439863"/>
                        <a:ext cx="35083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FFFFF"/>
                                </a:gs>
                                <a:gs pos="100000">
                                  <a:srgbClr val="DDDDDD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35"/>
          <p:cNvGraphicFramePr>
            <a:graphicFrameLocks noChangeAspect="1"/>
          </p:cNvGraphicFramePr>
          <p:nvPr/>
        </p:nvGraphicFramePr>
        <p:xfrm>
          <a:off x="130175" y="4403725"/>
          <a:ext cx="4648200" cy="161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3" name="Equação" r:id="rId5" imgW="1714500" imgH="596900" progId="Equation.3">
                  <p:embed/>
                </p:oleObj>
              </mc:Choice>
              <mc:Fallback>
                <p:oleObj name="Equação" r:id="rId5" imgW="1714500" imgH="5969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" y="4403725"/>
                        <a:ext cx="4648200" cy="161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FFFFF"/>
                                </a:gs>
                                <a:gs pos="100000">
                                  <a:srgbClr val="DDDDDD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36"/>
          <p:cNvGraphicFramePr>
            <a:graphicFrameLocks noChangeAspect="1"/>
          </p:cNvGraphicFramePr>
          <p:nvPr/>
        </p:nvGraphicFramePr>
        <p:xfrm>
          <a:off x="66675" y="3405188"/>
          <a:ext cx="46751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4" name="Equation" r:id="rId7" imgW="1714500" imgH="190500" progId="Equation.3">
                  <p:embed/>
                </p:oleObj>
              </mc:Choice>
              <mc:Fallback>
                <p:oleObj name="Equation" r:id="rId7" imgW="1714500" imgH="1905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" y="3405188"/>
                        <a:ext cx="4675188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FFFFF"/>
                                </a:gs>
                                <a:gs pos="100000">
                                  <a:srgbClr val="DDDDDD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37"/>
          <p:cNvGraphicFramePr>
            <a:graphicFrameLocks noChangeAspect="1"/>
          </p:cNvGraphicFramePr>
          <p:nvPr/>
        </p:nvGraphicFramePr>
        <p:xfrm>
          <a:off x="0" y="2014538"/>
          <a:ext cx="2652713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Equation" r:id="rId9" imgW="977476" imgH="444307" progId="Equation.3">
                  <p:embed/>
                </p:oleObj>
              </mc:Choice>
              <mc:Fallback>
                <p:oleObj name="Equation" r:id="rId9" imgW="977476" imgH="444307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14538"/>
                        <a:ext cx="2652713" cy="1201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FFFFF"/>
                                </a:gs>
                                <a:gs pos="100000">
                                  <a:srgbClr val="DDDDDD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Text Box 38"/>
          <p:cNvSpPr txBox="1">
            <a:spLocks noChangeArrowheads="1"/>
          </p:cNvSpPr>
          <p:nvPr/>
        </p:nvSpPr>
        <p:spPr bwMode="auto">
          <a:xfrm>
            <a:off x="5861050" y="1219200"/>
            <a:ext cx="2482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b="1">
                <a:solidFill>
                  <a:srgbClr val="990000"/>
                </a:solidFill>
                <a:latin typeface="Arial" pitchFamily="34" charset="0"/>
              </a:rPr>
              <a:t>Funções de Bessel</a:t>
            </a:r>
          </a:p>
        </p:txBody>
      </p:sp>
      <p:sp>
        <p:nvSpPr>
          <p:cNvPr id="23561" name="Line 39"/>
          <p:cNvSpPr>
            <a:spLocks noChangeShapeType="1"/>
          </p:cNvSpPr>
          <p:nvPr/>
        </p:nvSpPr>
        <p:spPr bwMode="auto">
          <a:xfrm flipH="1">
            <a:off x="4864100" y="547688"/>
            <a:ext cx="9525" cy="5846762"/>
          </a:xfrm>
          <a:prstGeom prst="line">
            <a:avLst/>
          </a:prstGeom>
          <a:noFill/>
          <a:ln w="38100" cmpd="dbl">
            <a:solidFill>
              <a:schemeClr val="accent1"/>
            </a:solidFill>
            <a:round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"/>
          <p:cNvGrpSpPr>
            <a:grpSpLocks noChangeAspect="1"/>
          </p:cNvGrpSpPr>
          <p:nvPr/>
        </p:nvGrpSpPr>
        <p:grpSpPr bwMode="auto">
          <a:xfrm>
            <a:off x="471488" y="649288"/>
            <a:ext cx="8445500" cy="5216525"/>
            <a:chOff x="2090" y="1417"/>
            <a:chExt cx="3116" cy="2038"/>
          </a:xfrm>
        </p:grpSpPr>
        <p:grpSp>
          <p:nvGrpSpPr>
            <p:cNvPr id="24580" name="Group 3"/>
            <p:cNvGrpSpPr>
              <a:grpSpLocks noChangeAspect="1"/>
            </p:cNvGrpSpPr>
            <p:nvPr/>
          </p:nvGrpSpPr>
          <p:grpSpPr bwMode="auto">
            <a:xfrm>
              <a:off x="2939" y="2715"/>
              <a:ext cx="2026" cy="595"/>
              <a:chOff x="2263" y="2349"/>
              <a:chExt cx="2680" cy="831"/>
            </a:xfrm>
          </p:grpSpPr>
          <p:sp>
            <p:nvSpPr>
              <p:cNvPr id="24606" name="Freeform 4"/>
              <p:cNvSpPr>
                <a:spLocks noChangeAspect="1"/>
              </p:cNvSpPr>
              <p:nvPr/>
            </p:nvSpPr>
            <p:spPr bwMode="auto">
              <a:xfrm>
                <a:off x="2263" y="2349"/>
                <a:ext cx="1" cy="822"/>
              </a:xfrm>
              <a:custGeom>
                <a:avLst/>
                <a:gdLst>
                  <a:gd name="T0" fmla="*/ 0 w 1"/>
                  <a:gd name="T1" fmla="*/ 4775 h 341"/>
                  <a:gd name="T2" fmla="*/ 0 w 1"/>
                  <a:gd name="T3" fmla="*/ 0 h 341"/>
                  <a:gd name="T4" fmla="*/ 0 w 1"/>
                  <a:gd name="T5" fmla="*/ 0 h 341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341"/>
                  <a:gd name="T11" fmla="*/ 1 w 1"/>
                  <a:gd name="T12" fmla="*/ 341 h 3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341">
                    <a:moveTo>
                      <a:pt x="0" y="341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4607" name="Freeform 5"/>
              <p:cNvSpPr>
                <a:spLocks noChangeAspect="1"/>
              </p:cNvSpPr>
              <p:nvPr/>
            </p:nvSpPr>
            <p:spPr bwMode="auto">
              <a:xfrm>
                <a:off x="3162" y="2358"/>
                <a:ext cx="1" cy="822"/>
              </a:xfrm>
              <a:custGeom>
                <a:avLst/>
                <a:gdLst>
                  <a:gd name="T0" fmla="*/ 0 w 1"/>
                  <a:gd name="T1" fmla="*/ 4775 h 341"/>
                  <a:gd name="T2" fmla="*/ 0 w 1"/>
                  <a:gd name="T3" fmla="*/ 0 h 341"/>
                  <a:gd name="T4" fmla="*/ 0 w 1"/>
                  <a:gd name="T5" fmla="*/ 0 h 341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341"/>
                  <a:gd name="T11" fmla="*/ 1 w 1"/>
                  <a:gd name="T12" fmla="*/ 341 h 3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341">
                    <a:moveTo>
                      <a:pt x="0" y="341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4608" name="Freeform 6"/>
              <p:cNvSpPr>
                <a:spLocks noChangeAspect="1"/>
              </p:cNvSpPr>
              <p:nvPr/>
            </p:nvSpPr>
            <p:spPr bwMode="auto">
              <a:xfrm>
                <a:off x="4052" y="2358"/>
                <a:ext cx="1" cy="822"/>
              </a:xfrm>
              <a:custGeom>
                <a:avLst/>
                <a:gdLst>
                  <a:gd name="T0" fmla="*/ 0 w 1"/>
                  <a:gd name="T1" fmla="*/ 4775 h 341"/>
                  <a:gd name="T2" fmla="*/ 0 w 1"/>
                  <a:gd name="T3" fmla="*/ 0 h 341"/>
                  <a:gd name="T4" fmla="*/ 0 w 1"/>
                  <a:gd name="T5" fmla="*/ 0 h 341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341"/>
                  <a:gd name="T11" fmla="*/ 1 w 1"/>
                  <a:gd name="T12" fmla="*/ 341 h 3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341">
                    <a:moveTo>
                      <a:pt x="0" y="341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24609" name="Freeform 7"/>
              <p:cNvSpPr>
                <a:spLocks noChangeAspect="1"/>
              </p:cNvSpPr>
              <p:nvPr/>
            </p:nvSpPr>
            <p:spPr bwMode="auto">
              <a:xfrm>
                <a:off x="4942" y="2358"/>
                <a:ext cx="1" cy="822"/>
              </a:xfrm>
              <a:custGeom>
                <a:avLst/>
                <a:gdLst>
                  <a:gd name="T0" fmla="*/ 0 w 1"/>
                  <a:gd name="T1" fmla="*/ 4775 h 341"/>
                  <a:gd name="T2" fmla="*/ 0 w 1"/>
                  <a:gd name="T3" fmla="*/ 0 h 341"/>
                  <a:gd name="T4" fmla="*/ 0 w 1"/>
                  <a:gd name="T5" fmla="*/ 0 h 341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341"/>
                  <a:gd name="T11" fmla="*/ 1 w 1"/>
                  <a:gd name="T12" fmla="*/ 341 h 3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341">
                    <a:moveTo>
                      <a:pt x="0" y="341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24581" name="Freeform 8"/>
            <p:cNvSpPr>
              <a:spLocks noChangeAspect="1"/>
            </p:cNvSpPr>
            <p:nvPr/>
          </p:nvSpPr>
          <p:spPr bwMode="auto">
            <a:xfrm>
              <a:off x="2177" y="2765"/>
              <a:ext cx="3029" cy="1"/>
            </a:xfrm>
            <a:custGeom>
              <a:avLst/>
              <a:gdLst>
                <a:gd name="T0" fmla="*/ 0 w 433"/>
                <a:gd name="T1" fmla="*/ 0 h 1"/>
                <a:gd name="T2" fmla="*/ 148225 w 433"/>
                <a:gd name="T3" fmla="*/ 0 h 1"/>
                <a:gd name="T4" fmla="*/ 148225 w 433"/>
                <a:gd name="T5" fmla="*/ 0 h 1"/>
                <a:gd name="T6" fmla="*/ 0 60000 65536"/>
                <a:gd name="T7" fmla="*/ 0 60000 65536"/>
                <a:gd name="T8" fmla="*/ 0 60000 65536"/>
                <a:gd name="T9" fmla="*/ 0 w 433"/>
                <a:gd name="T10" fmla="*/ 0 h 1"/>
                <a:gd name="T11" fmla="*/ 433 w 433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3" h="1">
                  <a:moveTo>
                    <a:pt x="0" y="0"/>
                  </a:moveTo>
                  <a:lnTo>
                    <a:pt x="433" y="0"/>
                  </a:lnTo>
                </a:path>
              </a:pathLst>
            </a:custGeom>
            <a:noFill/>
            <a:ln w="12700" cap="flat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82" name="Line 9"/>
            <p:cNvSpPr>
              <a:spLocks noChangeAspect="1" noChangeShapeType="1"/>
            </p:cNvSpPr>
            <p:nvPr/>
          </p:nvSpPr>
          <p:spPr bwMode="auto">
            <a:xfrm flipV="1">
              <a:off x="2260" y="1417"/>
              <a:ext cx="1" cy="189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83" name="Line 10"/>
            <p:cNvSpPr>
              <a:spLocks noChangeAspect="1" noChangeShapeType="1"/>
            </p:cNvSpPr>
            <p:nvPr/>
          </p:nvSpPr>
          <p:spPr bwMode="auto">
            <a:xfrm>
              <a:off x="2267" y="3398"/>
              <a:ext cx="1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84" name="Rectangle 11"/>
            <p:cNvSpPr>
              <a:spLocks noChangeAspect="1" noChangeArrowheads="1"/>
            </p:cNvSpPr>
            <p:nvPr/>
          </p:nvSpPr>
          <p:spPr bwMode="auto">
            <a:xfrm>
              <a:off x="2242" y="3359"/>
              <a:ext cx="4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pt-BR" altLang="pt-BR" sz="1600" b="1">
                <a:latin typeface="Arial" pitchFamily="34" charset="0"/>
              </a:endParaRPr>
            </a:p>
          </p:txBody>
        </p:sp>
        <p:sp>
          <p:nvSpPr>
            <p:cNvPr id="24585" name="Rectangle 12"/>
            <p:cNvSpPr>
              <a:spLocks noChangeAspect="1" noChangeArrowheads="1"/>
            </p:cNvSpPr>
            <p:nvPr/>
          </p:nvSpPr>
          <p:spPr bwMode="auto">
            <a:xfrm>
              <a:off x="2914" y="3359"/>
              <a:ext cx="4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>
                  <a:solidFill>
                    <a:srgbClr val="000000"/>
                  </a:solidFill>
                  <a:latin typeface="Arial" pitchFamily="34" charset="0"/>
                </a:rPr>
                <a:t>5</a:t>
              </a:r>
              <a:endParaRPr lang="pt-BR" altLang="pt-BR" sz="1600" b="1">
                <a:latin typeface="Arial" pitchFamily="34" charset="0"/>
              </a:endParaRPr>
            </a:p>
          </p:txBody>
        </p:sp>
        <p:sp>
          <p:nvSpPr>
            <p:cNvPr id="24586" name="Rectangle 13"/>
            <p:cNvSpPr>
              <a:spLocks noChangeAspect="1" noChangeArrowheads="1"/>
            </p:cNvSpPr>
            <p:nvPr/>
          </p:nvSpPr>
          <p:spPr bwMode="auto">
            <a:xfrm>
              <a:off x="3563" y="3359"/>
              <a:ext cx="8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>
                  <a:solidFill>
                    <a:srgbClr val="000000"/>
                  </a:solidFill>
                  <a:latin typeface="Arial" pitchFamily="34" charset="0"/>
                </a:rPr>
                <a:t>10</a:t>
              </a:r>
              <a:endParaRPr lang="pt-BR" altLang="pt-BR" sz="1600" b="1">
                <a:latin typeface="Arial" pitchFamily="34" charset="0"/>
              </a:endParaRPr>
            </a:p>
          </p:txBody>
        </p:sp>
        <p:sp>
          <p:nvSpPr>
            <p:cNvPr id="24587" name="Rectangle 14"/>
            <p:cNvSpPr>
              <a:spLocks noChangeAspect="1" noChangeArrowheads="1"/>
            </p:cNvSpPr>
            <p:nvPr/>
          </p:nvSpPr>
          <p:spPr bwMode="auto">
            <a:xfrm>
              <a:off x="4235" y="3359"/>
              <a:ext cx="8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>
                  <a:solidFill>
                    <a:srgbClr val="000000"/>
                  </a:solidFill>
                  <a:latin typeface="Arial" pitchFamily="34" charset="0"/>
                </a:rPr>
                <a:t>15</a:t>
              </a:r>
              <a:endParaRPr lang="pt-BR" altLang="pt-BR" sz="1600" b="1">
                <a:latin typeface="Arial" pitchFamily="34" charset="0"/>
              </a:endParaRPr>
            </a:p>
          </p:txBody>
        </p:sp>
        <p:sp>
          <p:nvSpPr>
            <p:cNvPr id="24588" name="Line 15"/>
            <p:cNvSpPr>
              <a:spLocks noChangeAspect="1" noChangeShapeType="1"/>
            </p:cNvSpPr>
            <p:nvPr/>
          </p:nvSpPr>
          <p:spPr bwMode="auto">
            <a:xfrm>
              <a:off x="2267" y="2765"/>
              <a:ext cx="25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89" name="Rectangle 16"/>
            <p:cNvSpPr>
              <a:spLocks noChangeAspect="1" noChangeArrowheads="1"/>
            </p:cNvSpPr>
            <p:nvPr/>
          </p:nvSpPr>
          <p:spPr bwMode="auto">
            <a:xfrm>
              <a:off x="2171" y="2714"/>
              <a:ext cx="41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>
                  <a:solidFill>
                    <a:srgbClr val="000000"/>
                  </a:solidFill>
                  <a:latin typeface="Arial" pitchFamily="34" charset="0"/>
                </a:rPr>
                <a:t>0</a:t>
              </a:r>
              <a:endParaRPr lang="pt-BR" altLang="pt-BR" sz="1600" b="1">
                <a:latin typeface="Arial" pitchFamily="34" charset="0"/>
              </a:endParaRPr>
            </a:p>
          </p:txBody>
        </p:sp>
        <p:sp>
          <p:nvSpPr>
            <p:cNvPr id="24590" name="Line 17"/>
            <p:cNvSpPr>
              <a:spLocks noChangeAspect="1" noChangeShapeType="1"/>
            </p:cNvSpPr>
            <p:nvPr/>
          </p:nvSpPr>
          <p:spPr bwMode="auto">
            <a:xfrm>
              <a:off x="2267" y="2137"/>
              <a:ext cx="3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91" name="Rectangle 18"/>
            <p:cNvSpPr>
              <a:spLocks noChangeAspect="1" noChangeArrowheads="1"/>
            </p:cNvSpPr>
            <p:nvPr/>
          </p:nvSpPr>
          <p:spPr bwMode="auto">
            <a:xfrm>
              <a:off x="2090" y="2088"/>
              <a:ext cx="104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>
                  <a:solidFill>
                    <a:srgbClr val="000000"/>
                  </a:solidFill>
                  <a:latin typeface="Arial" pitchFamily="34" charset="0"/>
                </a:rPr>
                <a:t>0.5</a:t>
              </a:r>
              <a:endParaRPr lang="pt-BR" altLang="pt-BR" sz="1600" b="1">
                <a:latin typeface="Arial" pitchFamily="34" charset="0"/>
              </a:endParaRPr>
            </a:p>
          </p:txBody>
        </p:sp>
        <p:sp>
          <p:nvSpPr>
            <p:cNvPr id="24592" name="Line 19"/>
            <p:cNvSpPr>
              <a:spLocks noChangeAspect="1" noChangeShapeType="1"/>
            </p:cNvSpPr>
            <p:nvPr/>
          </p:nvSpPr>
          <p:spPr bwMode="auto">
            <a:xfrm>
              <a:off x="2267" y="1505"/>
              <a:ext cx="25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93" name="Rectangle 20"/>
            <p:cNvSpPr>
              <a:spLocks noChangeAspect="1" noChangeArrowheads="1"/>
            </p:cNvSpPr>
            <p:nvPr/>
          </p:nvSpPr>
          <p:spPr bwMode="auto">
            <a:xfrm>
              <a:off x="2171" y="1455"/>
              <a:ext cx="41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>
                  <a:solidFill>
                    <a:srgbClr val="000000"/>
                  </a:solidFill>
                  <a:latin typeface="Arial" pitchFamily="34" charset="0"/>
                </a:rPr>
                <a:t>1</a:t>
              </a:r>
              <a:endParaRPr lang="pt-BR" altLang="pt-BR" sz="1600" b="1">
                <a:latin typeface="Arial" pitchFamily="34" charset="0"/>
              </a:endParaRPr>
            </a:p>
          </p:txBody>
        </p:sp>
        <p:sp>
          <p:nvSpPr>
            <p:cNvPr id="24594" name="Freeform 21"/>
            <p:cNvSpPr>
              <a:spLocks noChangeAspect="1"/>
            </p:cNvSpPr>
            <p:nvPr/>
          </p:nvSpPr>
          <p:spPr bwMode="auto">
            <a:xfrm>
              <a:off x="2267" y="1505"/>
              <a:ext cx="2697" cy="1771"/>
            </a:xfrm>
            <a:custGeom>
              <a:avLst/>
              <a:gdLst>
                <a:gd name="T0" fmla="*/ 22 w 3569"/>
                <a:gd name="T1" fmla="*/ 13 h 2625"/>
                <a:gd name="T2" fmla="*/ 54 w 3569"/>
                <a:gd name="T3" fmla="*/ 68 h 2625"/>
                <a:gd name="T4" fmla="*/ 85 w 3569"/>
                <a:gd name="T5" fmla="*/ 162 h 2625"/>
                <a:gd name="T6" fmla="*/ 113 w 3569"/>
                <a:gd name="T7" fmla="*/ 281 h 2625"/>
                <a:gd name="T8" fmla="*/ 146 w 3569"/>
                <a:gd name="T9" fmla="*/ 412 h 2625"/>
                <a:gd name="T10" fmla="*/ 178 w 3569"/>
                <a:gd name="T11" fmla="*/ 543 h 2625"/>
                <a:gd name="T12" fmla="*/ 206 w 3569"/>
                <a:gd name="T13" fmla="*/ 657 h 2625"/>
                <a:gd name="T14" fmla="*/ 239 w 3569"/>
                <a:gd name="T15" fmla="*/ 743 h 2625"/>
                <a:gd name="T16" fmla="*/ 271 w 3569"/>
                <a:gd name="T17" fmla="*/ 793 h 2625"/>
                <a:gd name="T18" fmla="*/ 299 w 3569"/>
                <a:gd name="T19" fmla="*/ 806 h 2625"/>
                <a:gd name="T20" fmla="*/ 331 w 3569"/>
                <a:gd name="T21" fmla="*/ 781 h 2625"/>
                <a:gd name="T22" fmla="*/ 363 w 3569"/>
                <a:gd name="T23" fmla="*/ 730 h 2625"/>
                <a:gd name="T24" fmla="*/ 391 w 3569"/>
                <a:gd name="T25" fmla="*/ 657 h 2625"/>
                <a:gd name="T26" fmla="*/ 423 w 3569"/>
                <a:gd name="T27" fmla="*/ 579 h 2625"/>
                <a:gd name="T28" fmla="*/ 455 w 3569"/>
                <a:gd name="T29" fmla="*/ 506 h 2625"/>
                <a:gd name="T30" fmla="*/ 484 w 3569"/>
                <a:gd name="T31" fmla="*/ 445 h 2625"/>
                <a:gd name="T32" fmla="*/ 515 w 3569"/>
                <a:gd name="T33" fmla="*/ 412 h 2625"/>
                <a:gd name="T34" fmla="*/ 548 w 3569"/>
                <a:gd name="T35" fmla="*/ 401 h 2625"/>
                <a:gd name="T36" fmla="*/ 576 w 3569"/>
                <a:gd name="T37" fmla="*/ 422 h 2625"/>
                <a:gd name="T38" fmla="*/ 609 w 3569"/>
                <a:gd name="T39" fmla="*/ 462 h 2625"/>
                <a:gd name="T40" fmla="*/ 640 w 3569"/>
                <a:gd name="T41" fmla="*/ 521 h 2625"/>
                <a:gd name="T42" fmla="*/ 669 w 3569"/>
                <a:gd name="T43" fmla="*/ 582 h 2625"/>
                <a:gd name="T44" fmla="*/ 701 w 3569"/>
                <a:gd name="T45" fmla="*/ 640 h 2625"/>
                <a:gd name="T46" fmla="*/ 733 w 3569"/>
                <a:gd name="T47" fmla="*/ 685 h 2625"/>
                <a:gd name="T48" fmla="*/ 761 w 3569"/>
                <a:gd name="T49" fmla="*/ 713 h 2625"/>
                <a:gd name="T50" fmla="*/ 793 w 3569"/>
                <a:gd name="T51" fmla="*/ 718 h 2625"/>
                <a:gd name="T52" fmla="*/ 825 w 3569"/>
                <a:gd name="T53" fmla="*/ 700 h 2625"/>
                <a:gd name="T54" fmla="*/ 854 w 3569"/>
                <a:gd name="T55" fmla="*/ 663 h 2625"/>
                <a:gd name="T56" fmla="*/ 886 w 3569"/>
                <a:gd name="T57" fmla="*/ 614 h 2625"/>
                <a:gd name="T58" fmla="*/ 917 w 3569"/>
                <a:gd name="T59" fmla="*/ 561 h 2625"/>
                <a:gd name="T60" fmla="*/ 945 w 3569"/>
                <a:gd name="T61" fmla="*/ 510 h 2625"/>
                <a:gd name="T62" fmla="*/ 978 w 3569"/>
                <a:gd name="T63" fmla="*/ 472 h 2625"/>
                <a:gd name="T64" fmla="*/ 1010 w 3569"/>
                <a:gd name="T65" fmla="*/ 453 h 2625"/>
                <a:gd name="T66" fmla="*/ 1039 w 3569"/>
                <a:gd name="T67" fmla="*/ 450 h 2625"/>
                <a:gd name="T68" fmla="*/ 1071 w 3569"/>
                <a:gd name="T69" fmla="*/ 470 h 2625"/>
                <a:gd name="T70" fmla="*/ 1103 w 3569"/>
                <a:gd name="T71" fmla="*/ 503 h 2625"/>
                <a:gd name="T72" fmla="*/ 1131 w 3569"/>
                <a:gd name="T73" fmla="*/ 549 h 2625"/>
                <a:gd name="T74" fmla="*/ 1163 w 3569"/>
                <a:gd name="T75" fmla="*/ 594 h 2625"/>
                <a:gd name="T76" fmla="*/ 1195 w 3569"/>
                <a:gd name="T77" fmla="*/ 637 h 2625"/>
                <a:gd name="T78" fmla="*/ 1223 w 3569"/>
                <a:gd name="T79" fmla="*/ 669 h 2625"/>
                <a:gd name="T80" fmla="*/ 1255 w 3569"/>
                <a:gd name="T81" fmla="*/ 685 h 2625"/>
                <a:gd name="T82" fmla="*/ 1288 w 3569"/>
                <a:gd name="T83" fmla="*/ 685 h 2625"/>
                <a:gd name="T84" fmla="*/ 1316 w 3569"/>
                <a:gd name="T85" fmla="*/ 667 h 2625"/>
                <a:gd name="T86" fmla="*/ 1348 w 3569"/>
                <a:gd name="T87" fmla="*/ 634 h 2625"/>
                <a:gd name="T88" fmla="*/ 1380 w 3569"/>
                <a:gd name="T89" fmla="*/ 594 h 2625"/>
                <a:gd name="T90" fmla="*/ 1409 w 3569"/>
                <a:gd name="T91" fmla="*/ 551 h 2625"/>
                <a:gd name="T92" fmla="*/ 1440 w 3569"/>
                <a:gd name="T93" fmla="*/ 513 h 2625"/>
                <a:gd name="T94" fmla="*/ 1472 w 3569"/>
                <a:gd name="T95" fmla="*/ 485 h 2625"/>
                <a:gd name="T96" fmla="*/ 1501 w 3569"/>
                <a:gd name="T97" fmla="*/ 472 h 2625"/>
                <a:gd name="T98" fmla="*/ 1533 w 3569"/>
                <a:gd name="T99" fmla="*/ 475 h 262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569"/>
                <a:gd name="T151" fmla="*/ 0 h 2625"/>
                <a:gd name="T152" fmla="*/ 3569 w 3569"/>
                <a:gd name="T153" fmla="*/ 2625 h 262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569" h="2625">
                  <a:moveTo>
                    <a:pt x="0" y="0"/>
                  </a:moveTo>
                  <a:lnTo>
                    <a:pt x="17" y="8"/>
                  </a:lnTo>
                  <a:lnTo>
                    <a:pt x="33" y="17"/>
                  </a:lnTo>
                  <a:lnTo>
                    <a:pt x="50" y="41"/>
                  </a:lnTo>
                  <a:lnTo>
                    <a:pt x="75" y="74"/>
                  </a:lnTo>
                  <a:lnTo>
                    <a:pt x="91" y="115"/>
                  </a:lnTo>
                  <a:lnTo>
                    <a:pt x="107" y="165"/>
                  </a:lnTo>
                  <a:lnTo>
                    <a:pt x="124" y="222"/>
                  </a:lnTo>
                  <a:lnTo>
                    <a:pt x="140" y="288"/>
                  </a:lnTo>
                  <a:lnTo>
                    <a:pt x="157" y="362"/>
                  </a:lnTo>
                  <a:lnTo>
                    <a:pt x="182" y="436"/>
                  </a:lnTo>
                  <a:lnTo>
                    <a:pt x="198" y="527"/>
                  </a:lnTo>
                  <a:lnTo>
                    <a:pt x="215" y="617"/>
                  </a:lnTo>
                  <a:lnTo>
                    <a:pt x="231" y="708"/>
                  </a:lnTo>
                  <a:lnTo>
                    <a:pt x="248" y="806"/>
                  </a:lnTo>
                  <a:lnTo>
                    <a:pt x="264" y="913"/>
                  </a:lnTo>
                  <a:lnTo>
                    <a:pt x="289" y="1020"/>
                  </a:lnTo>
                  <a:lnTo>
                    <a:pt x="305" y="1127"/>
                  </a:lnTo>
                  <a:lnTo>
                    <a:pt x="322" y="1234"/>
                  </a:lnTo>
                  <a:lnTo>
                    <a:pt x="338" y="1341"/>
                  </a:lnTo>
                  <a:lnTo>
                    <a:pt x="355" y="1448"/>
                  </a:lnTo>
                  <a:lnTo>
                    <a:pt x="371" y="1555"/>
                  </a:lnTo>
                  <a:lnTo>
                    <a:pt x="396" y="1662"/>
                  </a:lnTo>
                  <a:lnTo>
                    <a:pt x="412" y="1769"/>
                  </a:lnTo>
                  <a:lnTo>
                    <a:pt x="429" y="1868"/>
                  </a:lnTo>
                  <a:lnTo>
                    <a:pt x="445" y="1958"/>
                  </a:lnTo>
                  <a:lnTo>
                    <a:pt x="462" y="2049"/>
                  </a:lnTo>
                  <a:lnTo>
                    <a:pt x="478" y="2140"/>
                  </a:lnTo>
                  <a:lnTo>
                    <a:pt x="503" y="2214"/>
                  </a:lnTo>
                  <a:lnTo>
                    <a:pt x="520" y="2288"/>
                  </a:lnTo>
                  <a:lnTo>
                    <a:pt x="536" y="2353"/>
                  </a:lnTo>
                  <a:lnTo>
                    <a:pt x="553" y="2419"/>
                  </a:lnTo>
                  <a:lnTo>
                    <a:pt x="569" y="2469"/>
                  </a:lnTo>
                  <a:lnTo>
                    <a:pt x="585" y="2518"/>
                  </a:lnTo>
                  <a:lnTo>
                    <a:pt x="610" y="2551"/>
                  </a:lnTo>
                  <a:lnTo>
                    <a:pt x="627" y="2584"/>
                  </a:lnTo>
                  <a:lnTo>
                    <a:pt x="643" y="2600"/>
                  </a:lnTo>
                  <a:lnTo>
                    <a:pt x="660" y="2617"/>
                  </a:lnTo>
                  <a:lnTo>
                    <a:pt x="676" y="2625"/>
                  </a:lnTo>
                  <a:lnTo>
                    <a:pt x="693" y="2625"/>
                  </a:lnTo>
                  <a:lnTo>
                    <a:pt x="717" y="2617"/>
                  </a:lnTo>
                  <a:lnTo>
                    <a:pt x="734" y="2600"/>
                  </a:lnTo>
                  <a:lnTo>
                    <a:pt x="750" y="2576"/>
                  </a:lnTo>
                  <a:lnTo>
                    <a:pt x="767" y="2543"/>
                  </a:lnTo>
                  <a:lnTo>
                    <a:pt x="783" y="2510"/>
                  </a:lnTo>
                  <a:lnTo>
                    <a:pt x="800" y="2469"/>
                  </a:lnTo>
                  <a:lnTo>
                    <a:pt x="824" y="2428"/>
                  </a:lnTo>
                  <a:lnTo>
                    <a:pt x="841" y="2378"/>
                  </a:lnTo>
                  <a:lnTo>
                    <a:pt x="857" y="2321"/>
                  </a:lnTo>
                  <a:lnTo>
                    <a:pt x="874" y="2263"/>
                  </a:lnTo>
                  <a:lnTo>
                    <a:pt x="890" y="2205"/>
                  </a:lnTo>
                  <a:lnTo>
                    <a:pt x="907" y="2140"/>
                  </a:lnTo>
                  <a:lnTo>
                    <a:pt x="932" y="2074"/>
                  </a:lnTo>
                  <a:lnTo>
                    <a:pt x="948" y="2016"/>
                  </a:lnTo>
                  <a:lnTo>
                    <a:pt x="965" y="1950"/>
                  </a:lnTo>
                  <a:lnTo>
                    <a:pt x="981" y="1884"/>
                  </a:lnTo>
                  <a:lnTo>
                    <a:pt x="998" y="1819"/>
                  </a:lnTo>
                  <a:lnTo>
                    <a:pt x="1014" y="1761"/>
                  </a:lnTo>
                  <a:lnTo>
                    <a:pt x="1039" y="1695"/>
                  </a:lnTo>
                  <a:lnTo>
                    <a:pt x="1055" y="1646"/>
                  </a:lnTo>
                  <a:lnTo>
                    <a:pt x="1072" y="1588"/>
                  </a:lnTo>
                  <a:lnTo>
                    <a:pt x="1088" y="1539"/>
                  </a:lnTo>
                  <a:lnTo>
                    <a:pt x="1105" y="1489"/>
                  </a:lnTo>
                  <a:lnTo>
                    <a:pt x="1121" y="1448"/>
                  </a:lnTo>
                  <a:lnTo>
                    <a:pt x="1146" y="1415"/>
                  </a:lnTo>
                  <a:lnTo>
                    <a:pt x="1162" y="1382"/>
                  </a:lnTo>
                  <a:lnTo>
                    <a:pt x="1179" y="1358"/>
                  </a:lnTo>
                  <a:lnTo>
                    <a:pt x="1195" y="1341"/>
                  </a:lnTo>
                  <a:lnTo>
                    <a:pt x="1212" y="1325"/>
                  </a:lnTo>
                  <a:lnTo>
                    <a:pt x="1228" y="1317"/>
                  </a:lnTo>
                  <a:lnTo>
                    <a:pt x="1253" y="1308"/>
                  </a:lnTo>
                  <a:lnTo>
                    <a:pt x="1269" y="1308"/>
                  </a:lnTo>
                  <a:lnTo>
                    <a:pt x="1286" y="1317"/>
                  </a:lnTo>
                  <a:lnTo>
                    <a:pt x="1302" y="1333"/>
                  </a:lnTo>
                  <a:lnTo>
                    <a:pt x="1319" y="1350"/>
                  </a:lnTo>
                  <a:lnTo>
                    <a:pt x="1335" y="1374"/>
                  </a:lnTo>
                  <a:lnTo>
                    <a:pt x="1360" y="1399"/>
                  </a:lnTo>
                  <a:lnTo>
                    <a:pt x="1377" y="1432"/>
                  </a:lnTo>
                  <a:lnTo>
                    <a:pt x="1393" y="1465"/>
                  </a:lnTo>
                  <a:lnTo>
                    <a:pt x="1410" y="1506"/>
                  </a:lnTo>
                  <a:lnTo>
                    <a:pt x="1426" y="1547"/>
                  </a:lnTo>
                  <a:lnTo>
                    <a:pt x="1443" y="1596"/>
                  </a:lnTo>
                  <a:lnTo>
                    <a:pt x="1467" y="1646"/>
                  </a:lnTo>
                  <a:lnTo>
                    <a:pt x="1484" y="1695"/>
                  </a:lnTo>
                  <a:lnTo>
                    <a:pt x="1500" y="1745"/>
                  </a:lnTo>
                  <a:lnTo>
                    <a:pt x="1517" y="1794"/>
                  </a:lnTo>
                  <a:lnTo>
                    <a:pt x="1533" y="1843"/>
                  </a:lnTo>
                  <a:lnTo>
                    <a:pt x="1550" y="1893"/>
                  </a:lnTo>
                  <a:lnTo>
                    <a:pt x="1574" y="1942"/>
                  </a:lnTo>
                  <a:lnTo>
                    <a:pt x="1591" y="1991"/>
                  </a:lnTo>
                  <a:lnTo>
                    <a:pt x="1607" y="2041"/>
                  </a:lnTo>
                  <a:lnTo>
                    <a:pt x="1624" y="2082"/>
                  </a:lnTo>
                  <a:lnTo>
                    <a:pt x="1640" y="2123"/>
                  </a:lnTo>
                  <a:lnTo>
                    <a:pt x="1657" y="2164"/>
                  </a:lnTo>
                  <a:lnTo>
                    <a:pt x="1682" y="2205"/>
                  </a:lnTo>
                  <a:lnTo>
                    <a:pt x="1698" y="2230"/>
                  </a:lnTo>
                  <a:lnTo>
                    <a:pt x="1715" y="2263"/>
                  </a:lnTo>
                  <a:lnTo>
                    <a:pt x="1731" y="2288"/>
                  </a:lnTo>
                  <a:lnTo>
                    <a:pt x="1747" y="2304"/>
                  </a:lnTo>
                  <a:lnTo>
                    <a:pt x="1764" y="2321"/>
                  </a:lnTo>
                  <a:lnTo>
                    <a:pt x="1789" y="2329"/>
                  </a:lnTo>
                  <a:lnTo>
                    <a:pt x="1805" y="2337"/>
                  </a:lnTo>
                  <a:lnTo>
                    <a:pt x="1822" y="2337"/>
                  </a:lnTo>
                  <a:lnTo>
                    <a:pt x="1838" y="2337"/>
                  </a:lnTo>
                  <a:lnTo>
                    <a:pt x="1855" y="2329"/>
                  </a:lnTo>
                  <a:lnTo>
                    <a:pt x="1871" y="2312"/>
                  </a:lnTo>
                  <a:lnTo>
                    <a:pt x="1888" y="2296"/>
                  </a:lnTo>
                  <a:lnTo>
                    <a:pt x="1912" y="2279"/>
                  </a:lnTo>
                  <a:lnTo>
                    <a:pt x="1929" y="2255"/>
                  </a:lnTo>
                  <a:lnTo>
                    <a:pt x="1945" y="2222"/>
                  </a:lnTo>
                  <a:lnTo>
                    <a:pt x="1962" y="2189"/>
                  </a:lnTo>
                  <a:lnTo>
                    <a:pt x="1978" y="2156"/>
                  </a:lnTo>
                  <a:lnTo>
                    <a:pt x="1995" y="2123"/>
                  </a:lnTo>
                  <a:lnTo>
                    <a:pt x="2019" y="2082"/>
                  </a:lnTo>
                  <a:lnTo>
                    <a:pt x="2036" y="2041"/>
                  </a:lnTo>
                  <a:lnTo>
                    <a:pt x="2052" y="2000"/>
                  </a:lnTo>
                  <a:lnTo>
                    <a:pt x="2069" y="1950"/>
                  </a:lnTo>
                  <a:lnTo>
                    <a:pt x="2085" y="1909"/>
                  </a:lnTo>
                  <a:lnTo>
                    <a:pt x="2102" y="1868"/>
                  </a:lnTo>
                  <a:lnTo>
                    <a:pt x="2127" y="1827"/>
                  </a:lnTo>
                  <a:lnTo>
                    <a:pt x="2143" y="1777"/>
                  </a:lnTo>
                  <a:lnTo>
                    <a:pt x="2160" y="1736"/>
                  </a:lnTo>
                  <a:lnTo>
                    <a:pt x="2176" y="1703"/>
                  </a:lnTo>
                  <a:lnTo>
                    <a:pt x="2192" y="1662"/>
                  </a:lnTo>
                  <a:lnTo>
                    <a:pt x="2209" y="1629"/>
                  </a:lnTo>
                  <a:lnTo>
                    <a:pt x="2234" y="1596"/>
                  </a:lnTo>
                  <a:lnTo>
                    <a:pt x="2250" y="1564"/>
                  </a:lnTo>
                  <a:lnTo>
                    <a:pt x="2267" y="1539"/>
                  </a:lnTo>
                  <a:lnTo>
                    <a:pt x="2283" y="1514"/>
                  </a:lnTo>
                  <a:lnTo>
                    <a:pt x="2300" y="1498"/>
                  </a:lnTo>
                  <a:lnTo>
                    <a:pt x="2316" y="1481"/>
                  </a:lnTo>
                  <a:lnTo>
                    <a:pt x="2341" y="1473"/>
                  </a:lnTo>
                  <a:lnTo>
                    <a:pt x="2357" y="1465"/>
                  </a:lnTo>
                  <a:lnTo>
                    <a:pt x="2374" y="1465"/>
                  </a:lnTo>
                  <a:lnTo>
                    <a:pt x="2390" y="1465"/>
                  </a:lnTo>
                  <a:lnTo>
                    <a:pt x="2407" y="1465"/>
                  </a:lnTo>
                  <a:lnTo>
                    <a:pt x="2423" y="1481"/>
                  </a:lnTo>
                  <a:lnTo>
                    <a:pt x="2448" y="1489"/>
                  </a:lnTo>
                  <a:lnTo>
                    <a:pt x="2464" y="1506"/>
                  </a:lnTo>
                  <a:lnTo>
                    <a:pt x="2481" y="1531"/>
                  </a:lnTo>
                  <a:lnTo>
                    <a:pt x="2497" y="1547"/>
                  </a:lnTo>
                  <a:lnTo>
                    <a:pt x="2514" y="1580"/>
                  </a:lnTo>
                  <a:lnTo>
                    <a:pt x="2530" y="1605"/>
                  </a:lnTo>
                  <a:lnTo>
                    <a:pt x="2555" y="1638"/>
                  </a:lnTo>
                  <a:lnTo>
                    <a:pt x="2572" y="1670"/>
                  </a:lnTo>
                  <a:lnTo>
                    <a:pt x="2588" y="1703"/>
                  </a:lnTo>
                  <a:lnTo>
                    <a:pt x="2605" y="1745"/>
                  </a:lnTo>
                  <a:lnTo>
                    <a:pt x="2621" y="1786"/>
                  </a:lnTo>
                  <a:lnTo>
                    <a:pt x="2638" y="1819"/>
                  </a:lnTo>
                  <a:lnTo>
                    <a:pt x="2662" y="1860"/>
                  </a:lnTo>
                  <a:lnTo>
                    <a:pt x="2679" y="1901"/>
                  </a:lnTo>
                  <a:lnTo>
                    <a:pt x="2695" y="1934"/>
                  </a:lnTo>
                  <a:lnTo>
                    <a:pt x="2712" y="1975"/>
                  </a:lnTo>
                  <a:lnTo>
                    <a:pt x="2728" y="2008"/>
                  </a:lnTo>
                  <a:lnTo>
                    <a:pt x="2745" y="2041"/>
                  </a:lnTo>
                  <a:lnTo>
                    <a:pt x="2769" y="2074"/>
                  </a:lnTo>
                  <a:lnTo>
                    <a:pt x="2786" y="2107"/>
                  </a:lnTo>
                  <a:lnTo>
                    <a:pt x="2802" y="2131"/>
                  </a:lnTo>
                  <a:lnTo>
                    <a:pt x="2819" y="2156"/>
                  </a:lnTo>
                  <a:lnTo>
                    <a:pt x="2835" y="2181"/>
                  </a:lnTo>
                  <a:lnTo>
                    <a:pt x="2852" y="2197"/>
                  </a:lnTo>
                  <a:lnTo>
                    <a:pt x="2876" y="2214"/>
                  </a:lnTo>
                  <a:lnTo>
                    <a:pt x="2893" y="2222"/>
                  </a:lnTo>
                  <a:lnTo>
                    <a:pt x="2909" y="2230"/>
                  </a:lnTo>
                  <a:lnTo>
                    <a:pt x="2926" y="2238"/>
                  </a:lnTo>
                  <a:lnTo>
                    <a:pt x="2942" y="2238"/>
                  </a:lnTo>
                  <a:lnTo>
                    <a:pt x="2959" y="2238"/>
                  </a:lnTo>
                  <a:lnTo>
                    <a:pt x="2984" y="2230"/>
                  </a:lnTo>
                  <a:lnTo>
                    <a:pt x="3000" y="2222"/>
                  </a:lnTo>
                  <a:lnTo>
                    <a:pt x="3017" y="2205"/>
                  </a:lnTo>
                  <a:lnTo>
                    <a:pt x="3033" y="2189"/>
                  </a:lnTo>
                  <a:lnTo>
                    <a:pt x="3050" y="2172"/>
                  </a:lnTo>
                  <a:lnTo>
                    <a:pt x="3066" y="2148"/>
                  </a:lnTo>
                  <a:lnTo>
                    <a:pt x="3091" y="2123"/>
                  </a:lnTo>
                  <a:lnTo>
                    <a:pt x="3107" y="2090"/>
                  </a:lnTo>
                  <a:lnTo>
                    <a:pt x="3124" y="2065"/>
                  </a:lnTo>
                  <a:lnTo>
                    <a:pt x="3140" y="2033"/>
                  </a:lnTo>
                  <a:lnTo>
                    <a:pt x="3157" y="2000"/>
                  </a:lnTo>
                  <a:lnTo>
                    <a:pt x="3173" y="1967"/>
                  </a:lnTo>
                  <a:lnTo>
                    <a:pt x="3198" y="1934"/>
                  </a:lnTo>
                  <a:lnTo>
                    <a:pt x="3214" y="1893"/>
                  </a:lnTo>
                  <a:lnTo>
                    <a:pt x="3231" y="1860"/>
                  </a:lnTo>
                  <a:lnTo>
                    <a:pt x="3247" y="1827"/>
                  </a:lnTo>
                  <a:lnTo>
                    <a:pt x="3264" y="1794"/>
                  </a:lnTo>
                  <a:lnTo>
                    <a:pt x="3280" y="1761"/>
                  </a:lnTo>
                  <a:lnTo>
                    <a:pt x="3305" y="1728"/>
                  </a:lnTo>
                  <a:lnTo>
                    <a:pt x="3322" y="1695"/>
                  </a:lnTo>
                  <a:lnTo>
                    <a:pt x="3338" y="1670"/>
                  </a:lnTo>
                  <a:lnTo>
                    <a:pt x="3354" y="1638"/>
                  </a:lnTo>
                  <a:lnTo>
                    <a:pt x="3371" y="1621"/>
                  </a:lnTo>
                  <a:lnTo>
                    <a:pt x="3387" y="1596"/>
                  </a:lnTo>
                  <a:lnTo>
                    <a:pt x="3412" y="1580"/>
                  </a:lnTo>
                  <a:lnTo>
                    <a:pt x="3429" y="1564"/>
                  </a:lnTo>
                  <a:lnTo>
                    <a:pt x="3445" y="1547"/>
                  </a:lnTo>
                  <a:lnTo>
                    <a:pt x="3462" y="1539"/>
                  </a:lnTo>
                  <a:lnTo>
                    <a:pt x="3478" y="1539"/>
                  </a:lnTo>
                  <a:lnTo>
                    <a:pt x="3495" y="1531"/>
                  </a:lnTo>
                  <a:lnTo>
                    <a:pt x="3519" y="1539"/>
                  </a:lnTo>
                  <a:lnTo>
                    <a:pt x="3536" y="1539"/>
                  </a:lnTo>
                  <a:lnTo>
                    <a:pt x="3552" y="1547"/>
                  </a:lnTo>
                  <a:lnTo>
                    <a:pt x="3569" y="1555"/>
                  </a:lnTo>
                </a:path>
              </a:pathLst>
            </a:custGeom>
            <a:noFill/>
            <a:ln w="28575" cmpd="sng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95" name="Freeform 22"/>
            <p:cNvSpPr>
              <a:spLocks noChangeAspect="1"/>
            </p:cNvSpPr>
            <p:nvPr/>
          </p:nvSpPr>
          <p:spPr bwMode="auto">
            <a:xfrm>
              <a:off x="2267" y="2032"/>
              <a:ext cx="2697" cy="1171"/>
            </a:xfrm>
            <a:custGeom>
              <a:avLst/>
              <a:gdLst>
                <a:gd name="T0" fmla="*/ 22 w 3569"/>
                <a:gd name="T1" fmla="*/ 250 h 1736"/>
                <a:gd name="T2" fmla="*/ 54 w 3569"/>
                <a:gd name="T3" fmla="*/ 146 h 1736"/>
                <a:gd name="T4" fmla="*/ 85 w 3569"/>
                <a:gd name="T5" fmla="*/ 63 h 1736"/>
                <a:gd name="T6" fmla="*/ 113 w 3569"/>
                <a:gd name="T7" fmla="*/ 13 h 1736"/>
                <a:gd name="T8" fmla="*/ 146 w 3569"/>
                <a:gd name="T9" fmla="*/ 0 h 1736"/>
                <a:gd name="T10" fmla="*/ 178 w 3569"/>
                <a:gd name="T11" fmla="*/ 25 h 1736"/>
                <a:gd name="T12" fmla="*/ 206 w 3569"/>
                <a:gd name="T13" fmla="*/ 80 h 1736"/>
                <a:gd name="T14" fmla="*/ 239 w 3569"/>
                <a:gd name="T15" fmla="*/ 161 h 1736"/>
                <a:gd name="T16" fmla="*/ 271 w 3569"/>
                <a:gd name="T17" fmla="*/ 255 h 1736"/>
                <a:gd name="T18" fmla="*/ 299 w 3569"/>
                <a:gd name="T19" fmla="*/ 351 h 1736"/>
                <a:gd name="T20" fmla="*/ 331 w 3569"/>
                <a:gd name="T21" fmla="*/ 432 h 1736"/>
                <a:gd name="T22" fmla="*/ 363 w 3569"/>
                <a:gd name="T23" fmla="*/ 495 h 1736"/>
                <a:gd name="T24" fmla="*/ 391 w 3569"/>
                <a:gd name="T25" fmla="*/ 527 h 1736"/>
                <a:gd name="T26" fmla="*/ 423 w 3569"/>
                <a:gd name="T27" fmla="*/ 531 h 1736"/>
                <a:gd name="T28" fmla="*/ 455 w 3569"/>
                <a:gd name="T29" fmla="*/ 503 h 1736"/>
                <a:gd name="T30" fmla="*/ 484 w 3569"/>
                <a:gd name="T31" fmla="*/ 455 h 1736"/>
                <a:gd name="T32" fmla="*/ 515 w 3569"/>
                <a:gd name="T33" fmla="*/ 389 h 1736"/>
                <a:gd name="T34" fmla="*/ 548 w 3569"/>
                <a:gd name="T35" fmla="*/ 321 h 1736"/>
                <a:gd name="T36" fmla="*/ 576 w 3569"/>
                <a:gd name="T37" fmla="*/ 258 h 1736"/>
                <a:gd name="T38" fmla="*/ 609 w 3569"/>
                <a:gd name="T39" fmla="*/ 210 h 1736"/>
                <a:gd name="T40" fmla="*/ 640 w 3569"/>
                <a:gd name="T41" fmla="*/ 181 h 1736"/>
                <a:gd name="T42" fmla="*/ 669 w 3569"/>
                <a:gd name="T43" fmla="*/ 179 h 1736"/>
                <a:gd name="T44" fmla="*/ 701 w 3569"/>
                <a:gd name="T45" fmla="*/ 199 h 1736"/>
                <a:gd name="T46" fmla="*/ 733 w 3569"/>
                <a:gd name="T47" fmla="*/ 243 h 1736"/>
                <a:gd name="T48" fmla="*/ 761 w 3569"/>
                <a:gd name="T49" fmla="*/ 295 h 1736"/>
                <a:gd name="T50" fmla="*/ 793 w 3569"/>
                <a:gd name="T51" fmla="*/ 351 h 1736"/>
                <a:gd name="T52" fmla="*/ 825 w 3569"/>
                <a:gd name="T53" fmla="*/ 404 h 1736"/>
                <a:gd name="T54" fmla="*/ 854 w 3569"/>
                <a:gd name="T55" fmla="*/ 445 h 1736"/>
                <a:gd name="T56" fmla="*/ 886 w 3569"/>
                <a:gd name="T57" fmla="*/ 465 h 1736"/>
                <a:gd name="T58" fmla="*/ 917 w 3569"/>
                <a:gd name="T59" fmla="*/ 465 h 1736"/>
                <a:gd name="T60" fmla="*/ 945 w 3569"/>
                <a:gd name="T61" fmla="*/ 445 h 1736"/>
                <a:gd name="T62" fmla="*/ 978 w 3569"/>
                <a:gd name="T63" fmla="*/ 409 h 1736"/>
                <a:gd name="T64" fmla="*/ 1010 w 3569"/>
                <a:gd name="T65" fmla="*/ 361 h 1736"/>
                <a:gd name="T66" fmla="*/ 1039 w 3569"/>
                <a:gd name="T67" fmla="*/ 313 h 1736"/>
                <a:gd name="T68" fmla="*/ 1071 w 3569"/>
                <a:gd name="T69" fmla="*/ 268 h 1736"/>
                <a:gd name="T70" fmla="*/ 1103 w 3569"/>
                <a:gd name="T71" fmla="*/ 235 h 1736"/>
                <a:gd name="T72" fmla="*/ 1131 w 3569"/>
                <a:gd name="T73" fmla="*/ 217 h 1736"/>
                <a:gd name="T74" fmla="*/ 1163 w 3569"/>
                <a:gd name="T75" fmla="*/ 220 h 1736"/>
                <a:gd name="T76" fmla="*/ 1195 w 3569"/>
                <a:gd name="T77" fmla="*/ 237 h 1736"/>
                <a:gd name="T78" fmla="*/ 1223 w 3569"/>
                <a:gd name="T79" fmla="*/ 273 h 1736"/>
                <a:gd name="T80" fmla="*/ 1255 w 3569"/>
                <a:gd name="T81" fmla="*/ 315 h 1736"/>
                <a:gd name="T82" fmla="*/ 1288 w 3569"/>
                <a:gd name="T83" fmla="*/ 359 h 1736"/>
                <a:gd name="T84" fmla="*/ 1316 w 3569"/>
                <a:gd name="T85" fmla="*/ 399 h 1736"/>
                <a:gd name="T86" fmla="*/ 1348 w 3569"/>
                <a:gd name="T87" fmla="*/ 427 h 1736"/>
                <a:gd name="T88" fmla="*/ 1380 w 3569"/>
                <a:gd name="T89" fmla="*/ 442 h 1736"/>
                <a:gd name="T90" fmla="*/ 1409 w 3569"/>
                <a:gd name="T91" fmla="*/ 437 h 1736"/>
                <a:gd name="T92" fmla="*/ 1440 w 3569"/>
                <a:gd name="T93" fmla="*/ 419 h 1736"/>
                <a:gd name="T94" fmla="*/ 1472 w 3569"/>
                <a:gd name="T95" fmla="*/ 387 h 1736"/>
                <a:gd name="T96" fmla="*/ 1501 w 3569"/>
                <a:gd name="T97" fmla="*/ 346 h 1736"/>
                <a:gd name="T98" fmla="*/ 1533 w 3569"/>
                <a:gd name="T99" fmla="*/ 306 h 17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569"/>
                <a:gd name="T151" fmla="*/ 0 h 1736"/>
                <a:gd name="T152" fmla="*/ 3569 w 3569"/>
                <a:gd name="T153" fmla="*/ 1736 h 17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569" h="1736">
                  <a:moveTo>
                    <a:pt x="0" y="1086"/>
                  </a:moveTo>
                  <a:lnTo>
                    <a:pt x="17" y="995"/>
                  </a:lnTo>
                  <a:lnTo>
                    <a:pt x="33" y="905"/>
                  </a:lnTo>
                  <a:lnTo>
                    <a:pt x="50" y="814"/>
                  </a:lnTo>
                  <a:lnTo>
                    <a:pt x="75" y="724"/>
                  </a:lnTo>
                  <a:lnTo>
                    <a:pt x="91" y="633"/>
                  </a:lnTo>
                  <a:lnTo>
                    <a:pt x="107" y="551"/>
                  </a:lnTo>
                  <a:lnTo>
                    <a:pt x="124" y="477"/>
                  </a:lnTo>
                  <a:lnTo>
                    <a:pt x="140" y="395"/>
                  </a:lnTo>
                  <a:lnTo>
                    <a:pt x="157" y="329"/>
                  </a:lnTo>
                  <a:lnTo>
                    <a:pt x="182" y="263"/>
                  </a:lnTo>
                  <a:lnTo>
                    <a:pt x="198" y="206"/>
                  </a:lnTo>
                  <a:lnTo>
                    <a:pt x="215" y="156"/>
                  </a:lnTo>
                  <a:lnTo>
                    <a:pt x="231" y="115"/>
                  </a:lnTo>
                  <a:lnTo>
                    <a:pt x="248" y="74"/>
                  </a:lnTo>
                  <a:lnTo>
                    <a:pt x="264" y="41"/>
                  </a:lnTo>
                  <a:lnTo>
                    <a:pt x="289" y="24"/>
                  </a:lnTo>
                  <a:lnTo>
                    <a:pt x="305" y="8"/>
                  </a:lnTo>
                  <a:lnTo>
                    <a:pt x="322" y="0"/>
                  </a:lnTo>
                  <a:lnTo>
                    <a:pt x="338" y="0"/>
                  </a:lnTo>
                  <a:lnTo>
                    <a:pt x="355" y="8"/>
                  </a:lnTo>
                  <a:lnTo>
                    <a:pt x="371" y="24"/>
                  </a:lnTo>
                  <a:lnTo>
                    <a:pt x="396" y="49"/>
                  </a:lnTo>
                  <a:lnTo>
                    <a:pt x="412" y="82"/>
                  </a:lnTo>
                  <a:lnTo>
                    <a:pt x="429" y="115"/>
                  </a:lnTo>
                  <a:lnTo>
                    <a:pt x="445" y="156"/>
                  </a:lnTo>
                  <a:lnTo>
                    <a:pt x="462" y="206"/>
                  </a:lnTo>
                  <a:lnTo>
                    <a:pt x="478" y="263"/>
                  </a:lnTo>
                  <a:lnTo>
                    <a:pt x="503" y="321"/>
                  </a:lnTo>
                  <a:lnTo>
                    <a:pt x="520" y="387"/>
                  </a:lnTo>
                  <a:lnTo>
                    <a:pt x="536" y="452"/>
                  </a:lnTo>
                  <a:lnTo>
                    <a:pt x="553" y="526"/>
                  </a:lnTo>
                  <a:lnTo>
                    <a:pt x="569" y="600"/>
                  </a:lnTo>
                  <a:lnTo>
                    <a:pt x="585" y="675"/>
                  </a:lnTo>
                  <a:lnTo>
                    <a:pt x="610" y="757"/>
                  </a:lnTo>
                  <a:lnTo>
                    <a:pt x="627" y="831"/>
                  </a:lnTo>
                  <a:lnTo>
                    <a:pt x="643" y="913"/>
                  </a:lnTo>
                  <a:lnTo>
                    <a:pt x="660" y="987"/>
                  </a:lnTo>
                  <a:lnTo>
                    <a:pt x="676" y="1061"/>
                  </a:lnTo>
                  <a:lnTo>
                    <a:pt x="693" y="1144"/>
                  </a:lnTo>
                  <a:lnTo>
                    <a:pt x="717" y="1209"/>
                  </a:lnTo>
                  <a:lnTo>
                    <a:pt x="734" y="1283"/>
                  </a:lnTo>
                  <a:lnTo>
                    <a:pt x="750" y="1349"/>
                  </a:lnTo>
                  <a:lnTo>
                    <a:pt x="767" y="1407"/>
                  </a:lnTo>
                  <a:lnTo>
                    <a:pt x="783" y="1464"/>
                  </a:lnTo>
                  <a:lnTo>
                    <a:pt x="800" y="1522"/>
                  </a:lnTo>
                  <a:lnTo>
                    <a:pt x="824" y="1571"/>
                  </a:lnTo>
                  <a:lnTo>
                    <a:pt x="841" y="1613"/>
                  </a:lnTo>
                  <a:lnTo>
                    <a:pt x="857" y="1646"/>
                  </a:lnTo>
                  <a:lnTo>
                    <a:pt x="874" y="1678"/>
                  </a:lnTo>
                  <a:lnTo>
                    <a:pt x="890" y="1703"/>
                  </a:lnTo>
                  <a:lnTo>
                    <a:pt x="907" y="1720"/>
                  </a:lnTo>
                  <a:lnTo>
                    <a:pt x="932" y="1728"/>
                  </a:lnTo>
                  <a:lnTo>
                    <a:pt x="948" y="1736"/>
                  </a:lnTo>
                  <a:lnTo>
                    <a:pt x="965" y="1736"/>
                  </a:lnTo>
                  <a:lnTo>
                    <a:pt x="981" y="1728"/>
                  </a:lnTo>
                  <a:lnTo>
                    <a:pt x="998" y="1711"/>
                  </a:lnTo>
                  <a:lnTo>
                    <a:pt x="1014" y="1695"/>
                  </a:lnTo>
                  <a:lnTo>
                    <a:pt x="1039" y="1670"/>
                  </a:lnTo>
                  <a:lnTo>
                    <a:pt x="1055" y="1637"/>
                  </a:lnTo>
                  <a:lnTo>
                    <a:pt x="1072" y="1604"/>
                  </a:lnTo>
                  <a:lnTo>
                    <a:pt x="1088" y="1563"/>
                  </a:lnTo>
                  <a:lnTo>
                    <a:pt x="1105" y="1522"/>
                  </a:lnTo>
                  <a:lnTo>
                    <a:pt x="1121" y="1481"/>
                  </a:lnTo>
                  <a:lnTo>
                    <a:pt x="1146" y="1432"/>
                  </a:lnTo>
                  <a:lnTo>
                    <a:pt x="1162" y="1374"/>
                  </a:lnTo>
                  <a:lnTo>
                    <a:pt x="1179" y="1325"/>
                  </a:lnTo>
                  <a:lnTo>
                    <a:pt x="1195" y="1267"/>
                  </a:lnTo>
                  <a:lnTo>
                    <a:pt x="1212" y="1209"/>
                  </a:lnTo>
                  <a:lnTo>
                    <a:pt x="1228" y="1152"/>
                  </a:lnTo>
                  <a:lnTo>
                    <a:pt x="1253" y="1094"/>
                  </a:lnTo>
                  <a:lnTo>
                    <a:pt x="1269" y="1045"/>
                  </a:lnTo>
                  <a:lnTo>
                    <a:pt x="1286" y="987"/>
                  </a:lnTo>
                  <a:lnTo>
                    <a:pt x="1302" y="938"/>
                  </a:lnTo>
                  <a:lnTo>
                    <a:pt x="1319" y="880"/>
                  </a:lnTo>
                  <a:lnTo>
                    <a:pt x="1335" y="839"/>
                  </a:lnTo>
                  <a:lnTo>
                    <a:pt x="1360" y="790"/>
                  </a:lnTo>
                  <a:lnTo>
                    <a:pt x="1377" y="749"/>
                  </a:lnTo>
                  <a:lnTo>
                    <a:pt x="1393" y="716"/>
                  </a:lnTo>
                  <a:lnTo>
                    <a:pt x="1410" y="683"/>
                  </a:lnTo>
                  <a:lnTo>
                    <a:pt x="1426" y="650"/>
                  </a:lnTo>
                  <a:lnTo>
                    <a:pt x="1443" y="625"/>
                  </a:lnTo>
                  <a:lnTo>
                    <a:pt x="1467" y="609"/>
                  </a:lnTo>
                  <a:lnTo>
                    <a:pt x="1484" y="592"/>
                  </a:lnTo>
                  <a:lnTo>
                    <a:pt x="1500" y="584"/>
                  </a:lnTo>
                  <a:lnTo>
                    <a:pt x="1517" y="576"/>
                  </a:lnTo>
                  <a:lnTo>
                    <a:pt x="1533" y="576"/>
                  </a:lnTo>
                  <a:lnTo>
                    <a:pt x="1550" y="584"/>
                  </a:lnTo>
                  <a:lnTo>
                    <a:pt x="1574" y="592"/>
                  </a:lnTo>
                  <a:lnTo>
                    <a:pt x="1591" y="609"/>
                  </a:lnTo>
                  <a:lnTo>
                    <a:pt x="1607" y="633"/>
                  </a:lnTo>
                  <a:lnTo>
                    <a:pt x="1624" y="650"/>
                  </a:lnTo>
                  <a:lnTo>
                    <a:pt x="1640" y="683"/>
                  </a:lnTo>
                  <a:lnTo>
                    <a:pt x="1657" y="716"/>
                  </a:lnTo>
                  <a:lnTo>
                    <a:pt x="1682" y="749"/>
                  </a:lnTo>
                  <a:lnTo>
                    <a:pt x="1698" y="790"/>
                  </a:lnTo>
                  <a:lnTo>
                    <a:pt x="1715" y="831"/>
                  </a:lnTo>
                  <a:lnTo>
                    <a:pt x="1731" y="872"/>
                  </a:lnTo>
                  <a:lnTo>
                    <a:pt x="1747" y="913"/>
                  </a:lnTo>
                  <a:lnTo>
                    <a:pt x="1764" y="963"/>
                  </a:lnTo>
                  <a:lnTo>
                    <a:pt x="1789" y="1004"/>
                  </a:lnTo>
                  <a:lnTo>
                    <a:pt x="1805" y="1053"/>
                  </a:lnTo>
                  <a:lnTo>
                    <a:pt x="1822" y="1102"/>
                  </a:lnTo>
                  <a:lnTo>
                    <a:pt x="1838" y="1144"/>
                  </a:lnTo>
                  <a:lnTo>
                    <a:pt x="1855" y="1193"/>
                  </a:lnTo>
                  <a:lnTo>
                    <a:pt x="1871" y="1234"/>
                  </a:lnTo>
                  <a:lnTo>
                    <a:pt x="1888" y="1275"/>
                  </a:lnTo>
                  <a:lnTo>
                    <a:pt x="1912" y="1316"/>
                  </a:lnTo>
                  <a:lnTo>
                    <a:pt x="1929" y="1358"/>
                  </a:lnTo>
                  <a:lnTo>
                    <a:pt x="1945" y="1390"/>
                  </a:lnTo>
                  <a:lnTo>
                    <a:pt x="1962" y="1423"/>
                  </a:lnTo>
                  <a:lnTo>
                    <a:pt x="1978" y="1448"/>
                  </a:lnTo>
                  <a:lnTo>
                    <a:pt x="1995" y="1473"/>
                  </a:lnTo>
                  <a:lnTo>
                    <a:pt x="2019" y="1489"/>
                  </a:lnTo>
                  <a:lnTo>
                    <a:pt x="2036" y="1506"/>
                  </a:lnTo>
                  <a:lnTo>
                    <a:pt x="2052" y="1514"/>
                  </a:lnTo>
                  <a:lnTo>
                    <a:pt x="2069" y="1522"/>
                  </a:lnTo>
                  <a:lnTo>
                    <a:pt x="2085" y="1522"/>
                  </a:lnTo>
                  <a:lnTo>
                    <a:pt x="2102" y="1522"/>
                  </a:lnTo>
                  <a:lnTo>
                    <a:pt x="2127" y="1514"/>
                  </a:lnTo>
                  <a:lnTo>
                    <a:pt x="2143" y="1506"/>
                  </a:lnTo>
                  <a:lnTo>
                    <a:pt x="2160" y="1489"/>
                  </a:lnTo>
                  <a:lnTo>
                    <a:pt x="2176" y="1473"/>
                  </a:lnTo>
                  <a:lnTo>
                    <a:pt x="2192" y="1448"/>
                  </a:lnTo>
                  <a:lnTo>
                    <a:pt x="2209" y="1423"/>
                  </a:lnTo>
                  <a:lnTo>
                    <a:pt x="2234" y="1399"/>
                  </a:lnTo>
                  <a:lnTo>
                    <a:pt x="2250" y="1366"/>
                  </a:lnTo>
                  <a:lnTo>
                    <a:pt x="2267" y="1333"/>
                  </a:lnTo>
                  <a:lnTo>
                    <a:pt x="2283" y="1300"/>
                  </a:lnTo>
                  <a:lnTo>
                    <a:pt x="2300" y="1259"/>
                  </a:lnTo>
                  <a:lnTo>
                    <a:pt x="2316" y="1218"/>
                  </a:lnTo>
                  <a:lnTo>
                    <a:pt x="2341" y="1176"/>
                  </a:lnTo>
                  <a:lnTo>
                    <a:pt x="2357" y="1135"/>
                  </a:lnTo>
                  <a:lnTo>
                    <a:pt x="2374" y="1102"/>
                  </a:lnTo>
                  <a:lnTo>
                    <a:pt x="2390" y="1061"/>
                  </a:lnTo>
                  <a:lnTo>
                    <a:pt x="2407" y="1020"/>
                  </a:lnTo>
                  <a:lnTo>
                    <a:pt x="2423" y="979"/>
                  </a:lnTo>
                  <a:lnTo>
                    <a:pt x="2448" y="938"/>
                  </a:lnTo>
                  <a:lnTo>
                    <a:pt x="2464" y="905"/>
                  </a:lnTo>
                  <a:lnTo>
                    <a:pt x="2481" y="872"/>
                  </a:lnTo>
                  <a:lnTo>
                    <a:pt x="2497" y="839"/>
                  </a:lnTo>
                  <a:lnTo>
                    <a:pt x="2514" y="814"/>
                  </a:lnTo>
                  <a:lnTo>
                    <a:pt x="2530" y="782"/>
                  </a:lnTo>
                  <a:lnTo>
                    <a:pt x="2555" y="765"/>
                  </a:lnTo>
                  <a:lnTo>
                    <a:pt x="2572" y="740"/>
                  </a:lnTo>
                  <a:lnTo>
                    <a:pt x="2588" y="724"/>
                  </a:lnTo>
                  <a:lnTo>
                    <a:pt x="2605" y="716"/>
                  </a:lnTo>
                  <a:lnTo>
                    <a:pt x="2621" y="707"/>
                  </a:lnTo>
                  <a:lnTo>
                    <a:pt x="2638" y="699"/>
                  </a:lnTo>
                  <a:lnTo>
                    <a:pt x="2662" y="699"/>
                  </a:lnTo>
                  <a:lnTo>
                    <a:pt x="2679" y="707"/>
                  </a:lnTo>
                  <a:lnTo>
                    <a:pt x="2695" y="716"/>
                  </a:lnTo>
                  <a:lnTo>
                    <a:pt x="2712" y="724"/>
                  </a:lnTo>
                  <a:lnTo>
                    <a:pt x="2728" y="740"/>
                  </a:lnTo>
                  <a:lnTo>
                    <a:pt x="2745" y="757"/>
                  </a:lnTo>
                  <a:lnTo>
                    <a:pt x="2769" y="773"/>
                  </a:lnTo>
                  <a:lnTo>
                    <a:pt x="2786" y="798"/>
                  </a:lnTo>
                  <a:lnTo>
                    <a:pt x="2802" y="823"/>
                  </a:lnTo>
                  <a:lnTo>
                    <a:pt x="2819" y="856"/>
                  </a:lnTo>
                  <a:lnTo>
                    <a:pt x="2835" y="888"/>
                  </a:lnTo>
                  <a:lnTo>
                    <a:pt x="2852" y="921"/>
                  </a:lnTo>
                  <a:lnTo>
                    <a:pt x="2876" y="954"/>
                  </a:lnTo>
                  <a:lnTo>
                    <a:pt x="2893" y="987"/>
                  </a:lnTo>
                  <a:lnTo>
                    <a:pt x="2909" y="1028"/>
                  </a:lnTo>
                  <a:lnTo>
                    <a:pt x="2926" y="1061"/>
                  </a:lnTo>
                  <a:lnTo>
                    <a:pt x="2942" y="1102"/>
                  </a:lnTo>
                  <a:lnTo>
                    <a:pt x="2959" y="1135"/>
                  </a:lnTo>
                  <a:lnTo>
                    <a:pt x="2984" y="1168"/>
                  </a:lnTo>
                  <a:lnTo>
                    <a:pt x="3000" y="1209"/>
                  </a:lnTo>
                  <a:lnTo>
                    <a:pt x="3017" y="1242"/>
                  </a:lnTo>
                  <a:lnTo>
                    <a:pt x="3033" y="1275"/>
                  </a:lnTo>
                  <a:lnTo>
                    <a:pt x="3050" y="1300"/>
                  </a:lnTo>
                  <a:lnTo>
                    <a:pt x="3066" y="1325"/>
                  </a:lnTo>
                  <a:lnTo>
                    <a:pt x="3091" y="1349"/>
                  </a:lnTo>
                  <a:lnTo>
                    <a:pt x="3107" y="1374"/>
                  </a:lnTo>
                  <a:lnTo>
                    <a:pt x="3124" y="1390"/>
                  </a:lnTo>
                  <a:lnTo>
                    <a:pt x="3140" y="1407"/>
                  </a:lnTo>
                  <a:lnTo>
                    <a:pt x="3157" y="1423"/>
                  </a:lnTo>
                  <a:lnTo>
                    <a:pt x="3173" y="1432"/>
                  </a:lnTo>
                  <a:lnTo>
                    <a:pt x="3198" y="1440"/>
                  </a:lnTo>
                  <a:lnTo>
                    <a:pt x="3214" y="1440"/>
                  </a:lnTo>
                  <a:lnTo>
                    <a:pt x="3231" y="1440"/>
                  </a:lnTo>
                  <a:lnTo>
                    <a:pt x="3247" y="1432"/>
                  </a:lnTo>
                  <a:lnTo>
                    <a:pt x="3264" y="1423"/>
                  </a:lnTo>
                  <a:lnTo>
                    <a:pt x="3280" y="1415"/>
                  </a:lnTo>
                  <a:lnTo>
                    <a:pt x="3305" y="1399"/>
                  </a:lnTo>
                  <a:lnTo>
                    <a:pt x="3322" y="1382"/>
                  </a:lnTo>
                  <a:lnTo>
                    <a:pt x="3338" y="1366"/>
                  </a:lnTo>
                  <a:lnTo>
                    <a:pt x="3354" y="1341"/>
                  </a:lnTo>
                  <a:lnTo>
                    <a:pt x="3371" y="1316"/>
                  </a:lnTo>
                  <a:lnTo>
                    <a:pt x="3387" y="1283"/>
                  </a:lnTo>
                  <a:lnTo>
                    <a:pt x="3412" y="1259"/>
                  </a:lnTo>
                  <a:lnTo>
                    <a:pt x="3429" y="1226"/>
                  </a:lnTo>
                  <a:lnTo>
                    <a:pt x="3445" y="1193"/>
                  </a:lnTo>
                  <a:lnTo>
                    <a:pt x="3462" y="1160"/>
                  </a:lnTo>
                  <a:lnTo>
                    <a:pt x="3478" y="1127"/>
                  </a:lnTo>
                  <a:lnTo>
                    <a:pt x="3495" y="1094"/>
                  </a:lnTo>
                  <a:lnTo>
                    <a:pt x="3519" y="1061"/>
                  </a:lnTo>
                  <a:lnTo>
                    <a:pt x="3536" y="1028"/>
                  </a:lnTo>
                  <a:lnTo>
                    <a:pt x="3552" y="995"/>
                  </a:lnTo>
                  <a:lnTo>
                    <a:pt x="3569" y="963"/>
                  </a:lnTo>
                </a:path>
              </a:pathLst>
            </a:custGeom>
            <a:noFill/>
            <a:ln w="28575" cmpd="sng">
              <a:solidFill>
                <a:schemeClr val="accent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96" name="Freeform 23"/>
            <p:cNvSpPr>
              <a:spLocks noChangeAspect="1"/>
            </p:cNvSpPr>
            <p:nvPr/>
          </p:nvSpPr>
          <p:spPr bwMode="auto">
            <a:xfrm>
              <a:off x="2267" y="2154"/>
              <a:ext cx="2697" cy="1010"/>
            </a:xfrm>
            <a:custGeom>
              <a:avLst/>
              <a:gdLst>
                <a:gd name="T0" fmla="*/ 22 w 3569"/>
                <a:gd name="T1" fmla="*/ 273 h 1497"/>
                <a:gd name="T2" fmla="*/ 54 w 3569"/>
                <a:gd name="T3" fmla="*/ 245 h 1497"/>
                <a:gd name="T4" fmla="*/ 85 w 3569"/>
                <a:gd name="T5" fmla="*/ 200 h 1497"/>
                <a:gd name="T6" fmla="*/ 113 w 3569"/>
                <a:gd name="T7" fmla="*/ 146 h 1497"/>
                <a:gd name="T8" fmla="*/ 146 w 3569"/>
                <a:gd name="T9" fmla="*/ 88 h 1497"/>
                <a:gd name="T10" fmla="*/ 178 w 3569"/>
                <a:gd name="T11" fmla="*/ 40 h 1497"/>
                <a:gd name="T12" fmla="*/ 206 w 3569"/>
                <a:gd name="T13" fmla="*/ 10 h 1497"/>
                <a:gd name="T14" fmla="*/ 239 w 3569"/>
                <a:gd name="T15" fmla="*/ 0 h 1497"/>
                <a:gd name="T16" fmla="*/ 271 w 3569"/>
                <a:gd name="T17" fmla="*/ 15 h 1497"/>
                <a:gd name="T18" fmla="*/ 299 w 3569"/>
                <a:gd name="T19" fmla="*/ 55 h 1497"/>
                <a:gd name="T20" fmla="*/ 331 w 3569"/>
                <a:gd name="T21" fmla="*/ 116 h 1497"/>
                <a:gd name="T22" fmla="*/ 363 w 3569"/>
                <a:gd name="T23" fmla="*/ 192 h 1497"/>
                <a:gd name="T24" fmla="*/ 391 w 3569"/>
                <a:gd name="T25" fmla="*/ 273 h 1497"/>
                <a:gd name="T26" fmla="*/ 423 w 3569"/>
                <a:gd name="T27" fmla="*/ 346 h 1497"/>
                <a:gd name="T28" fmla="*/ 455 w 3569"/>
                <a:gd name="T29" fmla="*/ 407 h 1497"/>
                <a:gd name="T30" fmla="*/ 484 w 3569"/>
                <a:gd name="T31" fmla="*/ 445 h 1497"/>
                <a:gd name="T32" fmla="*/ 515 w 3569"/>
                <a:gd name="T33" fmla="*/ 459 h 1497"/>
                <a:gd name="T34" fmla="*/ 548 w 3569"/>
                <a:gd name="T35" fmla="*/ 447 h 1497"/>
                <a:gd name="T36" fmla="*/ 576 w 3569"/>
                <a:gd name="T37" fmla="*/ 412 h 1497"/>
                <a:gd name="T38" fmla="*/ 609 w 3569"/>
                <a:gd name="T39" fmla="*/ 359 h 1497"/>
                <a:gd name="T40" fmla="*/ 640 w 3569"/>
                <a:gd name="T41" fmla="*/ 298 h 1497"/>
                <a:gd name="T42" fmla="*/ 669 w 3569"/>
                <a:gd name="T43" fmla="*/ 235 h 1497"/>
                <a:gd name="T44" fmla="*/ 701 w 3569"/>
                <a:gd name="T45" fmla="*/ 184 h 1497"/>
                <a:gd name="T46" fmla="*/ 733 w 3569"/>
                <a:gd name="T47" fmla="*/ 149 h 1497"/>
                <a:gd name="T48" fmla="*/ 761 w 3569"/>
                <a:gd name="T49" fmla="*/ 134 h 1497"/>
                <a:gd name="T50" fmla="*/ 793 w 3569"/>
                <a:gd name="T51" fmla="*/ 139 h 1497"/>
                <a:gd name="T52" fmla="*/ 825 w 3569"/>
                <a:gd name="T53" fmla="*/ 167 h 1497"/>
                <a:gd name="T54" fmla="*/ 854 w 3569"/>
                <a:gd name="T55" fmla="*/ 210 h 1497"/>
                <a:gd name="T56" fmla="*/ 886 w 3569"/>
                <a:gd name="T57" fmla="*/ 263 h 1497"/>
                <a:gd name="T58" fmla="*/ 917 w 3569"/>
                <a:gd name="T59" fmla="*/ 316 h 1497"/>
                <a:gd name="T60" fmla="*/ 945 w 3569"/>
                <a:gd name="T61" fmla="*/ 362 h 1497"/>
                <a:gd name="T62" fmla="*/ 978 w 3569"/>
                <a:gd name="T63" fmla="*/ 391 h 1497"/>
                <a:gd name="T64" fmla="*/ 1010 w 3569"/>
                <a:gd name="T65" fmla="*/ 404 h 1497"/>
                <a:gd name="T66" fmla="*/ 1039 w 3569"/>
                <a:gd name="T67" fmla="*/ 399 h 1497"/>
                <a:gd name="T68" fmla="*/ 1071 w 3569"/>
                <a:gd name="T69" fmla="*/ 374 h 1497"/>
                <a:gd name="T70" fmla="*/ 1103 w 3569"/>
                <a:gd name="T71" fmla="*/ 336 h 1497"/>
                <a:gd name="T72" fmla="*/ 1131 w 3569"/>
                <a:gd name="T73" fmla="*/ 290 h 1497"/>
                <a:gd name="T74" fmla="*/ 1163 w 3569"/>
                <a:gd name="T75" fmla="*/ 243 h 1497"/>
                <a:gd name="T76" fmla="*/ 1195 w 3569"/>
                <a:gd name="T77" fmla="*/ 204 h 1497"/>
                <a:gd name="T78" fmla="*/ 1223 w 3569"/>
                <a:gd name="T79" fmla="*/ 177 h 1497"/>
                <a:gd name="T80" fmla="*/ 1255 w 3569"/>
                <a:gd name="T81" fmla="*/ 165 h 1497"/>
                <a:gd name="T82" fmla="*/ 1288 w 3569"/>
                <a:gd name="T83" fmla="*/ 171 h 1497"/>
                <a:gd name="T84" fmla="*/ 1316 w 3569"/>
                <a:gd name="T85" fmla="*/ 194 h 1497"/>
                <a:gd name="T86" fmla="*/ 1348 w 3569"/>
                <a:gd name="T87" fmla="*/ 230 h 1497"/>
                <a:gd name="T88" fmla="*/ 1380 w 3569"/>
                <a:gd name="T89" fmla="*/ 273 h 1497"/>
                <a:gd name="T90" fmla="*/ 1409 w 3569"/>
                <a:gd name="T91" fmla="*/ 313 h 1497"/>
                <a:gd name="T92" fmla="*/ 1440 w 3569"/>
                <a:gd name="T93" fmla="*/ 352 h 1497"/>
                <a:gd name="T94" fmla="*/ 1472 w 3569"/>
                <a:gd name="T95" fmla="*/ 374 h 1497"/>
                <a:gd name="T96" fmla="*/ 1501 w 3569"/>
                <a:gd name="T97" fmla="*/ 381 h 1497"/>
                <a:gd name="T98" fmla="*/ 1533 w 3569"/>
                <a:gd name="T99" fmla="*/ 374 h 149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569"/>
                <a:gd name="T151" fmla="*/ 0 h 1497"/>
                <a:gd name="T152" fmla="*/ 3569 w 3569"/>
                <a:gd name="T153" fmla="*/ 1497 h 149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569" h="1497">
                  <a:moveTo>
                    <a:pt x="0" y="905"/>
                  </a:moveTo>
                  <a:lnTo>
                    <a:pt x="17" y="905"/>
                  </a:lnTo>
                  <a:lnTo>
                    <a:pt x="33" y="897"/>
                  </a:lnTo>
                  <a:lnTo>
                    <a:pt x="50" y="889"/>
                  </a:lnTo>
                  <a:lnTo>
                    <a:pt x="75" y="872"/>
                  </a:lnTo>
                  <a:lnTo>
                    <a:pt x="91" y="847"/>
                  </a:lnTo>
                  <a:lnTo>
                    <a:pt x="107" y="823"/>
                  </a:lnTo>
                  <a:lnTo>
                    <a:pt x="124" y="798"/>
                  </a:lnTo>
                  <a:lnTo>
                    <a:pt x="140" y="765"/>
                  </a:lnTo>
                  <a:lnTo>
                    <a:pt x="157" y="732"/>
                  </a:lnTo>
                  <a:lnTo>
                    <a:pt x="182" y="691"/>
                  </a:lnTo>
                  <a:lnTo>
                    <a:pt x="198" y="650"/>
                  </a:lnTo>
                  <a:lnTo>
                    <a:pt x="215" y="609"/>
                  </a:lnTo>
                  <a:lnTo>
                    <a:pt x="231" y="568"/>
                  </a:lnTo>
                  <a:lnTo>
                    <a:pt x="248" y="518"/>
                  </a:lnTo>
                  <a:lnTo>
                    <a:pt x="264" y="477"/>
                  </a:lnTo>
                  <a:lnTo>
                    <a:pt x="289" y="428"/>
                  </a:lnTo>
                  <a:lnTo>
                    <a:pt x="305" y="378"/>
                  </a:lnTo>
                  <a:lnTo>
                    <a:pt x="322" y="337"/>
                  </a:lnTo>
                  <a:lnTo>
                    <a:pt x="338" y="288"/>
                  </a:lnTo>
                  <a:lnTo>
                    <a:pt x="355" y="247"/>
                  </a:lnTo>
                  <a:lnTo>
                    <a:pt x="371" y="206"/>
                  </a:lnTo>
                  <a:lnTo>
                    <a:pt x="396" y="173"/>
                  </a:lnTo>
                  <a:lnTo>
                    <a:pt x="412" y="131"/>
                  </a:lnTo>
                  <a:lnTo>
                    <a:pt x="429" y="99"/>
                  </a:lnTo>
                  <a:lnTo>
                    <a:pt x="445" y="74"/>
                  </a:lnTo>
                  <a:lnTo>
                    <a:pt x="462" y="49"/>
                  </a:lnTo>
                  <a:lnTo>
                    <a:pt x="478" y="33"/>
                  </a:lnTo>
                  <a:lnTo>
                    <a:pt x="503" y="16"/>
                  </a:lnTo>
                  <a:lnTo>
                    <a:pt x="520" y="0"/>
                  </a:lnTo>
                  <a:lnTo>
                    <a:pt x="536" y="0"/>
                  </a:lnTo>
                  <a:lnTo>
                    <a:pt x="553" y="0"/>
                  </a:lnTo>
                  <a:lnTo>
                    <a:pt x="569" y="0"/>
                  </a:lnTo>
                  <a:lnTo>
                    <a:pt x="585" y="16"/>
                  </a:lnTo>
                  <a:lnTo>
                    <a:pt x="610" y="33"/>
                  </a:lnTo>
                  <a:lnTo>
                    <a:pt x="627" y="49"/>
                  </a:lnTo>
                  <a:lnTo>
                    <a:pt x="643" y="74"/>
                  </a:lnTo>
                  <a:lnTo>
                    <a:pt x="660" y="107"/>
                  </a:lnTo>
                  <a:lnTo>
                    <a:pt x="676" y="140"/>
                  </a:lnTo>
                  <a:lnTo>
                    <a:pt x="693" y="181"/>
                  </a:lnTo>
                  <a:lnTo>
                    <a:pt x="717" y="230"/>
                  </a:lnTo>
                  <a:lnTo>
                    <a:pt x="734" y="271"/>
                  </a:lnTo>
                  <a:lnTo>
                    <a:pt x="750" y="329"/>
                  </a:lnTo>
                  <a:lnTo>
                    <a:pt x="767" y="378"/>
                  </a:lnTo>
                  <a:lnTo>
                    <a:pt x="783" y="436"/>
                  </a:lnTo>
                  <a:lnTo>
                    <a:pt x="800" y="502"/>
                  </a:lnTo>
                  <a:lnTo>
                    <a:pt x="824" y="559"/>
                  </a:lnTo>
                  <a:lnTo>
                    <a:pt x="841" y="625"/>
                  </a:lnTo>
                  <a:lnTo>
                    <a:pt x="857" y="691"/>
                  </a:lnTo>
                  <a:lnTo>
                    <a:pt x="874" y="757"/>
                  </a:lnTo>
                  <a:lnTo>
                    <a:pt x="890" y="823"/>
                  </a:lnTo>
                  <a:lnTo>
                    <a:pt x="907" y="889"/>
                  </a:lnTo>
                  <a:lnTo>
                    <a:pt x="932" y="946"/>
                  </a:lnTo>
                  <a:lnTo>
                    <a:pt x="948" y="1012"/>
                  </a:lnTo>
                  <a:lnTo>
                    <a:pt x="965" y="1070"/>
                  </a:lnTo>
                  <a:lnTo>
                    <a:pt x="981" y="1127"/>
                  </a:lnTo>
                  <a:lnTo>
                    <a:pt x="998" y="1185"/>
                  </a:lnTo>
                  <a:lnTo>
                    <a:pt x="1014" y="1234"/>
                  </a:lnTo>
                  <a:lnTo>
                    <a:pt x="1039" y="1283"/>
                  </a:lnTo>
                  <a:lnTo>
                    <a:pt x="1055" y="1325"/>
                  </a:lnTo>
                  <a:lnTo>
                    <a:pt x="1072" y="1366"/>
                  </a:lnTo>
                  <a:lnTo>
                    <a:pt x="1088" y="1399"/>
                  </a:lnTo>
                  <a:lnTo>
                    <a:pt x="1105" y="1423"/>
                  </a:lnTo>
                  <a:lnTo>
                    <a:pt x="1121" y="1448"/>
                  </a:lnTo>
                  <a:lnTo>
                    <a:pt x="1146" y="1473"/>
                  </a:lnTo>
                  <a:lnTo>
                    <a:pt x="1162" y="1481"/>
                  </a:lnTo>
                  <a:lnTo>
                    <a:pt x="1179" y="1489"/>
                  </a:lnTo>
                  <a:lnTo>
                    <a:pt x="1195" y="1497"/>
                  </a:lnTo>
                  <a:lnTo>
                    <a:pt x="1212" y="1489"/>
                  </a:lnTo>
                  <a:lnTo>
                    <a:pt x="1228" y="1481"/>
                  </a:lnTo>
                  <a:lnTo>
                    <a:pt x="1253" y="1473"/>
                  </a:lnTo>
                  <a:lnTo>
                    <a:pt x="1269" y="1456"/>
                  </a:lnTo>
                  <a:lnTo>
                    <a:pt x="1286" y="1432"/>
                  </a:lnTo>
                  <a:lnTo>
                    <a:pt x="1302" y="1407"/>
                  </a:lnTo>
                  <a:lnTo>
                    <a:pt x="1319" y="1374"/>
                  </a:lnTo>
                  <a:lnTo>
                    <a:pt x="1335" y="1341"/>
                  </a:lnTo>
                  <a:lnTo>
                    <a:pt x="1360" y="1300"/>
                  </a:lnTo>
                  <a:lnTo>
                    <a:pt x="1377" y="1259"/>
                  </a:lnTo>
                  <a:lnTo>
                    <a:pt x="1393" y="1218"/>
                  </a:lnTo>
                  <a:lnTo>
                    <a:pt x="1410" y="1168"/>
                  </a:lnTo>
                  <a:lnTo>
                    <a:pt x="1426" y="1119"/>
                  </a:lnTo>
                  <a:lnTo>
                    <a:pt x="1443" y="1070"/>
                  </a:lnTo>
                  <a:lnTo>
                    <a:pt x="1467" y="1020"/>
                  </a:lnTo>
                  <a:lnTo>
                    <a:pt x="1484" y="971"/>
                  </a:lnTo>
                  <a:lnTo>
                    <a:pt x="1500" y="913"/>
                  </a:lnTo>
                  <a:lnTo>
                    <a:pt x="1517" y="864"/>
                  </a:lnTo>
                  <a:lnTo>
                    <a:pt x="1533" y="814"/>
                  </a:lnTo>
                  <a:lnTo>
                    <a:pt x="1550" y="765"/>
                  </a:lnTo>
                  <a:lnTo>
                    <a:pt x="1574" y="724"/>
                  </a:lnTo>
                  <a:lnTo>
                    <a:pt x="1591" y="675"/>
                  </a:lnTo>
                  <a:lnTo>
                    <a:pt x="1607" y="633"/>
                  </a:lnTo>
                  <a:lnTo>
                    <a:pt x="1624" y="601"/>
                  </a:lnTo>
                  <a:lnTo>
                    <a:pt x="1640" y="568"/>
                  </a:lnTo>
                  <a:lnTo>
                    <a:pt x="1657" y="535"/>
                  </a:lnTo>
                  <a:lnTo>
                    <a:pt x="1682" y="502"/>
                  </a:lnTo>
                  <a:lnTo>
                    <a:pt x="1698" y="485"/>
                  </a:lnTo>
                  <a:lnTo>
                    <a:pt x="1715" y="461"/>
                  </a:lnTo>
                  <a:lnTo>
                    <a:pt x="1731" y="444"/>
                  </a:lnTo>
                  <a:lnTo>
                    <a:pt x="1747" y="436"/>
                  </a:lnTo>
                  <a:lnTo>
                    <a:pt x="1764" y="436"/>
                  </a:lnTo>
                  <a:lnTo>
                    <a:pt x="1789" y="428"/>
                  </a:lnTo>
                  <a:lnTo>
                    <a:pt x="1805" y="436"/>
                  </a:lnTo>
                  <a:lnTo>
                    <a:pt x="1822" y="444"/>
                  </a:lnTo>
                  <a:lnTo>
                    <a:pt x="1838" y="452"/>
                  </a:lnTo>
                  <a:lnTo>
                    <a:pt x="1855" y="469"/>
                  </a:lnTo>
                  <a:lnTo>
                    <a:pt x="1871" y="494"/>
                  </a:lnTo>
                  <a:lnTo>
                    <a:pt x="1888" y="518"/>
                  </a:lnTo>
                  <a:lnTo>
                    <a:pt x="1912" y="543"/>
                  </a:lnTo>
                  <a:lnTo>
                    <a:pt x="1929" y="576"/>
                  </a:lnTo>
                  <a:lnTo>
                    <a:pt x="1945" y="609"/>
                  </a:lnTo>
                  <a:lnTo>
                    <a:pt x="1962" y="650"/>
                  </a:lnTo>
                  <a:lnTo>
                    <a:pt x="1978" y="683"/>
                  </a:lnTo>
                  <a:lnTo>
                    <a:pt x="1995" y="724"/>
                  </a:lnTo>
                  <a:lnTo>
                    <a:pt x="2019" y="765"/>
                  </a:lnTo>
                  <a:lnTo>
                    <a:pt x="2036" y="814"/>
                  </a:lnTo>
                  <a:lnTo>
                    <a:pt x="2052" y="856"/>
                  </a:lnTo>
                  <a:lnTo>
                    <a:pt x="2069" y="897"/>
                  </a:lnTo>
                  <a:lnTo>
                    <a:pt x="2085" y="946"/>
                  </a:lnTo>
                  <a:lnTo>
                    <a:pt x="2102" y="987"/>
                  </a:lnTo>
                  <a:lnTo>
                    <a:pt x="2127" y="1028"/>
                  </a:lnTo>
                  <a:lnTo>
                    <a:pt x="2143" y="1070"/>
                  </a:lnTo>
                  <a:lnTo>
                    <a:pt x="2160" y="1102"/>
                  </a:lnTo>
                  <a:lnTo>
                    <a:pt x="2176" y="1144"/>
                  </a:lnTo>
                  <a:lnTo>
                    <a:pt x="2192" y="1177"/>
                  </a:lnTo>
                  <a:lnTo>
                    <a:pt x="2209" y="1201"/>
                  </a:lnTo>
                  <a:lnTo>
                    <a:pt x="2234" y="1234"/>
                  </a:lnTo>
                  <a:lnTo>
                    <a:pt x="2250" y="1259"/>
                  </a:lnTo>
                  <a:lnTo>
                    <a:pt x="2267" y="1275"/>
                  </a:lnTo>
                  <a:lnTo>
                    <a:pt x="2283" y="1292"/>
                  </a:lnTo>
                  <a:lnTo>
                    <a:pt x="2300" y="1308"/>
                  </a:lnTo>
                  <a:lnTo>
                    <a:pt x="2316" y="1316"/>
                  </a:lnTo>
                  <a:lnTo>
                    <a:pt x="2341" y="1316"/>
                  </a:lnTo>
                  <a:lnTo>
                    <a:pt x="2357" y="1325"/>
                  </a:lnTo>
                  <a:lnTo>
                    <a:pt x="2374" y="1316"/>
                  </a:lnTo>
                  <a:lnTo>
                    <a:pt x="2390" y="1308"/>
                  </a:lnTo>
                  <a:lnTo>
                    <a:pt x="2407" y="1300"/>
                  </a:lnTo>
                  <a:lnTo>
                    <a:pt x="2423" y="1283"/>
                  </a:lnTo>
                  <a:lnTo>
                    <a:pt x="2448" y="1267"/>
                  </a:lnTo>
                  <a:lnTo>
                    <a:pt x="2464" y="1242"/>
                  </a:lnTo>
                  <a:lnTo>
                    <a:pt x="2481" y="1218"/>
                  </a:lnTo>
                  <a:lnTo>
                    <a:pt x="2497" y="1193"/>
                  </a:lnTo>
                  <a:lnTo>
                    <a:pt x="2514" y="1160"/>
                  </a:lnTo>
                  <a:lnTo>
                    <a:pt x="2530" y="1127"/>
                  </a:lnTo>
                  <a:lnTo>
                    <a:pt x="2555" y="1094"/>
                  </a:lnTo>
                  <a:lnTo>
                    <a:pt x="2572" y="1061"/>
                  </a:lnTo>
                  <a:lnTo>
                    <a:pt x="2588" y="1020"/>
                  </a:lnTo>
                  <a:lnTo>
                    <a:pt x="2605" y="987"/>
                  </a:lnTo>
                  <a:lnTo>
                    <a:pt x="2621" y="946"/>
                  </a:lnTo>
                  <a:lnTo>
                    <a:pt x="2638" y="905"/>
                  </a:lnTo>
                  <a:lnTo>
                    <a:pt x="2662" y="864"/>
                  </a:lnTo>
                  <a:lnTo>
                    <a:pt x="2679" y="831"/>
                  </a:lnTo>
                  <a:lnTo>
                    <a:pt x="2695" y="790"/>
                  </a:lnTo>
                  <a:lnTo>
                    <a:pt x="2712" y="757"/>
                  </a:lnTo>
                  <a:lnTo>
                    <a:pt x="2728" y="724"/>
                  </a:lnTo>
                  <a:lnTo>
                    <a:pt x="2745" y="691"/>
                  </a:lnTo>
                  <a:lnTo>
                    <a:pt x="2769" y="666"/>
                  </a:lnTo>
                  <a:lnTo>
                    <a:pt x="2786" y="633"/>
                  </a:lnTo>
                  <a:lnTo>
                    <a:pt x="2802" y="609"/>
                  </a:lnTo>
                  <a:lnTo>
                    <a:pt x="2819" y="592"/>
                  </a:lnTo>
                  <a:lnTo>
                    <a:pt x="2835" y="576"/>
                  </a:lnTo>
                  <a:lnTo>
                    <a:pt x="2852" y="559"/>
                  </a:lnTo>
                  <a:lnTo>
                    <a:pt x="2876" y="551"/>
                  </a:lnTo>
                  <a:lnTo>
                    <a:pt x="2893" y="543"/>
                  </a:lnTo>
                  <a:lnTo>
                    <a:pt x="2909" y="535"/>
                  </a:lnTo>
                  <a:lnTo>
                    <a:pt x="2926" y="535"/>
                  </a:lnTo>
                  <a:lnTo>
                    <a:pt x="2942" y="543"/>
                  </a:lnTo>
                  <a:lnTo>
                    <a:pt x="2959" y="551"/>
                  </a:lnTo>
                  <a:lnTo>
                    <a:pt x="2984" y="559"/>
                  </a:lnTo>
                  <a:lnTo>
                    <a:pt x="3000" y="576"/>
                  </a:lnTo>
                  <a:lnTo>
                    <a:pt x="3017" y="592"/>
                  </a:lnTo>
                  <a:lnTo>
                    <a:pt x="3033" y="609"/>
                  </a:lnTo>
                  <a:lnTo>
                    <a:pt x="3050" y="633"/>
                  </a:lnTo>
                  <a:lnTo>
                    <a:pt x="3066" y="658"/>
                  </a:lnTo>
                  <a:lnTo>
                    <a:pt x="3091" y="691"/>
                  </a:lnTo>
                  <a:lnTo>
                    <a:pt x="3107" y="716"/>
                  </a:lnTo>
                  <a:lnTo>
                    <a:pt x="3124" y="749"/>
                  </a:lnTo>
                  <a:lnTo>
                    <a:pt x="3140" y="782"/>
                  </a:lnTo>
                  <a:lnTo>
                    <a:pt x="3157" y="814"/>
                  </a:lnTo>
                  <a:lnTo>
                    <a:pt x="3173" y="856"/>
                  </a:lnTo>
                  <a:lnTo>
                    <a:pt x="3198" y="889"/>
                  </a:lnTo>
                  <a:lnTo>
                    <a:pt x="3214" y="921"/>
                  </a:lnTo>
                  <a:lnTo>
                    <a:pt x="3231" y="954"/>
                  </a:lnTo>
                  <a:lnTo>
                    <a:pt x="3247" y="987"/>
                  </a:lnTo>
                  <a:lnTo>
                    <a:pt x="3264" y="1020"/>
                  </a:lnTo>
                  <a:lnTo>
                    <a:pt x="3280" y="1053"/>
                  </a:lnTo>
                  <a:lnTo>
                    <a:pt x="3305" y="1086"/>
                  </a:lnTo>
                  <a:lnTo>
                    <a:pt x="3322" y="1111"/>
                  </a:lnTo>
                  <a:lnTo>
                    <a:pt x="3338" y="1144"/>
                  </a:lnTo>
                  <a:lnTo>
                    <a:pt x="3354" y="1160"/>
                  </a:lnTo>
                  <a:lnTo>
                    <a:pt x="3371" y="1185"/>
                  </a:lnTo>
                  <a:lnTo>
                    <a:pt x="3387" y="1201"/>
                  </a:lnTo>
                  <a:lnTo>
                    <a:pt x="3412" y="1218"/>
                  </a:lnTo>
                  <a:lnTo>
                    <a:pt x="3429" y="1226"/>
                  </a:lnTo>
                  <a:lnTo>
                    <a:pt x="3445" y="1242"/>
                  </a:lnTo>
                  <a:lnTo>
                    <a:pt x="3462" y="1242"/>
                  </a:lnTo>
                  <a:lnTo>
                    <a:pt x="3478" y="1242"/>
                  </a:lnTo>
                  <a:lnTo>
                    <a:pt x="3495" y="1242"/>
                  </a:lnTo>
                  <a:lnTo>
                    <a:pt x="3519" y="1242"/>
                  </a:lnTo>
                  <a:lnTo>
                    <a:pt x="3536" y="1234"/>
                  </a:lnTo>
                  <a:lnTo>
                    <a:pt x="3552" y="1218"/>
                  </a:lnTo>
                  <a:lnTo>
                    <a:pt x="3569" y="1209"/>
                  </a:lnTo>
                </a:path>
              </a:pathLst>
            </a:custGeom>
            <a:noFill/>
            <a:ln w="28575" cmpd="sng">
              <a:solidFill>
                <a:srgbClr val="CC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97" name="Freeform 24"/>
            <p:cNvSpPr>
              <a:spLocks noChangeAspect="1"/>
            </p:cNvSpPr>
            <p:nvPr/>
          </p:nvSpPr>
          <p:spPr bwMode="auto">
            <a:xfrm>
              <a:off x="2267" y="2221"/>
              <a:ext cx="2697" cy="916"/>
            </a:xfrm>
            <a:custGeom>
              <a:avLst/>
              <a:gdLst>
                <a:gd name="T0" fmla="*/ 22 w 3569"/>
                <a:gd name="T1" fmla="*/ 248 h 1357"/>
                <a:gd name="T2" fmla="*/ 54 w 3569"/>
                <a:gd name="T3" fmla="*/ 246 h 1357"/>
                <a:gd name="T4" fmla="*/ 85 w 3569"/>
                <a:gd name="T5" fmla="*/ 233 h 1357"/>
                <a:gd name="T6" fmla="*/ 113 w 3569"/>
                <a:gd name="T7" fmla="*/ 213 h 1357"/>
                <a:gd name="T8" fmla="*/ 146 w 3569"/>
                <a:gd name="T9" fmla="*/ 184 h 1357"/>
                <a:gd name="T10" fmla="*/ 178 w 3569"/>
                <a:gd name="T11" fmla="*/ 144 h 1357"/>
                <a:gd name="T12" fmla="*/ 206 w 3569"/>
                <a:gd name="T13" fmla="*/ 103 h 1357"/>
                <a:gd name="T14" fmla="*/ 239 w 3569"/>
                <a:gd name="T15" fmla="*/ 61 h 1357"/>
                <a:gd name="T16" fmla="*/ 271 w 3569"/>
                <a:gd name="T17" fmla="*/ 25 h 1357"/>
                <a:gd name="T18" fmla="*/ 299 w 3569"/>
                <a:gd name="T19" fmla="*/ 5 h 1357"/>
                <a:gd name="T20" fmla="*/ 331 w 3569"/>
                <a:gd name="T21" fmla="*/ 0 h 1357"/>
                <a:gd name="T22" fmla="*/ 363 w 3569"/>
                <a:gd name="T23" fmla="*/ 15 h 1357"/>
                <a:gd name="T24" fmla="*/ 391 w 3569"/>
                <a:gd name="T25" fmla="*/ 51 h 1357"/>
                <a:gd name="T26" fmla="*/ 423 w 3569"/>
                <a:gd name="T27" fmla="*/ 101 h 1357"/>
                <a:gd name="T28" fmla="*/ 455 w 3569"/>
                <a:gd name="T29" fmla="*/ 164 h 1357"/>
                <a:gd name="T30" fmla="*/ 484 w 3569"/>
                <a:gd name="T31" fmla="*/ 235 h 1357"/>
                <a:gd name="T32" fmla="*/ 515 w 3569"/>
                <a:gd name="T33" fmla="*/ 301 h 1357"/>
                <a:gd name="T34" fmla="*/ 548 w 3569"/>
                <a:gd name="T35" fmla="*/ 357 h 1357"/>
                <a:gd name="T36" fmla="*/ 576 w 3569"/>
                <a:gd name="T37" fmla="*/ 397 h 1357"/>
                <a:gd name="T38" fmla="*/ 609 w 3569"/>
                <a:gd name="T39" fmla="*/ 415 h 1357"/>
                <a:gd name="T40" fmla="*/ 640 w 3569"/>
                <a:gd name="T41" fmla="*/ 410 h 1357"/>
                <a:gd name="T42" fmla="*/ 669 w 3569"/>
                <a:gd name="T43" fmla="*/ 385 h 1357"/>
                <a:gd name="T44" fmla="*/ 701 w 3569"/>
                <a:gd name="T45" fmla="*/ 342 h 1357"/>
                <a:gd name="T46" fmla="*/ 733 w 3569"/>
                <a:gd name="T47" fmla="*/ 286 h 1357"/>
                <a:gd name="T48" fmla="*/ 761 w 3569"/>
                <a:gd name="T49" fmla="*/ 230 h 1357"/>
                <a:gd name="T50" fmla="*/ 793 w 3569"/>
                <a:gd name="T51" fmla="*/ 178 h 1357"/>
                <a:gd name="T52" fmla="*/ 825 w 3569"/>
                <a:gd name="T53" fmla="*/ 137 h 1357"/>
                <a:gd name="T54" fmla="*/ 854 w 3569"/>
                <a:gd name="T55" fmla="*/ 114 h 1357"/>
                <a:gd name="T56" fmla="*/ 886 w 3569"/>
                <a:gd name="T57" fmla="*/ 111 h 1357"/>
                <a:gd name="T58" fmla="*/ 917 w 3569"/>
                <a:gd name="T59" fmla="*/ 129 h 1357"/>
                <a:gd name="T60" fmla="*/ 945 w 3569"/>
                <a:gd name="T61" fmla="*/ 164 h 1357"/>
                <a:gd name="T62" fmla="*/ 978 w 3569"/>
                <a:gd name="T63" fmla="*/ 210 h 1357"/>
                <a:gd name="T64" fmla="*/ 1010 w 3569"/>
                <a:gd name="T65" fmla="*/ 261 h 1357"/>
                <a:gd name="T66" fmla="*/ 1039 w 3569"/>
                <a:gd name="T67" fmla="*/ 306 h 1357"/>
                <a:gd name="T68" fmla="*/ 1071 w 3569"/>
                <a:gd name="T69" fmla="*/ 344 h 1357"/>
                <a:gd name="T70" fmla="*/ 1103 w 3569"/>
                <a:gd name="T71" fmla="*/ 364 h 1357"/>
                <a:gd name="T72" fmla="*/ 1131 w 3569"/>
                <a:gd name="T73" fmla="*/ 369 h 1357"/>
                <a:gd name="T74" fmla="*/ 1163 w 3569"/>
                <a:gd name="T75" fmla="*/ 354 h 1357"/>
                <a:gd name="T76" fmla="*/ 1195 w 3569"/>
                <a:gd name="T77" fmla="*/ 326 h 1357"/>
                <a:gd name="T78" fmla="*/ 1223 w 3569"/>
                <a:gd name="T79" fmla="*/ 286 h 1357"/>
                <a:gd name="T80" fmla="*/ 1255 w 3569"/>
                <a:gd name="T81" fmla="*/ 240 h 1357"/>
                <a:gd name="T82" fmla="*/ 1288 w 3569"/>
                <a:gd name="T83" fmla="*/ 197 h 1357"/>
                <a:gd name="T84" fmla="*/ 1316 w 3569"/>
                <a:gd name="T85" fmla="*/ 164 h 1357"/>
                <a:gd name="T86" fmla="*/ 1348 w 3569"/>
                <a:gd name="T87" fmla="*/ 144 h 1357"/>
                <a:gd name="T88" fmla="*/ 1380 w 3569"/>
                <a:gd name="T89" fmla="*/ 139 h 1357"/>
                <a:gd name="T90" fmla="*/ 1409 w 3569"/>
                <a:gd name="T91" fmla="*/ 152 h 1357"/>
                <a:gd name="T92" fmla="*/ 1440 w 3569"/>
                <a:gd name="T93" fmla="*/ 180 h 1357"/>
                <a:gd name="T94" fmla="*/ 1472 w 3569"/>
                <a:gd name="T95" fmla="*/ 217 h 1357"/>
                <a:gd name="T96" fmla="*/ 1501 w 3569"/>
                <a:gd name="T97" fmla="*/ 258 h 1357"/>
                <a:gd name="T98" fmla="*/ 1533 w 3569"/>
                <a:gd name="T99" fmla="*/ 296 h 135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569"/>
                <a:gd name="T151" fmla="*/ 0 h 1357"/>
                <a:gd name="T152" fmla="*/ 3569 w 3569"/>
                <a:gd name="T153" fmla="*/ 1357 h 135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569" h="1357">
                  <a:moveTo>
                    <a:pt x="0" y="806"/>
                  </a:moveTo>
                  <a:lnTo>
                    <a:pt x="17" y="806"/>
                  </a:lnTo>
                  <a:lnTo>
                    <a:pt x="33" y="806"/>
                  </a:lnTo>
                  <a:lnTo>
                    <a:pt x="50" y="806"/>
                  </a:lnTo>
                  <a:lnTo>
                    <a:pt x="75" y="806"/>
                  </a:lnTo>
                  <a:lnTo>
                    <a:pt x="91" y="806"/>
                  </a:lnTo>
                  <a:lnTo>
                    <a:pt x="107" y="798"/>
                  </a:lnTo>
                  <a:lnTo>
                    <a:pt x="124" y="798"/>
                  </a:lnTo>
                  <a:lnTo>
                    <a:pt x="140" y="790"/>
                  </a:lnTo>
                  <a:lnTo>
                    <a:pt x="157" y="781"/>
                  </a:lnTo>
                  <a:lnTo>
                    <a:pt x="182" y="773"/>
                  </a:lnTo>
                  <a:lnTo>
                    <a:pt x="198" y="757"/>
                  </a:lnTo>
                  <a:lnTo>
                    <a:pt x="215" y="748"/>
                  </a:lnTo>
                  <a:lnTo>
                    <a:pt x="231" y="732"/>
                  </a:lnTo>
                  <a:lnTo>
                    <a:pt x="248" y="715"/>
                  </a:lnTo>
                  <a:lnTo>
                    <a:pt x="264" y="691"/>
                  </a:lnTo>
                  <a:lnTo>
                    <a:pt x="289" y="674"/>
                  </a:lnTo>
                  <a:lnTo>
                    <a:pt x="305" y="650"/>
                  </a:lnTo>
                  <a:lnTo>
                    <a:pt x="322" y="625"/>
                  </a:lnTo>
                  <a:lnTo>
                    <a:pt x="338" y="600"/>
                  </a:lnTo>
                  <a:lnTo>
                    <a:pt x="355" y="567"/>
                  </a:lnTo>
                  <a:lnTo>
                    <a:pt x="371" y="534"/>
                  </a:lnTo>
                  <a:lnTo>
                    <a:pt x="396" y="502"/>
                  </a:lnTo>
                  <a:lnTo>
                    <a:pt x="412" y="469"/>
                  </a:lnTo>
                  <a:lnTo>
                    <a:pt x="429" y="436"/>
                  </a:lnTo>
                  <a:lnTo>
                    <a:pt x="445" y="403"/>
                  </a:lnTo>
                  <a:lnTo>
                    <a:pt x="462" y="370"/>
                  </a:lnTo>
                  <a:lnTo>
                    <a:pt x="478" y="337"/>
                  </a:lnTo>
                  <a:lnTo>
                    <a:pt x="503" y="296"/>
                  </a:lnTo>
                  <a:lnTo>
                    <a:pt x="520" y="263"/>
                  </a:lnTo>
                  <a:lnTo>
                    <a:pt x="536" y="230"/>
                  </a:lnTo>
                  <a:lnTo>
                    <a:pt x="553" y="197"/>
                  </a:lnTo>
                  <a:lnTo>
                    <a:pt x="569" y="164"/>
                  </a:lnTo>
                  <a:lnTo>
                    <a:pt x="585" y="139"/>
                  </a:lnTo>
                  <a:lnTo>
                    <a:pt x="610" y="107"/>
                  </a:lnTo>
                  <a:lnTo>
                    <a:pt x="627" y="82"/>
                  </a:lnTo>
                  <a:lnTo>
                    <a:pt x="643" y="65"/>
                  </a:lnTo>
                  <a:lnTo>
                    <a:pt x="660" y="41"/>
                  </a:lnTo>
                  <a:lnTo>
                    <a:pt x="676" y="24"/>
                  </a:lnTo>
                  <a:lnTo>
                    <a:pt x="693" y="16"/>
                  </a:lnTo>
                  <a:lnTo>
                    <a:pt x="717" y="8"/>
                  </a:lnTo>
                  <a:lnTo>
                    <a:pt x="734" y="0"/>
                  </a:lnTo>
                  <a:lnTo>
                    <a:pt x="750" y="0"/>
                  </a:lnTo>
                  <a:lnTo>
                    <a:pt x="767" y="0"/>
                  </a:lnTo>
                  <a:lnTo>
                    <a:pt x="783" y="8"/>
                  </a:lnTo>
                  <a:lnTo>
                    <a:pt x="800" y="16"/>
                  </a:lnTo>
                  <a:lnTo>
                    <a:pt x="824" y="32"/>
                  </a:lnTo>
                  <a:lnTo>
                    <a:pt x="841" y="49"/>
                  </a:lnTo>
                  <a:lnTo>
                    <a:pt x="857" y="65"/>
                  </a:lnTo>
                  <a:lnTo>
                    <a:pt x="874" y="98"/>
                  </a:lnTo>
                  <a:lnTo>
                    <a:pt x="890" y="123"/>
                  </a:lnTo>
                  <a:lnTo>
                    <a:pt x="907" y="164"/>
                  </a:lnTo>
                  <a:lnTo>
                    <a:pt x="932" y="197"/>
                  </a:lnTo>
                  <a:lnTo>
                    <a:pt x="948" y="238"/>
                  </a:lnTo>
                  <a:lnTo>
                    <a:pt x="965" y="279"/>
                  </a:lnTo>
                  <a:lnTo>
                    <a:pt x="981" y="329"/>
                  </a:lnTo>
                  <a:lnTo>
                    <a:pt x="998" y="378"/>
                  </a:lnTo>
                  <a:lnTo>
                    <a:pt x="1014" y="427"/>
                  </a:lnTo>
                  <a:lnTo>
                    <a:pt x="1039" y="485"/>
                  </a:lnTo>
                  <a:lnTo>
                    <a:pt x="1055" y="534"/>
                  </a:lnTo>
                  <a:lnTo>
                    <a:pt x="1072" y="592"/>
                  </a:lnTo>
                  <a:lnTo>
                    <a:pt x="1088" y="650"/>
                  </a:lnTo>
                  <a:lnTo>
                    <a:pt x="1105" y="707"/>
                  </a:lnTo>
                  <a:lnTo>
                    <a:pt x="1121" y="765"/>
                  </a:lnTo>
                  <a:lnTo>
                    <a:pt x="1146" y="822"/>
                  </a:lnTo>
                  <a:lnTo>
                    <a:pt x="1162" y="872"/>
                  </a:lnTo>
                  <a:lnTo>
                    <a:pt x="1179" y="929"/>
                  </a:lnTo>
                  <a:lnTo>
                    <a:pt x="1195" y="979"/>
                  </a:lnTo>
                  <a:lnTo>
                    <a:pt x="1212" y="1028"/>
                  </a:lnTo>
                  <a:lnTo>
                    <a:pt x="1228" y="1078"/>
                  </a:lnTo>
                  <a:lnTo>
                    <a:pt x="1253" y="1119"/>
                  </a:lnTo>
                  <a:lnTo>
                    <a:pt x="1269" y="1160"/>
                  </a:lnTo>
                  <a:lnTo>
                    <a:pt x="1286" y="1201"/>
                  </a:lnTo>
                  <a:lnTo>
                    <a:pt x="1302" y="1234"/>
                  </a:lnTo>
                  <a:lnTo>
                    <a:pt x="1319" y="1267"/>
                  </a:lnTo>
                  <a:lnTo>
                    <a:pt x="1335" y="1291"/>
                  </a:lnTo>
                  <a:lnTo>
                    <a:pt x="1360" y="1316"/>
                  </a:lnTo>
                  <a:lnTo>
                    <a:pt x="1377" y="1333"/>
                  </a:lnTo>
                  <a:lnTo>
                    <a:pt x="1393" y="1341"/>
                  </a:lnTo>
                  <a:lnTo>
                    <a:pt x="1410" y="1349"/>
                  </a:lnTo>
                  <a:lnTo>
                    <a:pt x="1426" y="1357"/>
                  </a:lnTo>
                  <a:lnTo>
                    <a:pt x="1443" y="1349"/>
                  </a:lnTo>
                  <a:lnTo>
                    <a:pt x="1467" y="1349"/>
                  </a:lnTo>
                  <a:lnTo>
                    <a:pt x="1484" y="1333"/>
                  </a:lnTo>
                  <a:lnTo>
                    <a:pt x="1500" y="1316"/>
                  </a:lnTo>
                  <a:lnTo>
                    <a:pt x="1517" y="1300"/>
                  </a:lnTo>
                  <a:lnTo>
                    <a:pt x="1533" y="1275"/>
                  </a:lnTo>
                  <a:lnTo>
                    <a:pt x="1550" y="1250"/>
                  </a:lnTo>
                  <a:lnTo>
                    <a:pt x="1574" y="1217"/>
                  </a:lnTo>
                  <a:lnTo>
                    <a:pt x="1591" y="1184"/>
                  </a:lnTo>
                  <a:lnTo>
                    <a:pt x="1607" y="1143"/>
                  </a:lnTo>
                  <a:lnTo>
                    <a:pt x="1624" y="1110"/>
                  </a:lnTo>
                  <a:lnTo>
                    <a:pt x="1640" y="1069"/>
                  </a:lnTo>
                  <a:lnTo>
                    <a:pt x="1657" y="1020"/>
                  </a:lnTo>
                  <a:lnTo>
                    <a:pt x="1682" y="979"/>
                  </a:lnTo>
                  <a:lnTo>
                    <a:pt x="1698" y="929"/>
                  </a:lnTo>
                  <a:lnTo>
                    <a:pt x="1715" y="888"/>
                  </a:lnTo>
                  <a:lnTo>
                    <a:pt x="1731" y="839"/>
                  </a:lnTo>
                  <a:lnTo>
                    <a:pt x="1747" y="790"/>
                  </a:lnTo>
                  <a:lnTo>
                    <a:pt x="1764" y="748"/>
                  </a:lnTo>
                  <a:lnTo>
                    <a:pt x="1789" y="699"/>
                  </a:lnTo>
                  <a:lnTo>
                    <a:pt x="1805" y="658"/>
                  </a:lnTo>
                  <a:lnTo>
                    <a:pt x="1822" y="617"/>
                  </a:lnTo>
                  <a:lnTo>
                    <a:pt x="1838" y="576"/>
                  </a:lnTo>
                  <a:lnTo>
                    <a:pt x="1855" y="534"/>
                  </a:lnTo>
                  <a:lnTo>
                    <a:pt x="1871" y="502"/>
                  </a:lnTo>
                  <a:lnTo>
                    <a:pt x="1888" y="469"/>
                  </a:lnTo>
                  <a:lnTo>
                    <a:pt x="1912" y="444"/>
                  </a:lnTo>
                  <a:lnTo>
                    <a:pt x="1929" y="419"/>
                  </a:lnTo>
                  <a:lnTo>
                    <a:pt x="1945" y="403"/>
                  </a:lnTo>
                  <a:lnTo>
                    <a:pt x="1962" y="386"/>
                  </a:lnTo>
                  <a:lnTo>
                    <a:pt x="1978" y="370"/>
                  </a:lnTo>
                  <a:lnTo>
                    <a:pt x="1995" y="362"/>
                  </a:lnTo>
                  <a:lnTo>
                    <a:pt x="2019" y="362"/>
                  </a:lnTo>
                  <a:lnTo>
                    <a:pt x="2036" y="362"/>
                  </a:lnTo>
                  <a:lnTo>
                    <a:pt x="2052" y="362"/>
                  </a:lnTo>
                  <a:lnTo>
                    <a:pt x="2069" y="370"/>
                  </a:lnTo>
                  <a:lnTo>
                    <a:pt x="2085" y="386"/>
                  </a:lnTo>
                  <a:lnTo>
                    <a:pt x="2102" y="403"/>
                  </a:lnTo>
                  <a:lnTo>
                    <a:pt x="2127" y="419"/>
                  </a:lnTo>
                  <a:lnTo>
                    <a:pt x="2143" y="444"/>
                  </a:lnTo>
                  <a:lnTo>
                    <a:pt x="2160" y="469"/>
                  </a:lnTo>
                  <a:lnTo>
                    <a:pt x="2176" y="502"/>
                  </a:lnTo>
                  <a:lnTo>
                    <a:pt x="2192" y="534"/>
                  </a:lnTo>
                  <a:lnTo>
                    <a:pt x="2209" y="567"/>
                  </a:lnTo>
                  <a:lnTo>
                    <a:pt x="2234" y="600"/>
                  </a:lnTo>
                  <a:lnTo>
                    <a:pt x="2250" y="641"/>
                  </a:lnTo>
                  <a:lnTo>
                    <a:pt x="2267" y="683"/>
                  </a:lnTo>
                  <a:lnTo>
                    <a:pt x="2283" y="724"/>
                  </a:lnTo>
                  <a:lnTo>
                    <a:pt x="2300" y="765"/>
                  </a:lnTo>
                  <a:lnTo>
                    <a:pt x="2316" y="806"/>
                  </a:lnTo>
                  <a:lnTo>
                    <a:pt x="2341" y="847"/>
                  </a:lnTo>
                  <a:lnTo>
                    <a:pt x="2357" y="880"/>
                  </a:lnTo>
                  <a:lnTo>
                    <a:pt x="2374" y="921"/>
                  </a:lnTo>
                  <a:lnTo>
                    <a:pt x="2390" y="962"/>
                  </a:lnTo>
                  <a:lnTo>
                    <a:pt x="2407" y="995"/>
                  </a:lnTo>
                  <a:lnTo>
                    <a:pt x="2423" y="1028"/>
                  </a:lnTo>
                  <a:lnTo>
                    <a:pt x="2448" y="1061"/>
                  </a:lnTo>
                  <a:lnTo>
                    <a:pt x="2464" y="1094"/>
                  </a:lnTo>
                  <a:lnTo>
                    <a:pt x="2481" y="1119"/>
                  </a:lnTo>
                  <a:lnTo>
                    <a:pt x="2497" y="1143"/>
                  </a:lnTo>
                  <a:lnTo>
                    <a:pt x="2514" y="1160"/>
                  </a:lnTo>
                  <a:lnTo>
                    <a:pt x="2530" y="1176"/>
                  </a:lnTo>
                  <a:lnTo>
                    <a:pt x="2555" y="1184"/>
                  </a:lnTo>
                  <a:lnTo>
                    <a:pt x="2572" y="1193"/>
                  </a:lnTo>
                  <a:lnTo>
                    <a:pt x="2588" y="1201"/>
                  </a:lnTo>
                  <a:lnTo>
                    <a:pt x="2605" y="1201"/>
                  </a:lnTo>
                  <a:lnTo>
                    <a:pt x="2621" y="1201"/>
                  </a:lnTo>
                  <a:lnTo>
                    <a:pt x="2638" y="1193"/>
                  </a:lnTo>
                  <a:lnTo>
                    <a:pt x="2662" y="1184"/>
                  </a:lnTo>
                  <a:lnTo>
                    <a:pt x="2679" y="1168"/>
                  </a:lnTo>
                  <a:lnTo>
                    <a:pt x="2695" y="1152"/>
                  </a:lnTo>
                  <a:lnTo>
                    <a:pt x="2712" y="1135"/>
                  </a:lnTo>
                  <a:lnTo>
                    <a:pt x="2728" y="1110"/>
                  </a:lnTo>
                  <a:lnTo>
                    <a:pt x="2745" y="1086"/>
                  </a:lnTo>
                  <a:lnTo>
                    <a:pt x="2769" y="1061"/>
                  </a:lnTo>
                  <a:lnTo>
                    <a:pt x="2786" y="1028"/>
                  </a:lnTo>
                  <a:lnTo>
                    <a:pt x="2802" y="995"/>
                  </a:lnTo>
                  <a:lnTo>
                    <a:pt x="2819" y="962"/>
                  </a:lnTo>
                  <a:lnTo>
                    <a:pt x="2835" y="929"/>
                  </a:lnTo>
                  <a:lnTo>
                    <a:pt x="2852" y="888"/>
                  </a:lnTo>
                  <a:lnTo>
                    <a:pt x="2876" y="855"/>
                  </a:lnTo>
                  <a:lnTo>
                    <a:pt x="2893" y="814"/>
                  </a:lnTo>
                  <a:lnTo>
                    <a:pt x="2909" y="781"/>
                  </a:lnTo>
                  <a:lnTo>
                    <a:pt x="2926" y="748"/>
                  </a:lnTo>
                  <a:lnTo>
                    <a:pt x="2942" y="707"/>
                  </a:lnTo>
                  <a:lnTo>
                    <a:pt x="2959" y="674"/>
                  </a:lnTo>
                  <a:lnTo>
                    <a:pt x="2984" y="641"/>
                  </a:lnTo>
                  <a:lnTo>
                    <a:pt x="3000" y="608"/>
                  </a:lnTo>
                  <a:lnTo>
                    <a:pt x="3017" y="584"/>
                  </a:lnTo>
                  <a:lnTo>
                    <a:pt x="3033" y="559"/>
                  </a:lnTo>
                  <a:lnTo>
                    <a:pt x="3050" y="534"/>
                  </a:lnTo>
                  <a:lnTo>
                    <a:pt x="3066" y="510"/>
                  </a:lnTo>
                  <a:lnTo>
                    <a:pt x="3091" y="493"/>
                  </a:lnTo>
                  <a:lnTo>
                    <a:pt x="3107" y="477"/>
                  </a:lnTo>
                  <a:lnTo>
                    <a:pt x="3124" y="469"/>
                  </a:lnTo>
                  <a:lnTo>
                    <a:pt x="3140" y="460"/>
                  </a:lnTo>
                  <a:lnTo>
                    <a:pt x="3157" y="452"/>
                  </a:lnTo>
                  <a:lnTo>
                    <a:pt x="3173" y="452"/>
                  </a:lnTo>
                  <a:lnTo>
                    <a:pt x="3198" y="452"/>
                  </a:lnTo>
                  <a:lnTo>
                    <a:pt x="3214" y="460"/>
                  </a:lnTo>
                  <a:lnTo>
                    <a:pt x="3231" y="469"/>
                  </a:lnTo>
                  <a:lnTo>
                    <a:pt x="3247" y="485"/>
                  </a:lnTo>
                  <a:lnTo>
                    <a:pt x="3264" y="493"/>
                  </a:lnTo>
                  <a:lnTo>
                    <a:pt x="3280" y="518"/>
                  </a:lnTo>
                  <a:lnTo>
                    <a:pt x="3305" y="534"/>
                  </a:lnTo>
                  <a:lnTo>
                    <a:pt x="3322" y="559"/>
                  </a:lnTo>
                  <a:lnTo>
                    <a:pt x="3338" y="584"/>
                  </a:lnTo>
                  <a:lnTo>
                    <a:pt x="3354" y="608"/>
                  </a:lnTo>
                  <a:lnTo>
                    <a:pt x="3371" y="641"/>
                  </a:lnTo>
                  <a:lnTo>
                    <a:pt x="3387" y="674"/>
                  </a:lnTo>
                  <a:lnTo>
                    <a:pt x="3412" y="707"/>
                  </a:lnTo>
                  <a:lnTo>
                    <a:pt x="3429" y="740"/>
                  </a:lnTo>
                  <a:lnTo>
                    <a:pt x="3445" y="773"/>
                  </a:lnTo>
                  <a:lnTo>
                    <a:pt x="3462" y="806"/>
                  </a:lnTo>
                  <a:lnTo>
                    <a:pt x="3478" y="839"/>
                  </a:lnTo>
                  <a:lnTo>
                    <a:pt x="3495" y="872"/>
                  </a:lnTo>
                  <a:lnTo>
                    <a:pt x="3519" y="905"/>
                  </a:lnTo>
                  <a:lnTo>
                    <a:pt x="3536" y="938"/>
                  </a:lnTo>
                  <a:lnTo>
                    <a:pt x="3552" y="962"/>
                  </a:lnTo>
                  <a:lnTo>
                    <a:pt x="3569" y="995"/>
                  </a:lnTo>
                </a:path>
              </a:pathLst>
            </a:custGeom>
            <a:noFill/>
            <a:ln w="28575" cmpd="sng">
              <a:solidFill>
                <a:srgbClr val="00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98" name="Freeform 25"/>
            <p:cNvSpPr>
              <a:spLocks noChangeAspect="1"/>
            </p:cNvSpPr>
            <p:nvPr/>
          </p:nvSpPr>
          <p:spPr bwMode="auto">
            <a:xfrm>
              <a:off x="2267" y="2260"/>
              <a:ext cx="2697" cy="854"/>
            </a:xfrm>
            <a:custGeom>
              <a:avLst/>
              <a:gdLst>
                <a:gd name="T0" fmla="*/ 22 w 3569"/>
                <a:gd name="T1" fmla="*/ 229 h 1267"/>
                <a:gd name="T2" fmla="*/ 54 w 3569"/>
                <a:gd name="T3" fmla="*/ 229 h 1267"/>
                <a:gd name="T4" fmla="*/ 85 w 3569"/>
                <a:gd name="T5" fmla="*/ 229 h 1267"/>
                <a:gd name="T6" fmla="*/ 113 w 3569"/>
                <a:gd name="T7" fmla="*/ 224 h 1267"/>
                <a:gd name="T8" fmla="*/ 146 w 3569"/>
                <a:gd name="T9" fmla="*/ 214 h 1267"/>
                <a:gd name="T10" fmla="*/ 178 w 3569"/>
                <a:gd name="T11" fmla="*/ 199 h 1267"/>
                <a:gd name="T12" fmla="*/ 206 w 3569"/>
                <a:gd name="T13" fmla="*/ 177 h 1267"/>
                <a:gd name="T14" fmla="*/ 239 w 3569"/>
                <a:gd name="T15" fmla="*/ 146 h 1267"/>
                <a:gd name="T16" fmla="*/ 271 w 3569"/>
                <a:gd name="T17" fmla="*/ 113 h 1267"/>
                <a:gd name="T18" fmla="*/ 299 w 3569"/>
                <a:gd name="T19" fmla="*/ 78 h 1267"/>
                <a:gd name="T20" fmla="*/ 331 w 3569"/>
                <a:gd name="T21" fmla="*/ 45 h 1267"/>
                <a:gd name="T22" fmla="*/ 363 w 3569"/>
                <a:gd name="T23" fmla="*/ 18 h 1267"/>
                <a:gd name="T24" fmla="*/ 391 w 3569"/>
                <a:gd name="T25" fmla="*/ 2 h 1267"/>
                <a:gd name="T26" fmla="*/ 423 w 3569"/>
                <a:gd name="T27" fmla="*/ 2 h 1267"/>
                <a:gd name="T28" fmla="*/ 455 w 3569"/>
                <a:gd name="T29" fmla="*/ 18 h 1267"/>
                <a:gd name="T30" fmla="*/ 484 w 3569"/>
                <a:gd name="T31" fmla="*/ 51 h 1267"/>
                <a:gd name="T32" fmla="*/ 515 w 3569"/>
                <a:gd name="T33" fmla="*/ 98 h 1267"/>
                <a:gd name="T34" fmla="*/ 548 w 3569"/>
                <a:gd name="T35" fmla="*/ 154 h 1267"/>
                <a:gd name="T36" fmla="*/ 576 w 3569"/>
                <a:gd name="T37" fmla="*/ 217 h 1267"/>
                <a:gd name="T38" fmla="*/ 609 w 3569"/>
                <a:gd name="T39" fmla="*/ 277 h 1267"/>
                <a:gd name="T40" fmla="*/ 640 w 3569"/>
                <a:gd name="T41" fmla="*/ 328 h 1267"/>
                <a:gd name="T42" fmla="*/ 669 w 3569"/>
                <a:gd name="T43" fmla="*/ 365 h 1267"/>
                <a:gd name="T44" fmla="*/ 701 w 3569"/>
                <a:gd name="T45" fmla="*/ 386 h 1267"/>
                <a:gd name="T46" fmla="*/ 733 w 3569"/>
                <a:gd name="T47" fmla="*/ 386 h 1267"/>
                <a:gd name="T48" fmla="*/ 761 w 3569"/>
                <a:gd name="T49" fmla="*/ 363 h 1267"/>
                <a:gd name="T50" fmla="*/ 793 w 3569"/>
                <a:gd name="T51" fmla="*/ 328 h 1267"/>
                <a:gd name="T52" fmla="*/ 825 w 3569"/>
                <a:gd name="T53" fmla="*/ 280 h 1267"/>
                <a:gd name="T54" fmla="*/ 854 w 3569"/>
                <a:gd name="T55" fmla="*/ 224 h 1267"/>
                <a:gd name="T56" fmla="*/ 886 w 3569"/>
                <a:gd name="T57" fmla="*/ 174 h 1267"/>
                <a:gd name="T58" fmla="*/ 917 w 3569"/>
                <a:gd name="T59" fmla="*/ 133 h 1267"/>
                <a:gd name="T60" fmla="*/ 945 w 3569"/>
                <a:gd name="T61" fmla="*/ 109 h 1267"/>
                <a:gd name="T62" fmla="*/ 978 w 3569"/>
                <a:gd name="T63" fmla="*/ 98 h 1267"/>
                <a:gd name="T64" fmla="*/ 1010 w 3569"/>
                <a:gd name="T65" fmla="*/ 109 h 1267"/>
                <a:gd name="T66" fmla="*/ 1039 w 3569"/>
                <a:gd name="T67" fmla="*/ 136 h 1267"/>
                <a:gd name="T68" fmla="*/ 1071 w 3569"/>
                <a:gd name="T69" fmla="*/ 177 h 1267"/>
                <a:gd name="T70" fmla="*/ 1103 w 3569"/>
                <a:gd name="T71" fmla="*/ 222 h 1267"/>
                <a:gd name="T72" fmla="*/ 1131 w 3569"/>
                <a:gd name="T73" fmla="*/ 267 h 1267"/>
                <a:gd name="T74" fmla="*/ 1163 w 3569"/>
                <a:gd name="T75" fmla="*/ 307 h 1267"/>
                <a:gd name="T76" fmla="*/ 1195 w 3569"/>
                <a:gd name="T77" fmla="*/ 335 h 1267"/>
                <a:gd name="T78" fmla="*/ 1223 w 3569"/>
                <a:gd name="T79" fmla="*/ 345 h 1267"/>
                <a:gd name="T80" fmla="*/ 1255 w 3569"/>
                <a:gd name="T81" fmla="*/ 340 h 1267"/>
                <a:gd name="T82" fmla="*/ 1288 w 3569"/>
                <a:gd name="T83" fmla="*/ 317 h 1267"/>
                <a:gd name="T84" fmla="*/ 1316 w 3569"/>
                <a:gd name="T85" fmla="*/ 285 h 1267"/>
                <a:gd name="T86" fmla="*/ 1348 w 3569"/>
                <a:gd name="T87" fmla="*/ 242 h 1267"/>
                <a:gd name="T88" fmla="*/ 1380 w 3569"/>
                <a:gd name="T89" fmla="*/ 199 h 1267"/>
                <a:gd name="T90" fmla="*/ 1409 w 3569"/>
                <a:gd name="T91" fmla="*/ 164 h 1267"/>
                <a:gd name="T92" fmla="*/ 1440 w 3569"/>
                <a:gd name="T93" fmla="*/ 136 h 1267"/>
                <a:gd name="T94" fmla="*/ 1472 w 3569"/>
                <a:gd name="T95" fmla="*/ 126 h 1267"/>
                <a:gd name="T96" fmla="*/ 1501 w 3569"/>
                <a:gd name="T97" fmla="*/ 129 h 1267"/>
                <a:gd name="T98" fmla="*/ 1533 w 3569"/>
                <a:gd name="T99" fmla="*/ 149 h 126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569"/>
                <a:gd name="T151" fmla="*/ 0 h 1267"/>
                <a:gd name="T152" fmla="*/ 3569 w 3569"/>
                <a:gd name="T153" fmla="*/ 1267 h 126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569" h="1267">
                  <a:moveTo>
                    <a:pt x="0" y="749"/>
                  </a:moveTo>
                  <a:lnTo>
                    <a:pt x="17" y="749"/>
                  </a:lnTo>
                  <a:lnTo>
                    <a:pt x="33" y="749"/>
                  </a:lnTo>
                  <a:lnTo>
                    <a:pt x="50" y="749"/>
                  </a:lnTo>
                  <a:lnTo>
                    <a:pt x="75" y="749"/>
                  </a:lnTo>
                  <a:lnTo>
                    <a:pt x="91" y="749"/>
                  </a:lnTo>
                  <a:lnTo>
                    <a:pt x="107" y="749"/>
                  </a:lnTo>
                  <a:lnTo>
                    <a:pt x="124" y="749"/>
                  </a:lnTo>
                  <a:lnTo>
                    <a:pt x="140" y="749"/>
                  </a:lnTo>
                  <a:lnTo>
                    <a:pt x="157" y="749"/>
                  </a:lnTo>
                  <a:lnTo>
                    <a:pt x="182" y="749"/>
                  </a:lnTo>
                  <a:lnTo>
                    <a:pt x="198" y="749"/>
                  </a:lnTo>
                  <a:lnTo>
                    <a:pt x="215" y="741"/>
                  </a:lnTo>
                  <a:lnTo>
                    <a:pt x="231" y="741"/>
                  </a:lnTo>
                  <a:lnTo>
                    <a:pt x="248" y="733"/>
                  </a:lnTo>
                  <a:lnTo>
                    <a:pt x="264" y="733"/>
                  </a:lnTo>
                  <a:lnTo>
                    <a:pt x="289" y="724"/>
                  </a:lnTo>
                  <a:lnTo>
                    <a:pt x="305" y="716"/>
                  </a:lnTo>
                  <a:lnTo>
                    <a:pt x="322" y="708"/>
                  </a:lnTo>
                  <a:lnTo>
                    <a:pt x="338" y="700"/>
                  </a:lnTo>
                  <a:lnTo>
                    <a:pt x="355" y="691"/>
                  </a:lnTo>
                  <a:lnTo>
                    <a:pt x="371" y="675"/>
                  </a:lnTo>
                  <a:lnTo>
                    <a:pt x="396" y="667"/>
                  </a:lnTo>
                  <a:lnTo>
                    <a:pt x="412" y="650"/>
                  </a:lnTo>
                  <a:lnTo>
                    <a:pt x="429" y="634"/>
                  </a:lnTo>
                  <a:lnTo>
                    <a:pt x="445" y="617"/>
                  </a:lnTo>
                  <a:lnTo>
                    <a:pt x="462" y="593"/>
                  </a:lnTo>
                  <a:lnTo>
                    <a:pt x="478" y="576"/>
                  </a:lnTo>
                  <a:lnTo>
                    <a:pt x="503" y="551"/>
                  </a:lnTo>
                  <a:lnTo>
                    <a:pt x="520" y="527"/>
                  </a:lnTo>
                  <a:lnTo>
                    <a:pt x="536" y="502"/>
                  </a:lnTo>
                  <a:lnTo>
                    <a:pt x="553" y="477"/>
                  </a:lnTo>
                  <a:lnTo>
                    <a:pt x="569" y="453"/>
                  </a:lnTo>
                  <a:lnTo>
                    <a:pt x="585" y="428"/>
                  </a:lnTo>
                  <a:lnTo>
                    <a:pt x="610" y="395"/>
                  </a:lnTo>
                  <a:lnTo>
                    <a:pt x="627" y="370"/>
                  </a:lnTo>
                  <a:lnTo>
                    <a:pt x="643" y="338"/>
                  </a:lnTo>
                  <a:lnTo>
                    <a:pt x="660" y="313"/>
                  </a:lnTo>
                  <a:lnTo>
                    <a:pt x="676" y="280"/>
                  </a:lnTo>
                  <a:lnTo>
                    <a:pt x="693" y="255"/>
                  </a:lnTo>
                  <a:lnTo>
                    <a:pt x="717" y="222"/>
                  </a:lnTo>
                  <a:lnTo>
                    <a:pt x="734" y="198"/>
                  </a:lnTo>
                  <a:lnTo>
                    <a:pt x="750" y="173"/>
                  </a:lnTo>
                  <a:lnTo>
                    <a:pt x="767" y="148"/>
                  </a:lnTo>
                  <a:lnTo>
                    <a:pt x="783" y="124"/>
                  </a:lnTo>
                  <a:lnTo>
                    <a:pt x="800" y="99"/>
                  </a:lnTo>
                  <a:lnTo>
                    <a:pt x="824" y="82"/>
                  </a:lnTo>
                  <a:lnTo>
                    <a:pt x="841" y="58"/>
                  </a:lnTo>
                  <a:lnTo>
                    <a:pt x="857" y="41"/>
                  </a:lnTo>
                  <a:lnTo>
                    <a:pt x="874" y="33"/>
                  </a:lnTo>
                  <a:lnTo>
                    <a:pt x="890" y="17"/>
                  </a:lnTo>
                  <a:lnTo>
                    <a:pt x="907" y="8"/>
                  </a:lnTo>
                  <a:lnTo>
                    <a:pt x="932" y="8"/>
                  </a:lnTo>
                  <a:lnTo>
                    <a:pt x="948" y="0"/>
                  </a:lnTo>
                  <a:lnTo>
                    <a:pt x="965" y="8"/>
                  </a:lnTo>
                  <a:lnTo>
                    <a:pt x="981" y="8"/>
                  </a:lnTo>
                  <a:lnTo>
                    <a:pt x="998" y="17"/>
                  </a:lnTo>
                  <a:lnTo>
                    <a:pt x="1014" y="25"/>
                  </a:lnTo>
                  <a:lnTo>
                    <a:pt x="1039" y="41"/>
                  </a:lnTo>
                  <a:lnTo>
                    <a:pt x="1055" y="58"/>
                  </a:lnTo>
                  <a:lnTo>
                    <a:pt x="1072" y="82"/>
                  </a:lnTo>
                  <a:lnTo>
                    <a:pt x="1088" y="107"/>
                  </a:lnTo>
                  <a:lnTo>
                    <a:pt x="1105" y="132"/>
                  </a:lnTo>
                  <a:lnTo>
                    <a:pt x="1121" y="165"/>
                  </a:lnTo>
                  <a:lnTo>
                    <a:pt x="1146" y="198"/>
                  </a:lnTo>
                  <a:lnTo>
                    <a:pt x="1162" y="239"/>
                  </a:lnTo>
                  <a:lnTo>
                    <a:pt x="1179" y="280"/>
                  </a:lnTo>
                  <a:lnTo>
                    <a:pt x="1195" y="321"/>
                  </a:lnTo>
                  <a:lnTo>
                    <a:pt x="1212" y="362"/>
                  </a:lnTo>
                  <a:lnTo>
                    <a:pt x="1228" y="412"/>
                  </a:lnTo>
                  <a:lnTo>
                    <a:pt x="1253" y="453"/>
                  </a:lnTo>
                  <a:lnTo>
                    <a:pt x="1269" y="502"/>
                  </a:lnTo>
                  <a:lnTo>
                    <a:pt x="1286" y="551"/>
                  </a:lnTo>
                  <a:lnTo>
                    <a:pt x="1302" y="609"/>
                  </a:lnTo>
                  <a:lnTo>
                    <a:pt x="1319" y="658"/>
                  </a:lnTo>
                  <a:lnTo>
                    <a:pt x="1335" y="708"/>
                  </a:lnTo>
                  <a:lnTo>
                    <a:pt x="1360" y="757"/>
                  </a:lnTo>
                  <a:lnTo>
                    <a:pt x="1377" y="807"/>
                  </a:lnTo>
                  <a:lnTo>
                    <a:pt x="1393" y="856"/>
                  </a:lnTo>
                  <a:lnTo>
                    <a:pt x="1410" y="905"/>
                  </a:lnTo>
                  <a:lnTo>
                    <a:pt x="1426" y="946"/>
                  </a:lnTo>
                  <a:lnTo>
                    <a:pt x="1443" y="996"/>
                  </a:lnTo>
                  <a:lnTo>
                    <a:pt x="1467" y="1037"/>
                  </a:lnTo>
                  <a:lnTo>
                    <a:pt x="1484" y="1070"/>
                  </a:lnTo>
                  <a:lnTo>
                    <a:pt x="1500" y="1111"/>
                  </a:lnTo>
                  <a:lnTo>
                    <a:pt x="1517" y="1144"/>
                  </a:lnTo>
                  <a:lnTo>
                    <a:pt x="1533" y="1169"/>
                  </a:lnTo>
                  <a:lnTo>
                    <a:pt x="1550" y="1193"/>
                  </a:lnTo>
                  <a:lnTo>
                    <a:pt x="1574" y="1218"/>
                  </a:lnTo>
                  <a:lnTo>
                    <a:pt x="1591" y="1234"/>
                  </a:lnTo>
                  <a:lnTo>
                    <a:pt x="1607" y="1251"/>
                  </a:lnTo>
                  <a:lnTo>
                    <a:pt x="1624" y="1259"/>
                  </a:lnTo>
                  <a:lnTo>
                    <a:pt x="1640" y="1267"/>
                  </a:lnTo>
                  <a:lnTo>
                    <a:pt x="1657" y="1267"/>
                  </a:lnTo>
                  <a:lnTo>
                    <a:pt x="1682" y="1259"/>
                  </a:lnTo>
                  <a:lnTo>
                    <a:pt x="1698" y="1259"/>
                  </a:lnTo>
                  <a:lnTo>
                    <a:pt x="1715" y="1243"/>
                  </a:lnTo>
                  <a:lnTo>
                    <a:pt x="1731" y="1226"/>
                  </a:lnTo>
                  <a:lnTo>
                    <a:pt x="1747" y="1210"/>
                  </a:lnTo>
                  <a:lnTo>
                    <a:pt x="1764" y="1185"/>
                  </a:lnTo>
                  <a:lnTo>
                    <a:pt x="1789" y="1160"/>
                  </a:lnTo>
                  <a:lnTo>
                    <a:pt x="1805" y="1136"/>
                  </a:lnTo>
                  <a:lnTo>
                    <a:pt x="1822" y="1103"/>
                  </a:lnTo>
                  <a:lnTo>
                    <a:pt x="1838" y="1070"/>
                  </a:lnTo>
                  <a:lnTo>
                    <a:pt x="1855" y="1029"/>
                  </a:lnTo>
                  <a:lnTo>
                    <a:pt x="1871" y="996"/>
                  </a:lnTo>
                  <a:lnTo>
                    <a:pt x="1888" y="955"/>
                  </a:lnTo>
                  <a:lnTo>
                    <a:pt x="1912" y="914"/>
                  </a:lnTo>
                  <a:lnTo>
                    <a:pt x="1929" y="864"/>
                  </a:lnTo>
                  <a:lnTo>
                    <a:pt x="1945" y="823"/>
                  </a:lnTo>
                  <a:lnTo>
                    <a:pt x="1962" y="782"/>
                  </a:lnTo>
                  <a:lnTo>
                    <a:pt x="1978" y="733"/>
                  </a:lnTo>
                  <a:lnTo>
                    <a:pt x="1995" y="691"/>
                  </a:lnTo>
                  <a:lnTo>
                    <a:pt x="2019" y="650"/>
                  </a:lnTo>
                  <a:lnTo>
                    <a:pt x="2036" y="609"/>
                  </a:lnTo>
                  <a:lnTo>
                    <a:pt x="2052" y="568"/>
                  </a:lnTo>
                  <a:lnTo>
                    <a:pt x="2069" y="535"/>
                  </a:lnTo>
                  <a:lnTo>
                    <a:pt x="2085" y="502"/>
                  </a:lnTo>
                  <a:lnTo>
                    <a:pt x="2102" y="469"/>
                  </a:lnTo>
                  <a:lnTo>
                    <a:pt x="2127" y="436"/>
                  </a:lnTo>
                  <a:lnTo>
                    <a:pt x="2143" y="412"/>
                  </a:lnTo>
                  <a:lnTo>
                    <a:pt x="2160" y="387"/>
                  </a:lnTo>
                  <a:lnTo>
                    <a:pt x="2176" y="370"/>
                  </a:lnTo>
                  <a:lnTo>
                    <a:pt x="2192" y="354"/>
                  </a:lnTo>
                  <a:lnTo>
                    <a:pt x="2209" y="338"/>
                  </a:lnTo>
                  <a:lnTo>
                    <a:pt x="2234" y="329"/>
                  </a:lnTo>
                  <a:lnTo>
                    <a:pt x="2250" y="321"/>
                  </a:lnTo>
                  <a:lnTo>
                    <a:pt x="2267" y="321"/>
                  </a:lnTo>
                  <a:lnTo>
                    <a:pt x="2283" y="321"/>
                  </a:lnTo>
                  <a:lnTo>
                    <a:pt x="2300" y="329"/>
                  </a:lnTo>
                  <a:lnTo>
                    <a:pt x="2316" y="338"/>
                  </a:lnTo>
                  <a:lnTo>
                    <a:pt x="2341" y="354"/>
                  </a:lnTo>
                  <a:lnTo>
                    <a:pt x="2357" y="370"/>
                  </a:lnTo>
                  <a:lnTo>
                    <a:pt x="2374" y="395"/>
                  </a:lnTo>
                  <a:lnTo>
                    <a:pt x="2390" y="420"/>
                  </a:lnTo>
                  <a:lnTo>
                    <a:pt x="2407" y="445"/>
                  </a:lnTo>
                  <a:lnTo>
                    <a:pt x="2423" y="469"/>
                  </a:lnTo>
                  <a:lnTo>
                    <a:pt x="2448" y="502"/>
                  </a:lnTo>
                  <a:lnTo>
                    <a:pt x="2464" y="535"/>
                  </a:lnTo>
                  <a:lnTo>
                    <a:pt x="2481" y="576"/>
                  </a:lnTo>
                  <a:lnTo>
                    <a:pt x="2497" y="609"/>
                  </a:lnTo>
                  <a:lnTo>
                    <a:pt x="2514" y="650"/>
                  </a:lnTo>
                  <a:lnTo>
                    <a:pt x="2530" y="683"/>
                  </a:lnTo>
                  <a:lnTo>
                    <a:pt x="2555" y="724"/>
                  </a:lnTo>
                  <a:lnTo>
                    <a:pt x="2572" y="765"/>
                  </a:lnTo>
                  <a:lnTo>
                    <a:pt x="2588" y="798"/>
                  </a:lnTo>
                  <a:lnTo>
                    <a:pt x="2605" y="839"/>
                  </a:lnTo>
                  <a:lnTo>
                    <a:pt x="2621" y="872"/>
                  </a:lnTo>
                  <a:lnTo>
                    <a:pt x="2638" y="914"/>
                  </a:lnTo>
                  <a:lnTo>
                    <a:pt x="2662" y="946"/>
                  </a:lnTo>
                  <a:lnTo>
                    <a:pt x="2679" y="971"/>
                  </a:lnTo>
                  <a:lnTo>
                    <a:pt x="2695" y="1004"/>
                  </a:lnTo>
                  <a:lnTo>
                    <a:pt x="2712" y="1029"/>
                  </a:lnTo>
                  <a:lnTo>
                    <a:pt x="2728" y="1053"/>
                  </a:lnTo>
                  <a:lnTo>
                    <a:pt x="2745" y="1078"/>
                  </a:lnTo>
                  <a:lnTo>
                    <a:pt x="2769" y="1095"/>
                  </a:lnTo>
                  <a:lnTo>
                    <a:pt x="2786" y="1111"/>
                  </a:lnTo>
                  <a:lnTo>
                    <a:pt x="2802" y="1119"/>
                  </a:lnTo>
                  <a:lnTo>
                    <a:pt x="2819" y="1127"/>
                  </a:lnTo>
                  <a:lnTo>
                    <a:pt x="2835" y="1127"/>
                  </a:lnTo>
                  <a:lnTo>
                    <a:pt x="2852" y="1127"/>
                  </a:lnTo>
                  <a:lnTo>
                    <a:pt x="2876" y="1127"/>
                  </a:lnTo>
                  <a:lnTo>
                    <a:pt x="2893" y="1119"/>
                  </a:lnTo>
                  <a:lnTo>
                    <a:pt x="2909" y="1111"/>
                  </a:lnTo>
                  <a:lnTo>
                    <a:pt x="2926" y="1095"/>
                  </a:lnTo>
                  <a:lnTo>
                    <a:pt x="2942" y="1078"/>
                  </a:lnTo>
                  <a:lnTo>
                    <a:pt x="2959" y="1062"/>
                  </a:lnTo>
                  <a:lnTo>
                    <a:pt x="2984" y="1037"/>
                  </a:lnTo>
                  <a:lnTo>
                    <a:pt x="3000" y="1012"/>
                  </a:lnTo>
                  <a:lnTo>
                    <a:pt x="3017" y="988"/>
                  </a:lnTo>
                  <a:lnTo>
                    <a:pt x="3033" y="963"/>
                  </a:lnTo>
                  <a:lnTo>
                    <a:pt x="3050" y="930"/>
                  </a:lnTo>
                  <a:lnTo>
                    <a:pt x="3066" y="897"/>
                  </a:lnTo>
                  <a:lnTo>
                    <a:pt x="3091" y="864"/>
                  </a:lnTo>
                  <a:lnTo>
                    <a:pt x="3107" y="831"/>
                  </a:lnTo>
                  <a:lnTo>
                    <a:pt x="3124" y="790"/>
                  </a:lnTo>
                  <a:lnTo>
                    <a:pt x="3140" y="757"/>
                  </a:lnTo>
                  <a:lnTo>
                    <a:pt x="3157" y="724"/>
                  </a:lnTo>
                  <a:lnTo>
                    <a:pt x="3173" y="691"/>
                  </a:lnTo>
                  <a:lnTo>
                    <a:pt x="3198" y="650"/>
                  </a:lnTo>
                  <a:lnTo>
                    <a:pt x="3214" y="626"/>
                  </a:lnTo>
                  <a:lnTo>
                    <a:pt x="3231" y="593"/>
                  </a:lnTo>
                  <a:lnTo>
                    <a:pt x="3247" y="560"/>
                  </a:lnTo>
                  <a:lnTo>
                    <a:pt x="3264" y="535"/>
                  </a:lnTo>
                  <a:lnTo>
                    <a:pt x="3280" y="510"/>
                  </a:lnTo>
                  <a:lnTo>
                    <a:pt x="3305" y="486"/>
                  </a:lnTo>
                  <a:lnTo>
                    <a:pt x="3322" y="461"/>
                  </a:lnTo>
                  <a:lnTo>
                    <a:pt x="3338" y="445"/>
                  </a:lnTo>
                  <a:lnTo>
                    <a:pt x="3354" y="436"/>
                  </a:lnTo>
                  <a:lnTo>
                    <a:pt x="3371" y="420"/>
                  </a:lnTo>
                  <a:lnTo>
                    <a:pt x="3387" y="412"/>
                  </a:lnTo>
                  <a:lnTo>
                    <a:pt x="3412" y="412"/>
                  </a:lnTo>
                  <a:lnTo>
                    <a:pt x="3429" y="403"/>
                  </a:lnTo>
                  <a:lnTo>
                    <a:pt x="3445" y="412"/>
                  </a:lnTo>
                  <a:lnTo>
                    <a:pt x="3462" y="412"/>
                  </a:lnTo>
                  <a:lnTo>
                    <a:pt x="3478" y="420"/>
                  </a:lnTo>
                  <a:lnTo>
                    <a:pt x="3495" y="436"/>
                  </a:lnTo>
                  <a:lnTo>
                    <a:pt x="3519" y="445"/>
                  </a:lnTo>
                  <a:lnTo>
                    <a:pt x="3536" y="469"/>
                  </a:lnTo>
                  <a:lnTo>
                    <a:pt x="3552" y="486"/>
                  </a:lnTo>
                  <a:lnTo>
                    <a:pt x="3569" y="510"/>
                  </a:lnTo>
                </a:path>
              </a:pathLst>
            </a:custGeom>
            <a:noFill/>
            <a:ln w="28575" cmpd="sng">
              <a:solidFill>
                <a:srgbClr val="99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24599" name="Rectangle 26"/>
            <p:cNvSpPr>
              <a:spLocks noChangeAspect="1" noChangeArrowheads="1"/>
            </p:cNvSpPr>
            <p:nvPr/>
          </p:nvSpPr>
          <p:spPr bwMode="auto">
            <a:xfrm>
              <a:off x="4925" y="3352"/>
              <a:ext cx="83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600" b="1">
                  <a:solidFill>
                    <a:srgbClr val="000000"/>
                  </a:solidFill>
                  <a:latin typeface="Arial" pitchFamily="34" charset="0"/>
                </a:rPr>
                <a:t>20</a:t>
              </a:r>
              <a:endParaRPr lang="pt-BR" altLang="pt-BR" sz="1600" b="1">
                <a:latin typeface="Arial" pitchFamily="34" charset="0"/>
              </a:endParaRPr>
            </a:p>
          </p:txBody>
        </p:sp>
        <p:sp>
          <p:nvSpPr>
            <p:cNvPr id="24600" name="Text Box 27"/>
            <p:cNvSpPr txBox="1">
              <a:spLocks noChangeAspect="1" noChangeArrowheads="1"/>
            </p:cNvSpPr>
            <p:nvPr/>
          </p:nvSpPr>
          <p:spPr bwMode="auto">
            <a:xfrm>
              <a:off x="2423" y="1817"/>
              <a:ext cx="14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 b="1">
                  <a:solidFill>
                    <a:schemeClr val="accent2"/>
                  </a:solidFill>
                  <a:latin typeface="Arial" pitchFamily="34" charset="0"/>
                </a:rPr>
                <a:t>J</a:t>
              </a:r>
              <a:r>
                <a:rPr lang="pt-BR" altLang="pt-BR" sz="1800" b="1" baseline="-25000">
                  <a:solidFill>
                    <a:schemeClr val="accent2"/>
                  </a:solidFill>
                  <a:latin typeface="Arial" pitchFamily="34" charset="0"/>
                </a:rPr>
                <a:t>1</a:t>
              </a:r>
              <a:endParaRPr lang="pt-BR" altLang="pt-BR" sz="1800" b="1">
                <a:solidFill>
                  <a:schemeClr val="accent2"/>
                </a:solidFill>
                <a:latin typeface="Arial" pitchFamily="34" charset="0"/>
              </a:endParaRPr>
            </a:p>
          </p:txBody>
        </p:sp>
        <p:sp>
          <p:nvSpPr>
            <p:cNvPr id="24601" name="Text Box 28"/>
            <p:cNvSpPr txBox="1">
              <a:spLocks noChangeAspect="1" noChangeArrowheads="1"/>
            </p:cNvSpPr>
            <p:nvPr/>
          </p:nvSpPr>
          <p:spPr bwMode="auto">
            <a:xfrm>
              <a:off x="2344" y="1449"/>
              <a:ext cx="14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 b="1">
                  <a:latin typeface="Arial" pitchFamily="34" charset="0"/>
                </a:rPr>
                <a:t>J</a:t>
              </a:r>
              <a:r>
                <a:rPr lang="pt-BR" altLang="pt-BR" sz="1800" b="1" baseline="-25000">
                  <a:latin typeface="Arial" pitchFamily="34" charset="0"/>
                </a:rPr>
                <a:t>0</a:t>
              </a:r>
              <a:endParaRPr lang="pt-BR" altLang="pt-BR" sz="1800" b="1">
                <a:latin typeface="Arial" pitchFamily="34" charset="0"/>
              </a:endParaRPr>
            </a:p>
          </p:txBody>
        </p:sp>
        <p:sp>
          <p:nvSpPr>
            <p:cNvPr id="24602" name="Text Box 29"/>
            <p:cNvSpPr txBox="1">
              <a:spLocks noChangeAspect="1" noChangeArrowheads="1"/>
            </p:cNvSpPr>
            <p:nvPr/>
          </p:nvSpPr>
          <p:spPr bwMode="auto">
            <a:xfrm>
              <a:off x="2593" y="1937"/>
              <a:ext cx="14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 b="1">
                  <a:solidFill>
                    <a:srgbClr val="CC0000"/>
                  </a:solidFill>
                  <a:latin typeface="Arial" pitchFamily="34" charset="0"/>
                </a:rPr>
                <a:t>J</a:t>
              </a:r>
              <a:r>
                <a:rPr lang="pt-BR" altLang="pt-BR" sz="1800" b="1" baseline="-25000">
                  <a:solidFill>
                    <a:srgbClr val="CC0000"/>
                  </a:solidFill>
                  <a:latin typeface="Arial" pitchFamily="34" charset="0"/>
                </a:rPr>
                <a:t>2</a:t>
              </a:r>
              <a:endParaRPr lang="pt-BR" altLang="pt-BR" sz="1800" b="1">
                <a:solidFill>
                  <a:srgbClr val="CC0000"/>
                </a:solidFill>
                <a:latin typeface="Arial" pitchFamily="34" charset="0"/>
              </a:endParaRPr>
            </a:p>
          </p:txBody>
        </p:sp>
        <p:sp>
          <p:nvSpPr>
            <p:cNvPr id="24603" name="Text Box 30"/>
            <p:cNvSpPr txBox="1">
              <a:spLocks noChangeAspect="1" noChangeArrowheads="1"/>
            </p:cNvSpPr>
            <p:nvPr/>
          </p:nvSpPr>
          <p:spPr bwMode="auto">
            <a:xfrm>
              <a:off x="2756" y="2020"/>
              <a:ext cx="14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 b="1">
                  <a:solidFill>
                    <a:srgbClr val="006600"/>
                  </a:solidFill>
                  <a:latin typeface="Arial" pitchFamily="34" charset="0"/>
                </a:rPr>
                <a:t>J</a:t>
              </a:r>
              <a:r>
                <a:rPr lang="pt-BR" altLang="pt-BR" sz="1800" b="1" baseline="-25000">
                  <a:solidFill>
                    <a:srgbClr val="006600"/>
                  </a:solidFill>
                  <a:latin typeface="Arial" pitchFamily="34" charset="0"/>
                </a:rPr>
                <a:t>3</a:t>
              </a:r>
              <a:endParaRPr lang="pt-BR" altLang="pt-BR" sz="1800" b="1">
                <a:solidFill>
                  <a:srgbClr val="006600"/>
                </a:solidFill>
                <a:latin typeface="Arial" pitchFamily="34" charset="0"/>
              </a:endParaRPr>
            </a:p>
          </p:txBody>
        </p:sp>
        <p:sp>
          <p:nvSpPr>
            <p:cNvPr id="24604" name="Text Box 31"/>
            <p:cNvSpPr txBox="1">
              <a:spLocks noChangeAspect="1" noChangeArrowheads="1"/>
            </p:cNvSpPr>
            <p:nvPr/>
          </p:nvSpPr>
          <p:spPr bwMode="auto">
            <a:xfrm>
              <a:off x="2985" y="2070"/>
              <a:ext cx="146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 b="1">
                  <a:solidFill>
                    <a:srgbClr val="9900FF"/>
                  </a:solidFill>
                  <a:latin typeface="Arial" pitchFamily="34" charset="0"/>
                </a:rPr>
                <a:t>J</a:t>
              </a:r>
              <a:r>
                <a:rPr lang="pt-BR" altLang="pt-BR" sz="1800" b="1" baseline="-25000">
                  <a:solidFill>
                    <a:srgbClr val="9900FF"/>
                  </a:solidFill>
                  <a:latin typeface="Arial" pitchFamily="34" charset="0"/>
                </a:rPr>
                <a:t>4</a:t>
              </a:r>
              <a:endParaRPr lang="pt-BR" altLang="pt-BR" sz="1800" b="1">
                <a:solidFill>
                  <a:srgbClr val="9900FF"/>
                </a:solidFill>
                <a:latin typeface="Arial" pitchFamily="34" charset="0"/>
              </a:endParaRPr>
            </a:p>
          </p:txBody>
        </p:sp>
        <p:sp>
          <p:nvSpPr>
            <p:cNvPr id="24605" name="Text Box 32"/>
            <p:cNvSpPr txBox="1">
              <a:spLocks noChangeAspect="1" noChangeArrowheads="1"/>
            </p:cNvSpPr>
            <p:nvPr/>
          </p:nvSpPr>
          <p:spPr bwMode="auto">
            <a:xfrm>
              <a:off x="5059" y="2503"/>
              <a:ext cx="114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800" b="1">
                  <a:latin typeface="Arial" pitchFamily="34" charset="0"/>
                  <a:sym typeface="Symbol" pitchFamily="18" charset="2"/>
                </a:rPr>
                <a:t></a:t>
              </a:r>
              <a:endParaRPr lang="pt-BR" altLang="pt-BR" sz="1800" b="1">
                <a:latin typeface="Arial" pitchFamily="34" charset="0"/>
              </a:endParaRPr>
            </a:p>
          </p:txBody>
        </p:sp>
      </p:grpSp>
      <p:sp>
        <p:nvSpPr>
          <p:cNvPr id="24579" name="Text Box 33"/>
          <p:cNvSpPr txBox="1">
            <a:spLocks noChangeArrowheads="1"/>
          </p:cNvSpPr>
          <p:nvPr/>
        </p:nvSpPr>
        <p:spPr bwMode="auto">
          <a:xfrm>
            <a:off x="1979613" y="0"/>
            <a:ext cx="7164387" cy="396875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50000">
                <a:srgbClr val="FFFFFF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b="1">
                <a:solidFill>
                  <a:srgbClr val="990000"/>
                </a:solidFill>
                <a:latin typeface="Arial" pitchFamily="34" charset="0"/>
              </a:rPr>
              <a:t>Funções de Bessel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 noChangeAspect="1"/>
          </p:cNvGrpSpPr>
          <p:nvPr/>
        </p:nvGrpSpPr>
        <p:grpSpPr bwMode="auto">
          <a:xfrm>
            <a:off x="201613" y="2244725"/>
            <a:ext cx="8850312" cy="4175125"/>
            <a:chOff x="738" y="1372"/>
            <a:chExt cx="4520" cy="1955"/>
          </a:xfrm>
        </p:grpSpPr>
        <p:grpSp>
          <p:nvGrpSpPr>
            <p:cNvPr id="25605" name="Group 3"/>
            <p:cNvGrpSpPr>
              <a:grpSpLocks noChangeAspect="1"/>
            </p:cNvGrpSpPr>
            <p:nvPr/>
          </p:nvGrpSpPr>
          <p:grpSpPr bwMode="auto">
            <a:xfrm>
              <a:off x="738" y="1372"/>
              <a:ext cx="4506" cy="1916"/>
              <a:chOff x="858" y="1372"/>
              <a:chExt cx="4506" cy="1916"/>
            </a:xfrm>
          </p:grpSpPr>
          <p:sp>
            <p:nvSpPr>
              <p:cNvPr id="25608" name="Rectangle 4"/>
              <p:cNvSpPr>
                <a:spLocks noChangeAspect="1" noChangeArrowheads="1"/>
              </p:cNvSpPr>
              <p:nvPr/>
            </p:nvSpPr>
            <p:spPr bwMode="auto">
              <a:xfrm>
                <a:off x="900" y="1372"/>
                <a:ext cx="5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Symbol" pitchFamily="18" charset="2"/>
                  </a:rPr>
                  <a:t>b</a:t>
                </a:r>
                <a:endParaRPr lang="pt-BR" altLang="pt-BR" sz="1600" b="1">
                  <a:latin typeface="Symbol" pitchFamily="18" charset="2"/>
                </a:endParaRPr>
              </a:p>
            </p:txBody>
          </p:sp>
          <p:sp>
            <p:nvSpPr>
              <p:cNvPr id="25609" name="Rectangle 6"/>
              <p:cNvSpPr>
                <a:spLocks noChangeAspect="1" noChangeArrowheads="1"/>
              </p:cNvSpPr>
              <p:nvPr/>
            </p:nvSpPr>
            <p:spPr bwMode="auto">
              <a:xfrm>
                <a:off x="1253" y="1372"/>
                <a:ext cx="5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J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10" name="Rectangle 7"/>
              <p:cNvSpPr>
                <a:spLocks noChangeAspect="1" noChangeArrowheads="1"/>
              </p:cNvSpPr>
              <p:nvPr/>
            </p:nvSpPr>
            <p:spPr bwMode="auto">
              <a:xfrm>
                <a:off x="1327" y="1429"/>
                <a:ext cx="5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11" name="Rectangle 8"/>
              <p:cNvSpPr>
                <a:spLocks noChangeAspect="1" noChangeArrowheads="1"/>
              </p:cNvSpPr>
              <p:nvPr/>
            </p:nvSpPr>
            <p:spPr bwMode="auto">
              <a:xfrm>
                <a:off x="1614" y="1372"/>
                <a:ext cx="5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J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12" name="Rectangle 9"/>
              <p:cNvSpPr>
                <a:spLocks noChangeAspect="1" noChangeArrowheads="1"/>
              </p:cNvSpPr>
              <p:nvPr/>
            </p:nvSpPr>
            <p:spPr bwMode="auto">
              <a:xfrm>
                <a:off x="1687" y="1429"/>
                <a:ext cx="5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1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13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1973" y="1372"/>
                <a:ext cx="5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J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14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2048" y="1429"/>
                <a:ext cx="5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15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2330" y="1372"/>
                <a:ext cx="5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J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16" name="Rectangle 13"/>
              <p:cNvSpPr>
                <a:spLocks noChangeAspect="1" noChangeArrowheads="1"/>
              </p:cNvSpPr>
              <p:nvPr/>
            </p:nvSpPr>
            <p:spPr bwMode="auto">
              <a:xfrm>
                <a:off x="2406" y="1429"/>
                <a:ext cx="5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3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17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2689" y="1372"/>
                <a:ext cx="5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J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18" name="Rectangle 15"/>
              <p:cNvSpPr>
                <a:spLocks noChangeAspect="1" noChangeArrowheads="1"/>
              </p:cNvSpPr>
              <p:nvPr/>
            </p:nvSpPr>
            <p:spPr bwMode="auto">
              <a:xfrm>
                <a:off x="2766" y="1429"/>
                <a:ext cx="5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4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19" name="Rectangle 16"/>
              <p:cNvSpPr>
                <a:spLocks noChangeAspect="1" noChangeArrowheads="1"/>
              </p:cNvSpPr>
              <p:nvPr/>
            </p:nvSpPr>
            <p:spPr bwMode="auto">
              <a:xfrm>
                <a:off x="3049" y="1372"/>
                <a:ext cx="5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J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20" name="Rectangle 17"/>
              <p:cNvSpPr>
                <a:spLocks noChangeAspect="1" noChangeArrowheads="1"/>
              </p:cNvSpPr>
              <p:nvPr/>
            </p:nvSpPr>
            <p:spPr bwMode="auto">
              <a:xfrm>
                <a:off x="3125" y="1429"/>
                <a:ext cx="5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5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21" name="Rectangle 18"/>
              <p:cNvSpPr>
                <a:spLocks noChangeAspect="1" noChangeArrowheads="1"/>
              </p:cNvSpPr>
              <p:nvPr/>
            </p:nvSpPr>
            <p:spPr bwMode="auto">
              <a:xfrm>
                <a:off x="3410" y="1372"/>
                <a:ext cx="5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J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22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3486" y="1429"/>
                <a:ext cx="5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6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23" name="Rectangle 20"/>
              <p:cNvSpPr>
                <a:spLocks noChangeAspect="1" noChangeArrowheads="1"/>
              </p:cNvSpPr>
              <p:nvPr/>
            </p:nvSpPr>
            <p:spPr bwMode="auto">
              <a:xfrm>
                <a:off x="3768" y="1372"/>
                <a:ext cx="5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J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24" name="Rectangle 21"/>
              <p:cNvSpPr>
                <a:spLocks noChangeAspect="1" noChangeArrowheads="1"/>
              </p:cNvSpPr>
              <p:nvPr/>
            </p:nvSpPr>
            <p:spPr bwMode="auto">
              <a:xfrm>
                <a:off x="3844" y="1429"/>
                <a:ext cx="5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7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25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4128" y="1372"/>
                <a:ext cx="5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J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26" name="Rectangle 23"/>
              <p:cNvSpPr>
                <a:spLocks noChangeAspect="1" noChangeArrowheads="1"/>
              </p:cNvSpPr>
              <p:nvPr/>
            </p:nvSpPr>
            <p:spPr bwMode="auto">
              <a:xfrm>
                <a:off x="4204" y="1429"/>
                <a:ext cx="5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8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27" name="Rectangle 24"/>
              <p:cNvSpPr>
                <a:spLocks noChangeAspect="1" noChangeArrowheads="1"/>
              </p:cNvSpPr>
              <p:nvPr/>
            </p:nvSpPr>
            <p:spPr bwMode="auto">
              <a:xfrm>
                <a:off x="4489" y="1372"/>
                <a:ext cx="5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J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28" name="Rectangle 25"/>
              <p:cNvSpPr>
                <a:spLocks noChangeAspect="1" noChangeArrowheads="1"/>
              </p:cNvSpPr>
              <p:nvPr/>
            </p:nvSpPr>
            <p:spPr bwMode="auto">
              <a:xfrm>
                <a:off x="4565" y="1429"/>
                <a:ext cx="52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9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29" name="Rectangle 26"/>
              <p:cNvSpPr>
                <a:spLocks noChangeAspect="1" noChangeArrowheads="1"/>
              </p:cNvSpPr>
              <p:nvPr/>
            </p:nvSpPr>
            <p:spPr bwMode="auto">
              <a:xfrm>
                <a:off x="4831" y="1372"/>
                <a:ext cx="5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J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30" name="Rectangle 27"/>
              <p:cNvSpPr>
                <a:spLocks noChangeAspect="1" noChangeArrowheads="1"/>
              </p:cNvSpPr>
              <p:nvPr/>
            </p:nvSpPr>
            <p:spPr bwMode="auto">
              <a:xfrm>
                <a:off x="4899" y="1429"/>
                <a:ext cx="10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10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31" name="Rectangle 28"/>
              <p:cNvSpPr>
                <a:spLocks noChangeAspect="1" noChangeArrowheads="1"/>
              </p:cNvSpPr>
              <p:nvPr/>
            </p:nvSpPr>
            <p:spPr bwMode="auto">
              <a:xfrm>
                <a:off x="5192" y="1372"/>
                <a:ext cx="5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J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32" name="Rectangle 29"/>
              <p:cNvSpPr>
                <a:spLocks noChangeAspect="1" noChangeArrowheads="1"/>
              </p:cNvSpPr>
              <p:nvPr/>
            </p:nvSpPr>
            <p:spPr bwMode="auto">
              <a:xfrm>
                <a:off x="5260" y="1429"/>
                <a:ext cx="104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11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33" name="Rectangle 30"/>
              <p:cNvSpPr>
                <a:spLocks noChangeAspect="1" noChangeArrowheads="1"/>
              </p:cNvSpPr>
              <p:nvPr/>
            </p:nvSpPr>
            <p:spPr bwMode="auto">
              <a:xfrm>
                <a:off x="880" y="1597"/>
                <a:ext cx="1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0.0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34" name="Rectangle 31"/>
              <p:cNvSpPr>
                <a:spLocks noChangeAspect="1" noChangeArrowheads="1"/>
              </p:cNvSpPr>
              <p:nvPr/>
            </p:nvSpPr>
            <p:spPr bwMode="auto">
              <a:xfrm>
                <a:off x="1219" y="1597"/>
                <a:ext cx="18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1.00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35" name="Rectangle 32"/>
              <p:cNvSpPr>
                <a:spLocks noChangeAspect="1" noChangeArrowheads="1"/>
              </p:cNvSpPr>
              <p:nvPr/>
            </p:nvSpPr>
            <p:spPr bwMode="auto">
              <a:xfrm>
                <a:off x="858" y="1821"/>
                <a:ext cx="18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0.25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36" name="Rectangle 33"/>
              <p:cNvSpPr>
                <a:spLocks noChangeAspect="1" noChangeArrowheads="1"/>
              </p:cNvSpPr>
              <p:nvPr/>
            </p:nvSpPr>
            <p:spPr bwMode="auto">
              <a:xfrm>
                <a:off x="1218" y="1821"/>
                <a:ext cx="18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0.98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37" name="Rectangle 34"/>
              <p:cNvSpPr>
                <a:spLocks noChangeAspect="1" noChangeArrowheads="1"/>
              </p:cNvSpPr>
              <p:nvPr/>
            </p:nvSpPr>
            <p:spPr bwMode="auto">
              <a:xfrm>
                <a:off x="1578" y="1821"/>
                <a:ext cx="18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0.12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38" name="Rectangle 35"/>
              <p:cNvSpPr>
                <a:spLocks noChangeAspect="1" noChangeArrowheads="1"/>
              </p:cNvSpPr>
              <p:nvPr/>
            </p:nvSpPr>
            <p:spPr bwMode="auto">
              <a:xfrm>
                <a:off x="881" y="2046"/>
                <a:ext cx="1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0.3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39" name="Rectangle 36"/>
              <p:cNvSpPr>
                <a:spLocks noChangeAspect="1" noChangeArrowheads="1"/>
              </p:cNvSpPr>
              <p:nvPr/>
            </p:nvSpPr>
            <p:spPr bwMode="auto">
              <a:xfrm>
                <a:off x="1218" y="2046"/>
                <a:ext cx="18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0.94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40" name="Rectangle 37"/>
              <p:cNvSpPr>
                <a:spLocks noChangeAspect="1" noChangeArrowheads="1"/>
              </p:cNvSpPr>
              <p:nvPr/>
            </p:nvSpPr>
            <p:spPr bwMode="auto">
              <a:xfrm>
                <a:off x="1578" y="2046"/>
                <a:ext cx="18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0.24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41" name="Rectangle 38"/>
              <p:cNvSpPr>
                <a:spLocks noChangeAspect="1" noChangeArrowheads="1"/>
              </p:cNvSpPr>
              <p:nvPr/>
            </p:nvSpPr>
            <p:spPr bwMode="auto">
              <a:xfrm>
                <a:off x="1938" y="2046"/>
                <a:ext cx="18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0.03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42" name="Rectangle 39"/>
              <p:cNvSpPr>
                <a:spLocks noChangeAspect="1" noChangeArrowheads="1"/>
              </p:cNvSpPr>
              <p:nvPr/>
            </p:nvSpPr>
            <p:spPr bwMode="auto">
              <a:xfrm>
                <a:off x="881" y="2274"/>
                <a:ext cx="1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1.0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43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1218" y="2274"/>
                <a:ext cx="18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0.77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44" name="Rectangle 41"/>
              <p:cNvSpPr>
                <a:spLocks noChangeAspect="1" noChangeArrowheads="1"/>
              </p:cNvSpPr>
              <p:nvPr/>
            </p:nvSpPr>
            <p:spPr bwMode="auto">
              <a:xfrm>
                <a:off x="1578" y="2274"/>
                <a:ext cx="18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0.44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45" name="Rectangle 42"/>
              <p:cNvSpPr>
                <a:spLocks noChangeAspect="1" noChangeArrowheads="1"/>
              </p:cNvSpPr>
              <p:nvPr/>
            </p:nvSpPr>
            <p:spPr bwMode="auto">
              <a:xfrm>
                <a:off x="1938" y="2274"/>
                <a:ext cx="18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0.11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46" name="Rectangle 43"/>
              <p:cNvSpPr>
                <a:spLocks noChangeAspect="1" noChangeArrowheads="1"/>
              </p:cNvSpPr>
              <p:nvPr/>
            </p:nvSpPr>
            <p:spPr bwMode="auto">
              <a:xfrm>
                <a:off x="2295" y="2274"/>
                <a:ext cx="18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0.02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47" name="Rectangle 44"/>
              <p:cNvSpPr>
                <a:spLocks noChangeAspect="1" noChangeArrowheads="1"/>
              </p:cNvSpPr>
              <p:nvPr/>
            </p:nvSpPr>
            <p:spPr bwMode="auto">
              <a:xfrm>
                <a:off x="881" y="2499"/>
                <a:ext cx="130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2.0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48" name="Rectangle 45"/>
              <p:cNvSpPr>
                <a:spLocks noChangeAspect="1" noChangeArrowheads="1"/>
              </p:cNvSpPr>
              <p:nvPr/>
            </p:nvSpPr>
            <p:spPr bwMode="auto">
              <a:xfrm>
                <a:off x="1218" y="2499"/>
                <a:ext cx="18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0.22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49" name="Rectangle 46"/>
              <p:cNvSpPr>
                <a:spLocks noChangeAspect="1" noChangeArrowheads="1"/>
              </p:cNvSpPr>
              <p:nvPr/>
            </p:nvSpPr>
            <p:spPr bwMode="auto">
              <a:xfrm>
                <a:off x="1578" y="2499"/>
                <a:ext cx="18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0.58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50" name="Rectangle 47"/>
              <p:cNvSpPr>
                <a:spLocks noChangeAspect="1" noChangeArrowheads="1"/>
              </p:cNvSpPr>
              <p:nvPr/>
            </p:nvSpPr>
            <p:spPr bwMode="auto">
              <a:xfrm>
                <a:off x="1938" y="2499"/>
                <a:ext cx="18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0.35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51" name="Rectangle 48"/>
              <p:cNvSpPr>
                <a:spLocks noChangeAspect="1" noChangeArrowheads="1"/>
              </p:cNvSpPr>
              <p:nvPr/>
            </p:nvSpPr>
            <p:spPr bwMode="auto">
              <a:xfrm>
                <a:off x="2295" y="2499"/>
                <a:ext cx="18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0.13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52" name="Rectangle 49"/>
              <p:cNvSpPr>
                <a:spLocks noChangeAspect="1" noChangeArrowheads="1"/>
              </p:cNvSpPr>
              <p:nvPr/>
            </p:nvSpPr>
            <p:spPr bwMode="auto">
              <a:xfrm>
                <a:off x="2654" y="2499"/>
                <a:ext cx="18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0.03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53" name="Rectangle 50"/>
              <p:cNvSpPr>
                <a:spLocks noChangeAspect="1" noChangeArrowheads="1"/>
              </p:cNvSpPr>
              <p:nvPr/>
            </p:nvSpPr>
            <p:spPr bwMode="auto">
              <a:xfrm>
                <a:off x="881" y="2723"/>
                <a:ext cx="1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3.0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54" name="Rectangle 51"/>
              <p:cNvSpPr>
                <a:spLocks noChangeAspect="1" noChangeArrowheads="1"/>
              </p:cNvSpPr>
              <p:nvPr/>
            </p:nvSpPr>
            <p:spPr bwMode="auto">
              <a:xfrm>
                <a:off x="1203" y="2723"/>
                <a:ext cx="21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-0.26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55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1578" y="2723"/>
                <a:ext cx="18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0.34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56" name="Rectangle 53"/>
              <p:cNvSpPr>
                <a:spLocks noChangeAspect="1" noChangeArrowheads="1"/>
              </p:cNvSpPr>
              <p:nvPr/>
            </p:nvSpPr>
            <p:spPr bwMode="auto">
              <a:xfrm>
                <a:off x="1938" y="2723"/>
                <a:ext cx="18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0.49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57" name="Rectangle 54"/>
              <p:cNvSpPr>
                <a:spLocks noChangeAspect="1" noChangeArrowheads="1"/>
              </p:cNvSpPr>
              <p:nvPr/>
            </p:nvSpPr>
            <p:spPr bwMode="auto">
              <a:xfrm>
                <a:off x="2295" y="2723"/>
                <a:ext cx="18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0.31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58" name="Rectangle 55"/>
              <p:cNvSpPr>
                <a:spLocks noChangeAspect="1" noChangeArrowheads="1"/>
              </p:cNvSpPr>
              <p:nvPr/>
            </p:nvSpPr>
            <p:spPr bwMode="auto">
              <a:xfrm>
                <a:off x="2654" y="2723"/>
                <a:ext cx="18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0.12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59" name="Rectangle 56"/>
              <p:cNvSpPr>
                <a:spLocks noChangeAspect="1" noChangeArrowheads="1"/>
              </p:cNvSpPr>
              <p:nvPr/>
            </p:nvSpPr>
            <p:spPr bwMode="auto">
              <a:xfrm>
                <a:off x="3015" y="2723"/>
                <a:ext cx="18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0.04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60" name="Rectangle 57"/>
              <p:cNvSpPr>
                <a:spLocks noChangeAspect="1" noChangeArrowheads="1"/>
              </p:cNvSpPr>
              <p:nvPr/>
            </p:nvSpPr>
            <p:spPr bwMode="auto">
              <a:xfrm>
                <a:off x="3375" y="2723"/>
                <a:ext cx="18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0.01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61" name="Rectangle 58"/>
              <p:cNvSpPr>
                <a:spLocks noChangeAspect="1" noChangeArrowheads="1"/>
              </p:cNvSpPr>
              <p:nvPr/>
            </p:nvSpPr>
            <p:spPr bwMode="auto">
              <a:xfrm>
                <a:off x="881" y="2948"/>
                <a:ext cx="130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5.0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62" name="Rectangle 59"/>
              <p:cNvSpPr>
                <a:spLocks noChangeAspect="1" noChangeArrowheads="1"/>
              </p:cNvSpPr>
              <p:nvPr/>
            </p:nvSpPr>
            <p:spPr bwMode="auto">
              <a:xfrm>
                <a:off x="1203" y="2948"/>
                <a:ext cx="217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-0.18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63" name="Rectangle 60"/>
              <p:cNvSpPr>
                <a:spLocks noChangeAspect="1" noChangeArrowheads="1"/>
              </p:cNvSpPr>
              <p:nvPr/>
            </p:nvSpPr>
            <p:spPr bwMode="auto">
              <a:xfrm>
                <a:off x="1562" y="2948"/>
                <a:ext cx="216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-0.33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64" name="Rectangle 61"/>
              <p:cNvSpPr>
                <a:spLocks noChangeAspect="1" noChangeArrowheads="1"/>
              </p:cNvSpPr>
              <p:nvPr/>
            </p:nvSpPr>
            <p:spPr bwMode="auto">
              <a:xfrm>
                <a:off x="1938" y="2948"/>
                <a:ext cx="18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0.05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65" name="Rectangle 62"/>
              <p:cNvSpPr>
                <a:spLocks noChangeAspect="1" noChangeArrowheads="1"/>
              </p:cNvSpPr>
              <p:nvPr/>
            </p:nvSpPr>
            <p:spPr bwMode="auto">
              <a:xfrm>
                <a:off x="2295" y="2948"/>
                <a:ext cx="18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0.36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66" name="Rectangle 63"/>
              <p:cNvSpPr>
                <a:spLocks noChangeAspect="1" noChangeArrowheads="1"/>
              </p:cNvSpPr>
              <p:nvPr/>
            </p:nvSpPr>
            <p:spPr bwMode="auto">
              <a:xfrm>
                <a:off x="2654" y="2948"/>
                <a:ext cx="18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0.39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67" name="Rectangle 64"/>
              <p:cNvSpPr>
                <a:spLocks noChangeAspect="1" noChangeArrowheads="1"/>
              </p:cNvSpPr>
              <p:nvPr/>
            </p:nvSpPr>
            <p:spPr bwMode="auto">
              <a:xfrm>
                <a:off x="3015" y="2948"/>
                <a:ext cx="18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0.26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68" name="Rectangle 65"/>
              <p:cNvSpPr>
                <a:spLocks noChangeAspect="1" noChangeArrowheads="1"/>
              </p:cNvSpPr>
              <p:nvPr/>
            </p:nvSpPr>
            <p:spPr bwMode="auto">
              <a:xfrm>
                <a:off x="3375" y="2948"/>
                <a:ext cx="18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0.13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69" name="Rectangle 66"/>
              <p:cNvSpPr>
                <a:spLocks noChangeAspect="1" noChangeArrowheads="1"/>
              </p:cNvSpPr>
              <p:nvPr/>
            </p:nvSpPr>
            <p:spPr bwMode="auto">
              <a:xfrm>
                <a:off x="3735" y="2948"/>
                <a:ext cx="18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0.05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70" name="Rectangle 67"/>
              <p:cNvSpPr>
                <a:spLocks noChangeAspect="1" noChangeArrowheads="1"/>
              </p:cNvSpPr>
              <p:nvPr/>
            </p:nvSpPr>
            <p:spPr bwMode="auto">
              <a:xfrm>
                <a:off x="4095" y="2948"/>
                <a:ext cx="18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0.02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71" name="Rectangle 68"/>
              <p:cNvSpPr>
                <a:spLocks noChangeAspect="1" noChangeArrowheads="1"/>
              </p:cNvSpPr>
              <p:nvPr/>
            </p:nvSpPr>
            <p:spPr bwMode="auto">
              <a:xfrm>
                <a:off x="881" y="3173"/>
                <a:ext cx="130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8.0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72" name="Rectangle 69"/>
              <p:cNvSpPr>
                <a:spLocks noChangeAspect="1" noChangeArrowheads="1"/>
              </p:cNvSpPr>
              <p:nvPr/>
            </p:nvSpPr>
            <p:spPr bwMode="auto">
              <a:xfrm>
                <a:off x="1218" y="3173"/>
                <a:ext cx="18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0.17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73" name="Rectangle 70"/>
              <p:cNvSpPr>
                <a:spLocks noChangeAspect="1" noChangeArrowheads="1"/>
              </p:cNvSpPr>
              <p:nvPr/>
            </p:nvSpPr>
            <p:spPr bwMode="auto">
              <a:xfrm>
                <a:off x="1578" y="3173"/>
                <a:ext cx="18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0.23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74" name="Rectangle 71"/>
              <p:cNvSpPr>
                <a:spLocks noChangeAspect="1" noChangeArrowheads="1"/>
              </p:cNvSpPr>
              <p:nvPr/>
            </p:nvSpPr>
            <p:spPr bwMode="auto">
              <a:xfrm>
                <a:off x="1922" y="3173"/>
                <a:ext cx="216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-0.11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75" name="Rectangle 72"/>
              <p:cNvSpPr>
                <a:spLocks noChangeAspect="1" noChangeArrowheads="1"/>
              </p:cNvSpPr>
              <p:nvPr/>
            </p:nvSpPr>
            <p:spPr bwMode="auto">
              <a:xfrm>
                <a:off x="2282" y="3173"/>
                <a:ext cx="217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-0.29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76" name="Rectangle 73"/>
              <p:cNvSpPr>
                <a:spLocks noChangeAspect="1" noChangeArrowheads="1"/>
              </p:cNvSpPr>
              <p:nvPr/>
            </p:nvSpPr>
            <p:spPr bwMode="auto">
              <a:xfrm>
                <a:off x="2641" y="3173"/>
                <a:ext cx="216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-0.10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77" name="Rectangle 74"/>
              <p:cNvSpPr>
                <a:spLocks noChangeAspect="1" noChangeArrowheads="1"/>
              </p:cNvSpPr>
              <p:nvPr/>
            </p:nvSpPr>
            <p:spPr bwMode="auto">
              <a:xfrm>
                <a:off x="3015" y="3173"/>
                <a:ext cx="18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0.19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78" name="Rectangle 75"/>
              <p:cNvSpPr>
                <a:spLocks noChangeAspect="1" noChangeArrowheads="1"/>
              </p:cNvSpPr>
              <p:nvPr/>
            </p:nvSpPr>
            <p:spPr bwMode="auto">
              <a:xfrm>
                <a:off x="3375" y="3173"/>
                <a:ext cx="18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0.34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79" name="Rectangle 76"/>
              <p:cNvSpPr>
                <a:spLocks noChangeAspect="1" noChangeArrowheads="1"/>
              </p:cNvSpPr>
              <p:nvPr/>
            </p:nvSpPr>
            <p:spPr bwMode="auto">
              <a:xfrm>
                <a:off x="3735" y="3173"/>
                <a:ext cx="18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0.32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80" name="Rectangle 77"/>
              <p:cNvSpPr>
                <a:spLocks noChangeAspect="1" noChangeArrowheads="1"/>
              </p:cNvSpPr>
              <p:nvPr/>
            </p:nvSpPr>
            <p:spPr bwMode="auto">
              <a:xfrm>
                <a:off x="4095" y="3173"/>
                <a:ext cx="181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0.22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81" name="Rectangle 78"/>
              <p:cNvSpPr>
                <a:spLocks noChangeAspect="1" noChangeArrowheads="1"/>
              </p:cNvSpPr>
              <p:nvPr/>
            </p:nvSpPr>
            <p:spPr bwMode="auto">
              <a:xfrm>
                <a:off x="4455" y="3173"/>
                <a:ext cx="18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0.13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82" name="Rectangle 79"/>
              <p:cNvSpPr>
                <a:spLocks noChangeAspect="1" noChangeArrowheads="1"/>
              </p:cNvSpPr>
              <p:nvPr/>
            </p:nvSpPr>
            <p:spPr bwMode="auto">
              <a:xfrm>
                <a:off x="4816" y="3173"/>
                <a:ext cx="182" cy="1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0.06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  <p:sp>
            <p:nvSpPr>
              <p:cNvPr id="25683" name="Rectangle 80"/>
              <p:cNvSpPr>
                <a:spLocks noChangeAspect="1" noChangeArrowheads="1"/>
              </p:cNvSpPr>
              <p:nvPr/>
            </p:nvSpPr>
            <p:spPr bwMode="auto">
              <a:xfrm>
                <a:off x="5175" y="3173"/>
                <a:ext cx="181" cy="1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600" b="1">
                    <a:solidFill>
                      <a:srgbClr val="000000"/>
                    </a:solidFill>
                    <a:latin typeface="Times New Roman" pitchFamily="18" charset="0"/>
                  </a:rPr>
                  <a:t>0.03</a:t>
                </a:r>
                <a:endParaRPr lang="pt-BR" altLang="pt-BR" sz="1600" b="1">
                  <a:latin typeface="Times New Roman" pitchFamily="18" charset="0"/>
                </a:endParaRPr>
              </a:p>
            </p:txBody>
          </p:sp>
        </p:grpSp>
        <p:sp>
          <p:nvSpPr>
            <p:cNvPr id="25606" name="Line 81"/>
            <p:cNvSpPr>
              <a:spLocks noChangeAspect="1" noChangeShapeType="1"/>
            </p:cNvSpPr>
            <p:nvPr/>
          </p:nvSpPr>
          <p:spPr bwMode="auto">
            <a:xfrm>
              <a:off x="746" y="1595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25607" name="Line 82"/>
            <p:cNvSpPr>
              <a:spLocks noChangeAspect="1" noChangeShapeType="1"/>
            </p:cNvSpPr>
            <p:nvPr/>
          </p:nvSpPr>
          <p:spPr bwMode="auto">
            <a:xfrm>
              <a:off x="997" y="1372"/>
              <a:ext cx="0" cy="19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</p:grpSp>
      <p:sp>
        <p:nvSpPr>
          <p:cNvPr id="25603" name="Rectangle 83"/>
          <p:cNvSpPr>
            <a:spLocks noChangeArrowheads="1"/>
          </p:cNvSpPr>
          <p:nvPr/>
        </p:nvSpPr>
        <p:spPr bwMode="auto">
          <a:xfrm>
            <a:off x="1116013" y="19050"/>
            <a:ext cx="8027987" cy="427038"/>
          </a:xfrm>
          <a:prstGeom prst="rect">
            <a:avLst/>
          </a:prstGeom>
          <a:gradFill rotWithShape="1">
            <a:gsLst>
              <a:gs pos="0">
                <a:srgbClr val="EAEAEA"/>
              </a:gs>
              <a:gs pos="50000">
                <a:srgbClr val="FFFFFF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600">
                <a:solidFill>
                  <a:schemeClr val="tx2"/>
                </a:solidFill>
              </a:rPr>
              <a:t>Tabela das funções de Bessel</a:t>
            </a:r>
          </a:p>
        </p:txBody>
      </p:sp>
      <p:graphicFrame>
        <p:nvGraphicFramePr>
          <p:cNvPr id="25604" name="Object 84"/>
          <p:cNvGraphicFramePr>
            <a:graphicFrameLocks noChangeAspect="1"/>
          </p:cNvGraphicFramePr>
          <p:nvPr/>
        </p:nvGraphicFramePr>
        <p:xfrm>
          <a:off x="2422525" y="711200"/>
          <a:ext cx="4591050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4" name="Equação" r:id="rId3" imgW="1701800" imgH="469900" progId="Equation.3">
                  <p:embed/>
                </p:oleObj>
              </mc:Choice>
              <mc:Fallback>
                <p:oleObj name="Equação" r:id="rId3" imgW="1701800" imgH="469900" progId="Equation.3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2525" y="711200"/>
                        <a:ext cx="4591050" cy="1268413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EAEAEA"/>
                          </a:gs>
                          <a:gs pos="50000">
                            <a:srgbClr val="FFFFFF"/>
                          </a:gs>
                          <a:gs pos="100000">
                            <a:srgbClr val="EAEAEA"/>
                          </a:gs>
                        </a:gsLst>
                        <a:lin ang="27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Largura de Faixa para transmissão FM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Regra de Carson’s (Empírica)</a:t>
            </a:r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Outra maneira é tomar uma largura de faixa cuja componente tem valor inferior a 1% da portadora não modulada, ou seja: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2987675" y="2349500"/>
          <a:ext cx="220980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0" name="Equation" r:id="rId3" imgW="1066800" imgH="419100" progId="Equation.3">
                  <p:embed/>
                </p:oleObj>
              </mc:Choice>
              <mc:Fallback>
                <p:oleObj name="Equation" r:id="rId3" imgW="10668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349500"/>
                        <a:ext cx="220980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3079750" y="5353050"/>
          <a:ext cx="2854325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5" imgW="876300" imgH="228600" progId="Equation.3">
                  <p:embed/>
                </p:oleObj>
              </mc:Choice>
              <mc:Fallback>
                <p:oleObj name="Equation" r:id="rId5" imgW="8763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9750" y="5353050"/>
                        <a:ext cx="2854325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Modulação Faixa Larga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73238"/>
            <a:ext cx="7086600" cy="481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01625"/>
            <a:ext cx="7999412" cy="463550"/>
          </a:xfrm>
        </p:spPr>
        <p:txBody>
          <a:bodyPr/>
          <a:lstStyle/>
          <a:p>
            <a:pPr eaLnBrk="1" hangingPunct="1"/>
            <a:r>
              <a:rPr lang="pt-BR" altLang="pt-BR" sz="2400" smtClean="0"/>
              <a:t>Largura de Faixa de um sinal FM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620713"/>
            <a:ext cx="914400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120000"/>
              </a:lnSpc>
              <a:spcAft>
                <a:spcPct val="20000"/>
              </a:spcAft>
              <a:buClrTx/>
              <a:buSzTx/>
              <a:buFont typeface="Wingdings" pitchFamily="2" charset="2"/>
              <a:buChar char="v"/>
            </a:pPr>
            <a:r>
              <a:rPr lang="pt-BR" altLang="pt-BR" sz="2000" b="1">
                <a:latin typeface="Arial" pitchFamily="34" charset="0"/>
              </a:rPr>
              <a:t>Resultados experimentais indicam que a distorção é desprezível se pelo menos 98% da potência do sinal está contida na banda de transmissão.</a:t>
            </a:r>
          </a:p>
          <a:p>
            <a:pPr lvl="1">
              <a:lnSpc>
                <a:spcPct val="120000"/>
              </a:lnSpc>
              <a:spcAft>
                <a:spcPct val="20000"/>
              </a:spcAft>
              <a:buClrTx/>
              <a:buSzTx/>
              <a:buFont typeface="Wingdings" pitchFamily="2" charset="2"/>
              <a:buChar char="Ø"/>
            </a:pPr>
            <a:r>
              <a:rPr lang="pt-BR" altLang="pt-BR" sz="2000" b="1">
                <a:latin typeface="Arial" pitchFamily="34" charset="0"/>
              </a:rPr>
              <a:t>Seja S</a:t>
            </a:r>
            <a:r>
              <a:rPr lang="pt-BR" altLang="pt-BR" sz="2000" b="1" baseline="-25000">
                <a:latin typeface="Arial" pitchFamily="34" charset="0"/>
              </a:rPr>
              <a:t>N</a:t>
            </a:r>
            <a:r>
              <a:rPr lang="pt-BR" altLang="pt-BR" sz="2000" b="1">
                <a:latin typeface="Arial" pitchFamily="34" charset="0"/>
              </a:rPr>
              <a:t> a potência média do sinal FM em função de N,  normalizada em função da potência total.</a:t>
            </a: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306513" y="2921000"/>
          <a:ext cx="4806950" cy="202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Equação" r:id="rId3" imgW="1778000" imgH="749300" progId="Equation.3">
                  <p:embed/>
                </p:oleObj>
              </mc:Choice>
              <mc:Fallback>
                <p:oleObj name="Equação" r:id="rId3" imgW="1778000" imgH="749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2921000"/>
                        <a:ext cx="4806950" cy="202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FFFFF"/>
                                </a:gs>
                                <a:gs pos="100000">
                                  <a:srgbClr val="DDDDDD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0" y="4876800"/>
            <a:ext cx="914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pt-BR" altLang="pt-BR" sz="2000" b="1">
                <a:latin typeface="Arial" pitchFamily="34" charset="0"/>
                <a:sym typeface="Monotype Sorts" pitchFamily="2" charset="2"/>
              </a:rPr>
              <a:t>recorrendo à tabela das funções de Bessel observa-se que:</a:t>
            </a:r>
            <a:endParaRPr lang="pt-BR" altLang="pt-BR" sz="2000" b="1">
              <a:latin typeface="Arial" pitchFamily="34" charset="0"/>
            </a:endParaRP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198563" y="5510213"/>
          <a:ext cx="32575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Equação" r:id="rId5" imgW="1206500" imgH="190500" progId="Equation.3">
                  <p:embed/>
                </p:oleObj>
              </mc:Choice>
              <mc:Fallback>
                <p:oleObj name="Equação" r:id="rId5" imgW="1206500" imgH="19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8563" y="5510213"/>
                        <a:ext cx="3257550" cy="51435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EAEAEA"/>
                          </a:gs>
                          <a:gs pos="50000">
                            <a:srgbClr val="FFFFFF"/>
                          </a:gs>
                          <a:gs pos="100000">
                            <a:srgbClr val="EAEAEA"/>
                          </a:gs>
                        </a:gsLst>
                        <a:lin ang="27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165225" y="5443538"/>
            <a:ext cx="180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pt-BR" altLang="pt-BR" sz="2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2462213"/>
            <a:ext cx="9144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1">
              <a:lnSpc>
                <a:spcPct val="120000"/>
              </a:lnSpc>
              <a:spcAft>
                <a:spcPct val="20000"/>
              </a:spcAft>
              <a:buClrTx/>
              <a:buSzTx/>
              <a:buFont typeface="Wingdings" pitchFamily="2" charset="2"/>
              <a:buChar char="Ø"/>
            </a:pPr>
            <a:r>
              <a:rPr lang="pt-BR" altLang="pt-BR" sz="2000" b="1">
                <a:latin typeface="Arial" pitchFamily="34" charset="0"/>
                <a:sym typeface="Monotype Sorts" pitchFamily="2" charset="2"/>
              </a:rPr>
              <a:t>No cálculo da largura de faixa pode-se recorrer também </a:t>
            </a:r>
            <a:r>
              <a:rPr lang="pt-BR" altLang="pt-BR" sz="2000" b="1">
                <a:latin typeface="Arial" pitchFamily="34" charset="0"/>
              </a:rPr>
              <a:t>à tabela das funções de Bessel:</a:t>
            </a: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993775" y="3559175"/>
          <a:ext cx="22526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5" name="Equation" r:id="rId3" imgW="825500" imgH="190500" progId="Equation.3">
                  <p:embed/>
                </p:oleObj>
              </mc:Choice>
              <mc:Fallback>
                <p:oleObj name="Equation" r:id="rId3" imgW="825500" imgH="1905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3559175"/>
                        <a:ext cx="2252663" cy="51435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EAEAEA"/>
                          </a:gs>
                          <a:gs pos="50000">
                            <a:srgbClr val="FFFFFF"/>
                          </a:gs>
                          <a:gs pos="100000">
                            <a:srgbClr val="EAEAEA"/>
                          </a:gs>
                        </a:gsLst>
                        <a:lin ang="27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949325" y="4619625"/>
            <a:ext cx="5341938" cy="95567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120000"/>
              </a:lnSpc>
              <a:spcAft>
                <a:spcPct val="20000"/>
              </a:spcAft>
              <a:buClrTx/>
              <a:buSzTx/>
              <a:buFontTx/>
              <a:buNone/>
            </a:pPr>
            <a:r>
              <a:rPr lang="pt-BR" altLang="pt-BR" sz="2000" b="1">
                <a:solidFill>
                  <a:srgbClr val="000099"/>
                </a:solidFill>
                <a:latin typeface="Symbol" pitchFamily="18" charset="2"/>
                <a:sym typeface="Symbol" pitchFamily="18" charset="2"/>
              </a:rPr>
              <a:t>b</a:t>
            </a:r>
            <a:r>
              <a:rPr lang="pt-BR" altLang="pt-BR" sz="2000" b="1">
                <a:solidFill>
                  <a:srgbClr val="000099"/>
                </a:solidFill>
                <a:latin typeface="Arial" pitchFamily="34" charset="0"/>
                <a:sym typeface="Symbol" pitchFamily="18" charset="2"/>
              </a:rPr>
              <a:t>     =    0.2    1.0     2.0     5.0      8.0     10.0</a:t>
            </a:r>
          </a:p>
          <a:p>
            <a:pPr>
              <a:lnSpc>
                <a:spcPct val="120000"/>
              </a:lnSpc>
              <a:spcAft>
                <a:spcPct val="20000"/>
              </a:spcAft>
              <a:buClrTx/>
              <a:buSzTx/>
              <a:buFontTx/>
              <a:buNone/>
            </a:pPr>
            <a:r>
              <a:rPr lang="pt-BR" altLang="pt-BR" sz="2000" b="1">
                <a:solidFill>
                  <a:srgbClr val="000099"/>
                </a:solidFill>
                <a:latin typeface="Arial" pitchFamily="34" charset="0"/>
              </a:rPr>
              <a:t>n</a:t>
            </a:r>
            <a:r>
              <a:rPr lang="pt-BR" altLang="pt-BR" sz="2000" b="1" baseline="-25000">
                <a:solidFill>
                  <a:srgbClr val="000099"/>
                </a:solidFill>
                <a:latin typeface="Arial" pitchFamily="34" charset="0"/>
              </a:rPr>
              <a:t>MAX </a:t>
            </a:r>
            <a:r>
              <a:rPr lang="pt-BR" altLang="pt-BR" sz="2000" b="1">
                <a:solidFill>
                  <a:srgbClr val="000099"/>
                </a:solidFill>
                <a:latin typeface="Arial" pitchFamily="34" charset="0"/>
              </a:rPr>
              <a:t> =       1       3        4        8       11        14</a:t>
            </a:r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3905250" y="3509963"/>
          <a:ext cx="4459288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6" name="Equação" r:id="rId5" imgW="1637589" imgH="215806" progId="Equation.3">
                  <p:embed/>
                </p:oleObj>
              </mc:Choice>
              <mc:Fallback>
                <p:oleObj name="Equação" r:id="rId5" imgW="1637589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0" y="3509963"/>
                        <a:ext cx="4459288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FFFFF"/>
                                </a:gs>
                                <a:gs pos="100000">
                                  <a:srgbClr val="DDDDDD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0" y="0"/>
            <a:ext cx="90598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itchFamily="2" charset="2"/>
              <a:buChar char="v"/>
            </a:pPr>
            <a:r>
              <a:rPr lang="pt-BR" altLang="pt-BR" sz="2000" b="1">
                <a:solidFill>
                  <a:srgbClr val="990000"/>
                </a:solidFill>
                <a:latin typeface="Arial" pitchFamily="34" charset="0"/>
                <a:sym typeface="Monotype Sorts" pitchFamily="2" charset="2"/>
              </a:rPr>
              <a:t>A regra de </a:t>
            </a:r>
            <a:r>
              <a:rPr lang="pt-BR" altLang="pt-BR" sz="2000" b="1">
                <a:solidFill>
                  <a:srgbClr val="006600"/>
                </a:solidFill>
                <a:latin typeface="Arial" pitchFamily="34" charset="0"/>
                <a:sym typeface="Monotype Sorts" pitchFamily="2" charset="2"/>
              </a:rPr>
              <a:t>Carson </a:t>
            </a:r>
            <a:r>
              <a:rPr lang="pt-BR" altLang="pt-BR" sz="2000" b="1">
                <a:solidFill>
                  <a:srgbClr val="990000"/>
                </a:solidFill>
                <a:latin typeface="Arial" pitchFamily="34" charset="0"/>
                <a:sym typeface="Monotype Sorts" pitchFamily="2" charset="2"/>
              </a:rPr>
              <a:t>é dada pela seguinte relação</a:t>
            </a:r>
            <a:r>
              <a:rPr lang="pt-BR" altLang="pt-BR" sz="2000" b="1">
                <a:solidFill>
                  <a:srgbClr val="990000"/>
                </a:solidFill>
                <a:latin typeface="Arial" pitchFamily="34" charset="0"/>
              </a:rPr>
              <a:t>:</a:t>
            </a:r>
          </a:p>
        </p:txBody>
      </p:sp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822325" y="642938"/>
          <a:ext cx="4398963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7" name="Equação" r:id="rId7" imgW="1625600" imgH="190500" progId="Equation.3">
                  <p:embed/>
                </p:oleObj>
              </mc:Choice>
              <mc:Fallback>
                <p:oleObj name="Equação" r:id="rId7" imgW="1625600" imgH="190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642938"/>
                        <a:ext cx="4398963" cy="51435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rgbClr val="EAEAEA"/>
                          </a:gs>
                          <a:gs pos="50000">
                            <a:srgbClr val="FFFFFF"/>
                          </a:gs>
                          <a:gs pos="100000">
                            <a:srgbClr val="EAEAEA"/>
                          </a:gs>
                        </a:gsLst>
                        <a:lin ang="27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0" y="1476375"/>
            <a:ext cx="90598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1">
              <a:lnSpc>
                <a:spcPct val="120000"/>
              </a:lnSpc>
              <a:spcAft>
                <a:spcPct val="20000"/>
              </a:spcAft>
              <a:buClrTx/>
              <a:buSzTx/>
              <a:buFont typeface="Wingdings" pitchFamily="2" charset="2"/>
              <a:buChar char="Ø"/>
            </a:pPr>
            <a:r>
              <a:rPr lang="pt-BR" altLang="pt-BR" sz="2000" b="1">
                <a:latin typeface="Arial" pitchFamily="34" charset="0"/>
                <a:sym typeface="Monotype Sorts" pitchFamily="2" charset="2"/>
              </a:rPr>
              <a:t>Ela fornece a largura de faixa considerando coeficientes até 1% do valor da amplitude da portadora não modulada</a:t>
            </a:r>
            <a:r>
              <a:rPr lang="pt-BR" altLang="pt-BR" sz="2000" b="1">
                <a:latin typeface="Arial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Nos Estados Unidos, o máximo valor do desvio de frequência </a:t>
            </a:r>
            <a:r>
              <a:rPr lang="pt-BR" altLang="pt-BR" smtClean="0">
                <a:sym typeface="Symbol" pitchFamily="18" charset="2"/>
              </a:rPr>
              <a:t>f é 75 kHz para FM comercial. Se a largura em banda base é de 15 kHz, que é tipicamente a máxima frequência de áudio de interesse, qual é largura de faixa requerida.</a:t>
            </a:r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O índice de modulação é dado pela razão entre o desvio máximo de frequência e a máxima frequência do sinal de modulação, ou seja:</a:t>
            </a:r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De acordo com o critério da regra de Carson</a:t>
            </a:r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3455988" y="3824288"/>
          <a:ext cx="2157412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Equação" r:id="rId3" imgW="1155700" imgH="393700" progId="Equation.3">
                  <p:embed/>
                </p:oleObj>
              </mc:Choice>
              <mc:Fallback>
                <p:oleObj name="Equação" r:id="rId3" imgW="11557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5988" y="3824288"/>
                        <a:ext cx="2157412" cy="73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2625725" y="5661025"/>
          <a:ext cx="3402013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Equation" r:id="rId5" imgW="1739900" imgH="393700" progId="Equation.3">
                  <p:embed/>
                </p:oleObj>
              </mc:Choice>
              <mc:Fallback>
                <p:oleObj name="Equation" r:id="rId5" imgW="17399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5725" y="5661025"/>
                        <a:ext cx="3402013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Definição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pt-BR" altLang="pt-BR" smtClean="0"/>
              <a:t>Neste tipo de modulação o ângulo da portadora varia de acordo com o sinal em banda base.</a:t>
            </a:r>
          </a:p>
          <a:p>
            <a:pPr marL="609600" indent="-609600" eaLnBrk="1" hangingPunct="1"/>
            <a:endParaRPr lang="pt-BR" altLang="pt-BR" smtClean="0"/>
          </a:p>
          <a:p>
            <a:pPr marL="609600" indent="-609600" eaLnBrk="1" hangingPunct="1"/>
            <a:r>
              <a:rPr lang="pt-BR" altLang="pt-BR" smtClean="0"/>
              <a:t>Neste tipo de modulação temos:</a:t>
            </a:r>
          </a:p>
          <a:p>
            <a:pPr marL="609600" indent="-609600" eaLnBrk="1" hangingPunct="1">
              <a:buFont typeface="Wingdings" pitchFamily="2" charset="2"/>
              <a:buAutoNum type="alphaLcParenR"/>
            </a:pPr>
            <a:r>
              <a:rPr lang="pt-BR" altLang="pt-BR" smtClean="0"/>
              <a:t>Modulação em frequência (FM);</a:t>
            </a:r>
          </a:p>
          <a:p>
            <a:pPr marL="609600" indent="-609600" eaLnBrk="1" hangingPunct="1">
              <a:buFont typeface="Wingdings" pitchFamily="2" charset="2"/>
              <a:buAutoNum type="alphaLcParenR"/>
            </a:pPr>
            <a:r>
              <a:rPr lang="pt-BR" altLang="pt-BR" smtClean="0"/>
              <a:t>Modulação em fase (PM);</a:t>
            </a:r>
          </a:p>
          <a:p>
            <a:pPr marL="609600" indent="-609600" eaLnBrk="1" hangingPunct="1"/>
            <a:endParaRPr lang="pt-BR" altLang="pt-BR" smtClean="0"/>
          </a:p>
          <a:p>
            <a:pPr marL="609600" indent="-609600" eaLnBrk="1" hangingPunct="1"/>
            <a:endParaRPr lang="pt-BR" altLang="pt-BR" smtClean="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394075" y="3314700"/>
          <a:ext cx="203835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ção" r:id="rId3" imgW="1002865" imgH="190417" progId="Equation.3">
                  <p:embed/>
                </p:oleObj>
              </mc:Choice>
              <mc:Fallback>
                <p:oleObj name="Equação" r:id="rId3" imgW="1002865" imgH="19041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4075" y="3314700"/>
                        <a:ext cx="203835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Exemplo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De acordo com o critério de 1%, analisando-se o gráfico dado anteriormente, tem-se que:</a:t>
            </a:r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Na prática é alocada para cada rádio FM uma largura de faixa de 200 kHz</a:t>
            </a:r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2268538" y="3500438"/>
          <a:ext cx="45085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Equation" r:id="rId3" imgW="2005729" imgH="215806" progId="Equation.3">
                  <p:embed/>
                </p:oleObj>
              </mc:Choice>
              <mc:Fallback>
                <p:oleObj name="Equation" r:id="rId3" imgW="2005729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500438"/>
                        <a:ext cx="45085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8" y="0"/>
            <a:ext cx="9144000" cy="771525"/>
          </a:xfrm>
        </p:spPr>
        <p:txBody>
          <a:bodyPr/>
          <a:lstStyle/>
          <a:p>
            <a:pPr marL="381000" indent="-381000" eaLnBrk="1" hangingPunct="1">
              <a:lnSpc>
                <a:spcPct val="120000"/>
              </a:lnSpc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v"/>
            </a:pPr>
            <a:r>
              <a:rPr lang="pt-BR" altLang="pt-BR" sz="2000" smtClean="0"/>
              <a:t>Exemplos:  Cálculo da largura de faixa com os seguinte dados:</a:t>
            </a:r>
            <a:br>
              <a:rPr lang="pt-BR" altLang="pt-BR" sz="2000" smtClean="0"/>
            </a:br>
            <a:r>
              <a:rPr lang="pt-BR" altLang="pt-BR" sz="2000" smtClean="0"/>
              <a:t> </a:t>
            </a:r>
            <a:r>
              <a:rPr lang="pt-BR" altLang="pt-BR" sz="2000" smtClean="0">
                <a:solidFill>
                  <a:srgbClr val="990000"/>
                </a:solidFill>
                <a:latin typeface="Symbol" pitchFamily="18" charset="2"/>
                <a:sym typeface="Symbol" pitchFamily="18" charset="2"/>
              </a:rPr>
              <a:t>b</a:t>
            </a:r>
            <a:r>
              <a:rPr lang="pt-BR" altLang="pt-BR" sz="2000" smtClean="0">
                <a:solidFill>
                  <a:srgbClr val="990000"/>
                </a:solidFill>
                <a:sym typeface="Symbol" pitchFamily="18" charset="2"/>
              </a:rPr>
              <a:t> = 5 e f = 75 kHz:    </a:t>
            </a:r>
            <a:r>
              <a:rPr lang="pt-BR" altLang="pt-BR" sz="2000" smtClean="0">
                <a:solidFill>
                  <a:schemeClr val="tx1"/>
                </a:solidFill>
                <a:sym typeface="Monotype Sorts" pitchFamily="2" charset="2"/>
              </a:rPr>
              <a:t>f</a:t>
            </a:r>
            <a:r>
              <a:rPr lang="pt-BR" altLang="pt-BR" sz="2000" baseline="-25000" smtClean="0">
                <a:solidFill>
                  <a:schemeClr val="tx1"/>
                </a:solidFill>
                <a:sym typeface="Monotype Sorts" pitchFamily="2" charset="2"/>
              </a:rPr>
              <a:t>m</a:t>
            </a:r>
            <a:r>
              <a:rPr lang="pt-BR" altLang="pt-BR" sz="2000" smtClean="0">
                <a:solidFill>
                  <a:schemeClr val="tx1"/>
                </a:solidFill>
                <a:sym typeface="Monotype Sorts" pitchFamily="2" charset="2"/>
              </a:rPr>
              <a:t> = 15 kHz     e    2</a:t>
            </a:r>
            <a:r>
              <a:rPr lang="pt-BR" altLang="pt-BR" sz="2000" smtClean="0">
                <a:solidFill>
                  <a:schemeClr val="tx1"/>
                </a:solidFill>
                <a:sym typeface="Symbol" pitchFamily="18" charset="2"/>
              </a:rPr>
              <a:t>f = 150 kHz: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20638" y="976313"/>
            <a:ext cx="9123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pt-BR" altLang="pt-BR" sz="2000" b="1">
                <a:solidFill>
                  <a:srgbClr val="000099"/>
                </a:solidFill>
                <a:latin typeface="Arial" pitchFamily="34" charset="0"/>
                <a:sym typeface="Monotype Sorts" pitchFamily="2" charset="2"/>
              </a:rPr>
              <a:t>Bw por Carlson:</a:t>
            </a:r>
            <a:endParaRPr lang="pt-BR" altLang="pt-BR" sz="2000" b="1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0638" y="2027238"/>
            <a:ext cx="9123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pt-BR" altLang="pt-BR" sz="2000" b="1">
                <a:solidFill>
                  <a:srgbClr val="990000"/>
                </a:solidFill>
                <a:latin typeface="Arial" pitchFamily="34" charset="0"/>
                <a:sym typeface="Monotype Sorts" pitchFamily="2" charset="2"/>
              </a:rPr>
              <a:t>Bw pela tabela:</a:t>
            </a:r>
            <a:endParaRPr lang="pt-BR" altLang="pt-BR" sz="2000" b="1">
              <a:solidFill>
                <a:srgbClr val="990000"/>
              </a:solidFill>
              <a:latin typeface="Arial" pitchFamily="34" charset="0"/>
            </a:endParaRPr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1524000" y="1490663"/>
          <a:ext cx="545465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4" name="Equação" r:id="rId3" imgW="2019300" imgH="190500" progId="Equation.3">
                  <p:embed/>
                </p:oleObj>
              </mc:Choice>
              <mc:Fallback>
                <p:oleObj name="Equação" r:id="rId3" imgW="2019300" imgH="190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490663"/>
                        <a:ext cx="5454650" cy="509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FFFFF"/>
                                </a:gs>
                                <a:gs pos="100000">
                                  <a:srgbClr val="DDDDDD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1387475" y="2508250"/>
          <a:ext cx="547052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5" name="Equation" r:id="rId5" imgW="2006600" imgH="190500" progId="Equation.3">
                  <p:embed/>
                </p:oleObj>
              </mc:Choice>
              <mc:Fallback>
                <p:oleObj name="Equation" r:id="rId5" imgW="2006600" imgH="19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2508250"/>
                        <a:ext cx="547052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FFFFF"/>
                                </a:gs>
                                <a:gs pos="100000">
                                  <a:srgbClr val="DDDDDD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799" name="Group 7"/>
          <p:cNvGrpSpPr>
            <a:grpSpLocks/>
          </p:cNvGrpSpPr>
          <p:nvPr/>
        </p:nvGrpSpPr>
        <p:grpSpPr bwMode="auto">
          <a:xfrm>
            <a:off x="647700" y="4090988"/>
            <a:ext cx="7899400" cy="2447925"/>
            <a:chOff x="848" y="1861"/>
            <a:chExt cx="4074" cy="1416"/>
          </a:xfrm>
        </p:grpSpPr>
        <p:grpSp>
          <p:nvGrpSpPr>
            <p:cNvPr id="33802" name="Group 8"/>
            <p:cNvGrpSpPr>
              <a:grpSpLocks/>
            </p:cNvGrpSpPr>
            <p:nvPr/>
          </p:nvGrpSpPr>
          <p:grpSpPr bwMode="auto">
            <a:xfrm>
              <a:off x="1046" y="1861"/>
              <a:ext cx="3704" cy="626"/>
              <a:chOff x="842" y="1075"/>
              <a:chExt cx="3704" cy="626"/>
            </a:xfrm>
          </p:grpSpPr>
          <p:sp>
            <p:nvSpPr>
              <p:cNvPr id="33816" name="Line 9"/>
              <p:cNvSpPr>
                <a:spLocks noChangeShapeType="1"/>
              </p:cNvSpPr>
              <p:nvPr/>
            </p:nvSpPr>
            <p:spPr bwMode="auto">
              <a:xfrm>
                <a:off x="842" y="1698"/>
                <a:ext cx="370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33817" name="Line 10"/>
              <p:cNvSpPr>
                <a:spLocks noChangeShapeType="1"/>
              </p:cNvSpPr>
              <p:nvPr/>
            </p:nvSpPr>
            <p:spPr bwMode="auto">
              <a:xfrm flipV="1">
                <a:off x="2677" y="1467"/>
                <a:ext cx="0" cy="231"/>
              </a:xfrm>
              <a:prstGeom prst="line">
                <a:avLst/>
              </a:prstGeom>
              <a:noFill/>
              <a:ln w="28575">
                <a:solidFill>
                  <a:schemeClr val="accent2"/>
                </a:solidFill>
                <a:round/>
                <a:headEnd type="none" w="sm" len="sm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33818" name="Line 11"/>
              <p:cNvSpPr>
                <a:spLocks noChangeShapeType="1"/>
              </p:cNvSpPr>
              <p:nvPr/>
            </p:nvSpPr>
            <p:spPr bwMode="auto">
              <a:xfrm flipV="1">
                <a:off x="2880" y="1225"/>
                <a:ext cx="0" cy="47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33819" name="Line 12"/>
              <p:cNvSpPr>
                <a:spLocks noChangeShapeType="1"/>
              </p:cNvSpPr>
              <p:nvPr/>
            </p:nvSpPr>
            <p:spPr bwMode="auto">
              <a:xfrm flipV="1">
                <a:off x="2471" y="1225"/>
                <a:ext cx="0" cy="47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33820" name="Line 13"/>
              <p:cNvSpPr>
                <a:spLocks noChangeShapeType="1"/>
              </p:cNvSpPr>
              <p:nvPr/>
            </p:nvSpPr>
            <p:spPr bwMode="auto">
              <a:xfrm flipV="1">
                <a:off x="2250" y="1075"/>
                <a:ext cx="0" cy="62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33821" name="Line 14"/>
              <p:cNvSpPr>
                <a:spLocks noChangeShapeType="1"/>
              </p:cNvSpPr>
              <p:nvPr/>
            </p:nvSpPr>
            <p:spPr bwMode="auto">
              <a:xfrm flipV="1">
                <a:off x="3118" y="1075"/>
                <a:ext cx="0" cy="62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33822" name="Line 15"/>
              <p:cNvSpPr>
                <a:spLocks noChangeShapeType="1"/>
              </p:cNvSpPr>
              <p:nvPr/>
            </p:nvSpPr>
            <p:spPr bwMode="auto">
              <a:xfrm flipV="1">
                <a:off x="2022" y="1225"/>
                <a:ext cx="0" cy="47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33823" name="Line 16"/>
              <p:cNvSpPr>
                <a:spLocks noChangeShapeType="1"/>
              </p:cNvSpPr>
              <p:nvPr/>
            </p:nvSpPr>
            <p:spPr bwMode="auto">
              <a:xfrm flipV="1">
                <a:off x="3318" y="1225"/>
                <a:ext cx="0" cy="47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33824" name="Line 17"/>
              <p:cNvSpPr>
                <a:spLocks noChangeShapeType="1"/>
              </p:cNvSpPr>
              <p:nvPr/>
            </p:nvSpPr>
            <p:spPr bwMode="auto">
              <a:xfrm flipV="1">
                <a:off x="3704" y="1467"/>
                <a:ext cx="0" cy="23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33825" name="Line 18"/>
              <p:cNvSpPr>
                <a:spLocks noChangeShapeType="1"/>
              </p:cNvSpPr>
              <p:nvPr/>
            </p:nvSpPr>
            <p:spPr bwMode="auto">
              <a:xfrm flipV="1">
                <a:off x="1606" y="1467"/>
                <a:ext cx="0" cy="23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33826" name="Line 19"/>
              <p:cNvSpPr>
                <a:spLocks noChangeShapeType="1"/>
              </p:cNvSpPr>
              <p:nvPr/>
            </p:nvSpPr>
            <p:spPr bwMode="auto">
              <a:xfrm flipV="1">
                <a:off x="3884" y="160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33827" name="Line 20"/>
              <p:cNvSpPr>
                <a:spLocks noChangeShapeType="1"/>
              </p:cNvSpPr>
              <p:nvPr/>
            </p:nvSpPr>
            <p:spPr bwMode="auto">
              <a:xfrm flipV="1">
                <a:off x="1414" y="160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33828" name="Line 21"/>
              <p:cNvSpPr>
                <a:spLocks noChangeShapeType="1"/>
              </p:cNvSpPr>
              <p:nvPr/>
            </p:nvSpPr>
            <p:spPr bwMode="auto">
              <a:xfrm flipV="1">
                <a:off x="3524" y="1321"/>
                <a:ext cx="0" cy="37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33829" name="Line 22"/>
              <p:cNvSpPr>
                <a:spLocks noChangeShapeType="1"/>
              </p:cNvSpPr>
              <p:nvPr/>
            </p:nvSpPr>
            <p:spPr bwMode="auto">
              <a:xfrm flipV="1">
                <a:off x="1796" y="1321"/>
                <a:ext cx="0" cy="37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33830" name="Line 23"/>
              <p:cNvSpPr>
                <a:spLocks noChangeShapeType="1"/>
              </p:cNvSpPr>
              <p:nvPr/>
            </p:nvSpPr>
            <p:spPr bwMode="auto">
              <a:xfrm flipV="1">
                <a:off x="1234" y="1515"/>
                <a:ext cx="0" cy="1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33831" name="Line 24"/>
              <p:cNvSpPr>
                <a:spLocks noChangeShapeType="1"/>
              </p:cNvSpPr>
              <p:nvPr/>
            </p:nvSpPr>
            <p:spPr bwMode="auto">
              <a:xfrm flipV="1">
                <a:off x="4077" y="1515"/>
                <a:ext cx="0" cy="18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33832" name="Line 25"/>
              <p:cNvSpPr>
                <a:spLocks noChangeShapeType="1"/>
              </p:cNvSpPr>
              <p:nvPr/>
            </p:nvSpPr>
            <p:spPr bwMode="auto">
              <a:xfrm flipV="1">
                <a:off x="4220" y="1602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  <p:sp>
            <p:nvSpPr>
              <p:cNvPr id="33833" name="Line 26"/>
              <p:cNvSpPr>
                <a:spLocks noChangeShapeType="1"/>
              </p:cNvSpPr>
              <p:nvPr/>
            </p:nvSpPr>
            <p:spPr bwMode="auto">
              <a:xfrm flipV="1">
                <a:off x="1026" y="1605"/>
                <a:ext cx="0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lg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pt-BR"/>
              </a:p>
            </p:txBody>
          </p:sp>
        </p:grpSp>
        <p:sp>
          <p:nvSpPr>
            <p:cNvPr id="33803" name="Text Box 27"/>
            <p:cNvSpPr txBox="1">
              <a:spLocks noChangeArrowheads="1"/>
            </p:cNvSpPr>
            <p:nvPr/>
          </p:nvSpPr>
          <p:spPr bwMode="auto">
            <a:xfrm>
              <a:off x="2787" y="2486"/>
              <a:ext cx="18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lg" len="med"/>
                </a14:hiddenLine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2000" b="1">
                  <a:latin typeface="Arial" pitchFamily="34" charset="0"/>
                </a:rPr>
                <a:t>f</a:t>
              </a:r>
              <a:r>
                <a:rPr lang="pt-BR" altLang="pt-BR" sz="2000" b="1" baseline="-25000">
                  <a:latin typeface="Arial" pitchFamily="34" charset="0"/>
                </a:rPr>
                <a:t>0</a:t>
              </a:r>
              <a:endParaRPr lang="pt-BR" altLang="pt-BR" sz="2000" b="1">
                <a:latin typeface="Arial" pitchFamily="34" charset="0"/>
              </a:endParaRPr>
            </a:p>
          </p:txBody>
        </p:sp>
        <p:sp>
          <p:nvSpPr>
            <p:cNvPr id="33804" name="Text Box 28"/>
            <p:cNvSpPr txBox="1">
              <a:spLocks noChangeArrowheads="1"/>
            </p:cNvSpPr>
            <p:nvPr/>
          </p:nvSpPr>
          <p:spPr bwMode="auto">
            <a:xfrm>
              <a:off x="4390" y="2496"/>
              <a:ext cx="53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lg" len="med"/>
                </a14:hiddenLine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2000" b="1">
                  <a:latin typeface="Arial" pitchFamily="34" charset="0"/>
                </a:rPr>
                <a:t>f</a:t>
              </a:r>
              <a:r>
                <a:rPr lang="pt-BR" altLang="pt-BR" sz="2000" b="1" baseline="-25000">
                  <a:latin typeface="Arial" pitchFamily="34" charset="0"/>
                </a:rPr>
                <a:t>0</a:t>
              </a:r>
              <a:r>
                <a:rPr lang="pt-BR" altLang="pt-BR" sz="2000" b="1">
                  <a:latin typeface="Arial" pitchFamily="34" charset="0"/>
                </a:rPr>
                <a:t> + 8f</a:t>
              </a:r>
              <a:r>
                <a:rPr lang="pt-BR" altLang="pt-BR" sz="2000" b="1" baseline="-25000">
                  <a:latin typeface="Arial" pitchFamily="34" charset="0"/>
                </a:rPr>
                <a:t>m</a:t>
              </a:r>
              <a:endParaRPr lang="pt-BR" altLang="pt-BR" sz="2000" b="1">
                <a:latin typeface="Arial" pitchFamily="34" charset="0"/>
              </a:endParaRPr>
            </a:p>
          </p:txBody>
        </p:sp>
        <p:sp>
          <p:nvSpPr>
            <p:cNvPr id="33805" name="Text Box 29"/>
            <p:cNvSpPr txBox="1">
              <a:spLocks noChangeArrowheads="1"/>
            </p:cNvSpPr>
            <p:nvPr/>
          </p:nvSpPr>
          <p:spPr bwMode="auto">
            <a:xfrm>
              <a:off x="848" y="2496"/>
              <a:ext cx="49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lg" len="med"/>
                </a14:hiddenLine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2000" b="1">
                  <a:latin typeface="Arial" pitchFamily="34" charset="0"/>
                </a:rPr>
                <a:t>f</a:t>
              </a:r>
              <a:r>
                <a:rPr lang="pt-BR" altLang="pt-BR" sz="2000" b="1" baseline="-25000">
                  <a:latin typeface="Arial" pitchFamily="34" charset="0"/>
                </a:rPr>
                <a:t>0</a:t>
              </a:r>
              <a:r>
                <a:rPr lang="pt-BR" altLang="pt-BR" sz="2000" b="1">
                  <a:latin typeface="Arial" pitchFamily="34" charset="0"/>
                </a:rPr>
                <a:t> - 8f</a:t>
              </a:r>
              <a:r>
                <a:rPr lang="pt-BR" altLang="pt-BR" sz="2000" b="1" baseline="-25000">
                  <a:latin typeface="Arial" pitchFamily="34" charset="0"/>
                </a:rPr>
                <a:t>m</a:t>
              </a:r>
              <a:endParaRPr lang="pt-BR" altLang="pt-BR" sz="2000" b="1">
                <a:latin typeface="Arial" pitchFamily="34" charset="0"/>
              </a:endParaRPr>
            </a:p>
          </p:txBody>
        </p:sp>
        <p:sp>
          <p:nvSpPr>
            <p:cNvPr id="33806" name="Text Box 30"/>
            <p:cNvSpPr txBox="1">
              <a:spLocks noChangeArrowheads="1"/>
            </p:cNvSpPr>
            <p:nvPr/>
          </p:nvSpPr>
          <p:spPr bwMode="auto">
            <a:xfrm>
              <a:off x="2302" y="2747"/>
              <a:ext cx="96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lg" len="med"/>
                </a14:hiddenLine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2000" b="1">
                  <a:solidFill>
                    <a:srgbClr val="000099"/>
                  </a:solidFill>
                  <a:latin typeface="Arial" pitchFamily="34" charset="0"/>
                  <a:sym typeface="Monotype Sorts" pitchFamily="2" charset="2"/>
                </a:rPr>
                <a:t>2</a:t>
              </a:r>
              <a:r>
                <a:rPr lang="pt-BR" altLang="pt-BR" sz="2000" b="1">
                  <a:solidFill>
                    <a:srgbClr val="000099"/>
                  </a:solidFill>
                  <a:latin typeface="Arial" pitchFamily="34" charset="0"/>
                  <a:sym typeface="Symbol" pitchFamily="18" charset="2"/>
                </a:rPr>
                <a:t>f = 150 kHz:</a:t>
              </a:r>
              <a:endParaRPr lang="pt-BR" altLang="pt-BR" sz="2000" b="1">
                <a:solidFill>
                  <a:srgbClr val="000099"/>
                </a:solidFill>
                <a:latin typeface="Arial" pitchFamily="34" charset="0"/>
              </a:endParaRPr>
            </a:p>
          </p:txBody>
        </p:sp>
        <p:sp>
          <p:nvSpPr>
            <p:cNvPr id="33807" name="Line 31"/>
            <p:cNvSpPr>
              <a:spLocks noChangeShapeType="1"/>
            </p:cNvSpPr>
            <p:nvPr/>
          </p:nvSpPr>
          <p:spPr bwMode="auto">
            <a:xfrm>
              <a:off x="3474" y="2867"/>
              <a:ext cx="4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33808" name="Line 32"/>
            <p:cNvSpPr>
              <a:spLocks noChangeShapeType="1"/>
            </p:cNvSpPr>
            <p:nvPr/>
          </p:nvSpPr>
          <p:spPr bwMode="auto">
            <a:xfrm>
              <a:off x="3908" y="2477"/>
              <a:ext cx="0" cy="3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33809" name="Line 33"/>
            <p:cNvSpPr>
              <a:spLocks noChangeShapeType="1"/>
            </p:cNvSpPr>
            <p:nvPr/>
          </p:nvSpPr>
          <p:spPr bwMode="auto">
            <a:xfrm flipH="1">
              <a:off x="1806" y="2867"/>
              <a:ext cx="4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33810" name="Line 34"/>
            <p:cNvSpPr>
              <a:spLocks noChangeShapeType="1"/>
            </p:cNvSpPr>
            <p:nvPr/>
          </p:nvSpPr>
          <p:spPr bwMode="auto">
            <a:xfrm flipH="1">
              <a:off x="1796" y="2477"/>
              <a:ext cx="0" cy="3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33811" name="Text Box 35"/>
            <p:cNvSpPr txBox="1">
              <a:spLocks noChangeArrowheads="1"/>
            </p:cNvSpPr>
            <p:nvPr/>
          </p:nvSpPr>
          <p:spPr bwMode="auto">
            <a:xfrm>
              <a:off x="2518" y="3047"/>
              <a:ext cx="625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lg" len="med"/>
                </a14:hiddenLine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2000" b="1">
                  <a:solidFill>
                    <a:srgbClr val="990000"/>
                  </a:solidFill>
                  <a:latin typeface="Arial" pitchFamily="34" charset="0"/>
                  <a:sym typeface="Symbol" pitchFamily="18" charset="2"/>
                </a:rPr>
                <a:t>240 kHz:</a:t>
              </a:r>
              <a:endParaRPr lang="pt-BR" altLang="pt-BR" sz="2000" b="1">
                <a:solidFill>
                  <a:srgbClr val="990000"/>
                </a:solidFill>
                <a:latin typeface="Arial" pitchFamily="34" charset="0"/>
              </a:endParaRPr>
            </a:p>
          </p:txBody>
        </p:sp>
        <p:sp>
          <p:nvSpPr>
            <p:cNvPr id="33812" name="Line 36"/>
            <p:cNvSpPr>
              <a:spLocks noChangeShapeType="1"/>
            </p:cNvSpPr>
            <p:nvPr/>
          </p:nvSpPr>
          <p:spPr bwMode="auto">
            <a:xfrm>
              <a:off x="3269" y="3167"/>
              <a:ext cx="114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33813" name="Line 37"/>
            <p:cNvSpPr>
              <a:spLocks noChangeShapeType="1"/>
            </p:cNvSpPr>
            <p:nvPr/>
          </p:nvSpPr>
          <p:spPr bwMode="auto">
            <a:xfrm>
              <a:off x="4424" y="2484"/>
              <a:ext cx="0" cy="6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33814" name="Line 38"/>
            <p:cNvSpPr>
              <a:spLocks noChangeShapeType="1"/>
            </p:cNvSpPr>
            <p:nvPr/>
          </p:nvSpPr>
          <p:spPr bwMode="auto">
            <a:xfrm flipH="1">
              <a:off x="1275" y="3167"/>
              <a:ext cx="114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  <p:sp>
          <p:nvSpPr>
            <p:cNvPr id="33815" name="Line 39"/>
            <p:cNvSpPr>
              <a:spLocks noChangeShapeType="1"/>
            </p:cNvSpPr>
            <p:nvPr/>
          </p:nvSpPr>
          <p:spPr bwMode="auto">
            <a:xfrm flipH="1">
              <a:off x="1236" y="2487"/>
              <a:ext cx="0" cy="6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 type="none" w="sm" len="sm"/>
              <a:tailEnd type="non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pt-BR"/>
            </a:p>
          </p:txBody>
        </p:sp>
      </p:grpSp>
      <p:sp>
        <p:nvSpPr>
          <p:cNvPr id="33800" name="Text Box 40"/>
          <p:cNvSpPr txBox="1">
            <a:spLocks noChangeArrowheads="1"/>
          </p:cNvSpPr>
          <p:nvPr/>
        </p:nvSpPr>
        <p:spPr bwMode="auto">
          <a:xfrm>
            <a:off x="20638" y="3081338"/>
            <a:ext cx="9123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lg" len="med"/>
              </a14:hiddenLine>
            </a:ext>
          </a:extLst>
        </p:spPr>
        <p:txBody>
          <a:bodyPr lIns="90000" tIns="46800" rIns="90000" bIns="46800" anchor="ctr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914400" indent="-4572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lvl="1">
              <a:spcBef>
                <a:spcPct val="0"/>
              </a:spcBef>
              <a:buClrTx/>
              <a:buSzTx/>
              <a:buFont typeface="Wingdings" pitchFamily="2" charset="2"/>
              <a:buChar char="Ø"/>
            </a:pPr>
            <a:r>
              <a:rPr lang="pt-BR" altLang="pt-BR" sz="2000" b="1">
                <a:solidFill>
                  <a:schemeClr val="accent2"/>
                </a:solidFill>
                <a:latin typeface="Arial" pitchFamily="34" charset="0"/>
                <a:sym typeface="Monotype Sorts" pitchFamily="2" charset="2"/>
              </a:rPr>
              <a:t>Bw comercial:</a:t>
            </a:r>
            <a:endParaRPr lang="pt-BR" altLang="pt-BR" sz="2000" b="1">
              <a:solidFill>
                <a:schemeClr val="accent2"/>
              </a:solidFill>
              <a:latin typeface="Arial" pitchFamily="34" charset="0"/>
            </a:endParaRPr>
          </a:p>
        </p:txBody>
      </p:sp>
      <p:graphicFrame>
        <p:nvGraphicFramePr>
          <p:cNvPr id="33801" name="Object 41"/>
          <p:cNvGraphicFramePr>
            <a:graphicFrameLocks noChangeAspect="1"/>
          </p:cNvGraphicFramePr>
          <p:nvPr/>
        </p:nvGraphicFramePr>
        <p:xfrm>
          <a:off x="1392238" y="3559175"/>
          <a:ext cx="4811712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6" name="Equation" r:id="rId7" imgW="1765300" imgH="190500" progId="Equation.3">
                  <p:embed/>
                </p:oleObj>
              </mc:Choice>
              <mc:Fallback>
                <p:oleObj name="Equation" r:id="rId7" imgW="1765300" imgH="1905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3559175"/>
                        <a:ext cx="4811712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rgbClr val="FFFFFF"/>
                                </a:gs>
                                <a:gs pos="100000">
                                  <a:srgbClr val="DDDDDD"/>
                                </a:gs>
                              </a:gsLst>
                              <a:path path="shape">
                                <a:fillToRect l="50000" t="50000" r="50000" b="50000"/>
                              </a:path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74675"/>
            <a:ext cx="7772400" cy="12954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pt-BR" b="1" smtClean="0"/>
              <a:t/>
            </a:r>
            <a:br>
              <a:rPr lang="en-US" altLang="pt-BR" b="1" smtClean="0"/>
            </a:br>
            <a:r>
              <a:rPr lang="en-US" altLang="pt-BR" sz="2800" smtClean="0"/>
              <a:t>Diagrama de blocos da geração indireta do sinal de FM – Método de Armstrong</a:t>
            </a:r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14600"/>
            <a:ext cx="850582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4820" name="CaixaDeTexto 3"/>
          <p:cNvSpPr txBox="1">
            <a:spLocks noChangeArrowheads="1"/>
          </p:cNvSpPr>
          <p:nvPr/>
        </p:nvSpPr>
        <p:spPr bwMode="auto">
          <a:xfrm>
            <a:off x="468313" y="3284538"/>
            <a:ext cx="863600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e</a:t>
            </a:r>
            <a:r>
              <a:rPr lang="pt-BR" altLang="pt-BR" sz="1800" baseline="-25000"/>
              <a:t>m</a:t>
            </a:r>
            <a:r>
              <a:rPr lang="pt-BR" altLang="pt-BR" sz="1800"/>
              <a:t>(t)</a:t>
            </a:r>
          </a:p>
        </p:txBody>
      </p:sp>
      <p:sp>
        <p:nvSpPr>
          <p:cNvPr id="34821" name="CaixaDeTexto 4"/>
          <p:cNvSpPr txBox="1">
            <a:spLocks noChangeArrowheads="1"/>
          </p:cNvSpPr>
          <p:nvPr/>
        </p:nvSpPr>
        <p:spPr bwMode="auto">
          <a:xfrm>
            <a:off x="7812088" y="3141663"/>
            <a:ext cx="863600" cy="3683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e</a:t>
            </a:r>
            <a:r>
              <a:rPr lang="pt-BR" altLang="pt-BR" sz="1800" baseline="-25000"/>
              <a:t> </a:t>
            </a:r>
            <a:r>
              <a:rPr lang="pt-BR" altLang="pt-BR" sz="1800"/>
              <a:t>(t)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11430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pt-BR" sz="2800" smtClean="0"/>
              <a:t>Diagrama de blocos de um multiplicador de frequência</a:t>
            </a:r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75" y="2878138"/>
            <a:ext cx="8839200" cy="1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Demodulação FM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500" smtClean="0"/>
              <a:t>O método mais simples para recuperar a informação contida num sinal modulado em frequência é o aproveitamento da inclinação praticamente linear da região não-ressonante de um circuito sintonizado.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500" smtClean="0"/>
              <a:t>Assim, convertemos as variações de frequência do sinal modulado (em outras palavras, convertemos o FM em AM) em variações de amplitude e recuperamos a envoltória da forma convencional como é realizada em AM.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Demodulação FM básico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16138"/>
            <a:ext cx="9144000" cy="317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37892" name="Line 4"/>
          <p:cNvSpPr>
            <a:spLocks noChangeShapeType="1"/>
          </p:cNvSpPr>
          <p:nvPr/>
        </p:nvSpPr>
        <p:spPr bwMode="auto">
          <a:xfrm flipV="1">
            <a:off x="5940425" y="3141663"/>
            <a:ext cx="1727200" cy="1008062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7524750" y="2276475"/>
            <a:ext cx="12239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Região linear</a:t>
            </a:r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H="1">
            <a:off x="7235825" y="2924175"/>
            <a:ext cx="288925" cy="4333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539750" y="5300663"/>
            <a:ext cx="73136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600">
                <a:solidFill>
                  <a:schemeClr val="tx2"/>
                </a:solidFill>
              </a:rPr>
              <a:t>Demodulação FM – variações: detector balanceado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Transmissor FM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500" smtClean="0"/>
              <a:t>Os circuitos moduladores podem ter uma característica comum pouco desejável: região linear de operação relativamente pequena, o que nos obriga a trabalhar com pequenos índices de modulação que levam o sistema para uma tendência a serem de faixa estreita.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500" smtClean="0"/>
              <a:t>Assumindo esta característica, podemos tentar obter o sinal FMFL a partir de um sinal FMFE, mediante a multiplicação de freqüência.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Transmissor FM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27213"/>
            <a:ext cx="7999412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1800" smtClean="0"/>
              <a:t>Se multiplicarmos a freq. deste sinal por um fator “n”, teremos:</a:t>
            </a:r>
          </a:p>
          <a:p>
            <a:pPr eaLnBrk="1" hangingPunct="1">
              <a:lnSpc>
                <a:spcPct val="90000"/>
              </a:lnSpc>
            </a:pPr>
            <a:endParaRPr lang="pt-BR" altLang="pt-BR" sz="1800" smtClean="0"/>
          </a:p>
          <a:p>
            <a:pPr eaLnBrk="1" hangingPunct="1">
              <a:lnSpc>
                <a:spcPct val="90000"/>
              </a:lnSpc>
            </a:pPr>
            <a:endParaRPr lang="pt-BR" altLang="pt-BR" sz="1800" smtClean="0"/>
          </a:p>
          <a:p>
            <a:pPr eaLnBrk="1" hangingPunct="1">
              <a:lnSpc>
                <a:spcPct val="90000"/>
              </a:lnSpc>
            </a:pPr>
            <a:endParaRPr lang="pt-BR" altLang="pt-BR" sz="1800" smtClean="0"/>
          </a:p>
          <a:p>
            <a:pPr eaLnBrk="1" hangingPunct="1">
              <a:lnSpc>
                <a:spcPct val="90000"/>
              </a:lnSpc>
            </a:pPr>
            <a:endParaRPr lang="pt-BR" altLang="pt-BR" sz="1800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1800" smtClean="0"/>
              <a:t>Onde verificamos que tanto a frequência da portadora quanto o índice de modulação ficam multiplicados pelo fator “n”. Sabemos que </a:t>
            </a:r>
          </a:p>
          <a:p>
            <a:pPr eaLnBrk="1" hangingPunct="1">
              <a:lnSpc>
                <a:spcPct val="90000"/>
              </a:lnSpc>
            </a:pPr>
            <a:endParaRPr lang="pt-BR" altLang="pt-BR" sz="1800" smtClean="0"/>
          </a:p>
          <a:p>
            <a:pPr eaLnBrk="1" hangingPunct="1">
              <a:lnSpc>
                <a:spcPct val="90000"/>
              </a:lnSpc>
            </a:pPr>
            <a:endParaRPr lang="pt-BR" altLang="pt-BR" sz="1800" smtClean="0"/>
          </a:p>
          <a:p>
            <a:pPr eaLnBrk="1" hangingPunct="1">
              <a:lnSpc>
                <a:spcPct val="90000"/>
              </a:lnSpc>
            </a:pPr>
            <a:endParaRPr lang="pt-BR" altLang="pt-BR" sz="1800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1800" smtClean="0"/>
              <a:t>E, assim, para uma mesma frequência do sinal de informação conseguimos, pela multiplicação de frequência, provocar um desvio de frequência maior no sinal modulado.</a:t>
            </a:r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2555875" y="2349500"/>
          <a:ext cx="439261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2" name="Equação" r:id="rId3" imgW="1854200" imgH="393700" progId="Equation.3">
                  <p:embed/>
                </p:oleObj>
              </mc:Choice>
              <mc:Fallback>
                <p:oleObj name="Equação" r:id="rId3" imgW="18542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349500"/>
                        <a:ext cx="4392613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6"/>
          <p:cNvGraphicFramePr>
            <a:graphicFrameLocks noChangeAspect="1"/>
          </p:cNvGraphicFramePr>
          <p:nvPr>
            <p:ph sz="half" idx="4294967295"/>
          </p:nvPr>
        </p:nvGraphicFramePr>
        <p:xfrm>
          <a:off x="3635375" y="4365625"/>
          <a:ext cx="12954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Equation" r:id="rId5" imgW="634725" imgH="241195" progId="Equation.3">
                  <p:embed/>
                </p:oleObj>
              </mc:Choice>
              <mc:Fallback>
                <p:oleObj name="Equation" r:id="rId5" imgW="634725" imgH="24119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365625"/>
                        <a:ext cx="12954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200" smtClean="0"/>
              <a:t>Diagrama de Blocos Básico do Transmissor FM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1116013" y="2276475"/>
            <a:ext cx="1439862" cy="6508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Circuito Integrador</a:t>
            </a:r>
          </a:p>
        </p:txBody>
      </p:sp>
      <p:sp>
        <p:nvSpPr>
          <p:cNvPr id="40964" name="Text Box 5"/>
          <p:cNvSpPr txBox="1">
            <a:spLocks noChangeArrowheads="1"/>
          </p:cNvSpPr>
          <p:nvPr/>
        </p:nvSpPr>
        <p:spPr bwMode="auto">
          <a:xfrm>
            <a:off x="2843213" y="2273300"/>
            <a:ext cx="1511300" cy="6508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Modulador Balanceado</a:t>
            </a:r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611188" y="3789363"/>
            <a:ext cx="1511300" cy="6508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Oscilador a cristal</a:t>
            </a:r>
          </a:p>
        </p:txBody>
      </p:sp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755650" y="5221288"/>
            <a:ext cx="1511300" cy="925512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Rede defasadora de 90</a:t>
            </a:r>
            <a:r>
              <a:rPr lang="pt-BR" altLang="pt-BR" sz="1800" baseline="30000"/>
              <a:t>o</a:t>
            </a:r>
          </a:p>
        </p:txBody>
      </p:sp>
      <p:sp>
        <p:nvSpPr>
          <p:cNvPr id="40967" name="Text Box 8"/>
          <p:cNvSpPr txBox="1">
            <a:spLocks noChangeArrowheads="1"/>
          </p:cNvSpPr>
          <p:nvPr/>
        </p:nvSpPr>
        <p:spPr bwMode="auto">
          <a:xfrm>
            <a:off x="3924300" y="3860800"/>
            <a:ext cx="1295400" cy="37623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Somador</a:t>
            </a:r>
          </a:p>
        </p:txBody>
      </p:sp>
      <p:sp>
        <p:nvSpPr>
          <p:cNvPr id="40968" name="Text Box 9"/>
          <p:cNvSpPr txBox="1">
            <a:spLocks noChangeArrowheads="1"/>
          </p:cNvSpPr>
          <p:nvPr/>
        </p:nvSpPr>
        <p:spPr bwMode="auto">
          <a:xfrm>
            <a:off x="5508625" y="4365625"/>
            <a:ext cx="2016125" cy="133826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Grupo de circuitos multiplicadores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f</a:t>
            </a:r>
            <a:r>
              <a:rPr lang="pt-BR" altLang="pt-BR" sz="1800" baseline="-25000"/>
              <a:t>o</a:t>
            </a:r>
            <a:r>
              <a:rPr lang="pt-BR" altLang="pt-BR" sz="1800"/>
              <a:t>        48 f</a:t>
            </a:r>
            <a:r>
              <a:rPr lang="pt-BR" altLang="pt-BR" sz="1800" baseline="-25000"/>
              <a:t>o</a:t>
            </a:r>
          </a:p>
        </p:txBody>
      </p:sp>
      <p:sp>
        <p:nvSpPr>
          <p:cNvPr id="40969" name="Text Box 10"/>
          <p:cNvSpPr txBox="1">
            <a:spLocks noChangeArrowheads="1"/>
          </p:cNvSpPr>
          <p:nvPr/>
        </p:nvSpPr>
        <p:spPr bwMode="auto">
          <a:xfrm>
            <a:off x="6156325" y="3213100"/>
            <a:ext cx="2087563" cy="6508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Amplificador de potência</a:t>
            </a:r>
          </a:p>
        </p:txBody>
      </p:sp>
      <p:sp>
        <p:nvSpPr>
          <p:cNvPr id="40970" name="Line 11"/>
          <p:cNvSpPr>
            <a:spLocks noChangeShapeType="1"/>
          </p:cNvSpPr>
          <p:nvPr/>
        </p:nvSpPr>
        <p:spPr bwMode="auto">
          <a:xfrm>
            <a:off x="5867400" y="55165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971" name="Text Box 12"/>
          <p:cNvSpPr txBox="1">
            <a:spLocks noChangeArrowheads="1"/>
          </p:cNvSpPr>
          <p:nvPr/>
        </p:nvSpPr>
        <p:spPr bwMode="auto">
          <a:xfrm>
            <a:off x="7596188" y="1773238"/>
            <a:ext cx="1152525" cy="376237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/>
              <a:t>Antena</a:t>
            </a:r>
          </a:p>
        </p:txBody>
      </p:sp>
      <p:sp>
        <p:nvSpPr>
          <p:cNvPr id="40972" name="Line 13"/>
          <p:cNvSpPr>
            <a:spLocks noChangeShapeType="1"/>
          </p:cNvSpPr>
          <p:nvPr/>
        </p:nvSpPr>
        <p:spPr bwMode="auto">
          <a:xfrm>
            <a:off x="323850" y="2636838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0973" name="Text Box 14"/>
          <p:cNvSpPr txBox="1">
            <a:spLocks noChangeArrowheads="1"/>
          </p:cNvSpPr>
          <p:nvPr/>
        </p:nvSpPr>
        <p:spPr bwMode="auto">
          <a:xfrm>
            <a:off x="250825" y="2205038"/>
            <a:ext cx="7651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e</a:t>
            </a:r>
            <a:r>
              <a:rPr lang="pt-BR" altLang="pt-BR" sz="1800" baseline="-25000"/>
              <a:t>m</a:t>
            </a:r>
            <a:r>
              <a:rPr lang="pt-BR" altLang="pt-BR" sz="1800"/>
              <a:t>(t)</a:t>
            </a:r>
          </a:p>
        </p:txBody>
      </p:sp>
      <p:cxnSp>
        <p:nvCxnSpPr>
          <p:cNvPr id="40974" name="AutoShape 15"/>
          <p:cNvCxnSpPr>
            <a:cxnSpLocks noChangeShapeType="1"/>
            <a:stCxn id="40963" idx="3"/>
            <a:endCxn id="40964" idx="1"/>
          </p:cNvCxnSpPr>
          <p:nvPr/>
        </p:nvCxnSpPr>
        <p:spPr bwMode="auto">
          <a:xfrm flipV="1">
            <a:off x="2555875" y="2598738"/>
            <a:ext cx="287338" cy="3175"/>
          </a:xfrm>
          <a:prstGeom prst="bentConnector3">
            <a:avLst>
              <a:gd name="adj1" fmla="val 4972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5" name="AutoShape 16"/>
          <p:cNvCxnSpPr>
            <a:cxnSpLocks noChangeShapeType="1"/>
            <a:stCxn id="40965" idx="3"/>
            <a:endCxn id="40964" idx="2"/>
          </p:cNvCxnSpPr>
          <p:nvPr/>
        </p:nvCxnSpPr>
        <p:spPr bwMode="auto">
          <a:xfrm flipV="1">
            <a:off x="2122488" y="2924175"/>
            <a:ext cx="1476375" cy="119062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6" name="Line 19"/>
          <p:cNvSpPr>
            <a:spLocks noChangeShapeType="1"/>
          </p:cNvSpPr>
          <p:nvPr/>
        </p:nvSpPr>
        <p:spPr bwMode="auto">
          <a:xfrm flipV="1">
            <a:off x="2987675" y="4090988"/>
            <a:ext cx="0" cy="633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cxnSp>
        <p:nvCxnSpPr>
          <p:cNvPr id="40977" name="AutoShape 20"/>
          <p:cNvCxnSpPr>
            <a:cxnSpLocks noChangeShapeType="1"/>
            <a:stCxn id="40966" idx="3"/>
            <a:endCxn id="40967" idx="2"/>
          </p:cNvCxnSpPr>
          <p:nvPr/>
        </p:nvCxnSpPr>
        <p:spPr bwMode="auto">
          <a:xfrm flipV="1">
            <a:off x="2266950" y="4237038"/>
            <a:ext cx="2305050" cy="14478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8" name="AutoShape 21"/>
          <p:cNvCxnSpPr>
            <a:cxnSpLocks noChangeShapeType="1"/>
            <a:stCxn id="40964" idx="3"/>
            <a:endCxn id="40967" idx="0"/>
          </p:cNvCxnSpPr>
          <p:nvPr/>
        </p:nvCxnSpPr>
        <p:spPr bwMode="auto">
          <a:xfrm>
            <a:off x="4354513" y="2598738"/>
            <a:ext cx="217487" cy="12620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9" name="AutoShape 22"/>
          <p:cNvCxnSpPr>
            <a:cxnSpLocks noChangeShapeType="1"/>
            <a:stCxn id="40967" idx="3"/>
            <a:endCxn id="40968" idx="1"/>
          </p:cNvCxnSpPr>
          <p:nvPr/>
        </p:nvCxnSpPr>
        <p:spPr bwMode="auto">
          <a:xfrm>
            <a:off x="5219700" y="4049713"/>
            <a:ext cx="288925" cy="98583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0" name="AutoShape 23"/>
          <p:cNvCxnSpPr>
            <a:cxnSpLocks noChangeShapeType="1"/>
            <a:stCxn id="40968" idx="0"/>
            <a:endCxn id="40969" idx="2"/>
          </p:cNvCxnSpPr>
          <p:nvPr/>
        </p:nvCxnSpPr>
        <p:spPr bwMode="auto">
          <a:xfrm rot="-5400000">
            <a:off x="6607969" y="3772694"/>
            <a:ext cx="501650" cy="68421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1" name="AutoShape 24"/>
          <p:cNvCxnSpPr>
            <a:cxnSpLocks noChangeShapeType="1"/>
            <a:stCxn id="40969" idx="0"/>
            <a:endCxn id="40971" idx="2"/>
          </p:cNvCxnSpPr>
          <p:nvPr/>
        </p:nvCxnSpPr>
        <p:spPr bwMode="auto">
          <a:xfrm rot="-5400000">
            <a:off x="7154862" y="2195513"/>
            <a:ext cx="1063625" cy="9715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82" name="AutoShape 26"/>
          <p:cNvCxnSpPr>
            <a:cxnSpLocks noChangeShapeType="1"/>
            <a:endCxn id="40966" idx="0"/>
          </p:cNvCxnSpPr>
          <p:nvPr/>
        </p:nvCxnSpPr>
        <p:spPr bwMode="auto">
          <a:xfrm rot="10800000" flipV="1">
            <a:off x="1511300" y="4724400"/>
            <a:ext cx="1476375" cy="4968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83" name="Text Box 27"/>
          <p:cNvSpPr txBox="1">
            <a:spLocks noChangeArrowheads="1"/>
          </p:cNvSpPr>
          <p:nvPr/>
        </p:nvSpPr>
        <p:spPr bwMode="auto">
          <a:xfrm>
            <a:off x="2627313" y="3716338"/>
            <a:ext cx="720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e</a:t>
            </a:r>
            <a:r>
              <a:rPr lang="pt-BR" altLang="pt-BR" sz="1800" baseline="-25000"/>
              <a:t>0</a:t>
            </a:r>
            <a:r>
              <a:rPr lang="pt-BR" altLang="pt-BR" sz="1800"/>
              <a:t>(t)</a:t>
            </a:r>
          </a:p>
        </p:txBody>
      </p:sp>
      <p:sp>
        <p:nvSpPr>
          <p:cNvPr id="40984" name="Text Box 28"/>
          <p:cNvSpPr txBox="1">
            <a:spLocks noChangeArrowheads="1"/>
          </p:cNvSpPr>
          <p:nvPr/>
        </p:nvSpPr>
        <p:spPr bwMode="auto">
          <a:xfrm>
            <a:off x="7380288" y="2276475"/>
            <a:ext cx="6715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e</a:t>
            </a:r>
            <a:r>
              <a:rPr lang="pt-BR" altLang="pt-BR" sz="1800" baseline="-25000"/>
              <a:t> </a:t>
            </a:r>
            <a:r>
              <a:rPr lang="pt-BR" altLang="pt-BR" sz="1800"/>
              <a:t>(t)</a:t>
            </a:r>
          </a:p>
        </p:txBody>
      </p:sp>
      <p:sp>
        <p:nvSpPr>
          <p:cNvPr id="40985" name="Text Box 31"/>
          <p:cNvSpPr txBox="1">
            <a:spLocks noChangeArrowheads="1"/>
          </p:cNvSpPr>
          <p:nvPr/>
        </p:nvSpPr>
        <p:spPr bwMode="auto">
          <a:xfrm>
            <a:off x="2339975" y="5876925"/>
            <a:ext cx="662463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400"/>
              <a:t>O circuito multiplicador pode ser entendido como um amplificador classse C, que gera harmônicos do sinal de entrada e filtra apenas o harmônico desejado, bloqueando os demais.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Receptor FM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439738" y="3298825"/>
            <a:ext cx="1389062" cy="5905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/>
              <a:t>Amplificar e filtro RF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2024063" y="3443288"/>
            <a:ext cx="1303337" cy="3460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/>
              <a:t>Misturador</a:t>
            </a:r>
          </a:p>
        </p:txBody>
      </p:sp>
      <p:sp>
        <p:nvSpPr>
          <p:cNvPr id="41989" name="Text Box 6"/>
          <p:cNvSpPr txBox="1">
            <a:spLocks noChangeArrowheads="1"/>
          </p:cNvSpPr>
          <p:nvPr/>
        </p:nvSpPr>
        <p:spPr bwMode="auto">
          <a:xfrm>
            <a:off x="3535363" y="3298825"/>
            <a:ext cx="1303337" cy="5905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/>
              <a:t>Amplif. de FI</a:t>
            </a:r>
          </a:p>
        </p:txBody>
      </p:sp>
      <p:sp>
        <p:nvSpPr>
          <p:cNvPr id="41990" name="Text Box 7"/>
          <p:cNvSpPr txBox="1">
            <a:spLocks noChangeArrowheads="1"/>
          </p:cNvSpPr>
          <p:nvPr/>
        </p:nvSpPr>
        <p:spPr bwMode="auto">
          <a:xfrm>
            <a:off x="4976813" y="3371850"/>
            <a:ext cx="1203325" cy="3460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/>
              <a:t>Limitador</a:t>
            </a:r>
          </a:p>
        </p:txBody>
      </p:sp>
      <p:sp>
        <p:nvSpPr>
          <p:cNvPr id="41991" name="Text Box 8"/>
          <p:cNvSpPr txBox="1">
            <a:spLocks noChangeArrowheads="1"/>
          </p:cNvSpPr>
          <p:nvPr/>
        </p:nvSpPr>
        <p:spPr bwMode="auto">
          <a:xfrm>
            <a:off x="6300788" y="3284538"/>
            <a:ext cx="1085850" cy="5905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/>
              <a:t>Detector FM</a:t>
            </a:r>
          </a:p>
        </p:txBody>
      </p:sp>
      <p:sp>
        <p:nvSpPr>
          <p:cNvPr id="41992" name="Text Box 9"/>
          <p:cNvSpPr txBox="1">
            <a:spLocks noChangeArrowheads="1"/>
          </p:cNvSpPr>
          <p:nvPr/>
        </p:nvSpPr>
        <p:spPr bwMode="auto">
          <a:xfrm>
            <a:off x="7534275" y="3425825"/>
            <a:ext cx="1152525" cy="3460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/>
              <a:t>Deênfase</a:t>
            </a:r>
          </a:p>
        </p:txBody>
      </p:sp>
      <p:sp>
        <p:nvSpPr>
          <p:cNvPr id="41993" name="Text Box 10"/>
          <p:cNvSpPr txBox="1">
            <a:spLocks noChangeArrowheads="1"/>
          </p:cNvSpPr>
          <p:nvPr/>
        </p:nvSpPr>
        <p:spPr bwMode="auto">
          <a:xfrm>
            <a:off x="7451725" y="2301875"/>
            <a:ext cx="1303338" cy="5905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/>
              <a:t>Amplif. de Áudio</a:t>
            </a:r>
          </a:p>
        </p:txBody>
      </p:sp>
      <p:grpSp>
        <p:nvGrpSpPr>
          <p:cNvPr id="41994" name="Group 13"/>
          <p:cNvGrpSpPr>
            <a:grpSpLocks/>
          </p:cNvGrpSpPr>
          <p:nvPr/>
        </p:nvGrpSpPr>
        <p:grpSpPr bwMode="auto">
          <a:xfrm>
            <a:off x="7667625" y="981075"/>
            <a:ext cx="865188" cy="285750"/>
            <a:chOff x="1655" y="3249"/>
            <a:chExt cx="771" cy="316"/>
          </a:xfrm>
        </p:grpSpPr>
        <p:sp>
          <p:nvSpPr>
            <p:cNvPr id="42011" name="Rectangle 11"/>
            <p:cNvSpPr>
              <a:spLocks noChangeArrowheads="1"/>
            </p:cNvSpPr>
            <p:nvPr/>
          </p:nvSpPr>
          <p:spPr bwMode="auto">
            <a:xfrm>
              <a:off x="1837" y="3430"/>
              <a:ext cx="384" cy="1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42012" name="AutoShape 12"/>
            <p:cNvSpPr>
              <a:spLocks noChangeArrowheads="1"/>
            </p:cNvSpPr>
            <p:nvPr/>
          </p:nvSpPr>
          <p:spPr bwMode="auto">
            <a:xfrm>
              <a:off x="1655" y="3249"/>
              <a:ext cx="771" cy="1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11 w 21600"/>
                <a:gd name="T13" fmla="*/ 4535 h 21600"/>
                <a:gd name="T14" fmla="*/ 17089 w 21600"/>
                <a:gd name="T15" fmla="*/ 1706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41995" name="Text Box 14"/>
          <p:cNvSpPr txBox="1">
            <a:spLocks noChangeArrowheads="1"/>
          </p:cNvSpPr>
          <p:nvPr/>
        </p:nvSpPr>
        <p:spPr bwMode="auto">
          <a:xfrm>
            <a:off x="6948488" y="908050"/>
            <a:ext cx="6365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A.F.</a:t>
            </a:r>
          </a:p>
        </p:txBody>
      </p:sp>
      <p:sp>
        <p:nvSpPr>
          <p:cNvPr id="41996" name="Text Box 16"/>
          <p:cNvSpPr txBox="1">
            <a:spLocks noChangeArrowheads="1"/>
          </p:cNvSpPr>
          <p:nvPr/>
        </p:nvSpPr>
        <p:spPr bwMode="auto">
          <a:xfrm>
            <a:off x="2124075" y="4652963"/>
            <a:ext cx="1150938" cy="5905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/>
              <a:t>Oscilador Local</a:t>
            </a:r>
          </a:p>
        </p:txBody>
      </p:sp>
      <p:sp>
        <p:nvSpPr>
          <p:cNvPr id="41997" name="Text Box 17"/>
          <p:cNvSpPr txBox="1">
            <a:spLocks noChangeArrowheads="1"/>
          </p:cNvSpPr>
          <p:nvPr/>
        </p:nvSpPr>
        <p:spPr bwMode="auto">
          <a:xfrm>
            <a:off x="4716463" y="4805363"/>
            <a:ext cx="1150937" cy="3460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/>
              <a:t>C.A.F.</a:t>
            </a:r>
          </a:p>
        </p:txBody>
      </p:sp>
      <p:sp>
        <p:nvSpPr>
          <p:cNvPr id="41998" name="Line 18"/>
          <p:cNvSpPr>
            <a:spLocks noChangeShapeType="1"/>
          </p:cNvSpPr>
          <p:nvPr/>
        </p:nvSpPr>
        <p:spPr bwMode="auto">
          <a:xfrm>
            <a:off x="1835150" y="3573463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999" name="Line 19"/>
          <p:cNvSpPr>
            <a:spLocks noChangeShapeType="1"/>
          </p:cNvSpPr>
          <p:nvPr/>
        </p:nvSpPr>
        <p:spPr bwMode="auto">
          <a:xfrm>
            <a:off x="3348038" y="35734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2000" name="Line 20"/>
          <p:cNvSpPr>
            <a:spLocks noChangeShapeType="1"/>
          </p:cNvSpPr>
          <p:nvPr/>
        </p:nvSpPr>
        <p:spPr bwMode="auto">
          <a:xfrm>
            <a:off x="4859338" y="35734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2001" name="Line 21"/>
          <p:cNvSpPr>
            <a:spLocks noChangeShapeType="1"/>
          </p:cNvSpPr>
          <p:nvPr/>
        </p:nvSpPr>
        <p:spPr bwMode="auto">
          <a:xfrm>
            <a:off x="6156325" y="350043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2002" name="Line 22"/>
          <p:cNvSpPr>
            <a:spLocks noChangeShapeType="1"/>
          </p:cNvSpPr>
          <p:nvPr/>
        </p:nvSpPr>
        <p:spPr bwMode="auto">
          <a:xfrm>
            <a:off x="7451725" y="3573463"/>
            <a:ext cx="73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2003" name="Line 23"/>
          <p:cNvSpPr>
            <a:spLocks noChangeShapeType="1"/>
          </p:cNvSpPr>
          <p:nvPr/>
        </p:nvSpPr>
        <p:spPr bwMode="auto">
          <a:xfrm flipV="1">
            <a:off x="8172450" y="29241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2004" name="Line 24"/>
          <p:cNvSpPr>
            <a:spLocks noChangeShapeType="1"/>
          </p:cNvSpPr>
          <p:nvPr/>
        </p:nvSpPr>
        <p:spPr bwMode="auto">
          <a:xfrm flipV="1">
            <a:off x="8101013" y="1268413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2005" name="Text Box 25"/>
          <p:cNvSpPr txBox="1">
            <a:spLocks noChangeArrowheads="1"/>
          </p:cNvSpPr>
          <p:nvPr/>
        </p:nvSpPr>
        <p:spPr bwMode="auto">
          <a:xfrm>
            <a:off x="539750" y="2060575"/>
            <a:ext cx="1303338" cy="3460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600"/>
              <a:t>Antena</a:t>
            </a:r>
          </a:p>
        </p:txBody>
      </p:sp>
      <p:sp>
        <p:nvSpPr>
          <p:cNvPr id="42006" name="Line 26"/>
          <p:cNvSpPr>
            <a:spLocks noChangeShapeType="1"/>
          </p:cNvSpPr>
          <p:nvPr/>
        </p:nvSpPr>
        <p:spPr bwMode="auto">
          <a:xfrm>
            <a:off x="1258888" y="24209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2007" name="Line 27"/>
          <p:cNvSpPr>
            <a:spLocks noChangeShapeType="1"/>
          </p:cNvSpPr>
          <p:nvPr/>
        </p:nvSpPr>
        <p:spPr bwMode="auto">
          <a:xfrm flipV="1">
            <a:off x="2700338" y="3789363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2008" name="Line 28"/>
          <p:cNvSpPr>
            <a:spLocks noChangeShapeType="1"/>
          </p:cNvSpPr>
          <p:nvPr/>
        </p:nvSpPr>
        <p:spPr bwMode="auto">
          <a:xfrm>
            <a:off x="7451725" y="3573463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2009" name="Line 29"/>
          <p:cNvSpPr>
            <a:spLocks noChangeShapeType="1"/>
          </p:cNvSpPr>
          <p:nvPr/>
        </p:nvSpPr>
        <p:spPr bwMode="auto">
          <a:xfrm flipH="1">
            <a:off x="5867400" y="4941888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2010" name="Line 30"/>
          <p:cNvSpPr>
            <a:spLocks noChangeShapeType="1"/>
          </p:cNvSpPr>
          <p:nvPr/>
        </p:nvSpPr>
        <p:spPr bwMode="auto">
          <a:xfrm flipH="1">
            <a:off x="3276600" y="5013325"/>
            <a:ext cx="1366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Definições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41475"/>
            <a:ext cx="8077200" cy="4454525"/>
          </a:xfrm>
        </p:spPr>
        <p:txBody>
          <a:bodyPr/>
          <a:lstStyle/>
          <a:p>
            <a:pPr eaLnBrk="1" hangingPunct="1"/>
            <a:r>
              <a:rPr lang="pt-BR" altLang="pt-BR" smtClean="0"/>
              <a:t>Modulação em fase: O ângulo da portadora varia linearmente com o sinal de mensagem e</a:t>
            </a:r>
            <a:r>
              <a:rPr lang="pt-BR" altLang="pt-BR" baseline="-25000" smtClean="0"/>
              <a:t>m</a:t>
            </a:r>
            <a:r>
              <a:rPr lang="pt-BR" altLang="pt-BR" smtClean="0"/>
              <a:t>(t).</a:t>
            </a:r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f</a:t>
            </a:r>
            <a:r>
              <a:rPr lang="pt-BR" altLang="pt-BR" baseline="-25000" smtClean="0"/>
              <a:t>0</a:t>
            </a:r>
            <a:r>
              <a:rPr lang="pt-BR" altLang="pt-BR" smtClean="0"/>
              <a:t> é a frequência da portadora não modulada;</a:t>
            </a:r>
          </a:p>
          <a:p>
            <a:pPr eaLnBrk="1" hangingPunct="1"/>
            <a:r>
              <a:rPr lang="pt-BR" altLang="pt-BR" smtClean="0"/>
              <a:t>k</a:t>
            </a:r>
            <a:r>
              <a:rPr lang="pt-BR" altLang="pt-BR" baseline="-25000" smtClean="0"/>
              <a:t>p</a:t>
            </a:r>
            <a:r>
              <a:rPr lang="pt-BR" altLang="pt-BR" smtClean="0"/>
              <a:t> é a sensibilidade do modulador;</a:t>
            </a:r>
            <a:endParaRPr lang="pt-BR" altLang="pt-BR" baseline="-25000" smtClean="0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795588" y="3306763"/>
          <a:ext cx="36115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ção" r:id="rId3" imgW="1548728" imgH="215806" progId="Equation.3">
                  <p:embed/>
                </p:oleObj>
              </mc:Choice>
              <mc:Fallback>
                <p:oleObj name="Equação" r:id="rId3" imgW="1548728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5588" y="3306763"/>
                        <a:ext cx="3611562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01625"/>
            <a:ext cx="7783512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FM Estéreo</a:t>
            </a:r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500" smtClean="0"/>
              <a:t>Partimos do princípio que os sinais L(t) e R(t), que são as informações estéreo, devem ser codificadas de tal forma que os receptores estéreo possam decodificá-las e os receptores mono possam receber os dois canais misturados ou somados.</a:t>
            </a:r>
          </a:p>
          <a:p>
            <a:pPr eaLnBrk="1" hangingPunct="1"/>
            <a:r>
              <a:rPr lang="pt-BR" altLang="pt-BR" sz="2500" smtClean="0"/>
              <a:t>Não há distinção entre os espectros dos canais esquerdo e direito, bem como da soma dos dois canais e da sua diferença.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FM estéreo</a:t>
            </a:r>
          </a:p>
        </p:txBody>
      </p:sp>
      <p:sp>
        <p:nvSpPr>
          <p:cNvPr id="44035" name="Line 4"/>
          <p:cNvSpPr>
            <a:spLocks noChangeShapeType="1"/>
          </p:cNvSpPr>
          <p:nvPr/>
        </p:nvSpPr>
        <p:spPr bwMode="auto">
          <a:xfrm flipV="1">
            <a:off x="1116013" y="1773238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036" name="Line 5"/>
          <p:cNvSpPr>
            <a:spLocks noChangeShapeType="1"/>
          </p:cNvSpPr>
          <p:nvPr/>
        </p:nvSpPr>
        <p:spPr bwMode="auto">
          <a:xfrm>
            <a:off x="1116013" y="3284538"/>
            <a:ext cx="2376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037" name="AutoShape 6"/>
          <p:cNvSpPr>
            <a:spLocks noChangeArrowheads="1"/>
          </p:cNvSpPr>
          <p:nvPr/>
        </p:nvSpPr>
        <p:spPr bwMode="auto">
          <a:xfrm flipH="1">
            <a:off x="1116013" y="2276475"/>
            <a:ext cx="1655762" cy="1008063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44038" name="Text Box 7"/>
          <p:cNvSpPr txBox="1">
            <a:spLocks noChangeArrowheads="1"/>
          </p:cNvSpPr>
          <p:nvPr/>
        </p:nvSpPr>
        <p:spPr bwMode="auto">
          <a:xfrm>
            <a:off x="755650" y="1484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L</a:t>
            </a:r>
          </a:p>
        </p:txBody>
      </p:sp>
      <p:sp>
        <p:nvSpPr>
          <p:cNvPr id="44039" name="Text Box 8"/>
          <p:cNvSpPr txBox="1">
            <a:spLocks noChangeArrowheads="1"/>
          </p:cNvSpPr>
          <p:nvPr/>
        </p:nvSpPr>
        <p:spPr bwMode="auto">
          <a:xfrm>
            <a:off x="3400425" y="3300413"/>
            <a:ext cx="898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f(kHz)</a:t>
            </a:r>
          </a:p>
        </p:txBody>
      </p:sp>
      <p:sp>
        <p:nvSpPr>
          <p:cNvPr id="44040" name="Text Box 9"/>
          <p:cNvSpPr txBox="1">
            <a:spLocks noChangeArrowheads="1"/>
          </p:cNvSpPr>
          <p:nvPr/>
        </p:nvSpPr>
        <p:spPr bwMode="auto">
          <a:xfrm>
            <a:off x="2555875" y="3284538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15</a:t>
            </a:r>
          </a:p>
        </p:txBody>
      </p:sp>
      <p:sp>
        <p:nvSpPr>
          <p:cNvPr id="44041" name="Line 10"/>
          <p:cNvSpPr>
            <a:spLocks noChangeShapeType="1"/>
          </p:cNvSpPr>
          <p:nvPr/>
        </p:nvSpPr>
        <p:spPr bwMode="auto">
          <a:xfrm flipV="1">
            <a:off x="5003800" y="1846263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042" name="Line 11"/>
          <p:cNvSpPr>
            <a:spLocks noChangeShapeType="1"/>
          </p:cNvSpPr>
          <p:nvPr/>
        </p:nvSpPr>
        <p:spPr bwMode="auto">
          <a:xfrm>
            <a:off x="5003800" y="3357563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043" name="AutoShape 12"/>
          <p:cNvSpPr>
            <a:spLocks noChangeArrowheads="1"/>
          </p:cNvSpPr>
          <p:nvPr/>
        </p:nvSpPr>
        <p:spPr bwMode="auto">
          <a:xfrm flipH="1">
            <a:off x="5003800" y="2349500"/>
            <a:ext cx="1655763" cy="1008063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44044" name="Text Box 13"/>
          <p:cNvSpPr txBox="1">
            <a:spLocks noChangeArrowheads="1"/>
          </p:cNvSpPr>
          <p:nvPr/>
        </p:nvSpPr>
        <p:spPr bwMode="auto">
          <a:xfrm>
            <a:off x="4643438" y="1557338"/>
            <a:ext cx="342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R</a:t>
            </a:r>
          </a:p>
        </p:txBody>
      </p:sp>
      <p:sp>
        <p:nvSpPr>
          <p:cNvPr id="44045" name="Text Box 14"/>
          <p:cNvSpPr txBox="1">
            <a:spLocks noChangeArrowheads="1"/>
          </p:cNvSpPr>
          <p:nvPr/>
        </p:nvSpPr>
        <p:spPr bwMode="auto">
          <a:xfrm>
            <a:off x="7288213" y="3373438"/>
            <a:ext cx="898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f(kHz)</a:t>
            </a:r>
          </a:p>
        </p:txBody>
      </p:sp>
      <p:sp>
        <p:nvSpPr>
          <p:cNvPr id="44046" name="Text Box 15"/>
          <p:cNvSpPr txBox="1">
            <a:spLocks noChangeArrowheads="1"/>
          </p:cNvSpPr>
          <p:nvPr/>
        </p:nvSpPr>
        <p:spPr bwMode="auto">
          <a:xfrm>
            <a:off x="6443663" y="3357563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15</a:t>
            </a:r>
          </a:p>
        </p:txBody>
      </p:sp>
      <p:sp>
        <p:nvSpPr>
          <p:cNvPr id="44047" name="Line 16"/>
          <p:cNvSpPr>
            <a:spLocks noChangeShapeType="1"/>
          </p:cNvSpPr>
          <p:nvPr/>
        </p:nvSpPr>
        <p:spPr bwMode="auto">
          <a:xfrm flipV="1">
            <a:off x="1187450" y="4149725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048" name="Line 17"/>
          <p:cNvSpPr>
            <a:spLocks noChangeShapeType="1"/>
          </p:cNvSpPr>
          <p:nvPr/>
        </p:nvSpPr>
        <p:spPr bwMode="auto">
          <a:xfrm>
            <a:off x="1187450" y="5661025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049" name="AutoShape 18"/>
          <p:cNvSpPr>
            <a:spLocks noChangeArrowheads="1"/>
          </p:cNvSpPr>
          <p:nvPr/>
        </p:nvSpPr>
        <p:spPr bwMode="auto">
          <a:xfrm flipH="1">
            <a:off x="1187450" y="4652963"/>
            <a:ext cx="1655763" cy="1008062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44050" name="Text Box 19"/>
          <p:cNvSpPr txBox="1">
            <a:spLocks noChangeArrowheads="1"/>
          </p:cNvSpPr>
          <p:nvPr/>
        </p:nvSpPr>
        <p:spPr bwMode="auto">
          <a:xfrm>
            <a:off x="827088" y="3860800"/>
            <a:ext cx="657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L+R</a:t>
            </a:r>
          </a:p>
        </p:txBody>
      </p:sp>
      <p:sp>
        <p:nvSpPr>
          <p:cNvPr id="44051" name="Text Box 20"/>
          <p:cNvSpPr txBox="1">
            <a:spLocks noChangeArrowheads="1"/>
          </p:cNvSpPr>
          <p:nvPr/>
        </p:nvSpPr>
        <p:spPr bwMode="auto">
          <a:xfrm>
            <a:off x="3471863" y="5676900"/>
            <a:ext cx="898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f(kHz)</a:t>
            </a:r>
          </a:p>
        </p:txBody>
      </p:sp>
      <p:sp>
        <p:nvSpPr>
          <p:cNvPr id="44052" name="Text Box 21"/>
          <p:cNvSpPr txBox="1">
            <a:spLocks noChangeArrowheads="1"/>
          </p:cNvSpPr>
          <p:nvPr/>
        </p:nvSpPr>
        <p:spPr bwMode="auto">
          <a:xfrm>
            <a:off x="2627313" y="5661025"/>
            <a:ext cx="476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15</a:t>
            </a:r>
          </a:p>
        </p:txBody>
      </p:sp>
      <p:sp>
        <p:nvSpPr>
          <p:cNvPr id="44053" name="Line 22"/>
          <p:cNvSpPr>
            <a:spLocks noChangeShapeType="1"/>
          </p:cNvSpPr>
          <p:nvPr/>
        </p:nvSpPr>
        <p:spPr bwMode="auto">
          <a:xfrm flipV="1">
            <a:off x="5003800" y="4221163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054" name="Line 23"/>
          <p:cNvSpPr>
            <a:spLocks noChangeShapeType="1"/>
          </p:cNvSpPr>
          <p:nvPr/>
        </p:nvSpPr>
        <p:spPr bwMode="auto">
          <a:xfrm>
            <a:off x="5003800" y="5732463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4055" name="AutoShape 24"/>
          <p:cNvSpPr>
            <a:spLocks noChangeArrowheads="1"/>
          </p:cNvSpPr>
          <p:nvPr/>
        </p:nvSpPr>
        <p:spPr bwMode="auto">
          <a:xfrm flipH="1">
            <a:off x="5003800" y="4724400"/>
            <a:ext cx="1655763" cy="1008063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800"/>
          </a:p>
        </p:txBody>
      </p:sp>
      <p:sp>
        <p:nvSpPr>
          <p:cNvPr id="44056" name="Text Box 25"/>
          <p:cNvSpPr txBox="1">
            <a:spLocks noChangeArrowheads="1"/>
          </p:cNvSpPr>
          <p:nvPr/>
        </p:nvSpPr>
        <p:spPr bwMode="auto">
          <a:xfrm>
            <a:off x="4643438" y="3932238"/>
            <a:ext cx="5730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L-R</a:t>
            </a:r>
          </a:p>
        </p:txBody>
      </p:sp>
      <p:sp>
        <p:nvSpPr>
          <p:cNvPr id="44057" name="Text Box 26"/>
          <p:cNvSpPr txBox="1">
            <a:spLocks noChangeArrowheads="1"/>
          </p:cNvSpPr>
          <p:nvPr/>
        </p:nvSpPr>
        <p:spPr bwMode="auto">
          <a:xfrm>
            <a:off x="7288213" y="5748338"/>
            <a:ext cx="8985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f(kHz)</a:t>
            </a:r>
          </a:p>
        </p:txBody>
      </p:sp>
      <p:sp>
        <p:nvSpPr>
          <p:cNvPr id="44058" name="Text Box 27"/>
          <p:cNvSpPr txBox="1">
            <a:spLocks noChangeArrowheads="1"/>
          </p:cNvSpPr>
          <p:nvPr/>
        </p:nvSpPr>
        <p:spPr bwMode="auto">
          <a:xfrm>
            <a:off x="6443663" y="5732463"/>
            <a:ext cx="47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/>
              <a:t>15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606425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Codificação do Sinal FM Estéreo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75700" cy="48466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1500" smtClean="0"/>
              <a:t>A partir da soma e da diferença dos dois canais é fácil recuperá-los novamente, mas, como tanto a soma quanto a diferença ocupam a mesma região do espectro, uma das duas sofrerá um deslocamento. A soma não pode ser deslocada, pois ela terá que ser recebida pelos aparelhos monofônicos e, assim, a diferença L(t)-R(t) é deslocada no espectro.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1500" smtClean="0"/>
              <a:t>A porção do espectro que vai de 0 a 15kHz é a soma L(t)+R(t) e a porção de 23kHz a 53KHz é a diferença dos dois canais, modulada em AM-DSB/SC, com portadora de 38kHz. A recepção do AM-DSB/SC exige perfeito sincronismo da portadora reinjetada e, por isso é enviado um to cossenoidal em 19kHz, chamado sinal piloto, a partir do qual podemos, dobrando sua frequência, recuperar a portadora da modulação de L9t)-R(t) em AM-DSB/SC. A amplitude do sinal piloto é tal que provoque um desvio de 7,5kHz na frequência da portadora, ou seja, 10% do máximo permitido.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1500" smtClean="0"/>
              <a:t>A última porção deste espectro nada tem a ver com sinal FM estérieo, sendo apenas a faixa SCA (Secondary Communication Authorization), transmitida à parte e é um sinal de portadora de 70kHz modulado em FM com banda de 14kHz (ou seja, </a:t>
            </a:r>
            <a:r>
              <a:rPr lang="en-US" altLang="pt-BR" sz="1500" smtClean="0"/>
              <a:t>±7 kHz). Nem todas as emissoras transmitem este sinal, mas ele é normalmente reconhecido como canal de “só música”, pelo tipo de programação nele colocada.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pt-BR" sz="1500" smtClean="0"/>
              <a:t>Notar que o resultado de toda essa codificação (ou matriciação) é o sinal modulante em(t) a ser injetado no modulador FM. O resultado dessa modulação deverá conservar as características padronizadas mundialmente, como por exemplo, o desvio máximo de frequência de 75kHz.</a:t>
            </a:r>
          </a:p>
        </p:txBody>
      </p:sp>
      <p:grpSp>
        <p:nvGrpSpPr>
          <p:cNvPr id="45060" name="Group 28"/>
          <p:cNvGrpSpPr>
            <a:grpSpLocks/>
          </p:cNvGrpSpPr>
          <p:nvPr/>
        </p:nvGrpSpPr>
        <p:grpSpPr bwMode="auto">
          <a:xfrm>
            <a:off x="755650" y="4914900"/>
            <a:ext cx="8013700" cy="1943100"/>
            <a:chOff x="612" y="2554"/>
            <a:chExt cx="5048" cy="1454"/>
          </a:xfrm>
        </p:grpSpPr>
        <p:sp>
          <p:nvSpPr>
            <p:cNvPr id="45061" name="Line 4"/>
            <p:cNvSpPr>
              <a:spLocks noChangeShapeType="1"/>
            </p:cNvSpPr>
            <p:nvPr/>
          </p:nvSpPr>
          <p:spPr bwMode="auto">
            <a:xfrm flipV="1">
              <a:off x="839" y="2704"/>
              <a:ext cx="0" cy="9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062" name="Line 5"/>
            <p:cNvSpPr>
              <a:spLocks noChangeShapeType="1"/>
            </p:cNvSpPr>
            <p:nvPr/>
          </p:nvSpPr>
          <p:spPr bwMode="auto">
            <a:xfrm>
              <a:off x="839" y="3656"/>
              <a:ext cx="4717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063" name="AutoShape 6"/>
            <p:cNvSpPr>
              <a:spLocks noChangeArrowheads="1"/>
            </p:cNvSpPr>
            <p:nvPr/>
          </p:nvSpPr>
          <p:spPr bwMode="auto">
            <a:xfrm flipH="1">
              <a:off x="839" y="3203"/>
              <a:ext cx="590" cy="453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45064" name="Text Box 7"/>
            <p:cNvSpPr txBox="1">
              <a:spLocks noChangeArrowheads="1"/>
            </p:cNvSpPr>
            <p:nvPr/>
          </p:nvSpPr>
          <p:spPr bwMode="auto">
            <a:xfrm>
              <a:off x="612" y="2554"/>
              <a:ext cx="17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400"/>
                <a:t>L</a:t>
              </a:r>
            </a:p>
          </p:txBody>
        </p:sp>
        <p:sp>
          <p:nvSpPr>
            <p:cNvPr id="45065" name="Text Box 8"/>
            <p:cNvSpPr txBox="1">
              <a:spLocks noChangeArrowheads="1"/>
            </p:cNvSpPr>
            <p:nvPr/>
          </p:nvSpPr>
          <p:spPr bwMode="auto">
            <a:xfrm>
              <a:off x="5194" y="3780"/>
              <a:ext cx="466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400"/>
                <a:t>f(kHz)</a:t>
              </a:r>
            </a:p>
          </p:txBody>
        </p:sp>
        <p:sp>
          <p:nvSpPr>
            <p:cNvPr id="45066" name="Text Box 9"/>
            <p:cNvSpPr txBox="1">
              <a:spLocks noChangeArrowheads="1"/>
            </p:cNvSpPr>
            <p:nvPr/>
          </p:nvSpPr>
          <p:spPr bwMode="auto">
            <a:xfrm>
              <a:off x="1247" y="3689"/>
              <a:ext cx="25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400"/>
                <a:t>15</a:t>
              </a:r>
            </a:p>
          </p:txBody>
        </p:sp>
        <p:sp>
          <p:nvSpPr>
            <p:cNvPr id="45067" name="Line 16"/>
            <p:cNvSpPr>
              <a:spLocks noChangeShapeType="1"/>
            </p:cNvSpPr>
            <p:nvPr/>
          </p:nvSpPr>
          <p:spPr bwMode="auto">
            <a:xfrm flipV="1">
              <a:off x="1882" y="3203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45068" name="AutoShape 17"/>
            <p:cNvSpPr>
              <a:spLocks noChangeArrowheads="1"/>
            </p:cNvSpPr>
            <p:nvPr/>
          </p:nvSpPr>
          <p:spPr bwMode="auto">
            <a:xfrm>
              <a:off x="2245" y="3203"/>
              <a:ext cx="590" cy="453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45069" name="AutoShape 18"/>
            <p:cNvSpPr>
              <a:spLocks noChangeArrowheads="1"/>
            </p:cNvSpPr>
            <p:nvPr/>
          </p:nvSpPr>
          <p:spPr bwMode="auto">
            <a:xfrm flipH="1">
              <a:off x="2835" y="3203"/>
              <a:ext cx="590" cy="453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45070" name="Rectangle 19" descr="Diagonal para baixo larga"/>
            <p:cNvSpPr>
              <a:spLocks noChangeArrowheads="1"/>
            </p:cNvSpPr>
            <p:nvPr/>
          </p:nvSpPr>
          <p:spPr bwMode="auto">
            <a:xfrm>
              <a:off x="4377" y="3385"/>
              <a:ext cx="408" cy="272"/>
            </a:xfrm>
            <a:prstGeom prst="rect">
              <a:avLst/>
            </a:prstGeom>
            <a:pattFill prst="wdDnDiag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  <p:sp>
          <p:nvSpPr>
            <p:cNvPr id="45071" name="Text Box 20"/>
            <p:cNvSpPr txBox="1">
              <a:spLocks noChangeArrowheads="1"/>
            </p:cNvSpPr>
            <p:nvPr/>
          </p:nvSpPr>
          <p:spPr bwMode="auto">
            <a:xfrm>
              <a:off x="1746" y="3689"/>
              <a:ext cx="25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400"/>
                <a:t>19</a:t>
              </a:r>
            </a:p>
          </p:txBody>
        </p:sp>
        <p:sp>
          <p:nvSpPr>
            <p:cNvPr id="45072" name="Text Box 21"/>
            <p:cNvSpPr txBox="1">
              <a:spLocks noChangeArrowheads="1"/>
            </p:cNvSpPr>
            <p:nvPr/>
          </p:nvSpPr>
          <p:spPr bwMode="auto">
            <a:xfrm>
              <a:off x="2154" y="3689"/>
              <a:ext cx="25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400"/>
                <a:t>23</a:t>
              </a:r>
            </a:p>
          </p:txBody>
        </p:sp>
        <p:sp>
          <p:nvSpPr>
            <p:cNvPr id="45073" name="Text Box 22"/>
            <p:cNvSpPr txBox="1">
              <a:spLocks noChangeArrowheads="1"/>
            </p:cNvSpPr>
            <p:nvPr/>
          </p:nvSpPr>
          <p:spPr bwMode="auto">
            <a:xfrm>
              <a:off x="2653" y="3657"/>
              <a:ext cx="300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400"/>
                <a:t>38</a:t>
              </a:r>
            </a:p>
          </p:txBody>
        </p:sp>
        <p:sp>
          <p:nvSpPr>
            <p:cNvPr id="45074" name="Text Box 23"/>
            <p:cNvSpPr txBox="1">
              <a:spLocks noChangeArrowheads="1"/>
            </p:cNvSpPr>
            <p:nvPr/>
          </p:nvSpPr>
          <p:spPr bwMode="auto">
            <a:xfrm>
              <a:off x="3288" y="3689"/>
              <a:ext cx="25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400"/>
                <a:t>53</a:t>
              </a:r>
            </a:p>
          </p:txBody>
        </p:sp>
        <p:sp>
          <p:nvSpPr>
            <p:cNvPr id="45075" name="Text Box 24"/>
            <p:cNvSpPr txBox="1">
              <a:spLocks noChangeArrowheads="1"/>
            </p:cNvSpPr>
            <p:nvPr/>
          </p:nvSpPr>
          <p:spPr bwMode="auto">
            <a:xfrm>
              <a:off x="3742" y="3689"/>
              <a:ext cx="25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400"/>
                <a:t>60</a:t>
              </a:r>
            </a:p>
          </p:txBody>
        </p:sp>
        <p:sp>
          <p:nvSpPr>
            <p:cNvPr id="45076" name="Text Box 25"/>
            <p:cNvSpPr txBox="1">
              <a:spLocks noChangeArrowheads="1"/>
            </p:cNvSpPr>
            <p:nvPr/>
          </p:nvSpPr>
          <p:spPr bwMode="auto">
            <a:xfrm>
              <a:off x="4286" y="3689"/>
              <a:ext cx="25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400"/>
                <a:t>70</a:t>
              </a:r>
            </a:p>
          </p:txBody>
        </p:sp>
        <p:sp>
          <p:nvSpPr>
            <p:cNvPr id="45077" name="Text Box 26"/>
            <p:cNvSpPr txBox="1">
              <a:spLocks noChangeArrowheads="1"/>
            </p:cNvSpPr>
            <p:nvPr/>
          </p:nvSpPr>
          <p:spPr bwMode="auto">
            <a:xfrm>
              <a:off x="4694" y="3689"/>
              <a:ext cx="25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altLang="pt-BR" sz="1400"/>
                <a:t>74</a:t>
              </a:r>
            </a:p>
          </p:txBody>
        </p:sp>
        <p:sp>
          <p:nvSpPr>
            <p:cNvPr id="45078" name="Rectangle 27" descr="Diagonal para cima larga"/>
            <p:cNvSpPr>
              <a:spLocks noChangeArrowheads="1"/>
            </p:cNvSpPr>
            <p:nvPr/>
          </p:nvSpPr>
          <p:spPr bwMode="auto">
            <a:xfrm>
              <a:off x="3878" y="3385"/>
              <a:ext cx="499" cy="272"/>
            </a:xfrm>
            <a:prstGeom prst="rect">
              <a:avLst/>
            </a:prstGeom>
            <a:pattFill prst="wdUpDiag">
              <a:fgClr>
                <a:schemeClr val="accent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¡"/>
                <a:defRPr sz="29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5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65000"/>
                <a:buFont typeface="Wingdings" pitchFamily="2" charset="2"/>
                <a:buChar char="¡"/>
                <a:defRPr sz="22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19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itchFamily="2" charset="2"/>
                <a:buChar char="¡"/>
                <a:defRPr sz="19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t-BR" altLang="pt-BR" sz="1800"/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FM Estéreo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f</a:t>
            </a:r>
            <a:r>
              <a:rPr lang="pt-BR" altLang="pt-BR" baseline="-25000" smtClean="0"/>
              <a:t>max</a:t>
            </a:r>
            <a:r>
              <a:rPr lang="pt-BR" altLang="pt-BR" smtClean="0"/>
              <a:t> = 53 kHz</a:t>
            </a:r>
          </a:p>
          <a:p>
            <a:pPr eaLnBrk="1" hangingPunct="1"/>
            <a:r>
              <a:rPr lang="pt-BR" altLang="pt-BR" smtClean="0">
                <a:latin typeface="Symbol" pitchFamily="18" charset="2"/>
              </a:rPr>
              <a:t>D</a:t>
            </a:r>
            <a:r>
              <a:rPr lang="pt-BR" altLang="pt-BR" smtClean="0"/>
              <a:t>f max = 75 kHz</a:t>
            </a:r>
          </a:p>
          <a:p>
            <a:pPr eaLnBrk="1" hangingPunct="1"/>
            <a:r>
              <a:rPr lang="pt-BR" altLang="pt-BR" smtClean="0">
                <a:latin typeface="Symbol" pitchFamily="18" charset="2"/>
              </a:rPr>
              <a:t>b</a:t>
            </a:r>
            <a:r>
              <a:rPr lang="pt-BR" altLang="pt-BR" baseline="-25000" smtClean="0"/>
              <a:t>f</a:t>
            </a:r>
            <a:r>
              <a:rPr lang="pt-BR" altLang="pt-BR" smtClean="0"/>
              <a:t> = (75 x 10</a:t>
            </a:r>
            <a:r>
              <a:rPr lang="pt-BR" altLang="pt-BR" baseline="30000" smtClean="0"/>
              <a:t>3</a:t>
            </a:r>
            <a:r>
              <a:rPr lang="pt-BR" altLang="pt-BR" smtClean="0"/>
              <a:t>)/ (53 x 10</a:t>
            </a:r>
            <a:r>
              <a:rPr lang="pt-BR" altLang="pt-BR" baseline="30000" smtClean="0"/>
              <a:t>3</a:t>
            </a:r>
            <a:r>
              <a:rPr lang="pt-BR" altLang="pt-BR" smtClean="0"/>
              <a:t>) = 1,5</a:t>
            </a:r>
          </a:p>
          <a:p>
            <a:pPr eaLnBrk="1" hangingPunct="1"/>
            <a:r>
              <a:rPr lang="pt-BR" altLang="pt-BR" smtClean="0"/>
              <a:t>B = 2 (</a:t>
            </a:r>
            <a:r>
              <a:rPr lang="pt-BR" altLang="pt-BR" smtClean="0">
                <a:latin typeface="Symbol" pitchFamily="18" charset="2"/>
              </a:rPr>
              <a:t>D</a:t>
            </a:r>
            <a:r>
              <a:rPr lang="pt-BR" altLang="pt-BR" smtClean="0"/>
              <a:t>f + f</a:t>
            </a:r>
            <a:r>
              <a:rPr lang="pt-BR" altLang="pt-BR" baseline="-25000" smtClean="0"/>
              <a:t>m</a:t>
            </a:r>
            <a:r>
              <a:rPr lang="pt-BR" altLang="pt-BR" smtClean="0"/>
              <a:t>) = 2.10</a:t>
            </a:r>
            <a:r>
              <a:rPr lang="pt-BR" altLang="pt-BR" baseline="30000" smtClean="0"/>
              <a:t>3</a:t>
            </a:r>
            <a:r>
              <a:rPr lang="pt-BR" altLang="pt-BR" smtClean="0"/>
              <a:t> (75+53) = 256kHz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Definições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41475"/>
            <a:ext cx="8153400" cy="4454525"/>
          </a:xfrm>
        </p:spPr>
        <p:txBody>
          <a:bodyPr/>
          <a:lstStyle/>
          <a:p>
            <a:pPr eaLnBrk="1" hangingPunct="1"/>
            <a:r>
              <a:rPr lang="pt-BR" altLang="pt-BR" smtClean="0"/>
              <a:t>Modulação em frequência: A frequencia instantânea varia linearmente com a portadora.</a:t>
            </a:r>
          </a:p>
          <a:p>
            <a:pPr eaLnBrk="1" hangingPunct="1"/>
            <a:endParaRPr lang="pt-BR" altLang="pt-BR" smtClean="0"/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f</a:t>
            </a:r>
            <a:r>
              <a:rPr lang="pt-BR" altLang="pt-BR" baseline="-25000" smtClean="0"/>
              <a:t>0 </a:t>
            </a:r>
            <a:r>
              <a:rPr lang="pt-BR" altLang="pt-BR" smtClean="0"/>
              <a:t>é a frequência da portadora não modulada;</a:t>
            </a:r>
          </a:p>
          <a:p>
            <a:pPr eaLnBrk="1" hangingPunct="1"/>
            <a:r>
              <a:rPr lang="pt-BR" altLang="pt-BR" smtClean="0"/>
              <a:t>k</a:t>
            </a:r>
            <a:r>
              <a:rPr lang="pt-BR" altLang="pt-BR" baseline="-25000" smtClean="0"/>
              <a:t>f</a:t>
            </a:r>
            <a:r>
              <a:rPr lang="pt-BR" altLang="pt-BR" smtClean="0"/>
              <a:t> é a sensibilidade do modulador</a:t>
            </a:r>
            <a:endParaRPr lang="pt-BR" altLang="pt-BR" baseline="-25000" smtClean="0"/>
          </a:p>
          <a:p>
            <a:pPr eaLnBrk="1" hangingPunct="1"/>
            <a:endParaRPr lang="pt-BR" altLang="pt-BR" baseline="-25000" smtClean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038475" y="2984500"/>
          <a:ext cx="22590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ção" r:id="rId3" imgW="1066337" imgH="215806" progId="Equation.3">
                  <p:embed/>
                </p:oleObj>
              </mc:Choice>
              <mc:Fallback>
                <p:oleObj name="Equação" r:id="rId3" imgW="1066337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8475" y="2984500"/>
                        <a:ext cx="225901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Modulação FM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 frequência instantânea de um sinal é dada por:</a:t>
            </a:r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Onde </a:t>
            </a:r>
            <a:r>
              <a:rPr lang="pt-BR" altLang="pt-BR" smtClean="0">
                <a:sym typeface="Symbol" pitchFamily="18" charset="2"/>
              </a:rPr>
              <a:t> é a fase do sinal em radianos.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altLang="pt-BR" smtClean="0">
                <a:sym typeface="Symbol" pitchFamily="18" charset="2"/>
              </a:rPr>
              <a:t>Assim, se a partir da frequência, quisermos obter a fase tem-se que:</a:t>
            </a:r>
            <a:endParaRPr lang="pt-BR" altLang="pt-BR" smtClean="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5219700" y="2420938"/>
          <a:ext cx="16383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685800" imgH="393700" progId="Equation.3">
                  <p:embed/>
                </p:oleObj>
              </mc:Choice>
              <mc:Fallback>
                <p:oleObj name="Equation" r:id="rId3" imgW="6858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420938"/>
                        <a:ext cx="16383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3563938" y="5445125"/>
          <a:ext cx="190500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5" imgW="774364" imgH="279279" progId="Equation.3">
                  <p:embed/>
                </p:oleObj>
              </mc:Choice>
              <mc:Fallback>
                <p:oleObj name="Equation" r:id="rId5" imgW="774364" imgH="27927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5445125"/>
                        <a:ext cx="1905000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228600"/>
            <a:ext cx="7772400" cy="1219200"/>
          </a:xfrm>
        </p:spPr>
        <p:txBody>
          <a:bodyPr/>
          <a:lstStyle/>
          <a:p>
            <a:pPr eaLnBrk="1" hangingPunct="1"/>
            <a:r>
              <a:rPr lang="pt-BR" altLang="pt-BR" smtClean="0"/>
              <a:t>Modulação FM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772400" cy="4454525"/>
          </a:xfrm>
        </p:spPr>
        <p:txBody>
          <a:bodyPr/>
          <a:lstStyle/>
          <a:p>
            <a:pPr eaLnBrk="1" hangingPunct="1"/>
            <a:r>
              <a:rPr lang="pt-BR" altLang="pt-BR" sz="1800" smtClean="0"/>
              <a:t>Assim, se quisermos obter um sinal FM, tem-se que:</a:t>
            </a:r>
          </a:p>
          <a:p>
            <a:pPr eaLnBrk="1" hangingPunct="1"/>
            <a:endParaRPr lang="pt-BR" altLang="pt-BR" sz="1800" smtClean="0"/>
          </a:p>
          <a:p>
            <a:pPr eaLnBrk="1" hangingPunct="1"/>
            <a:endParaRPr lang="pt-BR" altLang="pt-BR" sz="1800" smtClean="0"/>
          </a:p>
          <a:p>
            <a:pPr eaLnBrk="1" hangingPunct="1"/>
            <a:endParaRPr lang="pt-BR" altLang="pt-BR" sz="1800" smtClean="0"/>
          </a:p>
          <a:p>
            <a:pPr eaLnBrk="1" hangingPunct="1"/>
            <a:endParaRPr lang="pt-BR" altLang="pt-BR" sz="1800" smtClean="0"/>
          </a:p>
          <a:p>
            <a:pPr eaLnBrk="1" hangingPunct="1"/>
            <a:r>
              <a:rPr lang="pt-BR" altLang="pt-BR" sz="1800" smtClean="0"/>
              <a:t>Substituindo (2) em (3), tem-se que:</a:t>
            </a:r>
          </a:p>
          <a:p>
            <a:pPr eaLnBrk="1" hangingPunct="1"/>
            <a:endParaRPr lang="pt-BR" altLang="pt-BR" sz="1800" smtClean="0"/>
          </a:p>
          <a:p>
            <a:pPr eaLnBrk="1" hangingPunct="1"/>
            <a:endParaRPr lang="pt-BR" altLang="pt-BR" sz="1800" smtClean="0"/>
          </a:p>
          <a:p>
            <a:pPr eaLnBrk="1" hangingPunct="1"/>
            <a:endParaRPr lang="pt-BR" altLang="pt-BR" sz="1800" smtClean="0"/>
          </a:p>
          <a:p>
            <a:pPr eaLnBrk="1" hangingPunct="1"/>
            <a:r>
              <a:rPr lang="pt-BR" altLang="pt-BR" sz="1800" smtClean="0"/>
              <a:t>Finalmente, tem-se o sinal FM, dado por:</a:t>
            </a:r>
          </a:p>
          <a:p>
            <a:pPr eaLnBrk="1" hangingPunct="1"/>
            <a:endParaRPr lang="pt-BR" altLang="pt-BR" sz="1800" smtClean="0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3313113" y="1666875"/>
          <a:ext cx="24003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ção" r:id="rId3" imgW="1180588" imgH="190417" progId="Equation.3">
                  <p:embed/>
                </p:oleObj>
              </mc:Choice>
              <mc:Fallback>
                <p:oleObj name="Equação" r:id="rId3" imgW="1180588" imgH="19041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3113" y="1666875"/>
                        <a:ext cx="24003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3351213" y="2160588"/>
          <a:ext cx="26908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ção" r:id="rId5" imgW="1269449" imgH="215806" progId="Equation.3">
                  <p:embed/>
                </p:oleObj>
              </mc:Choice>
              <mc:Fallback>
                <p:oleObj name="Equação" r:id="rId5" imgW="1269449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213" y="2160588"/>
                        <a:ext cx="26908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3348038" y="3284538"/>
          <a:ext cx="258762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7" imgW="1143000" imgH="279400" progId="Equation.3">
                  <p:embed/>
                </p:oleObj>
              </mc:Choice>
              <mc:Fallback>
                <p:oleObj name="Equation" r:id="rId7" imgW="1143000" imgH="27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3284538"/>
                        <a:ext cx="2587625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3387725" y="4713288"/>
          <a:ext cx="25257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ção" r:id="rId9" imgW="1384300" imgH="292100" progId="Equation.3">
                  <p:embed/>
                </p:oleObj>
              </mc:Choice>
              <mc:Fallback>
                <p:oleObj name="Equação" r:id="rId9" imgW="1384300" imgH="292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7725" y="4713288"/>
                        <a:ext cx="25257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2254250" y="5472113"/>
          <a:ext cx="4484688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ção" r:id="rId11" imgW="1879600" imgH="292100" progId="Equation.3">
                  <p:embed/>
                </p:oleObj>
              </mc:Choice>
              <mc:Fallback>
                <p:oleObj name="Equação" r:id="rId11" imgW="1879600" imgH="292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0" y="5472113"/>
                        <a:ext cx="4484688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66725"/>
            <a:ext cx="8283575" cy="243205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pt-BR" sz="2000" smtClean="0"/>
              <a:t>Relação entre modulação FM e modulação PM: </a:t>
            </a:r>
            <a:br>
              <a:rPr lang="en-US" altLang="pt-BR" sz="2000" smtClean="0"/>
            </a:br>
            <a:r>
              <a:rPr lang="en-US" altLang="pt-BR" sz="2000" smtClean="0"/>
              <a:t>(</a:t>
            </a:r>
            <a:r>
              <a:rPr lang="en-US" altLang="pt-BR" sz="2000" i="1" smtClean="0"/>
              <a:t>a</a:t>
            </a:r>
            <a:r>
              <a:rPr lang="en-US" altLang="pt-BR" sz="2000" smtClean="0"/>
              <a:t>) Esquema de geração de FM usando um modulador de fase. </a:t>
            </a:r>
            <a:br>
              <a:rPr lang="en-US" altLang="pt-BR" sz="2000" smtClean="0"/>
            </a:br>
            <a:r>
              <a:rPr lang="en-US" altLang="pt-BR" sz="2000" smtClean="0"/>
              <a:t>(</a:t>
            </a:r>
            <a:r>
              <a:rPr lang="en-US" altLang="pt-BR" sz="2000" i="1" smtClean="0"/>
              <a:t>b</a:t>
            </a:r>
            <a:r>
              <a:rPr lang="en-US" altLang="pt-BR" sz="2000" smtClean="0"/>
              <a:t>) Esquema de geração de PM usando um modulador de</a:t>
            </a:r>
            <a:br>
              <a:rPr lang="en-US" altLang="pt-BR" sz="2000" smtClean="0"/>
            </a:br>
            <a:r>
              <a:rPr lang="en-US" altLang="pt-BR" sz="2000" smtClean="0"/>
              <a:t>      frequência.</a:t>
            </a:r>
          </a:p>
        </p:txBody>
      </p:sp>
      <p:grpSp>
        <p:nvGrpSpPr>
          <p:cNvPr id="10243" name="Grupo 18"/>
          <p:cNvGrpSpPr>
            <a:grpSpLocks/>
          </p:cNvGrpSpPr>
          <p:nvPr/>
        </p:nvGrpSpPr>
        <p:grpSpPr bwMode="auto">
          <a:xfrm>
            <a:off x="107950" y="2819400"/>
            <a:ext cx="8856663" cy="3344863"/>
            <a:chOff x="107504" y="2819400"/>
            <a:chExt cx="8856984" cy="3345656"/>
          </a:xfrm>
        </p:grpSpPr>
        <p:grpSp>
          <p:nvGrpSpPr>
            <p:cNvPr id="10244" name="Grupo 6"/>
            <p:cNvGrpSpPr>
              <a:grpSpLocks/>
            </p:cNvGrpSpPr>
            <p:nvPr/>
          </p:nvGrpSpPr>
          <p:grpSpPr bwMode="auto">
            <a:xfrm>
              <a:off x="228600" y="2819400"/>
              <a:ext cx="8686800" cy="3345656"/>
              <a:chOff x="228600" y="2819400"/>
              <a:chExt cx="8686800" cy="3346278"/>
            </a:xfrm>
          </p:grpSpPr>
          <p:pic>
            <p:nvPicPr>
              <p:cNvPr id="10256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31767"/>
              <a:stretch>
                <a:fillRect/>
              </a:stretch>
            </p:blipFill>
            <p:spPr bwMode="auto">
              <a:xfrm>
                <a:off x="228600" y="2819400"/>
                <a:ext cx="8686800" cy="15459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</p:pic>
          <p:sp>
            <p:nvSpPr>
              <p:cNvPr id="5" name="Retângulo 4"/>
              <p:cNvSpPr/>
              <p:nvPr/>
            </p:nvSpPr>
            <p:spPr>
              <a:xfrm>
                <a:off x="1907794" y="5733695"/>
                <a:ext cx="6264502" cy="4319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/>
              </a:p>
            </p:txBody>
          </p:sp>
          <p:graphicFrame>
            <p:nvGraphicFramePr>
              <p:cNvPr id="10258" name="Object 5"/>
              <p:cNvGraphicFramePr>
                <a:graphicFrameLocks noChangeAspect="1"/>
              </p:cNvGraphicFramePr>
              <p:nvPr/>
            </p:nvGraphicFramePr>
            <p:xfrm>
              <a:off x="1619672" y="4437413"/>
              <a:ext cx="2206625" cy="3603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60" name="Microsoft Equation 3.0" r:id="rId4" imgW="1168400" imgH="190500" progId="Equation.3">
                      <p:embed/>
                    </p:oleObj>
                  </mc:Choice>
                  <mc:Fallback>
                    <p:oleObj name="Microsoft Equation 3.0" r:id="rId4" imgW="1168400" imgH="190500" progId="Equation.3">
                      <p:embed/>
                      <p:pic>
                        <p:nvPicPr>
                          <p:cNvPr id="0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19672" y="4437413"/>
                            <a:ext cx="2206625" cy="3603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59" name="Object 4"/>
              <p:cNvGraphicFramePr>
                <a:graphicFrameLocks noChangeAspect="1"/>
              </p:cNvGraphicFramePr>
              <p:nvPr/>
            </p:nvGraphicFramePr>
            <p:xfrm>
              <a:off x="6300192" y="4365392"/>
              <a:ext cx="2206625" cy="3603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261" name="Equação" r:id="rId6" imgW="1168400" imgH="190500" progId="Equation.3">
                      <p:embed/>
                    </p:oleObj>
                  </mc:Choice>
                  <mc:Fallback>
                    <p:oleObj name="Equação" r:id="rId6" imgW="1168400" imgH="190500" progId="Equation.3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300192" y="4365392"/>
                            <a:ext cx="2206625" cy="36036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0245" name="Grupo 17"/>
            <p:cNvGrpSpPr>
              <a:grpSpLocks/>
            </p:cNvGrpSpPr>
            <p:nvPr/>
          </p:nvGrpSpPr>
          <p:grpSpPr bwMode="auto">
            <a:xfrm>
              <a:off x="107504" y="3079593"/>
              <a:ext cx="8856984" cy="2446931"/>
              <a:chOff x="107504" y="3079593"/>
              <a:chExt cx="8856984" cy="2446931"/>
            </a:xfrm>
          </p:grpSpPr>
          <p:sp>
            <p:nvSpPr>
              <p:cNvPr id="10246" name="CaixaDeTexto 7"/>
              <p:cNvSpPr txBox="1">
                <a:spLocks noChangeArrowheads="1"/>
              </p:cNvSpPr>
              <p:nvPr/>
            </p:nvSpPr>
            <p:spPr bwMode="auto">
              <a:xfrm>
                <a:off x="2699792" y="5157192"/>
                <a:ext cx="53091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800"/>
                  <a:t>(a)</a:t>
                </a:r>
              </a:p>
            </p:txBody>
          </p:sp>
          <p:sp>
            <p:nvSpPr>
              <p:cNvPr id="10247" name="CaixaDeTexto 8"/>
              <p:cNvSpPr txBox="1">
                <a:spLocks noChangeArrowheads="1"/>
              </p:cNvSpPr>
              <p:nvPr/>
            </p:nvSpPr>
            <p:spPr bwMode="auto">
              <a:xfrm>
                <a:off x="6921405" y="5157192"/>
                <a:ext cx="537327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800"/>
                  <a:t>(b)</a:t>
                </a:r>
              </a:p>
            </p:txBody>
          </p:sp>
          <p:sp>
            <p:nvSpPr>
              <p:cNvPr id="10248" name="CaixaDeTexto 9"/>
              <p:cNvSpPr txBox="1">
                <a:spLocks noChangeArrowheads="1"/>
              </p:cNvSpPr>
              <p:nvPr/>
            </p:nvSpPr>
            <p:spPr bwMode="auto">
              <a:xfrm>
                <a:off x="107504" y="3140968"/>
                <a:ext cx="1008112" cy="4616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200"/>
                  <a:t>Sinal modulante</a:t>
                </a:r>
              </a:p>
            </p:txBody>
          </p:sp>
          <p:sp>
            <p:nvSpPr>
              <p:cNvPr id="10249" name="CaixaDeTexto 10"/>
              <p:cNvSpPr txBox="1">
                <a:spLocks noChangeArrowheads="1"/>
              </p:cNvSpPr>
              <p:nvPr/>
            </p:nvSpPr>
            <p:spPr bwMode="auto">
              <a:xfrm>
                <a:off x="1331640" y="3204045"/>
                <a:ext cx="888145" cy="2462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000"/>
                  <a:t>Integrador</a:t>
                </a:r>
              </a:p>
            </p:txBody>
          </p:sp>
          <p:sp>
            <p:nvSpPr>
              <p:cNvPr id="10250" name="CaixaDeTexto 11"/>
              <p:cNvSpPr txBox="1">
                <a:spLocks noChangeArrowheads="1"/>
              </p:cNvSpPr>
              <p:nvPr/>
            </p:nvSpPr>
            <p:spPr bwMode="auto">
              <a:xfrm>
                <a:off x="2541180" y="3140968"/>
                <a:ext cx="882503" cy="4001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000"/>
                  <a:t>Modulador de fase</a:t>
                </a:r>
              </a:p>
            </p:txBody>
          </p:sp>
          <p:sp>
            <p:nvSpPr>
              <p:cNvPr id="10251" name="CaixaDeTexto 12"/>
              <p:cNvSpPr txBox="1">
                <a:spLocks noChangeArrowheads="1"/>
              </p:cNvSpPr>
              <p:nvPr/>
            </p:nvSpPr>
            <p:spPr bwMode="auto">
              <a:xfrm>
                <a:off x="3779913" y="3181077"/>
                <a:ext cx="648072" cy="4001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000"/>
                  <a:t>Sinal FM</a:t>
                </a:r>
              </a:p>
            </p:txBody>
          </p:sp>
          <p:sp>
            <p:nvSpPr>
              <p:cNvPr id="10252" name="CaixaDeTexto 13"/>
              <p:cNvSpPr txBox="1">
                <a:spLocks noChangeArrowheads="1"/>
              </p:cNvSpPr>
              <p:nvPr/>
            </p:nvSpPr>
            <p:spPr bwMode="auto">
              <a:xfrm>
                <a:off x="4572000" y="3140968"/>
                <a:ext cx="1008112" cy="4616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200"/>
                  <a:t>Sinal modulante</a:t>
                </a:r>
              </a:p>
            </p:txBody>
          </p:sp>
          <p:sp>
            <p:nvSpPr>
              <p:cNvPr id="10253" name="CaixaDeTexto 14"/>
              <p:cNvSpPr txBox="1">
                <a:spLocks noChangeArrowheads="1"/>
              </p:cNvSpPr>
              <p:nvPr/>
            </p:nvSpPr>
            <p:spPr bwMode="auto">
              <a:xfrm>
                <a:off x="5817402" y="3181077"/>
                <a:ext cx="888145" cy="4001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000"/>
                  <a:t>Diferencia-dor</a:t>
                </a:r>
              </a:p>
            </p:txBody>
          </p:sp>
          <p:sp>
            <p:nvSpPr>
              <p:cNvPr id="10254" name="CaixaDeTexto 15"/>
              <p:cNvSpPr txBox="1">
                <a:spLocks noChangeArrowheads="1"/>
              </p:cNvSpPr>
              <p:nvPr/>
            </p:nvSpPr>
            <p:spPr bwMode="auto">
              <a:xfrm>
                <a:off x="7030905" y="3079593"/>
                <a:ext cx="882503" cy="55399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000"/>
                  <a:t>Modulador de frequência</a:t>
                </a:r>
              </a:p>
            </p:txBody>
          </p:sp>
          <p:sp>
            <p:nvSpPr>
              <p:cNvPr id="10255" name="CaixaDeTexto 16"/>
              <p:cNvSpPr txBox="1">
                <a:spLocks noChangeArrowheads="1"/>
              </p:cNvSpPr>
              <p:nvPr/>
            </p:nvSpPr>
            <p:spPr bwMode="auto">
              <a:xfrm>
                <a:off x="8316416" y="3244914"/>
                <a:ext cx="648072" cy="4001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tx2"/>
                  </a:buClr>
                  <a:buSzPct val="70000"/>
                  <a:buFont typeface="Wingdings" pitchFamily="2" charset="2"/>
                  <a:buChar char="¡"/>
                  <a:defRPr sz="29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25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5000"/>
                  <a:buFont typeface="Wingdings" pitchFamily="2" charset="2"/>
                  <a:buChar char="¡"/>
                  <a:defRPr sz="22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" pitchFamily="2" charset="2"/>
                  <a:buChar char="l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pt-BR" altLang="pt-BR" sz="1000"/>
                  <a:t>Sinal PM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Modulação FM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Observa-se que o processo de modulação FM é um processo não linear, pois o sinal e(t) é uma função não linear do sinal de mensagem e</a:t>
            </a:r>
            <a:r>
              <a:rPr lang="pt-BR" altLang="pt-BR" baseline="-25000" smtClean="0"/>
              <a:t>m</a:t>
            </a:r>
            <a:r>
              <a:rPr lang="pt-BR" altLang="pt-BR" smtClean="0"/>
              <a:t>(t).</a:t>
            </a:r>
          </a:p>
          <a:p>
            <a:pPr eaLnBrk="1" hangingPunct="1"/>
            <a:endParaRPr lang="pt-BR" altLang="pt-BR" smtClean="0"/>
          </a:p>
          <a:p>
            <a:pPr eaLnBrk="1" hangingPunct="1"/>
            <a:r>
              <a:rPr lang="pt-BR" altLang="pt-BR" smtClean="0"/>
              <a:t>Isto dificulta sobremaneira a análise espectral do sinal, ao contrário do sistema de modulação em amplitude.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8948</TotalTime>
  <Words>1762</Words>
  <Application>Microsoft Office PowerPoint</Application>
  <PresentationFormat>Apresentação na tela (4:3)</PresentationFormat>
  <Paragraphs>373</Paragraphs>
  <Slides>43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52" baseType="lpstr">
      <vt:lpstr>Verdana</vt:lpstr>
      <vt:lpstr>Arial</vt:lpstr>
      <vt:lpstr>Wingdings</vt:lpstr>
      <vt:lpstr>Symbol</vt:lpstr>
      <vt:lpstr>Helvetica</vt:lpstr>
      <vt:lpstr>Times New Roman</vt:lpstr>
      <vt:lpstr>Monotype Sorts</vt:lpstr>
      <vt:lpstr>Eclipse</vt:lpstr>
      <vt:lpstr>Microsoft Equation 3.0</vt:lpstr>
      <vt:lpstr>SEL 0616  Princípios de Comunicação</vt:lpstr>
      <vt:lpstr>Modulação Angular</vt:lpstr>
      <vt:lpstr>Definição</vt:lpstr>
      <vt:lpstr>Definições</vt:lpstr>
      <vt:lpstr>Definições</vt:lpstr>
      <vt:lpstr>Modulação FM</vt:lpstr>
      <vt:lpstr>Modulação FM</vt:lpstr>
      <vt:lpstr>Relação entre modulação FM e modulação PM:  (a) Esquema de geração de FM usando um modulador de fase.  (b) Esquema de geração de PM usando um modulador de       frequência.</vt:lpstr>
      <vt:lpstr>Modulação FM</vt:lpstr>
      <vt:lpstr>Modulação FM</vt:lpstr>
      <vt:lpstr>Modulação FM</vt:lpstr>
      <vt:lpstr>Modulação FM</vt:lpstr>
      <vt:lpstr>Modulação FM Faixa Estreita</vt:lpstr>
      <vt:lpstr>Apresentação do PowerPoint</vt:lpstr>
      <vt:lpstr> Diagrama de blocos de um método de geração de FM faixa estreita.</vt:lpstr>
      <vt:lpstr>Apresentação do PowerPoint</vt:lpstr>
      <vt:lpstr>Modulação FM-Faixa larga</vt:lpstr>
      <vt:lpstr>Modulação Faixa Larga</vt:lpstr>
      <vt:lpstr>Modulação Faixa Larga</vt:lpstr>
      <vt:lpstr>Modulação Faixa Larga</vt:lpstr>
      <vt:lpstr>Propriedades da Função de Bessel</vt:lpstr>
      <vt:lpstr>Apresentação do PowerPoint</vt:lpstr>
      <vt:lpstr>Apresentação do PowerPoint</vt:lpstr>
      <vt:lpstr>Largura de Faixa para transmissão FM</vt:lpstr>
      <vt:lpstr>Modulação Faixa Larga</vt:lpstr>
      <vt:lpstr>Largura de Faixa de um sinal FM</vt:lpstr>
      <vt:lpstr>Apresentação do PowerPoint</vt:lpstr>
      <vt:lpstr>Exemplo</vt:lpstr>
      <vt:lpstr>Exemplo</vt:lpstr>
      <vt:lpstr>Exemplo</vt:lpstr>
      <vt:lpstr>Exemplos:  Cálculo da largura de faixa com os seguinte dados:  b = 5 e f = 75 kHz:    fm = 15 kHz     e    2f = 150 kHz:</vt:lpstr>
      <vt:lpstr> Diagrama de blocos da geração indireta do sinal de FM – Método de Armstrong</vt:lpstr>
      <vt:lpstr>Diagrama de blocos de um multiplicador de frequência</vt:lpstr>
      <vt:lpstr>Demodulação FM</vt:lpstr>
      <vt:lpstr>Demodulação FM básico</vt:lpstr>
      <vt:lpstr>Transmissor FM</vt:lpstr>
      <vt:lpstr>Transmissor FM</vt:lpstr>
      <vt:lpstr>Diagrama de Blocos Básico do Transmissor FM</vt:lpstr>
      <vt:lpstr>Receptor FM</vt:lpstr>
      <vt:lpstr>FM Estéreo</vt:lpstr>
      <vt:lpstr>FM estéreo</vt:lpstr>
      <vt:lpstr>Codificação do Sinal FM Estéreo</vt:lpstr>
      <vt:lpstr>FM Estéreo</vt:lpstr>
    </vt:vector>
  </TitlesOfParts>
  <Company>sel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Mini-Curso 7 Formatos de Modulação para Sistemas de Transmissão Óptica</dc:title>
  <dc:creator>sel</dc:creator>
  <cp:lastModifiedBy>Monica de Lacerda Rocha</cp:lastModifiedBy>
  <cp:revision>494</cp:revision>
  <dcterms:created xsi:type="dcterms:W3CDTF">2006-07-13T21:06:17Z</dcterms:created>
  <dcterms:modified xsi:type="dcterms:W3CDTF">2020-05-12T21:50:18Z</dcterms:modified>
</cp:coreProperties>
</file>