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7" r:id="rId5"/>
    <p:sldId id="261" r:id="rId6"/>
    <p:sldId id="268" r:id="rId7"/>
    <p:sldId id="262" r:id="rId8"/>
    <p:sldId id="264" r:id="rId9"/>
    <p:sldId id="270" r:id="rId10"/>
    <p:sldId id="271" r:id="rId11"/>
    <p:sldId id="265" r:id="rId12"/>
    <p:sldId id="269" r:id="rId13"/>
    <p:sldId id="266" r:id="rId14"/>
    <p:sldId id="272" r:id="rId15"/>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drigo Pagani de Souza" userId="bdba046217c3c2a8" providerId="LiveId" clId="{48FA9F63-0BE7-48A0-A31B-59262F6F69CC}"/>
    <pc:docChg chg="undo custSel addSld delSld modSld">
      <pc:chgData name="Rodrigo Pagani de Souza" userId="bdba046217c3c2a8" providerId="LiveId" clId="{48FA9F63-0BE7-48A0-A31B-59262F6F69CC}" dt="2018-09-21T17:02:50.183" v="12091" actId="2696"/>
      <pc:docMkLst>
        <pc:docMk/>
      </pc:docMkLst>
      <pc:sldChg chg="modSp">
        <pc:chgData name="Rodrigo Pagani de Souza" userId="bdba046217c3c2a8" providerId="LiveId" clId="{48FA9F63-0BE7-48A0-A31B-59262F6F69CC}" dt="2018-09-21T07:24:59.992" v="15" actId="20577"/>
        <pc:sldMkLst>
          <pc:docMk/>
          <pc:sldMk cId="1948617489" sldId="256"/>
        </pc:sldMkLst>
        <pc:spChg chg="mod">
          <ac:chgData name="Rodrigo Pagani de Souza" userId="bdba046217c3c2a8" providerId="LiveId" clId="{48FA9F63-0BE7-48A0-A31B-59262F6F69CC}" dt="2018-09-21T07:24:59.992" v="15" actId="20577"/>
          <ac:spMkLst>
            <pc:docMk/>
            <pc:sldMk cId="1948617489" sldId="256"/>
            <ac:spMk id="3" creationId="{41FE9A1A-8296-4A0B-8CF2-CB42DE756BB2}"/>
          </ac:spMkLst>
        </pc:spChg>
      </pc:sldChg>
      <pc:sldChg chg="del">
        <pc:chgData name="Rodrigo Pagani de Souza" userId="bdba046217c3c2a8" providerId="LiveId" clId="{48FA9F63-0BE7-48A0-A31B-59262F6F69CC}" dt="2018-09-21T17:02:50.136" v="12090" actId="2696"/>
        <pc:sldMkLst>
          <pc:docMk/>
          <pc:sldMk cId="134812108" sldId="257"/>
        </pc:sldMkLst>
      </pc:sldChg>
      <pc:sldChg chg="del">
        <pc:chgData name="Rodrigo Pagani de Souza" userId="bdba046217c3c2a8" providerId="LiveId" clId="{48FA9F63-0BE7-48A0-A31B-59262F6F69CC}" dt="2018-09-21T17:02:50.183" v="12091" actId="2696"/>
        <pc:sldMkLst>
          <pc:docMk/>
          <pc:sldMk cId="2457754807" sldId="258"/>
        </pc:sldMkLst>
      </pc:sldChg>
      <pc:sldChg chg="modSp add">
        <pc:chgData name="Rodrigo Pagani de Souza" userId="bdba046217c3c2a8" providerId="LiveId" clId="{48FA9F63-0BE7-48A0-A31B-59262F6F69CC}" dt="2018-09-21T07:26:00.976" v="109" actId="20577"/>
        <pc:sldMkLst>
          <pc:docMk/>
          <pc:sldMk cId="1024508273" sldId="259"/>
        </pc:sldMkLst>
        <pc:spChg chg="mod">
          <ac:chgData name="Rodrigo Pagani de Souza" userId="bdba046217c3c2a8" providerId="LiveId" clId="{48FA9F63-0BE7-48A0-A31B-59262F6F69CC}" dt="2018-09-21T07:26:00.976" v="109" actId="20577"/>
          <ac:spMkLst>
            <pc:docMk/>
            <pc:sldMk cId="1024508273" sldId="259"/>
            <ac:spMk id="2" creationId="{CB868478-126F-4E66-B8DF-78C5498F18B3}"/>
          </ac:spMkLst>
        </pc:spChg>
      </pc:sldChg>
      <pc:sldChg chg="modSp add">
        <pc:chgData name="Rodrigo Pagani de Souza" userId="bdba046217c3c2a8" providerId="LiveId" clId="{48FA9F63-0BE7-48A0-A31B-59262F6F69CC}" dt="2018-09-21T07:26:58.467" v="161" actId="113"/>
        <pc:sldMkLst>
          <pc:docMk/>
          <pc:sldMk cId="174350450" sldId="260"/>
        </pc:sldMkLst>
        <pc:spChg chg="mod">
          <ac:chgData name="Rodrigo Pagani de Souza" userId="bdba046217c3c2a8" providerId="LiveId" clId="{48FA9F63-0BE7-48A0-A31B-59262F6F69CC}" dt="2018-09-21T07:26:58.467" v="161" actId="113"/>
          <ac:spMkLst>
            <pc:docMk/>
            <pc:sldMk cId="174350450" sldId="260"/>
            <ac:spMk id="2" creationId="{CB868478-126F-4E66-B8DF-78C5498F18B3}"/>
          </ac:spMkLst>
        </pc:spChg>
      </pc:sldChg>
      <pc:sldChg chg="modSp add">
        <pc:chgData name="Rodrigo Pagani de Souza" userId="bdba046217c3c2a8" providerId="LiveId" clId="{48FA9F63-0BE7-48A0-A31B-59262F6F69CC}" dt="2018-09-21T07:27:31.498" v="241" actId="113"/>
        <pc:sldMkLst>
          <pc:docMk/>
          <pc:sldMk cId="3336497690" sldId="261"/>
        </pc:sldMkLst>
        <pc:spChg chg="mod">
          <ac:chgData name="Rodrigo Pagani de Souza" userId="bdba046217c3c2a8" providerId="LiveId" clId="{48FA9F63-0BE7-48A0-A31B-59262F6F69CC}" dt="2018-09-21T07:27:31.498" v="241" actId="113"/>
          <ac:spMkLst>
            <pc:docMk/>
            <pc:sldMk cId="3336497690" sldId="261"/>
            <ac:spMk id="2" creationId="{CB868478-126F-4E66-B8DF-78C5498F18B3}"/>
          </ac:spMkLst>
        </pc:spChg>
      </pc:sldChg>
      <pc:sldChg chg="modSp add">
        <pc:chgData name="Rodrigo Pagani de Souza" userId="bdba046217c3c2a8" providerId="LiveId" clId="{48FA9F63-0BE7-48A0-A31B-59262F6F69CC}" dt="2018-09-21T09:38:11.486" v="7452" actId="20577"/>
        <pc:sldMkLst>
          <pc:docMk/>
          <pc:sldMk cId="3424402049" sldId="262"/>
        </pc:sldMkLst>
        <pc:spChg chg="mod">
          <ac:chgData name="Rodrigo Pagani de Souza" userId="bdba046217c3c2a8" providerId="LiveId" clId="{48FA9F63-0BE7-48A0-A31B-59262F6F69CC}" dt="2018-09-21T09:38:11.486" v="7452" actId="20577"/>
          <ac:spMkLst>
            <pc:docMk/>
            <pc:sldMk cId="3424402049" sldId="262"/>
            <ac:spMk id="2" creationId="{CB868478-126F-4E66-B8DF-78C5498F18B3}"/>
          </ac:spMkLst>
        </pc:spChg>
      </pc:sldChg>
      <pc:sldChg chg="add del">
        <pc:chgData name="Rodrigo Pagani de Souza" userId="bdba046217c3c2a8" providerId="LiveId" clId="{48FA9F63-0BE7-48A0-A31B-59262F6F69CC}" dt="2018-09-21T07:35:30.332" v="551" actId="2696"/>
        <pc:sldMkLst>
          <pc:docMk/>
          <pc:sldMk cId="1529025929" sldId="263"/>
        </pc:sldMkLst>
      </pc:sldChg>
      <pc:sldChg chg="addSp delSp modSp add">
        <pc:chgData name="Rodrigo Pagani de Souza" userId="bdba046217c3c2a8" providerId="LiveId" clId="{48FA9F63-0BE7-48A0-A31B-59262F6F69CC}" dt="2018-09-21T07:35:25.697" v="549"/>
        <pc:sldMkLst>
          <pc:docMk/>
          <pc:sldMk cId="1916219525" sldId="264"/>
        </pc:sldMkLst>
        <pc:spChg chg="mod">
          <ac:chgData name="Rodrigo Pagani de Souza" userId="bdba046217c3c2a8" providerId="LiveId" clId="{48FA9F63-0BE7-48A0-A31B-59262F6F69CC}" dt="2018-09-21T07:35:02.586" v="546" actId="14100"/>
          <ac:spMkLst>
            <pc:docMk/>
            <pc:sldMk cId="1916219525" sldId="264"/>
            <ac:spMk id="2" creationId="{91C12B21-BDAD-48E5-AAAE-912EB3EA3861}"/>
          </ac:spMkLst>
        </pc:spChg>
        <pc:spChg chg="add del">
          <ac:chgData name="Rodrigo Pagani de Souza" userId="bdba046217c3c2a8" providerId="LiveId" clId="{48FA9F63-0BE7-48A0-A31B-59262F6F69CC}" dt="2018-09-21T07:35:25.697" v="549"/>
          <ac:spMkLst>
            <pc:docMk/>
            <pc:sldMk cId="1916219525" sldId="264"/>
            <ac:spMk id="3" creationId="{A7F32B8F-DB99-4A09-AE8E-9E5E964126CC}"/>
          </ac:spMkLst>
        </pc:spChg>
      </pc:sldChg>
      <pc:sldChg chg="modSp add">
        <pc:chgData name="Rodrigo Pagani de Souza" userId="bdba046217c3c2a8" providerId="LiveId" clId="{48FA9F63-0BE7-48A0-A31B-59262F6F69CC}" dt="2018-09-21T07:37:37.763" v="699" actId="113"/>
        <pc:sldMkLst>
          <pc:docMk/>
          <pc:sldMk cId="3558399954" sldId="265"/>
        </pc:sldMkLst>
        <pc:spChg chg="mod">
          <ac:chgData name="Rodrigo Pagani de Souza" userId="bdba046217c3c2a8" providerId="LiveId" clId="{48FA9F63-0BE7-48A0-A31B-59262F6F69CC}" dt="2018-09-21T07:37:37.763" v="699" actId="113"/>
          <ac:spMkLst>
            <pc:docMk/>
            <pc:sldMk cId="3558399954" sldId="265"/>
            <ac:spMk id="2" creationId="{CB868478-126F-4E66-B8DF-78C5498F18B3}"/>
          </ac:spMkLst>
        </pc:spChg>
      </pc:sldChg>
      <pc:sldChg chg="modSp add">
        <pc:chgData name="Rodrigo Pagani de Souza" userId="bdba046217c3c2a8" providerId="LiveId" clId="{48FA9F63-0BE7-48A0-A31B-59262F6F69CC}" dt="2018-09-21T07:37:31.949" v="698" actId="27636"/>
        <pc:sldMkLst>
          <pc:docMk/>
          <pc:sldMk cId="884495343" sldId="266"/>
        </pc:sldMkLst>
        <pc:spChg chg="mod">
          <ac:chgData name="Rodrigo Pagani de Souza" userId="bdba046217c3c2a8" providerId="LiveId" clId="{48FA9F63-0BE7-48A0-A31B-59262F6F69CC}" dt="2018-09-21T07:37:31.949" v="698" actId="27636"/>
          <ac:spMkLst>
            <pc:docMk/>
            <pc:sldMk cId="884495343" sldId="266"/>
            <ac:spMk id="2" creationId="{CB868478-126F-4E66-B8DF-78C5498F18B3}"/>
          </ac:spMkLst>
        </pc:spChg>
      </pc:sldChg>
      <pc:sldChg chg="modSp add">
        <pc:chgData name="Rodrigo Pagani de Souza" userId="bdba046217c3c2a8" providerId="LiveId" clId="{48FA9F63-0BE7-48A0-A31B-59262F6F69CC}" dt="2018-09-21T09:17:32.488" v="5290" actId="20577"/>
        <pc:sldMkLst>
          <pc:docMk/>
          <pc:sldMk cId="1269701525" sldId="267"/>
        </pc:sldMkLst>
        <pc:spChg chg="mod">
          <ac:chgData name="Rodrigo Pagani de Souza" userId="bdba046217c3c2a8" providerId="LiveId" clId="{48FA9F63-0BE7-48A0-A31B-59262F6F69CC}" dt="2018-09-21T08:23:27.178" v="2281" actId="20577"/>
          <ac:spMkLst>
            <pc:docMk/>
            <pc:sldMk cId="1269701525" sldId="267"/>
            <ac:spMk id="2" creationId="{4D103D92-EC1A-41E1-910B-AB08C64F6834}"/>
          </ac:spMkLst>
        </pc:spChg>
        <pc:spChg chg="mod">
          <ac:chgData name="Rodrigo Pagani de Souza" userId="bdba046217c3c2a8" providerId="LiveId" clId="{48FA9F63-0BE7-48A0-A31B-59262F6F69CC}" dt="2018-09-21T09:17:32.488" v="5290" actId="20577"/>
          <ac:spMkLst>
            <pc:docMk/>
            <pc:sldMk cId="1269701525" sldId="267"/>
            <ac:spMk id="3" creationId="{B101314B-2B68-4CBB-AC77-9B73BCBF2549}"/>
          </ac:spMkLst>
        </pc:spChg>
      </pc:sldChg>
      <pc:sldChg chg="modSp add">
        <pc:chgData name="Rodrigo Pagani de Souza" userId="bdba046217c3c2a8" providerId="LiveId" clId="{48FA9F63-0BE7-48A0-A31B-59262F6F69CC}" dt="2018-09-21T09:17:51.327" v="5293" actId="27636"/>
        <pc:sldMkLst>
          <pc:docMk/>
          <pc:sldMk cId="100919980" sldId="268"/>
        </pc:sldMkLst>
        <pc:spChg chg="mod">
          <ac:chgData name="Rodrigo Pagani de Souza" userId="bdba046217c3c2a8" providerId="LiveId" clId="{48FA9F63-0BE7-48A0-A31B-59262F6F69CC}" dt="2018-09-21T08:24:00.091" v="2437" actId="20577"/>
          <ac:spMkLst>
            <pc:docMk/>
            <pc:sldMk cId="100919980" sldId="268"/>
            <ac:spMk id="2" creationId="{4D103D92-EC1A-41E1-910B-AB08C64F6834}"/>
          </ac:spMkLst>
        </pc:spChg>
        <pc:spChg chg="mod">
          <ac:chgData name="Rodrigo Pagani de Souza" userId="bdba046217c3c2a8" providerId="LiveId" clId="{48FA9F63-0BE7-48A0-A31B-59262F6F69CC}" dt="2018-09-21T09:17:51.327" v="5293" actId="27636"/>
          <ac:spMkLst>
            <pc:docMk/>
            <pc:sldMk cId="100919980" sldId="268"/>
            <ac:spMk id="3" creationId="{B101314B-2B68-4CBB-AC77-9B73BCBF2549}"/>
          </ac:spMkLst>
        </pc:spChg>
      </pc:sldChg>
      <pc:sldChg chg="modSp add">
        <pc:chgData name="Rodrigo Pagani de Souza" userId="bdba046217c3c2a8" providerId="LiveId" clId="{48FA9F63-0BE7-48A0-A31B-59262F6F69CC}" dt="2018-09-21T10:29:50.796" v="10177" actId="20577"/>
        <pc:sldMkLst>
          <pc:docMk/>
          <pc:sldMk cId="1262401453" sldId="269"/>
        </pc:sldMkLst>
        <pc:spChg chg="mod">
          <ac:chgData name="Rodrigo Pagani de Souza" userId="bdba046217c3c2a8" providerId="LiveId" clId="{48FA9F63-0BE7-48A0-A31B-59262F6F69CC}" dt="2018-09-21T10:10:32.188" v="9921" actId="113"/>
          <ac:spMkLst>
            <pc:docMk/>
            <pc:sldMk cId="1262401453" sldId="269"/>
            <ac:spMk id="2" creationId="{501179B5-3E80-445F-8F8D-58814EF0A0CA}"/>
          </ac:spMkLst>
        </pc:spChg>
        <pc:spChg chg="mod">
          <ac:chgData name="Rodrigo Pagani de Souza" userId="bdba046217c3c2a8" providerId="LiveId" clId="{48FA9F63-0BE7-48A0-A31B-59262F6F69CC}" dt="2018-09-21T10:29:50.796" v="10177" actId="20577"/>
          <ac:spMkLst>
            <pc:docMk/>
            <pc:sldMk cId="1262401453" sldId="269"/>
            <ac:spMk id="3" creationId="{2CA2CD2C-D4CC-474D-B9CB-71955E218D9C}"/>
          </ac:spMkLst>
        </pc:spChg>
      </pc:sldChg>
      <pc:sldChg chg="modSp add">
        <pc:chgData name="Rodrigo Pagani de Souza" userId="bdba046217c3c2a8" providerId="LiveId" clId="{48FA9F63-0BE7-48A0-A31B-59262F6F69CC}" dt="2018-09-21T10:02:29.400" v="9546" actId="20577"/>
        <pc:sldMkLst>
          <pc:docMk/>
          <pc:sldMk cId="846760353" sldId="270"/>
        </pc:sldMkLst>
        <pc:spChg chg="mod">
          <ac:chgData name="Rodrigo Pagani de Souza" userId="bdba046217c3c2a8" providerId="LiveId" clId="{48FA9F63-0BE7-48A0-A31B-59262F6F69CC}" dt="2018-09-21T09:31:29.337" v="6770" actId="113"/>
          <ac:spMkLst>
            <pc:docMk/>
            <pc:sldMk cId="846760353" sldId="270"/>
            <ac:spMk id="2" creationId="{32C31A30-9209-41D1-9D39-AD66C4FCB889}"/>
          </ac:spMkLst>
        </pc:spChg>
        <pc:spChg chg="mod">
          <ac:chgData name="Rodrigo Pagani de Souza" userId="bdba046217c3c2a8" providerId="LiveId" clId="{48FA9F63-0BE7-48A0-A31B-59262F6F69CC}" dt="2018-09-21T10:02:29.400" v="9546" actId="20577"/>
          <ac:spMkLst>
            <pc:docMk/>
            <pc:sldMk cId="846760353" sldId="270"/>
            <ac:spMk id="3" creationId="{553737B0-A75F-463F-B907-D1A9561669BA}"/>
          </ac:spMkLst>
        </pc:spChg>
      </pc:sldChg>
      <pc:sldChg chg="modSp add">
        <pc:chgData name="Rodrigo Pagani de Souza" userId="bdba046217c3c2a8" providerId="LiveId" clId="{48FA9F63-0BE7-48A0-A31B-59262F6F69CC}" dt="2018-09-21T10:00:12.314" v="9266" actId="20577"/>
        <pc:sldMkLst>
          <pc:docMk/>
          <pc:sldMk cId="754998298" sldId="271"/>
        </pc:sldMkLst>
        <pc:spChg chg="mod">
          <ac:chgData name="Rodrigo Pagani de Souza" userId="bdba046217c3c2a8" providerId="LiveId" clId="{48FA9F63-0BE7-48A0-A31B-59262F6F69CC}" dt="2018-09-21T09:31:57.134" v="6862" actId="6549"/>
          <ac:spMkLst>
            <pc:docMk/>
            <pc:sldMk cId="754998298" sldId="271"/>
            <ac:spMk id="2" creationId="{32C31A30-9209-41D1-9D39-AD66C4FCB889}"/>
          </ac:spMkLst>
        </pc:spChg>
        <pc:spChg chg="mod">
          <ac:chgData name="Rodrigo Pagani de Souza" userId="bdba046217c3c2a8" providerId="LiveId" clId="{48FA9F63-0BE7-48A0-A31B-59262F6F69CC}" dt="2018-09-21T10:00:12.314" v="9266" actId="20577"/>
          <ac:spMkLst>
            <pc:docMk/>
            <pc:sldMk cId="754998298" sldId="271"/>
            <ac:spMk id="3" creationId="{553737B0-A75F-463F-B907-D1A9561669BA}"/>
          </ac:spMkLst>
        </pc:spChg>
      </pc:sldChg>
      <pc:sldChg chg="modSp add">
        <pc:chgData name="Rodrigo Pagani de Souza" userId="bdba046217c3c2a8" providerId="LiveId" clId="{48FA9F63-0BE7-48A0-A31B-59262F6F69CC}" dt="2018-09-21T11:29:52.669" v="12089" actId="20577"/>
        <pc:sldMkLst>
          <pc:docMk/>
          <pc:sldMk cId="2843532740" sldId="272"/>
        </pc:sldMkLst>
        <pc:spChg chg="mod">
          <ac:chgData name="Rodrigo Pagani de Souza" userId="bdba046217c3c2a8" providerId="LiveId" clId="{48FA9F63-0BE7-48A0-A31B-59262F6F69CC}" dt="2018-09-21T10:44:47.734" v="10267" actId="6549"/>
          <ac:spMkLst>
            <pc:docMk/>
            <pc:sldMk cId="2843532740" sldId="272"/>
            <ac:spMk id="2" creationId="{501179B5-3E80-445F-8F8D-58814EF0A0CA}"/>
          </ac:spMkLst>
        </pc:spChg>
        <pc:spChg chg="mod">
          <ac:chgData name="Rodrigo Pagani de Souza" userId="bdba046217c3c2a8" providerId="LiveId" clId="{48FA9F63-0BE7-48A0-A31B-59262F6F69CC}" dt="2018-09-21T11:29:52.669" v="12089" actId="20577"/>
          <ac:spMkLst>
            <pc:docMk/>
            <pc:sldMk cId="2843532740" sldId="272"/>
            <ac:spMk id="3" creationId="{2CA2CD2C-D4CC-474D-B9CB-71955E218D9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9C0F40-9DFD-4184-8585-7AD184666A48}"/>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3FCE627F-1219-467E-8B58-D792EFCF4A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AD64D05C-0228-4046-8EAC-81D95DBFCDE8}"/>
              </a:ext>
            </a:extLst>
          </p:cNvPr>
          <p:cNvSpPr>
            <a:spLocks noGrp="1"/>
          </p:cNvSpPr>
          <p:nvPr>
            <p:ph type="dt" sz="half" idx="10"/>
          </p:nvPr>
        </p:nvSpPr>
        <p:spPr/>
        <p:txBody>
          <a:bodyPr/>
          <a:lstStyle/>
          <a:p>
            <a:fld id="{673B49A8-9ECD-4271-BF90-5EDBAA15D49F}" type="datetimeFigureOut">
              <a:rPr lang="pt-BR" smtClean="0"/>
              <a:t>21/09/2018</a:t>
            </a:fld>
            <a:endParaRPr lang="pt-BR"/>
          </a:p>
        </p:txBody>
      </p:sp>
      <p:sp>
        <p:nvSpPr>
          <p:cNvPr id="5" name="Espaço Reservado para Rodapé 4">
            <a:extLst>
              <a:ext uri="{FF2B5EF4-FFF2-40B4-BE49-F238E27FC236}">
                <a16:creationId xmlns:a16="http://schemas.microsoft.com/office/drawing/2014/main" id="{5297DE84-F10F-4485-ADDC-D876BDD2BD7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067D648-4290-48E8-BD0B-0CCDA8F9E3E6}"/>
              </a:ext>
            </a:extLst>
          </p:cNvPr>
          <p:cNvSpPr>
            <a:spLocks noGrp="1"/>
          </p:cNvSpPr>
          <p:nvPr>
            <p:ph type="sldNum" sz="quarter" idx="12"/>
          </p:nvPr>
        </p:nvSpPr>
        <p:spPr/>
        <p:txBody>
          <a:bodyPr/>
          <a:lstStyle/>
          <a:p>
            <a:fld id="{90B2C0CA-E1AF-43A2-A84E-DF5F7161E232}" type="slidenum">
              <a:rPr lang="pt-BR" smtClean="0"/>
              <a:t>‹nº›</a:t>
            </a:fld>
            <a:endParaRPr lang="pt-BR"/>
          </a:p>
        </p:txBody>
      </p:sp>
    </p:spTree>
    <p:extLst>
      <p:ext uri="{BB962C8B-B14F-4D97-AF65-F5344CB8AC3E}">
        <p14:creationId xmlns:p14="http://schemas.microsoft.com/office/powerpoint/2010/main" val="1397888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A4B001-4B55-46A4-8BB7-2BDB4EB8EA33}"/>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D9F76F74-A5DE-4336-A927-367E286ED358}"/>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1CBB4F3-C9D6-4B14-AFBE-0BCB94EF0E5B}"/>
              </a:ext>
            </a:extLst>
          </p:cNvPr>
          <p:cNvSpPr>
            <a:spLocks noGrp="1"/>
          </p:cNvSpPr>
          <p:nvPr>
            <p:ph type="dt" sz="half" idx="10"/>
          </p:nvPr>
        </p:nvSpPr>
        <p:spPr/>
        <p:txBody>
          <a:bodyPr/>
          <a:lstStyle/>
          <a:p>
            <a:fld id="{673B49A8-9ECD-4271-BF90-5EDBAA15D49F}" type="datetimeFigureOut">
              <a:rPr lang="pt-BR" smtClean="0"/>
              <a:t>21/09/2018</a:t>
            </a:fld>
            <a:endParaRPr lang="pt-BR"/>
          </a:p>
        </p:txBody>
      </p:sp>
      <p:sp>
        <p:nvSpPr>
          <p:cNvPr id="5" name="Espaço Reservado para Rodapé 4">
            <a:extLst>
              <a:ext uri="{FF2B5EF4-FFF2-40B4-BE49-F238E27FC236}">
                <a16:creationId xmlns:a16="http://schemas.microsoft.com/office/drawing/2014/main" id="{C744B137-E36D-45D7-B1C1-30DDE11F3E0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F45C1E1-BE6E-4C27-82FC-D8E3734FC07C}"/>
              </a:ext>
            </a:extLst>
          </p:cNvPr>
          <p:cNvSpPr>
            <a:spLocks noGrp="1"/>
          </p:cNvSpPr>
          <p:nvPr>
            <p:ph type="sldNum" sz="quarter" idx="12"/>
          </p:nvPr>
        </p:nvSpPr>
        <p:spPr/>
        <p:txBody>
          <a:bodyPr/>
          <a:lstStyle/>
          <a:p>
            <a:fld id="{90B2C0CA-E1AF-43A2-A84E-DF5F7161E232}" type="slidenum">
              <a:rPr lang="pt-BR" smtClean="0"/>
              <a:t>‹nº›</a:t>
            </a:fld>
            <a:endParaRPr lang="pt-BR"/>
          </a:p>
        </p:txBody>
      </p:sp>
    </p:spTree>
    <p:extLst>
      <p:ext uri="{BB962C8B-B14F-4D97-AF65-F5344CB8AC3E}">
        <p14:creationId xmlns:p14="http://schemas.microsoft.com/office/powerpoint/2010/main" val="2791300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7F064BF-5A66-436A-8692-96435FEAF76C}"/>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6697F6E1-316F-4ADB-8815-7E0BBBF793DB}"/>
              </a:ext>
            </a:extLst>
          </p:cNvPr>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8875E25-7063-4200-A639-5BC1B791965F}"/>
              </a:ext>
            </a:extLst>
          </p:cNvPr>
          <p:cNvSpPr>
            <a:spLocks noGrp="1"/>
          </p:cNvSpPr>
          <p:nvPr>
            <p:ph type="dt" sz="half" idx="10"/>
          </p:nvPr>
        </p:nvSpPr>
        <p:spPr/>
        <p:txBody>
          <a:bodyPr/>
          <a:lstStyle/>
          <a:p>
            <a:fld id="{673B49A8-9ECD-4271-BF90-5EDBAA15D49F}" type="datetimeFigureOut">
              <a:rPr lang="pt-BR" smtClean="0"/>
              <a:t>21/09/2018</a:t>
            </a:fld>
            <a:endParaRPr lang="pt-BR"/>
          </a:p>
        </p:txBody>
      </p:sp>
      <p:sp>
        <p:nvSpPr>
          <p:cNvPr id="5" name="Espaço Reservado para Rodapé 4">
            <a:extLst>
              <a:ext uri="{FF2B5EF4-FFF2-40B4-BE49-F238E27FC236}">
                <a16:creationId xmlns:a16="http://schemas.microsoft.com/office/drawing/2014/main" id="{6E122802-03C2-4A7E-BEE9-5B3EA8D41C4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0FF515D-D7AD-4C0F-B319-8AB54BBB4C58}"/>
              </a:ext>
            </a:extLst>
          </p:cNvPr>
          <p:cNvSpPr>
            <a:spLocks noGrp="1"/>
          </p:cNvSpPr>
          <p:nvPr>
            <p:ph type="sldNum" sz="quarter" idx="12"/>
          </p:nvPr>
        </p:nvSpPr>
        <p:spPr/>
        <p:txBody>
          <a:bodyPr/>
          <a:lstStyle/>
          <a:p>
            <a:fld id="{90B2C0CA-E1AF-43A2-A84E-DF5F7161E232}" type="slidenum">
              <a:rPr lang="pt-BR" smtClean="0"/>
              <a:t>‹nº›</a:t>
            </a:fld>
            <a:endParaRPr lang="pt-BR"/>
          </a:p>
        </p:txBody>
      </p:sp>
    </p:spTree>
    <p:extLst>
      <p:ext uri="{BB962C8B-B14F-4D97-AF65-F5344CB8AC3E}">
        <p14:creationId xmlns:p14="http://schemas.microsoft.com/office/powerpoint/2010/main" val="3448395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44445C-B614-49FE-9263-EA28673D43EF}"/>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25921B63-906D-4934-9CE7-39981FCB45A8}"/>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1ADBEBE-A8AF-4EEA-9F98-9E4957F9E060}"/>
              </a:ext>
            </a:extLst>
          </p:cNvPr>
          <p:cNvSpPr>
            <a:spLocks noGrp="1"/>
          </p:cNvSpPr>
          <p:nvPr>
            <p:ph type="dt" sz="half" idx="10"/>
          </p:nvPr>
        </p:nvSpPr>
        <p:spPr/>
        <p:txBody>
          <a:bodyPr/>
          <a:lstStyle/>
          <a:p>
            <a:fld id="{673B49A8-9ECD-4271-BF90-5EDBAA15D49F}" type="datetimeFigureOut">
              <a:rPr lang="pt-BR" smtClean="0"/>
              <a:t>21/09/2018</a:t>
            </a:fld>
            <a:endParaRPr lang="pt-BR"/>
          </a:p>
        </p:txBody>
      </p:sp>
      <p:sp>
        <p:nvSpPr>
          <p:cNvPr id="5" name="Espaço Reservado para Rodapé 4">
            <a:extLst>
              <a:ext uri="{FF2B5EF4-FFF2-40B4-BE49-F238E27FC236}">
                <a16:creationId xmlns:a16="http://schemas.microsoft.com/office/drawing/2014/main" id="{F4B5BC84-95F9-4148-9EFF-9FD7EB54FC1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71A98DE-E71D-4AF3-BD97-001FA1D4BD5C}"/>
              </a:ext>
            </a:extLst>
          </p:cNvPr>
          <p:cNvSpPr>
            <a:spLocks noGrp="1"/>
          </p:cNvSpPr>
          <p:nvPr>
            <p:ph type="sldNum" sz="quarter" idx="12"/>
          </p:nvPr>
        </p:nvSpPr>
        <p:spPr/>
        <p:txBody>
          <a:bodyPr/>
          <a:lstStyle/>
          <a:p>
            <a:fld id="{90B2C0CA-E1AF-43A2-A84E-DF5F7161E232}" type="slidenum">
              <a:rPr lang="pt-BR" smtClean="0"/>
              <a:t>‹nº›</a:t>
            </a:fld>
            <a:endParaRPr lang="pt-BR"/>
          </a:p>
        </p:txBody>
      </p:sp>
    </p:spTree>
    <p:extLst>
      <p:ext uri="{BB962C8B-B14F-4D97-AF65-F5344CB8AC3E}">
        <p14:creationId xmlns:p14="http://schemas.microsoft.com/office/powerpoint/2010/main" val="3141602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9BFD3E-C3B6-489C-B7AA-05F4A867FE3D}"/>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B19ED0EB-54AF-4D1E-AD10-848B00DDFA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a16="http://schemas.microsoft.com/office/drawing/2014/main" id="{F85C2443-DD70-48D2-A93C-7F8311C594AB}"/>
              </a:ext>
            </a:extLst>
          </p:cNvPr>
          <p:cNvSpPr>
            <a:spLocks noGrp="1"/>
          </p:cNvSpPr>
          <p:nvPr>
            <p:ph type="dt" sz="half" idx="10"/>
          </p:nvPr>
        </p:nvSpPr>
        <p:spPr/>
        <p:txBody>
          <a:bodyPr/>
          <a:lstStyle/>
          <a:p>
            <a:fld id="{673B49A8-9ECD-4271-BF90-5EDBAA15D49F}" type="datetimeFigureOut">
              <a:rPr lang="pt-BR" smtClean="0"/>
              <a:t>21/09/2018</a:t>
            </a:fld>
            <a:endParaRPr lang="pt-BR"/>
          </a:p>
        </p:txBody>
      </p:sp>
      <p:sp>
        <p:nvSpPr>
          <p:cNvPr id="5" name="Espaço Reservado para Rodapé 4">
            <a:extLst>
              <a:ext uri="{FF2B5EF4-FFF2-40B4-BE49-F238E27FC236}">
                <a16:creationId xmlns:a16="http://schemas.microsoft.com/office/drawing/2014/main" id="{2A089D14-1B51-4018-A574-63438B31F5A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89171BA-C7DB-47E3-B625-95B25144ECBC}"/>
              </a:ext>
            </a:extLst>
          </p:cNvPr>
          <p:cNvSpPr>
            <a:spLocks noGrp="1"/>
          </p:cNvSpPr>
          <p:nvPr>
            <p:ph type="sldNum" sz="quarter" idx="12"/>
          </p:nvPr>
        </p:nvSpPr>
        <p:spPr/>
        <p:txBody>
          <a:bodyPr/>
          <a:lstStyle/>
          <a:p>
            <a:fld id="{90B2C0CA-E1AF-43A2-A84E-DF5F7161E232}" type="slidenum">
              <a:rPr lang="pt-BR" smtClean="0"/>
              <a:t>‹nº›</a:t>
            </a:fld>
            <a:endParaRPr lang="pt-BR"/>
          </a:p>
        </p:txBody>
      </p:sp>
    </p:spTree>
    <p:extLst>
      <p:ext uri="{BB962C8B-B14F-4D97-AF65-F5344CB8AC3E}">
        <p14:creationId xmlns:p14="http://schemas.microsoft.com/office/powerpoint/2010/main" val="647595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EBA0CD-BD9E-46CE-99A5-1E52C76721E8}"/>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BD210A3C-19CD-4521-9946-1D6CDB4084DC}"/>
              </a:ext>
            </a:extLst>
          </p:cNvPr>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7F76D871-E388-4B4D-A158-585B49D0490B}"/>
              </a:ext>
            </a:extLst>
          </p:cNvPr>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27A50489-574C-4CB5-9802-D90BE8682D89}"/>
              </a:ext>
            </a:extLst>
          </p:cNvPr>
          <p:cNvSpPr>
            <a:spLocks noGrp="1"/>
          </p:cNvSpPr>
          <p:nvPr>
            <p:ph type="dt" sz="half" idx="10"/>
          </p:nvPr>
        </p:nvSpPr>
        <p:spPr/>
        <p:txBody>
          <a:bodyPr/>
          <a:lstStyle/>
          <a:p>
            <a:fld id="{673B49A8-9ECD-4271-BF90-5EDBAA15D49F}" type="datetimeFigureOut">
              <a:rPr lang="pt-BR" smtClean="0"/>
              <a:t>21/09/2018</a:t>
            </a:fld>
            <a:endParaRPr lang="pt-BR"/>
          </a:p>
        </p:txBody>
      </p:sp>
      <p:sp>
        <p:nvSpPr>
          <p:cNvPr id="6" name="Espaço Reservado para Rodapé 5">
            <a:extLst>
              <a:ext uri="{FF2B5EF4-FFF2-40B4-BE49-F238E27FC236}">
                <a16:creationId xmlns:a16="http://schemas.microsoft.com/office/drawing/2014/main" id="{BD4AA0B3-B27F-4FDE-B96B-8E1443D86EC9}"/>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216AEAE3-0703-468D-8CE5-3104E2EAC9C9}"/>
              </a:ext>
            </a:extLst>
          </p:cNvPr>
          <p:cNvSpPr>
            <a:spLocks noGrp="1"/>
          </p:cNvSpPr>
          <p:nvPr>
            <p:ph type="sldNum" sz="quarter" idx="12"/>
          </p:nvPr>
        </p:nvSpPr>
        <p:spPr/>
        <p:txBody>
          <a:bodyPr/>
          <a:lstStyle/>
          <a:p>
            <a:fld id="{90B2C0CA-E1AF-43A2-A84E-DF5F7161E232}" type="slidenum">
              <a:rPr lang="pt-BR" smtClean="0"/>
              <a:t>‹nº›</a:t>
            </a:fld>
            <a:endParaRPr lang="pt-BR"/>
          </a:p>
        </p:txBody>
      </p:sp>
    </p:spTree>
    <p:extLst>
      <p:ext uri="{BB962C8B-B14F-4D97-AF65-F5344CB8AC3E}">
        <p14:creationId xmlns:p14="http://schemas.microsoft.com/office/powerpoint/2010/main" val="3650265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D5FF70-576B-498E-BE44-6A268019D785}"/>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63102B51-ACEA-492E-9905-993849A2D8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id="{5E50E3EC-6362-4D08-B7E9-E4A4E9414F45}"/>
              </a:ext>
            </a:extLst>
          </p:cNvPr>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EE001071-EB7D-43DF-83E8-776C7939BD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id="{626381BA-2ECF-4936-BFDC-07286ECFC56E}"/>
              </a:ext>
            </a:extLst>
          </p:cNvPr>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BECF18E4-CE0E-4FF2-9951-FC80E42EB28A}"/>
              </a:ext>
            </a:extLst>
          </p:cNvPr>
          <p:cNvSpPr>
            <a:spLocks noGrp="1"/>
          </p:cNvSpPr>
          <p:nvPr>
            <p:ph type="dt" sz="half" idx="10"/>
          </p:nvPr>
        </p:nvSpPr>
        <p:spPr/>
        <p:txBody>
          <a:bodyPr/>
          <a:lstStyle/>
          <a:p>
            <a:fld id="{673B49A8-9ECD-4271-BF90-5EDBAA15D49F}" type="datetimeFigureOut">
              <a:rPr lang="pt-BR" smtClean="0"/>
              <a:t>21/09/2018</a:t>
            </a:fld>
            <a:endParaRPr lang="pt-BR"/>
          </a:p>
        </p:txBody>
      </p:sp>
      <p:sp>
        <p:nvSpPr>
          <p:cNvPr id="8" name="Espaço Reservado para Rodapé 7">
            <a:extLst>
              <a:ext uri="{FF2B5EF4-FFF2-40B4-BE49-F238E27FC236}">
                <a16:creationId xmlns:a16="http://schemas.microsoft.com/office/drawing/2014/main" id="{81FB12C3-AD32-466C-8B0F-5A0F6C8766CD}"/>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91FDB07B-68E3-4A5C-9845-60DB0AF8B9B0}"/>
              </a:ext>
            </a:extLst>
          </p:cNvPr>
          <p:cNvSpPr>
            <a:spLocks noGrp="1"/>
          </p:cNvSpPr>
          <p:nvPr>
            <p:ph type="sldNum" sz="quarter" idx="12"/>
          </p:nvPr>
        </p:nvSpPr>
        <p:spPr/>
        <p:txBody>
          <a:bodyPr/>
          <a:lstStyle/>
          <a:p>
            <a:fld id="{90B2C0CA-E1AF-43A2-A84E-DF5F7161E232}" type="slidenum">
              <a:rPr lang="pt-BR" smtClean="0"/>
              <a:t>‹nº›</a:t>
            </a:fld>
            <a:endParaRPr lang="pt-BR"/>
          </a:p>
        </p:txBody>
      </p:sp>
    </p:spTree>
    <p:extLst>
      <p:ext uri="{BB962C8B-B14F-4D97-AF65-F5344CB8AC3E}">
        <p14:creationId xmlns:p14="http://schemas.microsoft.com/office/powerpoint/2010/main" val="676770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90C9CD-308F-474C-B433-555906471F82}"/>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7ABB1D97-0DCB-438B-9B5A-8F75941ABD4C}"/>
              </a:ext>
            </a:extLst>
          </p:cNvPr>
          <p:cNvSpPr>
            <a:spLocks noGrp="1"/>
          </p:cNvSpPr>
          <p:nvPr>
            <p:ph type="dt" sz="half" idx="10"/>
          </p:nvPr>
        </p:nvSpPr>
        <p:spPr/>
        <p:txBody>
          <a:bodyPr/>
          <a:lstStyle/>
          <a:p>
            <a:fld id="{673B49A8-9ECD-4271-BF90-5EDBAA15D49F}" type="datetimeFigureOut">
              <a:rPr lang="pt-BR" smtClean="0"/>
              <a:t>21/09/2018</a:t>
            </a:fld>
            <a:endParaRPr lang="pt-BR"/>
          </a:p>
        </p:txBody>
      </p:sp>
      <p:sp>
        <p:nvSpPr>
          <p:cNvPr id="4" name="Espaço Reservado para Rodapé 3">
            <a:extLst>
              <a:ext uri="{FF2B5EF4-FFF2-40B4-BE49-F238E27FC236}">
                <a16:creationId xmlns:a16="http://schemas.microsoft.com/office/drawing/2014/main" id="{F2D8D691-1277-4CB8-B806-3C32E11F0E20}"/>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1E56BCB4-A300-452C-94C0-4936721F7AF8}"/>
              </a:ext>
            </a:extLst>
          </p:cNvPr>
          <p:cNvSpPr>
            <a:spLocks noGrp="1"/>
          </p:cNvSpPr>
          <p:nvPr>
            <p:ph type="sldNum" sz="quarter" idx="12"/>
          </p:nvPr>
        </p:nvSpPr>
        <p:spPr/>
        <p:txBody>
          <a:bodyPr/>
          <a:lstStyle/>
          <a:p>
            <a:fld id="{90B2C0CA-E1AF-43A2-A84E-DF5F7161E232}" type="slidenum">
              <a:rPr lang="pt-BR" smtClean="0"/>
              <a:t>‹nº›</a:t>
            </a:fld>
            <a:endParaRPr lang="pt-BR"/>
          </a:p>
        </p:txBody>
      </p:sp>
    </p:spTree>
    <p:extLst>
      <p:ext uri="{BB962C8B-B14F-4D97-AF65-F5344CB8AC3E}">
        <p14:creationId xmlns:p14="http://schemas.microsoft.com/office/powerpoint/2010/main" val="4015546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53AEA751-867D-4BFC-81BC-46DD56710DBC}"/>
              </a:ext>
            </a:extLst>
          </p:cNvPr>
          <p:cNvSpPr>
            <a:spLocks noGrp="1"/>
          </p:cNvSpPr>
          <p:nvPr>
            <p:ph type="dt" sz="half" idx="10"/>
          </p:nvPr>
        </p:nvSpPr>
        <p:spPr/>
        <p:txBody>
          <a:bodyPr/>
          <a:lstStyle/>
          <a:p>
            <a:fld id="{673B49A8-9ECD-4271-BF90-5EDBAA15D49F}" type="datetimeFigureOut">
              <a:rPr lang="pt-BR" smtClean="0"/>
              <a:t>21/09/2018</a:t>
            </a:fld>
            <a:endParaRPr lang="pt-BR"/>
          </a:p>
        </p:txBody>
      </p:sp>
      <p:sp>
        <p:nvSpPr>
          <p:cNvPr id="3" name="Espaço Reservado para Rodapé 2">
            <a:extLst>
              <a:ext uri="{FF2B5EF4-FFF2-40B4-BE49-F238E27FC236}">
                <a16:creationId xmlns:a16="http://schemas.microsoft.com/office/drawing/2014/main" id="{F2E22F70-A63A-4014-8B52-42F1C78C583A}"/>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FB29AE9A-2F6E-466D-9FC1-B6E4603780F4}"/>
              </a:ext>
            </a:extLst>
          </p:cNvPr>
          <p:cNvSpPr>
            <a:spLocks noGrp="1"/>
          </p:cNvSpPr>
          <p:nvPr>
            <p:ph type="sldNum" sz="quarter" idx="12"/>
          </p:nvPr>
        </p:nvSpPr>
        <p:spPr/>
        <p:txBody>
          <a:bodyPr/>
          <a:lstStyle/>
          <a:p>
            <a:fld id="{90B2C0CA-E1AF-43A2-A84E-DF5F7161E232}" type="slidenum">
              <a:rPr lang="pt-BR" smtClean="0"/>
              <a:t>‹nº›</a:t>
            </a:fld>
            <a:endParaRPr lang="pt-BR"/>
          </a:p>
        </p:txBody>
      </p:sp>
    </p:spTree>
    <p:extLst>
      <p:ext uri="{BB962C8B-B14F-4D97-AF65-F5344CB8AC3E}">
        <p14:creationId xmlns:p14="http://schemas.microsoft.com/office/powerpoint/2010/main" val="1852150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2B202F-7F4D-4D62-B5AE-4B2ABA9205DD}"/>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2964310C-E677-4C2A-9044-8694CB8AA4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9DECC985-B1AC-418B-8340-2862C8360A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426C138F-B08D-4454-87C9-A7344A9129FC}"/>
              </a:ext>
            </a:extLst>
          </p:cNvPr>
          <p:cNvSpPr>
            <a:spLocks noGrp="1"/>
          </p:cNvSpPr>
          <p:nvPr>
            <p:ph type="dt" sz="half" idx="10"/>
          </p:nvPr>
        </p:nvSpPr>
        <p:spPr/>
        <p:txBody>
          <a:bodyPr/>
          <a:lstStyle/>
          <a:p>
            <a:fld id="{673B49A8-9ECD-4271-BF90-5EDBAA15D49F}" type="datetimeFigureOut">
              <a:rPr lang="pt-BR" smtClean="0"/>
              <a:t>21/09/2018</a:t>
            </a:fld>
            <a:endParaRPr lang="pt-BR"/>
          </a:p>
        </p:txBody>
      </p:sp>
      <p:sp>
        <p:nvSpPr>
          <p:cNvPr id="6" name="Espaço Reservado para Rodapé 5">
            <a:extLst>
              <a:ext uri="{FF2B5EF4-FFF2-40B4-BE49-F238E27FC236}">
                <a16:creationId xmlns:a16="http://schemas.microsoft.com/office/drawing/2014/main" id="{0BB57613-BF3A-41D7-B832-A2E40A3DE088}"/>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86721B8A-E5AE-4C21-91CF-08770FB20444}"/>
              </a:ext>
            </a:extLst>
          </p:cNvPr>
          <p:cNvSpPr>
            <a:spLocks noGrp="1"/>
          </p:cNvSpPr>
          <p:nvPr>
            <p:ph type="sldNum" sz="quarter" idx="12"/>
          </p:nvPr>
        </p:nvSpPr>
        <p:spPr/>
        <p:txBody>
          <a:bodyPr/>
          <a:lstStyle/>
          <a:p>
            <a:fld id="{90B2C0CA-E1AF-43A2-A84E-DF5F7161E232}" type="slidenum">
              <a:rPr lang="pt-BR" smtClean="0"/>
              <a:t>‹nº›</a:t>
            </a:fld>
            <a:endParaRPr lang="pt-BR"/>
          </a:p>
        </p:txBody>
      </p:sp>
    </p:spTree>
    <p:extLst>
      <p:ext uri="{BB962C8B-B14F-4D97-AF65-F5344CB8AC3E}">
        <p14:creationId xmlns:p14="http://schemas.microsoft.com/office/powerpoint/2010/main" val="3693506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87CE1D-E599-4DB8-88C0-6FD8A308C846}"/>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DB5D7CFC-9EA2-4847-8FC8-B20486043D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37B7B8B3-C15D-42D1-A771-CCA826A755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03F29445-6DD5-4BF9-88A0-19CA65AA0C69}"/>
              </a:ext>
            </a:extLst>
          </p:cNvPr>
          <p:cNvSpPr>
            <a:spLocks noGrp="1"/>
          </p:cNvSpPr>
          <p:nvPr>
            <p:ph type="dt" sz="half" idx="10"/>
          </p:nvPr>
        </p:nvSpPr>
        <p:spPr/>
        <p:txBody>
          <a:bodyPr/>
          <a:lstStyle/>
          <a:p>
            <a:fld id="{673B49A8-9ECD-4271-BF90-5EDBAA15D49F}" type="datetimeFigureOut">
              <a:rPr lang="pt-BR" smtClean="0"/>
              <a:t>21/09/2018</a:t>
            </a:fld>
            <a:endParaRPr lang="pt-BR"/>
          </a:p>
        </p:txBody>
      </p:sp>
      <p:sp>
        <p:nvSpPr>
          <p:cNvPr id="6" name="Espaço Reservado para Rodapé 5">
            <a:extLst>
              <a:ext uri="{FF2B5EF4-FFF2-40B4-BE49-F238E27FC236}">
                <a16:creationId xmlns:a16="http://schemas.microsoft.com/office/drawing/2014/main" id="{47052731-61C3-49A3-B736-EC21E5A9ED53}"/>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8A27D255-AF6C-42D8-BF24-97BA43929BAD}"/>
              </a:ext>
            </a:extLst>
          </p:cNvPr>
          <p:cNvSpPr>
            <a:spLocks noGrp="1"/>
          </p:cNvSpPr>
          <p:nvPr>
            <p:ph type="sldNum" sz="quarter" idx="12"/>
          </p:nvPr>
        </p:nvSpPr>
        <p:spPr/>
        <p:txBody>
          <a:bodyPr/>
          <a:lstStyle/>
          <a:p>
            <a:fld id="{90B2C0CA-E1AF-43A2-A84E-DF5F7161E232}" type="slidenum">
              <a:rPr lang="pt-BR" smtClean="0"/>
              <a:t>‹nº›</a:t>
            </a:fld>
            <a:endParaRPr lang="pt-BR"/>
          </a:p>
        </p:txBody>
      </p:sp>
    </p:spTree>
    <p:extLst>
      <p:ext uri="{BB962C8B-B14F-4D97-AF65-F5344CB8AC3E}">
        <p14:creationId xmlns:p14="http://schemas.microsoft.com/office/powerpoint/2010/main" val="1837268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B85E5FEF-FAEF-4926-A8F1-EB1AAD389A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14991151-DE7C-4D86-9D91-20464A2B9F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297755D-8723-41EE-BAFA-2E6981D030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3B49A8-9ECD-4271-BF90-5EDBAA15D49F}" type="datetimeFigureOut">
              <a:rPr lang="pt-BR" smtClean="0"/>
              <a:t>21/09/2018</a:t>
            </a:fld>
            <a:endParaRPr lang="pt-BR"/>
          </a:p>
        </p:txBody>
      </p:sp>
      <p:sp>
        <p:nvSpPr>
          <p:cNvPr id="5" name="Espaço Reservado para Rodapé 4">
            <a:extLst>
              <a:ext uri="{FF2B5EF4-FFF2-40B4-BE49-F238E27FC236}">
                <a16:creationId xmlns:a16="http://schemas.microsoft.com/office/drawing/2014/main" id="{3477AFC7-3785-4BC9-B248-94C261CB90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4C08E99C-7669-4A67-94CC-5A48EC2DC0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B2C0CA-E1AF-43A2-A84E-DF5F7161E232}" type="slidenum">
              <a:rPr lang="pt-BR" smtClean="0"/>
              <a:t>‹nº›</a:t>
            </a:fld>
            <a:endParaRPr lang="pt-BR"/>
          </a:p>
        </p:txBody>
      </p:sp>
    </p:spTree>
    <p:extLst>
      <p:ext uri="{BB962C8B-B14F-4D97-AF65-F5344CB8AC3E}">
        <p14:creationId xmlns:p14="http://schemas.microsoft.com/office/powerpoint/2010/main" val="1534910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EA249A-1E10-4181-9289-7762D2333CAD}"/>
              </a:ext>
            </a:extLst>
          </p:cNvPr>
          <p:cNvSpPr>
            <a:spLocks noGrp="1"/>
          </p:cNvSpPr>
          <p:nvPr>
            <p:ph type="ctrTitle"/>
          </p:nvPr>
        </p:nvSpPr>
        <p:spPr/>
        <p:txBody>
          <a:bodyPr/>
          <a:lstStyle/>
          <a:p>
            <a:r>
              <a:rPr lang="pt-BR" dirty="0"/>
              <a:t>Terceiro Setor e o Direito Administrativo</a:t>
            </a:r>
          </a:p>
        </p:txBody>
      </p:sp>
      <p:sp>
        <p:nvSpPr>
          <p:cNvPr id="3" name="Subtítulo 2">
            <a:extLst>
              <a:ext uri="{FF2B5EF4-FFF2-40B4-BE49-F238E27FC236}">
                <a16:creationId xmlns:a16="http://schemas.microsoft.com/office/drawing/2014/main" id="{41FE9A1A-8296-4A0B-8CF2-CB42DE756BB2}"/>
              </a:ext>
            </a:extLst>
          </p:cNvPr>
          <p:cNvSpPr>
            <a:spLocks noGrp="1"/>
          </p:cNvSpPr>
          <p:nvPr>
            <p:ph type="subTitle" idx="1"/>
          </p:nvPr>
        </p:nvSpPr>
        <p:spPr/>
        <p:txBody>
          <a:bodyPr>
            <a:normAutofit lnSpcReduction="10000"/>
          </a:bodyPr>
          <a:lstStyle/>
          <a:p>
            <a:r>
              <a:rPr lang="pt-BR" dirty="0"/>
              <a:t>Faculdade de Direito da USP</a:t>
            </a:r>
          </a:p>
          <a:p>
            <a:r>
              <a:rPr lang="pt-BR" dirty="0"/>
              <a:t>Prof. Rodrigo Pagani de Souza</a:t>
            </a:r>
          </a:p>
          <a:p>
            <a:endParaRPr lang="pt-BR" dirty="0"/>
          </a:p>
          <a:p>
            <a:r>
              <a:rPr lang="pt-BR" dirty="0"/>
              <a:t>21 de setembro de 2018</a:t>
            </a:r>
          </a:p>
        </p:txBody>
      </p:sp>
    </p:spTree>
    <p:extLst>
      <p:ext uri="{BB962C8B-B14F-4D97-AF65-F5344CB8AC3E}">
        <p14:creationId xmlns:p14="http://schemas.microsoft.com/office/powerpoint/2010/main" val="1948617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C31A30-9209-41D1-9D39-AD66C4FCB889}"/>
              </a:ext>
            </a:extLst>
          </p:cNvPr>
          <p:cNvSpPr>
            <a:spLocks noGrp="1"/>
          </p:cNvSpPr>
          <p:nvPr>
            <p:ph type="title"/>
          </p:nvPr>
        </p:nvSpPr>
        <p:spPr/>
        <p:txBody>
          <a:bodyPr>
            <a:normAutofit/>
          </a:bodyPr>
          <a:lstStyle/>
          <a:p>
            <a:r>
              <a:rPr lang="pt-BR" sz="4000" b="1" dirty="0"/>
              <a:t>Questão 3, “b” – Celebração do contrato de gestão e princípios da administração pública </a:t>
            </a:r>
          </a:p>
        </p:txBody>
      </p:sp>
      <p:sp>
        <p:nvSpPr>
          <p:cNvPr id="3" name="Espaço Reservado para Conteúdo 2">
            <a:extLst>
              <a:ext uri="{FF2B5EF4-FFF2-40B4-BE49-F238E27FC236}">
                <a16:creationId xmlns:a16="http://schemas.microsoft.com/office/drawing/2014/main" id="{553737B0-A75F-463F-B907-D1A9561669BA}"/>
              </a:ext>
            </a:extLst>
          </p:cNvPr>
          <p:cNvSpPr>
            <a:spLocks noGrp="1"/>
          </p:cNvSpPr>
          <p:nvPr>
            <p:ph idx="1"/>
          </p:nvPr>
        </p:nvSpPr>
        <p:spPr/>
        <p:txBody>
          <a:bodyPr>
            <a:normAutofit fontScale="92500" lnSpcReduction="10000"/>
          </a:bodyPr>
          <a:lstStyle/>
          <a:p>
            <a:r>
              <a:rPr lang="pt-BR" dirty="0"/>
              <a:t>Sim, a disciplina legal atende aos princípios da administração pública</a:t>
            </a:r>
          </a:p>
          <a:p>
            <a:r>
              <a:rPr lang="pt-BR" dirty="0"/>
              <a:t>Motivos:</a:t>
            </a:r>
          </a:p>
          <a:p>
            <a:pPr lvl="1"/>
            <a:r>
              <a:rPr lang="pt-BR" dirty="0"/>
              <a:t>Necessariamente precedida de convocação pública (LC-SP, art. 6º), processo, aliás, análogo ao chamamento pública que viria a ser exigido para as parcerias com quaisquer organizações sem fins lucrativos (vide MROSC e, até mesmo, decretos anteriores ao MROSC)</a:t>
            </a:r>
          </a:p>
          <a:p>
            <a:pPr lvl="1"/>
            <a:r>
              <a:rPr lang="pt-BR" dirty="0"/>
              <a:t>Licitação dispensável (LC-SP, art. 6º, § 1º), por boa razão</a:t>
            </a:r>
          </a:p>
          <a:p>
            <a:pPr lvl="1"/>
            <a:r>
              <a:rPr lang="pt-BR" dirty="0"/>
              <a:t>Dever de publicidade (LC-SP, </a:t>
            </a:r>
            <a:r>
              <a:rPr lang="pt-BR" dirty="0" err="1"/>
              <a:t>arts</a:t>
            </a:r>
            <a:r>
              <a:rPr lang="pt-BR" dirty="0"/>
              <a:t>. 6º, § 4º, I e II, e art. 7º, </a:t>
            </a:r>
            <a:r>
              <a:rPr lang="pt-BR" i="1" dirty="0"/>
              <a:t>caput</a:t>
            </a:r>
            <a:r>
              <a:rPr lang="pt-BR" dirty="0"/>
              <a:t>)</a:t>
            </a:r>
          </a:p>
          <a:p>
            <a:pPr lvl="1"/>
            <a:endParaRPr lang="pt-BR" dirty="0"/>
          </a:p>
          <a:p>
            <a:r>
              <a:rPr lang="pt-BR" dirty="0"/>
              <a:t>Resposta alternativa: Não, pois não há previsão legal de possíveis critérios a serem levados em conta para a seleção; o procedimento legalmente previsto deveria ser mais objetivo e impessoal </a:t>
            </a:r>
          </a:p>
        </p:txBody>
      </p:sp>
    </p:spTree>
    <p:extLst>
      <p:ext uri="{BB962C8B-B14F-4D97-AF65-F5344CB8AC3E}">
        <p14:creationId xmlns:p14="http://schemas.microsoft.com/office/powerpoint/2010/main" val="754998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868478-126F-4E66-B8DF-78C5498F18B3}"/>
              </a:ext>
            </a:extLst>
          </p:cNvPr>
          <p:cNvSpPr>
            <a:spLocks noGrp="1"/>
          </p:cNvSpPr>
          <p:nvPr>
            <p:ph type="title"/>
          </p:nvPr>
        </p:nvSpPr>
        <p:spPr>
          <a:xfrm>
            <a:off x="838200" y="365125"/>
            <a:ext cx="10515600" cy="5889901"/>
          </a:xfrm>
        </p:spPr>
        <p:txBody>
          <a:bodyPr>
            <a:normAutofit fontScale="90000"/>
          </a:bodyPr>
          <a:lstStyle/>
          <a:p>
            <a:pPr algn="ctr"/>
            <a:r>
              <a:rPr lang="pt-BR" sz="3600" b="1" dirty="0"/>
              <a:t>4. Entidade sem fins lucrativos apresenta-lhe consulta acerca da conveniência, ou não, de buscar a sua qualificação, em âmbito federal, como Organização da Sociedade Civil de Interesse Público – OSCIP ou, ainda, como Organização Social – OS. Dê o seu parecer jurídico, esclarecendo ao menos quais os eventuais benefícios advindos de uma ou outra qualificação e, ainda, quais as principais limitações ou requisitos ligados à obtenção de uma e outra qualificação. Avalie, ainda, a alternativa da não obtenção de nenhuma delas.</a:t>
            </a:r>
            <a:br>
              <a:rPr lang="pt-BR" b="1" dirty="0"/>
            </a:br>
            <a:br>
              <a:rPr lang="pt-BR" b="1" dirty="0"/>
            </a:br>
            <a:endParaRPr lang="pt-BR" b="1" dirty="0"/>
          </a:p>
        </p:txBody>
      </p:sp>
    </p:spTree>
    <p:extLst>
      <p:ext uri="{BB962C8B-B14F-4D97-AF65-F5344CB8AC3E}">
        <p14:creationId xmlns:p14="http://schemas.microsoft.com/office/powerpoint/2010/main" val="3558399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1179B5-3E80-445F-8F8D-58814EF0A0CA}"/>
              </a:ext>
            </a:extLst>
          </p:cNvPr>
          <p:cNvSpPr>
            <a:spLocks noGrp="1"/>
          </p:cNvSpPr>
          <p:nvPr>
            <p:ph type="title"/>
          </p:nvPr>
        </p:nvSpPr>
        <p:spPr/>
        <p:txBody>
          <a:bodyPr/>
          <a:lstStyle/>
          <a:p>
            <a:r>
              <a:rPr lang="pt-BR" sz="4000" b="1" dirty="0"/>
              <a:t>Questão 4 – Certificação, OS v. OSC</a:t>
            </a:r>
            <a:r>
              <a:rPr lang="pt-BR" dirty="0"/>
              <a:t>IP</a:t>
            </a:r>
          </a:p>
        </p:txBody>
      </p:sp>
      <p:sp>
        <p:nvSpPr>
          <p:cNvPr id="3" name="Espaço Reservado para Conteúdo 2">
            <a:extLst>
              <a:ext uri="{FF2B5EF4-FFF2-40B4-BE49-F238E27FC236}">
                <a16:creationId xmlns:a16="http://schemas.microsoft.com/office/drawing/2014/main" id="{2CA2CD2C-D4CC-474D-B9CB-71955E218D9C}"/>
              </a:ext>
            </a:extLst>
          </p:cNvPr>
          <p:cNvSpPr>
            <a:spLocks noGrp="1"/>
          </p:cNvSpPr>
          <p:nvPr>
            <p:ph idx="1"/>
          </p:nvPr>
        </p:nvSpPr>
        <p:spPr/>
        <p:txBody>
          <a:bodyPr>
            <a:normAutofit fontScale="55000" lnSpcReduction="20000"/>
          </a:bodyPr>
          <a:lstStyle/>
          <a:p>
            <a:r>
              <a:rPr lang="pt-BR" dirty="0"/>
              <a:t>Natureza da certificação:</a:t>
            </a:r>
          </a:p>
          <a:p>
            <a:pPr lvl="1"/>
            <a:r>
              <a:rPr lang="pt-BR" dirty="0"/>
              <a:t>Facultativa para as organizações da sociedade civil</a:t>
            </a:r>
          </a:p>
          <a:p>
            <a:r>
              <a:rPr lang="pt-BR" dirty="0"/>
              <a:t>Benefícios da certificação:</a:t>
            </a:r>
          </a:p>
          <a:p>
            <a:pPr lvl="1"/>
            <a:r>
              <a:rPr lang="pt-BR" dirty="0"/>
              <a:t>Acesso privilegiado a medidas de fomento estatal</a:t>
            </a:r>
          </a:p>
          <a:p>
            <a:pPr lvl="1"/>
            <a:r>
              <a:rPr lang="pt-BR" dirty="0"/>
              <a:t>“Reconhecimento” ou “selo” oficial de elevado grau de governança e confiabilidade</a:t>
            </a:r>
          </a:p>
          <a:p>
            <a:r>
              <a:rPr lang="pt-BR" dirty="0"/>
              <a:t>OS v. OSCIP</a:t>
            </a:r>
          </a:p>
          <a:p>
            <a:pPr lvl="1"/>
            <a:r>
              <a:rPr lang="pt-BR" dirty="0"/>
              <a:t>OSCIP: amplo rol de fins sociais; origem não estatal; procedimento vinculado de certificação; independência total do Poder Público; possibilidade de remuneração dos dirigentes; benefício normalmente é a subvenção social</a:t>
            </a:r>
          </a:p>
          <a:p>
            <a:pPr lvl="1"/>
            <a:r>
              <a:rPr lang="pt-BR" dirty="0"/>
              <a:t>OS: rol mais restrito de fins sociais; comumente, entidades dantes estatais; procedimento discricionário de certificação; representante do Poder Público no Conselho de Administração; não previsão da remuneração dos dirigentes; benefícios podem englobar a cessão especial de uso de servidor público, com ônus para a origem</a:t>
            </a:r>
          </a:p>
          <a:p>
            <a:pPr lvl="1"/>
            <a:r>
              <a:rPr lang="pt-BR" dirty="0"/>
              <a:t>Contudo, disposições legais são muito semelhantes entre si. Em comum, p.ex., um dever das certificadas de prestação de contas acerca do uso dos recursos recebidos</a:t>
            </a:r>
          </a:p>
          <a:p>
            <a:r>
              <a:rPr lang="pt-BR" dirty="0"/>
              <a:t>Alternativa da não certificação</a:t>
            </a:r>
          </a:p>
          <a:p>
            <a:pPr lvl="1"/>
            <a:r>
              <a:rPr lang="pt-BR" dirty="0"/>
              <a:t>Realista e compreensível, dado nem sempre o Poder Público, na prática, efetivar as medidas especiais de fomento previstas em lei</a:t>
            </a:r>
          </a:p>
          <a:p>
            <a:pPr lvl="1"/>
            <a:r>
              <a:rPr lang="pt-BR" dirty="0"/>
              <a:t>Fomento indistinto a entidades certificadas e não certificadas (acessibilidade a benefícios públicos mesmo sem qualquer certificação)</a:t>
            </a:r>
          </a:p>
          <a:p>
            <a:pPr lvl="1"/>
            <a:r>
              <a:rPr lang="pt-BR" dirty="0"/>
              <a:t>Burocracia pública acostumada com o controle de entidades não certificadas (pouco acostumada com o controle de resultados, típico das certificadas)</a:t>
            </a:r>
          </a:p>
          <a:p>
            <a:pPr lvl="1"/>
            <a:r>
              <a:rPr lang="pt-BR" dirty="0"/>
              <a:t>Uso de recursos públicos atrai competência fiscalizatória e de monitoramento pelos órgãos de controle, como o tribunal de contas</a:t>
            </a:r>
          </a:p>
        </p:txBody>
      </p:sp>
    </p:spTree>
    <p:extLst>
      <p:ext uri="{BB962C8B-B14F-4D97-AF65-F5344CB8AC3E}">
        <p14:creationId xmlns:p14="http://schemas.microsoft.com/office/powerpoint/2010/main" val="1262401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868478-126F-4E66-B8DF-78C5498F18B3}"/>
              </a:ext>
            </a:extLst>
          </p:cNvPr>
          <p:cNvSpPr>
            <a:spLocks noGrp="1"/>
          </p:cNvSpPr>
          <p:nvPr>
            <p:ph type="title"/>
          </p:nvPr>
        </p:nvSpPr>
        <p:spPr>
          <a:xfrm>
            <a:off x="838200" y="365125"/>
            <a:ext cx="10515600" cy="5889901"/>
          </a:xfrm>
        </p:spPr>
        <p:txBody>
          <a:bodyPr>
            <a:normAutofit/>
          </a:bodyPr>
          <a:lstStyle/>
          <a:p>
            <a:pPr algn="ctr"/>
            <a:r>
              <a:rPr lang="pt-BR" sz="3600" b="1" dirty="0"/>
              <a:t>5. Sob a Lei nº 13.019, de 31 de julho de 2014, e alterações posteriores, e a sua regulamentação estabelecida pelo Decreto 8.726, de 27 de abril de 2016, há suficiente grau de discricionariedade para o gestor público escolher as organizações da sociedade civil com as quais intenta firmar parcerias? E das organizações escolhidas para executar as parcerias firmadas? Ademais, em matéria de discricionariedade, o que mudou face ao disposto na Lei 8.666, de 21 de junho de 1993?</a:t>
            </a:r>
            <a:br>
              <a:rPr lang="pt-BR" b="1" dirty="0"/>
            </a:br>
            <a:br>
              <a:rPr lang="pt-BR" b="1" dirty="0"/>
            </a:br>
            <a:endParaRPr lang="pt-BR" b="1" dirty="0"/>
          </a:p>
        </p:txBody>
      </p:sp>
    </p:spTree>
    <p:extLst>
      <p:ext uri="{BB962C8B-B14F-4D97-AF65-F5344CB8AC3E}">
        <p14:creationId xmlns:p14="http://schemas.microsoft.com/office/powerpoint/2010/main" val="884495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1179B5-3E80-445F-8F8D-58814EF0A0CA}"/>
              </a:ext>
            </a:extLst>
          </p:cNvPr>
          <p:cNvSpPr>
            <a:spLocks noGrp="1"/>
          </p:cNvSpPr>
          <p:nvPr>
            <p:ph type="title"/>
          </p:nvPr>
        </p:nvSpPr>
        <p:spPr/>
        <p:txBody>
          <a:bodyPr/>
          <a:lstStyle/>
          <a:p>
            <a:r>
              <a:rPr lang="pt-BR" sz="4000" b="1" dirty="0"/>
              <a:t>Questão 5 – Graus de discricionariedade, MROSC v. Lei 8.666/93</a:t>
            </a:r>
            <a:endParaRPr lang="pt-BR" dirty="0"/>
          </a:p>
        </p:txBody>
      </p:sp>
      <p:sp>
        <p:nvSpPr>
          <p:cNvPr id="3" name="Espaço Reservado para Conteúdo 2">
            <a:extLst>
              <a:ext uri="{FF2B5EF4-FFF2-40B4-BE49-F238E27FC236}">
                <a16:creationId xmlns:a16="http://schemas.microsoft.com/office/drawing/2014/main" id="{2CA2CD2C-D4CC-474D-B9CB-71955E218D9C}"/>
              </a:ext>
            </a:extLst>
          </p:cNvPr>
          <p:cNvSpPr>
            <a:spLocks noGrp="1"/>
          </p:cNvSpPr>
          <p:nvPr>
            <p:ph idx="1"/>
          </p:nvPr>
        </p:nvSpPr>
        <p:spPr/>
        <p:txBody>
          <a:bodyPr>
            <a:normAutofit fontScale="62500" lnSpcReduction="20000"/>
          </a:bodyPr>
          <a:lstStyle/>
          <a:p>
            <a:r>
              <a:rPr lang="pt-BR" dirty="0"/>
              <a:t>Que é discricionariedade administrativa?</a:t>
            </a:r>
          </a:p>
          <a:p>
            <a:r>
              <a:rPr lang="pt-BR" dirty="0"/>
              <a:t>Discricionariedade na escolha da entidade parceira</a:t>
            </a:r>
          </a:p>
          <a:p>
            <a:pPr lvl="1"/>
            <a:r>
              <a:rPr lang="pt-BR" dirty="0"/>
              <a:t>Reduzido, em virtude do dever de chamamento público</a:t>
            </a:r>
          </a:p>
          <a:p>
            <a:pPr lvl="1"/>
            <a:r>
              <a:rPr lang="pt-BR" dirty="0"/>
              <a:t>Maior no caso da celebração de termo de colaboração do que na hipótese de termo de fomento</a:t>
            </a:r>
          </a:p>
          <a:p>
            <a:pPr lvl="1"/>
            <a:r>
              <a:rPr lang="pt-BR" dirty="0"/>
              <a:t>Previsão, até, da possibilidade de restrição da seleção à região</a:t>
            </a:r>
          </a:p>
          <a:p>
            <a:r>
              <a:rPr lang="pt-BR" dirty="0"/>
              <a:t>Discricionariedade das entidades para executar as parcerias</a:t>
            </a:r>
          </a:p>
          <a:p>
            <a:pPr lvl="1"/>
            <a:r>
              <a:rPr lang="pt-BR" dirty="0"/>
              <a:t>Significativo, pois podem fazer escolhas, justificadamente, com base no plano de trabalho</a:t>
            </a:r>
          </a:p>
          <a:p>
            <a:pPr lvl="1"/>
            <a:r>
              <a:rPr lang="pt-BR" dirty="0"/>
              <a:t>Podem fazer subcontratações</a:t>
            </a:r>
          </a:p>
          <a:p>
            <a:pPr lvl="1"/>
            <a:r>
              <a:rPr lang="pt-BR" dirty="0"/>
              <a:t>Remunerar dirigentes a valores de mercado</a:t>
            </a:r>
          </a:p>
          <a:p>
            <a:pPr lvl="1"/>
            <a:r>
              <a:rPr lang="pt-BR" dirty="0"/>
              <a:t>Desnecessidade de regulamento de contratações (exigência revogada pela Lei 13.204), sendo privilegiados os métodos privados de gestão (Decreto 8.726/2016)</a:t>
            </a:r>
          </a:p>
          <a:p>
            <a:r>
              <a:rPr lang="pt-BR" dirty="0"/>
              <a:t>Comparação entre MROSC (Lei 13.019/2014) e Lei 8.666/93</a:t>
            </a:r>
          </a:p>
          <a:p>
            <a:pPr lvl="1"/>
            <a:r>
              <a:rPr lang="pt-BR" dirty="0"/>
              <a:t>MROSC foca em resultados e controle de resultados; Lei 8.666/93 foca nos meios de execução e controle de gastos de execução</a:t>
            </a:r>
          </a:p>
          <a:p>
            <a:pPr lvl="1"/>
            <a:r>
              <a:rPr lang="pt-BR" dirty="0"/>
              <a:t>Um modelo se pretende “mais flexível”; outro, é mais “rígido e burocrático”</a:t>
            </a:r>
          </a:p>
          <a:p>
            <a:pPr lvl="1"/>
            <a:r>
              <a:rPr lang="pt-BR" dirty="0"/>
              <a:t>No MROSC, a tônica é do atendimento ao interesse público; na Lei 8.666/93, a da obtenção do menor preço</a:t>
            </a:r>
          </a:p>
          <a:p>
            <a:pPr lvl="1"/>
            <a:r>
              <a:rPr lang="pt-BR" dirty="0"/>
              <a:t>Apesar de tudo, MROSC ainda herda muitos resquícios da legislação pré-existente</a:t>
            </a:r>
          </a:p>
          <a:p>
            <a:pPr lvl="1"/>
            <a:r>
              <a:rPr lang="pt-BR" dirty="0"/>
              <a:t>MROSC afasta explicitamente aplicabilidade da Lei 8.666/93 </a:t>
            </a:r>
          </a:p>
        </p:txBody>
      </p:sp>
    </p:spTree>
    <p:extLst>
      <p:ext uri="{BB962C8B-B14F-4D97-AF65-F5344CB8AC3E}">
        <p14:creationId xmlns:p14="http://schemas.microsoft.com/office/powerpoint/2010/main" val="2843532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868478-126F-4E66-B8DF-78C5498F18B3}"/>
              </a:ext>
            </a:extLst>
          </p:cNvPr>
          <p:cNvSpPr>
            <a:spLocks noGrp="1"/>
          </p:cNvSpPr>
          <p:nvPr>
            <p:ph type="title"/>
          </p:nvPr>
        </p:nvSpPr>
        <p:spPr>
          <a:xfrm>
            <a:off x="838200" y="365125"/>
            <a:ext cx="10515600" cy="5889901"/>
          </a:xfrm>
        </p:spPr>
        <p:txBody>
          <a:bodyPr/>
          <a:lstStyle/>
          <a:p>
            <a:pPr algn="ctr"/>
            <a:r>
              <a:rPr lang="pt-BR" b="1" dirty="0"/>
              <a:t>Discussão das respostas à</a:t>
            </a:r>
            <a:br>
              <a:rPr lang="pt-BR" b="1" dirty="0"/>
            </a:br>
            <a:r>
              <a:rPr lang="pt-BR" b="1" dirty="0"/>
              <a:t> prova intermediária</a:t>
            </a:r>
          </a:p>
        </p:txBody>
      </p:sp>
    </p:spTree>
    <p:extLst>
      <p:ext uri="{BB962C8B-B14F-4D97-AF65-F5344CB8AC3E}">
        <p14:creationId xmlns:p14="http://schemas.microsoft.com/office/powerpoint/2010/main" val="1024508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868478-126F-4E66-B8DF-78C5498F18B3}"/>
              </a:ext>
            </a:extLst>
          </p:cNvPr>
          <p:cNvSpPr>
            <a:spLocks noGrp="1"/>
          </p:cNvSpPr>
          <p:nvPr>
            <p:ph type="title"/>
          </p:nvPr>
        </p:nvSpPr>
        <p:spPr>
          <a:xfrm>
            <a:off x="838200" y="365125"/>
            <a:ext cx="10515600" cy="5889901"/>
          </a:xfrm>
        </p:spPr>
        <p:txBody>
          <a:bodyPr/>
          <a:lstStyle/>
          <a:p>
            <a:pPr algn="ctr"/>
            <a:r>
              <a:rPr lang="pt-BR" b="1" dirty="0"/>
              <a:t>1. Toda organização sem fins lucrativos integra o chamado Terceiro Setor? </a:t>
            </a:r>
            <a:br>
              <a:rPr lang="pt-BR" b="1" dirty="0"/>
            </a:br>
            <a:endParaRPr lang="pt-BR" b="1" dirty="0"/>
          </a:p>
        </p:txBody>
      </p:sp>
    </p:spTree>
    <p:extLst>
      <p:ext uri="{BB962C8B-B14F-4D97-AF65-F5344CB8AC3E}">
        <p14:creationId xmlns:p14="http://schemas.microsoft.com/office/powerpoint/2010/main" val="174350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103D92-EC1A-41E1-910B-AB08C64F6834}"/>
              </a:ext>
            </a:extLst>
          </p:cNvPr>
          <p:cNvSpPr>
            <a:spLocks noGrp="1"/>
          </p:cNvSpPr>
          <p:nvPr>
            <p:ph type="title"/>
          </p:nvPr>
        </p:nvSpPr>
        <p:spPr/>
        <p:txBody>
          <a:bodyPr/>
          <a:lstStyle/>
          <a:p>
            <a:r>
              <a:rPr lang="pt-BR" b="1" dirty="0"/>
              <a:t>Questão 1 – Noção de Terceiro Setor</a:t>
            </a:r>
          </a:p>
        </p:txBody>
      </p:sp>
      <p:sp>
        <p:nvSpPr>
          <p:cNvPr id="3" name="Espaço Reservado para Conteúdo 2">
            <a:extLst>
              <a:ext uri="{FF2B5EF4-FFF2-40B4-BE49-F238E27FC236}">
                <a16:creationId xmlns:a16="http://schemas.microsoft.com/office/drawing/2014/main" id="{B101314B-2B68-4CBB-AC77-9B73BCBF2549}"/>
              </a:ext>
            </a:extLst>
          </p:cNvPr>
          <p:cNvSpPr>
            <a:spLocks noGrp="1"/>
          </p:cNvSpPr>
          <p:nvPr>
            <p:ph idx="1"/>
          </p:nvPr>
        </p:nvSpPr>
        <p:spPr>
          <a:xfrm>
            <a:off x="838200" y="1825625"/>
            <a:ext cx="10515600" cy="4787210"/>
          </a:xfrm>
        </p:spPr>
        <p:txBody>
          <a:bodyPr>
            <a:normAutofit/>
          </a:bodyPr>
          <a:lstStyle/>
          <a:p>
            <a:pPr marL="514350" indent="-514350">
              <a:buFont typeface="+mj-lt"/>
              <a:buAutoNum type="arabicPeriod"/>
            </a:pPr>
            <a:r>
              <a:rPr lang="pt-BR" sz="1600" dirty="0"/>
              <a:t>Não, nem toda organização sem fins lucrativos integra o Terceiro Setor</a:t>
            </a:r>
          </a:p>
          <a:p>
            <a:pPr marL="514350" indent="-514350">
              <a:buFont typeface="+mj-lt"/>
              <a:buAutoNum type="arabicPeriod"/>
            </a:pPr>
            <a:r>
              <a:rPr lang="pt-BR" sz="1600" dirty="0"/>
              <a:t>Conceito: noção intermediária entre Primeiro Setor (Estado) e Segundo Setor (Mercado)</a:t>
            </a:r>
          </a:p>
          <a:p>
            <a:pPr marL="514350" indent="-514350">
              <a:buFont typeface="+mj-lt"/>
              <a:buAutoNum type="arabicPeriod"/>
            </a:pPr>
            <a:r>
              <a:rPr lang="pt-BR" sz="1600" dirty="0"/>
              <a:t>Elementos conceituais: a) pessoas jurídicas; b) de direito privado, não estatais; c) sem fins lucrativos; d) de fins públicos</a:t>
            </a:r>
          </a:p>
          <a:p>
            <a:pPr marL="514350" indent="-514350">
              <a:buFont typeface="+mj-lt"/>
              <a:buAutoNum type="arabicPeriod"/>
            </a:pPr>
            <a:r>
              <a:rPr lang="pt-BR" sz="1600" dirty="0"/>
              <a:t>Esclarecimento 1: noção </a:t>
            </a:r>
            <a:r>
              <a:rPr lang="pt-BR" sz="1600" dirty="0" err="1"/>
              <a:t>extra-jurídica</a:t>
            </a:r>
            <a:r>
              <a:rPr lang="pt-BR" sz="1600" dirty="0"/>
              <a:t>, ulteriormente incorporada na doutrina jurídica</a:t>
            </a:r>
          </a:p>
          <a:p>
            <a:pPr marL="514350" indent="-514350">
              <a:buFont typeface="+mj-lt"/>
              <a:buAutoNum type="arabicPeriod"/>
            </a:pPr>
            <a:r>
              <a:rPr lang="pt-BR" sz="1600" dirty="0"/>
              <a:t>Esclarecimento 2: de benefício público vs. De benefício mútuo</a:t>
            </a:r>
          </a:p>
          <a:p>
            <a:pPr lvl="1"/>
            <a:r>
              <a:rPr lang="pt-BR" sz="1400" dirty="0"/>
              <a:t>Ficam de fora da noção estrita: entidades de benefício mútuo, que, porém, compõem o Terceiro Setor sob uma concepção mais ampla</a:t>
            </a:r>
          </a:p>
          <a:p>
            <a:pPr lvl="1"/>
            <a:r>
              <a:rPr lang="pt-BR" sz="1400" dirty="0"/>
              <a:t>Mesmo nas benefício público, existe uma tendência à especialização da clientela</a:t>
            </a:r>
          </a:p>
          <a:p>
            <a:pPr lvl="1"/>
            <a:r>
              <a:rPr lang="pt-BR" sz="1400" dirty="0"/>
              <a:t>Aproximação da noção estrita no Brasil: </a:t>
            </a:r>
            <a:r>
              <a:rPr lang="pt-BR" sz="1400" dirty="0" err="1"/>
              <a:t>OSCIPs</a:t>
            </a:r>
            <a:endParaRPr lang="pt-BR" sz="1400" dirty="0"/>
          </a:p>
          <a:p>
            <a:pPr marL="514350" indent="-514350">
              <a:buFont typeface="+mj-lt"/>
              <a:buAutoNum type="arabicPeriod"/>
            </a:pPr>
            <a:r>
              <a:rPr lang="pt-BR" sz="1600" dirty="0"/>
              <a:t>Esclarecimento 3: significado de ser “sem fins lucrativos”</a:t>
            </a:r>
          </a:p>
          <a:p>
            <a:pPr lvl="1"/>
            <a:r>
              <a:rPr lang="pt-BR" sz="1400" dirty="0"/>
              <a:t>Não é vedação à obtenção de rendas; é obrigação de reinvesti-las nos fins sociais</a:t>
            </a:r>
          </a:p>
          <a:p>
            <a:pPr marL="514350" indent="-514350">
              <a:buFont typeface="+mj-lt"/>
              <a:buAutoNum type="arabicPeriod"/>
            </a:pPr>
            <a:r>
              <a:rPr lang="pt-BR" sz="1600" dirty="0"/>
              <a:t>Esclarecimento 4: quais são as pessoas jurídicas de direito privado, sem fins lucrativos, no Brasil? </a:t>
            </a:r>
          </a:p>
          <a:p>
            <a:pPr lvl="1"/>
            <a:r>
              <a:rPr lang="pt-BR" sz="1400" dirty="0"/>
              <a:t>Associações, fundações, organizações religiosas</a:t>
            </a:r>
          </a:p>
          <a:p>
            <a:pPr lvl="1"/>
            <a:r>
              <a:rPr lang="pt-BR" sz="1400" dirty="0"/>
              <a:t>Partidos políticos?</a:t>
            </a:r>
          </a:p>
          <a:p>
            <a:pPr lvl="1"/>
            <a:r>
              <a:rPr lang="pt-BR" sz="1400" dirty="0"/>
              <a:t>E as paraestatais (p.ex., autarquias profissionais e entidades do “Sistema S”)? </a:t>
            </a:r>
          </a:p>
          <a:p>
            <a:pPr marL="514350" indent="-514350">
              <a:buFont typeface="+mj-lt"/>
              <a:buAutoNum type="arabicPeriod"/>
            </a:pPr>
            <a:r>
              <a:rPr lang="pt-BR" sz="1600" dirty="0"/>
              <a:t>Esclarecimento 5: Universo muito amplo de organizações</a:t>
            </a:r>
          </a:p>
        </p:txBody>
      </p:sp>
    </p:spTree>
    <p:extLst>
      <p:ext uri="{BB962C8B-B14F-4D97-AF65-F5344CB8AC3E}">
        <p14:creationId xmlns:p14="http://schemas.microsoft.com/office/powerpoint/2010/main" val="1269701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868478-126F-4E66-B8DF-78C5498F18B3}"/>
              </a:ext>
            </a:extLst>
          </p:cNvPr>
          <p:cNvSpPr>
            <a:spLocks noGrp="1"/>
          </p:cNvSpPr>
          <p:nvPr>
            <p:ph type="title"/>
          </p:nvPr>
        </p:nvSpPr>
        <p:spPr>
          <a:xfrm>
            <a:off x="838200" y="365125"/>
            <a:ext cx="10515600" cy="5889901"/>
          </a:xfrm>
        </p:spPr>
        <p:txBody>
          <a:bodyPr/>
          <a:lstStyle/>
          <a:p>
            <a:pPr algn="ctr"/>
            <a:r>
              <a:rPr lang="pt-BR" b="1" dirty="0"/>
              <a:t>2. Há relação entre a chamada atividade administrativa de fomento e o chamado Terceiro Setor? Explique e ilustre com exemplos.</a:t>
            </a:r>
            <a:br>
              <a:rPr lang="pt-BR" b="1" dirty="0"/>
            </a:br>
            <a:br>
              <a:rPr lang="pt-BR" b="1" dirty="0"/>
            </a:br>
            <a:endParaRPr lang="pt-BR" b="1" dirty="0"/>
          </a:p>
        </p:txBody>
      </p:sp>
    </p:spTree>
    <p:extLst>
      <p:ext uri="{BB962C8B-B14F-4D97-AF65-F5344CB8AC3E}">
        <p14:creationId xmlns:p14="http://schemas.microsoft.com/office/powerpoint/2010/main" val="3336497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103D92-EC1A-41E1-910B-AB08C64F6834}"/>
              </a:ext>
            </a:extLst>
          </p:cNvPr>
          <p:cNvSpPr>
            <a:spLocks noGrp="1"/>
          </p:cNvSpPr>
          <p:nvPr>
            <p:ph type="title"/>
          </p:nvPr>
        </p:nvSpPr>
        <p:spPr/>
        <p:txBody>
          <a:bodyPr/>
          <a:lstStyle/>
          <a:p>
            <a:r>
              <a:rPr lang="pt-BR" b="1" dirty="0"/>
              <a:t>Questão 2 – Relação entre atividade administrativa de fomento e Terceiro Setor</a:t>
            </a:r>
          </a:p>
        </p:txBody>
      </p:sp>
      <p:sp>
        <p:nvSpPr>
          <p:cNvPr id="3" name="Espaço Reservado para Conteúdo 2">
            <a:extLst>
              <a:ext uri="{FF2B5EF4-FFF2-40B4-BE49-F238E27FC236}">
                <a16:creationId xmlns:a16="http://schemas.microsoft.com/office/drawing/2014/main" id="{B101314B-2B68-4CBB-AC77-9B73BCBF2549}"/>
              </a:ext>
            </a:extLst>
          </p:cNvPr>
          <p:cNvSpPr>
            <a:spLocks noGrp="1"/>
          </p:cNvSpPr>
          <p:nvPr>
            <p:ph idx="1"/>
          </p:nvPr>
        </p:nvSpPr>
        <p:spPr>
          <a:xfrm>
            <a:off x="838200" y="1825625"/>
            <a:ext cx="10515600" cy="4826966"/>
          </a:xfrm>
        </p:spPr>
        <p:txBody>
          <a:bodyPr>
            <a:normAutofit fontScale="55000" lnSpcReduction="20000"/>
          </a:bodyPr>
          <a:lstStyle/>
          <a:p>
            <a:pPr marL="514350" indent="-514350">
              <a:buFont typeface="+mj-lt"/>
              <a:buAutoNum type="arabicPeriod"/>
            </a:pPr>
            <a:r>
              <a:rPr lang="pt-BR" dirty="0"/>
              <a:t>Sim, existe uma significativa relação</a:t>
            </a:r>
          </a:p>
          <a:p>
            <a:pPr marL="514350" indent="-514350">
              <a:buFont typeface="+mj-lt"/>
              <a:buAutoNum type="arabicPeriod"/>
            </a:pPr>
            <a:r>
              <a:rPr lang="pt-BR" dirty="0"/>
              <a:t>Esclarecimento 1: para que serve a atividade administrativa de fomento</a:t>
            </a:r>
          </a:p>
          <a:p>
            <a:pPr marL="971550" lvl="1" indent="-514350">
              <a:buFont typeface="+mj-lt"/>
              <a:buAutoNum type="arabicPeriod"/>
            </a:pPr>
            <a:r>
              <a:rPr lang="pt-BR" dirty="0"/>
              <a:t>Papel fundamental de custeio das atividades de muitas entidades do Terceiro Setor</a:t>
            </a:r>
          </a:p>
          <a:p>
            <a:pPr marL="514350" indent="-514350">
              <a:buFont typeface="+mj-lt"/>
              <a:buAutoNum type="arabicPeriod"/>
            </a:pPr>
            <a:r>
              <a:rPr lang="pt-BR" dirty="0"/>
              <a:t>Esclarecimento 2: em que consiste a atividade administrativa de fomento</a:t>
            </a:r>
          </a:p>
          <a:p>
            <a:pPr marL="971550" lvl="1" indent="-514350">
              <a:buFont typeface="+mj-lt"/>
              <a:buAutoNum type="arabicPeriod"/>
            </a:pPr>
            <a:r>
              <a:rPr lang="pt-BR" dirty="0"/>
              <a:t>Promoção, estímulo, incentivo estatal, a atividades do setor privado, mediante atribuição de benefícios a pessoas do setor privado / modalidade de intervenção estatal indireta </a:t>
            </a:r>
            <a:r>
              <a:rPr lang="pt-BR" dirty="0" err="1"/>
              <a:t>no´dominio</a:t>
            </a:r>
            <a:r>
              <a:rPr lang="pt-BR" dirty="0"/>
              <a:t> econômico e social</a:t>
            </a:r>
          </a:p>
          <a:p>
            <a:pPr marL="971550" lvl="1" indent="-514350">
              <a:buFont typeface="+mj-lt"/>
              <a:buAutoNum type="arabicPeriod"/>
            </a:pPr>
            <a:r>
              <a:rPr lang="pt-BR" dirty="0"/>
              <a:t>Pode ainda distinguir-se entre fomento positivo (estímulo) ou negativo (desestímulo)</a:t>
            </a:r>
          </a:p>
          <a:p>
            <a:pPr marL="971550" lvl="1" indent="-514350">
              <a:buFont typeface="+mj-lt"/>
              <a:buAutoNum type="arabicPeriod"/>
            </a:pPr>
            <a:r>
              <a:rPr lang="pt-BR" dirty="0"/>
              <a:t>Sem uso imediato da coação (mediatamente, porém, há coerção)</a:t>
            </a:r>
          </a:p>
          <a:p>
            <a:pPr marL="971550" lvl="1" indent="-514350">
              <a:buFont typeface="+mj-lt"/>
              <a:buAutoNum type="arabicPeriod"/>
            </a:pPr>
            <a:r>
              <a:rPr lang="pt-BR" dirty="0"/>
              <a:t>Às atividades das entidades do Terceiro Setor</a:t>
            </a:r>
          </a:p>
          <a:p>
            <a:pPr marL="971550" lvl="1" indent="-514350">
              <a:buFont typeface="+mj-lt"/>
              <a:buAutoNum type="arabicPeriod"/>
            </a:pPr>
            <a:r>
              <a:rPr lang="pt-BR" dirty="0"/>
              <a:t>Os benefícios podem variar: repasse ou renúncia de verba pública (principalmente), cessão de uso de bens, cessão de servidores</a:t>
            </a:r>
          </a:p>
          <a:p>
            <a:pPr marL="514350" indent="-514350">
              <a:buFont typeface="+mj-lt"/>
              <a:buAutoNum type="arabicPeriod"/>
            </a:pPr>
            <a:r>
              <a:rPr lang="pt-BR" dirty="0"/>
              <a:t>Esclarecimento 3: o outro lado do fomento é o controle</a:t>
            </a:r>
          </a:p>
          <a:p>
            <a:pPr marL="971550" lvl="1" indent="-514350">
              <a:buFont typeface="+mj-lt"/>
              <a:buAutoNum type="arabicPeriod"/>
            </a:pPr>
            <a:r>
              <a:rPr lang="pt-BR" dirty="0"/>
              <a:t>O Estado fomenta, mas também exerce controle sobre o fomento</a:t>
            </a:r>
          </a:p>
          <a:p>
            <a:pPr marL="971550" lvl="1" indent="-514350">
              <a:buFont typeface="+mj-lt"/>
              <a:buAutoNum type="arabicPeriod"/>
            </a:pPr>
            <a:r>
              <a:rPr lang="pt-BR" dirty="0"/>
              <a:t>Não se trata de um “controle estatal das ONGs” exatamente (o que seria discutível do ponto de vista das liberdades públicas, como a de associação e a de expressão), mas de um controle estatal sobre atividade estatal (o fomento)</a:t>
            </a:r>
          </a:p>
          <a:p>
            <a:pPr marL="514350" indent="-514350">
              <a:buFont typeface="+mj-lt"/>
              <a:buAutoNum type="arabicPeriod"/>
            </a:pPr>
            <a:r>
              <a:rPr lang="pt-BR" dirty="0"/>
              <a:t>Esclarecimento 4: </a:t>
            </a:r>
          </a:p>
          <a:p>
            <a:pPr marL="514350" indent="-514350">
              <a:buFont typeface="+mj-lt"/>
              <a:buAutoNum type="arabicPeriod"/>
            </a:pPr>
            <a:r>
              <a:rPr lang="pt-BR" dirty="0"/>
              <a:t>Exemplos</a:t>
            </a:r>
          </a:p>
          <a:p>
            <a:pPr marL="971550" lvl="1" indent="-514350">
              <a:buFont typeface="+mj-lt"/>
              <a:buAutoNum type="arabicPeriod"/>
            </a:pPr>
            <a:r>
              <a:rPr lang="pt-BR" dirty="0"/>
              <a:t>o “termo de fomento”, e, ainda, “termo de colaboração” e “termo de cooperação” sob o MROSC (Lei 13.019/2014)</a:t>
            </a:r>
          </a:p>
          <a:p>
            <a:pPr marL="971550" lvl="1" indent="-514350">
              <a:buFont typeface="+mj-lt"/>
              <a:buAutoNum type="arabicPeriod"/>
            </a:pPr>
            <a:r>
              <a:rPr lang="pt-BR" dirty="0"/>
              <a:t>o “contrato de gestão” sob a Lei das </a:t>
            </a:r>
            <a:r>
              <a:rPr lang="pt-BR" dirty="0" err="1"/>
              <a:t>Oss</a:t>
            </a:r>
            <a:r>
              <a:rPr lang="pt-BR" dirty="0"/>
              <a:t> (Lei 9.637/98)</a:t>
            </a:r>
          </a:p>
          <a:p>
            <a:pPr marL="971550" lvl="1" indent="-514350">
              <a:buFont typeface="+mj-lt"/>
              <a:buAutoNum type="arabicPeriod"/>
            </a:pPr>
            <a:r>
              <a:rPr lang="pt-BR" dirty="0"/>
              <a:t>o “termo de parceria” sob a Lei das </a:t>
            </a:r>
            <a:r>
              <a:rPr lang="pt-BR" dirty="0" err="1"/>
              <a:t>OSCIPs</a:t>
            </a:r>
            <a:r>
              <a:rPr lang="pt-BR" dirty="0"/>
              <a:t> (Lei 9.790/99)</a:t>
            </a:r>
          </a:p>
          <a:p>
            <a:pPr marL="971550" lvl="1" indent="-514350">
              <a:buFont typeface="+mj-lt"/>
              <a:buAutoNum type="arabicPeriod"/>
            </a:pPr>
            <a:r>
              <a:rPr lang="pt-BR" dirty="0"/>
              <a:t>as isenções de contribuição social para as detentoras do CEBAS, sob a Lei 12.101/2009</a:t>
            </a:r>
          </a:p>
          <a:p>
            <a:pPr marL="971550" lvl="1" indent="-514350">
              <a:buFont typeface="+mj-lt"/>
              <a:buAutoNum type="arabicPeriod"/>
            </a:pPr>
            <a:r>
              <a:rPr lang="pt-BR" dirty="0"/>
              <a:t>a certificação das entidades sob diversas leis, com vistas a identificar as especialmente vocacionadas a servirem como “agentes” ou “destinatárias do fomento”</a:t>
            </a:r>
          </a:p>
          <a:p>
            <a:pPr marL="971550" lvl="1" indent="-514350">
              <a:buFont typeface="+mj-lt"/>
              <a:buAutoNum type="arabicPeriod"/>
            </a:pPr>
            <a:endParaRPr lang="pt-BR" dirty="0"/>
          </a:p>
          <a:p>
            <a:pPr marL="514350" indent="-514350">
              <a:buFont typeface="+mj-lt"/>
              <a:buAutoNum type="arabicPeriod"/>
            </a:pPr>
            <a:endParaRPr lang="pt-BR" dirty="0"/>
          </a:p>
        </p:txBody>
      </p:sp>
    </p:spTree>
    <p:extLst>
      <p:ext uri="{BB962C8B-B14F-4D97-AF65-F5344CB8AC3E}">
        <p14:creationId xmlns:p14="http://schemas.microsoft.com/office/powerpoint/2010/main" val="100919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868478-126F-4E66-B8DF-78C5498F18B3}"/>
              </a:ext>
            </a:extLst>
          </p:cNvPr>
          <p:cNvSpPr>
            <a:spLocks noGrp="1"/>
          </p:cNvSpPr>
          <p:nvPr>
            <p:ph type="title"/>
          </p:nvPr>
        </p:nvSpPr>
        <p:spPr>
          <a:xfrm>
            <a:off x="119270" y="185530"/>
            <a:ext cx="11873947" cy="6493565"/>
          </a:xfrm>
        </p:spPr>
        <p:txBody>
          <a:bodyPr>
            <a:normAutofit fontScale="90000"/>
          </a:bodyPr>
          <a:lstStyle/>
          <a:p>
            <a:pPr lvl="0"/>
            <a:r>
              <a:rPr lang="pt-BR" sz="1400" b="1" dirty="0"/>
              <a:t>A Lei Complementar nº 846, de 4 de junho de 1998, do Estado de São Paulo, conforme alterada LC nº 1.243, de 30 de maio de 2014, assim dispõe acerca da qualificação de entidades sem fins lucrativos como Organizações Sociais:</a:t>
            </a:r>
            <a:br>
              <a:rPr lang="pt-BR" sz="1400" b="1" dirty="0"/>
            </a:br>
            <a:r>
              <a:rPr lang="pt-BR" sz="1400" b="1" dirty="0"/>
              <a:t> </a:t>
            </a:r>
            <a:br>
              <a:rPr lang="pt-BR" sz="1400" b="1" dirty="0"/>
            </a:br>
            <a:r>
              <a:rPr lang="pt-BR" sz="1400" b="1" dirty="0"/>
              <a:t>“Art. 1º. O Poder Executivo poderá qualificar como organizações sociais pessoas jurídicas de direito privado, sem fins lucrativos, cujas atividades sejam dirigidas à cultura, à saúde, ao esporte, ao atendimento ou promoção dos direitos das pessoas com deficiência, ao atendimento ou promoção dos direitos de crianças e adolescentes, à proteção e conservação do meio ambiente e à promoção de investimentos, de competitividade e de desenvolvimento, atendidos os requisitos previstos nesta lei complementar.</a:t>
            </a:r>
            <a:br>
              <a:rPr lang="pt-BR" sz="1400" b="1" dirty="0"/>
            </a:br>
            <a:r>
              <a:rPr lang="pt-BR" sz="1400" b="1" dirty="0"/>
              <a:t>Parágrafo único. (...).</a:t>
            </a:r>
            <a:br>
              <a:rPr lang="pt-BR" sz="1400" b="1" dirty="0"/>
            </a:br>
            <a:r>
              <a:rPr lang="pt-BR" sz="1400" b="1" dirty="0"/>
              <a:t> </a:t>
            </a:r>
            <a:br>
              <a:rPr lang="pt-BR" sz="1400" b="1" dirty="0"/>
            </a:br>
            <a:r>
              <a:rPr lang="pt-BR" sz="1400" b="1" dirty="0"/>
              <a:t>Art. 2º. São requisitos específicos para que as entidades privadas referidas no artigo anterior habilitem-se à qualificação como organização social:</a:t>
            </a:r>
            <a:br>
              <a:rPr lang="pt-BR" sz="1400" b="1" dirty="0"/>
            </a:br>
            <a:r>
              <a:rPr lang="pt-BR" sz="1400" b="1" dirty="0"/>
              <a:t>I – comprovar o registro de seu ato constitutivo, dispondo sobre: </a:t>
            </a:r>
            <a:br>
              <a:rPr lang="pt-BR" sz="1400" b="1" dirty="0"/>
            </a:br>
            <a:r>
              <a:rPr lang="pt-BR" sz="1400" b="1" dirty="0"/>
              <a:t>a) natureza social de seus objetivos;</a:t>
            </a:r>
            <a:br>
              <a:rPr lang="pt-BR" sz="1400" b="1" dirty="0"/>
            </a:br>
            <a:r>
              <a:rPr lang="pt-BR" sz="1400" b="1" dirty="0"/>
              <a:t>b) finalidade não-lucrativa, com a obrigatoriedade de investimento de seus excedentes financeiros no desenvolvimento das próprias atividades;</a:t>
            </a:r>
            <a:br>
              <a:rPr lang="pt-BR" sz="1400" b="1" dirty="0"/>
            </a:br>
            <a:r>
              <a:rPr lang="pt-BR" sz="1400" b="1" dirty="0"/>
              <a:t>c) previsão expressa de ter a entidade, como órgãos de deliberação superior e de direção, um Conselho de Administração e uma Diretoria, definidos nos termos do Estatuto, assegurado àquele composição e atribuições normativas e de controle básicos previstos nesta lei complementar;</a:t>
            </a:r>
            <a:br>
              <a:rPr lang="pt-BR" sz="1400" b="1" dirty="0"/>
            </a:br>
            <a:r>
              <a:rPr lang="pt-BR" sz="1400" b="1" dirty="0"/>
              <a:t>d) previsão de participação, no órgão colegiado de deliberação superior, de membros da comunidade, de notória capacidade profissional e idoneidade moral; </a:t>
            </a:r>
            <a:br>
              <a:rPr lang="pt-BR" sz="1400" b="1" dirty="0"/>
            </a:br>
            <a:r>
              <a:rPr lang="pt-BR" sz="1400" b="1" dirty="0"/>
              <a:t>composição e atribuições da Diretoria da entidade;</a:t>
            </a:r>
            <a:br>
              <a:rPr lang="pt-BR" sz="1400" b="1" dirty="0"/>
            </a:br>
            <a:r>
              <a:rPr lang="pt-BR" sz="1400" b="1" dirty="0"/>
              <a:t>e) obrigatoriedade de publicação anual, no Diário Oficial do Estado, dos relatórios financeiros e do relatório de execução do contrato de gestão;</a:t>
            </a:r>
            <a:br>
              <a:rPr lang="pt-BR" sz="1400" b="1" dirty="0"/>
            </a:br>
            <a:r>
              <a:rPr lang="pt-BR" sz="1400" b="1" dirty="0"/>
              <a:t>f) em caso de associação civil, a aceitação de novos associados, na forma do estatuto;</a:t>
            </a:r>
            <a:br>
              <a:rPr lang="pt-BR" sz="1400" b="1" dirty="0"/>
            </a:br>
            <a:r>
              <a:rPr lang="pt-BR" sz="1400" b="1" dirty="0"/>
              <a:t>g) proibição de distribuição de bens ou de parcela do patrimônio líquido em qualquer hipótese, inclusive em razão de desligamento, retirada ou falecimento de associado ou membro da entidade;</a:t>
            </a:r>
            <a:br>
              <a:rPr lang="pt-BR" sz="1400" b="1" dirty="0"/>
            </a:br>
            <a:r>
              <a:rPr lang="pt-BR" sz="1400" b="1" dirty="0"/>
              <a:t>h) previsão de incorporação integral do patrimônio, dos legados ou das doações que lhe foram destinados, bem como dos excedentes financeiros decorrentes de suas atividades, em caso de extinção ou desqualificação da entidade, ao patrimônio de outra organização social qualificada no âmbito do Estado, da mesma área de atuação, ou ao patrimônio do Estado, na proporção dos recursos e bens por este alocados;</a:t>
            </a:r>
            <a:br>
              <a:rPr lang="pt-BR" sz="1400" b="1" dirty="0"/>
            </a:br>
            <a:r>
              <a:rPr lang="pt-BR" sz="1400" b="1" dirty="0"/>
              <a:t>i) ter a entidade recebido aprovação em parecer favorável, quanto à conveniência e oportunidade de sua qualificação como organização social, do Secretário de Estado da área correspondente e do Secretário da Administração e Modernização do Serviço Público.</a:t>
            </a:r>
            <a:br>
              <a:rPr lang="pt-BR" sz="1400" b="1" dirty="0"/>
            </a:br>
            <a:r>
              <a:rPr lang="pt-BR" sz="1400" b="1" dirty="0"/>
              <a:t>Parágrafo único. Somente serão qualificadas como organização social, as entidades que, efetivamente, comprovarem possuir serviços próprios de assistência à saúde, há mais de 5 (cinco) anos”.</a:t>
            </a:r>
            <a:br>
              <a:rPr lang="pt-BR" sz="1400" b="1" dirty="0"/>
            </a:br>
            <a:r>
              <a:rPr lang="pt-BR" sz="1100" b="1" dirty="0"/>
              <a:t> </a:t>
            </a:r>
            <a:br>
              <a:rPr lang="pt-BR" sz="1100" b="1" dirty="0"/>
            </a:br>
            <a:br>
              <a:rPr lang="pt-BR" b="1" dirty="0"/>
            </a:br>
            <a:endParaRPr lang="pt-BR" b="1" dirty="0"/>
          </a:p>
        </p:txBody>
      </p:sp>
    </p:spTree>
    <p:extLst>
      <p:ext uri="{BB962C8B-B14F-4D97-AF65-F5344CB8AC3E}">
        <p14:creationId xmlns:p14="http://schemas.microsoft.com/office/powerpoint/2010/main" val="3424402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C12B21-BDAD-48E5-AAAE-912EB3EA3861}"/>
              </a:ext>
            </a:extLst>
          </p:cNvPr>
          <p:cNvSpPr>
            <a:spLocks noGrp="1"/>
          </p:cNvSpPr>
          <p:nvPr>
            <p:ph type="title"/>
          </p:nvPr>
        </p:nvSpPr>
        <p:spPr>
          <a:xfrm>
            <a:off x="371061" y="225287"/>
            <a:ext cx="11542643" cy="6440556"/>
          </a:xfrm>
        </p:spPr>
        <p:txBody>
          <a:bodyPr>
            <a:normAutofit fontScale="90000"/>
          </a:bodyPr>
          <a:lstStyle/>
          <a:p>
            <a:pPr>
              <a:lnSpc>
                <a:spcPct val="100000"/>
              </a:lnSpc>
            </a:pPr>
            <a:br>
              <a:rPr lang="pt-BR" sz="1600" b="1" dirty="0"/>
            </a:br>
            <a:br>
              <a:rPr lang="pt-BR" sz="1600" b="1" dirty="0"/>
            </a:br>
            <a:br>
              <a:rPr lang="pt-BR" sz="1600" b="1" dirty="0"/>
            </a:br>
            <a:br>
              <a:rPr lang="pt-BR" sz="1600" b="1" dirty="0"/>
            </a:br>
            <a:br>
              <a:rPr lang="pt-BR" sz="1600" b="1" dirty="0"/>
            </a:br>
            <a:br>
              <a:rPr lang="pt-BR" sz="1600" b="1" dirty="0"/>
            </a:br>
            <a:br>
              <a:rPr lang="pt-BR" sz="1600" b="1" dirty="0"/>
            </a:br>
            <a:br>
              <a:rPr lang="pt-BR" sz="1600" b="1" dirty="0"/>
            </a:br>
            <a:br>
              <a:rPr lang="pt-BR" sz="1600" b="1" dirty="0"/>
            </a:br>
            <a:br>
              <a:rPr lang="pt-BR" sz="1600" b="1" dirty="0"/>
            </a:br>
            <a:br>
              <a:rPr lang="pt-BR" sz="1600" b="1" dirty="0"/>
            </a:br>
            <a:br>
              <a:rPr lang="pt-BR" sz="1600" b="1" dirty="0"/>
            </a:br>
            <a:r>
              <a:rPr lang="pt-BR" sz="1600" b="1" dirty="0"/>
              <a:t>Os </a:t>
            </a:r>
            <a:r>
              <a:rPr lang="pt-BR" sz="1600" b="1" dirty="0" err="1"/>
              <a:t>arts</a:t>
            </a:r>
            <a:r>
              <a:rPr lang="pt-BR" sz="1600" b="1" dirty="0"/>
              <a:t>. 3º e 4º da mesma lei complementar estadual estabelecem quais devem ser a composição e as atribuições do Conselho de Administração da entidade para que atenda ao requisito de qualificação como organização social prevista nas supracitadas alíneas “c” e “d” do inciso I do art. 2º.</a:t>
            </a:r>
            <a:br>
              <a:rPr lang="pt-BR" sz="1600" b="1" dirty="0"/>
            </a:br>
            <a:r>
              <a:rPr lang="pt-BR" sz="1600" b="1" dirty="0"/>
              <a:t> </a:t>
            </a:r>
            <a:br>
              <a:rPr lang="pt-BR" sz="1600" b="1" dirty="0"/>
            </a:br>
            <a:r>
              <a:rPr lang="pt-BR" sz="1600" b="1" dirty="0"/>
              <a:t>A respeito da celebração do “contrato de gestão” entre a entidade qualificada como Organização Social e o Estado, dispõe a mesma lei complementar estadual:</a:t>
            </a:r>
            <a:br>
              <a:rPr lang="pt-BR" sz="1600" b="1" dirty="0"/>
            </a:br>
            <a:r>
              <a:rPr lang="pt-BR" sz="1600" b="1" dirty="0"/>
              <a:t> </a:t>
            </a:r>
            <a:br>
              <a:rPr lang="pt-BR" sz="1600" b="1" dirty="0"/>
            </a:br>
            <a:r>
              <a:rPr lang="pt-BR" sz="1600" b="1" dirty="0"/>
              <a:t>“Art. 6º. Para os efeitos desta lei complementar, entende-se por contrato de gestão o instrumento firmado entre o Poder Público e a entidade qualificada como organização social, com vistas à formação de parceria entre as partes para fomento e execução de atividades relativas às áreas a que se refere o caput do art. 1º desta lei complementar.</a:t>
            </a:r>
            <a:br>
              <a:rPr lang="pt-BR" sz="1600" b="1" dirty="0"/>
            </a:br>
            <a:r>
              <a:rPr lang="pt-BR" sz="1600" b="1" dirty="0"/>
              <a:t>§ 1º. É dispensável a licitação para a celebração dos contratos de que trata o ‘caput’ deste artigo.</a:t>
            </a:r>
            <a:br>
              <a:rPr lang="pt-BR" sz="1600" b="1" dirty="0"/>
            </a:br>
            <a:r>
              <a:rPr lang="pt-BR" sz="1600" b="1" dirty="0"/>
              <a:t>§ 2º. A organização social de saúde deverá observar os princípios do Sistema Único de Saúde, expressos no artigo 198 da Constituição Federal e no artigo 7º da Lei nº 8.080, de 19 de setembro de 1990.</a:t>
            </a:r>
            <a:br>
              <a:rPr lang="pt-BR" sz="1600" b="1" dirty="0"/>
            </a:br>
            <a:r>
              <a:rPr lang="pt-BR" sz="1600" b="1" dirty="0"/>
              <a:t>§ 3º. A celebração dos contratos de que trata o ‘caput’ deste artigo, com dispensa da realização de licitação, será precedida de publicação da minuta de contrato de gestão e de convocação pública das organizações sociais, através do Diário Oficial do Estado, para que todas as interessadas em celebrá-lo possam se apresentar.</a:t>
            </a:r>
            <a:br>
              <a:rPr lang="pt-BR" sz="1600" b="1" dirty="0"/>
            </a:br>
            <a:r>
              <a:rPr lang="pt-BR" sz="1600" b="1" dirty="0"/>
              <a:t>§ 4º. O Poder Público dará publicidade:</a:t>
            </a:r>
            <a:br>
              <a:rPr lang="pt-BR" sz="1600" b="1" dirty="0"/>
            </a:br>
            <a:r>
              <a:rPr lang="pt-BR" sz="1600" b="1" dirty="0"/>
              <a:t>I – da decisão de firmar cada contrato de gestão, indicando as atividades que deverão ser executadas; e</a:t>
            </a:r>
            <a:br>
              <a:rPr lang="pt-BR" sz="1600" b="1" dirty="0"/>
            </a:br>
            <a:r>
              <a:rPr lang="pt-BR" sz="1600" b="1" dirty="0"/>
              <a:t>II – das entidades que manifestarem interesse na celebração de cada contrato de gestão.</a:t>
            </a:r>
            <a:br>
              <a:rPr lang="pt-BR" sz="1600" b="1" dirty="0"/>
            </a:br>
            <a:r>
              <a:rPr lang="pt-BR" sz="1600" b="1" dirty="0"/>
              <a:t>§ 5º. Revogado.</a:t>
            </a:r>
            <a:br>
              <a:rPr lang="pt-BR" sz="1600" b="1" dirty="0"/>
            </a:br>
            <a:r>
              <a:rPr lang="pt-BR" sz="1600" b="1" dirty="0"/>
              <a:t>Art. 7º. O contrato de gestão a que se refere o artigo 6º desta lei complementar, conforme sua natureza e objeto, discriminará as atribuições, responsabilidades e obrigações do Poder Público e do órgão e do órgão ou entidade contratada e será publicado na íntegra no Diário Oficial.</a:t>
            </a:r>
            <a:br>
              <a:rPr lang="pt-BR" sz="1600" b="1" dirty="0"/>
            </a:br>
            <a:r>
              <a:rPr lang="pt-BR" sz="1600" b="1" dirty="0"/>
              <a:t>Parágrafo único. O contrato de gestão deve ser submetido, após aprovação do Conselho de Administração, ao Secretário de Estado da área competente”.</a:t>
            </a:r>
            <a:br>
              <a:rPr lang="pt-BR" sz="1600" b="1" dirty="0"/>
            </a:br>
            <a:r>
              <a:rPr lang="pt-BR" sz="1600" b="1" dirty="0"/>
              <a:t> </a:t>
            </a:r>
            <a:br>
              <a:rPr lang="pt-BR" sz="1600" b="1" dirty="0"/>
            </a:br>
            <a:r>
              <a:rPr lang="pt-BR" sz="1600" b="1" dirty="0"/>
              <a:t>a) O processo de qualificação como Organização Social, tal qual disciplinado na lei paulista vigente, atende aos princípios constitucionais da administração pública?</a:t>
            </a:r>
            <a:br>
              <a:rPr lang="pt-BR" sz="1600" b="1" dirty="0"/>
            </a:br>
            <a:r>
              <a:rPr lang="pt-BR" sz="1600" b="1" dirty="0"/>
              <a:t> </a:t>
            </a:r>
            <a:br>
              <a:rPr lang="pt-BR" sz="1600" b="1" dirty="0"/>
            </a:br>
            <a:r>
              <a:rPr lang="pt-BR" sz="1600" b="1" dirty="0"/>
              <a:t>b) E o processo de celebração do contrato de gestão, atende aos princípios constitucionais da administração pública?</a:t>
            </a:r>
            <a:br>
              <a:rPr lang="pt-BR" sz="1600" b="1" dirty="0"/>
            </a:br>
            <a:r>
              <a:rPr lang="pt-BR" sz="1600" b="1" dirty="0"/>
              <a:t>Justifique suas respostas.</a:t>
            </a:r>
            <a:br>
              <a:rPr lang="pt-BR" sz="1600" b="1" dirty="0"/>
            </a:br>
            <a:r>
              <a:rPr lang="pt-BR" sz="1600" b="1" dirty="0"/>
              <a:t>Justifique suas respostas.</a:t>
            </a:r>
            <a:r>
              <a:rPr lang="pt-BR" sz="9600" b="1" dirty="0"/>
              <a:t> </a:t>
            </a:r>
            <a:br>
              <a:rPr lang="pt-BR" sz="1400" b="1" dirty="0"/>
            </a:br>
            <a:r>
              <a:rPr lang="pt-BR" sz="9600" b="1" dirty="0"/>
              <a:t> </a:t>
            </a:r>
            <a:endParaRPr lang="pt-BR" dirty="0"/>
          </a:p>
        </p:txBody>
      </p:sp>
    </p:spTree>
    <p:extLst>
      <p:ext uri="{BB962C8B-B14F-4D97-AF65-F5344CB8AC3E}">
        <p14:creationId xmlns:p14="http://schemas.microsoft.com/office/powerpoint/2010/main" val="1916219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C31A30-9209-41D1-9D39-AD66C4FCB889}"/>
              </a:ext>
            </a:extLst>
          </p:cNvPr>
          <p:cNvSpPr>
            <a:spLocks noGrp="1"/>
          </p:cNvSpPr>
          <p:nvPr>
            <p:ph type="title"/>
          </p:nvPr>
        </p:nvSpPr>
        <p:spPr/>
        <p:txBody>
          <a:bodyPr>
            <a:normAutofit/>
          </a:bodyPr>
          <a:lstStyle/>
          <a:p>
            <a:r>
              <a:rPr lang="pt-BR" sz="4000" b="1" dirty="0"/>
              <a:t>Questão 3, “a” – Qualificação com OS e princípios da administração pública </a:t>
            </a:r>
          </a:p>
        </p:txBody>
      </p:sp>
      <p:sp>
        <p:nvSpPr>
          <p:cNvPr id="3" name="Espaço Reservado para Conteúdo 2">
            <a:extLst>
              <a:ext uri="{FF2B5EF4-FFF2-40B4-BE49-F238E27FC236}">
                <a16:creationId xmlns:a16="http://schemas.microsoft.com/office/drawing/2014/main" id="{553737B0-A75F-463F-B907-D1A9561669BA}"/>
              </a:ext>
            </a:extLst>
          </p:cNvPr>
          <p:cNvSpPr>
            <a:spLocks noGrp="1"/>
          </p:cNvSpPr>
          <p:nvPr>
            <p:ph idx="1"/>
          </p:nvPr>
        </p:nvSpPr>
        <p:spPr>
          <a:xfrm>
            <a:off x="838200" y="1825625"/>
            <a:ext cx="10515600" cy="4800462"/>
          </a:xfrm>
        </p:spPr>
        <p:txBody>
          <a:bodyPr>
            <a:normAutofit fontScale="62500" lnSpcReduction="20000"/>
          </a:bodyPr>
          <a:lstStyle/>
          <a:p>
            <a:r>
              <a:rPr lang="pt-BR" dirty="0"/>
              <a:t>Sim, o processo de qualificação atende aos princípios da administração pública</a:t>
            </a:r>
          </a:p>
          <a:p>
            <a:r>
              <a:rPr lang="pt-BR" dirty="0"/>
              <a:t>Motivos: </a:t>
            </a:r>
          </a:p>
          <a:p>
            <a:pPr lvl="1"/>
            <a:r>
              <a:rPr lang="pt-BR" dirty="0"/>
              <a:t>embora a decisão seja discricionária (diz o art. 1º da LC-SP que o Poder Executivo “poderá qualificar...” e, ainda, estabelece o art. 2º, I, “i”, que se trata de decisão baseada em “conveniência e oportunidade”), há limites razoáveis para a decisão, a serem considerados em pareceres de duas autoridades públicas (Secretários de Estado)</a:t>
            </a:r>
          </a:p>
          <a:p>
            <a:pPr lvl="1"/>
            <a:r>
              <a:rPr lang="pt-BR" dirty="0"/>
              <a:t>noutras palavras, embora discricionária, a decisão há de ser motivada, atendendo assim aos princípios constitucionais</a:t>
            </a:r>
          </a:p>
          <a:p>
            <a:pPr lvl="1"/>
            <a:r>
              <a:rPr lang="pt-BR" dirty="0"/>
              <a:t>ademais, a discricionariedade é positiva e necessária, especialmente no caso das </a:t>
            </a:r>
            <a:r>
              <a:rPr lang="pt-BR" dirty="0" err="1"/>
              <a:t>OSs</a:t>
            </a:r>
            <a:r>
              <a:rPr lang="pt-BR" dirty="0"/>
              <a:t>, cuja origem não é a privatização de uma outrora organização estatal</a:t>
            </a:r>
          </a:p>
          <a:p>
            <a:pPr lvl="1"/>
            <a:r>
              <a:rPr lang="pt-BR" dirty="0"/>
              <a:t>de resto, os requisitos para a qualificação em si são harmónicos com as exigências de publicidade, impessoalidade, legalidade, moralidade e eficiência</a:t>
            </a:r>
          </a:p>
          <a:p>
            <a:pPr lvl="1"/>
            <a:endParaRPr lang="pt-BR" dirty="0"/>
          </a:p>
          <a:p>
            <a:r>
              <a:rPr lang="pt-BR" dirty="0"/>
              <a:t>Resposta alternativa: sim, desde que feita uma interpretação conforme à Constituição do processo delineado pela Lei (conforme STF no que tange à Lei federal 9.637/98)   </a:t>
            </a:r>
          </a:p>
          <a:p>
            <a:endParaRPr lang="pt-BR" dirty="0"/>
          </a:p>
          <a:p>
            <a:r>
              <a:rPr lang="pt-BR" dirty="0"/>
              <a:t>Resposta alternativa: não, pois a discricionariedade para a outorga da qualificação a uma e não a outra entidade, ainda que ambas atendam aos requisitos legais, pode significar violação aos princípios da impessoalidade e da moralidade</a:t>
            </a:r>
          </a:p>
          <a:p>
            <a:pPr lvl="1"/>
            <a:r>
              <a:rPr lang="pt-BR" dirty="0"/>
              <a:t>tema muito debatido, na doutrina e no julgamento da constitucionalidade da Lei federal 9.637/98 pelo STF</a:t>
            </a:r>
          </a:p>
          <a:p>
            <a:pPr lvl="1"/>
            <a:r>
              <a:rPr lang="pt-BR" dirty="0"/>
              <a:t>evolução legislativa é no sentido da redução da discricionariedade (vide, p.ex., Lei das </a:t>
            </a:r>
            <a:r>
              <a:rPr lang="pt-BR" dirty="0" err="1"/>
              <a:t>OSCIPs</a:t>
            </a:r>
            <a:r>
              <a:rPr lang="pt-BR" dirty="0"/>
              <a:t> de 1999 e Lei do CEBAS de 2009)</a:t>
            </a:r>
          </a:p>
        </p:txBody>
      </p:sp>
    </p:spTree>
    <p:extLst>
      <p:ext uri="{BB962C8B-B14F-4D97-AF65-F5344CB8AC3E}">
        <p14:creationId xmlns:p14="http://schemas.microsoft.com/office/powerpoint/2010/main" val="846760353"/>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TotalTime>
  <Words>1709</Words>
  <Application>Microsoft Office PowerPoint</Application>
  <PresentationFormat>Widescreen</PresentationFormat>
  <Paragraphs>101</Paragraphs>
  <Slides>14</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14</vt:i4>
      </vt:variant>
    </vt:vector>
  </HeadingPairs>
  <TitlesOfParts>
    <vt:vector size="18" baseType="lpstr">
      <vt:lpstr>Arial</vt:lpstr>
      <vt:lpstr>Calibri</vt:lpstr>
      <vt:lpstr>Calibri Light</vt:lpstr>
      <vt:lpstr>Tema do Office</vt:lpstr>
      <vt:lpstr>Terceiro Setor e o Direito Administrativo</vt:lpstr>
      <vt:lpstr>Discussão das respostas à  prova intermediária</vt:lpstr>
      <vt:lpstr>1. Toda organização sem fins lucrativos integra o chamado Terceiro Setor?  </vt:lpstr>
      <vt:lpstr>Questão 1 – Noção de Terceiro Setor</vt:lpstr>
      <vt:lpstr>2. Há relação entre a chamada atividade administrativa de fomento e o chamado Terceiro Setor? Explique e ilustre com exemplos.  </vt:lpstr>
      <vt:lpstr>Questão 2 – Relação entre atividade administrativa de fomento e Terceiro Setor</vt:lpstr>
      <vt:lpstr>A Lei Complementar nº 846, de 4 de junho de 1998, do Estado de São Paulo, conforme alterada LC nº 1.243, de 30 de maio de 2014, assim dispõe acerca da qualificação de entidades sem fins lucrativos como Organizações Sociais:   “Art. 1º. O Poder Executivo poderá qualificar como organizações sociais pessoas jurídicas de direito privado, sem fins lucrativos, cujas atividades sejam dirigidas à cultura, à saúde, ao esporte, ao atendimento ou promoção dos direitos das pessoas com deficiência, ao atendimento ou promoção dos direitos de crianças e adolescentes, à proteção e conservação do meio ambiente e à promoção de investimentos, de competitividade e de desenvolvimento, atendidos os requisitos previstos nesta lei complementar. Parágrafo único. (...).   Art. 2º. São requisitos específicos para que as entidades privadas referidas no artigo anterior habilitem-se à qualificação como organização social: I – comprovar o registro de seu ato constitutivo, dispondo sobre:  a) natureza social de seus objetivos; b) finalidade não-lucrativa, com a obrigatoriedade de investimento de seus excedentes financeiros no desenvolvimento das próprias atividades; c) previsão expressa de ter a entidade, como órgãos de deliberação superior e de direção, um Conselho de Administração e uma Diretoria, definidos nos termos do Estatuto, assegurado àquele composição e atribuições normativas e de controle básicos previstos nesta lei complementar; d) previsão de participação, no órgão colegiado de deliberação superior, de membros da comunidade, de notória capacidade profissional e idoneidade moral;  composição e atribuições da Diretoria da entidade; e) obrigatoriedade de publicação anual, no Diário Oficial do Estado, dos relatórios financeiros e do relatório de execução do contrato de gestão; f) em caso de associação civil, a aceitação de novos associados, na forma do estatuto; g) proibição de distribuição de bens ou de parcela do patrimônio líquido em qualquer hipótese, inclusive em razão de desligamento, retirada ou falecimento de associado ou membro da entidade; h) previsão de incorporação integral do patrimônio, dos legados ou das doações que lhe foram destinados, bem como dos excedentes financeiros decorrentes de suas atividades, em caso de extinção ou desqualificação da entidade, ao patrimônio de outra organização social qualificada no âmbito do Estado, da mesma área de atuação, ou ao patrimônio do Estado, na proporção dos recursos e bens por este alocados; i) ter a entidade recebido aprovação em parecer favorável, quanto à conveniência e oportunidade de sua qualificação como organização social, do Secretário de Estado da área correspondente e do Secretário da Administração e Modernização do Serviço Público. Parágrafo único. Somente serão qualificadas como organização social, as entidades que, efetivamente, comprovarem possuir serviços próprios de assistência à saúde, há mais de 5 (cinco) anos”.    </vt:lpstr>
      <vt:lpstr>            Os arts. 3º e 4º da mesma lei complementar estadual estabelecem quais devem ser a composição e as atribuições do Conselho de Administração da entidade para que atenda ao requisito de qualificação como organização social prevista nas supracitadas alíneas “c” e “d” do inciso I do art. 2º.   A respeito da celebração do “contrato de gestão” entre a entidade qualificada como Organização Social e o Estado, dispõe a mesma lei complementar estadual:   “Art. 6º. Para os efeitos desta lei complementar, entende-se por contrato de gestão o instrumento firmado entre o Poder Público e a entidade qualificada como organização social, com vistas à formação de parceria entre as partes para fomento e execução de atividades relativas às áreas a que se refere o caput do art. 1º desta lei complementar. § 1º. É dispensável a licitação para a celebração dos contratos de que trata o ‘caput’ deste artigo. § 2º. A organização social de saúde deverá observar os princípios do Sistema Único de Saúde, expressos no artigo 198 da Constituição Federal e no artigo 7º da Lei nº 8.080, de 19 de setembro de 1990. § 3º. A celebração dos contratos de que trata o ‘caput’ deste artigo, com dispensa da realização de licitação, será precedida de publicação da minuta de contrato de gestão e de convocação pública das organizações sociais, através do Diário Oficial do Estado, para que todas as interessadas em celebrá-lo possam se apresentar. § 4º. O Poder Público dará publicidade: I – da decisão de firmar cada contrato de gestão, indicando as atividades que deverão ser executadas; e II – das entidades que manifestarem interesse na celebração de cada contrato de gestão. § 5º. Revogado. Art. 7º. O contrato de gestão a que se refere o artigo 6º desta lei complementar, conforme sua natureza e objeto, discriminará as atribuições, responsabilidades e obrigações do Poder Público e do órgão e do órgão ou entidade contratada e será publicado na íntegra no Diário Oficial. Parágrafo único. O contrato de gestão deve ser submetido, após aprovação do Conselho de Administração, ao Secretário de Estado da área competente”.   a) O processo de qualificação como Organização Social, tal qual disciplinado na lei paulista vigente, atende aos princípios constitucionais da administração pública?   b) E o processo de celebração do contrato de gestão, atende aos princípios constitucionais da administração pública? Justifique suas respostas. Justifique suas respostas.   </vt:lpstr>
      <vt:lpstr>Questão 3, “a” – Qualificação com OS e princípios da administração pública </vt:lpstr>
      <vt:lpstr>Questão 3, “b” – Celebração do contrato de gestão e princípios da administração pública </vt:lpstr>
      <vt:lpstr>4. Entidade sem fins lucrativos apresenta-lhe consulta acerca da conveniência, ou não, de buscar a sua qualificação, em âmbito federal, como Organização da Sociedade Civil de Interesse Público – OSCIP ou, ainda, como Organização Social – OS. Dê o seu parecer jurídico, esclarecendo ao menos quais os eventuais benefícios advindos de uma ou outra qualificação e, ainda, quais as principais limitações ou requisitos ligados à obtenção de uma e outra qualificação. Avalie, ainda, a alternativa da não obtenção de nenhuma delas.  </vt:lpstr>
      <vt:lpstr>Questão 4 – Certificação, OS v. OSCIP</vt:lpstr>
      <vt:lpstr>5. Sob a Lei nº 13.019, de 31 de julho de 2014, e alterações posteriores, e a sua regulamentação estabelecida pelo Decreto 8.726, de 27 de abril de 2016, há suficiente grau de discricionariedade para o gestor público escolher as organizações da sociedade civil com as quais intenta firmar parcerias? E das organizações escolhidas para executar as parcerias firmadas? Ademais, em matéria de discricionariedade, o que mudou face ao disposto na Lei 8.666, de 21 de junho de 1993?  </vt:lpstr>
      <vt:lpstr>Questão 5 – Graus de discricionariedade, MROSC v. Lei 8.666/93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Terceiro Setor e o Direito Administrativo</dc:title>
  <dc:creator>Rodrigo Pagani de Souza</dc:creator>
  <cp:lastModifiedBy>Rodrigo Pagani de Souza</cp:lastModifiedBy>
  <cp:revision>22</cp:revision>
  <dcterms:created xsi:type="dcterms:W3CDTF">2018-08-24T23:44:42Z</dcterms:created>
  <dcterms:modified xsi:type="dcterms:W3CDTF">2018-09-21T17:03:10Z</dcterms:modified>
</cp:coreProperties>
</file>