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48"/>
  </p:notesMasterIdLst>
  <p:handoutMasterIdLst>
    <p:handoutMasterId r:id="rId49"/>
  </p:handoutMasterIdLst>
  <p:sldIdLst>
    <p:sldId id="514" r:id="rId2"/>
    <p:sldId id="482" r:id="rId3"/>
    <p:sldId id="467" r:id="rId4"/>
    <p:sldId id="471" r:id="rId5"/>
    <p:sldId id="444" r:id="rId6"/>
    <p:sldId id="443" r:id="rId7"/>
    <p:sldId id="473" r:id="rId8"/>
    <p:sldId id="483" r:id="rId9"/>
    <p:sldId id="487" r:id="rId10"/>
    <p:sldId id="501" r:id="rId11"/>
    <p:sldId id="492" r:id="rId12"/>
    <p:sldId id="502" r:id="rId13"/>
    <p:sldId id="498" r:id="rId14"/>
    <p:sldId id="316" r:id="rId15"/>
    <p:sldId id="423" r:id="rId16"/>
    <p:sldId id="507" r:id="rId17"/>
    <p:sldId id="322" r:id="rId18"/>
    <p:sldId id="450" r:id="rId19"/>
    <p:sldId id="441" r:id="rId20"/>
    <p:sldId id="512" r:id="rId21"/>
    <p:sldId id="510" r:id="rId22"/>
    <p:sldId id="424" r:id="rId23"/>
    <p:sldId id="494" r:id="rId24"/>
    <p:sldId id="500" r:id="rId25"/>
    <p:sldId id="412" r:id="rId26"/>
    <p:sldId id="331" r:id="rId27"/>
    <p:sldId id="416" r:id="rId28"/>
    <p:sldId id="497" r:id="rId29"/>
    <p:sldId id="518" r:id="rId30"/>
    <p:sldId id="419" r:id="rId31"/>
    <p:sldId id="421" r:id="rId32"/>
    <p:sldId id="420" r:id="rId33"/>
    <p:sldId id="422" r:id="rId34"/>
    <p:sldId id="411" r:id="rId35"/>
    <p:sldId id="344" r:id="rId36"/>
    <p:sldId id="517" r:id="rId37"/>
    <p:sldId id="516" r:id="rId38"/>
    <p:sldId id="386" r:id="rId39"/>
    <p:sldId id="387" r:id="rId40"/>
    <p:sldId id="388" r:id="rId41"/>
    <p:sldId id="438" r:id="rId42"/>
    <p:sldId id="392" r:id="rId43"/>
    <p:sldId id="431" r:id="rId44"/>
    <p:sldId id="504" r:id="rId45"/>
    <p:sldId id="445" r:id="rId46"/>
    <p:sldId id="505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2B954-4624-4DF4-8593-18ABB64A465A}" type="datetime10">
              <a:rPr lang="pt-BR" smtClean="0"/>
              <a:t>09:44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26728-AF27-4B15-AD8C-D76D1EFEA9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23898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0561-EA91-4586-9DC7-5B08BD3EF3E2}" type="datetime10">
              <a:rPr lang="pt-BR" smtClean="0"/>
              <a:t>09:44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CDFA8-1BC2-43BC-8B3E-FB6F6A2135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07259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1D20561-EA91-4586-9DC7-5B08BD3EF3E2}" type="datetime10">
              <a:rPr lang="pt-BR" smtClean="0"/>
              <a:t>09:44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3CDFA8-1BC2-43BC-8B3E-FB6F6A21352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56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2A5EE-F0E2-42D1-AF96-23F761787B7F}" type="slidenum">
              <a:rPr lang="pt-BR"/>
              <a:pPr/>
              <a:t>14</a:t>
            </a:fld>
            <a:endParaRPr lang="pt-BR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544CD3-A719-4B9D-A0E7-45A249505F7C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88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3CB26D-F35E-4FFB-853F-8B4B4DC5D071}" type="slidenum">
              <a:rPr lang="pt-BR"/>
              <a:pPr/>
              <a:t>17</a:t>
            </a:fld>
            <a:endParaRPr lang="pt-BR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28A3BF-20DC-4013-B164-156327EF3A91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50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CDFA8-1BC2-43BC-8B3E-FB6F6A213522}" type="slidenum">
              <a:rPr lang="pt-BR" smtClean="0"/>
              <a:t>23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7445A4A-04BC-44F5-A9E5-789E3A67C4FD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44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7B404-890C-42E7-B061-D9E5DE4EA8D8}" type="slidenum">
              <a:rPr lang="pt-BR"/>
              <a:pPr/>
              <a:t>26</a:t>
            </a:fld>
            <a:endParaRPr lang="pt-B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E5761DF-45E9-42CE-B62A-FBDC3EBFAF3D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49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8AC5E-6266-4FF2-BE3C-D482BB5065C2}" type="slidenum">
              <a:rPr lang="pt-BR"/>
              <a:pPr/>
              <a:t>29</a:t>
            </a:fld>
            <a:endParaRPr lang="pt-BR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8D2306F-7253-442B-96B0-87803896A622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08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7FD73-A3ED-4932-B14A-97A268D2B96E}" type="slidenum">
              <a:rPr lang="pt-BR"/>
              <a:pPr/>
              <a:t>35</a:t>
            </a:fld>
            <a:endParaRPr lang="pt-B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38AAB6-F9DA-43C3-AAD8-2E1BDF20F5A0}" type="datetime10">
              <a:rPr lang="pt-BR" smtClean="0"/>
              <a:t>09:44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71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-9144" y="3048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E9479-CD0C-41E1-BC99-7401525BE99B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7164288" y="6391656"/>
            <a:ext cx="792088" cy="31394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2B96733-CEAA-4FA7-895F-77DAF9BB117E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FCF8-6315-4149-B38E-6F4D86CCDC9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947-C96A-4736-A487-D29B4A7D4B4B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258888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39552" y="16288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956376" y="6381328"/>
            <a:ext cx="837456" cy="476672"/>
          </a:xfrm>
        </p:spPr>
        <p:txBody>
          <a:bodyPr/>
          <a:lstStyle>
            <a:lvl1pPr>
              <a:defRPr/>
            </a:lvl1pPr>
          </a:lstStyle>
          <a:p>
            <a:fld id="{8A5B26B8-E0E3-4421-A1E2-DEF81415535A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259632" y="558924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9CA01B3-E458-41C9-91E7-527015C6E415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7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7812360" y="6309320"/>
            <a:ext cx="1208168" cy="385192"/>
          </a:xfrm>
        </p:spPr>
        <p:txBody>
          <a:bodyPr/>
          <a:lstStyle>
            <a:lvl1pPr>
              <a:defRPr/>
            </a:lvl1pPr>
          </a:lstStyle>
          <a:p>
            <a:fld id="{48142460-F7ED-4476-BFF7-F3BF5417AE18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660232" y="6309320"/>
            <a:ext cx="1053480" cy="457200"/>
          </a:xfrm>
        </p:spPr>
        <p:txBody>
          <a:bodyPr/>
          <a:lstStyle>
            <a:lvl1pPr>
              <a:defRPr/>
            </a:lvl1pPr>
          </a:lstStyle>
          <a:p>
            <a:fld id="{1D190985-AD81-49A9-903F-06634FC80B39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47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812360" y="6400800"/>
            <a:ext cx="1125488" cy="457200"/>
          </a:xfrm>
        </p:spPr>
        <p:txBody>
          <a:bodyPr/>
          <a:lstStyle>
            <a:lvl1pPr>
              <a:defRPr/>
            </a:lvl1pPr>
          </a:lstStyle>
          <a:p>
            <a:fld id="{5AEE2C68-C7F9-4BEE-861A-6E42DE80A87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948264" y="6309320"/>
            <a:ext cx="1125488" cy="457200"/>
          </a:xfrm>
        </p:spPr>
        <p:txBody>
          <a:bodyPr/>
          <a:lstStyle>
            <a:lvl1pPr>
              <a:defRPr/>
            </a:lvl1pPr>
          </a:lstStyle>
          <a:p>
            <a:fld id="{34521746-EC72-40CD-9C51-16C5AD03D18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100392" y="6400800"/>
            <a:ext cx="895002" cy="457200"/>
          </a:xfrm>
        </p:spPr>
        <p:txBody>
          <a:bodyPr/>
          <a:lstStyle>
            <a:lvl1pPr>
              <a:defRPr/>
            </a:lvl1pPr>
          </a:lstStyle>
          <a:p>
            <a:fld id="{BB41C675-2051-469D-AB16-6F6E410ABAC9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72200" y="6400800"/>
            <a:ext cx="1440160" cy="340568"/>
          </a:xfrm>
        </p:spPr>
        <p:txBody>
          <a:bodyPr/>
          <a:lstStyle>
            <a:lvl1pPr>
              <a:defRPr/>
            </a:lvl1pPr>
          </a:lstStyle>
          <a:p>
            <a:fld id="{A777B069-7FCA-4AC3-8A00-CFD7CA55CB5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6079-AFC0-4754-8FBB-2A5A9514AA2A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236296" y="6398632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2AA2-C2B6-434D-AB11-2085519909F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236296" y="6334957"/>
            <a:ext cx="745232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86AFE8-E5EA-4F75-9ED9-E9CD951B4BB9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88E193D-A7F3-4C55-82F6-A2B6CC1245D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1DB9-2CA4-4929-859C-1460B9AD9EF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18E470D-4DAC-4D77-A362-9CBCD870C82E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53DF-030C-4934-804A-6C58273AC161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58811FC-92F3-4818-B0F4-6EAC87577A78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52BA-4114-4254-8CC7-71DC85C96D22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C9C20A-629B-4DAA-ACCE-C5BA1F1D15E3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92280" y="6322503"/>
            <a:ext cx="889248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0E9D051-59D8-4589-8A62-B167B51FC8F7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3167-0816-4BFF-98BF-BA5758EFA61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915ACDA-D272-46C4-9A8E-A71BC87D7470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4D0FF4B-7DE1-4C8E-9898-119EFC7D639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44065C-A211-4827-B1F0-1EF468B0F737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236296" y="6337903"/>
            <a:ext cx="720080" cy="37786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C5A38A-F834-4B77-ADEE-74EE8C3E3CA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8" r:id="rId11"/>
    <p:sldLayoutId id="2147483849" r:id="rId12"/>
    <p:sldLayoutId id="2147483850" r:id="rId13"/>
    <p:sldLayoutId id="2147483851" r:id="rId14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072" y="332656"/>
            <a:ext cx="8534400" cy="504056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Processo </a:t>
            </a:r>
            <a:r>
              <a:rPr lang="pt-BR" sz="2800" b="1" dirty="0" smtClean="0">
                <a:solidFill>
                  <a:schemeClr val="tx1"/>
                </a:solidFill>
              </a:rPr>
              <a:t>Saúde-Doença e </a:t>
            </a:r>
            <a:r>
              <a:rPr lang="pt-BR" sz="2800" b="1" dirty="0">
                <a:solidFill>
                  <a:schemeClr val="tx1"/>
                </a:solidFill>
              </a:rPr>
              <a:t>sua Determinação</a:t>
            </a:r>
            <a:endParaRPr lang="pt-BR" sz="28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81328"/>
            <a:ext cx="745232" cy="280020"/>
          </a:xfrm>
        </p:spPr>
        <p:txBody>
          <a:bodyPr>
            <a:normAutofit fontScale="92500" lnSpcReduction="20000"/>
          </a:bodyPr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1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3" y="1527174"/>
            <a:ext cx="7206739" cy="478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55776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Milton R. </a:t>
            </a:r>
            <a:r>
              <a:rPr lang="pt-BR" dirty="0" err="1" smtClean="0"/>
              <a:t>Laprega</a:t>
            </a:r>
            <a:r>
              <a:rPr lang="pt-BR" dirty="0" smtClean="0"/>
              <a:t> – Janeiro de 2016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16416" y="6384900"/>
            <a:ext cx="668688" cy="365760"/>
          </a:xfrm>
        </p:spPr>
        <p:txBody>
          <a:bodyPr/>
          <a:lstStyle/>
          <a:p>
            <a:fld id="{9F9B76FD-EA57-41A4-ADAD-F874B79A965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054250"/>
          </a:xfrm>
        </p:spPr>
        <p:txBody>
          <a:bodyPr>
            <a:normAutofit/>
          </a:bodyPr>
          <a:lstStyle/>
          <a:p>
            <a:r>
              <a:rPr lang="pt-BR" dirty="0"/>
              <a:t>A medicina na antiguidade</a:t>
            </a:r>
            <a:br>
              <a:rPr lang="pt-BR" dirty="0"/>
            </a:br>
            <a:r>
              <a:rPr lang="pt-BR" sz="1600" dirty="0" smtClean="0"/>
              <a:t>GRÉCIA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448272" cy="478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Conteúdo 8"/>
          <p:cNvSpPr>
            <a:spLocks noGrp="1"/>
          </p:cNvSpPr>
          <p:nvPr>
            <p:ph sz="quarter" idx="4294967295"/>
          </p:nvPr>
        </p:nvSpPr>
        <p:spPr>
          <a:xfrm>
            <a:off x="4716016" y="1700808"/>
            <a:ext cx="3970784" cy="45514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Três </a:t>
            </a:r>
            <a:r>
              <a:rPr lang="pt-BR" sz="2400" b="1" dirty="0"/>
              <a:t>períodos</a:t>
            </a:r>
            <a:r>
              <a:rPr lang="pt-BR" sz="2400" dirty="0"/>
              <a:t>: anterior a Hipócrates, hipocrático e aristotélico. 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b="1" dirty="0"/>
              <a:t>Foi na primeira fase</a:t>
            </a:r>
            <a:r>
              <a:rPr lang="pt-BR" sz="2400" dirty="0"/>
              <a:t>, </a:t>
            </a:r>
            <a:r>
              <a:rPr lang="pt-BR" sz="2400" dirty="0" smtClean="0"/>
              <a:t>que </a:t>
            </a:r>
            <a:r>
              <a:rPr lang="pt-BR" sz="2400" b="1" dirty="0"/>
              <a:t>floresceram os templos dedicados a Esculápio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6C79-788C-4BC1-937A-0A116720A266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10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 </a:t>
            </a:r>
            <a:r>
              <a:rPr lang="pt-BR" b="1" dirty="0" smtClean="0">
                <a:solidFill>
                  <a:schemeClr val="tx1"/>
                </a:solidFill>
              </a:rPr>
              <a:t>Templo</a:t>
            </a:r>
            <a:r>
              <a:rPr lang="pt-BR" dirty="0">
                <a:solidFill>
                  <a:schemeClr val="tx1"/>
                </a:solidFill>
              </a:rPr>
              <a:t> </a:t>
            </a:r>
            <a:r>
              <a:rPr lang="pt-BR" b="1" dirty="0" smtClean="0">
                <a:solidFill>
                  <a:schemeClr val="tx1"/>
                </a:solidFill>
              </a:rPr>
              <a:t>em</a:t>
            </a:r>
            <a:r>
              <a:rPr lang="pt-BR" b="1" dirty="0">
                <a:solidFill>
                  <a:schemeClr val="tx1"/>
                </a:solidFill>
              </a:rPr>
              <a:t> </a:t>
            </a:r>
            <a:r>
              <a:rPr lang="pt-BR" b="1" dirty="0" smtClean="0">
                <a:solidFill>
                  <a:schemeClr val="tx1"/>
                </a:solidFill>
              </a:rPr>
              <a:t>Cós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2"/>
          </p:nvPr>
        </p:nvSpPr>
        <p:spPr>
          <a:xfrm>
            <a:off x="4628358" y="3573017"/>
            <a:ext cx="4038600" cy="2592288"/>
          </a:xfrm>
        </p:spPr>
        <p:txBody>
          <a:bodyPr>
            <a:normAutofit/>
          </a:bodyPr>
          <a:lstStyle/>
          <a:p>
            <a:r>
              <a:rPr lang="pt-BR" sz="1900" dirty="0" smtClean="0"/>
              <a:t>Eram </a:t>
            </a:r>
            <a:r>
              <a:rPr lang="pt-BR" sz="1900" dirty="0"/>
              <a:t>construídos em colinas, ao lado de florestas e de fontes de agua mineral puríssima. </a:t>
            </a:r>
            <a:endParaRPr lang="pt-BR" sz="1900" dirty="0" smtClean="0"/>
          </a:p>
          <a:p>
            <a:endParaRPr lang="pt-BR" sz="2000" dirty="0"/>
          </a:p>
          <a:p>
            <a:r>
              <a:rPr lang="pt-BR" sz="1900" dirty="0" smtClean="0"/>
              <a:t>Cada </a:t>
            </a:r>
            <a:r>
              <a:rPr lang="pt-BR" sz="1900" dirty="0"/>
              <a:t>um destes santuários tinha um altar. Os serviços eram ministrados por sacerdotes médicos.</a:t>
            </a:r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2" y="1556792"/>
            <a:ext cx="7980040" cy="172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0" y="3573016"/>
            <a:ext cx="3992878" cy="240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01B3-E458-41C9-91E7-527015C6E415}" type="slidenum">
              <a:rPr lang="pt-BR" smtClean="0">
                <a:solidFill>
                  <a:srgbClr val="FFFFFF"/>
                </a:solidFill>
              </a:rPr>
              <a:pPr/>
              <a:t>11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35459-8798-4925-9084-ABC02008ACD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758952"/>
          </a:xfrm>
        </p:spPr>
        <p:txBody>
          <a:bodyPr/>
          <a:lstStyle/>
          <a:p>
            <a:r>
              <a:rPr lang="pt-BR" dirty="0" smtClean="0"/>
              <a:t>Hipócrates </a:t>
            </a:r>
            <a:r>
              <a:rPr lang="pt-BR" dirty="0"/>
              <a:t>(460 </a:t>
            </a:r>
            <a:r>
              <a:rPr lang="pt-BR" dirty="0" err="1"/>
              <a:t>a.C</a:t>
            </a:r>
            <a:r>
              <a:rPr lang="pt-BR" dirty="0"/>
              <a:t> – 370 </a:t>
            </a:r>
            <a:r>
              <a:rPr lang="pt-BR" dirty="0" err="1"/>
              <a:t>a.C</a:t>
            </a:r>
            <a:r>
              <a:rPr lang="pt-BR" dirty="0"/>
              <a:t>)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4294967295"/>
          </p:nvPr>
        </p:nvSpPr>
        <p:spPr>
          <a:xfrm>
            <a:off x="4572000" y="1700808"/>
            <a:ext cx="4176464" cy="46805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pt-BR" sz="2200" dirty="0" smtClean="0">
                <a:ea typeface="Times New Roman"/>
                <a:cs typeface="Times New Roman"/>
              </a:rPr>
              <a:t>Hipócrates  </a:t>
            </a:r>
            <a:r>
              <a:rPr lang="pt-BR" sz="2200" dirty="0">
                <a:ea typeface="Times New Roman"/>
                <a:cs typeface="Times New Roman"/>
              </a:rPr>
              <a:t>sistematizou </a:t>
            </a:r>
            <a:r>
              <a:rPr lang="pt-BR" sz="2200" b="1" dirty="0" smtClean="0">
                <a:ea typeface="Times New Roman"/>
                <a:cs typeface="Times New Roman"/>
              </a:rPr>
              <a:t>essa </a:t>
            </a:r>
            <a:r>
              <a:rPr lang="pt-BR" sz="2200" b="1" dirty="0">
                <a:ea typeface="Times New Roman"/>
                <a:cs typeface="Times New Roman"/>
              </a:rPr>
              <a:t>biblioteca de casos </a:t>
            </a:r>
            <a:r>
              <a:rPr lang="pt-BR" sz="2200" b="1" dirty="0" smtClean="0">
                <a:ea typeface="Times New Roman"/>
                <a:cs typeface="Times New Roman"/>
              </a:rPr>
              <a:t>clínicos, considerada a </a:t>
            </a:r>
            <a:r>
              <a:rPr lang="pt-BR" sz="2200" b="1" dirty="0">
                <a:ea typeface="Times New Roman"/>
                <a:cs typeface="Times New Roman"/>
              </a:rPr>
              <a:t>fonte  principa</a:t>
            </a:r>
            <a:r>
              <a:rPr lang="pt-BR" sz="2200" dirty="0">
                <a:ea typeface="Times New Roman"/>
                <a:cs typeface="Times New Roman"/>
              </a:rPr>
              <a:t>l de </a:t>
            </a:r>
            <a:r>
              <a:rPr lang="pt-BR" sz="2200" dirty="0" smtClean="0">
                <a:ea typeface="Times New Roman"/>
                <a:cs typeface="Times New Roman"/>
              </a:rPr>
              <a:t>sua </a:t>
            </a:r>
            <a:r>
              <a:rPr lang="pt-BR" sz="2200" dirty="0">
                <a:ea typeface="Times New Roman"/>
                <a:cs typeface="Times New Roman"/>
              </a:rPr>
              <a:t>obra médica. </a:t>
            </a:r>
            <a:endParaRPr lang="pt-BR" sz="2200" dirty="0" smtClean="0">
              <a:ea typeface="Times New Roman"/>
              <a:cs typeface="Times New Roman"/>
            </a:endParaRPr>
          </a:p>
          <a:p>
            <a:pPr>
              <a:spcAft>
                <a:spcPts val="1000"/>
              </a:spcAft>
            </a:pPr>
            <a:endParaRPr lang="pt-BR" sz="2200" dirty="0" smtClean="0">
              <a:ea typeface="Times New Roman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pt-BR" sz="2200" dirty="0">
                <a:cs typeface="Arial" pitchFamily="34" charset="0"/>
              </a:rPr>
              <a:t>Deixou </a:t>
            </a:r>
            <a:r>
              <a:rPr lang="pt-BR" sz="2200" dirty="0" smtClean="0">
                <a:cs typeface="Arial" pitchFamily="34" charset="0"/>
              </a:rPr>
              <a:t>72 </a:t>
            </a:r>
            <a:r>
              <a:rPr lang="pt-BR" sz="2200" dirty="0">
                <a:cs typeface="Arial" pitchFamily="34" charset="0"/>
              </a:rPr>
              <a:t>livros, em que </a:t>
            </a:r>
            <a:r>
              <a:rPr lang="pt-BR" sz="2200" dirty="0" smtClean="0">
                <a:cs typeface="Arial" pitchFamily="34" charset="0"/>
              </a:rPr>
              <a:t>abandonava </a:t>
            </a:r>
            <a:r>
              <a:rPr lang="pt-BR" sz="2200" dirty="0">
                <a:cs typeface="Arial" pitchFamily="34" charset="0"/>
              </a:rPr>
              <a:t>a cura milagrosa, </a:t>
            </a:r>
            <a:r>
              <a:rPr lang="pt-BR" sz="2200" dirty="0" smtClean="0">
                <a:cs typeface="Arial" pitchFamily="34" charset="0"/>
              </a:rPr>
              <a:t>assentava </a:t>
            </a:r>
            <a:r>
              <a:rPr lang="pt-BR" sz="2200" dirty="0">
                <a:cs typeface="Arial" pitchFamily="34" charset="0"/>
              </a:rPr>
              <a:t>as bases da medicina atual sobre o método indutivo, a inspeção e a </a:t>
            </a:r>
            <a:r>
              <a:rPr lang="pt-BR" sz="2200" dirty="0" smtClean="0">
                <a:cs typeface="Arial" pitchFamily="34" charset="0"/>
              </a:rPr>
              <a:t>observação.</a:t>
            </a:r>
            <a:endParaRPr lang="pt-BR" sz="2200" dirty="0">
              <a:cs typeface="Arial" pitchFamily="34" charset="0"/>
            </a:endParaRPr>
          </a:p>
          <a:p>
            <a:pPr>
              <a:spcAft>
                <a:spcPts val="1000"/>
              </a:spcAft>
            </a:pPr>
            <a:endParaRPr lang="pt-BR" sz="2200" dirty="0">
              <a:ea typeface="Times New Roman"/>
              <a:cs typeface="Times New Roman"/>
            </a:endParaRPr>
          </a:p>
          <a:p>
            <a:endParaRPr lang="pt-BR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8411"/>
          <a:stretch/>
        </p:blipFill>
        <p:spPr bwMode="auto">
          <a:xfrm>
            <a:off x="345903" y="1628800"/>
            <a:ext cx="1849833" cy="22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100392" y="6381328"/>
            <a:ext cx="735760" cy="365760"/>
          </a:xfrm>
        </p:spPr>
        <p:txBody>
          <a:bodyPr/>
          <a:lstStyle/>
          <a:p>
            <a:fld id="{F5549464-E4C3-4374-B153-C2F8208E37F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12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9"/>
          <a:stretch/>
        </p:blipFill>
        <p:spPr bwMode="auto">
          <a:xfrm>
            <a:off x="2402089" y="1628800"/>
            <a:ext cx="1934029" cy="224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1520" y="4077072"/>
            <a:ext cx="4320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SzPct val="106000"/>
              <a:buFont typeface="Arial" pitchFamily="34" charset="0"/>
              <a:buChar char="•"/>
            </a:pPr>
            <a:r>
              <a:rPr lang="pt-BR" sz="2200" dirty="0"/>
              <a:t>O enfermo ao sair deixava uma oferenda em dinheiro e seu nome, doença e tratamentos registrados em uma placa votiva.</a:t>
            </a:r>
          </a:p>
        </p:txBody>
      </p:sp>
    </p:spTree>
    <p:extLst>
      <p:ext uri="{BB962C8B-B14F-4D97-AF65-F5344CB8AC3E}">
        <p14:creationId xmlns:p14="http://schemas.microsoft.com/office/powerpoint/2010/main" val="7464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Idade Média</a:t>
            </a:r>
            <a:br>
              <a:rPr lang="pt-BR" dirty="0"/>
            </a:br>
            <a:r>
              <a:rPr lang="pt-BR" sz="2200" dirty="0"/>
              <a:t>476 a 1453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13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01752" y="1772816"/>
            <a:ext cx="4270248" cy="4280512"/>
          </a:xfrm>
        </p:spPr>
        <p:txBody>
          <a:bodyPr>
            <a:normAutofit/>
          </a:bodyPr>
          <a:lstStyle/>
          <a:p>
            <a:endParaRPr lang="pt-BR" sz="2000" dirty="0" smtClean="0"/>
          </a:p>
          <a:p>
            <a:r>
              <a:rPr lang="pt-BR" sz="2000" dirty="0" smtClean="0"/>
              <a:t>Medicina volta a ter caráter de prática religiosa e a doença a ser encarada como um castigo divino por causa dos pecados dos homens.</a:t>
            </a:r>
          </a:p>
          <a:p>
            <a:endParaRPr lang="pt-BR" sz="2000" dirty="0" smtClean="0"/>
          </a:p>
          <a:p>
            <a:r>
              <a:rPr lang="pt-BR" sz="2000" dirty="0" smtClean="0"/>
              <a:t>Princípios </a:t>
            </a:r>
            <a:r>
              <a:rPr lang="pt-BR" sz="2000" dirty="0"/>
              <a:t>hipocráticos conservados </a:t>
            </a:r>
            <a:r>
              <a:rPr lang="pt-BR" sz="2000" dirty="0" smtClean="0"/>
              <a:t>como explicação teórica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31534"/>
            <a:ext cx="2598244" cy="384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364088" y="1667470"/>
            <a:ext cx="270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SOMENTE DEUS CURA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1239A-1217-45AD-AF79-A3A8C620886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96925"/>
          </a:xfrm>
        </p:spPr>
        <p:txBody>
          <a:bodyPr>
            <a:normAutofit fontScale="90000"/>
          </a:bodyPr>
          <a:lstStyle/>
          <a:p>
            <a:r>
              <a:rPr lang="pt-BR" sz="3100" dirty="0"/>
              <a:t>Idade Média </a:t>
            </a:r>
            <a:r>
              <a:rPr lang="pt-BR" sz="4000" dirty="0"/>
              <a:t/>
            </a:r>
            <a:br>
              <a:rPr lang="pt-BR" sz="4000" dirty="0"/>
            </a:br>
            <a:r>
              <a:rPr lang="pt-BR" sz="2200" dirty="0"/>
              <a:t>Epidemias de Peste</a:t>
            </a:r>
          </a:p>
        </p:txBody>
      </p:sp>
      <p:pic>
        <p:nvPicPr>
          <p:cNvPr id="53253" name="Picture 5" descr="300px-Black_Deat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7" y="1522412"/>
            <a:ext cx="3366211" cy="22666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5" name="Picture 7" descr="180px-Flagellant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4077072"/>
            <a:ext cx="2736676" cy="21735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356100" y="1772816"/>
            <a:ext cx="4536380" cy="439303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pt-BR" sz="20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pt-BR" sz="2000" dirty="0" smtClean="0">
                <a:effectLst/>
              </a:rPr>
              <a:t>A Peste </a:t>
            </a:r>
            <a:r>
              <a:rPr lang="pt-BR" sz="2000" dirty="0" smtClean="0"/>
              <a:t>era uma </a:t>
            </a:r>
            <a:r>
              <a:rPr lang="pt-BR" sz="2000" dirty="0" smtClean="0">
                <a:effectLst/>
              </a:rPr>
              <a:t>punição </a:t>
            </a:r>
            <a:r>
              <a:rPr lang="pt-BR" sz="2000" dirty="0">
                <a:effectLst/>
              </a:rPr>
              <a:t>de Deus.</a:t>
            </a:r>
          </a:p>
          <a:p>
            <a:pPr>
              <a:lnSpc>
                <a:spcPct val="80000"/>
              </a:lnSpc>
            </a:pPr>
            <a:endParaRPr lang="pt-BR" sz="20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pt-BR" sz="2000" b="1" dirty="0" smtClean="0">
                <a:effectLst/>
              </a:rPr>
              <a:t>Causas</a:t>
            </a:r>
            <a:r>
              <a:rPr lang="pt-BR" sz="2000" dirty="0">
                <a:effectLst/>
              </a:rPr>
              <a:t>: conjugação de </a:t>
            </a:r>
            <a:r>
              <a:rPr lang="pt-BR" sz="2000" dirty="0" smtClean="0">
                <a:effectLst/>
              </a:rPr>
              <a:t>planetas</a:t>
            </a:r>
            <a:r>
              <a:rPr lang="pt-BR" sz="2000" dirty="0">
                <a:effectLst/>
              </a:rPr>
              <a:t>, envenenamento dos poços pelos leprosos e judeus ou pelas </a:t>
            </a:r>
            <a:r>
              <a:rPr lang="pt-BR" sz="2000" dirty="0" smtClean="0">
                <a:effectLst/>
              </a:rPr>
              <a:t>bruxarias.</a:t>
            </a:r>
            <a:endParaRPr lang="pt-BR" sz="2000" dirty="0">
              <a:effectLst/>
            </a:endParaRPr>
          </a:p>
          <a:p>
            <a:pPr marL="0" indent="0">
              <a:lnSpc>
                <a:spcPct val="80000"/>
              </a:lnSpc>
              <a:buNone/>
            </a:pPr>
            <a:endParaRPr lang="pt-BR" sz="2000" dirty="0"/>
          </a:p>
          <a:p>
            <a:pPr>
              <a:lnSpc>
                <a:spcPct val="80000"/>
              </a:lnSpc>
            </a:pPr>
            <a:endParaRPr lang="pt-BR" sz="20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pt-BR" sz="2000" dirty="0"/>
          </a:p>
          <a:p>
            <a:pPr>
              <a:lnSpc>
                <a:spcPct val="80000"/>
              </a:lnSpc>
            </a:pPr>
            <a:r>
              <a:rPr lang="pt-BR" sz="2000" dirty="0" smtClean="0">
                <a:effectLst/>
              </a:rPr>
              <a:t>Flagelados </a:t>
            </a:r>
            <a:r>
              <a:rPr lang="pt-BR" sz="2000" dirty="0">
                <a:effectLst/>
              </a:rPr>
              <a:t>percorriam as estradas, </a:t>
            </a:r>
            <a:r>
              <a:rPr lang="pt-BR" sz="2000" dirty="0" smtClean="0">
                <a:effectLst/>
              </a:rPr>
              <a:t>supliciando-se, </a:t>
            </a:r>
            <a:r>
              <a:rPr lang="pt-BR" sz="2000" dirty="0">
                <a:effectLst/>
              </a:rPr>
              <a:t>anunciando o seu próprio castigo.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0985-AD81-49A9-903F-06634FC80B39}" type="slidenum">
              <a:rPr lang="pt-BR" smtClean="0">
                <a:solidFill>
                  <a:srgbClr val="FFFFFF"/>
                </a:solidFill>
              </a:rPr>
              <a:pPr/>
              <a:t>14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100392" y="6356176"/>
            <a:ext cx="776120" cy="385192"/>
          </a:xfrm>
        </p:spPr>
        <p:txBody>
          <a:bodyPr/>
          <a:lstStyle/>
          <a:p>
            <a:fld id="{11917C4E-4AC7-44FB-8E74-908FA4020D5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/>
              <a:t>Como explicar a transmissão das doenças?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32BF6-72A6-40DA-99A4-9E50477D6B9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pt-BR" sz="2400" dirty="0" smtClean="0">
              <a:effectLst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pt-BR" sz="2400" b="1" dirty="0" smtClean="0">
                <a:effectLst/>
              </a:rPr>
              <a:t>MIASMAS:</a:t>
            </a:r>
            <a:r>
              <a:rPr lang="pt-BR" sz="2400" dirty="0" smtClean="0">
                <a:effectLst/>
              </a:rPr>
              <a:t>  Emanações dos pântanos com “diferentes constituições em diferentes épocas” que “dependem de certas misteriosas e inexplicáveis alterações nas entranhas da Terra. Pelos seus afluxos a atmosfera torna-se contaminada...”</a:t>
            </a:r>
            <a:endParaRPr lang="pt-BR" sz="2400" dirty="0" smtClean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92DB-8775-456F-9F5C-9AF7FD8F3726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Sobre os miasmas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16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01752" y="1555584"/>
            <a:ext cx="4038600" cy="4681728"/>
          </a:xfrm>
        </p:spPr>
        <p:txBody>
          <a:bodyPr>
            <a:normAutofit fontScale="62500" lnSpcReduction="20000"/>
          </a:bodyPr>
          <a:lstStyle/>
          <a:p>
            <a:r>
              <a:rPr lang="pt-BR" b="1" dirty="0" smtClean="0"/>
              <a:t>Palavra de origem grega:</a:t>
            </a:r>
            <a:r>
              <a:rPr lang="pt-BR" dirty="0" smtClean="0"/>
              <a:t> significa impureza ou mancha</a:t>
            </a:r>
          </a:p>
          <a:p>
            <a:endParaRPr lang="pt-BR" dirty="0" smtClean="0"/>
          </a:p>
          <a:p>
            <a:r>
              <a:rPr lang="pt-BR" b="1" dirty="0" smtClean="0"/>
              <a:t>Teatro grego</a:t>
            </a:r>
            <a:r>
              <a:rPr lang="pt-BR" dirty="0" smtClean="0"/>
              <a:t>: um assassino se tornava impregnado por um </a:t>
            </a:r>
            <a:r>
              <a:rPr lang="pt-BR" i="1" dirty="0" smtClean="0"/>
              <a:t>miasma, um sinal maldito de morte</a:t>
            </a:r>
            <a:r>
              <a:rPr lang="pt-BR" dirty="0" smtClean="0"/>
              <a:t>, que o acompanhava para sempre.</a:t>
            </a:r>
          </a:p>
          <a:p>
            <a:endParaRPr lang="pt-BR" dirty="0" smtClean="0"/>
          </a:p>
          <a:p>
            <a:r>
              <a:rPr lang="pt-BR" b="1" dirty="0" smtClean="0"/>
              <a:t>Isidoro de Sevilha </a:t>
            </a:r>
            <a:r>
              <a:rPr lang="pt-BR" dirty="0" smtClean="0"/>
              <a:t>(560- 636) : ar corrompido ou estragado</a:t>
            </a:r>
          </a:p>
          <a:p>
            <a:endParaRPr lang="pt-BR" dirty="0" smtClean="0"/>
          </a:p>
          <a:p>
            <a:r>
              <a:rPr lang="pt-BR" b="1" dirty="0" err="1" smtClean="0"/>
              <a:t>Avicena</a:t>
            </a:r>
            <a:r>
              <a:rPr lang="pt-BR" dirty="0" smtClean="0"/>
              <a:t> (pensador islâmico, 980-1037): febres pestilenciais produzidas pelo apodrecimento da água ou da atmosfera.</a:t>
            </a:r>
          </a:p>
          <a:p>
            <a:endParaRPr lang="pt-BR" dirty="0" smtClean="0"/>
          </a:p>
          <a:p>
            <a:r>
              <a:rPr lang="pt-BR" b="1" dirty="0" smtClean="0"/>
              <a:t>Escola médica de Salerno </a:t>
            </a:r>
            <a:r>
              <a:rPr lang="pt-BR" dirty="0" smtClean="0"/>
              <a:t>(século XIII): A infecção vem principalmente pelo cheiro.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17" y="1507587"/>
            <a:ext cx="2283985" cy="256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95" y="1837883"/>
            <a:ext cx="1720944" cy="24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02" y="4455071"/>
            <a:ext cx="1722438" cy="156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16" y="4204137"/>
            <a:ext cx="2283985" cy="167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100392" y="6381328"/>
            <a:ext cx="735760" cy="365760"/>
          </a:xfrm>
        </p:spPr>
        <p:txBody>
          <a:bodyPr/>
          <a:lstStyle/>
          <a:p>
            <a:fld id="{3891DE91-FBD8-4FDC-9541-127348C7A62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116632"/>
            <a:ext cx="8534400" cy="758952"/>
          </a:xfrm>
        </p:spPr>
        <p:txBody>
          <a:bodyPr>
            <a:normAutofit/>
          </a:bodyPr>
          <a:lstStyle/>
          <a:p>
            <a:r>
              <a:rPr lang="pt-BR" sz="2800" b="1" dirty="0"/>
              <a:t>A partir do </a:t>
            </a:r>
            <a:r>
              <a:rPr lang="pt-BR" sz="2800" b="1" dirty="0" smtClean="0"/>
              <a:t>Renascimento - início século XV</a:t>
            </a:r>
            <a:endParaRPr lang="pt-BR" sz="2800" b="1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17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916832"/>
            <a:ext cx="4126232" cy="4352520"/>
          </a:xfrm>
        </p:spPr>
        <p:txBody>
          <a:bodyPr>
            <a:noAutofit/>
          </a:bodyPr>
          <a:lstStyle/>
          <a:p>
            <a:r>
              <a:rPr lang="pt-BR" sz="2400" dirty="0"/>
              <a:t>Medicina volta a ser exercida pelos leigos</a:t>
            </a:r>
            <a:endParaRPr lang="pt-BR" sz="2400" dirty="0">
              <a:effectLst/>
            </a:endParaRPr>
          </a:p>
          <a:p>
            <a:endParaRPr lang="pt-BR" sz="2400" dirty="0">
              <a:effectLst/>
            </a:endParaRPr>
          </a:p>
          <a:p>
            <a:r>
              <a:rPr lang="pt-BR" sz="2400" dirty="0">
                <a:effectLst/>
              </a:rPr>
              <a:t>São retomados os experimentos</a:t>
            </a:r>
          </a:p>
          <a:p>
            <a:endParaRPr lang="pt-BR" sz="2400" dirty="0" smtClean="0">
              <a:effectLst/>
            </a:endParaRPr>
          </a:p>
          <a:p>
            <a:r>
              <a:rPr lang="pt-BR" sz="2400" dirty="0"/>
              <a:t>A humanidade procede à análise do corpo humano e das doenças.</a:t>
            </a:r>
          </a:p>
          <a:p>
            <a:endParaRPr lang="pt-BR" sz="2400" dirty="0">
              <a:effectLst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2" y="1772816"/>
            <a:ext cx="4194043" cy="31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9D61-EEA5-49D0-96CC-B74C07C7736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184D41-54E8-4858-8555-09E8D04BEFC1}" type="slidenum">
              <a:rPr lang="pt-BR"/>
              <a:pPr>
                <a:defRPr/>
              </a:pPr>
              <a:t>18</a:t>
            </a:fld>
            <a:endParaRPr lang="pt-BR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605954"/>
          </a:xfrm>
        </p:spPr>
        <p:txBody>
          <a:bodyPr/>
          <a:lstStyle/>
          <a:p>
            <a:pPr eaLnBrk="1" hangingPunct="1"/>
            <a:r>
              <a:rPr lang="pt-BR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Medicina no Renascimento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45844"/>
            <a:ext cx="4392612" cy="4388956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pt-BR" sz="2000" b="1" dirty="0" smtClean="0">
                <a:solidFill>
                  <a:schemeClr val="tx1"/>
                </a:solidFill>
                <a:cs typeface="Times New Roman" pitchFamily="18" charset="0"/>
              </a:rPr>
              <a:t>Leonardo da Vinci (1452-1519)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2100" b="0" dirty="0" smtClean="0">
                <a:cs typeface="Times New Roman" pitchFamily="18" charset="0"/>
              </a:rPr>
              <a:t>Dissecou cadáveres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2100" b="0" dirty="0" smtClean="0">
                <a:cs typeface="Times New Roman" pitchFamily="18" charset="0"/>
              </a:rPr>
              <a:t>Mais de mil desenhos</a:t>
            </a:r>
          </a:p>
          <a:p>
            <a:pPr eaLnBrk="1" hangingPunct="1">
              <a:lnSpc>
                <a:spcPct val="120000"/>
              </a:lnSpc>
              <a:defRPr/>
            </a:pPr>
            <a:endParaRPr lang="pt-BR" sz="2100" dirty="0" smtClean="0"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pt-BR" sz="2100" dirty="0" smtClean="0">
              <a:cs typeface="Times New Roman" pitchFamily="18" charset="0"/>
            </a:endParaRP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pt-BR" sz="2000" b="1" dirty="0" smtClean="0">
                <a:cs typeface="Times New Roman" pitchFamily="18" charset="0"/>
              </a:rPr>
              <a:t>Andreas </a:t>
            </a:r>
            <a:r>
              <a:rPr lang="pt-BR" sz="2000" b="1" dirty="0" err="1">
                <a:cs typeface="Times New Roman" pitchFamily="18" charset="0"/>
              </a:rPr>
              <a:t>Vesalius</a:t>
            </a:r>
            <a:r>
              <a:rPr lang="pt-BR" sz="2000" b="1" dirty="0">
                <a:cs typeface="Times New Roman" pitchFamily="18" charset="0"/>
              </a:rPr>
              <a:t> </a:t>
            </a:r>
            <a:r>
              <a:rPr lang="pt-BR" sz="2000" b="1" dirty="0" smtClean="0">
                <a:cs typeface="Times New Roman" pitchFamily="18" charset="0"/>
              </a:rPr>
              <a:t>(</a:t>
            </a:r>
            <a:r>
              <a:rPr lang="pt-BR" sz="2000" b="1" dirty="0">
                <a:cs typeface="Times New Roman" pitchFamily="18" charset="0"/>
              </a:rPr>
              <a:t>1514 - 1564</a:t>
            </a:r>
            <a:r>
              <a:rPr lang="pt-BR" sz="2000" b="1" dirty="0" smtClean="0">
                <a:cs typeface="Times New Roman" pitchFamily="18" charset="0"/>
              </a:rPr>
              <a:t>)</a:t>
            </a:r>
            <a:endParaRPr lang="pt-BR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pt-BR" sz="2100" dirty="0">
                <a:cs typeface="Times New Roman" pitchFamily="18" charset="0"/>
              </a:rPr>
              <a:t>Fundador da anatomia moderna </a:t>
            </a:r>
          </a:p>
        </p:txBody>
      </p:sp>
      <p:pic>
        <p:nvPicPr>
          <p:cNvPr id="70662" name="Picture 7" descr="História Medicina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/>
          <a:stretch>
            <a:fillRect/>
          </a:stretch>
        </p:blipFill>
        <p:spPr>
          <a:xfrm>
            <a:off x="5161532" y="1545844"/>
            <a:ext cx="1347848" cy="1955164"/>
          </a:xfrm>
          <a:noFill/>
          <a:effectLst>
            <a:outerShdw dist="1796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50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14" y="3789041"/>
            <a:ext cx="125651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38" y="2614069"/>
            <a:ext cx="812032" cy="88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38" y="1545844"/>
            <a:ext cx="1739886" cy="97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96" y="2640614"/>
            <a:ext cx="916036" cy="8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48" y="3719621"/>
            <a:ext cx="1678108" cy="222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9B8F-7947-4B7F-BBE0-F7C9C53F4B4D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Contagion</a:t>
            </a:r>
            <a:r>
              <a:rPr lang="pt-BR" dirty="0" smtClean="0"/>
              <a:t> (</a:t>
            </a:r>
            <a:r>
              <a:rPr lang="pt-BR" dirty="0" err="1" smtClean="0"/>
              <a:t>Girolamo</a:t>
            </a:r>
            <a:r>
              <a:rPr lang="pt-BR" dirty="0" smtClean="0"/>
              <a:t> </a:t>
            </a:r>
            <a:r>
              <a:rPr lang="pt-BR" dirty="0" err="1" smtClean="0"/>
              <a:t>Fracastoro</a:t>
            </a:r>
            <a:r>
              <a:rPr lang="pt-BR" dirty="0" smtClean="0"/>
              <a:t>, 1546)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19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79512" y="1844824"/>
            <a:ext cx="4248472" cy="4377542"/>
          </a:xfrm>
        </p:spPr>
        <p:txBody>
          <a:bodyPr>
            <a:noAutofit/>
          </a:bodyPr>
          <a:lstStyle/>
          <a:p>
            <a:r>
              <a:rPr lang="pt-BR" sz="2000" dirty="0" smtClean="0"/>
              <a:t>Corrupção </a:t>
            </a:r>
            <a:r>
              <a:rPr lang="pt-BR" sz="2000" dirty="0"/>
              <a:t>causada por </a:t>
            </a:r>
            <a:r>
              <a:rPr lang="pt-BR" sz="2000" b="1" dirty="0"/>
              <a:t>partículas </a:t>
            </a:r>
            <a:r>
              <a:rPr lang="pt-BR" sz="2000" b="1" dirty="0" smtClean="0"/>
              <a:t>imperceptíveis</a:t>
            </a:r>
            <a:r>
              <a:rPr lang="pt-BR" sz="2000" dirty="0" smtClean="0"/>
              <a:t>.</a:t>
            </a:r>
          </a:p>
          <a:p>
            <a:endParaRPr lang="pt-BR" sz="2000" dirty="0" smtClean="0"/>
          </a:p>
          <a:p>
            <a:r>
              <a:rPr lang="pt-BR" sz="2000" dirty="0" smtClean="0"/>
              <a:t>Modos de Transmissão.</a:t>
            </a:r>
          </a:p>
          <a:p>
            <a:endParaRPr lang="pt-BR" sz="2000" dirty="0"/>
          </a:p>
          <a:p>
            <a:r>
              <a:rPr lang="pt-BR" sz="2000" dirty="0" smtClean="0"/>
              <a:t>Prioridade: </a:t>
            </a:r>
            <a:r>
              <a:rPr lang="pt-BR" sz="2000" dirty="0"/>
              <a:t>identificar </a:t>
            </a:r>
            <a:r>
              <a:rPr lang="pt-BR" sz="2000" b="1" dirty="0" smtClean="0"/>
              <a:t>uma </a:t>
            </a:r>
            <a:r>
              <a:rPr lang="pt-BR" sz="2000" b="1" dirty="0"/>
              <a:t>causa que fosse </a:t>
            </a:r>
            <a:r>
              <a:rPr lang="pt-BR" sz="2000" b="1" dirty="0" smtClean="0"/>
              <a:t>a origem </a:t>
            </a:r>
            <a:r>
              <a:rPr lang="pt-BR" sz="2000" b="1" dirty="0"/>
              <a:t>da epidemia, </a:t>
            </a:r>
            <a:r>
              <a:rPr lang="pt-BR" sz="2000" dirty="0"/>
              <a:t>ao invés de pensá-la com base no </a:t>
            </a:r>
            <a:r>
              <a:rPr lang="pt-BR" sz="2000" dirty="0" smtClean="0"/>
              <a:t>desequilíbrio atmosférico e corporal.</a:t>
            </a:r>
            <a:endParaRPr lang="pt-BR" sz="20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932040" y="1371600"/>
            <a:ext cx="3907160" cy="4681728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2418"/>
            <a:ext cx="3679990" cy="477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100392" y="6381328"/>
            <a:ext cx="735760" cy="365760"/>
          </a:xfrm>
        </p:spPr>
        <p:txBody>
          <a:bodyPr/>
          <a:lstStyle/>
          <a:p>
            <a:fld id="{3E4C3EE9-F3DE-4FE4-8BF7-88B1AE2032EA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758952"/>
          </a:xfrm>
        </p:spPr>
        <p:txBody>
          <a:bodyPr/>
          <a:lstStyle/>
          <a:p>
            <a:r>
              <a:rPr lang="pt-BR" b="1" dirty="0" smtClean="0"/>
              <a:t>Periodização utilizada</a:t>
            </a:r>
            <a:endParaRPr lang="pt-BR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23528" y="2132856"/>
            <a:ext cx="8503920" cy="3779912"/>
          </a:xfrm>
        </p:spPr>
        <p:txBody>
          <a:bodyPr>
            <a:noAutofit/>
          </a:bodyPr>
          <a:lstStyle/>
          <a:p>
            <a:r>
              <a:rPr lang="pt-BR" sz="1800" b="1" dirty="0" smtClean="0"/>
              <a:t>Pré-história</a:t>
            </a:r>
            <a:r>
              <a:rPr lang="pt-BR" sz="1800" dirty="0" smtClean="0"/>
              <a:t>: até 4000 a.C. (escrita)</a:t>
            </a:r>
          </a:p>
          <a:p>
            <a:endParaRPr lang="pt-BR" sz="1800" dirty="0" smtClean="0"/>
          </a:p>
          <a:p>
            <a:r>
              <a:rPr lang="pt-BR" sz="1800" b="1" dirty="0" smtClean="0"/>
              <a:t>Antiguidade</a:t>
            </a:r>
            <a:r>
              <a:rPr lang="pt-BR" sz="1800" dirty="0" smtClean="0"/>
              <a:t>: 4000 a.C. até 476 d.C. (queda do Império Romano do ocidente)</a:t>
            </a:r>
          </a:p>
          <a:p>
            <a:endParaRPr lang="pt-BR" sz="1800" dirty="0" smtClean="0"/>
          </a:p>
          <a:p>
            <a:r>
              <a:rPr lang="pt-BR" sz="1800" b="1" dirty="0" smtClean="0"/>
              <a:t>Idade Média</a:t>
            </a:r>
            <a:r>
              <a:rPr lang="pt-BR" sz="1800" dirty="0" smtClean="0"/>
              <a:t>: 476 d.C. até 1.453 (queda do Império Romano do oriente)</a:t>
            </a:r>
          </a:p>
          <a:p>
            <a:endParaRPr lang="pt-BR" sz="1800" dirty="0" smtClean="0"/>
          </a:p>
          <a:p>
            <a:r>
              <a:rPr lang="pt-BR" sz="1800" b="1" dirty="0" smtClean="0"/>
              <a:t>Idade Moderna</a:t>
            </a:r>
            <a:r>
              <a:rPr lang="pt-BR" sz="1800" dirty="0" smtClean="0"/>
              <a:t>: 1453 a 1789 (Revolução Francesa)</a:t>
            </a:r>
          </a:p>
          <a:p>
            <a:endParaRPr lang="pt-BR" sz="1800" dirty="0" smtClean="0"/>
          </a:p>
          <a:p>
            <a:r>
              <a:rPr lang="pt-BR" sz="1800" b="1" dirty="0" smtClean="0"/>
              <a:t>Idade Contemporânea</a:t>
            </a:r>
            <a:r>
              <a:rPr lang="pt-BR" sz="1800" dirty="0" smtClean="0"/>
              <a:t>: 1789 aos dias de hoje</a:t>
            </a:r>
          </a:p>
          <a:p>
            <a:endParaRPr lang="pt-BR" sz="180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E554-5EF7-4DF7-B3EF-A186FB17517B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Séculos XVII e XVIII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464496"/>
          </a:xfrm>
        </p:spPr>
        <p:txBody>
          <a:bodyPr>
            <a:normAutofit/>
          </a:bodyPr>
          <a:lstStyle/>
          <a:p>
            <a:r>
              <a:rPr lang="pt-BR" sz="2400" dirty="0" smtClean="0"/>
              <a:t>Banhos considerados perigosos para a saúde.</a:t>
            </a:r>
          </a:p>
          <a:p>
            <a:endParaRPr lang="pt-BR" sz="2400" dirty="0" smtClean="0"/>
          </a:p>
          <a:p>
            <a:r>
              <a:rPr lang="pt-BR" sz="2400" dirty="0" smtClean="0"/>
              <a:t>As casas não tinham banheiros.</a:t>
            </a:r>
          </a:p>
          <a:p>
            <a:endParaRPr lang="pt-BR" sz="2400" dirty="0" smtClean="0"/>
          </a:p>
          <a:p>
            <a:r>
              <a:rPr lang="pt-BR" sz="2400" dirty="0" smtClean="0"/>
              <a:t>Situação pior nos hospitais e presídios.</a:t>
            </a:r>
          </a:p>
          <a:p>
            <a:endParaRPr lang="pt-BR" sz="2400" dirty="0" smtClean="0"/>
          </a:p>
          <a:p>
            <a:r>
              <a:rPr lang="pt-BR" sz="2400" dirty="0" smtClean="0"/>
              <a:t>Decreto na França em 1780: proibia os habitantes de Paris de lançar água, urina, fezes e lixos de suas janelas para as ruas.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58B-4712-47DD-B536-6E0858CD742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21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01752" y="1484784"/>
            <a:ext cx="4038600" cy="4824536"/>
          </a:xfrm>
        </p:spPr>
        <p:txBody>
          <a:bodyPr>
            <a:normAutofit lnSpcReduction="10000"/>
          </a:bodyPr>
          <a:lstStyle/>
          <a:p>
            <a:r>
              <a:rPr lang="pt-BR" sz="2200" dirty="0" smtClean="0"/>
              <a:t>A </a:t>
            </a:r>
            <a:r>
              <a:rPr lang="pt-BR" sz="2200" dirty="0"/>
              <a:t>ideia de que os </a:t>
            </a:r>
            <a:r>
              <a:rPr lang="pt-BR" sz="2200" dirty="0" smtClean="0"/>
              <a:t>miasmas poderiam </a:t>
            </a:r>
            <a:r>
              <a:rPr lang="pt-BR" sz="2200" dirty="0"/>
              <a:t>produzir doenças continuou </a:t>
            </a:r>
            <a:r>
              <a:rPr lang="pt-BR" sz="2200" dirty="0" smtClean="0"/>
              <a:t>aceita, se popularizou e persistiu até a descoberta dos </a:t>
            </a:r>
            <a:r>
              <a:rPr lang="pt-BR" sz="2200" dirty="0" err="1" smtClean="0"/>
              <a:t>microorganismos</a:t>
            </a:r>
            <a:r>
              <a:rPr lang="pt-BR" sz="2200" dirty="0" smtClean="0"/>
              <a:t>.</a:t>
            </a:r>
          </a:p>
          <a:p>
            <a:endParaRPr lang="pt-BR" sz="2200" dirty="0"/>
          </a:p>
          <a:p>
            <a:r>
              <a:rPr lang="pt-BR" sz="2200" b="1" dirty="0" smtClean="0"/>
              <a:t>Recomendava-se a limpeza </a:t>
            </a:r>
            <a:r>
              <a:rPr lang="pt-BR" sz="2200" dirty="0" smtClean="0"/>
              <a:t>das imundícies lançadas nas ruas, acender fogueiras nas esquinas com substâncias aromáticas, purificação das roupas, afastar os animais e outras medidas de saneamento.</a:t>
            </a:r>
          </a:p>
          <a:p>
            <a:endParaRPr lang="pt-BR" sz="2200" dirty="0" smtClean="0"/>
          </a:p>
          <a:p>
            <a:endParaRPr lang="pt-BR" sz="2200" dirty="0"/>
          </a:p>
          <a:p>
            <a:endParaRPr lang="pt-BR" sz="2200" dirty="0"/>
          </a:p>
          <a:p>
            <a:endParaRPr lang="pt-BR" sz="22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44072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52DC-49CD-4C1B-8C63-478F9A7DFA07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pt-BR" dirty="0"/>
              <a:t>Final do século XVIII, após a Revolução Francesa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22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2060848"/>
            <a:ext cx="8229600" cy="39980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200" b="1" dirty="0" smtClean="0">
                <a:effectLst/>
              </a:rPr>
              <a:t>Posição mais abrangente que a dos </a:t>
            </a:r>
            <a:r>
              <a:rPr lang="pt-BR" sz="2200" b="1" dirty="0" err="1" smtClean="0">
                <a:effectLst/>
              </a:rPr>
              <a:t>contagionistas</a:t>
            </a:r>
            <a:endParaRPr lang="pt-BR" sz="2200" b="1" dirty="0" smtClean="0">
              <a:effectLst/>
            </a:endParaRPr>
          </a:p>
          <a:p>
            <a:pPr marL="0" indent="0" algn="ctr">
              <a:buNone/>
            </a:pPr>
            <a:endParaRPr lang="pt-BR" sz="2200" b="1" dirty="0"/>
          </a:p>
          <a:p>
            <a:pPr marL="0" indent="0" algn="ctr">
              <a:buNone/>
            </a:pPr>
            <a:endParaRPr lang="pt-BR" sz="2200" b="1" dirty="0" smtClean="0">
              <a:effectLst/>
            </a:endParaRPr>
          </a:p>
          <a:p>
            <a:r>
              <a:rPr lang="pt-BR" sz="2200" dirty="0" smtClean="0">
                <a:effectLst/>
              </a:rPr>
              <a:t>VIRCHOW</a:t>
            </a:r>
            <a:r>
              <a:rPr lang="pt-BR" sz="2200" b="1" dirty="0" smtClean="0">
                <a:effectLst/>
              </a:rPr>
              <a:t>: </a:t>
            </a:r>
            <a:r>
              <a:rPr lang="pt-BR" sz="2200" dirty="0" smtClean="0">
                <a:effectLst/>
              </a:rPr>
              <a:t>As </a:t>
            </a:r>
            <a:r>
              <a:rPr lang="pt-BR" sz="2200" dirty="0">
                <a:effectLst/>
              </a:rPr>
              <a:t>epidemias </a:t>
            </a:r>
            <a:r>
              <a:rPr lang="pt-BR" sz="2200" dirty="0" smtClean="0">
                <a:effectLst/>
              </a:rPr>
              <a:t>apontam para </a:t>
            </a:r>
            <a:r>
              <a:rPr lang="pt-BR" sz="2200" b="1" dirty="0" smtClean="0">
                <a:effectLst/>
              </a:rPr>
              <a:t>deficiências </a:t>
            </a:r>
            <a:r>
              <a:rPr lang="pt-BR" sz="2200" b="1" dirty="0">
                <a:effectLst/>
              </a:rPr>
              <a:t>da </a:t>
            </a:r>
            <a:r>
              <a:rPr lang="pt-BR" sz="2200" b="1" dirty="0" smtClean="0">
                <a:effectLst/>
              </a:rPr>
              <a:t>sociedade. </a:t>
            </a:r>
          </a:p>
          <a:p>
            <a:pPr algn="just"/>
            <a:endParaRPr lang="pt-BR" sz="2200" dirty="0"/>
          </a:p>
          <a:p>
            <a:r>
              <a:rPr lang="pt-BR" sz="2200" dirty="0"/>
              <a:t>NEUMANN</a:t>
            </a:r>
            <a:r>
              <a:rPr lang="pt-BR" sz="2200" b="1" dirty="0"/>
              <a:t>:</a:t>
            </a:r>
            <a:r>
              <a:rPr lang="pt-BR" sz="2200" dirty="0"/>
              <a:t> </a:t>
            </a:r>
            <a:r>
              <a:rPr lang="pt-BR" sz="2200" b="1" dirty="0" smtClean="0"/>
              <a:t>A </a:t>
            </a:r>
            <a:r>
              <a:rPr lang="pt-BR" sz="2200" b="1" dirty="0"/>
              <a:t>ciência médica </a:t>
            </a:r>
            <a:r>
              <a:rPr lang="pt-BR" sz="2200" dirty="0"/>
              <a:t>é </a:t>
            </a:r>
            <a:r>
              <a:rPr lang="pt-BR" sz="2200" b="1" dirty="0" smtClean="0"/>
              <a:t>uma </a:t>
            </a:r>
            <a:r>
              <a:rPr lang="pt-BR" sz="2200" b="1" dirty="0"/>
              <a:t>ciência </a:t>
            </a:r>
            <a:r>
              <a:rPr lang="pt-BR" sz="2200" b="1" dirty="0" smtClean="0"/>
              <a:t>social.</a:t>
            </a:r>
          </a:p>
          <a:p>
            <a:endParaRPr lang="pt-BR" sz="2200" b="1" dirty="0"/>
          </a:p>
          <a:p>
            <a:endParaRPr lang="pt-BR" sz="2200" b="1" dirty="0" smtClean="0"/>
          </a:p>
          <a:p>
            <a:pPr marL="0" indent="0">
              <a:buNone/>
            </a:pPr>
            <a:endParaRPr lang="pt-BR" sz="2200" dirty="0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740696" cy="365760"/>
          </a:xfrm>
        </p:spPr>
        <p:txBody>
          <a:bodyPr/>
          <a:lstStyle/>
          <a:p>
            <a:fld id="{A77F4502-7F3B-4D0B-BF77-9FFF14C6B7EE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Século XIX</a:t>
            </a:r>
            <a:br>
              <a:rPr lang="pt-BR" b="1" dirty="0" smtClean="0"/>
            </a:br>
            <a:r>
              <a:rPr lang="pt-BR" sz="2200" b="1" dirty="0" smtClean="0"/>
              <a:t>Século de ouro da Medicina</a:t>
            </a:r>
            <a:endParaRPr lang="pt-BR" sz="2200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23</a:t>
            </a:fld>
            <a:r>
              <a:rPr lang="pt-BR" dirty="0" smtClean="0">
                <a:solidFill>
                  <a:srgbClr val="FFFFFF"/>
                </a:solidFill>
              </a:rPr>
              <a:t>Ra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301752" y="1916832"/>
            <a:ext cx="4038600" cy="4136496"/>
          </a:xfrm>
        </p:spPr>
        <p:txBody>
          <a:bodyPr>
            <a:normAutofit/>
          </a:bodyPr>
          <a:lstStyle/>
          <a:p>
            <a:r>
              <a:rPr lang="pt-BR" sz="2000" dirty="0">
                <a:cs typeface="Times New Roman" pitchFamily="18" charset="0"/>
              </a:rPr>
              <a:t>Claude Bernard (1813-1878)</a:t>
            </a:r>
          </a:p>
          <a:p>
            <a:r>
              <a:rPr lang="en-US" sz="2000" dirty="0">
                <a:cs typeface="Times New Roman" pitchFamily="18" charset="0"/>
              </a:rPr>
              <a:t>Charles Brown-</a:t>
            </a:r>
            <a:r>
              <a:rPr lang="en-US" sz="2000" dirty="0" err="1">
                <a:cs typeface="Times New Roman" pitchFamily="18" charset="0"/>
              </a:rPr>
              <a:t>Séquard</a:t>
            </a:r>
            <a:r>
              <a:rPr lang="en-US" sz="2000" dirty="0">
                <a:cs typeface="Times New Roman" pitchFamily="18" charset="0"/>
              </a:rPr>
              <a:t> (1817-1894)</a:t>
            </a:r>
          </a:p>
          <a:p>
            <a:r>
              <a:rPr lang="pt-BR" sz="2000" dirty="0">
                <a:cs typeface="Times New Roman" pitchFamily="18" charset="0"/>
              </a:rPr>
              <a:t>René </a:t>
            </a:r>
            <a:r>
              <a:rPr lang="pt-BR" sz="2000" dirty="0" err="1">
                <a:cs typeface="Times New Roman" pitchFamily="18" charset="0"/>
              </a:rPr>
              <a:t>Laënnec</a:t>
            </a:r>
            <a:r>
              <a:rPr lang="pt-BR" sz="2000" dirty="0">
                <a:cs typeface="Times New Roman" pitchFamily="18" charset="0"/>
              </a:rPr>
              <a:t> (1781-1826)</a:t>
            </a:r>
          </a:p>
          <a:p>
            <a:r>
              <a:rPr lang="pt-BR" sz="2000" dirty="0">
                <a:cs typeface="Times New Roman" pitchFamily="18" charset="0"/>
              </a:rPr>
              <a:t>Charles Bell (1774-1842)</a:t>
            </a:r>
          </a:p>
          <a:p>
            <a:r>
              <a:rPr lang="pt-BR" sz="2000" dirty="0">
                <a:cs typeface="Times New Roman" pitchFamily="18" charset="0"/>
              </a:rPr>
              <a:t>Albert </a:t>
            </a:r>
            <a:r>
              <a:rPr lang="pt-BR" sz="2000" dirty="0" err="1">
                <a:cs typeface="Times New Roman" pitchFamily="18" charset="0"/>
              </a:rPr>
              <a:t>Billroth</a:t>
            </a:r>
            <a:r>
              <a:rPr lang="pt-BR" sz="2000" dirty="0">
                <a:cs typeface="Times New Roman" pitchFamily="18" charset="0"/>
              </a:rPr>
              <a:t> (1829-1894)</a:t>
            </a:r>
          </a:p>
          <a:p>
            <a:r>
              <a:rPr lang="pt-BR" sz="2000" dirty="0">
                <a:cs typeface="Times New Roman" pitchFamily="18" charset="0"/>
              </a:rPr>
              <a:t>Rudolph </a:t>
            </a:r>
            <a:r>
              <a:rPr lang="pt-BR" sz="2000" dirty="0" err="1">
                <a:cs typeface="Times New Roman" pitchFamily="18" charset="0"/>
              </a:rPr>
              <a:t>Virchow</a:t>
            </a:r>
            <a:r>
              <a:rPr lang="pt-BR" sz="2000" dirty="0">
                <a:cs typeface="Times New Roman" pitchFamily="18" charset="0"/>
              </a:rPr>
              <a:t> (1821-1902)</a:t>
            </a:r>
          </a:p>
          <a:p>
            <a:r>
              <a:rPr lang="pt-BR" sz="2000" dirty="0">
                <a:solidFill>
                  <a:srgbClr val="FF0000"/>
                </a:solidFill>
                <a:cs typeface="Times New Roman" pitchFamily="18" charset="0"/>
              </a:rPr>
              <a:t>Louis Pasteur </a:t>
            </a:r>
            <a:r>
              <a:rPr lang="pt-BR" sz="2000" dirty="0">
                <a:cs typeface="Times New Roman" pitchFamily="18" charset="0"/>
              </a:rPr>
              <a:t>(1822-1895</a:t>
            </a:r>
            <a:r>
              <a:rPr lang="pt-BR" sz="2000" dirty="0" smtClean="0">
                <a:cs typeface="Times New Roman" pitchFamily="18" charset="0"/>
              </a:rPr>
              <a:t>)</a:t>
            </a:r>
            <a:endParaRPr lang="pt-BR" sz="2000" dirty="0">
              <a:cs typeface="Times New Roman" pitchFamily="18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800600" y="1844824"/>
            <a:ext cx="4038600" cy="42085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000" dirty="0">
                <a:cs typeface="Times New Roman" pitchFamily="18" charset="0"/>
              </a:rPr>
              <a:t>Joseph </a:t>
            </a:r>
            <a:r>
              <a:rPr lang="pt-BR" sz="2000" dirty="0" err="1">
                <a:cs typeface="Times New Roman" pitchFamily="18" charset="0"/>
              </a:rPr>
              <a:t>Listen</a:t>
            </a:r>
            <a:r>
              <a:rPr lang="pt-BR" sz="2000" dirty="0">
                <a:cs typeface="Times New Roman" pitchFamily="18" charset="0"/>
              </a:rPr>
              <a:t> (1827-1912) </a:t>
            </a:r>
            <a:endParaRPr lang="pt-BR" sz="2000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t-BR" sz="2000" dirty="0" smtClean="0">
                <a:solidFill>
                  <a:srgbClr val="FF0000"/>
                </a:solidFill>
                <a:cs typeface="Times New Roman" pitchFamily="18" charset="0"/>
              </a:rPr>
              <a:t>Robert </a:t>
            </a:r>
            <a:r>
              <a:rPr lang="pt-BR" sz="2000" dirty="0">
                <a:solidFill>
                  <a:srgbClr val="FF0000"/>
                </a:solidFill>
                <a:cs typeface="Times New Roman" pitchFamily="18" charset="0"/>
              </a:rPr>
              <a:t>Koch </a:t>
            </a:r>
            <a:r>
              <a:rPr lang="pt-BR" sz="2000" dirty="0">
                <a:cs typeface="Times New Roman" pitchFamily="18" charset="0"/>
              </a:rPr>
              <a:t>(1843-1910)</a:t>
            </a:r>
          </a:p>
          <a:p>
            <a:pPr>
              <a:lnSpc>
                <a:spcPct val="110000"/>
              </a:lnSpc>
              <a:defRPr/>
            </a:pPr>
            <a:r>
              <a:rPr lang="pt-BR" sz="2000" dirty="0" smtClean="0">
                <a:cs typeface="Times New Roman" pitchFamily="18" charset="0"/>
              </a:rPr>
              <a:t>Ivan </a:t>
            </a:r>
            <a:r>
              <a:rPr lang="pt-BR" sz="2000" dirty="0">
                <a:cs typeface="Times New Roman" pitchFamily="18" charset="0"/>
              </a:rPr>
              <a:t>Pavlov (1849-1936)</a:t>
            </a:r>
          </a:p>
          <a:p>
            <a:pPr>
              <a:lnSpc>
                <a:spcPct val="110000"/>
              </a:lnSpc>
              <a:defRPr/>
            </a:pPr>
            <a:r>
              <a:rPr lang="pt-BR" sz="2000" dirty="0" smtClean="0">
                <a:cs typeface="Times New Roman" pitchFamily="18" charset="0"/>
              </a:rPr>
              <a:t>Wilhelm </a:t>
            </a:r>
            <a:r>
              <a:rPr lang="pt-BR" sz="2000" dirty="0">
                <a:cs typeface="Times New Roman" pitchFamily="18" charset="0"/>
              </a:rPr>
              <a:t>Conrad Röentgen (1845-1923) </a:t>
            </a:r>
          </a:p>
          <a:p>
            <a:pPr>
              <a:lnSpc>
                <a:spcPct val="120000"/>
              </a:lnSpc>
              <a:defRPr/>
            </a:pPr>
            <a:r>
              <a:rPr lang="pt-BR" sz="2000" dirty="0" smtClean="0">
                <a:cs typeface="Times New Roman" pitchFamily="18" charset="0"/>
              </a:rPr>
              <a:t>Pierre </a:t>
            </a:r>
            <a:r>
              <a:rPr lang="pt-BR" sz="2000" dirty="0">
                <a:cs typeface="Times New Roman" pitchFamily="18" charset="0"/>
              </a:rPr>
              <a:t>e Marie Curie (1867-1930) </a:t>
            </a:r>
          </a:p>
          <a:p>
            <a:pPr>
              <a:lnSpc>
                <a:spcPct val="120000"/>
              </a:lnSpc>
              <a:defRPr/>
            </a:pPr>
            <a:r>
              <a:rPr lang="pt-BR" sz="2000" dirty="0" smtClean="0">
                <a:cs typeface="Times New Roman" pitchFamily="18" charset="0"/>
              </a:rPr>
              <a:t>Sigmund </a:t>
            </a:r>
            <a:r>
              <a:rPr lang="pt-BR" sz="2000" dirty="0">
                <a:cs typeface="Times New Roman" pitchFamily="18" charset="0"/>
              </a:rPr>
              <a:t>Freud (1856-1939)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BC35-400B-4AD0-9C35-61EDCF5009B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2000" b="0" dirty="0"/>
              <a:t>LOUIS PASTEUR – </a:t>
            </a:r>
            <a:r>
              <a:rPr lang="pt-BR" sz="2000" b="0" dirty="0" smtClean="0"/>
              <a:t>1822-1895</a:t>
            </a:r>
            <a:endParaRPr lang="pt-BR" sz="2000" b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t-BR" sz="2000" b="0" dirty="0"/>
              <a:t>ROBERT KOCH – </a:t>
            </a:r>
            <a:r>
              <a:rPr lang="pt-BR" sz="2000" b="0" dirty="0" smtClean="0"/>
              <a:t>1843-1910</a:t>
            </a:r>
            <a:endParaRPr lang="pt-BR" sz="2000" b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470D-4DAC-4D77-A362-9CBCD870C82E}" type="slidenum">
              <a:rPr lang="pt-BR" smtClean="0">
                <a:solidFill>
                  <a:srgbClr val="FFFFFF"/>
                </a:solidFill>
              </a:rPr>
              <a:pPr/>
              <a:t>24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01752" y="77760"/>
            <a:ext cx="8534400" cy="758952"/>
          </a:xfrm>
        </p:spPr>
        <p:txBody>
          <a:bodyPr/>
          <a:lstStyle/>
          <a:p>
            <a:r>
              <a:rPr lang="pt-BR" b="1" dirty="0" smtClean="0"/>
              <a:t>Nascimento da bacteriologia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6" y="4365104"/>
            <a:ext cx="16525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2492896"/>
            <a:ext cx="246039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 explicativo em elipse 4"/>
          <p:cNvSpPr/>
          <p:nvPr/>
        </p:nvSpPr>
        <p:spPr>
          <a:xfrm>
            <a:off x="1207819" y="2420888"/>
            <a:ext cx="3004141" cy="2101879"/>
          </a:xfrm>
          <a:prstGeom prst="wedgeEllipseCallout">
            <a:avLst>
              <a:gd name="adj1" fmla="val -40073"/>
              <a:gd name="adj2" fmla="val 47508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629769" y="2771304"/>
            <a:ext cx="2160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Estudei, a pedido dos industriais franceses, a fermentação do vinho e da cerveja. </a:t>
            </a:r>
          </a:p>
          <a:p>
            <a:endParaRPr lang="pt-BR" sz="1400" dirty="0" smtClean="0"/>
          </a:p>
          <a:p>
            <a:r>
              <a:rPr lang="pt-BR" sz="1400" dirty="0" smtClean="0"/>
              <a:t>Estudei também a doença do bicho da seda.</a:t>
            </a:r>
            <a:endParaRPr lang="pt-BR" sz="1400" dirty="0"/>
          </a:p>
        </p:txBody>
      </p:sp>
      <p:sp>
        <p:nvSpPr>
          <p:cNvPr id="11" name="Texto explicativo em elipse 10"/>
          <p:cNvSpPr/>
          <p:nvPr/>
        </p:nvSpPr>
        <p:spPr>
          <a:xfrm>
            <a:off x="6285201" y="4041357"/>
            <a:ext cx="2660424" cy="1547883"/>
          </a:xfrm>
          <a:prstGeom prst="wedgeEllipseCallout">
            <a:avLst>
              <a:gd name="adj1" fmla="val -50421"/>
              <a:gd name="adj2" fmla="val -5362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660232" y="439239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Descobri e estudei os bacilos da tuberculose, do carbúnculo e o </a:t>
            </a:r>
            <a:r>
              <a:rPr lang="pt-BR" sz="1400" dirty="0" err="1" smtClean="0"/>
              <a:t>vibrio</a:t>
            </a:r>
            <a:r>
              <a:rPr lang="pt-BR" sz="1400" dirty="0" smtClean="0"/>
              <a:t> </a:t>
            </a:r>
            <a:r>
              <a:rPr lang="pt-BR" sz="1400" dirty="0" err="1" smtClean="0"/>
              <a:t>colera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0137-FE57-4B49-BE17-454D0708ED51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72616"/>
            <a:ext cx="8534400" cy="5361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2800" b="1" dirty="0" smtClean="0"/>
              <a:t>Século XIX – Nascimento da bacteriologia</a:t>
            </a:r>
            <a:br>
              <a:rPr lang="pt-BR" sz="2800" b="1" dirty="0" smtClean="0"/>
            </a:br>
            <a:r>
              <a:rPr lang="pt-BR" sz="1800" b="1" dirty="0" smtClean="0"/>
              <a:t>Consequências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98633"/>
            <a:ext cx="745232" cy="342736"/>
          </a:xfrm>
        </p:spPr>
        <p:txBody>
          <a:bodyPr/>
          <a:lstStyle/>
          <a:p>
            <a:pPr>
              <a:defRPr/>
            </a:pPr>
            <a:fld id="{FA832BF6-72A6-40DA-99A4-9E50477D6B91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988840"/>
            <a:ext cx="8229600" cy="403244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pt-BR" sz="2000" b="1" dirty="0" smtClean="0"/>
              <a:t>Micro-organismos produzem doenças infecciosas e não vagas emanações miasmáticas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smtClean="0"/>
              <a:t>dos ambientes pobres e decaídos da cidade.</a:t>
            </a:r>
          </a:p>
          <a:p>
            <a:pPr eaLnBrk="1" hangingPunct="1">
              <a:lnSpc>
                <a:spcPct val="150000"/>
              </a:lnSpc>
              <a:defRPr/>
            </a:pPr>
            <a:endParaRPr lang="pt-BR" sz="20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pt-BR" sz="2000" dirty="0" smtClean="0"/>
              <a:t>Colocou </a:t>
            </a:r>
            <a:r>
              <a:rPr lang="pt-BR" sz="2000" b="1" dirty="0" smtClean="0"/>
              <a:t>em segundo plano </a:t>
            </a:r>
            <a:r>
              <a:rPr lang="pt-BR" sz="2000" dirty="0" smtClean="0"/>
              <a:t>a discussão da </a:t>
            </a:r>
            <a:r>
              <a:rPr lang="pt-BR" sz="2000" b="1" dirty="0" smtClean="0"/>
              <a:t>Medicina como uma ciência social.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100392" y="6404984"/>
            <a:ext cx="735760" cy="365760"/>
          </a:xfrm>
        </p:spPr>
        <p:txBody>
          <a:bodyPr/>
          <a:lstStyle/>
          <a:p>
            <a:fld id="{530F1EFB-C042-40FC-B601-901579870241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129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Teoria </a:t>
            </a:r>
            <a:r>
              <a:rPr lang="pt-BR" sz="4000" dirty="0" err="1" smtClean="0"/>
              <a:t>unicausal</a:t>
            </a: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26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28684" name="Picture 12" descr="Unicaus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96" y="2280031"/>
            <a:ext cx="6406896" cy="3066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100392" y="6404984"/>
            <a:ext cx="735760" cy="365760"/>
          </a:xfrm>
        </p:spPr>
        <p:txBody>
          <a:bodyPr/>
          <a:lstStyle/>
          <a:p>
            <a:fld id="{76356EA9-73E2-4DA2-82B2-BD60B40B933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93986"/>
          </a:xfrm>
        </p:spPr>
        <p:txBody>
          <a:bodyPr>
            <a:normAutofit/>
          </a:bodyPr>
          <a:lstStyle/>
          <a:p>
            <a:r>
              <a:rPr lang="pt-BR" sz="2800" dirty="0" smtClean="0"/>
              <a:t>Financiamento de pesquisas com base nessa teoria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611560" y="1700808"/>
            <a:ext cx="8095574" cy="175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 smtClean="0"/>
              <a:t>Nos locais “em </a:t>
            </a:r>
            <a:r>
              <a:rPr lang="pt-BR" sz="2000" dirty="0"/>
              <a:t>que se instalaram companhias norte-americanas, um dos fatores primários foi o estabelecimento de condições de </a:t>
            </a:r>
            <a:r>
              <a:rPr lang="pt-BR" sz="2000" dirty="0" smtClean="0"/>
              <a:t>saúde.. Não </a:t>
            </a:r>
            <a:r>
              <a:rPr lang="pt-BR" sz="2000" dirty="0"/>
              <a:t>poderiam haver extraído minerais, nem cultivado bananas, nem bombeado petróleo, se esse aspecto fundamental não tivesse sido levado em conta</a:t>
            </a:r>
            <a:r>
              <a:rPr lang="pt-BR" sz="2000" dirty="0" smtClean="0"/>
              <a:t>” (Vice Presidente da United </a:t>
            </a:r>
            <a:r>
              <a:rPr lang="pt-BR" sz="2000" dirty="0" err="1" smtClean="0"/>
              <a:t>Fruits</a:t>
            </a:r>
            <a:r>
              <a:rPr lang="pt-BR" sz="2000" dirty="0" smtClean="0"/>
              <a:t>).</a:t>
            </a:r>
            <a:endParaRPr lang="pt-BR" sz="2000" dirty="0"/>
          </a:p>
        </p:txBody>
      </p:sp>
      <p:sp>
        <p:nvSpPr>
          <p:cNvPr id="2611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236925" y="3822542"/>
            <a:ext cx="2655555" cy="2308383"/>
          </a:xfr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pt-BR" sz="2000" dirty="0" smtClean="0">
                <a:effectLst/>
              </a:rPr>
              <a:t>	Esses estudos foram utilizados para facilitar a expansão do capital para novos territórios.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020272" y="6381328"/>
            <a:ext cx="792088" cy="340568"/>
          </a:xfrm>
        </p:spPr>
        <p:txBody>
          <a:bodyPr/>
          <a:lstStyle/>
          <a:p>
            <a:pPr>
              <a:defRPr/>
            </a:pPr>
            <a:fld id="{53088ABE-8FAE-4237-89C7-E9455877AF67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4036" name="Picture 7" descr="Oficial alemão viajando carregado pelos nativos na África ocide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74" y="3822543"/>
            <a:ext cx="3422851" cy="234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2543"/>
            <a:ext cx="2451822" cy="23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F04A-5318-44F2-B9EF-374E48E63F22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61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28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01752" y="2708920"/>
            <a:ext cx="8503920" cy="3390128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A teoria </a:t>
            </a:r>
            <a:r>
              <a:rPr lang="pt-BR" dirty="0" err="1" smtClean="0"/>
              <a:t>unicausal</a:t>
            </a:r>
            <a:r>
              <a:rPr lang="pt-BR" dirty="0" smtClean="0"/>
              <a:t> deu  conta do recado?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4083-820E-4A0F-A4CA-7AE4CCBA889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Rede de </a:t>
            </a:r>
            <a:r>
              <a:rPr lang="pt-BR" dirty="0" smtClean="0"/>
              <a:t>causalidade: Brian Mac </a:t>
            </a:r>
            <a:r>
              <a:rPr lang="pt-BR" dirty="0" err="1" smtClean="0"/>
              <a:t>Mahon</a:t>
            </a:r>
            <a:r>
              <a:rPr lang="pt-BR" dirty="0" smtClean="0"/>
              <a:t>, 1960</a:t>
            </a:r>
            <a:endParaRPr lang="pt-BR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752" y="1700808"/>
            <a:ext cx="8518720" cy="4398240"/>
          </a:xfrm>
        </p:spPr>
        <p:txBody>
          <a:bodyPr>
            <a:noAutofit/>
          </a:bodyPr>
          <a:lstStyle/>
          <a:p>
            <a:r>
              <a:rPr lang="pt-BR" sz="2200" dirty="0" smtClean="0"/>
              <a:t>Citando </a:t>
            </a:r>
            <a:r>
              <a:rPr lang="pt-BR" sz="2200" dirty="0"/>
              <a:t>Hume (1739): “</a:t>
            </a:r>
            <a:r>
              <a:rPr lang="pt-BR" sz="2200" b="1" dirty="0"/>
              <a:t>Não somos capazes, em nenhum caso, de descobrir algum poder ou conexão necessária</a:t>
            </a:r>
            <a:r>
              <a:rPr lang="pt-BR" sz="2200" dirty="0"/>
              <a:t>, alguma qualidade que ligue o efeito à causa e faça que uma seja </a:t>
            </a:r>
            <a:r>
              <a:rPr lang="pt-BR" sz="2200" dirty="0" smtClean="0"/>
              <a:t>consequência </a:t>
            </a:r>
            <a:r>
              <a:rPr lang="pt-BR" sz="2200" dirty="0"/>
              <a:t>infalível da outra. Só encontramos que, em realidade, um evento, um fato, segue o outro</a:t>
            </a:r>
            <a:r>
              <a:rPr lang="pt-BR" sz="2200" dirty="0" smtClean="0"/>
              <a:t>”.</a:t>
            </a:r>
          </a:p>
          <a:p>
            <a:endParaRPr lang="pt-BR" sz="2200" dirty="0" smtClean="0"/>
          </a:p>
          <a:p>
            <a:r>
              <a:rPr lang="pt-BR" sz="2200" dirty="0" smtClean="0"/>
              <a:t>Associação </a:t>
            </a:r>
            <a:r>
              <a:rPr lang="pt-BR" sz="2200" dirty="0"/>
              <a:t>causal é aquela entre duas categorias de eventos, na qual se observa que uma mudança na frequência ou qualidade de um é seguida da alteração do outro</a:t>
            </a:r>
            <a:r>
              <a:rPr lang="pt-BR" sz="2200" dirty="0" smtClean="0"/>
              <a:t>.</a:t>
            </a:r>
          </a:p>
          <a:p>
            <a:endParaRPr lang="pt-BR" sz="2200" dirty="0"/>
          </a:p>
          <a:p>
            <a:r>
              <a:rPr lang="pt-BR" sz="2200" dirty="0" smtClean="0"/>
              <a:t>A cadeia de causalidade é uma simplificação.</a:t>
            </a:r>
            <a:endParaRPr lang="pt-BR" sz="2200" dirty="0"/>
          </a:p>
          <a:p>
            <a:endParaRPr lang="pt-BR" sz="2200" dirty="0"/>
          </a:p>
          <a:p>
            <a:endParaRPr lang="pt-BR" sz="2200" dirty="0"/>
          </a:p>
          <a:p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633A-9E16-481D-9FCA-C9BD3FEAA97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29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758952"/>
          </a:xfrm>
        </p:spPr>
        <p:txBody>
          <a:bodyPr/>
          <a:lstStyle/>
          <a:p>
            <a:r>
              <a:rPr lang="pt-BR" b="1" dirty="0" smtClean="0"/>
              <a:t>Ponto de partida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01752" y="2420888"/>
            <a:ext cx="8503920" cy="3678160"/>
          </a:xfrm>
        </p:spPr>
        <p:txBody>
          <a:bodyPr>
            <a:normAutofit/>
          </a:bodyPr>
          <a:lstStyle/>
          <a:p>
            <a:r>
              <a:rPr lang="pt-BR" sz="2400" dirty="0"/>
              <a:t>Várias </a:t>
            </a:r>
            <a:r>
              <a:rPr lang="pt-BR" sz="2400" dirty="0" smtClean="0"/>
              <a:t>teorias ao longo </a:t>
            </a:r>
            <a:r>
              <a:rPr lang="pt-BR" sz="2400" smtClean="0"/>
              <a:t>da Historia.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dirty="0" smtClean="0"/>
              <a:t>Evolução: Desaparecimento, subsunção ou sobrevivência residual.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81328"/>
            <a:ext cx="745232" cy="342736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3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C3D1-0130-4F1B-9840-179AC8D462A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8751"/>
            <a:ext cx="8229600" cy="677962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 smtClean="0"/>
              <a:t>Rede de causalidade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88ABE-8FAE-4237-89C7-E9455877AF67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52227" name="Group 102"/>
          <p:cNvGrpSpPr>
            <a:grpSpLocks/>
          </p:cNvGrpSpPr>
          <p:nvPr/>
        </p:nvGrpSpPr>
        <p:grpSpPr bwMode="auto">
          <a:xfrm>
            <a:off x="2339752" y="1772816"/>
            <a:ext cx="4519598" cy="3049078"/>
            <a:chOff x="2534" y="1489"/>
            <a:chExt cx="6426" cy="3982"/>
          </a:xfrm>
          <a:solidFill>
            <a:schemeClr val="accent3">
              <a:lumMod val="20000"/>
              <a:lumOff val="80000"/>
            </a:schemeClr>
          </a:solidFill>
        </p:grpSpPr>
        <p:grpSp>
          <p:nvGrpSpPr>
            <p:cNvPr id="52228" name="Group 103"/>
            <p:cNvGrpSpPr>
              <a:grpSpLocks/>
            </p:cNvGrpSpPr>
            <p:nvPr/>
          </p:nvGrpSpPr>
          <p:grpSpPr bwMode="auto">
            <a:xfrm>
              <a:off x="2534" y="1489"/>
              <a:ext cx="6426" cy="3982"/>
              <a:chOff x="2653" y="2142"/>
              <a:chExt cx="6426" cy="3982"/>
            </a:xfrm>
            <a:grpFill/>
          </p:grpSpPr>
          <p:sp>
            <p:nvSpPr>
              <p:cNvPr id="52233" name="AutoShape 104"/>
              <p:cNvSpPr>
                <a:spLocks noChangeArrowheads="1"/>
              </p:cNvSpPr>
              <p:nvPr/>
            </p:nvSpPr>
            <p:spPr bwMode="auto">
              <a:xfrm>
                <a:off x="5033" y="3952"/>
                <a:ext cx="1428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Tuberculose</a:t>
                </a:r>
                <a:endParaRPr lang="pt-BR"/>
              </a:p>
            </p:txBody>
          </p:sp>
          <p:sp>
            <p:nvSpPr>
              <p:cNvPr id="52234" name="AutoShape 105"/>
              <p:cNvSpPr>
                <a:spLocks noChangeArrowheads="1"/>
              </p:cNvSpPr>
              <p:nvPr/>
            </p:nvSpPr>
            <p:spPr bwMode="auto">
              <a:xfrm>
                <a:off x="2653" y="3590"/>
                <a:ext cx="714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BK</a:t>
                </a:r>
                <a:endParaRPr lang="pt-BR"/>
              </a:p>
            </p:txBody>
          </p:sp>
          <p:sp>
            <p:nvSpPr>
              <p:cNvPr id="52235" name="AutoShape 106"/>
              <p:cNvSpPr>
                <a:spLocks noChangeArrowheads="1"/>
              </p:cNvSpPr>
              <p:nvPr/>
            </p:nvSpPr>
            <p:spPr bwMode="auto">
              <a:xfrm>
                <a:off x="3129" y="5038"/>
                <a:ext cx="1190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Imunidade</a:t>
                </a:r>
                <a:endParaRPr lang="pt-BR"/>
              </a:p>
            </p:txBody>
          </p:sp>
          <p:sp>
            <p:nvSpPr>
              <p:cNvPr id="52236" name="AutoShape 107"/>
              <p:cNvSpPr>
                <a:spLocks noChangeArrowheads="1"/>
              </p:cNvSpPr>
              <p:nvPr/>
            </p:nvSpPr>
            <p:spPr bwMode="auto">
              <a:xfrm>
                <a:off x="3843" y="5762"/>
                <a:ext cx="952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BCG</a:t>
                </a:r>
                <a:endParaRPr lang="pt-BR"/>
              </a:p>
            </p:txBody>
          </p:sp>
          <p:sp>
            <p:nvSpPr>
              <p:cNvPr id="52237" name="AutoShape 108"/>
              <p:cNvSpPr>
                <a:spLocks noChangeArrowheads="1"/>
              </p:cNvSpPr>
              <p:nvPr/>
            </p:nvSpPr>
            <p:spPr bwMode="auto">
              <a:xfrm>
                <a:off x="5271" y="5762"/>
                <a:ext cx="1190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Nutrição</a:t>
                </a:r>
                <a:endParaRPr lang="pt-BR"/>
              </a:p>
            </p:txBody>
          </p:sp>
          <p:sp>
            <p:nvSpPr>
              <p:cNvPr id="52238" name="AutoShape 109"/>
              <p:cNvSpPr>
                <a:spLocks noChangeArrowheads="1"/>
              </p:cNvSpPr>
              <p:nvPr/>
            </p:nvSpPr>
            <p:spPr bwMode="auto">
              <a:xfrm>
                <a:off x="7413" y="2866"/>
                <a:ext cx="1428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Alcoolismo</a:t>
                </a:r>
                <a:endParaRPr lang="pt-BR"/>
              </a:p>
            </p:txBody>
          </p:sp>
          <p:sp>
            <p:nvSpPr>
              <p:cNvPr id="52239" name="AutoShape 110"/>
              <p:cNvSpPr>
                <a:spLocks noChangeArrowheads="1"/>
              </p:cNvSpPr>
              <p:nvPr/>
            </p:nvSpPr>
            <p:spPr bwMode="auto">
              <a:xfrm>
                <a:off x="7889" y="3590"/>
                <a:ext cx="1190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Diabetes</a:t>
                </a:r>
                <a:endParaRPr lang="pt-BR"/>
              </a:p>
            </p:txBody>
          </p:sp>
          <p:sp>
            <p:nvSpPr>
              <p:cNvPr id="52240" name="AutoShape 111"/>
              <p:cNvSpPr>
                <a:spLocks noChangeArrowheads="1"/>
              </p:cNvSpPr>
              <p:nvPr/>
            </p:nvSpPr>
            <p:spPr bwMode="auto">
              <a:xfrm>
                <a:off x="6937" y="5762"/>
                <a:ext cx="952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Idade</a:t>
                </a:r>
                <a:endParaRPr lang="pt-BR"/>
              </a:p>
            </p:txBody>
          </p:sp>
          <p:sp>
            <p:nvSpPr>
              <p:cNvPr id="52241" name="AutoShape 112"/>
              <p:cNvSpPr>
                <a:spLocks noChangeArrowheads="1"/>
              </p:cNvSpPr>
              <p:nvPr/>
            </p:nvSpPr>
            <p:spPr bwMode="auto">
              <a:xfrm>
                <a:off x="7889" y="4314"/>
                <a:ext cx="714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Sexo</a:t>
                </a:r>
                <a:endParaRPr lang="pt-BR"/>
              </a:p>
            </p:txBody>
          </p:sp>
          <p:sp>
            <p:nvSpPr>
              <p:cNvPr id="52242" name="AutoShape 113"/>
              <p:cNvSpPr>
                <a:spLocks noChangeArrowheads="1"/>
              </p:cNvSpPr>
              <p:nvPr/>
            </p:nvSpPr>
            <p:spPr bwMode="auto">
              <a:xfrm>
                <a:off x="7413" y="5038"/>
                <a:ext cx="952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Etnia</a:t>
                </a:r>
                <a:endParaRPr lang="pt-BR"/>
              </a:p>
            </p:txBody>
          </p:sp>
          <p:sp>
            <p:nvSpPr>
              <p:cNvPr id="52243" name="AutoShape 114"/>
              <p:cNvSpPr>
                <a:spLocks noChangeArrowheads="1"/>
              </p:cNvSpPr>
              <p:nvPr/>
            </p:nvSpPr>
            <p:spPr bwMode="auto">
              <a:xfrm>
                <a:off x="5033" y="2142"/>
                <a:ext cx="1428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Ocupação</a:t>
                </a:r>
                <a:endParaRPr lang="pt-BR"/>
              </a:p>
            </p:txBody>
          </p:sp>
          <p:sp>
            <p:nvSpPr>
              <p:cNvPr id="52244" name="AutoShape 115"/>
              <p:cNvSpPr>
                <a:spLocks noChangeArrowheads="1"/>
              </p:cNvSpPr>
              <p:nvPr/>
            </p:nvSpPr>
            <p:spPr bwMode="auto">
              <a:xfrm>
                <a:off x="3605" y="2142"/>
                <a:ext cx="952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Renda</a:t>
                </a:r>
                <a:endParaRPr lang="pt-BR"/>
              </a:p>
            </p:txBody>
          </p:sp>
          <p:sp>
            <p:nvSpPr>
              <p:cNvPr id="52245" name="AutoShape 116"/>
              <p:cNvSpPr>
                <a:spLocks noChangeArrowheads="1"/>
              </p:cNvSpPr>
              <p:nvPr/>
            </p:nvSpPr>
            <p:spPr bwMode="auto">
              <a:xfrm>
                <a:off x="2653" y="2866"/>
                <a:ext cx="1190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Habitação</a:t>
                </a:r>
                <a:endParaRPr lang="pt-BR"/>
              </a:p>
            </p:txBody>
          </p:sp>
          <p:sp>
            <p:nvSpPr>
              <p:cNvPr id="52246" name="AutoShape 117"/>
              <p:cNvSpPr>
                <a:spLocks noChangeArrowheads="1"/>
              </p:cNvSpPr>
              <p:nvPr/>
            </p:nvSpPr>
            <p:spPr bwMode="auto">
              <a:xfrm>
                <a:off x="2653" y="4314"/>
                <a:ext cx="952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AIDS</a:t>
                </a:r>
                <a:endParaRPr lang="pt-BR"/>
              </a:p>
            </p:txBody>
          </p:sp>
          <p:sp>
            <p:nvSpPr>
              <p:cNvPr id="52247" name="AutoShape 118"/>
              <p:cNvSpPr>
                <a:spLocks noChangeArrowheads="1"/>
              </p:cNvSpPr>
              <p:nvPr/>
            </p:nvSpPr>
            <p:spPr bwMode="auto">
              <a:xfrm>
                <a:off x="6937" y="2142"/>
                <a:ext cx="1428" cy="362"/>
              </a:xfrm>
              <a:prstGeom prst="flowChartProcess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000"/>
                  <a:t>Escolaridade</a:t>
                </a:r>
                <a:endParaRPr lang="pt-BR"/>
              </a:p>
            </p:txBody>
          </p:sp>
          <p:sp>
            <p:nvSpPr>
              <p:cNvPr id="52248" name="Line 119"/>
              <p:cNvSpPr>
                <a:spLocks noChangeShapeType="1"/>
              </p:cNvSpPr>
              <p:nvPr/>
            </p:nvSpPr>
            <p:spPr bwMode="auto">
              <a:xfrm>
                <a:off x="4557" y="2323"/>
                <a:ext cx="476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49" name="Line 120"/>
              <p:cNvSpPr>
                <a:spLocks noChangeShapeType="1"/>
              </p:cNvSpPr>
              <p:nvPr/>
            </p:nvSpPr>
            <p:spPr bwMode="auto">
              <a:xfrm>
                <a:off x="4438" y="2504"/>
                <a:ext cx="952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0" name="Line 121"/>
              <p:cNvSpPr>
                <a:spLocks noChangeShapeType="1"/>
              </p:cNvSpPr>
              <p:nvPr/>
            </p:nvSpPr>
            <p:spPr bwMode="auto">
              <a:xfrm>
                <a:off x="5747" y="2504"/>
                <a:ext cx="0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1" name="Line 122"/>
              <p:cNvSpPr>
                <a:spLocks noChangeShapeType="1"/>
              </p:cNvSpPr>
              <p:nvPr/>
            </p:nvSpPr>
            <p:spPr bwMode="auto">
              <a:xfrm flipH="1">
                <a:off x="6223" y="2504"/>
                <a:ext cx="833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2" name="Line 123"/>
              <p:cNvSpPr>
                <a:spLocks noChangeShapeType="1"/>
              </p:cNvSpPr>
              <p:nvPr/>
            </p:nvSpPr>
            <p:spPr bwMode="auto">
              <a:xfrm flipH="1">
                <a:off x="6461" y="3228"/>
                <a:ext cx="1071" cy="72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3" name="Line 124"/>
              <p:cNvSpPr>
                <a:spLocks noChangeShapeType="1"/>
              </p:cNvSpPr>
              <p:nvPr/>
            </p:nvSpPr>
            <p:spPr bwMode="auto">
              <a:xfrm flipH="1">
                <a:off x="6461" y="3771"/>
                <a:ext cx="1428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4" name="Line 125"/>
              <p:cNvSpPr>
                <a:spLocks noChangeShapeType="1"/>
              </p:cNvSpPr>
              <p:nvPr/>
            </p:nvSpPr>
            <p:spPr bwMode="auto">
              <a:xfrm flipH="1" flipV="1">
                <a:off x="6461" y="4314"/>
                <a:ext cx="1428" cy="181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5" name="Line 126"/>
              <p:cNvSpPr>
                <a:spLocks noChangeShapeType="1"/>
              </p:cNvSpPr>
              <p:nvPr/>
            </p:nvSpPr>
            <p:spPr bwMode="auto">
              <a:xfrm flipH="1" flipV="1">
                <a:off x="6223" y="4314"/>
                <a:ext cx="1190" cy="90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6" name="Line 127"/>
              <p:cNvSpPr>
                <a:spLocks noChangeShapeType="1"/>
              </p:cNvSpPr>
              <p:nvPr/>
            </p:nvSpPr>
            <p:spPr bwMode="auto">
              <a:xfrm flipH="1" flipV="1">
                <a:off x="5985" y="4314"/>
                <a:ext cx="1071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7" name="Line 128"/>
              <p:cNvSpPr>
                <a:spLocks noChangeShapeType="1"/>
              </p:cNvSpPr>
              <p:nvPr/>
            </p:nvSpPr>
            <p:spPr bwMode="auto">
              <a:xfrm flipH="1" flipV="1">
                <a:off x="5747" y="4314"/>
                <a:ext cx="119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8" name="Line 129"/>
              <p:cNvSpPr>
                <a:spLocks noChangeShapeType="1"/>
              </p:cNvSpPr>
              <p:nvPr/>
            </p:nvSpPr>
            <p:spPr bwMode="auto">
              <a:xfrm flipV="1">
                <a:off x="4676" y="4314"/>
                <a:ext cx="714" cy="144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59" name="Line 130"/>
              <p:cNvSpPr>
                <a:spLocks noChangeShapeType="1"/>
              </p:cNvSpPr>
              <p:nvPr/>
            </p:nvSpPr>
            <p:spPr bwMode="auto">
              <a:xfrm flipV="1">
                <a:off x="4081" y="4314"/>
                <a:ext cx="1071" cy="72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0" name="Line 131"/>
              <p:cNvSpPr>
                <a:spLocks noChangeShapeType="1"/>
              </p:cNvSpPr>
              <p:nvPr/>
            </p:nvSpPr>
            <p:spPr bwMode="auto">
              <a:xfrm flipV="1">
                <a:off x="3605" y="4314"/>
                <a:ext cx="1428" cy="181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1" name="Line 132"/>
              <p:cNvSpPr>
                <a:spLocks noChangeShapeType="1"/>
              </p:cNvSpPr>
              <p:nvPr/>
            </p:nvSpPr>
            <p:spPr bwMode="auto">
              <a:xfrm>
                <a:off x="3367" y="3771"/>
                <a:ext cx="1666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2" name="Line 133"/>
              <p:cNvSpPr>
                <a:spLocks noChangeShapeType="1"/>
              </p:cNvSpPr>
              <p:nvPr/>
            </p:nvSpPr>
            <p:spPr bwMode="auto">
              <a:xfrm>
                <a:off x="3843" y="3047"/>
                <a:ext cx="1190" cy="90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3" name="Line 134"/>
              <p:cNvSpPr>
                <a:spLocks noChangeShapeType="1"/>
              </p:cNvSpPr>
              <p:nvPr/>
            </p:nvSpPr>
            <p:spPr bwMode="auto">
              <a:xfrm>
                <a:off x="6461" y="2323"/>
                <a:ext cx="476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4" name="Line 135"/>
              <p:cNvSpPr>
                <a:spLocks noChangeShapeType="1"/>
              </p:cNvSpPr>
              <p:nvPr/>
            </p:nvSpPr>
            <p:spPr bwMode="auto">
              <a:xfrm>
                <a:off x="7413" y="2504"/>
                <a:ext cx="595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5" name="Line 136"/>
              <p:cNvSpPr>
                <a:spLocks noChangeShapeType="1"/>
              </p:cNvSpPr>
              <p:nvPr/>
            </p:nvSpPr>
            <p:spPr bwMode="auto">
              <a:xfrm>
                <a:off x="8246" y="3228"/>
                <a:ext cx="238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6" name="Line 137"/>
              <p:cNvSpPr>
                <a:spLocks noChangeShapeType="1"/>
              </p:cNvSpPr>
              <p:nvPr/>
            </p:nvSpPr>
            <p:spPr bwMode="auto">
              <a:xfrm>
                <a:off x="8365" y="3952"/>
                <a:ext cx="0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7" name="Line 138"/>
              <p:cNvSpPr>
                <a:spLocks noChangeShapeType="1"/>
              </p:cNvSpPr>
              <p:nvPr/>
            </p:nvSpPr>
            <p:spPr bwMode="auto">
              <a:xfrm flipH="1">
                <a:off x="3248" y="2504"/>
                <a:ext cx="476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8" name="Line 139"/>
              <p:cNvSpPr>
                <a:spLocks noChangeShapeType="1"/>
              </p:cNvSpPr>
              <p:nvPr/>
            </p:nvSpPr>
            <p:spPr bwMode="auto">
              <a:xfrm>
                <a:off x="3129" y="3952"/>
                <a:ext cx="0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69" name="Line 140"/>
              <p:cNvSpPr>
                <a:spLocks noChangeShapeType="1"/>
              </p:cNvSpPr>
              <p:nvPr/>
            </p:nvSpPr>
            <p:spPr bwMode="auto">
              <a:xfrm>
                <a:off x="3129" y="4676"/>
                <a:ext cx="595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70" name="Line 141"/>
              <p:cNvSpPr>
                <a:spLocks noChangeShapeType="1"/>
              </p:cNvSpPr>
              <p:nvPr/>
            </p:nvSpPr>
            <p:spPr bwMode="auto">
              <a:xfrm>
                <a:off x="3843" y="5400"/>
                <a:ext cx="476" cy="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71" name="Line 142"/>
              <p:cNvSpPr>
                <a:spLocks noChangeShapeType="1"/>
              </p:cNvSpPr>
              <p:nvPr/>
            </p:nvSpPr>
            <p:spPr bwMode="auto">
              <a:xfrm>
                <a:off x="4795" y="5943"/>
                <a:ext cx="476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72" name="Line 143"/>
              <p:cNvSpPr>
                <a:spLocks noChangeShapeType="1"/>
              </p:cNvSpPr>
              <p:nvPr/>
            </p:nvSpPr>
            <p:spPr bwMode="auto">
              <a:xfrm>
                <a:off x="6461" y="5943"/>
                <a:ext cx="476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2229" name="Line 144"/>
            <p:cNvSpPr>
              <a:spLocks noChangeShapeType="1"/>
            </p:cNvSpPr>
            <p:nvPr/>
          </p:nvSpPr>
          <p:spPr bwMode="auto">
            <a:xfrm>
              <a:off x="7770" y="2503"/>
              <a:ext cx="119" cy="1086"/>
            </a:xfrm>
            <a:prstGeom prst="line">
              <a:avLst/>
            </a:prstGeom>
            <a:grpFill/>
            <a:ln w="15875" cap="rnd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230" name="Line 145"/>
            <p:cNvSpPr>
              <a:spLocks noChangeShapeType="1"/>
            </p:cNvSpPr>
            <p:nvPr/>
          </p:nvSpPr>
          <p:spPr bwMode="auto">
            <a:xfrm flipH="1">
              <a:off x="7056" y="2503"/>
              <a:ext cx="476" cy="2534"/>
            </a:xfrm>
            <a:prstGeom prst="line">
              <a:avLst/>
            </a:prstGeom>
            <a:grpFill/>
            <a:ln w="15875" cap="rnd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231" name="Line 146"/>
            <p:cNvSpPr>
              <a:spLocks noChangeShapeType="1"/>
            </p:cNvSpPr>
            <p:nvPr/>
          </p:nvSpPr>
          <p:spPr bwMode="auto">
            <a:xfrm>
              <a:off x="7651" y="2503"/>
              <a:ext cx="0" cy="1810"/>
            </a:xfrm>
            <a:prstGeom prst="line">
              <a:avLst/>
            </a:prstGeom>
            <a:grpFill/>
            <a:ln w="15875" cap="rnd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2232" name="Line 147"/>
            <p:cNvSpPr>
              <a:spLocks noChangeShapeType="1"/>
            </p:cNvSpPr>
            <p:nvPr/>
          </p:nvSpPr>
          <p:spPr bwMode="auto">
            <a:xfrm flipV="1">
              <a:off x="6104" y="2503"/>
              <a:ext cx="1428" cy="2715"/>
            </a:xfrm>
            <a:prstGeom prst="line">
              <a:avLst/>
            </a:prstGeom>
            <a:grpFill/>
            <a:ln w="15875" cap="rnd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AD36-EC3D-40BB-9CB3-39D28E28592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17262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“para por </a:t>
            </a:r>
            <a:r>
              <a:rPr lang="pt-BR" dirty="0"/>
              <a:t>em execução medidas preventivas, não é necessário compreender os mecanismos causais em sua integridade</a:t>
            </a:r>
            <a:r>
              <a:rPr lang="pt-BR" dirty="0" smtClean="0"/>
              <a:t>... </a:t>
            </a:r>
            <a:r>
              <a:rPr lang="pt-BR" dirty="0"/>
              <a:t>o conhecimento de um pequeno componente pode permitir algum grau de prevenção</a:t>
            </a:r>
            <a:r>
              <a:rPr lang="pt-BR" dirty="0" smtClean="0"/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9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3600" b="1" dirty="0" smtClean="0"/>
              <a:t>Tríade Ecológica de </a:t>
            </a:r>
            <a:r>
              <a:rPr lang="pt-BR" sz="3600" b="1" dirty="0" err="1" smtClean="0"/>
              <a:t>Leavell</a:t>
            </a:r>
            <a:r>
              <a:rPr lang="pt-BR" sz="3600" b="1" dirty="0" smtClean="0"/>
              <a:t> &amp; Clark</a:t>
            </a:r>
          </a:p>
        </p:txBody>
      </p:sp>
      <p:sp>
        <p:nvSpPr>
          <p:cNvPr id="48144" name="Rectangle 16"/>
          <p:cNvSpPr>
            <a:spLocks noGrp="1" noChangeArrowheads="1"/>
          </p:cNvSpPr>
          <p:nvPr>
            <p:ph sz="half" idx="1"/>
          </p:nvPr>
        </p:nvSpPr>
        <p:spPr>
          <a:xfrm>
            <a:off x="395288" y="1557338"/>
            <a:ext cx="4038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pt-BR" sz="2000" dirty="0" smtClean="0"/>
          </a:p>
        </p:txBody>
      </p:sp>
      <p:sp>
        <p:nvSpPr>
          <p:cNvPr id="58372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06587"/>
            <a:ext cx="4038600" cy="4530725"/>
          </a:xfrm>
        </p:spPr>
        <p:txBody>
          <a:bodyPr>
            <a:normAutofit/>
          </a:bodyPr>
          <a:lstStyle/>
          <a:p>
            <a:pPr eaLnBrk="1" hangingPunct="1"/>
            <a:r>
              <a:rPr lang="pt-BR" sz="1800" b="1" dirty="0" smtClean="0">
                <a:effectLst/>
              </a:rPr>
              <a:t>Agentes</a:t>
            </a:r>
            <a:r>
              <a:rPr lang="pt-BR" sz="1800" dirty="0" smtClean="0">
                <a:effectLst/>
              </a:rPr>
              <a:t>: biológicos, nutrientes, químicos, físicos ou mecânicos.</a:t>
            </a:r>
          </a:p>
          <a:p>
            <a:pPr eaLnBrk="1" hangingPunct="1"/>
            <a:endParaRPr lang="pt-BR" sz="1800" dirty="0" smtClean="0">
              <a:effectLst/>
            </a:endParaRPr>
          </a:p>
          <a:p>
            <a:pPr eaLnBrk="1" hangingPunct="1"/>
            <a:r>
              <a:rPr lang="pt-BR" sz="1800" b="1" dirty="0" smtClean="0">
                <a:effectLst/>
              </a:rPr>
              <a:t>Hospedeiro</a:t>
            </a:r>
            <a:r>
              <a:rPr lang="pt-BR" sz="1800" dirty="0" smtClean="0">
                <a:effectLst/>
              </a:rPr>
              <a:t>: idade, sexo, raça, hábitos, estado civil, hereditariedade, fatores ocupacionais, etc.</a:t>
            </a:r>
          </a:p>
          <a:p>
            <a:pPr eaLnBrk="1" hangingPunct="1"/>
            <a:endParaRPr lang="pt-BR" sz="1800" dirty="0" smtClean="0">
              <a:effectLst/>
            </a:endParaRPr>
          </a:p>
          <a:p>
            <a:pPr eaLnBrk="1" hangingPunct="1"/>
            <a:r>
              <a:rPr lang="pt-BR" sz="1800" b="1" dirty="0" smtClean="0">
                <a:effectLst/>
              </a:rPr>
              <a:t>Ambiente</a:t>
            </a:r>
            <a:r>
              <a:rPr lang="pt-BR" sz="1800" dirty="0" smtClean="0">
                <a:effectLst/>
              </a:rPr>
              <a:t> físico (clima, tempo, estação do ano, geografia, etc.), ambiente biológico e o ambiente social e econômico.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88ABE-8FAE-4237-89C7-E9455877AF67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54277" name="Group 4"/>
          <p:cNvGrpSpPr>
            <a:grpSpLocks/>
          </p:cNvGrpSpPr>
          <p:nvPr/>
        </p:nvGrpSpPr>
        <p:grpSpPr bwMode="auto">
          <a:xfrm>
            <a:off x="359206" y="2708667"/>
            <a:ext cx="4038812" cy="2464575"/>
            <a:chOff x="2421" y="9586"/>
            <a:chExt cx="6480" cy="4124"/>
          </a:xfrm>
        </p:grpSpPr>
        <p:sp>
          <p:nvSpPr>
            <p:cNvPr id="54278" name="AutoShape 5"/>
            <p:cNvSpPr>
              <a:spLocks noChangeArrowheads="1"/>
            </p:cNvSpPr>
            <p:nvPr/>
          </p:nvSpPr>
          <p:spPr bwMode="auto">
            <a:xfrm>
              <a:off x="5271" y="11192"/>
              <a:ext cx="1690" cy="1409"/>
            </a:xfrm>
            <a:prstGeom prst="triangle">
              <a:avLst>
                <a:gd name="adj" fmla="val 50000"/>
              </a:avLst>
            </a:prstGeom>
            <a:noFill/>
            <a:ln w="1587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79" name="AutoShape 6"/>
            <p:cNvSpPr>
              <a:spLocks noChangeArrowheads="1"/>
            </p:cNvSpPr>
            <p:nvPr/>
          </p:nvSpPr>
          <p:spPr bwMode="auto">
            <a:xfrm>
              <a:off x="7294" y="10287"/>
              <a:ext cx="952" cy="905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2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2 w 21600"/>
                <a:gd name="T13" fmla="*/ 4511 h 21600"/>
                <a:gd name="T14" fmla="*/ 17108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0" name="AutoShape 7"/>
            <p:cNvSpPr>
              <a:spLocks noChangeArrowheads="1"/>
            </p:cNvSpPr>
            <p:nvPr/>
          </p:nvSpPr>
          <p:spPr bwMode="auto">
            <a:xfrm>
              <a:off x="3010" y="10287"/>
              <a:ext cx="952" cy="905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2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2 w 21600"/>
                <a:gd name="T13" fmla="*/ 4511 h 21600"/>
                <a:gd name="T14" fmla="*/ 17108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1" name="AutoShape 8"/>
            <p:cNvSpPr>
              <a:spLocks noChangeArrowheads="1"/>
            </p:cNvSpPr>
            <p:nvPr/>
          </p:nvSpPr>
          <p:spPr bwMode="auto">
            <a:xfrm>
              <a:off x="4914" y="11192"/>
              <a:ext cx="1691" cy="1409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2" name="Line 9"/>
            <p:cNvSpPr>
              <a:spLocks noChangeShapeType="1"/>
            </p:cNvSpPr>
            <p:nvPr/>
          </p:nvSpPr>
          <p:spPr bwMode="auto">
            <a:xfrm>
              <a:off x="3248" y="11192"/>
              <a:ext cx="47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010" y="9586"/>
              <a:ext cx="1195" cy="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100" dirty="0">
                  <a:solidFill>
                    <a:srgbClr val="000000"/>
                  </a:solidFill>
                  <a:latin typeface="Cambria" pitchFamily="18" charset="0"/>
                </a:rPr>
                <a:t>Agentes</a:t>
              </a: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6961" y="9597"/>
              <a:ext cx="1417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100" dirty="0">
                  <a:solidFill>
                    <a:srgbClr val="000000"/>
                  </a:solidFill>
                  <a:latin typeface="Cambria" pitchFamily="18" charset="0"/>
                </a:rPr>
                <a:t>Hospedeiro</a:t>
              </a:r>
            </a:p>
            <a:p>
              <a:pPr algn="ctr" eaLnBrk="1" hangingPunct="1"/>
              <a:r>
                <a:rPr lang="pt-BR" sz="1100" dirty="0">
                  <a:solidFill>
                    <a:srgbClr val="000000"/>
                  </a:solidFill>
                  <a:latin typeface="Cambria" pitchFamily="18" charset="0"/>
                </a:rPr>
                <a:t>Humano</a:t>
              </a: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5126" y="12960"/>
              <a:ext cx="1479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100" dirty="0">
                  <a:solidFill>
                    <a:srgbClr val="000000"/>
                  </a:solidFill>
                  <a:latin typeface="Cambria" pitchFamily="18" charset="0"/>
                </a:rPr>
                <a:t>Meio</a:t>
              </a:r>
            </a:p>
            <a:p>
              <a:pPr algn="ctr" eaLnBrk="1" hangingPunct="1"/>
              <a:r>
                <a:rPr lang="pt-BR" sz="1100" dirty="0">
                  <a:solidFill>
                    <a:srgbClr val="000000"/>
                  </a:solidFill>
                  <a:latin typeface="Cambria" pitchFamily="18" charset="0"/>
                </a:rPr>
                <a:t>Ambiente</a:t>
              </a:r>
            </a:p>
          </p:txBody>
        </p:sp>
        <p:sp>
          <p:nvSpPr>
            <p:cNvPr id="54286" name="AutoShape 13"/>
            <p:cNvSpPr>
              <a:spLocks noChangeArrowheads="1"/>
            </p:cNvSpPr>
            <p:nvPr/>
          </p:nvSpPr>
          <p:spPr bwMode="auto">
            <a:xfrm>
              <a:off x="4557" y="11192"/>
              <a:ext cx="1691" cy="1409"/>
            </a:xfrm>
            <a:prstGeom prst="triangle">
              <a:avLst>
                <a:gd name="adj" fmla="val 50000"/>
              </a:avLst>
            </a:prstGeom>
            <a:noFill/>
            <a:ln w="1587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7" name="Rectangle 14"/>
            <p:cNvSpPr>
              <a:spLocks noChangeArrowheads="1"/>
            </p:cNvSpPr>
            <p:nvPr/>
          </p:nvSpPr>
          <p:spPr bwMode="auto">
            <a:xfrm>
              <a:off x="2421" y="9878"/>
              <a:ext cx="1784" cy="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7023" y="9878"/>
              <a:ext cx="1878" cy="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29C5-E774-4BF0-8664-BBFBFA294D47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9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b="1" dirty="0" smtClean="0"/>
              <a:t>História Natural das Doenças</a:t>
            </a:r>
            <a:br>
              <a:rPr lang="pt-BR" b="1" dirty="0" smtClean="0"/>
            </a:br>
            <a:r>
              <a:rPr lang="pt-BR" sz="2200" b="1" dirty="0" err="1" smtClean="0"/>
              <a:t>Leavell</a:t>
            </a:r>
            <a:r>
              <a:rPr lang="pt-BR" sz="2200" b="1" dirty="0" smtClean="0"/>
              <a:t> &amp; Clark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pPr>
              <a:defRPr/>
            </a:pPr>
            <a:fld id="{FA832BF6-72A6-40DA-99A4-9E50477D6B91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6120" name="Rectangle 40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smtClean="0"/>
          </a:p>
        </p:txBody>
      </p:sp>
      <p:grpSp>
        <p:nvGrpSpPr>
          <p:cNvPr id="53252" name="Group 76"/>
          <p:cNvGrpSpPr>
            <a:grpSpLocks/>
          </p:cNvGrpSpPr>
          <p:nvPr/>
        </p:nvGrpSpPr>
        <p:grpSpPr bwMode="auto">
          <a:xfrm>
            <a:off x="1116013" y="1628775"/>
            <a:ext cx="6838950" cy="3770313"/>
            <a:chOff x="703" y="1071"/>
            <a:chExt cx="4445" cy="2441"/>
          </a:xfrm>
        </p:grpSpPr>
        <p:sp>
          <p:nvSpPr>
            <p:cNvPr id="53254" name="Rectangle 42"/>
            <p:cNvSpPr>
              <a:spLocks noChangeArrowheads="1"/>
            </p:cNvSpPr>
            <p:nvPr/>
          </p:nvSpPr>
          <p:spPr bwMode="auto">
            <a:xfrm>
              <a:off x="704" y="1071"/>
              <a:ext cx="4386" cy="2441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255" name="Text Box 43"/>
            <p:cNvSpPr txBox="1">
              <a:spLocks noChangeArrowheads="1"/>
            </p:cNvSpPr>
            <p:nvPr/>
          </p:nvSpPr>
          <p:spPr bwMode="auto">
            <a:xfrm>
              <a:off x="748" y="1162"/>
              <a:ext cx="83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Período de Pré-patogênese</a:t>
              </a:r>
            </a:p>
          </p:txBody>
        </p:sp>
        <p:sp>
          <p:nvSpPr>
            <p:cNvPr id="53256" name="Line 44"/>
            <p:cNvSpPr>
              <a:spLocks noChangeShapeType="1"/>
            </p:cNvSpPr>
            <p:nvPr/>
          </p:nvSpPr>
          <p:spPr bwMode="auto">
            <a:xfrm>
              <a:off x="1651" y="1071"/>
              <a:ext cx="1" cy="2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57" name="Text Box 45"/>
            <p:cNvSpPr txBox="1">
              <a:spLocks noChangeArrowheads="1"/>
            </p:cNvSpPr>
            <p:nvPr/>
          </p:nvSpPr>
          <p:spPr bwMode="auto">
            <a:xfrm>
              <a:off x="1770" y="1293"/>
              <a:ext cx="3200" cy="2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Período de patogênese</a:t>
              </a:r>
            </a:p>
          </p:txBody>
        </p:sp>
        <p:sp>
          <p:nvSpPr>
            <p:cNvPr id="53258" name="Line 46"/>
            <p:cNvSpPr>
              <a:spLocks noChangeShapeType="1"/>
            </p:cNvSpPr>
            <p:nvPr/>
          </p:nvSpPr>
          <p:spPr bwMode="auto">
            <a:xfrm>
              <a:off x="1651" y="2513"/>
              <a:ext cx="88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59" name="Line 47"/>
            <p:cNvSpPr>
              <a:spLocks noChangeShapeType="1"/>
            </p:cNvSpPr>
            <p:nvPr/>
          </p:nvSpPr>
          <p:spPr bwMode="auto">
            <a:xfrm>
              <a:off x="2540" y="2513"/>
              <a:ext cx="1126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0" name="Line 48"/>
            <p:cNvSpPr>
              <a:spLocks noChangeShapeType="1"/>
            </p:cNvSpPr>
            <p:nvPr/>
          </p:nvSpPr>
          <p:spPr bwMode="auto">
            <a:xfrm>
              <a:off x="3609" y="2513"/>
              <a:ext cx="94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1" name="Line 49"/>
            <p:cNvSpPr>
              <a:spLocks noChangeShapeType="1"/>
            </p:cNvSpPr>
            <p:nvPr/>
          </p:nvSpPr>
          <p:spPr bwMode="auto">
            <a:xfrm>
              <a:off x="703" y="1737"/>
              <a:ext cx="4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2" name="Line 50"/>
            <p:cNvSpPr>
              <a:spLocks noChangeShapeType="1"/>
            </p:cNvSpPr>
            <p:nvPr/>
          </p:nvSpPr>
          <p:spPr bwMode="auto">
            <a:xfrm>
              <a:off x="1118" y="1737"/>
              <a:ext cx="10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3" name="Line 51"/>
            <p:cNvSpPr>
              <a:spLocks noChangeShapeType="1"/>
            </p:cNvSpPr>
            <p:nvPr/>
          </p:nvSpPr>
          <p:spPr bwMode="auto">
            <a:xfrm>
              <a:off x="2125" y="1737"/>
              <a:ext cx="6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4" name="Line 52"/>
            <p:cNvSpPr>
              <a:spLocks noChangeShapeType="1"/>
            </p:cNvSpPr>
            <p:nvPr/>
          </p:nvSpPr>
          <p:spPr bwMode="auto">
            <a:xfrm>
              <a:off x="2777" y="1737"/>
              <a:ext cx="6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5" name="Line 53"/>
            <p:cNvSpPr>
              <a:spLocks noChangeShapeType="1"/>
            </p:cNvSpPr>
            <p:nvPr/>
          </p:nvSpPr>
          <p:spPr bwMode="auto">
            <a:xfrm>
              <a:off x="3429" y="1737"/>
              <a:ext cx="6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6" name="Line 54"/>
            <p:cNvSpPr>
              <a:spLocks noChangeShapeType="1"/>
            </p:cNvSpPr>
            <p:nvPr/>
          </p:nvSpPr>
          <p:spPr bwMode="auto">
            <a:xfrm>
              <a:off x="4081" y="1737"/>
              <a:ext cx="10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7" name="Line 55"/>
            <p:cNvSpPr>
              <a:spLocks noChangeShapeType="1"/>
            </p:cNvSpPr>
            <p:nvPr/>
          </p:nvSpPr>
          <p:spPr bwMode="auto">
            <a:xfrm>
              <a:off x="1651" y="2846"/>
              <a:ext cx="8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8" name="Line 56"/>
            <p:cNvSpPr>
              <a:spLocks noChangeShapeType="1"/>
            </p:cNvSpPr>
            <p:nvPr/>
          </p:nvSpPr>
          <p:spPr bwMode="auto">
            <a:xfrm flipV="1">
              <a:off x="2540" y="2513"/>
              <a:ext cx="0" cy="3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69" name="Line 57"/>
            <p:cNvSpPr>
              <a:spLocks noChangeShapeType="1"/>
            </p:cNvSpPr>
            <p:nvPr/>
          </p:nvSpPr>
          <p:spPr bwMode="auto">
            <a:xfrm>
              <a:off x="2540" y="2513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0" name="Line 58"/>
            <p:cNvSpPr>
              <a:spLocks noChangeShapeType="1"/>
            </p:cNvSpPr>
            <p:nvPr/>
          </p:nvSpPr>
          <p:spPr bwMode="auto">
            <a:xfrm flipV="1">
              <a:off x="2540" y="2181"/>
              <a:ext cx="0" cy="3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1" name="Line 59"/>
            <p:cNvSpPr>
              <a:spLocks noChangeShapeType="1"/>
            </p:cNvSpPr>
            <p:nvPr/>
          </p:nvSpPr>
          <p:spPr bwMode="auto">
            <a:xfrm>
              <a:off x="2540" y="2181"/>
              <a:ext cx="6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2" name="Line 60"/>
            <p:cNvSpPr>
              <a:spLocks noChangeShapeType="1"/>
            </p:cNvSpPr>
            <p:nvPr/>
          </p:nvSpPr>
          <p:spPr bwMode="auto">
            <a:xfrm>
              <a:off x="3192" y="2181"/>
              <a:ext cx="1" cy="3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3" name="Line 61"/>
            <p:cNvSpPr>
              <a:spLocks noChangeShapeType="1"/>
            </p:cNvSpPr>
            <p:nvPr/>
          </p:nvSpPr>
          <p:spPr bwMode="auto">
            <a:xfrm>
              <a:off x="3192" y="2181"/>
              <a:ext cx="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4" name="Line 62"/>
            <p:cNvSpPr>
              <a:spLocks noChangeShapeType="1"/>
            </p:cNvSpPr>
            <p:nvPr/>
          </p:nvSpPr>
          <p:spPr bwMode="auto">
            <a:xfrm flipV="1">
              <a:off x="3192" y="2070"/>
              <a:ext cx="0" cy="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5" name="Line 63"/>
            <p:cNvSpPr>
              <a:spLocks noChangeShapeType="1"/>
            </p:cNvSpPr>
            <p:nvPr/>
          </p:nvSpPr>
          <p:spPr bwMode="auto">
            <a:xfrm>
              <a:off x="3192" y="2070"/>
              <a:ext cx="5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6" name="Line 64"/>
            <p:cNvSpPr>
              <a:spLocks noChangeShapeType="1"/>
            </p:cNvSpPr>
            <p:nvPr/>
          </p:nvSpPr>
          <p:spPr bwMode="auto">
            <a:xfrm>
              <a:off x="3785" y="2070"/>
              <a:ext cx="0" cy="4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7" name="Line 65"/>
            <p:cNvSpPr>
              <a:spLocks noChangeShapeType="1"/>
            </p:cNvSpPr>
            <p:nvPr/>
          </p:nvSpPr>
          <p:spPr bwMode="auto">
            <a:xfrm>
              <a:off x="3785" y="2292"/>
              <a:ext cx="5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8" name="Line 66"/>
            <p:cNvSpPr>
              <a:spLocks noChangeShapeType="1"/>
            </p:cNvSpPr>
            <p:nvPr/>
          </p:nvSpPr>
          <p:spPr bwMode="auto">
            <a:xfrm>
              <a:off x="4378" y="2292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279" name="Text Box 67"/>
            <p:cNvSpPr txBox="1">
              <a:spLocks noChangeArrowheads="1"/>
            </p:cNvSpPr>
            <p:nvPr/>
          </p:nvSpPr>
          <p:spPr bwMode="auto">
            <a:xfrm>
              <a:off x="762" y="1937"/>
              <a:ext cx="830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Antes de o indivíduo adoecer</a:t>
              </a:r>
            </a:p>
          </p:txBody>
        </p:sp>
        <p:sp>
          <p:nvSpPr>
            <p:cNvPr id="53280" name="Text Box 68"/>
            <p:cNvSpPr txBox="1">
              <a:spLocks noChangeArrowheads="1"/>
            </p:cNvSpPr>
            <p:nvPr/>
          </p:nvSpPr>
          <p:spPr bwMode="auto">
            <a:xfrm>
              <a:off x="1888" y="1824"/>
              <a:ext cx="2964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Curso da doença no homem</a:t>
              </a:r>
            </a:p>
          </p:txBody>
        </p:sp>
        <p:sp>
          <p:nvSpPr>
            <p:cNvPr id="53281" name="Text Box 69"/>
            <p:cNvSpPr txBox="1">
              <a:spLocks noChangeArrowheads="1"/>
            </p:cNvSpPr>
            <p:nvPr/>
          </p:nvSpPr>
          <p:spPr bwMode="auto">
            <a:xfrm>
              <a:off x="822" y="2601"/>
              <a:ext cx="711" cy="7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Interação agente, hospedeiro e meio ambiente</a:t>
              </a:r>
            </a:p>
          </p:txBody>
        </p:sp>
        <p:sp>
          <p:nvSpPr>
            <p:cNvPr id="53282" name="Text Box 70"/>
            <p:cNvSpPr txBox="1">
              <a:spLocks noChangeArrowheads="1"/>
            </p:cNvSpPr>
            <p:nvPr/>
          </p:nvSpPr>
          <p:spPr bwMode="auto">
            <a:xfrm>
              <a:off x="1650" y="2601"/>
              <a:ext cx="88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Patogênese precoce</a:t>
              </a:r>
            </a:p>
          </p:txBody>
        </p:sp>
        <p:sp>
          <p:nvSpPr>
            <p:cNvPr id="53283" name="Text Box 71"/>
            <p:cNvSpPr txBox="1">
              <a:spLocks noChangeArrowheads="1"/>
            </p:cNvSpPr>
            <p:nvPr/>
          </p:nvSpPr>
          <p:spPr bwMode="auto">
            <a:xfrm>
              <a:off x="2481" y="2157"/>
              <a:ext cx="770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Doença</a:t>
              </a:r>
              <a:r>
                <a:rPr lang="pt-BR" sz="1000">
                  <a:latin typeface="Arial" charset="0"/>
                </a:rPr>
                <a:t> 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precoce</a:t>
              </a:r>
              <a:r>
                <a:rPr lang="pt-BR" sz="1000">
                  <a:latin typeface="Arial" charset="0"/>
                </a:rPr>
                <a:t> 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discernível</a:t>
              </a:r>
            </a:p>
          </p:txBody>
        </p:sp>
        <p:sp>
          <p:nvSpPr>
            <p:cNvPr id="53284" name="Text Box 72"/>
            <p:cNvSpPr txBox="1">
              <a:spLocks noChangeArrowheads="1"/>
            </p:cNvSpPr>
            <p:nvPr/>
          </p:nvSpPr>
          <p:spPr bwMode="auto">
            <a:xfrm>
              <a:off x="3192" y="2157"/>
              <a:ext cx="534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Doença</a:t>
              </a:r>
              <a:r>
                <a:rPr lang="pt-BR" sz="1000">
                  <a:latin typeface="Arial" charset="0"/>
                </a:rPr>
                <a:t> 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avançada</a:t>
              </a:r>
            </a:p>
          </p:txBody>
        </p:sp>
        <p:sp>
          <p:nvSpPr>
            <p:cNvPr id="53285" name="Text Box 73"/>
            <p:cNvSpPr txBox="1">
              <a:spLocks noChangeArrowheads="1"/>
            </p:cNvSpPr>
            <p:nvPr/>
          </p:nvSpPr>
          <p:spPr bwMode="auto">
            <a:xfrm>
              <a:off x="3726" y="2268"/>
              <a:ext cx="71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Convalescença</a:t>
              </a:r>
            </a:p>
          </p:txBody>
        </p:sp>
        <p:sp>
          <p:nvSpPr>
            <p:cNvPr id="53286" name="Text Box 74"/>
            <p:cNvSpPr txBox="1">
              <a:spLocks noChangeArrowheads="1"/>
            </p:cNvSpPr>
            <p:nvPr/>
          </p:nvSpPr>
          <p:spPr bwMode="auto">
            <a:xfrm>
              <a:off x="4422" y="1933"/>
              <a:ext cx="726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Morte</a:t>
              </a:r>
            </a:p>
            <a:p>
              <a:pPr eaLnBrk="1" hangingPunct="1"/>
              <a:endParaRPr lang="pt-BR" sz="12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Estado crônico</a:t>
              </a:r>
            </a:p>
            <a:p>
              <a:pPr eaLnBrk="1" hangingPunct="1"/>
              <a:endParaRPr lang="pt-BR" sz="12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Invalidez</a:t>
              </a:r>
            </a:p>
            <a:p>
              <a:pPr eaLnBrk="1" hangingPunct="1"/>
              <a:endParaRPr lang="pt-BR" sz="12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Recuperação</a:t>
              </a:r>
            </a:p>
          </p:txBody>
        </p:sp>
        <p:sp>
          <p:nvSpPr>
            <p:cNvPr id="53287" name="Text Box 75"/>
            <p:cNvSpPr txBox="1">
              <a:spLocks noChangeArrowheads="1"/>
            </p:cNvSpPr>
            <p:nvPr/>
          </p:nvSpPr>
          <p:spPr bwMode="auto">
            <a:xfrm>
              <a:off x="1651" y="2070"/>
              <a:ext cx="830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Horizonte</a:t>
              </a:r>
            </a:p>
            <a:p>
              <a:pPr algn="ctr" eaLnBrk="1" hangingPunct="1"/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Clínico</a:t>
              </a:r>
            </a:p>
          </p:txBody>
        </p:sp>
      </p:grpSp>
      <p:sp>
        <p:nvSpPr>
          <p:cNvPr id="53253" name="Text Box 77"/>
          <p:cNvSpPr txBox="1">
            <a:spLocks noChangeArrowheads="1"/>
          </p:cNvSpPr>
          <p:nvPr/>
        </p:nvSpPr>
        <p:spPr bwMode="auto">
          <a:xfrm>
            <a:off x="468313" y="5516563"/>
            <a:ext cx="8207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600" dirty="0"/>
              <a:t>Uma das tarefas primordiais da Epidemiologia é estudar </a:t>
            </a:r>
            <a:r>
              <a:rPr lang="pt-BR" sz="1600" dirty="0" smtClean="0"/>
              <a:t>a </a:t>
            </a:r>
            <a:r>
              <a:rPr lang="pt-BR" sz="1600" dirty="0"/>
              <a:t>História Natural das Doenças, de forma a permitir ações que interceptem seu curso natural.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028384" y="6404984"/>
            <a:ext cx="807768" cy="365760"/>
          </a:xfrm>
        </p:spPr>
        <p:txBody>
          <a:bodyPr/>
          <a:lstStyle/>
          <a:p>
            <a:fld id="{2C4628E8-056E-4D14-99E2-3D0E2A0AA06C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5"/>
          <p:cNvSpPr>
            <a:spLocks noChangeArrowheads="1"/>
          </p:cNvSpPr>
          <p:nvPr/>
        </p:nvSpPr>
        <p:spPr bwMode="auto">
          <a:xfrm>
            <a:off x="468313" y="4864100"/>
            <a:ext cx="8143875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Níveis de Aplicação de medidas preventivas</a:t>
            </a:r>
          </a:p>
        </p:txBody>
      </p:sp>
      <p:sp>
        <p:nvSpPr>
          <p:cNvPr id="55299" name="Rectangle 54"/>
          <p:cNvSpPr>
            <a:spLocks noChangeArrowheads="1"/>
          </p:cNvSpPr>
          <p:nvPr/>
        </p:nvSpPr>
        <p:spPr bwMode="auto">
          <a:xfrm>
            <a:off x="7254875" y="4322763"/>
            <a:ext cx="1357313" cy="541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Prevenção terciária</a:t>
            </a:r>
          </a:p>
        </p:txBody>
      </p:sp>
      <p:sp>
        <p:nvSpPr>
          <p:cNvPr id="55300" name="Rectangle 51"/>
          <p:cNvSpPr>
            <a:spLocks noChangeArrowheads="1"/>
          </p:cNvSpPr>
          <p:nvPr/>
        </p:nvSpPr>
        <p:spPr bwMode="auto">
          <a:xfrm>
            <a:off x="3182938" y="4322763"/>
            <a:ext cx="4071937" cy="541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Prevenção secundária</a:t>
            </a:r>
          </a:p>
        </p:txBody>
      </p:sp>
      <p:sp>
        <p:nvSpPr>
          <p:cNvPr id="55301" name="Rectangle 49"/>
          <p:cNvSpPr>
            <a:spLocks noChangeArrowheads="1"/>
          </p:cNvSpPr>
          <p:nvPr/>
        </p:nvSpPr>
        <p:spPr bwMode="auto">
          <a:xfrm>
            <a:off x="468313" y="4322763"/>
            <a:ext cx="2714625" cy="541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Prevenção primária</a:t>
            </a:r>
          </a:p>
        </p:txBody>
      </p:sp>
      <p:sp>
        <p:nvSpPr>
          <p:cNvPr id="55302" name="Rectangle 48"/>
          <p:cNvSpPr>
            <a:spLocks noChangeArrowheads="1"/>
          </p:cNvSpPr>
          <p:nvPr/>
        </p:nvSpPr>
        <p:spPr bwMode="auto">
          <a:xfrm>
            <a:off x="7254875" y="3576638"/>
            <a:ext cx="1357313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Reabilitação</a:t>
            </a:r>
          </a:p>
        </p:txBody>
      </p:sp>
      <p:sp>
        <p:nvSpPr>
          <p:cNvPr id="55303" name="Rectangle 46"/>
          <p:cNvSpPr>
            <a:spLocks noChangeArrowheads="1"/>
          </p:cNvSpPr>
          <p:nvPr/>
        </p:nvSpPr>
        <p:spPr bwMode="auto">
          <a:xfrm>
            <a:off x="4540250" y="3576638"/>
            <a:ext cx="2714625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Limitação do dano</a:t>
            </a:r>
          </a:p>
        </p:txBody>
      </p:sp>
      <p:sp>
        <p:nvSpPr>
          <p:cNvPr id="55304" name="Rectangle 45"/>
          <p:cNvSpPr>
            <a:spLocks noChangeArrowheads="1"/>
          </p:cNvSpPr>
          <p:nvPr/>
        </p:nvSpPr>
        <p:spPr bwMode="auto">
          <a:xfrm>
            <a:off x="3182938" y="3576638"/>
            <a:ext cx="1357312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Diagnóstico e tratamento precoces</a:t>
            </a:r>
          </a:p>
        </p:txBody>
      </p:sp>
      <p:sp>
        <p:nvSpPr>
          <p:cNvPr id="55305" name="Rectangle 44"/>
          <p:cNvSpPr>
            <a:spLocks noChangeArrowheads="1"/>
          </p:cNvSpPr>
          <p:nvPr/>
        </p:nvSpPr>
        <p:spPr bwMode="auto">
          <a:xfrm>
            <a:off x="1825625" y="3576638"/>
            <a:ext cx="1357313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Proteção específica</a:t>
            </a:r>
          </a:p>
        </p:txBody>
      </p:sp>
      <p:sp>
        <p:nvSpPr>
          <p:cNvPr id="55306" name="Rectangle 43"/>
          <p:cNvSpPr>
            <a:spLocks noChangeArrowheads="1"/>
          </p:cNvSpPr>
          <p:nvPr/>
        </p:nvSpPr>
        <p:spPr bwMode="auto">
          <a:xfrm>
            <a:off x="468313" y="3576638"/>
            <a:ext cx="1357312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Promoção da saúde</a:t>
            </a:r>
          </a:p>
        </p:txBody>
      </p:sp>
      <p:sp>
        <p:nvSpPr>
          <p:cNvPr id="55307" name="Rectangle 42"/>
          <p:cNvSpPr>
            <a:spLocks noChangeArrowheads="1"/>
          </p:cNvSpPr>
          <p:nvPr/>
        </p:nvSpPr>
        <p:spPr bwMode="auto">
          <a:xfrm>
            <a:off x="7254875" y="2832100"/>
            <a:ext cx="1357313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Convalescença</a:t>
            </a:r>
          </a:p>
        </p:txBody>
      </p:sp>
      <p:sp>
        <p:nvSpPr>
          <p:cNvPr id="55308" name="Rectangle 41"/>
          <p:cNvSpPr>
            <a:spLocks noChangeArrowheads="1"/>
          </p:cNvSpPr>
          <p:nvPr/>
        </p:nvSpPr>
        <p:spPr bwMode="auto">
          <a:xfrm>
            <a:off x="5897563" y="2832100"/>
            <a:ext cx="1357312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Estágio avançado da doença</a:t>
            </a:r>
          </a:p>
        </p:txBody>
      </p:sp>
      <p:sp>
        <p:nvSpPr>
          <p:cNvPr id="55309" name="Rectangle 40"/>
          <p:cNvSpPr>
            <a:spLocks noChangeArrowheads="1"/>
          </p:cNvSpPr>
          <p:nvPr/>
        </p:nvSpPr>
        <p:spPr bwMode="auto">
          <a:xfrm>
            <a:off x="4572000" y="2852738"/>
            <a:ext cx="1357313" cy="744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Primeiros sinais e sintomas</a:t>
            </a:r>
          </a:p>
        </p:txBody>
      </p:sp>
      <p:sp>
        <p:nvSpPr>
          <p:cNvPr id="55310" name="Rectangle 39"/>
          <p:cNvSpPr>
            <a:spLocks noChangeArrowheads="1"/>
          </p:cNvSpPr>
          <p:nvPr/>
        </p:nvSpPr>
        <p:spPr bwMode="auto">
          <a:xfrm>
            <a:off x="3182938" y="2832100"/>
            <a:ext cx="1389062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Alterações</a:t>
            </a:r>
            <a:r>
              <a:rPr lang="pt-BR" sz="1000"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precoces</a:t>
            </a:r>
          </a:p>
        </p:txBody>
      </p:sp>
      <p:sp>
        <p:nvSpPr>
          <p:cNvPr id="55311" name="Rectangle 37"/>
          <p:cNvSpPr>
            <a:spLocks noChangeArrowheads="1"/>
          </p:cNvSpPr>
          <p:nvPr/>
        </p:nvSpPr>
        <p:spPr bwMode="auto">
          <a:xfrm>
            <a:off x="468313" y="2832100"/>
            <a:ext cx="271462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Interação agente-hospedeiro-meio ambiente</a:t>
            </a:r>
          </a:p>
        </p:txBody>
      </p:sp>
      <p:sp>
        <p:nvSpPr>
          <p:cNvPr id="55312" name="Rectangle 33"/>
          <p:cNvSpPr>
            <a:spLocks noChangeArrowheads="1"/>
          </p:cNvSpPr>
          <p:nvPr/>
        </p:nvSpPr>
        <p:spPr bwMode="auto">
          <a:xfrm>
            <a:off x="3182938" y="2492375"/>
            <a:ext cx="5429250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Período patogênico</a:t>
            </a:r>
          </a:p>
        </p:txBody>
      </p:sp>
      <p:sp>
        <p:nvSpPr>
          <p:cNvPr id="55313" name="Rectangle 31"/>
          <p:cNvSpPr>
            <a:spLocks noChangeArrowheads="1"/>
          </p:cNvSpPr>
          <p:nvPr/>
        </p:nvSpPr>
        <p:spPr bwMode="auto">
          <a:xfrm>
            <a:off x="468313" y="2492375"/>
            <a:ext cx="2714625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algn="ctr"/>
            <a:r>
              <a:rPr lang="pt-BR" sz="10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Período pré-patogênico</a:t>
            </a:r>
          </a:p>
        </p:txBody>
      </p:sp>
      <p:sp>
        <p:nvSpPr>
          <p:cNvPr id="55314" name="Line 61"/>
          <p:cNvSpPr>
            <a:spLocks noChangeShapeType="1"/>
          </p:cNvSpPr>
          <p:nvPr/>
        </p:nvSpPr>
        <p:spPr bwMode="auto">
          <a:xfrm>
            <a:off x="460573" y="2514198"/>
            <a:ext cx="8143875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5315" name="Line 62"/>
          <p:cNvSpPr>
            <a:spLocks noChangeShapeType="1"/>
          </p:cNvSpPr>
          <p:nvPr/>
        </p:nvSpPr>
        <p:spPr bwMode="auto">
          <a:xfrm>
            <a:off x="468313" y="5203825"/>
            <a:ext cx="8143875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16" name="Line 63"/>
          <p:cNvSpPr>
            <a:spLocks noChangeShapeType="1"/>
          </p:cNvSpPr>
          <p:nvPr/>
        </p:nvSpPr>
        <p:spPr bwMode="auto">
          <a:xfrm>
            <a:off x="468313" y="2492375"/>
            <a:ext cx="0" cy="271145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17" name="Line 64"/>
          <p:cNvSpPr>
            <a:spLocks noChangeShapeType="1"/>
          </p:cNvSpPr>
          <p:nvPr/>
        </p:nvSpPr>
        <p:spPr bwMode="auto">
          <a:xfrm>
            <a:off x="8612188" y="2492375"/>
            <a:ext cx="0" cy="271145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18" name="Line 67"/>
          <p:cNvSpPr>
            <a:spLocks noChangeShapeType="1"/>
          </p:cNvSpPr>
          <p:nvPr/>
        </p:nvSpPr>
        <p:spPr bwMode="auto">
          <a:xfrm>
            <a:off x="468313" y="2832100"/>
            <a:ext cx="8143875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19" name="Line 69"/>
          <p:cNvSpPr>
            <a:spLocks noChangeShapeType="1"/>
          </p:cNvSpPr>
          <p:nvPr/>
        </p:nvSpPr>
        <p:spPr bwMode="auto">
          <a:xfrm>
            <a:off x="3182938" y="2492375"/>
            <a:ext cx="0" cy="2371725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0" name="Line 79"/>
          <p:cNvSpPr>
            <a:spLocks noChangeShapeType="1"/>
          </p:cNvSpPr>
          <p:nvPr/>
        </p:nvSpPr>
        <p:spPr bwMode="auto">
          <a:xfrm>
            <a:off x="468313" y="3576638"/>
            <a:ext cx="81438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1" name="Line 88"/>
          <p:cNvSpPr>
            <a:spLocks noChangeShapeType="1"/>
          </p:cNvSpPr>
          <p:nvPr/>
        </p:nvSpPr>
        <p:spPr bwMode="auto">
          <a:xfrm flipH="1">
            <a:off x="4500563" y="3573463"/>
            <a:ext cx="0" cy="7493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2" name="Line 101"/>
          <p:cNvSpPr>
            <a:spLocks noChangeShapeType="1"/>
          </p:cNvSpPr>
          <p:nvPr/>
        </p:nvSpPr>
        <p:spPr bwMode="auto">
          <a:xfrm>
            <a:off x="468313" y="4322763"/>
            <a:ext cx="81438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3" name="Line 103"/>
          <p:cNvSpPr>
            <a:spLocks noChangeShapeType="1"/>
          </p:cNvSpPr>
          <p:nvPr/>
        </p:nvSpPr>
        <p:spPr bwMode="auto">
          <a:xfrm>
            <a:off x="1825625" y="3576638"/>
            <a:ext cx="0" cy="746125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4" name="Line 120"/>
          <p:cNvSpPr>
            <a:spLocks noChangeShapeType="1"/>
          </p:cNvSpPr>
          <p:nvPr/>
        </p:nvSpPr>
        <p:spPr bwMode="auto">
          <a:xfrm flipH="1">
            <a:off x="7235825" y="3573463"/>
            <a:ext cx="0" cy="129540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5" name="Line 125"/>
          <p:cNvSpPr>
            <a:spLocks noChangeShapeType="1"/>
          </p:cNvSpPr>
          <p:nvPr/>
        </p:nvSpPr>
        <p:spPr bwMode="auto">
          <a:xfrm>
            <a:off x="468313" y="4864100"/>
            <a:ext cx="8143875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6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2800" b="1" dirty="0" smtClean="0"/>
              <a:t>Níveis de aplicação de medidas preventivas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pPr>
              <a:defRPr/>
            </a:pPr>
            <a:fld id="{FA832BF6-72A6-40DA-99A4-9E50477D6B91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5327" name="Line 5"/>
          <p:cNvSpPr>
            <a:spLocks noChangeShapeType="1"/>
          </p:cNvSpPr>
          <p:nvPr/>
        </p:nvSpPr>
        <p:spPr bwMode="auto">
          <a:xfrm>
            <a:off x="4419600" y="2890838"/>
            <a:ext cx="762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8" name="Line 6"/>
          <p:cNvSpPr>
            <a:spLocks noChangeShapeType="1"/>
          </p:cNvSpPr>
          <p:nvPr/>
        </p:nvSpPr>
        <p:spPr bwMode="auto">
          <a:xfrm>
            <a:off x="4419600" y="3005138"/>
            <a:ext cx="152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29" name="Line 10"/>
          <p:cNvSpPr>
            <a:spLocks noChangeShapeType="1"/>
          </p:cNvSpPr>
          <p:nvPr/>
        </p:nvSpPr>
        <p:spPr bwMode="auto">
          <a:xfrm>
            <a:off x="4500563" y="2997200"/>
            <a:ext cx="2206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30" name="Line 9"/>
          <p:cNvSpPr>
            <a:spLocks noChangeShapeType="1"/>
          </p:cNvSpPr>
          <p:nvPr/>
        </p:nvSpPr>
        <p:spPr bwMode="auto">
          <a:xfrm>
            <a:off x="5830888" y="2997200"/>
            <a:ext cx="222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31" name="Line 8"/>
          <p:cNvSpPr>
            <a:spLocks noChangeShapeType="1"/>
          </p:cNvSpPr>
          <p:nvPr/>
        </p:nvSpPr>
        <p:spPr bwMode="auto">
          <a:xfrm>
            <a:off x="7159625" y="2997200"/>
            <a:ext cx="2206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32" name="Line 4"/>
          <p:cNvSpPr>
            <a:spLocks noChangeShapeType="1"/>
          </p:cNvSpPr>
          <p:nvPr/>
        </p:nvSpPr>
        <p:spPr bwMode="auto">
          <a:xfrm flipV="1">
            <a:off x="4799013" y="3254375"/>
            <a:ext cx="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333" name="Rectangle 15"/>
          <p:cNvSpPr>
            <a:spLocks noChangeArrowheads="1"/>
          </p:cNvSpPr>
          <p:nvPr/>
        </p:nvSpPr>
        <p:spPr bwMode="auto">
          <a:xfrm>
            <a:off x="1828800" y="2519363"/>
            <a:ext cx="9144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55334" name="Rectangle 23"/>
          <p:cNvSpPr>
            <a:spLocks noChangeArrowheads="1"/>
          </p:cNvSpPr>
          <p:nvPr/>
        </p:nvSpPr>
        <p:spPr bwMode="auto">
          <a:xfrm>
            <a:off x="1828800" y="2519363"/>
            <a:ext cx="1830388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7933530" y="6404984"/>
            <a:ext cx="902621" cy="365760"/>
          </a:xfrm>
        </p:spPr>
        <p:txBody>
          <a:bodyPr/>
          <a:lstStyle/>
          <a:p>
            <a:fld id="{3ECDCA61-0716-40DA-A86C-9CF2C8E89F2D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116632"/>
            <a:ext cx="8534400" cy="758952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 smtClean="0"/>
              <a:t>Relatório </a:t>
            </a:r>
            <a:r>
              <a:rPr lang="pt-BR" b="1" dirty="0" err="1" smtClean="0"/>
              <a:t>Lalonde</a:t>
            </a:r>
            <a:r>
              <a:rPr lang="pt-BR" b="1" dirty="0" smtClean="0"/>
              <a:t> - 1974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32BF6-72A6-40DA-99A4-9E50477D6B91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644008" y="1371600"/>
            <a:ext cx="4248472" cy="4681728"/>
          </a:xfrm>
        </p:spPr>
        <p:txBody>
          <a:bodyPr>
            <a:normAutofit/>
          </a:bodyPr>
          <a:lstStyle/>
          <a:p>
            <a:pPr lvl="0">
              <a:buClr>
                <a:srgbClr val="D16349"/>
              </a:buClr>
              <a:defRPr/>
            </a:pPr>
            <a:endParaRPr lang="pt-BR" sz="1800" b="1" dirty="0" smtClean="0">
              <a:solidFill>
                <a:prstClr val="black"/>
              </a:solidFill>
            </a:endParaRPr>
          </a:p>
          <a:p>
            <a:pPr lvl="0">
              <a:buClr>
                <a:srgbClr val="D16349"/>
              </a:buClr>
              <a:defRPr/>
            </a:pPr>
            <a:r>
              <a:rPr lang="pt-BR" sz="2000" b="1" dirty="0" smtClean="0">
                <a:solidFill>
                  <a:prstClr val="black"/>
                </a:solidFill>
              </a:rPr>
              <a:t>Causa</a:t>
            </a:r>
            <a:r>
              <a:rPr lang="pt-BR" sz="2000" dirty="0">
                <a:solidFill>
                  <a:prstClr val="black"/>
                </a:solidFill>
              </a:rPr>
              <a:t>: combinação desses quatro componentes</a:t>
            </a:r>
            <a:r>
              <a:rPr lang="pt-BR" sz="2000" dirty="0" smtClean="0">
                <a:solidFill>
                  <a:prstClr val="black"/>
                </a:solidFill>
              </a:rPr>
              <a:t>.</a:t>
            </a:r>
          </a:p>
          <a:p>
            <a:pPr lvl="0">
              <a:buClr>
                <a:srgbClr val="D16349"/>
              </a:buClr>
              <a:defRPr/>
            </a:pPr>
            <a:endParaRPr lang="pt-BR" sz="1800" dirty="0">
              <a:solidFill>
                <a:prstClr val="black"/>
              </a:solidFill>
            </a:endParaRPr>
          </a:p>
          <a:p>
            <a:pPr lvl="0">
              <a:buClr>
                <a:srgbClr val="D16349"/>
              </a:buClr>
              <a:defRPr/>
            </a:pPr>
            <a:endParaRPr lang="pt-BR" sz="1800" dirty="0">
              <a:solidFill>
                <a:prstClr val="black"/>
              </a:solidFill>
            </a:endParaRPr>
          </a:p>
          <a:p>
            <a:pPr lvl="0">
              <a:buClr>
                <a:srgbClr val="D16349"/>
              </a:buClr>
              <a:defRPr/>
            </a:pPr>
            <a:r>
              <a:rPr lang="pt-BR" sz="2000" b="1" dirty="0">
                <a:solidFill>
                  <a:prstClr val="black"/>
                </a:solidFill>
              </a:rPr>
              <a:t>Mortes por acidentes de trânsito</a:t>
            </a:r>
            <a:r>
              <a:rPr lang="pt-BR" sz="2000" dirty="0">
                <a:solidFill>
                  <a:prstClr val="black"/>
                </a:solidFill>
              </a:rPr>
              <a:t>: Biologia Humana </a:t>
            </a:r>
            <a:r>
              <a:rPr lang="pt-BR" sz="2000" dirty="0" smtClean="0">
                <a:solidFill>
                  <a:prstClr val="black"/>
                </a:solidFill>
              </a:rPr>
              <a:t>com pouca influência, </a:t>
            </a:r>
            <a:r>
              <a:rPr lang="pt-BR" sz="2000" dirty="0">
                <a:solidFill>
                  <a:prstClr val="black"/>
                </a:solidFill>
              </a:rPr>
              <a:t>cabendo a responsabilidade ao Estilo de Vida, Ambiente e Organização da Atenção à Saúde, com 75%, 20% e 5%, respectivamente.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48844" y="1628800"/>
            <a:ext cx="3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Campo da Saúde</a:t>
            </a:r>
            <a:endParaRPr lang="pt-BR" sz="2800" b="1" dirty="0"/>
          </a:p>
        </p:txBody>
      </p:sp>
      <p:grpSp>
        <p:nvGrpSpPr>
          <p:cNvPr id="24" name="Grupo 23"/>
          <p:cNvGrpSpPr/>
          <p:nvPr/>
        </p:nvGrpSpPr>
        <p:grpSpPr>
          <a:xfrm>
            <a:off x="448844" y="3068960"/>
            <a:ext cx="3744416" cy="1798459"/>
            <a:chOff x="448844" y="3068960"/>
            <a:chExt cx="3744416" cy="1798459"/>
          </a:xfrm>
        </p:grpSpPr>
        <p:grpSp>
          <p:nvGrpSpPr>
            <p:cNvPr id="18" name="Grupo 17"/>
            <p:cNvGrpSpPr/>
            <p:nvPr/>
          </p:nvGrpSpPr>
          <p:grpSpPr>
            <a:xfrm>
              <a:off x="448844" y="3068960"/>
              <a:ext cx="3744416" cy="1656184"/>
              <a:chOff x="467544" y="2924944"/>
              <a:chExt cx="3744416" cy="1656184"/>
            </a:xfrm>
          </p:grpSpPr>
          <p:cxnSp>
            <p:nvCxnSpPr>
              <p:cNvPr id="5" name="Conector reto 4"/>
              <p:cNvCxnSpPr/>
              <p:nvPr/>
            </p:nvCxnSpPr>
            <p:spPr>
              <a:xfrm>
                <a:off x="467544" y="3753036"/>
                <a:ext cx="37444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>
                <a:off x="2321052" y="2924944"/>
                <a:ext cx="0" cy="1656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ixaDeTexto 19"/>
            <p:cNvSpPr txBox="1"/>
            <p:nvPr/>
          </p:nvSpPr>
          <p:spPr>
            <a:xfrm>
              <a:off x="449631" y="3239034"/>
              <a:ext cx="1773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Estilo de Vida</a:t>
              </a:r>
              <a:endParaRPr lang="pt-BR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555776" y="3253626"/>
              <a:ext cx="1637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Ambiente</a:t>
              </a:r>
              <a:endParaRPr lang="pt-BR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411760" y="4221088"/>
              <a:ext cx="178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Atenção à Saúde</a:t>
              </a:r>
              <a:endParaRPr lang="pt-BR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48844" y="4221088"/>
              <a:ext cx="1674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Biologia Humana</a:t>
              </a:r>
              <a:endParaRPr lang="pt-BR" dirty="0"/>
            </a:p>
          </p:txBody>
        </p:sp>
      </p:grp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1A48-5475-4FB6-B332-980615925283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962"/>
          </a:xfrm>
        </p:spPr>
        <p:txBody>
          <a:bodyPr>
            <a:normAutofit/>
          </a:bodyPr>
          <a:lstStyle/>
          <a:p>
            <a:r>
              <a:rPr lang="pt-BR" sz="2800" dirty="0" smtClean="0"/>
              <a:t>Movimento da “Epidemiologia Social” ou “Crítica”</a:t>
            </a:r>
            <a:endParaRPr lang="pt-BR" sz="2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35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>
            <a:normAutofit/>
          </a:bodyPr>
          <a:lstStyle/>
          <a:p>
            <a:r>
              <a:rPr lang="pt-BR" sz="2400" dirty="0" smtClean="0">
                <a:effectLst/>
              </a:rPr>
              <a:t>Trabalhos nas décadas de 70 e 80 fazem a crítica das correntes anteriores considerando-as com raízes positivistas:</a:t>
            </a:r>
          </a:p>
          <a:p>
            <a:endParaRPr lang="pt-BR" sz="2400" dirty="0"/>
          </a:p>
          <a:p>
            <a:pPr lvl="1"/>
            <a:r>
              <a:rPr lang="pt-BR" sz="1900" dirty="0" smtClean="0">
                <a:solidFill>
                  <a:schemeClr val="tx1"/>
                </a:solidFill>
                <a:effectLst/>
              </a:rPr>
              <a:t>“</a:t>
            </a:r>
            <a:r>
              <a:rPr lang="pt-BR" sz="1900" dirty="0" err="1" smtClean="0">
                <a:solidFill>
                  <a:schemeClr val="tx1"/>
                </a:solidFill>
                <a:effectLst/>
              </a:rPr>
              <a:t>Biologizando</a:t>
            </a:r>
            <a:r>
              <a:rPr lang="pt-BR" sz="1900" dirty="0" smtClean="0">
                <a:solidFill>
                  <a:schemeClr val="tx1"/>
                </a:solidFill>
                <a:effectLst/>
              </a:rPr>
              <a:t> “ e subestimando a importância do social</a:t>
            </a:r>
          </a:p>
          <a:p>
            <a:pPr lvl="1"/>
            <a:endParaRPr lang="pt-BR" sz="1900" dirty="0" smtClean="0">
              <a:solidFill>
                <a:schemeClr val="tx1"/>
              </a:solidFill>
              <a:effectLst/>
            </a:endParaRP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Permanecendo na discussão da associação entre fatores, sem entrar nas causas mais profundas</a:t>
            </a:r>
          </a:p>
          <a:p>
            <a:pPr lvl="1"/>
            <a:endParaRPr lang="pt-BR" sz="1900" dirty="0" smtClean="0">
              <a:solidFill>
                <a:schemeClr val="tx1"/>
              </a:solidFill>
            </a:endParaRPr>
          </a:p>
          <a:p>
            <a:pPr lvl="1"/>
            <a:r>
              <a:rPr lang="pt-BR" sz="1900" dirty="0" smtClean="0">
                <a:solidFill>
                  <a:schemeClr val="tx1"/>
                </a:solidFill>
                <a:effectLst/>
              </a:rPr>
              <a:t>Não estabelecendo uma hierarquização necessária entre as causas imediatas e as causas mai</a:t>
            </a:r>
            <a:r>
              <a:rPr lang="pt-BR" sz="1900" dirty="0" smtClean="0">
                <a:solidFill>
                  <a:schemeClr val="tx1"/>
                </a:solidFill>
              </a:rPr>
              <a:t>s profundas</a:t>
            </a:r>
            <a:endParaRPr lang="pt-BR" sz="2400" dirty="0" smtClean="0">
              <a:effectLst/>
            </a:endParaRPr>
          </a:p>
          <a:p>
            <a:endParaRPr lang="pt-BR" sz="2400" dirty="0" smtClean="0">
              <a:effectLst/>
            </a:endParaRPr>
          </a:p>
          <a:p>
            <a:pPr marL="0" indent="0">
              <a:buNone/>
            </a:pPr>
            <a:endParaRPr lang="pt-BR" sz="2400" dirty="0">
              <a:effectLst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100392" y="6404984"/>
            <a:ext cx="735760" cy="365760"/>
          </a:xfrm>
        </p:spPr>
        <p:txBody>
          <a:bodyPr/>
          <a:lstStyle/>
          <a:p>
            <a:fld id="{D749B243-ABA6-4D7B-8057-0D886AB08331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/>
              <a:t>Comte</a:t>
            </a:r>
            <a:br>
              <a:rPr lang="pt-BR" sz="3600" dirty="0" smtClean="0"/>
            </a:br>
            <a:r>
              <a:rPr lang="pt-BR" sz="2000" dirty="0" smtClean="0"/>
              <a:t>(Opúsculos </a:t>
            </a:r>
            <a:r>
              <a:rPr lang="pt-BR" sz="2000" dirty="0"/>
              <a:t>sobre a filosofia social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36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pt-BR" sz="2400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“</a:t>
            </a:r>
            <a:r>
              <a:rPr lang="pt-BR" sz="2400" dirty="0"/>
              <a:t>a </a:t>
            </a:r>
            <a:r>
              <a:rPr lang="pt-BR" sz="2400" b="1" dirty="0"/>
              <a:t>Física Social</a:t>
            </a:r>
            <a:r>
              <a:rPr lang="pt-BR" sz="2400" dirty="0"/>
              <a:t>, isto é, o estudo do desenvolvimento coletivo da espécie humana, </a:t>
            </a:r>
            <a:r>
              <a:rPr lang="pt-BR" sz="2400" b="1" dirty="0"/>
              <a:t>é, sem dúvida, um ramo da Fisiologia</a:t>
            </a:r>
            <a:r>
              <a:rPr lang="pt-BR" sz="2400" dirty="0"/>
              <a:t>, isto é, o estudo do homem, concebido em toda sua extensão. Em outros termos, a história da civilização nada mais é do que a continuação e o complemento indispensável da história natural do homem”.</a:t>
            </a:r>
          </a:p>
          <a:p>
            <a:pPr>
              <a:lnSpc>
                <a:spcPct val="90000"/>
              </a:lnSpc>
            </a:pPr>
            <a:endParaRPr lang="pt-BR" sz="240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1F56-BBD1-4787-B96C-2671E5B4FB17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Comte ou Mac </a:t>
            </a:r>
            <a:r>
              <a:rPr lang="pt-BR" dirty="0" err="1" smtClean="0"/>
              <a:t>Mahon</a:t>
            </a:r>
            <a:r>
              <a:rPr lang="pt-BR" dirty="0" smtClean="0"/>
              <a:t>?</a:t>
            </a:r>
            <a:br>
              <a:rPr lang="pt-BR" dirty="0" smtClean="0"/>
            </a:br>
            <a:r>
              <a:rPr lang="pt-BR" sz="2200" dirty="0"/>
              <a:t>(Curso de Filosofia Positiva</a:t>
            </a:r>
            <a:r>
              <a:rPr lang="pt-BR" sz="2200" dirty="0" smtClean="0"/>
              <a:t>)</a:t>
            </a:r>
            <a:endParaRPr lang="pt-BR" sz="2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37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sz="2200" dirty="0"/>
              <a:t>“no </a:t>
            </a:r>
            <a:r>
              <a:rPr lang="pt-BR" sz="2200" b="1" dirty="0"/>
              <a:t>estado positivo</a:t>
            </a:r>
            <a:r>
              <a:rPr lang="pt-BR" sz="2200" dirty="0"/>
              <a:t>, o espírito humano, reconhecendo a impossibilidade de obter noções absolutas, </a:t>
            </a:r>
            <a:r>
              <a:rPr lang="pt-BR" sz="2200" b="1" dirty="0"/>
              <a:t>renuncia</a:t>
            </a:r>
            <a:r>
              <a:rPr lang="pt-BR" sz="2200" dirty="0"/>
              <a:t> </a:t>
            </a:r>
            <a:r>
              <a:rPr lang="pt-BR" sz="2200" dirty="0" smtClean="0"/>
              <a:t>... </a:t>
            </a:r>
            <a:r>
              <a:rPr lang="pt-BR" sz="2200" b="1" dirty="0" smtClean="0"/>
              <a:t>a </a:t>
            </a:r>
            <a:r>
              <a:rPr lang="pt-BR" sz="2200" b="1" dirty="0"/>
              <a:t>conhecer as causas íntimas dos fenômenos</a:t>
            </a:r>
            <a:r>
              <a:rPr lang="pt-BR" sz="2200" dirty="0"/>
              <a:t>, </a:t>
            </a:r>
            <a:r>
              <a:rPr lang="pt-BR" sz="2200" b="1" dirty="0"/>
              <a:t>para preocupar-se </a:t>
            </a:r>
            <a:r>
              <a:rPr lang="pt-BR" sz="2200" dirty="0"/>
              <a:t>unicamente </a:t>
            </a:r>
            <a:r>
              <a:rPr lang="pt-BR" sz="2200" b="1" dirty="0"/>
              <a:t>em descobrir</a:t>
            </a:r>
            <a:r>
              <a:rPr lang="pt-BR" sz="2200" dirty="0"/>
              <a:t>, graças ao uso bem combinado do raciocínio e da observação, suas leis efetivas, a saber, </a:t>
            </a:r>
            <a:r>
              <a:rPr lang="pt-BR" sz="2200" b="1" dirty="0"/>
              <a:t>suas relações invariáveis de sucessão e similitude. </a:t>
            </a:r>
            <a:endParaRPr lang="pt-BR" sz="2200" b="1" dirty="0" smtClean="0"/>
          </a:p>
          <a:p>
            <a:pPr>
              <a:lnSpc>
                <a:spcPct val="150000"/>
              </a:lnSpc>
            </a:pPr>
            <a:endParaRPr lang="pt-BR" sz="2200" dirty="0"/>
          </a:p>
          <a:p>
            <a:pPr>
              <a:lnSpc>
                <a:spcPct val="150000"/>
              </a:lnSpc>
            </a:pPr>
            <a:r>
              <a:rPr lang="pt-BR" sz="2200" b="1" dirty="0" smtClean="0"/>
              <a:t>A </a:t>
            </a:r>
            <a:r>
              <a:rPr lang="pt-BR" sz="2200" b="1" dirty="0"/>
              <a:t>explicação dos fatos</a:t>
            </a:r>
            <a:r>
              <a:rPr lang="pt-BR" sz="2200" dirty="0"/>
              <a:t>, reduzida então a seus termos reais, </a:t>
            </a:r>
            <a:r>
              <a:rPr lang="pt-BR" sz="2200" b="1" dirty="0"/>
              <a:t>se resume</a:t>
            </a:r>
            <a:r>
              <a:rPr lang="pt-BR" sz="2200" dirty="0"/>
              <a:t> de agora em diante </a:t>
            </a:r>
            <a:r>
              <a:rPr lang="pt-BR" sz="2200" b="1" dirty="0"/>
              <a:t>na ligação </a:t>
            </a:r>
            <a:r>
              <a:rPr lang="pt-BR" sz="2200" dirty="0"/>
              <a:t>estabelecida </a:t>
            </a:r>
            <a:r>
              <a:rPr lang="pt-BR" sz="2200" b="1" dirty="0"/>
              <a:t>entre os diversos fenômenos</a:t>
            </a:r>
            <a:r>
              <a:rPr lang="pt-BR" sz="2200" dirty="0"/>
              <a:t> particulares e alguns fatos </a:t>
            </a:r>
            <a:r>
              <a:rPr lang="pt-BR" sz="2200" dirty="0" smtClean="0"/>
              <a:t>reais ... ”.</a:t>
            </a:r>
            <a:endParaRPr lang="pt-BR" sz="2800" dirty="0"/>
          </a:p>
          <a:p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100392" y="6404984"/>
            <a:ext cx="735760" cy="365760"/>
          </a:xfrm>
        </p:spPr>
        <p:txBody>
          <a:bodyPr/>
          <a:lstStyle/>
          <a:p>
            <a:fld id="{77D2C62D-3184-4477-8538-79E116B2C4C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2197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400" b="1" dirty="0" smtClean="0"/>
              <a:t>O homem como ser biológico e social. </a:t>
            </a:r>
            <a:br>
              <a:rPr lang="pt-BR" sz="2400" b="1" dirty="0" smtClean="0"/>
            </a:br>
            <a:r>
              <a:rPr lang="pt-BR" sz="2400" b="1" dirty="0" smtClean="0"/>
              <a:t>A relação homem-natureza.</a:t>
            </a: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779838" y="1988839"/>
            <a:ext cx="4906962" cy="396111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000" dirty="0" smtClean="0"/>
              <a:t>O homem precisa transformar a</a:t>
            </a:r>
            <a:r>
              <a:rPr lang="pt-BR" sz="2000" dirty="0" smtClean="0">
                <a:effectLst/>
              </a:rPr>
              <a:t> natureza para viver.</a:t>
            </a:r>
          </a:p>
          <a:p>
            <a:pPr eaLnBrk="1" hangingPunct="1">
              <a:defRPr/>
            </a:pPr>
            <a:endParaRPr lang="pt-BR" sz="2000" dirty="0" smtClean="0">
              <a:effectLst/>
            </a:endParaRPr>
          </a:p>
          <a:p>
            <a:pPr eaLnBrk="1" hangingPunct="1">
              <a:defRPr/>
            </a:pPr>
            <a:r>
              <a:rPr lang="pt-BR" sz="2000" dirty="0" smtClean="0">
                <a:effectLst/>
              </a:rPr>
              <a:t>Ambos se transformam e condicionam reciprocamente.</a:t>
            </a:r>
          </a:p>
          <a:p>
            <a:pPr eaLnBrk="1" hangingPunct="1">
              <a:defRPr/>
            </a:pPr>
            <a:endParaRPr lang="pt-BR" sz="2000" dirty="0" smtClean="0">
              <a:effectLst/>
            </a:endParaRPr>
          </a:p>
          <a:p>
            <a:pPr eaLnBrk="1" hangingPunct="1">
              <a:defRPr/>
            </a:pPr>
            <a:r>
              <a:rPr lang="pt-BR" sz="2000" dirty="0" smtClean="0">
                <a:effectLst/>
              </a:rPr>
              <a:t>Essa relação se dá em </a:t>
            </a:r>
            <a:r>
              <a:rPr lang="pt-BR" sz="2000" b="1" dirty="0" smtClean="0">
                <a:effectLst/>
              </a:rPr>
              <a:t>contato com outros homens </a:t>
            </a:r>
            <a:r>
              <a:rPr lang="pt-BR" sz="2000" dirty="0" smtClean="0">
                <a:effectLst/>
              </a:rPr>
              <a:t>por meio de </a:t>
            </a:r>
            <a:r>
              <a:rPr lang="pt-BR" sz="2000" b="1" dirty="0" smtClean="0">
                <a:effectLst/>
              </a:rPr>
              <a:t>relações sociais concretas e mediadas pelo trabalho</a:t>
            </a:r>
            <a:r>
              <a:rPr lang="pt-BR" sz="2000" dirty="0" smtClean="0">
                <a:effectLst/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88ABE-8FAE-4237-89C7-E9455877AF67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57349" name="Group 6"/>
          <p:cNvGrpSpPr>
            <a:grpSpLocks/>
          </p:cNvGrpSpPr>
          <p:nvPr/>
        </p:nvGrpSpPr>
        <p:grpSpPr bwMode="auto">
          <a:xfrm>
            <a:off x="468313" y="2133600"/>
            <a:ext cx="2787650" cy="3136900"/>
            <a:chOff x="5520" y="3921"/>
            <a:chExt cx="2400" cy="2778"/>
          </a:xfrm>
        </p:grpSpPr>
        <p:sp>
          <p:nvSpPr>
            <p:cNvPr id="57350" name="AutoShape 7"/>
            <p:cNvSpPr>
              <a:spLocks noChangeArrowheads="1"/>
            </p:cNvSpPr>
            <p:nvPr/>
          </p:nvSpPr>
          <p:spPr bwMode="auto">
            <a:xfrm>
              <a:off x="6720" y="3921"/>
              <a:ext cx="1200" cy="2778"/>
            </a:xfrm>
            <a:prstGeom prst="flowChartDelay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351" name="AutoShape 8"/>
            <p:cNvSpPr>
              <a:spLocks noChangeArrowheads="1"/>
            </p:cNvSpPr>
            <p:nvPr/>
          </p:nvSpPr>
          <p:spPr bwMode="auto">
            <a:xfrm rot="10800000">
              <a:off x="5520" y="3921"/>
              <a:ext cx="1200" cy="2778"/>
            </a:xfrm>
            <a:prstGeom prst="flowChartDelay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352" name="Text Box 9"/>
            <p:cNvSpPr txBox="1">
              <a:spLocks noChangeArrowheads="1"/>
            </p:cNvSpPr>
            <p:nvPr/>
          </p:nvSpPr>
          <p:spPr bwMode="auto">
            <a:xfrm>
              <a:off x="7020" y="4076"/>
              <a:ext cx="450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57353" name="Text Box 10"/>
            <p:cNvSpPr txBox="1">
              <a:spLocks noChangeArrowheads="1"/>
            </p:cNvSpPr>
            <p:nvPr/>
          </p:nvSpPr>
          <p:spPr bwMode="auto">
            <a:xfrm>
              <a:off x="5970" y="6081"/>
              <a:ext cx="450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000000"/>
                  </a:solidFill>
                </a:rPr>
                <a:t>N</a:t>
              </a:r>
            </a:p>
          </p:txBody>
        </p:sp>
        <p:sp>
          <p:nvSpPr>
            <p:cNvPr id="57354" name="AutoShape 11"/>
            <p:cNvSpPr>
              <a:spLocks noChangeArrowheads="1"/>
            </p:cNvSpPr>
            <p:nvPr/>
          </p:nvSpPr>
          <p:spPr bwMode="auto">
            <a:xfrm>
              <a:off x="6120" y="4693"/>
              <a:ext cx="1200" cy="617"/>
            </a:xfrm>
            <a:prstGeom prst="leftArrow">
              <a:avLst>
                <a:gd name="adj1" fmla="val 50000"/>
                <a:gd name="adj2" fmla="val 4862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355" name="AutoShape 12"/>
            <p:cNvSpPr>
              <a:spLocks noChangeArrowheads="1"/>
            </p:cNvSpPr>
            <p:nvPr/>
          </p:nvSpPr>
          <p:spPr bwMode="auto">
            <a:xfrm>
              <a:off x="6120" y="5150"/>
              <a:ext cx="1282" cy="1086"/>
            </a:xfrm>
            <a:prstGeom prst="rightArrow">
              <a:avLst>
                <a:gd name="adj1" fmla="val 50000"/>
                <a:gd name="adj2" fmla="val 2951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356" name="Text Box 13"/>
            <p:cNvSpPr txBox="1">
              <a:spLocks noChangeArrowheads="1"/>
            </p:cNvSpPr>
            <p:nvPr/>
          </p:nvSpPr>
          <p:spPr bwMode="auto">
            <a:xfrm>
              <a:off x="6270" y="4847"/>
              <a:ext cx="900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900">
                  <a:solidFill>
                    <a:srgbClr val="000000"/>
                  </a:solidFill>
                  <a:latin typeface="Arial" charset="0"/>
                </a:rPr>
                <a:t>Trabalho</a:t>
              </a: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3913-6D02-4AEB-84D9-E816FFA85EAD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" name="Rectangle 10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dirty="0" smtClean="0"/>
              <a:t>Relação Homem - Natureza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871E5-D6B1-4E8F-B022-BA51152FA6A8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583" name="Rectangle 103"/>
          <p:cNvSpPr>
            <a:spLocks noGrp="1" noChangeArrowheads="1"/>
          </p:cNvSpPr>
          <p:nvPr>
            <p:ph sz="half" idx="1"/>
          </p:nvPr>
        </p:nvSpPr>
        <p:spPr>
          <a:xfrm>
            <a:off x="328440" y="4941168"/>
            <a:ext cx="4099544" cy="1396499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pt-BR" sz="1600" dirty="0" smtClean="0"/>
              <a:t>O homem é separado da terra e a partir de então os produtores não podem, por si mesmos, organizar sua troca metabólica com a natureza.</a:t>
            </a:r>
          </a:p>
        </p:txBody>
      </p:sp>
      <p:grpSp>
        <p:nvGrpSpPr>
          <p:cNvPr id="58372" name="Group 132"/>
          <p:cNvGrpSpPr>
            <a:grpSpLocks/>
          </p:cNvGrpSpPr>
          <p:nvPr/>
        </p:nvGrpSpPr>
        <p:grpSpPr bwMode="auto">
          <a:xfrm>
            <a:off x="5148263" y="2420938"/>
            <a:ext cx="2628900" cy="2057400"/>
            <a:chOff x="3699" y="1333"/>
            <a:chExt cx="1656" cy="1296"/>
          </a:xfrm>
        </p:grpSpPr>
        <p:sp>
          <p:nvSpPr>
            <p:cNvPr id="58383" name="AutoShape 124"/>
            <p:cNvSpPr>
              <a:spLocks noChangeArrowheads="1"/>
            </p:cNvSpPr>
            <p:nvPr/>
          </p:nvSpPr>
          <p:spPr bwMode="auto">
            <a:xfrm>
              <a:off x="4779" y="1333"/>
              <a:ext cx="576" cy="1296"/>
            </a:xfrm>
            <a:prstGeom prst="flowChartDelay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384" name="AutoShape 125"/>
            <p:cNvSpPr>
              <a:spLocks noChangeArrowheads="1"/>
            </p:cNvSpPr>
            <p:nvPr/>
          </p:nvSpPr>
          <p:spPr bwMode="auto">
            <a:xfrm rot="10800000">
              <a:off x="3699" y="1333"/>
              <a:ext cx="576" cy="1296"/>
            </a:xfrm>
            <a:prstGeom prst="flowChartDelay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385" name="Text Box 126"/>
            <p:cNvSpPr txBox="1">
              <a:spLocks noChangeArrowheads="1"/>
            </p:cNvSpPr>
            <p:nvPr/>
          </p:nvSpPr>
          <p:spPr bwMode="auto">
            <a:xfrm>
              <a:off x="4876" y="1389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58386" name="Text Box 127"/>
            <p:cNvSpPr txBox="1">
              <a:spLocks noChangeArrowheads="1"/>
            </p:cNvSpPr>
            <p:nvPr/>
          </p:nvSpPr>
          <p:spPr bwMode="auto">
            <a:xfrm>
              <a:off x="3969" y="234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000000"/>
                  </a:solidFill>
                </a:rPr>
                <a:t>N</a:t>
              </a:r>
            </a:p>
          </p:txBody>
        </p:sp>
        <p:sp>
          <p:nvSpPr>
            <p:cNvPr id="58387" name="Oval 128"/>
            <p:cNvSpPr>
              <a:spLocks noChangeArrowheads="1"/>
            </p:cNvSpPr>
            <p:nvPr/>
          </p:nvSpPr>
          <p:spPr bwMode="auto">
            <a:xfrm>
              <a:off x="4203" y="1693"/>
              <a:ext cx="720" cy="50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388" name="Oval 129"/>
            <p:cNvSpPr>
              <a:spLocks noChangeArrowheads="1"/>
            </p:cNvSpPr>
            <p:nvPr/>
          </p:nvSpPr>
          <p:spPr bwMode="auto">
            <a:xfrm>
              <a:off x="4347" y="1765"/>
              <a:ext cx="408" cy="2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389" name="Text Box 130"/>
            <p:cNvSpPr txBox="1">
              <a:spLocks noChangeArrowheads="1"/>
            </p:cNvSpPr>
            <p:nvPr/>
          </p:nvSpPr>
          <p:spPr bwMode="auto">
            <a:xfrm>
              <a:off x="4347" y="1837"/>
              <a:ext cx="43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900">
                  <a:latin typeface="Arial" charset="0"/>
                </a:rPr>
                <a:t>Trabalho</a:t>
              </a:r>
            </a:p>
            <a:p>
              <a:pPr eaLnBrk="1" hangingPunct="1"/>
              <a:endParaRPr lang="pt-BR"/>
            </a:p>
          </p:txBody>
        </p:sp>
        <p:sp>
          <p:nvSpPr>
            <p:cNvPr id="58390" name="Text Box 131"/>
            <p:cNvSpPr txBox="1">
              <a:spLocks noChangeArrowheads="1"/>
            </p:cNvSpPr>
            <p:nvPr/>
          </p:nvSpPr>
          <p:spPr bwMode="auto">
            <a:xfrm>
              <a:off x="4347" y="2053"/>
              <a:ext cx="3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sz="900">
                  <a:latin typeface="Arial" charset="0"/>
                </a:rPr>
                <a:t>Capital</a:t>
              </a:r>
              <a:endParaRPr lang="pt-BR"/>
            </a:p>
          </p:txBody>
        </p:sp>
      </p:grpSp>
      <p:grpSp>
        <p:nvGrpSpPr>
          <p:cNvPr id="58373" name="Group 134"/>
          <p:cNvGrpSpPr>
            <a:grpSpLocks/>
          </p:cNvGrpSpPr>
          <p:nvPr/>
        </p:nvGrpSpPr>
        <p:grpSpPr bwMode="auto">
          <a:xfrm>
            <a:off x="1043608" y="692150"/>
            <a:ext cx="2628900" cy="3987800"/>
            <a:chOff x="1882" y="1026"/>
            <a:chExt cx="1656" cy="2512"/>
          </a:xfrm>
        </p:grpSpPr>
        <p:sp>
          <p:nvSpPr>
            <p:cNvPr id="58374" name="AutoShape 114"/>
            <p:cNvSpPr>
              <a:spLocks noChangeAspect="1" noChangeArrowheads="1"/>
            </p:cNvSpPr>
            <p:nvPr/>
          </p:nvSpPr>
          <p:spPr bwMode="auto">
            <a:xfrm>
              <a:off x="1882" y="1162"/>
              <a:ext cx="1656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8375" name="Group 115"/>
            <p:cNvGrpSpPr>
              <a:grpSpLocks/>
            </p:cNvGrpSpPr>
            <p:nvPr/>
          </p:nvGrpSpPr>
          <p:grpSpPr bwMode="auto">
            <a:xfrm>
              <a:off x="2026" y="2095"/>
              <a:ext cx="1368" cy="1297"/>
              <a:chOff x="5520" y="3921"/>
              <a:chExt cx="2850" cy="2778"/>
            </a:xfrm>
          </p:grpSpPr>
          <p:sp>
            <p:nvSpPr>
              <p:cNvPr id="58378" name="AutoShape 116"/>
              <p:cNvSpPr>
                <a:spLocks noChangeArrowheads="1"/>
              </p:cNvSpPr>
              <p:nvPr/>
            </p:nvSpPr>
            <p:spPr bwMode="auto">
              <a:xfrm rot="611278">
                <a:off x="7170" y="3921"/>
                <a:ext cx="1200" cy="2778"/>
              </a:xfrm>
              <a:prstGeom prst="flowChartDelay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379" name="AutoShape 117"/>
              <p:cNvSpPr>
                <a:spLocks noChangeArrowheads="1"/>
              </p:cNvSpPr>
              <p:nvPr/>
            </p:nvSpPr>
            <p:spPr bwMode="auto">
              <a:xfrm rot="10312194">
                <a:off x="5520" y="3921"/>
                <a:ext cx="1200" cy="2778"/>
              </a:xfrm>
              <a:prstGeom prst="flowChartDelay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380" name="Text Box 118"/>
              <p:cNvSpPr txBox="1">
                <a:spLocks noChangeArrowheads="1"/>
              </p:cNvSpPr>
              <p:nvPr/>
            </p:nvSpPr>
            <p:spPr bwMode="auto">
              <a:xfrm>
                <a:off x="7770" y="4230"/>
                <a:ext cx="450" cy="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r>
                  <a:rPr lang="pt-BR" sz="2000" b="1">
                    <a:solidFill>
                      <a:srgbClr val="000000"/>
                    </a:solidFill>
                  </a:rPr>
                  <a:t>H</a:t>
                </a:r>
              </a:p>
            </p:txBody>
          </p:sp>
          <p:sp>
            <p:nvSpPr>
              <p:cNvPr id="58381" name="Text Box 119"/>
              <p:cNvSpPr txBox="1">
                <a:spLocks noChangeArrowheads="1"/>
              </p:cNvSpPr>
              <p:nvPr/>
            </p:nvSpPr>
            <p:spPr bwMode="auto">
              <a:xfrm>
                <a:off x="6120" y="5927"/>
                <a:ext cx="450" cy="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r>
                  <a:rPr lang="pt-BR" sz="2000" b="1">
                    <a:solidFill>
                      <a:srgbClr val="000000"/>
                    </a:solidFill>
                  </a:rPr>
                  <a:t>N</a:t>
                </a:r>
              </a:p>
            </p:txBody>
          </p:sp>
          <p:sp>
            <p:nvSpPr>
              <p:cNvPr id="58382" name="Text Box 120"/>
              <p:cNvSpPr txBox="1">
                <a:spLocks noChangeArrowheads="1"/>
              </p:cNvSpPr>
              <p:nvPr/>
            </p:nvSpPr>
            <p:spPr bwMode="auto">
              <a:xfrm>
                <a:off x="6420" y="5464"/>
                <a:ext cx="75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r>
                  <a:rPr lang="pt-BR" sz="800"/>
                  <a:t>a</a:t>
                </a:r>
                <a:endParaRPr lang="pt-BR"/>
              </a:p>
            </p:txBody>
          </p:sp>
        </p:grpSp>
        <p:sp>
          <p:nvSpPr>
            <p:cNvPr id="58376" name="AutoShape 121"/>
            <p:cNvSpPr>
              <a:spLocks noChangeArrowheads="1"/>
            </p:cNvSpPr>
            <p:nvPr/>
          </p:nvSpPr>
          <p:spPr bwMode="auto">
            <a:xfrm>
              <a:off x="2530" y="1375"/>
              <a:ext cx="360" cy="1224"/>
            </a:xfrm>
            <a:prstGeom prst="downArrow">
              <a:avLst>
                <a:gd name="adj1" fmla="val 50000"/>
                <a:gd name="adj2" fmla="val 8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377" name="Text Box 133"/>
            <p:cNvSpPr txBox="1">
              <a:spLocks noChangeArrowheads="1"/>
            </p:cNvSpPr>
            <p:nvPr/>
          </p:nvSpPr>
          <p:spPr bwMode="auto">
            <a:xfrm rot="-5400000">
              <a:off x="1955" y="1679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00"/>
                  </a:solidFill>
                  <a:latin typeface="Times New Roman" pitchFamily="18" charset="0"/>
                </a:rPr>
                <a:t>Acumulação capitalista</a:t>
              </a:r>
            </a:p>
          </p:txBody>
        </p:sp>
      </p:grp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40F4-650B-41CF-80D6-EF5C06E4846B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1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130752" y="6324600"/>
            <a:ext cx="609600" cy="441324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4294967295"/>
          </p:nvPr>
        </p:nvSpPr>
        <p:spPr>
          <a:xfrm>
            <a:off x="323528" y="2276872"/>
            <a:ext cx="8496944" cy="218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Qual a primeira interpretação sobre as enfermidades?</a:t>
            </a:r>
            <a:endParaRPr lang="pt-BR" sz="440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7C4F6-7F2E-4C9C-AA6F-4E81BF2D8CC3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000" b="1" dirty="0" smtClean="0"/>
              <a:t>Processo de produção capitalista e produção de saúde e doença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pPr>
              <a:defRPr/>
            </a:pPr>
            <a:fld id="{FA832BF6-72A6-40DA-99A4-9E50477D6B91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9396" name="AutoShape 5"/>
          <p:cNvSpPr>
            <a:spLocks noChangeAspect="1" noChangeArrowheads="1"/>
          </p:cNvSpPr>
          <p:nvPr/>
        </p:nvSpPr>
        <p:spPr bwMode="auto">
          <a:xfrm>
            <a:off x="539750" y="1627188"/>
            <a:ext cx="8136706" cy="475414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539750" y="2622550"/>
            <a:ext cx="2589213" cy="519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pt-BR" sz="1200" dirty="0"/>
              <a:t>Matéria Prima + </a:t>
            </a:r>
            <a:r>
              <a:rPr lang="pt-BR" sz="1200" dirty="0" smtClean="0"/>
              <a:t>Meios </a:t>
            </a:r>
            <a:r>
              <a:rPr lang="pt-BR" sz="1200" dirty="0"/>
              <a:t>de produção</a:t>
            </a:r>
            <a:endParaRPr lang="pt-BR" dirty="0"/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5340350" y="2622550"/>
            <a:ext cx="1176338" cy="7302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pt-BR" sz="1200" dirty="0"/>
              <a:t>Produtos / mercadoria</a:t>
            </a:r>
            <a:endParaRPr lang="pt-BR" dirty="0"/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5340350" y="5105400"/>
            <a:ext cx="1176338" cy="438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pt-BR" sz="1200" dirty="0"/>
              <a:t>Mercados</a:t>
            </a:r>
            <a:endParaRPr lang="pt-BR" dirty="0"/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1308100" y="4959350"/>
            <a:ext cx="1752600" cy="5572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pt-BR" sz="1200"/>
              <a:t>Homens</a:t>
            </a:r>
          </a:p>
          <a:p>
            <a:pPr algn="ctr"/>
            <a:r>
              <a:rPr lang="pt-BR" sz="1200"/>
              <a:t>Classes sociais</a:t>
            </a:r>
            <a:endParaRPr lang="pt-BR"/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2987675" y="1746250"/>
            <a:ext cx="2736850" cy="60325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sz="1400" dirty="0"/>
              <a:t>PRODUÇÃO DE OBJETOS</a:t>
            </a:r>
          </a:p>
          <a:p>
            <a:pPr algn="ctr" eaLnBrk="1" hangingPunct="1"/>
            <a:r>
              <a:rPr lang="pt-BR" sz="1400" dirty="0"/>
              <a:t>(Consumo do sujeito</a:t>
            </a:r>
            <a:r>
              <a:rPr lang="pt-BR" sz="1400" b="1" dirty="0"/>
              <a:t>)</a:t>
            </a:r>
            <a:endParaRPr lang="pt-BR" dirty="0"/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800650" y="5710237"/>
            <a:ext cx="2663825" cy="5429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sz="1400" dirty="0"/>
              <a:t>CONSUMO DE OBJETOS</a:t>
            </a:r>
          </a:p>
          <a:p>
            <a:pPr algn="ctr" eaLnBrk="1" hangingPunct="1"/>
            <a:r>
              <a:rPr lang="pt-BR" sz="1400" dirty="0"/>
              <a:t>(Produção do sujeito)</a:t>
            </a:r>
            <a:endParaRPr lang="pt-BR" dirty="0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6107113" y="3352800"/>
            <a:ext cx="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 flipH="1">
            <a:off x="3059113" y="5229225"/>
            <a:ext cx="2305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6875463" y="3790950"/>
            <a:ext cx="1440953" cy="43815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sz="1400" dirty="0"/>
              <a:t>CIRCULAÇÃO</a:t>
            </a:r>
            <a:endParaRPr lang="pt-BR" dirty="0"/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3457935" y="4634491"/>
            <a:ext cx="1824037" cy="43815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sz="1400" dirty="0"/>
              <a:t>DISTRIBUIÇÃO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3132138" y="2476500"/>
            <a:ext cx="2232025" cy="447675"/>
            <a:chOff x="3132138" y="2476500"/>
            <a:chExt cx="2232025" cy="447675"/>
          </a:xfrm>
        </p:grpSpPr>
        <p:sp>
          <p:nvSpPr>
            <p:cNvPr id="140296" name="Line 8"/>
            <p:cNvSpPr>
              <a:spLocks noChangeShapeType="1"/>
            </p:cNvSpPr>
            <p:nvPr/>
          </p:nvSpPr>
          <p:spPr bwMode="auto">
            <a:xfrm>
              <a:off x="3132138" y="2924175"/>
              <a:ext cx="22320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0305" name="Text Box 17"/>
            <p:cNvSpPr txBox="1">
              <a:spLocks noChangeArrowheads="1"/>
            </p:cNvSpPr>
            <p:nvPr/>
          </p:nvSpPr>
          <p:spPr bwMode="auto">
            <a:xfrm>
              <a:off x="3228975" y="2476500"/>
              <a:ext cx="1971675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pt-BR" sz="1200" dirty="0"/>
                <a:t>Trabalho Humano</a:t>
              </a:r>
              <a:endParaRPr lang="pt-BR" dirty="0"/>
            </a:p>
          </p:txBody>
        </p:sp>
      </p:grp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A7E26-1292-4D99-964C-7493CE5BB560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9" grpId="0" animBg="1"/>
      <p:bldP spid="14030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372616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OMS, Assembleia Mundial da Saúde, 2004</a:t>
            </a:r>
            <a:endParaRPr lang="pt-BR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41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01752" y="2132856"/>
            <a:ext cx="8503920" cy="3966192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Comissão </a:t>
            </a:r>
            <a:r>
              <a:rPr lang="pt-BR" sz="2800" dirty="0">
                <a:solidFill>
                  <a:srgbClr val="002060"/>
                </a:solidFill>
              </a:rPr>
              <a:t>sobre Determinantes </a:t>
            </a:r>
            <a:r>
              <a:rPr lang="pt-BR" sz="2800" dirty="0" smtClean="0">
                <a:solidFill>
                  <a:srgbClr val="002060"/>
                </a:solidFill>
              </a:rPr>
              <a:t>Sociais da Saúde. </a:t>
            </a:r>
          </a:p>
          <a:p>
            <a:endParaRPr lang="pt-BR" sz="2800" b="1" dirty="0">
              <a:solidFill>
                <a:srgbClr val="002060"/>
              </a:solidFill>
            </a:endParaRPr>
          </a:p>
          <a:p>
            <a:r>
              <a:rPr lang="pt-BR" sz="2800" b="1" dirty="0" smtClean="0">
                <a:solidFill>
                  <a:srgbClr val="002060"/>
                </a:solidFill>
              </a:rPr>
              <a:t>Propósito</a:t>
            </a:r>
            <a:r>
              <a:rPr lang="pt-BR" sz="2800" dirty="0" smtClean="0">
                <a:solidFill>
                  <a:srgbClr val="002060"/>
                </a:solidFill>
              </a:rPr>
              <a:t>: Gerar recomendações sobre os </a:t>
            </a:r>
            <a:r>
              <a:rPr lang="pt-BR" sz="2800" dirty="0">
                <a:solidFill>
                  <a:srgbClr val="002060"/>
                </a:solidFill>
              </a:rPr>
              <a:t>determinantes </a:t>
            </a:r>
            <a:r>
              <a:rPr lang="pt-BR" sz="2800" dirty="0" smtClean="0">
                <a:solidFill>
                  <a:srgbClr val="002060"/>
                </a:solidFill>
              </a:rPr>
              <a:t>sociais </a:t>
            </a:r>
            <a:r>
              <a:rPr lang="pt-BR" sz="2800" dirty="0">
                <a:solidFill>
                  <a:srgbClr val="002060"/>
                </a:solidFill>
              </a:rPr>
              <a:t>que </a:t>
            </a:r>
            <a:r>
              <a:rPr lang="pt-BR" sz="2800" dirty="0" smtClean="0">
                <a:solidFill>
                  <a:srgbClr val="002060"/>
                </a:solidFill>
              </a:rPr>
              <a:t>melhorem a saúde e diminuam as </a:t>
            </a:r>
            <a:r>
              <a:rPr lang="pt-BR" sz="2800" dirty="0">
                <a:solidFill>
                  <a:srgbClr val="002060"/>
                </a:solidFill>
              </a:rPr>
              <a:t>inequidades </a:t>
            </a:r>
            <a:r>
              <a:rPr lang="pt-BR" sz="2800" dirty="0" smtClean="0">
                <a:solidFill>
                  <a:srgbClr val="002060"/>
                </a:solidFill>
              </a:rPr>
              <a:t>sanitárias. </a:t>
            </a:r>
            <a:endParaRPr lang="pt-BR" sz="2800" dirty="0">
              <a:solidFill>
                <a:srgbClr val="002060"/>
              </a:solidFill>
            </a:endParaRPr>
          </a:p>
          <a:p>
            <a:endParaRPr lang="pt-BR" dirty="0" smtClean="0"/>
          </a:p>
          <a:p>
            <a:r>
              <a:rPr lang="pt-BR" dirty="0" smtClean="0"/>
              <a:t>Em 2006 é criada a Comissão Nacional.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0E54-B4F3-491C-B02D-60F838F98A97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rmAutofit/>
          </a:bodyPr>
          <a:lstStyle/>
          <a:p>
            <a:r>
              <a:rPr lang="pt-BR" sz="2400" dirty="0"/>
              <a:t>Determinantes Sociais: </a:t>
            </a:r>
            <a:r>
              <a:rPr lang="pt-BR" sz="2400" dirty="0" smtClean="0"/>
              <a:t>Modelo </a:t>
            </a:r>
            <a:r>
              <a:rPr lang="pt-BR" sz="2400" dirty="0"/>
              <a:t>de </a:t>
            </a:r>
            <a:r>
              <a:rPr lang="pt-BR" sz="2400" dirty="0" err="1"/>
              <a:t>Dahlgren</a:t>
            </a:r>
            <a:r>
              <a:rPr lang="pt-BR" sz="2400" dirty="0"/>
              <a:t> e </a:t>
            </a:r>
            <a:r>
              <a:rPr lang="pt-BR" sz="2400" dirty="0" err="1"/>
              <a:t>Whitehead</a:t>
            </a:r>
            <a:endParaRPr lang="pt-BR" sz="2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964A9-80AD-4094-B6DC-BAE881C4DAA0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36" y="1844824"/>
            <a:ext cx="57872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0481-93C5-4ED6-9DA6-134A6C707666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pt-BR" sz="2400" dirty="0" smtClean="0"/>
              <a:t>Modelos estudados pela equipe de determinantes sociais da OMS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3568" y="404664"/>
            <a:ext cx="7772400" cy="17526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/>
          <a:stretch/>
        </p:blipFill>
        <p:spPr bwMode="auto">
          <a:xfrm>
            <a:off x="5833164" y="3274542"/>
            <a:ext cx="2921658" cy="179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811FC-92F3-4818-B0F4-6EAC87577A78}" type="slidenum">
              <a:rPr lang="pt-BR" smtClean="0">
                <a:solidFill>
                  <a:srgbClr val="FFFFFF"/>
                </a:solidFill>
              </a:rPr>
              <a:pPr/>
              <a:t>43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8" y="1471786"/>
            <a:ext cx="2837022" cy="154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8" y="4140916"/>
            <a:ext cx="2709751" cy="148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62" y="1540753"/>
            <a:ext cx="26892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86" y="4509120"/>
            <a:ext cx="20113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2564136"/>
            <a:ext cx="2066925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2676-B5F6-4559-AD39-90D45CAAC4C6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01752" y="149768"/>
            <a:ext cx="8534400" cy="758952"/>
          </a:xfrm>
        </p:spPr>
        <p:txBody>
          <a:bodyPr/>
          <a:lstStyle/>
          <a:p>
            <a:r>
              <a:rPr lang="pt-BR" b="1" dirty="0" smtClean="0"/>
              <a:t>Vivendo e aprendendo</a:t>
            </a:r>
            <a:endParaRPr lang="pt-BR" b="1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C20A-629B-4DAA-ACCE-C5BA1F1D15E3}" type="slidenum">
              <a:rPr lang="pt-BR" smtClean="0">
                <a:solidFill>
                  <a:srgbClr val="FFFFFF"/>
                </a:solidFill>
              </a:rPr>
              <a:pPr/>
              <a:t>44</a:t>
            </a:fld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275856" y="1942913"/>
            <a:ext cx="1512168" cy="1091226"/>
            <a:chOff x="3131840" y="1685487"/>
            <a:chExt cx="1512168" cy="1091226"/>
          </a:xfrm>
        </p:grpSpPr>
        <p:sp>
          <p:nvSpPr>
            <p:cNvPr id="7" name="Seta para a direita 6"/>
            <p:cNvSpPr/>
            <p:nvPr/>
          </p:nvSpPr>
          <p:spPr>
            <a:xfrm>
              <a:off x="3275856" y="2300374"/>
              <a:ext cx="1368152" cy="4763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131840" y="1685487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Abrindo a caixa preta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95287" y="1580590"/>
            <a:ext cx="2376513" cy="2682880"/>
            <a:chOff x="395287" y="1580590"/>
            <a:chExt cx="2376513" cy="2682880"/>
          </a:xfrm>
        </p:grpSpPr>
        <p:grpSp>
          <p:nvGrpSpPr>
            <p:cNvPr id="5" name="Grupo 4"/>
            <p:cNvGrpSpPr/>
            <p:nvPr/>
          </p:nvGrpSpPr>
          <p:grpSpPr>
            <a:xfrm>
              <a:off x="395536" y="1652598"/>
              <a:ext cx="2376264" cy="2538864"/>
              <a:chOff x="395536" y="692696"/>
              <a:chExt cx="2376264" cy="253886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1423877"/>
                <a:ext cx="1152130" cy="766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CaixaDeTexto 2"/>
              <p:cNvSpPr txBox="1"/>
              <p:nvPr/>
            </p:nvSpPr>
            <p:spPr>
              <a:xfrm>
                <a:off x="755576" y="692696"/>
                <a:ext cx="17281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 smtClean="0">
                    <a:solidFill>
                      <a:prstClr val="black"/>
                    </a:solidFill>
                  </a:rPr>
                  <a:t>Visão do todo “indiferenciado”</a:t>
                </a:r>
                <a:endParaRPr lang="pt-BR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CaixaDeTexto 3"/>
              <p:cNvSpPr txBox="1"/>
              <p:nvPr/>
            </p:nvSpPr>
            <p:spPr>
              <a:xfrm>
                <a:off x="395536" y="2492896"/>
                <a:ext cx="237626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 smtClean="0">
                    <a:solidFill>
                      <a:prstClr val="black"/>
                    </a:solidFill>
                  </a:rPr>
                  <a:t>Conhecimento superficial,  “sensorial”</a:t>
                </a:r>
              </a:p>
              <a:p>
                <a:pPr algn="ctr"/>
                <a:r>
                  <a:rPr lang="pt-BR" sz="1400" dirty="0" smtClean="0">
                    <a:solidFill>
                      <a:prstClr val="black"/>
                    </a:solidFill>
                  </a:rPr>
                  <a:t>Primeiras interpretações</a:t>
                </a:r>
                <a:endParaRPr lang="pt-BR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Retângulo 8"/>
            <p:cNvSpPr/>
            <p:nvPr/>
          </p:nvSpPr>
          <p:spPr>
            <a:xfrm>
              <a:off x="395287" y="1580590"/>
              <a:ext cx="2376264" cy="26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1032" name="Grupo 1031"/>
          <p:cNvGrpSpPr/>
          <p:nvPr/>
        </p:nvGrpSpPr>
        <p:grpSpPr>
          <a:xfrm>
            <a:off x="5292080" y="1549252"/>
            <a:ext cx="3096344" cy="1903546"/>
            <a:chOff x="5292080" y="1549252"/>
            <a:chExt cx="3096344" cy="19035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204523"/>
              <a:ext cx="1440160" cy="902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56443"/>
              <a:ext cx="1152128" cy="1091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5292080" y="1549252"/>
              <a:ext cx="3096344" cy="19035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012160" y="1656119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Identificando as partes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3" name="Grupo 1032"/>
          <p:cNvGrpSpPr/>
          <p:nvPr/>
        </p:nvGrpSpPr>
        <p:grpSpPr>
          <a:xfrm>
            <a:off x="5436096" y="3584915"/>
            <a:ext cx="2952328" cy="2652397"/>
            <a:chOff x="5436096" y="3584915"/>
            <a:chExt cx="2952328" cy="2652397"/>
          </a:xfrm>
        </p:grpSpPr>
        <p:sp>
          <p:nvSpPr>
            <p:cNvPr id="16" name="Seta para baixo 15"/>
            <p:cNvSpPr/>
            <p:nvPr/>
          </p:nvSpPr>
          <p:spPr>
            <a:xfrm>
              <a:off x="6840252" y="3584915"/>
              <a:ext cx="396044" cy="3481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pSp>
          <p:nvGrpSpPr>
            <p:cNvPr id="1024" name="Grupo 1023"/>
            <p:cNvGrpSpPr/>
            <p:nvPr/>
          </p:nvGrpSpPr>
          <p:grpSpPr>
            <a:xfrm>
              <a:off x="5436096" y="4077072"/>
              <a:ext cx="2952328" cy="2160240"/>
              <a:chOff x="5436096" y="4077072"/>
              <a:chExt cx="2952328" cy="2160240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5868144" y="4698141"/>
                <a:ext cx="2160240" cy="1395155"/>
                <a:chOff x="5508104" y="4617132"/>
                <a:chExt cx="2160240" cy="1395155"/>
              </a:xfrm>
            </p:grpSpPr>
            <p:sp>
              <p:nvSpPr>
                <p:cNvPr id="17" name="Triângulo isósceles 16"/>
                <p:cNvSpPr/>
                <p:nvPr/>
              </p:nvSpPr>
              <p:spPr>
                <a:xfrm>
                  <a:off x="5508104" y="4707142"/>
                  <a:ext cx="216024" cy="36004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Elipse 17"/>
                <p:cNvSpPr/>
                <p:nvPr/>
              </p:nvSpPr>
              <p:spPr>
                <a:xfrm>
                  <a:off x="6012160" y="4617132"/>
                  <a:ext cx="144016" cy="3240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Paralelogramo 18"/>
                <p:cNvSpPr/>
                <p:nvPr/>
              </p:nvSpPr>
              <p:spPr>
                <a:xfrm>
                  <a:off x="6516216" y="4617132"/>
                  <a:ext cx="504056" cy="324036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rapezoide 19"/>
                <p:cNvSpPr/>
                <p:nvPr/>
              </p:nvSpPr>
              <p:spPr>
                <a:xfrm>
                  <a:off x="5796136" y="5157192"/>
                  <a:ext cx="504056" cy="288032"/>
                </a:xfrm>
                <a:prstGeom prst="trapezoid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Pentágono regular 20"/>
                <p:cNvSpPr/>
                <p:nvPr/>
              </p:nvSpPr>
              <p:spPr>
                <a:xfrm>
                  <a:off x="7164288" y="4680525"/>
                  <a:ext cx="504056" cy="540060"/>
                </a:xfrm>
                <a:prstGeom prst="pentag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Losango 21"/>
                <p:cNvSpPr/>
                <p:nvPr/>
              </p:nvSpPr>
              <p:spPr>
                <a:xfrm>
                  <a:off x="6480212" y="5193196"/>
                  <a:ext cx="504056" cy="288032"/>
                </a:xfrm>
                <a:prstGeom prst="diamond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Cruz 22"/>
                <p:cNvSpPr/>
                <p:nvPr/>
              </p:nvSpPr>
              <p:spPr>
                <a:xfrm>
                  <a:off x="7236296" y="5301208"/>
                  <a:ext cx="360040" cy="360040"/>
                </a:xfrm>
                <a:prstGeom prst="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Heptágono 23"/>
                <p:cNvSpPr/>
                <p:nvPr/>
              </p:nvSpPr>
              <p:spPr>
                <a:xfrm>
                  <a:off x="5676423" y="5580239"/>
                  <a:ext cx="432048" cy="432048"/>
                </a:xfrm>
                <a:prstGeom prst="heptag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Cubo 24"/>
                <p:cNvSpPr/>
                <p:nvPr/>
              </p:nvSpPr>
              <p:spPr>
                <a:xfrm>
                  <a:off x="6300192" y="5643246"/>
                  <a:ext cx="398648" cy="306034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Pizza 25"/>
                <p:cNvSpPr/>
                <p:nvPr/>
              </p:nvSpPr>
              <p:spPr>
                <a:xfrm>
                  <a:off x="6876256" y="5481228"/>
                  <a:ext cx="288032" cy="468052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8" name="Retângulo 27"/>
              <p:cNvSpPr/>
              <p:nvPr/>
            </p:nvSpPr>
            <p:spPr>
              <a:xfrm>
                <a:off x="5436096" y="4077072"/>
                <a:ext cx="2952328" cy="216024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5724128" y="4263470"/>
                <a:ext cx="24482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 smtClean="0">
                    <a:solidFill>
                      <a:prstClr val="black"/>
                    </a:solidFill>
                  </a:rPr>
                  <a:t>Estudando as partes</a:t>
                </a:r>
                <a:endParaRPr lang="pt-BR" sz="14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30" name="Grupo 1029"/>
          <p:cNvGrpSpPr/>
          <p:nvPr/>
        </p:nvGrpSpPr>
        <p:grpSpPr>
          <a:xfrm>
            <a:off x="3187083" y="4571247"/>
            <a:ext cx="2016224" cy="1502047"/>
            <a:chOff x="3187083" y="4571247"/>
            <a:chExt cx="2016224" cy="1502047"/>
          </a:xfrm>
        </p:grpSpPr>
        <p:grpSp>
          <p:nvGrpSpPr>
            <p:cNvPr id="1025" name="Grupo 1024"/>
            <p:cNvGrpSpPr/>
            <p:nvPr/>
          </p:nvGrpSpPr>
          <p:grpSpPr>
            <a:xfrm>
              <a:off x="3415585" y="4571247"/>
              <a:ext cx="1512168" cy="1090001"/>
              <a:chOff x="3415585" y="4571247"/>
              <a:chExt cx="1512168" cy="1090001"/>
            </a:xfrm>
          </p:grpSpPr>
          <p:sp>
            <p:nvSpPr>
              <p:cNvPr id="30" name="Seta para a esquerda 29"/>
              <p:cNvSpPr/>
              <p:nvPr/>
            </p:nvSpPr>
            <p:spPr>
              <a:xfrm>
                <a:off x="3419872" y="5148191"/>
                <a:ext cx="1368152" cy="51305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3415585" y="4571247"/>
                <a:ext cx="1512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 smtClean="0">
                    <a:solidFill>
                      <a:prstClr val="black"/>
                    </a:solidFill>
                  </a:rPr>
                  <a:t>Montando o quebra-cabeças</a:t>
                </a:r>
                <a:endParaRPr lang="pt-BR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29" name="CaixaDeTexto 1028"/>
            <p:cNvSpPr txBox="1"/>
            <p:nvPr/>
          </p:nvSpPr>
          <p:spPr>
            <a:xfrm>
              <a:off x="3187083" y="5765517"/>
              <a:ext cx="2016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solidFill>
                    <a:prstClr val="black"/>
                  </a:solidFill>
                </a:rPr>
                <a:t>Reconstruindo o todo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31" name="CaixaDeTexto 1030"/>
          <p:cNvSpPr txBox="1"/>
          <p:nvPr/>
        </p:nvSpPr>
        <p:spPr>
          <a:xfrm>
            <a:off x="395536" y="4707721"/>
            <a:ext cx="2376264" cy="116955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prstClr val="black"/>
                </a:solidFill>
              </a:rPr>
              <a:t>Todo reconstruído.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</a:rPr>
              <a:t>Conhecimento aprofundado. Maior aproximação com a realidade.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FC48-E35C-4797-9019-60456EB81AFF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01752" y="44624"/>
            <a:ext cx="8534400" cy="758952"/>
          </a:xfrm>
        </p:spPr>
        <p:txBody>
          <a:bodyPr/>
          <a:lstStyle/>
          <a:p>
            <a:r>
              <a:rPr lang="pt-BR" b="1" dirty="0" smtClean="0"/>
              <a:t>Vivendo, pensando e aprendendo</a:t>
            </a:r>
            <a:endParaRPr lang="pt-BR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811FC-92F3-4818-B0F4-6EAC87577A78}" type="slidenum">
              <a:rPr lang="pt-BR" smtClean="0">
                <a:solidFill>
                  <a:srgbClr val="FFFFFF"/>
                </a:solidFill>
              </a:rPr>
              <a:pPr/>
              <a:t>45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4211960" y="33450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1187624" y="2700845"/>
            <a:ext cx="2921634" cy="2858254"/>
            <a:chOff x="1187624" y="2204864"/>
            <a:chExt cx="2921634" cy="285825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204864"/>
              <a:ext cx="2921634" cy="1944216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907704" y="469378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Caixa preta</a:t>
              </a:r>
              <a:endParaRPr lang="pt-BR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64986" y="1700808"/>
            <a:ext cx="2655108" cy="3824601"/>
            <a:chOff x="5517292" y="1238517"/>
            <a:chExt cx="2655108" cy="3824601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292" y="1238517"/>
              <a:ext cx="2655108" cy="2982571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6052758" y="469378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Caixa chinesa</a:t>
              </a:r>
              <a:endParaRPr lang="pt-BR" dirty="0"/>
            </a:p>
          </p:txBody>
        </p:sp>
      </p:grp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00B3E-205C-4936-9C37-CD92EABCB802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Henri </a:t>
            </a:r>
            <a:r>
              <a:rPr lang="pt-BR" dirty="0" err="1" smtClean="0"/>
              <a:t>Bergson</a:t>
            </a:r>
            <a:r>
              <a:rPr lang="pt-BR" dirty="0" smtClean="0"/>
              <a:t> (1859-1941)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46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01752" y="1556792"/>
            <a:ext cx="4038600" cy="4496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000" b="1" smtClean="0"/>
              <a:t>Sobre o </a:t>
            </a:r>
            <a:r>
              <a:rPr lang="pt-BR" sz="2000" b="1" dirty="0" smtClean="0"/>
              <a:t>pensamento: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“Criado pela vida em circunstâncias determinadas para agir sobre coisas determinadas, como poderia abarcar a vida, da qual não é mais que uma emanação ou um aspecto? ...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Seria o mesmo que pretender que a parte iguala o todo, que o efeito pode absorver em si sua causa, ou que o seixo deixado na praia desenha a forma da onda que o trouxe.”</a:t>
            </a:r>
            <a:endParaRPr lang="pt-BR" sz="2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1584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BAA1-A6F1-44F2-8E8C-945D8D41BCE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2918884" cy="2189163"/>
          </a:xfr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0985-AD81-49A9-903F-06634FC80B39}" type="slidenum">
              <a:rPr lang="pt-BR" smtClean="0">
                <a:solidFill>
                  <a:srgbClr val="FFFFFF"/>
                </a:solidFill>
              </a:rPr>
              <a:pPr/>
              <a:t>5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024336" cy="2268252"/>
          </a:xfrm>
        </p:spPr>
      </p:pic>
      <p:sp>
        <p:nvSpPr>
          <p:cNvPr id="1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067944" y="2060847"/>
            <a:ext cx="4618856" cy="4070077"/>
          </a:xfrm>
        </p:spPr>
        <p:txBody>
          <a:bodyPr>
            <a:noAutofit/>
          </a:bodyPr>
          <a:lstStyle/>
          <a:p>
            <a:r>
              <a:rPr lang="pt-BR" sz="2400" dirty="0" smtClean="0">
                <a:effectLst/>
              </a:rPr>
              <a:t>Como viviam?</a:t>
            </a:r>
          </a:p>
          <a:p>
            <a:endParaRPr lang="pt-BR" sz="2400" dirty="0" smtClean="0">
              <a:effectLst/>
            </a:endParaRPr>
          </a:p>
          <a:p>
            <a:r>
              <a:rPr lang="pt-BR" sz="2400" dirty="0" smtClean="0"/>
              <a:t>Quais os problemas de saúde mais frequentes?</a:t>
            </a:r>
          </a:p>
          <a:p>
            <a:endParaRPr lang="pt-BR" sz="2400" dirty="0" smtClean="0"/>
          </a:p>
          <a:p>
            <a:r>
              <a:rPr lang="pt-BR" sz="2400" dirty="0" smtClean="0">
                <a:effectLst/>
              </a:rPr>
              <a:t>Como eram interpretados?</a:t>
            </a:r>
          </a:p>
          <a:p>
            <a:endParaRPr lang="pt-BR" sz="2400" dirty="0" smtClean="0">
              <a:effectLst/>
            </a:endParaRPr>
          </a:p>
          <a:p>
            <a:r>
              <a:rPr lang="pt-BR" sz="2400" dirty="0" smtClean="0"/>
              <a:t>Como eram tratados?</a:t>
            </a:r>
            <a:endParaRPr lang="pt-BR" sz="2400" dirty="0">
              <a:effectLst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749970"/>
          </a:xfrm>
        </p:spPr>
        <p:txBody>
          <a:bodyPr/>
          <a:lstStyle/>
          <a:p>
            <a:r>
              <a:rPr lang="pt-BR" b="1" dirty="0"/>
              <a:t>Primórdios da humanidade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7740352" y="6356176"/>
            <a:ext cx="1208168" cy="385192"/>
          </a:xfrm>
        </p:spPr>
        <p:txBody>
          <a:bodyPr/>
          <a:lstStyle/>
          <a:p>
            <a:fld id="{D4459A29-2257-40C7-9896-0314C426356A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Revolução neolítica</a:t>
            </a:r>
            <a:br>
              <a:rPr lang="pt-BR" dirty="0" smtClean="0"/>
            </a:br>
            <a:r>
              <a:rPr lang="pt-BR" sz="1200" dirty="0" smtClean="0"/>
              <a:t>(10 a 15 mil anos atrás)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40958" r="28422" b="18668"/>
          <a:stretch/>
        </p:blipFill>
        <p:spPr bwMode="auto">
          <a:xfrm>
            <a:off x="5364088" y="1713826"/>
            <a:ext cx="3111460" cy="20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827578" y="1997576"/>
            <a:ext cx="4032453" cy="2439536"/>
            <a:chOff x="827578" y="1997576"/>
            <a:chExt cx="4032453" cy="2439536"/>
          </a:xfrm>
        </p:grpSpPr>
        <p:sp>
          <p:nvSpPr>
            <p:cNvPr id="7" name="Forma livre 6"/>
            <p:cNvSpPr/>
            <p:nvPr/>
          </p:nvSpPr>
          <p:spPr>
            <a:xfrm>
              <a:off x="827578" y="1997576"/>
              <a:ext cx="1522413" cy="2439536"/>
            </a:xfrm>
            <a:custGeom>
              <a:avLst/>
              <a:gdLst>
                <a:gd name="connsiteX0" fmla="*/ 0 w 2174875"/>
                <a:gd name="connsiteY0" fmla="*/ 0 h 1522412"/>
                <a:gd name="connsiteX1" fmla="*/ 1413669 w 2174875"/>
                <a:gd name="connsiteY1" fmla="*/ 0 h 1522412"/>
                <a:gd name="connsiteX2" fmla="*/ 2174875 w 2174875"/>
                <a:gd name="connsiteY2" fmla="*/ 761206 h 1522412"/>
                <a:gd name="connsiteX3" fmla="*/ 1413669 w 2174875"/>
                <a:gd name="connsiteY3" fmla="*/ 1522412 h 1522412"/>
                <a:gd name="connsiteX4" fmla="*/ 0 w 2174875"/>
                <a:gd name="connsiteY4" fmla="*/ 1522412 h 1522412"/>
                <a:gd name="connsiteX5" fmla="*/ 761206 w 2174875"/>
                <a:gd name="connsiteY5" fmla="*/ 761206 h 1522412"/>
                <a:gd name="connsiteX6" fmla="*/ 0 w 2174875"/>
                <a:gd name="connsiteY6" fmla="*/ 0 h 152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4875" h="1522412">
                  <a:moveTo>
                    <a:pt x="2174874" y="0"/>
                  </a:moveTo>
                  <a:lnTo>
                    <a:pt x="2174874" y="989568"/>
                  </a:lnTo>
                  <a:lnTo>
                    <a:pt x="1087438" y="1522412"/>
                  </a:lnTo>
                  <a:lnTo>
                    <a:pt x="1" y="989568"/>
                  </a:lnTo>
                  <a:lnTo>
                    <a:pt x="1" y="0"/>
                  </a:lnTo>
                  <a:lnTo>
                    <a:pt x="1087438" y="532844"/>
                  </a:lnTo>
                  <a:lnTo>
                    <a:pt x="2174874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772636" rIns="11430" bIns="772637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smtClean="0">
                  <a:solidFill>
                    <a:prstClr val="white"/>
                  </a:solidFill>
                </a:rPr>
                <a:t>Produção</a:t>
              </a: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347302" y="1997578"/>
              <a:ext cx="2512729" cy="1575438"/>
            </a:xfrm>
            <a:custGeom>
              <a:avLst/>
              <a:gdLst>
                <a:gd name="connsiteX0" fmla="*/ 235616 w 1413668"/>
                <a:gd name="connsiteY0" fmla="*/ 0 h 2353379"/>
                <a:gd name="connsiteX1" fmla="*/ 1178052 w 1413668"/>
                <a:gd name="connsiteY1" fmla="*/ 0 h 2353379"/>
                <a:gd name="connsiteX2" fmla="*/ 1413668 w 1413668"/>
                <a:gd name="connsiteY2" fmla="*/ 235616 h 2353379"/>
                <a:gd name="connsiteX3" fmla="*/ 1413668 w 1413668"/>
                <a:gd name="connsiteY3" fmla="*/ 2353379 h 2353379"/>
                <a:gd name="connsiteX4" fmla="*/ 1413668 w 1413668"/>
                <a:gd name="connsiteY4" fmla="*/ 2353379 h 2353379"/>
                <a:gd name="connsiteX5" fmla="*/ 0 w 1413668"/>
                <a:gd name="connsiteY5" fmla="*/ 2353379 h 2353379"/>
                <a:gd name="connsiteX6" fmla="*/ 0 w 1413668"/>
                <a:gd name="connsiteY6" fmla="*/ 2353379 h 2353379"/>
                <a:gd name="connsiteX7" fmla="*/ 0 w 1413668"/>
                <a:gd name="connsiteY7" fmla="*/ 235616 h 2353379"/>
                <a:gd name="connsiteX8" fmla="*/ 235616 w 1413668"/>
                <a:gd name="connsiteY8" fmla="*/ 0 h 235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668" h="2353379">
                  <a:moveTo>
                    <a:pt x="1413668" y="392238"/>
                  </a:moveTo>
                  <a:lnTo>
                    <a:pt x="1413668" y="1961141"/>
                  </a:lnTo>
                  <a:cubicBezTo>
                    <a:pt x="1413668" y="2177767"/>
                    <a:pt x="1350301" y="2353378"/>
                    <a:pt x="1272134" y="2353378"/>
                  </a:cubicBezTo>
                  <a:lnTo>
                    <a:pt x="0" y="2353378"/>
                  </a:lnTo>
                  <a:lnTo>
                    <a:pt x="0" y="2353378"/>
                  </a:lnTo>
                  <a:lnTo>
                    <a:pt x="0" y="1"/>
                  </a:lnTo>
                  <a:lnTo>
                    <a:pt x="0" y="1"/>
                  </a:lnTo>
                  <a:lnTo>
                    <a:pt x="1272134" y="1"/>
                  </a:lnTo>
                  <a:cubicBezTo>
                    <a:pt x="1350301" y="1"/>
                    <a:pt x="1413668" y="175612"/>
                    <a:pt x="1413668" y="39223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7" tIns="74090" rIns="74090" bIns="74091" numCol="1" spcCol="1270" anchor="ctr" anchorCtr="0">
              <a:noAutofit/>
            </a:bodyPr>
            <a:lstStyle/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Conquistas técnicas. Cerâmica. Arado, foice. Tecelagem.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Aprende a reproduzir plantas.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Domestica os animais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Abandona o nomadismo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27578" y="3861054"/>
            <a:ext cx="4032453" cy="2448266"/>
            <a:chOff x="827578" y="3861054"/>
            <a:chExt cx="4032453" cy="2448266"/>
          </a:xfrm>
        </p:grpSpPr>
        <p:sp>
          <p:nvSpPr>
            <p:cNvPr id="9" name="Forma livre 8"/>
            <p:cNvSpPr/>
            <p:nvPr/>
          </p:nvSpPr>
          <p:spPr>
            <a:xfrm>
              <a:off x="827578" y="3861054"/>
              <a:ext cx="1522413" cy="2448266"/>
            </a:xfrm>
            <a:custGeom>
              <a:avLst/>
              <a:gdLst>
                <a:gd name="connsiteX0" fmla="*/ 0 w 2174875"/>
                <a:gd name="connsiteY0" fmla="*/ 0 h 1522412"/>
                <a:gd name="connsiteX1" fmla="*/ 1413669 w 2174875"/>
                <a:gd name="connsiteY1" fmla="*/ 0 h 1522412"/>
                <a:gd name="connsiteX2" fmla="*/ 2174875 w 2174875"/>
                <a:gd name="connsiteY2" fmla="*/ 761206 h 1522412"/>
                <a:gd name="connsiteX3" fmla="*/ 1413669 w 2174875"/>
                <a:gd name="connsiteY3" fmla="*/ 1522412 h 1522412"/>
                <a:gd name="connsiteX4" fmla="*/ 0 w 2174875"/>
                <a:gd name="connsiteY4" fmla="*/ 1522412 h 1522412"/>
                <a:gd name="connsiteX5" fmla="*/ 761206 w 2174875"/>
                <a:gd name="connsiteY5" fmla="*/ 761206 h 1522412"/>
                <a:gd name="connsiteX6" fmla="*/ 0 w 2174875"/>
                <a:gd name="connsiteY6" fmla="*/ 0 h 152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4875" h="1522412">
                  <a:moveTo>
                    <a:pt x="2174874" y="0"/>
                  </a:moveTo>
                  <a:lnTo>
                    <a:pt x="2174874" y="989568"/>
                  </a:lnTo>
                  <a:lnTo>
                    <a:pt x="1087438" y="1522412"/>
                  </a:lnTo>
                  <a:lnTo>
                    <a:pt x="1" y="989568"/>
                  </a:lnTo>
                  <a:lnTo>
                    <a:pt x="1" y="0"/>
                  </a:lnTo>
                  <a:lnTo>
                    <a:pt x="1087438" y="532844"/>
                  </a:lnTo>
                  <a:lnTo>
                    <a:pt x="2174874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772636" rIns="11430" bIns="772637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smtClean="0">
                  <a:solidFill>
                    <a:prstClr val="white"/>
                  </a:solidFill>
                </a:rPr>
                <a:t>População</a:t>
              </a: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2376251" y="3861054"/>
              <a:ext cx="2483780" cy="1557686"/>
            </a:xfrm>
            <a:custGeom>
              <a:avLst/>
              <a:gdLst>
                <a:gd name="connsiteX0" fmla="*/ 235616 w 1413668"/>
                <a:gd name="connsiteY0" fmla="*/ 0 h 2357883"/>
                <a:gd name="connsiteX1" fmla="*/ 1178052 w 1413668"/>
                <a:gd name="connsiteY1" fmla="*/ 0 h 2357883"/>
                <a:gd name="connsiteX2" fmla="*/ 1413668 w 1413668"/>
                <a:gd name="connsiteY2" fmla="*/ 235616 h 2357883"/>
                <a:gd name="connsiteX3" fmla="*/ 1413668 w 1413668"/>
                <a:gd name="connsiteY3" fmla="*/ 2357883 h 2357883"/>
                <a:gd name="connsiteX4" fmla="*/ 1413668 w 1413668"/>
                <a:gd name="connsiteY4" fmla="*/ 2357883 h 2357883"/>
                <a:gd name="connsiteX5" fmla="*/ 0 w 1413668"/>
                <a:gd name="connsiteY5" fmla="*/ 2357883 h 2357883"/>
                <a:gd name="connsiteX6" fmla="*/ 0 w 1413668"/>
                <a:gd name="connsiteY6" fmla="*/ 2357883 h 2357883"/>
                <a:gd name="connsiteX7" fmla="*/ 0 w 1413668"/>
                <a:gd name="connsiteY7" fmla="*/ 235616 h 2357883"/>
                <a:gd name="connsiteX8" fmla="*/ 235616 w 1413668"/>
                <a:gd name="connsiteY8" fmla="*/ 0 h 235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668" h="2357883">
                  <a:moveTo>
                    <a:pt x="1413668" y="392989"/>
                  </a:moveTo>
                  <a:lnTo>
                    <a:pt x="1413668" y="1964894"/>
                  </a:lnTo>
                  <a:cubicBezTo>
                    <a:pt x="1413668" y="2181935"/>
                    <a:pt x="1350422" y="2357882"/>
                    <a:pt x="1272404" y="2357882"/>
                  </a:cubicBezTo>
                  <a:lnTo>
                    <a:pt x="0" y="2357882"/>
                  </a:lnTo>
                  <a:lnTo>
                    <a:pt x="0" y="2357882"/>
                  </a:lnTo>
                  <a:lnTo>
                    <a:pt x="0" y="1"/>
                  </a:lnTo>
                  <a:lnTo>
                    <a:pt x="0" y="1"/>
                  </a:lnTo>
                  <a:lnTo>
                    <a:pt x="1272404" y="1"/>
                  </a:lnTo>
                  <a:cubicBezTo>
                    <a:pt x="1350422" y="1"/>
                    <a:pt x="1413668" y="175948"/>
                    <a:pt x="1413668" y="392989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7" tIns="74090" rIns="74090" bIns="74091" numCol="1" spcCol="1270" anchor="ctr" anchorCtr="0">
              <a:noAutofit/>
            </a:bodyPr>
            <a:lstStyle/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Crescimento populacional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Clãs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Hierarquia social</a:t>
              </a: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10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05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Surge um início de desmembramento de funções</a:t>
              </a:r>
              <a:r>
                <a:rPr lang="pt-BR" sz="1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.</a:t>
              </a:r>
              <a:endParaRPr lang="pt-BR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57150" lvl="1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pt-BR" sz="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6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5379204" y="3861054"/>
            <a:ext cx="3096344" cy="2002948"/>
          </a:xfr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100" dirty="0" smtClean="0"/>
              <a:t>PERFIL EPIDEMIOLÓGICO SEMELHANTE</a:t>
            </a:r>
          </a:p>
          <a:p>
            <a:r>
              <a:rPr lang="pt-BR" sz="1100" dirty="0" smtClean="0"/>
              <a:t>Aumentam as condições para zoonoses.</a:t>
            </a:r>
          </a:p>
          <a:p>
            <a:r>
              <a:rPr lang="pt-BR" sz="1100" dirty="0" smtClean="0"/>
              <a:t>Poluição das águas</a:t>
            </a:r>
          </a:p>
          <a:p>
            <a:r>
              <a:rPr lang="pt-BR" sz="1100" dirty="0" smtClean="0"/>
              <a:t>Acúmulo de lixo</a:t>
            </a:r>
          </a:p>
          <a:p>
            <a:endParaRPr lang="pt-BR" sz="1100" dirty="0" smtClean="0"/>
          </a:p>
          <a:p>
            <a:pPr marL="0" indent="0">
              <a:buNone/>
            </a:pPr>
            <a:r>
              <a:rPr lang="pt-BR" sz="1100" dirty="0" smtClean="0"/>
              <a:t>INTERPRETAÇÃO </a:t>
            </a:r>
            <a:r>
              <a:rPr lang="pt-BR" sz="1100" dirty="0"/>
              <a:t>SEMELHANTE</a:t>
            </a:r>
          </a:p>
          <a:p>
            <a:pPr marL="0" indent="0">
              <a:buNone/>
            </a:pPr>
            <a:r>
              <a:rPr lang="pt-BR" sz="1100" dirty="0" smtClean="0"/>
              <a:t>DO PROCESSO SAÚDE-ENFERMIDADE.</a:t>
            </a:r>
          </a:p>
          <a:p>
            <a:pPr marL="0" indent="0">
              <a:buNone/>
            </a:pPr>
            <a:endParaRPr lang="pt-BR" sz="1100" dirty="0"/>
          </a:p>
          <a:p>
            <a:pPr marL="0" indent="0">
              <a:buNone/>
            </a:pPr>
            <a:r>
              <a:rPr lang="pt-BR" sz="1100" dirty="0" smtClean="0"/>
              <a:t>APARECIMENTO DO “CURADOR”</a:t>
            </a:r>
          </a:p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F5DE-ECF6-4C9A-953F-C0EA783024F8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300608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Antiguidade: duas vertentes</a:t>
            </a:r>
            <a:br>
              <a:rPr lang="pt-BR" b="1" dirty="0" smtClean="0"/>
            </a:br>
            <a:r>
              <a:rPr lang="pt-BR" sz="2000" b="1" dirty="0" smtClean="0"/>
              <a:t>4.000 </a:t>
            </a:r>
            <a:r>
              <a:rPr lang="pt-BR" sz="2000" b="1" dirty="0" err="1" smtClean="0"/>
              <a:t>a.C</a:t>
            </a:r>
            <a:r>
              <a:rPr lang="pt-BR" sz="2000" b="1" dirty="0" smtClean="0"/>
              <a:t> a 476 </a:t>
            </a:r>
            <a:r>
              <a:rPr lang="pt-BR" sz="2000" b="1" dirty="0" err="1" smtClean="0"/>
              <a:t>d.C</a:t>
            </a:r>
            <a:endParaRPr lang="pt-BR" sz="2000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7236296" y="6309320"/>
            <a:ext cx="745232" cy="441325"/>
          </a:xfrm>
        </p:spPr>
        <p:txBody>
          <a:bodyPr/>
          <a:lstStyle/>
          <a:p>
            <a:fld id="{BEE67E8C-9383-4415-BBF5-CD9011AF7B0E}" type="slidenum">
              <a:rPr lang="pt-BR" smtClean="0">
                <a:solidFill>
                  <a:srgbClr val="FFFFFF"/>
                </a:solidFill>
              </a:rPr>
              <a:pPr/>
              <a:t>7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8503920" cy="4182216"/>
          </a:xfrm>
        </p:spPr>
        <p:txBody>
          <a:bodyPr/>
          <a:lstStyle/>
          <a:p>
            <a:r>
              <a:rPr lang="pt-BR" dirty="0"/>
              <a:t>1ª vertente: </a:t>
            </a:r>
            <a:r>
              <a:rPr lang="pt-BR" sz="2800" dirty="0"/>
              <a:t>assírios, caldeus, egípcios,  hebreus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pt-BR" dirty="0">
                <a:solidFill>
                  <a:schemeClr val="tx1"/>
                </a:solidFill>
              </a:rPr>
              <a:t>corpo como receptáculo de causa externa (natural ou sobrenatural)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2800" dirty="0"/>
              <a:t>2ª vertente: gregos, chineses, </a:t>
            </a:r>
            <a:r>
              <a:rPr lang="pt-BR" sz="2800" dirty="0" smtClean="0"/>
              <a:t>hindus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pt-BR" dirty="0"/>
              <a:t>doença como resultado do desequilíbrio entre os humores que compõem o corpo</a:t>
            </a:r>
          </a:p>
          <a:p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807768" cy="365760"/>
          </a:xfrm>
        </p:spPr>
        <p:txBody>
          <a:bodyPr/>
          <a:lstStyle/>
          <a:p>
            <a:fld id="{4BC269E4-9C66-41C7-B833-3275263D9E21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medicina na antiguidade</a:t>
            </a:r>
            <a:br>
              <a:rPr lang="pt-BR" dirty="0" smtClean="0"/>
            </a:br>
            <a:r>
              <a:rPr lang="pt-BR" sz="2200" dirty="0" smtClean="0"/>
              <a:t>SUMÉRIOS, ASSÍRIOS E BABILÔNIOS</a:t>
            </a:r>
            <a:endParaRPr lang="pt-BR" sz="2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236296" y="6363507"/>
            <a:ext cx="720080" cy="377861"/>
          </a:xfrm>
        </p:spPr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8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8" y="1600863"/>
            <a:ext cx="3347452" cy="222047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18" y="4005064"/>
            <a:ext cx="156163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7" y="3916579"/>
            <a:ext cx="1590831" cy="217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42222" y="1556792"/>
            <a:ext cx="3960440" cy="42780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pt-BR" sz="1600" dirty="0" smtClean="0"/>
          </a:p>
          <a:p>
            <a:r>
              <a:rPr lang="pt-BR" sz="1600" dirty="0" smtClean="0"/>
              <a:t>Causas naturais ou sobrenaturais.</a:t>
            </a:r>
          </a:p>
          <a:p>
            <a:endParaRPr lang="pt-BR" sz="1600" dirty="0"/>
          </a:p>
          <a:p>
            <a:r>
              <a:rPr lang="pt-BR" sz="1600" dirty="0" smtClean="0"/>
              <a:t>Consulta </a:t>
            </a:r>
            <a:r>
              <a:rPr lang="pt-BR" sz="1600" dirty="0"/>
              <a:t>com um adivinho e daí para um sacerdote exorcista ou um sacerdote </a:t>
            </a:r>
            <a:r>
              <a:rPr lang="pt-BR" sz="1600" dirty="0" smtClean="0"/>
              <a:t>médico</a:t>
            </a:r>
            <a:r>
              <a:rPr lang="pt-BR" sz="1600" dirty="0"/>
              <a:t> </a:t>
            </a:r>
            <a:r>
              <a:rPr lang="pt-BR" sz="1600" dirty="0" smtClean="0"/>
              <a:t>(Sumérios)</a:t>
            </a:r>
          </a:p>
          <a:p>
            <a:endParaRPr lang="pt-BR" sz="1600" dirty="0"/>
          </a:p>
          <a:p>
            <a:r>
              <a:rPr lang="pt-BR" sz="1600" dirty="0"/>
              <a:t>Início no </a:t>
            </a:r>
            <a:r>
              <a:rPr lang="pt-BR" sz="1600" dirty="0" smtClean="0"/>
              <a:t>mercado (Babilônios)</a:t>
            </a:r>
            <a:endParaRPr lang="pt-BR" sz="1600" dirty="0"/>
          </a:p>
          <a:p>
            <a:endParaRPr lang="pt-BR" sz="1600" dirty="0" smtClean="0"/>
          </a:p>
          <a:p>
            <a:r>
              <a:rPr lang="pt-BR" sz="1600" dirty="0"/>
              <a:t>Rituais de exorcismo</a:t>
            </a:r>
          </a:p>
          <a:p>
            <a:endParaRPr lang="pt-BR" sz="1600" dirty="0"/>
          </a:p>
          <a:p>
            <a:r>
              <a:rPr lang="pt-BR" sz="1600" dirty="0"/>
              <a:t>Terapêutica: produtos naturais mais </a:t>
            </a:r>
            <a:r>
              <a:rPr lang="pt-BR" sz="1600" dirty="0" smtClean="0"/>
              <a:t>encantamentos</a:t>
            </a:r>
          </a:p>
          <a:p>
            <a:endParaRPr lang="pt-BR" sz="1600" dirty="0"/>
          </a:p>
          <a:p>
            <a:r>
              <a:rPr lang="pt-BR" sz="1600" dirty="0"/>
              <a:t>Milhares de placas com textos médicos e grande variedade de remédios</a:t>
            </a:r>
          </a:p>
          <a:p>
            <a:endParaRPr lang="pt-BR" sz="160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807768" cy="365760"/>
          </a:xfrm>
        </p:spPr>
        <p:txBody>
          <a:bodyPr/>
          <a:lstStyle/>
          <a:p>
            <a:fld id="{D083A048-9A03-454F-91DD-EA7D94E857E5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490" y="-1514"/>
            <a:ext cx="7756263" cy="1054250"/>
          </a:xfrm>
        </p:spPr>
        <p:txBody>
          <a:bodyPr>
            <a:normAutofit/>
          </a:bodyPr>
          <a:lstStyle/>
          <a:p>
            <a:r>
              <a:rPr lang="pt-BR" b="1" dirty="0"/>
              <a:t>A medicina na antiguidade</a:t>
            </a:r>
            <a:br>
              <a:rPr lang="pt-BR" b="1" dirty="0"/>
            </a:br>
            <a:r>
              <a:rPr lang="pt-BR" sz="2200" b="1" dirty="0" smtClean="0"/>
              <a:t>EGITO</a:t>
            </a:r>
            <a:endParaRPr lang="pt-BR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293" y="1772816"/>
            <a:ext cx="3310643" cy="444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quarter" idx="4294967295"/>
          </p:nvPr>
        </p:nvSpPr>
        <p:spPr>
          <a:xfrm>
            <a:off x="4499992" y="2060848"/>
            <a:ext cx="4392488" cy="4248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1800" b="1" dirty="0"/>
              <a:t>Causas naturais e sobrenaturais: </a:t>
            </a:r>
            <a:r>
              <a:rPr lang="pt-BR" sz="1800" dirty="0"/>
              <a:t>temperatura, espíritos, venenos, bruxaria, vermes ou insetos.</a:t>
            </a:r>
          </a:p>
          <a:p>
            <a:pPr marL="0" indent="0">
              <a:buNone/>
            </a:pPr>
            <a:endParaRPr lang="pt-BR" sz="1800" dirty="0"/>
          </a:p>
          <a:p>
            <a:r>
              <a:rPr lang="pt-BR" sz="1800" dirty="0" smtClean="0"/>
              <a:t>O </a:t>
            </a:r>
            <a:r>
              <a:rPr lang="pt-BR" sz="1800" b="1" dirty="0"/>
              <a:t>papiro de </a:t>
            </a:r>
            <a:r>
              <a:rPr lang="pt-BR" sz="1800" b="1" dirty="0" err="1"/>
              <a:t>Ebers</a:t>
            </a:r>
            <a:r>
              <a:rPr lang="pt-BR" sz="1800" dirty="0"/>
              <a:t>, datado de 1550 </a:t>
            </a:r>
            <a:r>
              <a:rPr lang="pt-BR" sz="1800" dirty="0" err="1" smtClean="0"/>
              <a:t>a.C</a:t>
            </a:r>
            <a:r>
              <a:rPr lang="pt-BR" sz="1800" dirty="0" smtClean="0"/>
              <a:t>, </a:t>
            </a:r>
            <a:r>
              <a:rPr lang="pt-BR" sz="1800" dirty="0"/>
              <a:t>contém 108 páginas </a:t>
            </a:r>
            <a:r>
              <a:rPr lang="pt-BR" sz="1800" dirty="0" smtClean="0"/>
              <a:t>com </a:t>
            </a:r>
            <a:r>
              <a:rPr lang="pt-BR" sz="1800" dirty="0"/>
              <a:t>875 prescrições sobre afecções </a:t>
            </a:r>
            <a:r>
              <a:rPr lang="pt-BR" sz="1800" dirty="0" smtClean="0"/>
              <a:t>diversas</a:t>
            </a:r>
            <a:r>
              <a:rPr lang="pt-BR" sz="1800" dirty="0"/>
              <a:t> </a:t>
            </a:r>
            <a:r>
              <a:rPr lang="pt-BR" sz="1800" dirty="0" smtClean="0"/>
              <a:t>com </a:t>
            </a:r>
            <a:r>
              <a:rPr lang="pt-BR" sz="1800" dirty="0"/>
              <a:t>medicação e encantamentos. </a:t>
            </a:r>
            <a:endParaRPr lang="pt-BR" sz="1800" dirty="0" smtClean="0"/>
          </a:p>
          <a:p>
            <a:endParaRPr lang="pt-BR" sz="1800" dirty="0"/>
          </a:p>
          <a:p>
            <a:r>
              <a:rPr lang="pt-BR" sz="1800" dirty="0" smtClean="0"/>
              <a:t>Quantidade </a:t>
            </a:r>
            <a:r>
              <a:rPr lang="pt-BR" sz="1800" dirty="0"/>
              <a:t>expressiva de </a:t>
            </a:r>
            <a:r>
              <a:rPr lang="pt-BR" sz="1800" b="1" dirty="0"/>
              <a:t>empirismo</a:t>
            </a:r>
            <a:r>
              <a:rPr lang="pt-BR" sz="1800" dirty="0" smtClean="0"/>
              <a:t>, </a:t>
            </a:r>
            <a:r>
              <a:rPr lang="pt-BR" sz="1800" dirty="0"/>
              <a:t>denotando o começo de uma </a:t>
            </a:r>
            <a:r>
              <a:rPr lang="pt-BR" sz="1800" b="1" dirty="0"/>
              <a:t>teoria racional da doença </a:t>
            </a:r>
          </a:p>
          <a:p>
            <a:endParaRPr lang="pt-BR" sz="1800" dirty="0" smtClean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549F-C580-4A91-9056-AD8943CC0F6A}" type="slidenum">
              <a:rPr lang="pt-BR" smtClean="0">
                <a:solidFill>
                  <a:srgbClr val="FFFFFF"/>
                </a:solidFill>
              </a:rPr>
              <a:pPr/>
              <a:t>9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0E43-4B68-47EE-8B31-1B89F40C8354}" type="datetime10">
              <a:rPr lang="pt-BR" smtClean="0">
                <a:solidFill>
                  <a:srgbClr val="FFFFFF"/>
                </a:solidFill>
              </a:rPr>
              <a:t>09:44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4114</TotalTime>
  <Words>2199</Words>
  <Application>Microsoft Office PowerPoint</Application>
  <PresentationFormat>Apresentação na tela (4:3)</PresentationFormat>
  <Paragraphs>463</Paragraphs>
  <Slides>46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Cambria</vt:lpstr>
      <vt:lpstr>Georgia</vt:lpstr>
      <vt:lpstr>Times New Roman</vt:lpstr>
      <vt:lpstr>Verdana</vt:lpstr>
      <vt:lpstr>Wingdings</vt:lpstr>
      <vt:lpstr>Wingdings 2</vt:lpstr>
      <vt:lpstr>Cívico</vt:lpstr>
      <vt:lpstr>Processo Saúde-Doença e sua Determinação</vt:lpstr>
      <vt:lpstr>Periodização utilizada</vt:lpstr>
      <vt:lpstr>Ponto de partida</vt:lpstr>
      <vt:lpstr>Apresentação do PowerPoint</vt:lpstr>
      <vt:lpstr>Primórdios da humanidade</vt:lpstr>
      <vt:lpstr>Revolução neolítica (10 a 15 mil anos atrás)</vt:lpstr>
      <vt:lpstr>Antiguidade: duas vertentes 4.000 a.C a 476 d.C</vt:lpstr>
      <vt:lpstr>A medicina na antiguidade SUMÉRIOS, ASSÍRIOS E BABILÔNIOS</vt:lpstr>
      <vt:lpstr>A medicina na antiguidade EGITO</vt:lpstr>
      <vt:lpstr>A medicina na antiguidade GRÉCIA</vt:lpstr>
      <vt:lpstr> Templo em Cós</vt:lpstr>
      <vt:lpstr>Hipócrates (460 a.C – 370 a.C)</vt:lpstr>
      <vt:lpstr>Idade Média 476 a 1453</vt:lpstr>
      <vt:lpstr>Idade Média  Epidemias de Peste</vt:lpstr>
      <vt:lpstr>Como explicar a transmissão das doenças?</vt:lpstr>
      <vt:lpstr>Sobre os miasmas</vt:lpstr>
      <vt:lpstr>A partir do Renascimento - início século XV</vt:lpstr>
      <vt:lpstr>Medicina no Renascimento</vt:lpstr>
      <vt:lpstr>Contagion (Girolamo Fracastoro, 1546)</vt:lpstr>
      <vt:lpstr>Séculos XVII e XVIII</vt:lpstr>
      <vt:lpstr>Apresentação do PowerPoint</vt:lpstr>
      <vt:lpstr>Final do século XVIII, após a Revolução Francesa</vt:lpstr>
      <vt:lpstr>Século XIX Século de ouro da Medicina</vt:lpstr>
      <vt:lpstr>Nascimento da bacteriologia</vt:lpstr>
      <vt:lpstr>Século XIX – Nascimento da bacteriologia Consequências</vt:lpstr>
      <vt:lpstr>Teoria unicausal</vt:lpstr>
      <vt:lpstr>Financiamento de pesquisas com base nessa teoria</vt:lpstr>
      <vt:lpstr>Apresentação do PowerPoint</vt:lpstr>
      <vt:lpstr>Rede de causalidade: Brian Mac Mahon, 1960</vt:lpstr>
      <vt:lpstr>Rede de causalidade</vt:lpstr>
      <vt:lpstr>Tríade Ecológica de Leavell &amp; Clark</vt:lpstr>
      <vt:lpstr>História Natural das Doenças Leavell &amp; Clark</vt:lpstr>
      <vt:lpstr>Níveis de aplicação de medidas preventivas</vt:lpstr>
      <vt:lpstr>Relatório Lalonde - 1974</vt:lpstr>
      <vt:lpstr>Movimento da “Epidemiologia Social” ou “Crítica”</vt:lpstr>
      <vt:lpstr>Comte (Opúsculos sobre a filosofia social)</vt:lpstr>
      <vt:lpstr>Comte ou Mac Mahon? (Curso de Filosofia Positiva)</vt:lpstr>
      <vt:lpstr>O homem como ser biológico e social.  A relação homem-natureza.</vt:lpstr>
      <vt:lpstr>Relação Homem - Natureza</vt:lpstr>
      <vt:lpstr>Processo de produção capitalista e produção de saúde e doença</vt:lpstr>
      <vt:lpstr>OMS, Assembleia Mundial da Saúde, 2004</vt:lpstr>
      <vt:lpstr>Determinantes Sociais: Modelo de Dahlgren e Whitehead</vt:lpstr>
      <vt:lpstr>Modelos estudados pela equipe de determinantes sociais da OMS</vt:lpstr>
      <vt:lpstr>Vivendo e aprendendo</vt:lpstr>
      <vt:lpstr>Vivendo, pensando e aprendendo</vt:lpstr>
      <vt:lpstr>Henri Bergson (1859-1941)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Milton</dc:creator>
  <cp:lastModifiedBy>Milton</cp:lastModifiedBy>
  <cp:revision>435</cp:revision>
  <dcterms:created xsi:type="dcterms:W3CDTF">2015-08-07T04:01:26Z</dcterms:created>
  <dcterms:modified xsi:type="dcterms:W3CDTF">2017-03-20T12:44:57Z</dcterms:modified>
</cp:coreProperties>
</file>