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1" r:id="rId10"/>
    <p:sldId id="269" r:id="rId11"/>
    <p:sldId id="276" r:id="rId12"/>
    <p:sldId id="265" r:id="rId13"/>
    <p:sldId id="266" r:id="rId14"/>
    <p:sldId id="267" r:id="rId15"/>
    <p:sldId id="271" r:id="rId16"/>
    <p:sldId id="270" r:id="rId17"/>
    <p:sldId id="268" r:id="rId18"/>
    <p:sldId id="275" r:id="rId19"/>
    <p:sldId id="273" r:id="rId20"/>
    <p:sldId id="274" r:id="rId21"/>
    <p:sldId id="27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Padua Machado" initials="ACPM" lastIdx="1" clrIdx="0">
    <p:extLst>
      <p:ext uri="{19B8F6BF-5375-455C-9EA6-DF929625EA0E}">
        <p15:presenceInfo xmlns:p15="http://schemas.microsoft.com/office/powerpoint/2012/main" userId="Ana Carolina Padua Mach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10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2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33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estrutura.com/turistas-nao-ha-mais?pgid=kdyze6h0-2519955a-5589-44e9-9b22-378f35f37eca&amp;utm_medium=website&amp;utm_source=archdaily.com.br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39B454-2184-4319-9F31-78533962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b="915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0861CC-7A23-4CC2-AAF0-301E36F6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Debate sobre documentários selecionados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A23288-AC25-4962-9CB7-9BA5A7F26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TEMAS EMERGENTES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32D10D2-0FBB-47F3-98F3-89539ADBA565}"/>
              </a:ext>
            </a:extLst>
          </p:cNvPr>
          <p:cNvSpPr txBox="1">
            <a:spLocks/>
          </p:cNvSpPr>
          <p:nvPr/>
        </p:nvSpPr>
        <p:spPr>
          <a:xfrm>
            <a:off x="7151319" y="5503984"/>
            <a:ext cx="4775075" cy="117638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1800" dirty="0">
                <a:solidFill>
                  <a:schemeClr val="tx1"/>
                </a:solidFill>
              </a:rPr>
              <a:t>CRP – 0528: Desafios da Inovação no Turismo</a:t>
            </a:r>
          </a:p>
          <a:p>
            <a:r>
              <a:rPr lang="pt-BR" sz="1800" dirty="0">
                <a:solidFill>
                  <a:schemeClr val="tx1"/>
                </a:solidFill>
              </a:rPr>
              <a:t>Turismo – ECA/USP</a:t>
            </a:r>
          </a:p>
          <a:p>
            <a:r>
              <a:rPr lang="pt-BR" sz="1800" dirty="0">
                <a:solidFill>
                  <a:schemeClr val="tx1"/>
                </a:solidFill>
              </a:rPr>
              <a:t>Prof.ª Ana Carolina Padua Machado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AFBB22-E088-4368-90BE-9D607EA16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97" y="3813173"/>
            <a:ext cx="911354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A0A45-8E4B-4302-965A-855DFB0A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Bye-bye Barcelona - 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9BABF5-1C29-43E8-BBC0-6C2062E93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261325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pt-BR" sz="1500" dirty="0"/>
              <a:t>Documentário espanhol, dirigido por Eduardo </a:t>
            </a:r>
            <a:r>
              <a:rPr lang="pt-BR" sz="1500" dirty="0" err="1"/>
              <a:t>Chibás</a:t>
            </a:r>
            <a:r>
              <a:rPr lang="pt-BR" sz="1500" dirty="0"/>
              <a:t> (2014);</a:t>
            </a:r>
          </a:p>
          <a:p>
            <a:pPr algn="just"/>
            <a:r>
              <a:rPr lang="pt-BR" sz="1500" dirty="0"/>
              <a:t>6ª cidade mais visitada da Europa em 2019: 9,09 milhões de visitantes (Pesquisa – Mastercard);</a:t>
            </a:r>
          </a:p>
          <a:p>
            <a:pPr algn="just"/>
            <a:r>
              <a:rPr lang="pt-BR" sz="1500" dirty="0"/>
              <a:t>Porto de Barcelona: cruzeiros do Mediterrâneo e toda Europa;</a:t>
            </a:r>
          </a:p>
          <a:p>
            <a:pPr algn="just"/>
            <a:r>
              <a:rPr lang="pt-BR" sz="1500" dirty="0"/>
              <a:t>Atrativos naturais, culturais e históricos: cidade global, Gaudí, planejamento urbano...;</a:t>
            </a:r>
          </a:p>
          <a:p>
            <a:endParaRPr lang="pt-BR" dirty="0"/>
          </a:p>
        </p:txBody>
      </p:sp>
      <p:pic>
        <p:nvPicPr>
          <p:cNvPr id="5124" name="Picture 4" descr="Vem ver dicas de turismo e gastronomia para conhecer em Barcelona – Virgula">
            <a:extLst>
              <a:ext uri="{FF2B5EF4-FFF2-40B4-BE49-F238E27FC236}">
                <a16:creationId xmlns:a16="http://schemas.microsoft.com/office/drawing/2014/main" id="{C289ABE5-1E63-4CC5-8669-B1C89B88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42594"/>
            <a:ext cx="10565331" cy="55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 Que Fazer em Barcelona na Espanha - 2020 | Todas as dicas!">
            <a:extLst>
              <a:ext uri="{FF2B5EF4-FFF2-40B4-BE49-F238E27FC236}">
                <a16:creationId xmlns:a16="http://schemas.microsoft.com/office/drawing/2014/main" id="{6694BE33-9074-4236-9F4F-5F0C3397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7288"/>
            <a:ext cx="7620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slado de Barcelona: do centro de Barcelona ao porto do cruzeiro 2020">
            <a:extLst>
              <a:ext uri="{FF2B5EF4-FFF2-40B4-BE49-F238E27FC236}">
                <a16:creationId xmlns:a16="http://schemas.microsoft.com/office/drawing/2014/main" id="{10E22861-85ED-428D-BBD1-33EF0F67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304925"/>
            <a:ext cx="63912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ntos turísticos de Barcelona: lugares incríveis a não perder">
            <a:extLst>
              <a:ext uri="{FF2B5EF4-FFF2-40B4-BE49-F238E27FC236}">
                <a16:creationId xmlns:a16="http://schemas.microsoft.com/office/drawing/2014/main" id="{0D49E3C2-A9CE-484A-9725-01F4F2DD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143000"/>
            <a:ext cx="7048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arcelona: 11 pontos turísticos que ninguém pode perder - Viagens e  Destinos | Ponto turístico, Viagens espanholas, O turista">
            <a:extLst>
              <a:ext uri="{FF2B5EF4-FFF2-40B4-BE49-F238E27FC236}">
                <a16:creationId xmlns:a16="http://schemas.microsoft.com/office/drawing/2014/main" id="{A0887AE7-B4F3-41CF-8D1F-7CDA1D38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685925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únel de vidro no Oceanário, Aquário de Barcelona | HiSoUR Arte Cultura  Exposição">
            <a:extLst>
              <a:ext uri="{FF2B5EF4-FFF2-40B4-BE49-F238E27FC236}">
                <a16:creationId xmlns:a16="http://schemas.microsoft.com/office/drawing/2014/main" id="{B392945F-88BD-42F4-B080-E905C4A4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642594"/>
            <a:ext cx="8569693" cy="57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9E30F-E090-4909-9DD0-A00EE90F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Bye-bye Barcelona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8B5CF19-53C7-4DB2-99F6-EE5FC4AE7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47" y="4812169"/>
            <a:ext cx="10058400" cy="13258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t-BR" dirty="0"/>
              <a:t>O que você achou do filme? Qual a sua principal impressão?</a:t>
            </a:r>
          </a:p>
          <a:p>
            <a:pPr algn="ctr"/>
            <a:r>
              <a:rPr lang="pt-BR" dirty="0"/>
              <a:t>Quais temas relacionados ao turismo você identifica no filme?</a:t>
            </a:r>
          </a:p>
          <a:p>
            <a:pPr algn="ctr"/>
            <a:r>
              <a:rPr lang="pt-BR" dirty="0"/>
              <a:t>Quais os desafios relacionados ao turismo você identificou, em termos amplos, no filme?</a:t>
            </a:r>
          </a:p>
        </p:txBody>
      </p:sp>
      <p:pic>
        <p:nvPicPr>
          <p:cNvPr id="4100" name="Picture 4" descr="Barcelona 'ruined' by mass tourism, claims documentary | Daily Mail Online">
            <a:extLst>
              <a:ext uri="{FF2B5EF4-FFF2-40B4-BE49-F238E27FC236}">
                <a16:creationId xmlns:a16="http://schemas.microsoft.com/office/drawing/2014/main" id="{C9F49955-569E-4D23-9CAC-A934D157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1838425"/>
            <a:ext cx="11146055" cy="28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FAE34-E2C6-47C5-B5CA-722A5414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Bye-bye Barcelona –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30F5C6-365B-480E-B668-7047579C8F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500" dirty="0"/>
              <a:t>“Parque temático”: cidades europeias e o turismo;</a:t>
            </a:r>
          </a:p>
          <a:p>
            <a:pPr algn="just"/>
            <a:r>
              <a:rPr lang="pt-BR" sz="1500" dirty="0"/>
              <a:t>Visão de moradores acerca da atividade turística descontrolada em Barcelona: o turismo parece perder o seu encanto;</a:t>
            </a:r>
          </a:p>
          <a:p>
            <a:pPr algn="just"/>
            <a:r>
              <a:rPr lang="pt-BR" sz="1500" dirty="0"/>
              <a:t>“Vergonha” / “Constrangedor” / “Ridículo”;</a:t>
            </a:r>
          </a:p>
          <a:p>
            <a:pPr algn="just"/>
            <a:r>
              <a:rPr lang="pt-BR" sz="1500" dirty="0"/>
              <a:t>Senso de invasão pelo turismo massificado;</a:t>
            </a:r>
          </a:p>
          <a:p>
            <a:pPr algn="just"/>
            <a:r>
              <a:rPr lang="pt-BR" sz="1500" dirty="0"/>
              <a:t>Massificação do espaço público;</a:t>
            </a:r>
          </a:p>
          <a:p>
            <a:pPr algn="just"/>
            <a:r>
              <a:rPr lang="pt-BR" sz="1500" dirty="0"/>
              <a:t>12% do PIB; 100 mil postos de trabalho: para onde vai o dinheiro do turismo?</a:t>
            </a:r>
          </a:p>
          <a:p>
            <a:pPr algn="just"/>
            <a:r>
              <a:rPr lang="pt-BR" sz="1500" dirty="0"/>
              <a:t>Impactos econômicos, culturais e ecológicos;</a:t>
            </a:r>
          </a:p>
          <a:p>
            <a:pPr algn="just"/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BCF43A-2237-49D7-A695-79C3ED7A4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D3CD57-BBE3-4ABA-902C-43DF1916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9174"/>
            <a:ext cx="5465885" cy="43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2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90A59-8130-4139-9AE2-CEEA8AA9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Bye-bye Barcelona: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875C0-851A-4524-BC0E-3469A4AB0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t-BR" sz="1500" dirty="0"/>
              <a:t>Pouca infraestrutura para muito turismo;</a:t>
            </a:r>
          </a:p>
          <a:p>
            <a:pPr algn="just"/>
            <a:r>
              <a:rPr lang="pt-BR" sz="1500" dirty="0"/>
              <a:t>Densidade populacional: “too </a:t>
            </a:r>
            <a:r>
              <a:rPr lang="pt-BR" sz="1500" dirty="0" err="1"/>
              <a:t>much</a:t>
            </a:r>
            <a:r>
              <a:rPr lang="pt-BR" sz="1500" dirty="0"/>
              <a:t> </a:t>
            </a:r>
            <a:r>
              <a:rPr lang="pt-BR" sz="1500" dirty="0" err="1"/>
              <a:t>tourism</a:t>
            </a:r>
            <a:r>
              <a:rPr lang="pt-BR" sz="1500" dirty="0"/>
              <a:t> </a:t>
            </a:r>
            <a:r>
              <a:rPr lang="pt-BR" sz="1500" dirty="0" err="1"/>
              <a:t>kills</a:t>
            </a:r>
            <a:r>
              <a:rPr lang="pt-BR" sz="1500" dirty="0"/>
              <a:t> </a:t>
            </a:r>
            <a:r>
              <a:rPr lang="pt-BR" sz="1500" dirty="0" err="1"/>
              <a:t>the</a:t>
            </a:r>
            <a:r>
              <a:rPr lang="pt-BR" sz="1500" dirty="0"/>
              <a:t> </a:t>
            </a:r>
            <a:r>
              <a:rPr lang="pt-BR" sz="1500" dirty="0" err="1"/>
              <a:t>city</a:t>
            </a:r>
            <a:r>
              <a:rPr lang="pt-BR" sz="1500" dirty="0"/>
              <a:t>”;</a:t>
            </a:r>
          </a:p>
          <a:p>
            <a:pPr algn="just"/>
            <a:r>
              <a:rPr lang="pt-BR" sz="1500" dirty="0"/>
              <a:t>Sagrada Família: 20 a 25 mil pessoas por dia!</a:t>
            </a:r>
          </a:p>
          <a:p>
            <a:pPr algn="just"/>
            <a:r>
              <a:rPr lang="pt-BR" sz="1500" dirty="0"/>
              <a:t>Parque </a:t>
            </a:r>
            <a:r>
              <a:rPr lang="pt-BR" sz="1500" dirty="0" err="1"/>
              <a:t>Güell</a:t>
            </a:r>
            <a:r>
              <a:rPr lang="pt-BR" sz="1500" dirty="0"/>
              <a:t>: 20 a 25 mil pessoas por dia!</a:t>
            </a:r>
          </a:p>
          <a:p>
            <a:pPr algn="just"/>
            <a:r>
              <a:rPr lang="pt-BR" sz="1500" dirty="0"/>
              <a:t>Casos: desgaste do imobiliário urbano e patrimônio pelo turismo</a:t>
            </a:r>
          </a:p>
          <a:p>
            <a:pPr algn="just"/>
            <a:r>
              <a:rPr lang="pt-BR" sz="1500" dirty="0"/>
              <a:t>La </a:t>
            </a:r>
            <a:r>
              <a:rPr lang="pt-BR" sz="1500" dirty="0" err="1"/>
              <a:t>Rambla</a:t>
            </a:r>
            <a:r>
              <a:rPr lang="pt-BR" sz="1500" dirty="0"/>
              <a:t> – 8 em cada 10 pessoas são turistas;</a:t>
            </a:r>
          </a:p>
          <a:p>
            <a:endParaRPr lang="pt-BR" dirty="0"/>
          </a:p>
        </p:txBody>
      </p:sp>
      <p:pic>
        <p:nvPicPr>
          <p:cNvPr id="7170" name="Picture 2" descr="Nove lugares que odeiam os turistas | El viajero | EL PAÍS Brasil">
            <a:extLst>
              <a:ext uri="{FF2B5EF4-FFF2-40B4-BE49-F238E27FC236}">
                <a16:creationId xmlns:a16="http://schemas.microsoft.com/office/drawing/2014/main" id="{5DF82B6B-86A7-4241-98B4-BD8E973E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04" y="2348257"/>
            <a:ext cx="3429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0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3D7A1-B830-429C-A573-61232581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Bye-bye Barcelona – temas emergentes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F2812-B6CD-4FA2-9857-068817DC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265595" cy="3849624"/>
          </a:xfrm>
        </p:spPr>
        <p:txBody>
          <a:bodyPr/>
          <a:lstStyle/>
          <a:p>
            <a:pPr algn="just"/>
            <a:r>
              <a:rPr lang="pt-BR" dirty="0" err="1"/>
              <a:t>Overtourism</a:t>
            </a:r>
            <a:r>
              <a:rPr lang="pt-BR" dirty="0"/>
              <a:t>;</a:t>
            </a:r>
          </a:p>
          <a:p>
            <a:pPr algn="just"/>
            <a:r>
              <a:rPr lang="pt-BR" dirty="0" err="1"/>
              <a:t>Turismofobia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Barcelona: um de 8 destinos que mais odeiam o turismo (The </a:t>
            </a:r>
            <a:r>
              <a:rPr lang="pt-BR" dirty="0" err="1"/>
              <a:t>Independent</a:t>
            </a:r>
            <a:r>
              <a:rPr lang="pt-BR" dirty="0"/>
              <a:t>);</a:t>
            </a:r>
          </a:p>
          <a:p>
            <a:pPr algn="just"/>
            <a:r>
              <a:rPr lang="pt-BR" dirty="0"/>
              <a:t>Problemas causados pela interrupção do turismo na vida cotidiana de residentes;</a:t>
            </a:r>
          </a:p>
          <a:p>
            <a:pPr algn="just"/>
            <a:r>
              <a:rPr lang="pt-BR" dirty="0"/>
              <a:t>Comportamentos inadequados, aumentos surreais nos valores dos alugueis e serviços;</a:t>
            </a:r>
          </a:p>
          <a:p>
            <a:pPr algn="just"/>
            <a:r>
              <a:rPr lang="pt-BR" dirty="0"/>
              <a:t>Direcionar a ira a quem: aos turistas ou às políticas públicas de turismo?</a:t>
            </a:r>
          </a:p>
        </p:txBody>
      </p:sp>
      <p:pic>
        <p:nvPicPr>
          <p:cNvPr id="6146" name="Picture 2" descr="Barcelona odeia o turismo! E agora? - Blog de Turismo Barcelona">
            <a:extLst>
              <a:ext uri="{FF2B5EF4-FFF2-40B4-BE49-F238E27FC236}">
                <a16:creationId xmlns:a16="http://schemas.microsoft.com/office/drawing/2014/main" id="{3958C4D8-7F53-44DB-B110-3B066037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96" y="1882249"/>
            <a:ext cx="3238338" cy="24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urismofobia: a cara menos amável de uma indústria bilionária | Economia |  EL PAÍS Brasil">
            <a:extLst>
              <a:ext uri="{FF2B5EF4-FFF2-40B4-BE49-F238E27FC236}">
                <a16:creationId xmlns:a16="http://schemas.microsoft.com/office/drawing/2014/main" id="{AA5E8595-F8F6-46A6-872D-6C0E1A2C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14" y="5399773"/>
            <a:ext cx="3069257" cy="9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uristas, “vaiam” para casa! Ou Feliz Dia Mundial do Turismo. - Lugar ao Sul">
            <a:extLst>
              <a:ext uri="{FF2B5EF4-FFF2-40B4-BE49-F238E27FC236}">
                <a16:creationId xmlns:a16="http://schemas.microsoft.com/office/drawing/2014/main" id="{0BCB2C4B-BE23-49CA-B051-38D12E45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85" y="3429000"/>
            <a:ext cx="3608097" cy="27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4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732BC1-150F-45A3-B070-ADB86FEF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9" t="12071" r="43395" b="5544"/>
          <a:stretch/>
        </p:blipFill>
        <p:spPr>
          <a:xfrm>
            <a:off x="1039528" y="603985"/>
            <a:ext cx="3503596" cy="56500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DBCFE3-D70C-4FA5-AEB3-C1C8B16A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65" y="1277756"/>
            <a:ext cx="6915989" cy="21103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440F94-E4F0-4DC4-BC3B-18122F7EF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48" y="3469905"/>
            <a:ext cx="56864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350E8-B457-46D4-AA53-CB77C48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agora?</a:t>
            </a:r>
          </a:p>
        </p:txBody>
      </p:sp>
      <p:pic>
        <p:nvPicPr>
          <p:cNvPr id="8194" name="Picture 2" descr="Internacional - Crise do coronavírus deve fazer com que desempenho do  turismo em 2020 seja o pior desde 1950, diz OMC">
            <a:extLst>
              <a:ext uri="{FF2B5EF4-FFF2-40B4-BE49-F238E27FC236}">
                <a16:creationId xmlns:a16="http://schemas.microsoft.com/office/drawing/2014/main" id="{E0FF2EE7-81EA-41A4-B970-3571CD890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1" y="1648434"/>
            <a:ext cx="3577400" cy="26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B628C9-62C6-4491-9CBD-D84FC142809F}"/>
              </a:ext>
            </a:extLst>
          </p:cNvPr>
          <p:cNvSpPr txBox="1"/>
          <p:nvPr/>
        </p:nvSpPr>
        <p:spPr>
          <a:xfrm>
            <a:off x="4547201" y="1530524"/>
            <a:ext cx="7051392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0" i="1" dirty="0">
                <a:solidFill>
                  <a:srgbClr val="000000"/>
                </a:solidFill>
                <a:effectLst/>
              </a:rPr>
              <a:t>“Estas mudanças vieram para ficar. São parte das muitas reivindicações cidadãs que antes da pandemia estavam sufocadas por uma cidade que se atropelava a si própria. Uma cidade que não encontrava, há muito tempo, um momento de pausa para poder perceber as suas verdadeiras prioridades. A cidade “vazia”, na realidade, era a cidade de antes. O turismo massivo, desorientado e pouco aprofundado, gerava uma sensação de vazio profundo em certas zonas da cidade. Muitos dos pontos mais turísticos da cidade, para quem vive aqui, pareciam carecer de qualquer valor sentimental e afetivo. Eram espaços ocupados por corpos errantes aglomerados. Bares barulhentos, preços abusivos e ruas sufocadas. Agora, por fim, a cidade respira. Em breve, com maior ou menor flutuação, de maneira mais ou menos massificada, os turistas voltarão. Porém, a sensação é a de que encontrarão uma Barcelona mais atenta a si e a uma cidadania mais empoderada. Acima de tudo, encontrarão uma cidade que, por sorte, utilizará este momento para dar mais valor à outras propostas turísticas, mais descentralizadas, mais justas. Já era hora da economia turística se reinventar e agora, mais do nunca, fica claro como a exploração deste setor em formato de “</a:t>
            </a:r>
            <a:r>
              <a:rPr lang="pt-BR" sz="1400" b="0" i="1" dirty="0" err="1">
                <a:solidFill>
                  <a:srgbClr val="000000"/>
                </a:solidFill>
                <a:effectLst/>
              </a:rPr>
              <a:t>monocultivo</a:t>
            </a:r>
            <a:r>
              <a:rPr lang="pt-BR" sz="1400" b="0" i="1" dirty="0">
                <a:solidFill>
                  <a:srgbClr val="000000"/>
                </a:solidFill>
                <a:effectLst/>
              </a:rPr>
              <a:t>” é pouco desejada. Este formato, como bem sabemos, só leva à completa exaustão do solo e ao empobrecimento do território. Tal como um campo que precisa respirar durante um certo período do ano antes de que se possa voltar à semeá-lo, Barcelona agora descansa, merecidamente, para recuperar sua fertilidade. Resta à nós decidir quais são os frutos que queremos colher daqui pra frente”</a:t>
            </a:r>
          </a:p>
          <a:p>
            <a:pPr algn="just"/>
            <a:endParaRPr lang="pt-BR" sz="1400" i="1" dirty="0">
              <a:solidFill>
                <a:srgbClr val="000000"/>
              </a:solidFill>
            </a:endParaRPr>
          </a:p>
          <a:p>
            <a:pPr algn="r"/>
            <a:r>
              <a:rPr lang="pt-BR" sz="1400" dirty="0">
                <a:solidFill>
                  <a:srgbClr val="000000"/>
                </a:solidFill>
              </a:rPr>
              <a:t>(</a:t>
            </a:r>
            <a:r>
              <a:rPr lang="pt-BR" sz="1400" dirty="0">
                <a:solidFill>
                  <a:srgbClr val="000000"/>
                </a:solidFill>
                <a:hlinkClick r:id="rId3"/>
              </a:rPr>
              <a:t>Turistas não há mais </a:t>
            </a:r>
            <a:r>
              <a:rPr lang="pt-BR" sz="1400" dirty="0">
                <a:solidFill>
                  <a:srgbClr val="000000"/>
                </a:solidFill>
              </a:rPr>
              <a:t>– depoimento de uma moradora de Barcelona)</a:t>
            </a:r>
            <a:endParaRPr lang="pt-BR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783F20-AC88-496A-8407-C63026A78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/>
          <a:stretch/>
        </p:blipFill>
        <p:spPr>
          <a:xfrm>
            <a:off x="1159704" y="3760703"/>
            <a:ext cx="3243713" cy="24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D3F24-17BB-41CB-8CEE-3B35988F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busca de um lugar comum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CAABD-2759-4836-BF60-BF4E0B046D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500" dirty="0"/>
              <a:t>Documentário brasileiro, de </a:t>
            </a:r>
            <a:r>
              <a:rPr lang="pt-BR" sz="1500" dirty="0" err="1"/>
              <a:t>Felippe</a:t>
            </a:r>
            <a:r>
              <a:rPr lang="pt-BR" sz="1500" dirty="0"/>
              <a:t> Schultz </a:t>
            </a:r>
            <a:r>
              <a:rPr lang="pt-BR" sz="1500" dirty="0" err="1"/>
              <a:t>Mussel</a:t>
            </a:r>
            <a:r>
              <a:rPr lang="pt-BR" sz="1500" dirty="0"/>
              <a:t> (2012);</a:t>
            </a:r>
          </a:p>
          <a:p>
            <a:pPr algn="just"/>
            <a:r>
              <a:rPr lang="pt-BR" sz="1500" dirty="0"/>
              <a:t>Parceria com Bianca Freire-Medeiros (autora de “Gringo na Laje”);</a:t>
            </a:r>
          </a:p>
          <a:p>
            <a:pPr algn="just"/>
            <a:r>
              <a:rPr lang="pt-BR" sz="1500" dirty="0"/>
              <a:t>Relata a organização de visitação turística em favelas cariocas, com bastante ênfase na Favela da Rocinha;</a:t>
            </a:r>
          </a:p>
          <a:p>
            <a:pPr algn="just"/>
            <a:r>
              <a:rPr lang="pt-BR" sz="1500" dirty="0"/>
              <a:t>Debate sobre o imaginário e construção de imagens das favelas cariocas, do ponto de vista de agências receptivas e turistas estrangeiros;</a:t>
            </a:r>
          </a:p>
          <a:p>
            <a:pPr algn="just"/>
            <a:r>
              <a:rPr lang="pt-BR" sz="1500" dirty="0"/>
              <a:t>City tours em jipes; safaris?</a:t>
            </a:r>
          </a:p>
          <a:p>
            <a:endParaRPr lang="pt-BR" dirty="0"/>
          </a:p>
        </p:txBody>
      </p:sp>
      <p:pic>
        <p:nvPicPr>
          <p:cNvPr id="1026" name="Picture 2" descr="Em Busca de um Lugar Comum : Foto">
            <a:extLst>
              <a:ext uri="{FF2B5EF4-FFF2-40B4-BE49-F238E27FC236}">
                <a16:creationId xmlns:a16="http://schemas.microsoft.com/office/drawing/2014/main" id="{F7DA3E2F-23EB-4853-9317-6716EE402A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2" y="3320609"/>
            <a:ext cx="4664075" cy="26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 Busca de um Lugar Comum : Foto">
            <a:extLst>
              <a:ext uri="{FF2B5EF4-FFF2-40B4-BE49-F238E27FC236}">
                <a16:creationId xmlns:a16="http://schemas.microsoft.com/office/drawing/2014/main" id="{4C12C995-4463-4EB9-9206-43867DDE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77" y="1893451"/>
            <a:ext cx="3713848" cy="208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3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15759-FBA9-4A1F-B82F-47212942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busca de um lugar comum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249163-E119-4724-9267-06525A0A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47" y="4812169"/>
            <a:ext cx="10058400" cy="13258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t-BR" dirty="0"/>
              <a:t>O que você achou do filme? Qual a sua principal impressão?</a:t>
            </a:r>
          </a:p>
          <a:p>
            <a:pPr algn="ctr"/>
            <a:r>
              <a:rPr lang="pt-BR" dirty="0"/>
              <a:t>Quais temas relacionados ao turismo você identifica no filme?</a:t>
            </a:r>
          </a:p>
          <a:p>
            <a:pPr algn="ctr"/>
            <a:r>
              <a:rPr lang="pt-BR" dirty="0"/>
              <a:t>Quais os desafios relacionados ao turismo você identificou, em termos amplos, no filme?</a:t>
            </a:r>
          </a:p>
        </p:txBody>
      </p:sp>
      <p:pic>
        <p:nvPicPr>
          <p:cNvPr id="6146" name="Picture 2" descr="Em Busca de Um Lugar Comum filme - Trailer, sinopse e horários - Guia da  Semana">
            <a:extLst>
              <a:ext uri="{FF2B5EF4-FFF2-40B4-BE49-F238E27FC236}">
                <a16:creationId xmlns:a16="http://schemas.microsoft.com/office/drawing/2014/main" id="{DC889E17-BB1C-43DB-89CA-9216D920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840431"/>
            <a:ext cx="6381750" cy="279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1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3A856-1D09-4154-A951-5779513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busca de um lugar comum: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0B4C0-DB2A-487E-9871-1515CE440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1500" dirty="0"/>
              <a:t>Passeios mediados: quais são as mensagens e símbolos transmitidos sobre a favela?</a:t>
            </a:r>
          </a:p>
          <a:p>
            <a:pPr algn="just"/>
            <a:r>
              <a:rPr lang="pt-BR" sz="1500" dirty="0"/>
              <a:t>Sentimento pelo exótico, pelo engajamento social e pela aventura (</a:t>
            </a:r>
            <a:r>
              <a:rPr lang="pt-BR" sz="1500" dirty="0" err="1"/>
              <a:t>Felippe</a:t>
            </a:r>
            <a:r>
              <a:rPr lang="pt-BR" sz="1500" dirty="0"/>
              <a:t> Schultz </a:t>
            </a:r>
            <a:r>
              <a:rPr lang="pt-BR" sz="1500" dirty="0" err="1"/>
              <a:t>Mussel</a:t>
            </a:r>
            <a:r>
              <a:rPr lang="pt-BR" sz="1500" dirty="0"/>
              <a:t>);</a:t>
            </a:r>
          </a:p>
          <a:p>
            <a:pPr algn="just"/>
            <a:r>
              <a:rPr lang="pt-BR" sz="1500" dirty="0"/>
              <a:t>Termos: </a:t>
            </a:r>
          </a:p>
          <a:p>
            <a:pPr marL="0" indent="0" algn="ctr">
              <a:buNone/>
            </a:pPr>
            <a:r>
              <a:rPr lang="pt-BR" sz="1500" i="1" dirty="0"/>
              <a:t>“</a:t>
            </a:r>
            <a:r>
              <a:rPr lang="pt-BR" sz="1500" i="1" dirty="0" err="1"/>
              <a:t>primitive</a:t>
            </a:r>
            <a:r>
              <a:rPr lang="pt-BR" sz="1500" i="1" dirty="0"/>
              <a:t> </a:t>
            </a:r>
            <a:r>
              <a:rPr lang="pt-BR" sz="1500" i="1" dirty="0" err="1"/>
              <a:t>art</a:t>
            </a:r>
            <a:r>
              <a:rPr lang="pt-BR" sz="1500" i="1" dirty="0"/>
              <a:t>”; </a:t>
            </a:r>
          </a:p>
          <a:p>
            <a:pPr marL="0" indent="0" algn="ctr">
              <a:buNone/>
            </a:pPr>
            <a:r>
              <a:rPr lang="pt-BR" sz="1500" i="1" dirty="0"/>
              <a:t>“eles aprendem por conta própria”</a:t>
            </a:r>
          </a:p>
          <a:p>
            <a:pPr marL="0" indent="0" algn="ctr">
              <a:buNone/>
            </a:pPr>
            <a:r>
              <a:rPr lang="pt-BR" sz="1500" i="1" dirty="0"/>
              <a:t>“</a:t>
            </a:r>
            <a:r>
              <a:rPr lang="pt-BR" sz="1500" i="1" dirty="0" err="1"/>
              <a:t>one</a:t>
            </a:r>
            <a:r>
              <a:rPr lang="pt-BR" sz="1500" i="1" dirty="0"/>
              <a:t> </a:t>
            </a:r>
            <a:r>
              <a:rPr lang="pt-BR" sz="1500" i="1" dirty="0" err="1"/>
              <a:t>kind</a:t>
            </a:r>
            <a:r>
              <a:rPr lang="pt-BR" sz="1500" i="1" dirty="0"/>
              <a:t> </a:t>
            </a:r>
            <a:r>
              <a:rPr lang="pt-BR" sz="1500" i="1" dirty="0" err="1"/>
              <a:t>of</a:t>
            </a:r>
            <a:r>
              <a:rPr lang="pt-BR" sz="1500" i="1" dirty="0"/>
              <a:t> </a:t>
            </a:r>
            <a:r>
              <a:rPr lang="pt-BR" sz="1500" i="1" dirty="0" err="1"/>
              <a:t>soldier</a:t>
            </a:r>
            <a:r>
              <a:rPr lang="pt-BR" sz="1500" i="1" dirty="0"/>
              <a:t>”</a:t>
            </a:r>
          </a:p>
          <a:p>
            <a:pPr marL="0" indent="0" algn="ctr">
              <a:buNone/>
            </a:pPr>
            <a:r>
              <a:rPr lang="pt-BR" sz="1500" i="1" dirty="0"/>
              <a:t>“</a:t>
            </a:r>
            <a:r>
              <a:rPr lang="pt-BR" sz="1500" i="1" dirty="0" err="1"/>
              <a:t>don’t</a:t>
            </a:r>
            <a:r>
              <a:rPr lang="pt-BR" sz="1500" i="1" dirty="0"/>
              <a:t> </a:t>
            </a:r>
            <a:r>
              <a:rPr lang="pt-BR" sz="1500" i="1" dirty="0" err="1"/>
              <a:t>give</a:t>
            </a:r>
            <a:r>
              <a:rPr lang="pt-BR" sz="1500" i="1" dirty="0"/>
              <a:t> </a:t>
            </a:r>
            <a:r>
              <a:rPr lang="pt-BR" sz="1500" i="1" dirty="0" err="1"/>
              <a:t>money</a:t>
            </a:r>
            <a:r>
              <a:rPr lang="pt-BR" sz="1500" i="1" dirty="0"/>
              <a:t> for </a:t>
            </a:r>
            <a:r>
              <a:rPr lang="pt-BR" sz="1500" i="1" dirty="0" err="1"/>
              <a:t>the</a:t>
            </a:r>
            <a:r>
              <a:rPr lang="pt-BR" sz="1500" i="1" dirty="0"/>
              <a:t> </a:t>
            </a:r>
            <a:r>
              <a:rPr lang="pt-BR" sz="1500" i="1" dirty="0" err="1"/>
              <a:t>children</a:t>
            </a:r>
            <a:r>
              <a:rPr lang="pt-BR" sz="1500" i="1" dirty="0"/>
              <a:t>”</a:t>
            </a:r>
          </a:p>
          <a:p>
            <a:pPr marL="0" indent="0" algn="ctr">
              <a:buNone/>
            </a:pPr>
            <a:r>
              <a:rPr lang="pt-BR" sz="1500" i="1" dirty="0"/>
              <a:t>“não olhem para os lados”</a:t>
            </a:r>
          </a:p>
          <a:p>
            <a:pPr marL="0" indent="0" algn="ctr">
              <a:buNone/>
            </a:pPr>
            <a:r>
              <a:rPr lang="pt-BR" sz="1500" i="1" dirty="0"/>
              <a:t>“sinalizam com música, tocando berimbau”</a:t>
            </a:r>
          </a:p>
          <a:p>
            <a:pPr marL="0" indent="0" algn="ctr">
              <a:buNone/>
            </a:pPr>
            <a:r>
              <a:rPr lang="pt-BR" sz="1500" i="1" dirty="0"/>
              <a:t>“essas pessoas não seguem regras de engenharia”</a:t>
            </a:r>
          </a:p>
          <a:p>
            <a:pPr marL="0" indent="0" algn="ctr">
              <a:buNone/>
            </a:pPr>
            <a:r>
              <a:rPr lang="pt-BR" sz="1500" i="1" dirty="0"/>
              <a:t>(...)</a:t>
            </a:r>
          </a:p>
        </p:txBody>
      </p:sp>
      <p:pic>
        <p:nvPicPr>
          <p:cNvPr id="2050" name="Picture 2" descr="Em Busca de um Lugar Comum : Poster">
            <a:extLst>
              <a:ext uri="{FF2B5EF4-FFF2-40B4-BE49-F238E27FC236}">
                <a16:creationId xmlns:a16="http://schemas.microsoft.com/office/drawing/2014/main" id="{1608AE01-796C-4757-BF08-7B101DCC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38" y="1655544"/>
            <a:ext cx="3014211" cy="43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C4552-6B4A-472E-B504-BE0D6775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99620-BB53-4877-808A-25F75B7C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Apreciação crítica de documentário (AV2): 3 pontos</a:t>
            </a:r>
          </a:p>
          <a:p>
            <a:pPr algn="just"/>
            <a:r>
              <a:rPr lang="pt-BR" dirty="0"/>
              <a:t>Cada aluno deve escolher um dos documentários disponibilizados no cronograma da disciplina e, após assistir, elaborar uma resenha crítica do material com base no seguinte questionamento:</a:t>
            </a:r>
          </a:p>
          <a:p>
            <a:pPr marL="0" indent="0" algn="ctr">
              <a:buNone/>
            </a:pPr>
            <a:r>
              <a:rPr lang="pt-BR" b="1" u="sng" dirty="0"/>
              <a:t>Como interpretamos os desafios da inovação no turismo a partir do filme?</a:t>
            </a:r>
          </a:p>
          <a:p>
            <a:pPr marL="0" indent="0" algn="ctr">
              <a:buNone/>
            </a:pPr>
            <a:endParaRPr lang="pt-BR" b="1" u="sng" dirty="0"/>
          </a:p>
          <a:p>
            <a:pPr marL="0" indent="0" algn="just">
              <a:buNone/>
            </a:pPr>
            <a:r>
              <a:rPr lang="pt-BR" dirty="0"/>
              <a:t>● Data de entrega: 06/11/2020;</a:t>
            </a:r>
          </a:p>
          <a:p>
            <a:pPr marL="0" indent="0" algn="just">
              <a:buNone/>
            </a:pPr>
            <a:r>
              <a:rPr lang="pt-BR" dirty="0"/>
              <a:t>● No Moodle;</a:t>
            </a:r>
          </a:p>
          <a:p>
            <a:pPr marL="0" indent="0" algn="just">
              <a:buNone/>
            </a:pPr>
            <a:r>
              <a:rPr lang="pt-BR" dirty="0"/>
              <a:t>● Formato: PDF (com respeito às normas ABNT);</a:t>
            </a:r>
          </a:p>
          <a:p>
            <a:pPr marL="0" indent="0" algn="just">
              <a:buNone/>
            </a:pPr>
            <a:r>
              <a:rPr lang="pt-BR" dirty="0"/>
              <a:t>● Mínimo de duas páginas.</a:t>
            </a:r>
          </a:p>
        </p:txBody>
      </p:sp>
    </p:spTree>
    <p:extLst>
      <p:ext uri="{BB962C8B-B14F-4D97-AF65-F5344CB8AC3E}">
        <p14:creationId xmlns:p14="http://schemas.microsoft.com/office/powerpoint/2010/main" val="325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227BE-C7F3-4ACE-86FD-8F54C475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busca de um lugar comum: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9C2BC-A4BF-4392-B12E-79C675BB6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pt-BR" sz="1500" dirty="0"/>
              <a:t>Cenas: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500" dirty="0"/>
              <a:t>Turista tirando fotos com crianças;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500" dirty="0"/>
              <a:t>Visita acabando em samba, praia e coco;</a:t>
            </a:r>
          </a:p>
          <a:p>
            <a:pPr algn="just"/>
            <a:r>
              <a:rPr lang="pt-BR" sz="1500" dirty="0"/>
              <a:t>Atores - Álvaro (FORESTUR):</a:t>
            </a:r>
          </a:p>
          <a:p>
            <a:pPr algn="just"/>
            <a:r>
              <a:rPr lang="pt-BR" sz="1500" dirty="0"/>
              <a:t>Tour de inspeção na Cidade de Deus (montagem para 50 operadores);</a:t>
            </a:r>
          </a:p>
          <a:p>
            <a:pPr algn="just"/>
            <a:r>
              <a:rPr lang="pt-BR" sz="1500" dirty="0"/>
              <a:t>Filme, </a:t>
            </a:r>
            <a:r>
              <a:rPr lang="pt-BR" sz="1500" dirty="0" err="1"/>
              <a:t>UPP’s</a:t>
            </a:r>
            <a:r>
              <a:rPr lang="pt-BR" sz="1500" dirty="0"/>
              <a:t>, visita de Obama, ideia de “museu com bala na parede”;</a:t>
            </a:r>
          </a:p>
          <a:p>
            <a:pPr algn="just"/>
            <a:r>
              <a:rPr lang="pt-BR" sz="1500" dirty="0"/>
              <a:t>“Os </a:t>
            </a:r>
            <a:r>
              <a:rPr lang="pt-BR" sz="1500" dirty="0" err="1"/>
              <a:t>slums</a:t>
            </a:r>
            <a:r>
              <a:rPr lang="pt-BR" sz="1500" dirty="0"/>
              <a:t> israelenses”;</a:t>
            </a:r>
          </a:p>
        </p:txBody>
      </p:sp>
      <p:pic>
        <p:nvPicPr>
          <p:cNvPr id="3074" name="Picture 2" descr="Em Busca de um Lugar Comum Trailer - AdoroCinema">
            <a:extLst>
              <a:ext uri="{FF2B5EF4-FFF2-40B4-BE49-F238E27FC236}">
                <a16:creationId xmlns:a16="http://schemas.microsoft.com/office/drawing/2014/main" id="{2A19D138-4707-491B-97E2-F3ADC4B9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8425"/>
            <a:ext cx="4294027" cy="2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cumentário 'Em busca de um lugar comum' retrata passeios turísticos nas  favelas cariocas - Jornal O Globo">
            <a:extLst>
              <a:ext uri="{FF2B5EF4-FFF2-40B4-BE49-F238E27FC236}">
                <a16:creationId xmlns:a16="http://schemas.microsoft.com/office/drawing/2014/main" id="{EA059789-5EF1-435F-9B2C-32F211F3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78" y="4118502"/>
            <a:ext cx="3492696" cy="20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9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37738-DD3D-431E-B567-E00DB4A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busca de um lugar comum - temas emergentes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F699EC-49C7-45B6-A8DB-942158BAF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500" dirty="0"/>
              <a:t>Turismo em favelas | </a:t>
            </a:r>
            <a:r>
              <a:rPr lang="pt-BR" sz="1500" i="1" dirty="0" err="1"/>
              <a:t>Slum</a:t>
            </a:r>
            <a:r>
              <a:rPr lang="pt-BR" sz="1500" i="1" dirty="0"/>
              <a:t> </a:t>
            </a:r>
            <a:r>
              <a:rPr lang="pt-BR" sz="1500" i="1" dirty="0" err="1"/>
              <a:t>tourism</a:t>
            </a:r>
            <a:r>
              <a:rPr lang="pt-BR" sz="1500" i="1" dirty="0"/>
              <a:t>;</a:t>
            </a:r>
          </a:p>
          <a:p>
            <a:pPr algn="just"/>
            <a:r>
              <a:rPr lang="pt-BR" sz="1500" dirty="0" err="1"/>
              <a:t>Slum</a:t>
            </a:r>
            <a:r>
              <a:rPr lang="pt-BR" sz="1500" dirty="0"/>
              <a:t> tours: prática comum em favelas - Rio de Janeiro, Filipinas, Índia, África do Sul...</a:t>
            </a:r>
          </a:p>
          <a:p>
            <a:pPr algn="just"/>
            <a:r>
              <a:rPr lang="pt-BR" sz="1500" b="1" dirty="0"/>
              <a:t>Debate ético: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500" dirty="0"/>
              <a:t>De um lado, o argumento de que é melhor se “ver” a desigualdade do que ignora-la;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500" dirty="0"/>
              <a:t>Por outro, de que o turismo em favelas pertence somente a um grupo seleto e privilegiado de turistas, tornando a favela uma verdadeira mercadoria;</a:t>
            </a:r>
          </a:p>
        </p:txBody>
      </p:sp>
      <p:pic>
        <p:nvPicPr>
          <p:cNvPr id="6" name="Picture 2" descr="What is all wrong about “Slum tourism” | {FAVEL issues}">
            <a:extLst>
              <a:ext uri="{FF2B5EF4-FFF2-40B4-BE49-F238E27FC236}">
                <a16:creationId xmlns:a16="http://schemas.microsoft.com/office/drawing/2014/main" id="{5B0BE51E-0384-495B-A01E-630A259C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4194"/>
            <a:ext cx="5516880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A7BA19-C561-4F2E-980E-C3A18BF8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92" y="2014194"/>
            <a:ext cx="4209124" cy="4137660"/>
          </a:xfrm>
          <a:prstGeom prst="rect">
            <a:avLst/>
          </a:prstGeom>
        </p:spPr>
      </p:pic>
      <p:pic>
        <p:nvPicPr>
          <p:cNvPr id="5124" name="Picture 4" descr="Favela Santa Marta Tour">
            <a:extLst>
              <a:ext uri="{FF2B5EF4-FFF2-40B4-BE49-F238E27FC236}">
                <a16:creationId xmlns:a16="http://schemas.microsoft.com/office/drawing/2014/main" id="{9766DDC6-A7CB-480D-8758-08950B1B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453640"/>
            <a:ext cx="9105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968DE-5FE4-4FBC-86F9-D8357A8B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Documentários disponibilizados</a:t>
            </a:r>
          </a:p>
        </p:txBody>
      </p:sp>
      <p:pic>
        <p:nvPicPr>
          <p:cNvPr id="1026" name="Picture 2" descr="Cannibal Tours - 1988 | Filmow">
            <a:extLst>
              <a:ext uri="{FF2B5EF4-FFF2-40B4-BE49-F238E27FC236}">
                <a16:creationId xmlns:a16="http://schemas.microsoft.com/office/drawing/2014/main" id="{60A0E11A-8B93-4E03-BFD6-4DF5F8C9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48" y="1846384"/>
            <a:ext cx="2437306" cy="40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ye Bye Barcelona (Full length) - YouTube">
            <a:extLst>
              <a:ext uri="{FF2B5EF4-FFF2-40B4-BE49-F238E27FC236}">
                <a16:creationId xmlns:a16="http://schemas.microsoft.com/office/drawing/2014/main" id="{1BBFE813-EF44-4459-8114-A0C88FF9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014194"/>
            <a:ext cx="4254469" cy="31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 Busca de um Lugar Comum - Filme 2012 - AdoroCinema">
            <a:extLst>
              <a:ext uri="{FF2B5EF4-FFF2-40B4-BE49-F238E27FC236}">
                <a16:creationId xmlns:a16="http://schemas.microsoft.com/office/drawing/2014/main" id="{5C5D94B0-3DDB-4AF1-94D5-35D99BC4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61" y="1846383"/>
            <a:ext cx="2582999" cy="40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9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D1A74-7BFD-481B-8A1B-C2B588C3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filme você assistiu?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822B32-7CED-4CA6-B2BD-5F9DEE35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914" y="3054448"/>
            <a:ext cx="2186354" cy="859888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www.menti.com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Código: </a:t>
            </a:r>
            <a:r>
              <a:rPr lang="pt-BR" b="1" dirty="0"/>
              <a:t>82 63 11 2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384F7A-A3EC-485A-BC52-4E33D0CA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25" y="2006636"/>
            <a:ext cx="3796056" cy="37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B339F-ADBB-4756-A860-01FADFC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Cannibal tours: 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6D8911-2584-4D2B-B551-91C271C77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851" y="1971477"/>
            <a:ext cx="4663440" cy="31896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pt-BR" sz="1600" dirty="0"/>
              <a:t>Filme australiano, de Dennis O’Rourke (1988);</a:t>
            </a:r>
          </a:p>
          <a:p>
            <a:pPr algn="just"/>
            <a:r>
              <a:rPr lang="pt-BR" sz="1600" dirty="0"/>
              <a:t>Atividade turística em Papa Nova Guiné: modernidade no turismo / turistas ocidentais x comunidade local;</a:t>
            </a:r>
          </a:p>
          <a:p>
            <a:pPr algn="just"/>
            <a:r>
              <a:rPr lang="pt-BR" sz="1600" dirty="0"/>
              <a:t>Viagem de turistas americanos e europeus por vilas e comunidades ao longo do Rio Sepik;</a:t>
            </a:r>
          </a:p>
          <a:p>
            <a:pPr algn="just"/>
            <a:r>
              <a:rPr lang="pt-BR" sz="1600" dirty="0"/>
              <a:t>Expedições de cruzeiros;</a:t>
            </a:r>
          </a:p>
          <a:p>
            <a:pPr algn="just"/>
            <a:r>
              <a:rPr lang="pt-BR" sz="1600" dirty="0"/>
              <a:t>Comunidades que recentemente abriram-se ao turismo e ao contato com externos;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Hidrografia de Papua Nova Guiné | Meio Ambiente - Cultura Mix">
            <a:extLst>
              <a:ext uri="{FF2B5EF4-FFF2-40B4-BE49-F238E27FC236}">
                <a16:creationId xmlns:a16="http://schemas.microsoft.com/office/drawing/2014/main" id="{2E022A79-7485-4FE2-9C7F-B6532E7BA5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09" y="1971477"/>
            <a:ext cx="4664075" cy="2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scobrindo a cultura da Papua-Nova Guiné: Parte 1">
            <a:extLst>
              <a:ext uri="{FF2B5EF4-FFF2-40B4-BE49-F238E27FC236}">
                <a16:creationId xmlns:a16="http://schemas.microsoft.com/office/drawing/2014/main" id="{57DB089C-7772-416F-926C-B1EB290E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29" y="4286645"/>
            <a:ext cx="3092298" cy="19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7AFB5-0B7B-40DF-ACC7-7E4B9A47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Cannibal tours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86EE78-55FE-41FA-A03E-4114563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346" y="4292405"/>
            <a:ext cx="10058400" cy="13258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t-BR" dirty="0"/>
              <a:t>O que você achou do filme? Qual a sua principal impressão?</a:t>
            </a:r>
          </a:p>
          <a:p>
            <a:pPr algn="ctr"/>
            <a:r>
              <a:rPr lang="pt-BR" dirty="0"/>
              <a:t>Quais temas relacionados ao turismo você identifica no filme?</a:t>
            </a:r>
          </a:p>
          <a:p>
            <a:pPr algn="ctr"/>
            <a:r>
              <a:rPr lang="pt-BR" dirty="0"/>
              <a:t>Quais os desafios relacionados ao turismo você identificou, em termos amplos, no filme?</a:t>
            </a:r>
          </a:p>
        </p:txBody>
      </p:sp>
      <p:pic>
        <p:nvPicPr>
          <p:cNvPr id="3074" name="Picture 2" descr="Review: Cannibal Tours (Dennis O'Rourke, 1988) and On the Making of Cannibal  Tours (1999) | c o u n t e r s p a c e">
            <a:extLst>
              <a:ext uri="{FF2B5EF4-FFF2-40B4-BE49-F238E27FC236}">
                <a16:creationId xmlns:a16="http://schemas.microsoft.com/office/drawing/2014/main" id="{B77C3F1A-2BAE-4117-A4F8-2CB7A751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08" y="1820763"/>
            <a:ext cx="3487615" cy="22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nibal Tours | San Francisco Film Festival">
            <a:extLst>
              <a:ext uri="{FF2B5EF4-FFF2-40B4-BE49-F238E27FC236}">
                <a16:creationId xmlns:a16="http://schemas.microsoft.com/office/drawing/2014/main" id="{47252FDC-CAB9-49CC-B4B8-BD6C903F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21" y="1951892"/>
            <a:ext cx="3663815" cy="18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cumentary Starts Here: Dennis O'Rourke">
            <a:extLst>
              <a:ext uri="{FF2B5EF4-FFF2-40B4-BE49-F238E27FC236}">
                <a16:creationId xmlns:a16="http://schemas.microsoft.com/office/drawing/2014/main" id="{028D016F-8C92-4586-BB77-1AC0C952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31" y="1820762"/>
            <a:ext cx="2916115" cy="22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8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1BC85-0CF6-4CC9-AC44-5FB3ED3E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Cannibal tours -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3711B4-A006-4030-9758-9C1B6584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Cenas que trazem desconforto, não?</a:t>
            </a:r>
          </a:p>
          <a:p>
            <a:pPr algn="just"/>
            <a:r>
              <a:rPr lang="pt-BR" dirty="0"/>
              <a:t>Turista alemão e a “antiga colônia alemã”: tempo bom?</a:t>
            </a:r>
          </a:p>
          <a:p>
            <a:pPr algn="just"/>
            <a:r>
              <a:rPr lang="pt-BR" dirty="0"/>
              <a:t>Canoas ao longo do rio Sepik e... Um cruzeiro...!</a:t>
            </a:r>
          </a:p>
          <a:p>
            <a:pPr algn="just"/>
            <a:r>
              <a:rPr lang="pt-BR" dirty="0"/>
              <a:t>“O modo de vida deles é primitivo, do nosso ponto de vista (...) eles não se preocupam com o dia de amanhã...”;</a:t>
            </a:r>
          </a:p>
          <a:p>
            <a:pPr algn="just"/>
            <a:r>
              <a:rPr lang="pt-BR" dirty="0"/>
              <a:t>Turistas chorando, pechinchando os valores das esculturas e souvenires x local e o questionamento sobre “2º, 3º preço..”: em uma loja eu posso comprar algo por outros valores?</a:t>
            </a:r>
          </a:p>
          <a:p>
            <a:pPr algn="just"/>
            <a:r>
              <a:rPr lang="pt-BR" dirty="0"/>
              <a:t>Mobilidades e imobilidades: movimentos de uns pressupõem a imobilidade de outros (SHELLER, URRY, 2006): poder, pobreza, fluxos...</a:t>
            </a:r>
          </a:p>
          <a:p>
            <a:pPr marL="0" indent="0" algn="just">
              <a:buNone/>
            </a:pPr>
            <a:r>
              <a:rPr lang="pt-BR" dirty="0"/>
              <a:t>“E nós apenas ficamos aqui... Se eu tivesse dinheiro, estaria no barco com aqueles turistas...”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11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3C269-B52F-48AB-AEA1-A832B539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Cannibal tours - impressões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3F95D-F634-44A5-A399-10A30704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“</a:t>
            </a:r>
            <a:r>
              <a:rPr lang="pt-BR" dirty="0" err="1"/>
              <a:t>It’s</a:t>
            </a:r>
            <a:r>
              <a:rPr lang="pt-BR" dirty="0"/>
              <a:t> hard </a:t>
            </a:r>
            <a:r>
              <a:rPr lang="pt-BR" dirty="0" err="1"/>
              <a:t>to</a:t>
            </a:r>
            <a:r>
              <a:rPr lang="pt-BR" dirty="0"/>
              <a:t> make a </a:t>
            </a:r>
            <a:r>
              <a:rPr lang="pt-BR" dirty="0" err="1"/>
              <a:t>dollar</a:t>
            </a:r>
            <a:r>
              <a:rPr lang="pt-BR" dirty="0"/>
              <a:t>”;</a:t>
            </a:r>
          </a:p>
          <a:p>
            <a:pPr algn="just"/>
            <a:r>
              <a:rPr lang="pt-BR" dirty="0"/>
              <a:t>“Eu queria uma foto com essas crianças” (fala de uma turista): cena muito problemática!</a:t>
            </a:r>
          </a:p>
          <a:p>
            <a:pPr algn="just"/>
            <a:r>
              <a:rPr lang="pt-BR" dirty="0"/>
              <a:t>Turista tirando foto enquanto um local era entrevistado: cena esquisita, bizarra...;</a:t>
            </a:r>
          </a:p>
          <a:p>
            <a:pPr algn="just"/>
            <a:r>
              <a:rPr lang="pt-BR" dirty="0"/>
              <a:t>“Não entendemos porque estrangeiros tiram tantas fotos...”;</a:t>
            </a:r>
          </a:p>
          <a:p>
            <a:pPr algn="just"/>
            <a:r>
              <a:rPr lang="pt-BR" dirty="0"/>
              <a:t>“Nós não sabemos de onde esses turistas vem...”: qual é o grau de envolvimento entre turistas e locais nesse tipo de atividade turística?</a:t>
            </a:r>
          </a:p>
        </p:txBody>
      </p:sp>
    </p:spTree>
    <p:extLst>
      <p:ext uri="{BB962C8B-B14F-4D97-AF65-F5344CB8AC3E}">
        <p14:creationId xmlns:p14="http://schemas.microsoft.com/office/powerpoint/2010/main" val="148258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DB157-7FF1-4351-9830-7984E775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Cannibal tours – temas emergentes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1372A-C37D-4069-B890-7DBC72AA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filme levanta um tema mais amplo de discussão recorrente no turismo: </a:t>
            </a:r>
            <a:r>
              <a:rPr lang="pt-BR" b="1" u="sng" dirty="0"/>
              <a:t>autenticidade x artificialidade</a:t>
            </a:r>
          </a:p>
          <a:p>
            <a:pPr marL="0" indent="0">
              <a:buNone/>
            </a:pPr>
            <a:endParaRPr lang="pt-BR" b="1" u="sng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b="1" dirty="0"/>
              <a:t>O que pode ser considerado autêntico e não autêntico no turismo?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b="1" dirty="0"/>
              <a:t>Quem pode julgar o que é ou não autêntico?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b="1" dirty="0"/>
              <a:t>Como se “medir” adequadamente a autenticidade no turismo?</a:t>
            </a:r>
          </a:p>
        </p:txBody>
      </p:sp>
    </p:spTree>
    <p:extLst>
      <p:ext uri="{BB962C8B-B14F-4D97-AF65-F5344CB8AC3E}">
        <p14:creationId xmlns:p14="http://schemas.microsoft.com/office/powerpoint/2010/main" val="127074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321F1C"/>
      </a:dk2>
      <a:lt2>
        <a:srgbClr val="E2E4E8"/>
      </a:lt2>
      <a:accent1>
        <a:srgbClr val="D49628"/>
      </a:accent1>
      <a:accent2>
        <a:srgbClr val="D3421A"/>
      </a:accent2>
      <a:accent3>
        <a:srgbClr val="E42B50"/>
      </a:accent3>
      <a:accent4>
        <a:srgbClr val="D31A8B"/>
      </a:accent4>
      <a:accent5>
        <a:srgbClr val="DF2BE4"/>
      </a:accent5>
      <a:accent6>
        <a:srgbClr val="801AD3"/>
      </a:accent6>
      <a:hlink>
        <a:srgbClr val="3F6EBF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1491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Century Schoolbook</vt:lpstr>
      <vt:lpstr>Franklin Gothic Book</vt:lpstr>
      <vt:lpstr>Garamond</vt:lpstr>
      <vt:lpstr>Wingdings</vt:lpstr>
      <vt:lpstr>SavonVTI</vt:lpstr>
      <vt:lpstr>Debate sobre documentários selecionados</vt:lpstr>
      <vt:lpstr>Avaliação 2</vt:lpstr>
      <vt:lpstr>Documentários disponibilizados</vt:lpstr>
      <vt:lpstr>Qual filme você assistiu?</vt:lpstr>
      <vt:lpstr>Cannibal tours: contextualização</vt:lpstr>
      <vt:lpstr>Cannibal tours</vt:lpstr>
      <vt:lpstr>Cannibal tours - impressões</vt:lpstr>
      <vt:lpstr>Cannibal tours - impressões</vt:lpstr>
      <vt:lpstr>Cannibal tours – temas emergentes</vt:lpstr>
      <vt:lpstr>Bye-bye Barcelona - contextualização</vt:lpstr>
      <vt:lpstr>Bye-bye Barcelona</vt:lpstr>
      <vt:lpstr>Bye-bye Barcelona – impressões</vt:lpstr>
      <vt:lpstr>Bye-bye Barcelona: impressões</vt:lpstr>
      <vt:lpstr>Bye-bye Barcelona – temas emergentes</vt:lpstr>
      <vt:lpstr>Apresentação do PowerPoint</vt:lpstr>
      <vt:lpstr>E agora?</vt:lpstr>
      <vt:lpstr>Em busca de um lugar comum</vt:lpstr>
      <vt:lpstr>Em busca de um lugar comum</vt:lpstr>
      <vt:lpstr>Em busca de um lugar comum: impressões</vt:lpstr>
      <vt:lpstr>Em busca de um lugar comum: impressões</vt:lpstr>
      <vt:lpstr>Em busca de um lugar comum - temas emergentes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 sobre documentários selecionados</dc:title>
  <dc:creator>Ana Carolina Padua Machado</dc:creator>
  <cp:lastModifiedBy>Ana Carolina Padua Machado</cp:lastModifiedBy>
  <cp:revision>28</cp:revision>
  <dcterms:created xsi:type="dcterms:W3CDTF">2020-11-05T14:02:28Z</dcterms:created>
  <dcterms:modified xsi:type="dcterms:W3CDTF">2020-11-06T19:54:50Z</dcterms:modified>
</cp:coreProperties>
</file>