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8" r:id="rId1"/>
  </p:sldMasterIdLst>
  <p:sldIdLst>
    <p:sldId id="256" r:id="rId2"/>
    <p:sldId id="258" r:id="rId3"/>
    <p:sldId id="260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93" r:id="rId12"/>
    <p:sldId id="273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92" r:id="rId22"/>
    <p:sldId id="279" r:id="rId23"/>
    <p:sldId id="280" r:id="rId24"/>
    <p:sldId id="281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/>
    <p:restoredTop sz="94715"/>
  </p:normalViewPr>
  <p:slideViewPr>
    <p:cSldViewPr snapToGrid="0" snapToObjects="1">
      <p:cViewPr>
        <p:scale>
          <a:sx n="98" d="100"/>
          <a:sy n="98" d="100"/>
        </p:scale>
        <p:origin x="1352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0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4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31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85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50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76BBB-7DE9-B745-913D-07AF6654A029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C8DB-C625-0D4A-8111-E827CAEBB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ZB9HqoHaaU" TargetMode="External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aKwjvxukvg&amp;vl=en" TargetMode="External"/><Relationship Id="rId3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ge result for egypt graffiti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70138"/>
            <a:ext cx="9144000" cy="170171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Beirut" charset="-78"/>
                <a:ea typeface="Beirut" charset="-78"/>
                <a:cs typeface="Beirut" charset="-78"/>
              </a:rPr>
              <a:t>Major Themes in Contemporary Middle East</a:t>
            </a:r>
            <a:endParaRPr lang="en-GB" b="1" dirty="0">
              <a:solidFill>
                <a:srgbClr val="FFFFFF"/>
              </a:solidFill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1851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smtClean="0"/>
              <a:t>LECTURE </a:t>
            </a:r>
            <a:r>
              <a:rPr lang="en-US" b="1" dirty="0" smtClean="0"/>
              <a:t>11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THE KURDISH QUESTION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378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22" y="-14308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Who are the main actors?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pic>
        <p:nvPicPr>
          <p:cNvPr id="7172" name="Picture 4" descr="mage result for turkey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64" y="992918"/>
            <a:ext cx="2351419" cy="14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ge result for iran fla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410" y="992917"/>
            <a:ext cx="2276764" cy="14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mage result for syria fla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356" y="992918"/>
            <a:ext cx="2106491" cy="14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lag of Iraq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223" y="992918"/>
            <a:ext cx="2164566" cy="14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mage result for united states fla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9613" y="3960692"/>
            <a:ext cx="2067766" cy="11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ircle of 12 gold stars on a blu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5815" y="992917"/>
            <a:ext cx="2115365" cy="14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01387" y="2473559"/>
            <a:ext cx="2408664" cy="1963154"/>
            <a:chOff x="201387" y="2897048"/>
            <a:chExt cx="2408664" cy="1963154"/>
          </a:xfrm>
        </p:grpSpPr>
        <p:pic>
          <p:nvPicPr>
            <p:cNvPr id="7202" name="Picture 34" descr="mage result for abdullah ocala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06" y="2897048"/>
              <a:ext cx="2330877" cy="1762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1387" y="4583203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PKK – Abdullah </a:t>
              </a:r>
              <a:r>
                <a:rPr lang="en-GB" sz="1200" dirty="0" err="1" smtClean="0"/>
                <a:t>Öcalan</a:t>
              </a:r>
              <a:endParaRPr lang="en-GB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" y="4436713"/>
            <a:ext cx="2474075" cy="1800917"/>
            <a:chOff x="145857" y="4984595"/>
            <a:chExt cx="2474075" cy="1800917"/>
          </a:xfrm>
        </p:grpSpPr>
        <p:pic>
          <p:nvPicPr>
            <p:cNvPr id="7204" name="Picture 36" descr="mage result for hdp selahattin demirtaÅ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06" y="4984595"/>
              <a:ext cx="2363726" cy="154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45857" y="6508513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HDP – </a:t>
              </a:r>
              <a:r>
                <a:rPr lang="en-GB" sz="1200" dirty="0" err="1" smtClean="0"/>
                <a:t>Selahattin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Demirtas</a:t>
              </a:r>
              <a:endParaRPr lang="en-GB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9174" y="2440929"/>
            <a:ext cx="2408664" cy="1647076"/>
            <a:chOff x="5109174" y="2440929"/>
            <a:chExt cx="2408664" cy="1647076"/>
          </a:xfrm>
        </p:grpSpPr>
        <p:pic>
          <p:nvPicPr>
            <p:cNvPr id="7216" name="Picture 48" descr="lag of Kurdistan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222" y="2440929"/>
              <a:ext cx="2164567" cy="144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109174" y="3811006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Kurdistan Regional Government</a:t>
              </a:r>
              <a:endParaRPr lang="en-GB" sz="1200" dirty="0"/>
            </a:p>
          </p:txBody>
        </p:sp>
      </p:grpSp>
      <p:sp>
        <p:nvSpPr>
          <p:cNvPr id="19" name="AutoShape 52" descr="mage result for talabani puk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5070655" y="4062545"/>
            <a:ext cx="2408664" cy="1347116"/>
            <a:chOff x="5070655" y="4062545"/>
            <a:chExt cx="2408664" cy="1347116"/>
          </a:xfrm>
        </p:grpSpPr>
        <p:pic>
          <p:nvPicPr>
            <p:cNvPr id="7218" name="Picture 50" descr="mage result for barzani kdp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1223" y="4062545"/>
              <a:ext cx="2164566" cy="1146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070655" y="5132662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KDP – </a:t>
              </a:r>
              <a:r>
                <a:rPr lang="en-GB" sz="1200" dirty="0" err="1" smtClean="0"/>
                <a:t>Masoud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Barzani</a:t>
              </a:r>
              <a:endParaRPr lang="en-GB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67353" y="5387250"/>
            <a:ext cx="2428436" cy="1435897"/>
            <a:chOff x="4967353" y="5387250"/>
            <a:chExt cx="2428436" cy="1435897"/>
          </a:xfrm>
        </p:grpSpPr>
        <p:pic>
          <p:nvPicPr>
            <p:cNvPr id="7222" name="Picture 54" descr="mage result for talabani puk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1222" y="5387250"/>
              <a:ext cx="2164567" cy="119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967353" y="6546148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PUK – Jalal </a:t>
              </a:r>
              <a:r>
                <a:rPr lang="en-GB" sz="1200" dirty="0" err="1" smtClean="0"/>
                <a:t>Talabani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21246" y="2520835"/>
            <a:ext cx="2408664" cy="1789719"/>
            <a:chOff x="2721246" y="2520835"/>
            <a:chExt cx="2408664" cy="1789719"/>
          </a:xfrm>
        </p:grpSpPr>
        <p:pic>
          <p:nvPicPr>
            <p:cNvPr id="7228" name="Picture 60" descr="mage result for Kurdistan Free Life Party iran kurdish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635" y="2520835"/>
              <a:ext cx="2277503" cy="151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2721246" y="4033555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PJAK (PKK affiliated)</a:t>
              </a:r>
              <a:endParaRPr lang="en-GB" sz="1200" dirty="0"/>
            </a:p>
          </p:txBody>
        </p:sp>
      </p:grpSp>
      <p:pic>
        <p:nvPicPr>
          <p:cNvPr id="7232" name="Picture 64" descr="http://www.rudaw.net/ContentFiles/439112Image1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154" y="4398851"/>
            <a:ext cx="2245601" cy="16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367150" y="2486741"/>
            <a:ext cx="2408664" cy="1751040"/>
            <a:chOff x="7367150" y="2486741"/>
            <a:chExt cx="2408664" cy="1751040"/>
          </a:xfrm>
        </p:grpSpPr>
        <p:pic>
          <p:nvPicPr>
            <p:cNvPr id="7234" name="Picture 66" descr="elated image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436"/>
            <a:stretch/>
          </p:blipFill>
          <p:spPr bwMode="auto">
            <a:xfrm>
              <a:off x="7556356" y="2486741"/>
              <a:ext cx="2106491" cy="1546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7367150" y="3960782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PYD (linked to PKK)</a:t>
              </a:r>
              <a:endParaRPr lang="en-GB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629164" y="2440929"/>
            <a:ext cx="2408664" cy="1470280"/>
            <a:chOff x="9629164" y="2440929"/>
            <a:chExt cx="2408664" cy="1470280"/>
          </a:xfrm>
        </p:grpSpPr>
        <p:pic>
          <p:nvPicPr>
            <p:cNvPr id="7208" name="Picture 40" descr="elated image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004" b="17947"/>
            <a:stretch/>
          </p:blipFill>
          <p:spPr bwMode="auto">
            <a:xfrm>
              <a:off x="9775814" y="2440929"/>
              <a:ext cx="2115365" cy="1312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9629164" y="3634210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smtClean="0"/>
                <a:t>Diaspora Organisations</a:t>
              </a:r>
              <a:endParaRPr lang="en-GB" sz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67150" y="4191456"/>
            <a:ext cx="2408664" cy="1505594"/>
            <a:chOff x="7367150" y="4191456"/>
            <a:chExt cx="2408664" cy="1505594"/>
          </a:xfrm>
        </p:grpSpPr>
        <p:pic>
          <p:nvPicPr>
            <p:cNvPr id="7236" name="Picture 68" descr="mage result for ypg flag women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356" y="4191456"/>
              <a:ext cx="2132062" cy="124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7367150" y="5420051"/>
              <a:ext cx="2408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YPG  - </a:t>
              </a:r>
              <a:r>
                <a:rPr lang="en-GB" sz="1200" smtClean="0"/>
                <a:t>People’s Protection Units</a:t>
              </a:r>
              <a:endParaRPr lang="en-GB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7564" y="6237630"/>
            <a:ext cx="9425961" cy="447017"/>
            <a:chOff x="247564" y="6237630"/>
            <a:chExt cx="9425961" cy="447017"/>
          </a:xfrm>
        </p:grpSpPr>
        <p:sp>
          <p:nvSpPr>
            <p:cNvPr id="30" name="TextBox 29"/>
            <p:cNvSpPr txBox="1"/>
            <p:nvPr/>
          </p:nvSpPr>
          <p:spPr>
            <a:xfrm>
              <a:off x="247564" y="6315315"/>
              <a:ext cx="4823091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Kurdish Islamist Movements</a:t>
              </a:r>
              <a:endParaRPr lang="en-GB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17838" y="6237630"/>
              <a:ext cx="215568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Kurdish Islamist</a:t>
              </a:r>
              <a:r>
                <a:rPr lang="en-GB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</a:t>
              </a:r>
              <a:endParaRPr lang="en-GB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244" name="Picture 76" descr="lag of Russia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304" y="5227528"/>
            <a:ext cx="2086075" cy="1456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64528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rgbClr val="FF0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Turkey</a:t>
            </a:r>
            <a:endParaRPr lang="en-GB" b="1" dirty="0">
              <a:solidFill>
                <a:srgbClr val="FF0000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4731" y="2747945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6">
                    <a:lumMod val="50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Iran</a:t>
            </a:r>
            <a:endParaRPr lang="en-GB" sz="4400" dirty="0"/>
          </a:p>
        </p:txBody>
      </p:sp>
      <p:sp>
        <p:nvSpPr>
          <p:cNvPr id="8" name="Rectangle 7"/>
          <p:cNvSpPr/>
          <p:nvPr/>
        </p:nvSpPr>
        <p:spPr>
          <a:xfrm>
            <a:off x="7084731" y="3850605"/>
            <a:ext cx="1284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Iraq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7084731" y="4953265"/>
            <a:ext cx="1537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Syria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061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rgbClr val="FF0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Turkey</a:t>
            </a:r>
            <a:endParaRPr lang="en-GB" b="1" dirty="0">
              <a:solidFill>
                <a:srgbClr val="FF0000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75483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Kurdistan... a geographic region in Ottoman Empire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Tribal resistance to central authority</a:t>
            </a:r>
            <a:r>
              <a:rPr lang="is-IS" sz="2400" dirty="0" smtClean="0">
                <a:latin typeface="Baskerville" charset="0"/>
                <a:ea typeface="Baskerville" charset="0"/>
                <a:cs typeface="Baskerville" charset="0"/>
              </a:rPr>
              <a:t>… but also tribes on state payroll</a:t>
            </a:r>
            <a:endParaRPr lang="en-US" sz="2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After WWI, </a:t>
            </a:r>
            <a:r>
              <a:rPr lang="en-GB" sz="2400" b="1" dirty="0" smtClean="0">
                <a:latin typeface="Baskerville" charset="0"/>
                <a:ea typeface="Baskerville" charset="0"/>
                <a:cs typeface="Baskerville" charset="0"/>
              </a:rPr>
              <a:t>Treaty of </a:t>
            </a:r>
            <a:r>
              <a:rPr lang="en-GB" sz="2400" b="1" dirty="0" err="1" smtClean="0">
                <a:latin typeface="Baskerville" charset="0"/>
                <a:ea typeface="Baskerville" charset="0"/>
                <a:cs typeface="Baskerville" charset="0"/>
              </a:rPr>
              <a:t>Sèvres</a:t>
            </a:r>
            <a:r>
              <a:rPr lang="en-GB" sz="2400" b="1" dirty="0" smtClean="0">
                <a:latin typeface="Baskerville" charset="0"/>
                <a:ea typeface="Baskerville" charset="0"/>
                <a:cs typeface="Baskerville" charset="0"/>
              </a:rPr>
              <a:t> </a:t>
            </a: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1920 makes a vague promise of a Kurdish homeland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Mustafa Kemal and Turkish nationalists appeal to Kurdish notables for support against occupation, promising respect for cultural and political rights.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After Republic is established (1923), these promises are not kept.</a:t>
            </a:r>
          </a:p>
        </p:txBody>
      </p:sp>
      <p:pic>
        <p:nvPicPr>
          <p:cNvPr id="4" name="Picture 2" descr="mage result for ataturk kemalist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773" y="1825625"/>
            <a:ext cx="381122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5103" y="1517847"/>
            <a:ext cx="1857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Mustafa Kemal Atatürk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57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rgbClr val="FF0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Turkey</a:t>
            </a:r>
            <a:endParaRPr lang="en-GB" b="1" dirty="0">
              <a:solidFill>
                <a:srgbClr val="FF0000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47748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Early Republic sees Kurds as “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future-Turks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” that need to be assimilated into modern Turkey.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Kurdish rebellions in 1920s and 30s against </a:t>
            </a:r>
            <a:r>
              <a:rPr lang="en-US" sz="2400" b="1" dirty="0" err="1" smtClean="0">
                <a:latin typeface="Baskerville" charset="0"/>
                <a:ea typeface="Baskerville" charset="0"/>
                <a:cs typeface="Baskerville" charset="0"/>
              </a:rPr>
              <a:t>modernisation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, </a:t>
            </a:r>
            <a:r>
              <a:rPr lang="en-US" sz="2400" b="1" dirty="0" err="1" smtClean="0">
                <a:latin typeface="Baskerville" charset="0"/>
                <a:ea typeface="Baskerville" charset="0"/>
                <a:cs typeface="Baskerville" charset="0"/>
              </a:rPr>
              <a:t>secularisation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and 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Turkification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attempts,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S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uppressed by force + Resettlement Law (1934)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In 1950s &amp; 60s: Kurdish issue seen from the lens of </a:t>
            </a:r>
            <a:r>
              <a:rPr lang="en-US" sz="2400" b="1" dirty="0" err="1" smtClean="0">
                <a:latin typeface="Baskerville" charset="0"/>
                <a:ea typeface="Baskerville" charset="0"/>
                <a:cs typeface="Baskerville" charset="0"/>
              </a:rPr>
              <a:t>developmentalism</a:t>
            </a: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60s &amp; 70s: Kurdish question absorbed into socialist struggles (and extreme nationalist reaction to it)</a:t>
            </a:r>
          </a:p>
        </p:txBody>
      </p:sp>
      <p:pic>
        <p:nvPicPr>
          <p:cNvPr id="4100" name="Picture 4" descr="mage result for kemalist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76" y="1825625"/>
            <a:ext cx="4068424" cy="50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rgbClr val="FF0000"/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Turkey</a:t>
            </a:r>
            <a:endParaRPr lang="en-GB" b="1" dirty="0">
              <a:solidFill>
                <a:srgbClr val="FF0000"/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13331" cy="491150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>
                <a:latin typeface="Baskerville" charset="0"/>
                <a:ea typeface="Baskerville" charset="0"/>
                <a:cs typeface="Baskerville" charset="0"/>
              </a:rPr>
              <a:t>1980 military </a:t>
            </a: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coup: brutal </a:t>
            </a:r>
            <a:r>
              <a:rPr lang="en-GB" sz="2400" dirty="0">
                <a:latin typeface="Baskerville" charset="0"/>
                <a:ea typeface="Baskerville" charset="0"/>
                <a:cs typeface="Baskerville" charset="0"/>
              </a:rPr>
              <a:t>in Kurdish provinces.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GB" sz="2000" dirty="0">
                <a:latin typeface="Baskerville" charset="0"/>
                <a:ea typeface="Baskerville" charset="0"/>
                <a:cs typeface="Baskerville" charset="0"/>
              </a:rPr>
              <a:t>Denial of political and cultural rights: Military junta calls Kurds “mountain Turks”.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GB" sz="2000" dirty="0">
                <a:latin typeface="Baskerville" charset="0"/>
                <a:ea typeface="Baskerville" charset="0"/>
                <a:cs typeface="Baskerville" charset="0"/>
              </a:rPr>
              <a:t>Radicalisation of many Kurds and beginning of PKK’s </a:t>
            </a:r>
            <a:r>
              <a:rPr lang="en-GB" sz="2000" dirty="0" smtClean="0">
                <a:latin typeface="Baskerville" charset="0"/>
                <a:ea typeface="Baskerville" charset="0"/>
                <a:cs typeface="Baskerville" charset="0"/>
              </a:rPr>
              <a:t>armed struggle in </a:t>
            </a:r>
            <a:r>
              <a:rPr lang="en-GB" sz="2000" dirty="0">
                <a:latin typeface="Baskerville" charset="0"/>
                <a:ea typeface="Baskerville" charset="0"/>
                <a:cs typeface="Baskerville" charset="0"/>
              </a:rPr>
              <a:t>1984</a:t>
            </a:r>
            <a:r>
              <a:rPr lang="en-GB" sz="2000" dirty="0" smtClean="0">
                <a:latin typeface="Baskerville" charset="0"/>
                <a:ea typeface="Baskerville" charset="0"/>
                <a:cs typeface="Baskerville" charset="0"/>
              </a:rPr>
              <a:t>.</a:t>
            </a:r>
            <a:endParaRPr lang="en-US" sz="2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1984 – 1999</a:t>
            </a:r>
            <a:r>
              <a:rPr lang="en-GB" sz="2000" dirty="0" smtClean="0">
                <a:latin typeface="Baskerville" charset="0"/>
                <a:ea typeface="Baskerville" charset="0"/>
                <a:cs typeface="Baskerville" charset="0"/>
              </a:rPr>
              <a:t>: </a:t>
            </a: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</a:rPr>
              <a:t>“Dirty War” </a:t>
            </a: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  <a:sym typeface="Wingdings"/>
              </a:rPr>
              <a:t> 40k+ people dead. Millions displaced. State sanctioned assassinations and rights abuses.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  <a:sym typeface="Wingdings"/>
              </a:rPr>
              <a:t>1999 – 2015: Ceasefire, sporadic peace processes + EU-supported liberal democratic reforms.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sz="2400" dirty="0" smtClean="0">
                <a:latin typeface="Baskerville" charset="0"/>
                <a:ea typeface="Baskerville" charset="0"/>
                <a:cs typeface="Baskerville" charset="0"/>
                <a:sym typeface="Wingdings"/>
              </a:rPr>
              <a:t>Since 2015</a:t>
            </a:r>
            <a:r>
              <a:rPr lang="is-IS" sz="2400" dirty="0" smtClean="0">
                <a:latin typeface="Baskerville" charset="0"/>
                <a:ea typeface="Baskerville" charset="0"/>
                <a:cs typeface="Baskerville" charset="0"/>
                <a:sym typeface="Wingdings"/>
              </a:rPr>
              <a:t>: Turkey descends into populist authoritarianism under Erdogan’s AKP. A new phase of violence and repression, intensified by the Syrian conflict. </a:t>
            </a:r>
            <a:endParaRPr lang="en-GB" sz="20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6146" name="Picture 2" descr="mage result for 1980 darbe ev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94" y="1637643"/>
            <a:ext cx="4468706" cy="25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sult for pkk turkey figh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93" y="4152036"/>
            <a:ext cx="4468705" cy="27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Iran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44559" cy="47748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Ethnic and linguistic kinship with Iranians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Mostly Sunni population in Shia majority Iran.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Soviet-backed </a:t>
            </a:r>
            <a:r>
              <a:rPr lang="en-US" sz="2400" b="1" dirty="0" err="1" smtClean="0">
                <a:latin typeface="Baskerville" charset="0"/>
                <a:ea typeface="Baskerville" charset="0"/>
                <a:cs typeface="Baskerville" charset="0"/>
              </a:rPr>
              <a:t>Mahabad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 Republic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(1946) – </a:t>
            </a:r>
            <a:b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the first independent Kurdish state – survives for less than a year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1960s: Rebellion against repression by Pahlavi regime.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Islamic Revolution: Kurds support the revolution, but demands for autonomy unanswered.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1980 – 82: Civil war (10k+ dead, 200k displaced)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Sporadic unrest &amp; ceasefires since. </a:t>
            </a:r>
          </a:p>
        </p:txBody>
      </p:sp>
      <p:pic>
        <p:nvPicPr>
          <p:cNvPr id="1026" name="Picture 2" descr="mage result for mahabad 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83" y="3636579"/>
            <a:ext cx="4139135" cy="27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mahabad republ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68" y="365125"/>
            <a:ext cx="219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ge result for mahabad republ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83" y="2103251"/>
            <a:ext cx="1873498" cy="14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Iraq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313023" cy="494303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Various uprisings 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against British and Iraqi authorities, demands for autonomy and rights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ignored/crushed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1946: Kurdistan Democratic Party (KDP) established with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Molla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Mustafa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Barzani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president.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1958: Monarchy overthrown; new constitution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recognises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Kurdish “national rights”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1961 – 70: First Iraqi-Kurdish War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1975 – 78: Kurdish civil conflict: Erbil-based KDP vs. Damascus (later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Suleymaniye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)-based PUK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Iran-Iraq War: Iraqi Kurds support Iran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1988: </a:t>
            </a:r>
            <a:r>
              <a:rPr lang="en-US" sz="2400" b="1" dirty="0" err="1">
                <a:latin typeface="Baskerville" charset="0"/>
                <a:ea typeface="Baskerville" charset="0"/>
                <a:cs typeface="Baskerville" charset="0"/>
              </a:rPr>
              <a:t>Anfal</a:t>
            </a:r>
            <a:r>
              <a:rPr lang="en-US" sz="2400" b="1" dirty="0">
                <a:latin typeface="Baskerville" charset="0"/>
                <a:ea typeface="Baskerville" charset="0"/>
                <a:cs typeface="Baskerville" charset="0"/>
              </a:rPr>
              <a:t> Campaign/Genocide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: Chemical attacks on civilians (5k dead in </a:t>
            </a:r>
            <a:r>
              <a:rPr lang="en-US" sz="2400" dirty="0" err="1">
                <a:latin typeface="Baskerville" charset="0"/>
                <a:ea typeface="Baskerville" charset="0"/>
                <a:cs typeface="Baskerville" charset="0"/>
              </a:rPr>
              <a:t>Halabja</a:t>
            </a: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).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sz="24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2050" name="Picture 2" descr="mage result for mustafa barz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09" y="1825624"/>
            <a:ext cx="3834191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65103" y="1517847"/>
            <a:ext cx="181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Molla</a:t>
            </a:r>
            <a:r>
              <a:rPr lang="en-GB" sz="1400" dirty="0" smtClean="0"/>
              <a:t> Mustafa </a:t>
            </a:r>
            <a:r>
              <a:rPr lang="en-GB" sz="1400" dirty="0" err="1" smtClean="0"/>
              <a:t>Barzani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824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Iraq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44559" cy="49430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1991 Gulf War: Kurds support the US. Saddam seeks revenge, 1.5 million Kurds become refugees.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1990s: No fly zone over Northern Iraq, beginning of Kurdish autonomy.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2003: Kurdish support for US occupation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2005: New constitution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recognises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KRG autonomy. Major western oil investments.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2014: KRG expands its territorial control as Iraqi army crumbles in the face of ISIS.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2017: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  <a:hlinkClick r:id="rId2"/>
              </a:rPr>
              <a:t>Independence referendum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: Overwhelming local support BUT overwhelming international rejection.</a:t>
            </a:r>
            <a:endParaRPr lang="en-US" sz="24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1657350"/>
            <a:ext cx="43053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Kurdish story in 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Baskerville SemiBold" charset="0"/>
                <a:ea typeface="Baskerville SemiBold" charset="0"/>
                <a:cs typeface="Baskerville SemiBold" charset="0"/>
              </a:rPr>
              <a:t>Syria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4994"/>
            <a:ext cx="6591300" cy="516300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7– 10% of population.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1960s: Syrian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gov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strips 20% of Kurdish population off citizenship. Many lack citizenship rights today.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1970s: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Arabisation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project (dispossession and resettlement of Kurds, bringing in Bedouin Arabs)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1990s: Syrian </a:t>
            </a:r>
            <a:r>
              <a:rPr lang="en-US" sz="2400" dirty="0" err="1" smtClean="0">
                <a:latin typeface="Baskerville" charset="0"/>
                <a:ea typeface="Baskerville" charset="0"/>
                <a:cs typeface="Baskerville" charset="0"/>
              </a:rPr>
              <a:t>govt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uses PKK against Turkey. 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2003: PYD founded as a branch of PKK.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Syrian civil war and the “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  <a:hlinkClick r:id="rId2"/>
              </a:rPr>
              <a:t>Rojava Revolution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”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Baskerville" charset="0"/>
                <a:ea typeface="Baskerville" charset="0"/>
                <a:cs typeface="Baskerville" charset="0"/>
              </a:rPr>
              <a:t>Autonomous region under Kurdish control. A radical democratic project.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Baskerville" charset="0"/>
                <a:ea typeface="Baskerville" charset="0"/>
                <a:cs typeface="Baskerville" charset="0"/>
              </a:rPr>
              <a:t>Supported by US against ISIS. Opposed by Turkey.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latin typeface="Baskerville" charset="0"/>
                <a:ea typeface="Baskerville" charset="0"/>
                <a:cs typeface="Baskerville" charset="0"/>
              </a:rPr>
              <a:t>Ambivalent relationship with the Assad regime. </a:t>
            </a:r>
            <a:endParaRPr lang="en-US" sz="20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9218" name="Picture 2" descr="mage result for rojava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028596"/>
            <a:ext cx="47625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ge result for kurds ge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0" b="16838"/>
          <a:stretch/>
        </p:blipFill>
        <p:spPr bwMode="auto">
          <a:xfrm>
            <a:off x="0" y="0"/>
            <a:ext cx="136782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131" y="3866605"/>
            <a:ext cx="4593021" cy="2717075"/>
          </a:xfrm>
          <a:solidFill>
            <a:schemeClr val="accent4"/>
          </a:solidFill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Baskerville" charset="0"/>
                <a:ea typeface="Baskerville" charset="0"/>
                <a:cs typeface="Baskerville" charset="0"/>
              </a:rPr>
              <a:t>Homework: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800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“Kurds 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have achieved </a:t>
            </a:r>
            <a:r>
              <a:rPr lang="en-US" sz="2400" u="sng" dirty="0" smtClean="0">
                <a:latin typeface="Baskerville" charset="0"/>
                <a:ea typeface="Baskerville" charset="0"/>
                <a:cs typeface="Baskerville" charset="0"/>
              </a:rPr>
              <a:t>autonomy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 in Iraq and Syria, but not in Turkey and Iran... Why</a:t>
            </a: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?”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000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Baskerville" charset="0"/>
                <a:ea typeface="Baskerville" charset="0"/>
                <a:cs typeface="Baskerville" charset="0"/>
              </a:rPr>
              <a:t>One paragraph. Email by midnight Monday, 25 May.</a:t>
            </a:r>
            <a:endParaRPr lang="en-US" sz="2000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136"/>
            <a:ext cx="6733674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The Kurdish Question</a:t>
            </a:r>
            <a:endParaRPr lang="en-GB" b="1" dirty="0">
              <a:solidFill>
                <a:schemeClr val="bg1"/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Competing Kurdish nationalisms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489" y="2086881"/>
            <a:ext cx="6816634" cy="4943037"/>
          </a:xfrm>
        </p:spPr>
        <p:txBody>
          <a:bodyPr>
            <a:normAutofit/>
          </a:bodyPr>
          <a:lstStyle/>
          <a:p>
            <a:pPr marL="457200" indent="-457200" algn="ctr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The model of Iraqi Kurdistan (KRG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marL="457200" indent="-457200" algn="ctr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 algn="ctr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The </a:t>
            </a:r>
            <a:r>
              <a:rPr lang="en-US" sz="2400" b="1" dirty="0">
                <a:latin typeface="Baskerville" charset="0"/>
                <a:ea typeface="Baskerville" charset="0"/>
                <a:cs typeface="Baskerville" charset="0"/>
              </a:rPr>
              <a:t>model of democratic autonomy (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PKK/PYD)</a:t>
            </a:r>
          </a:p>
          <a:p>
            <a:pPr marL="457200" indent="-457200" algn="ctr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 algn="ctr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Baskerville" charset="0"/>
                <a:ea typeface="Baskerville" charset="0"/>
                <a:cs typeface="Baskerville" charset="0"/>
              </a:rPr>
              <a:t>Kurdish ‘Islamic Nationalism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’</a:t>
            </a:r>
            <a:b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(</a:t>
            </a:r>
            <a:r>
              <a:rPr lang="en-US" sz="2400" b="1" dirty="0" err="1" smtClean="0">
                <a:latin typeface="Baskerville" charset="0"/>
                <a:ea typeface="Baskerville" charset="0"/>
                <a:cs typeface="Baskerville" charset="0"/>
              </a:rPr>
              <a:t>Hizbullah</a:t>
            </a: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/IS)</a:t>
            </a:r>
            <a:endParaRPr lang="en-US" sz="2400" b="1" dirty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b="1" dirty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Competing Kurdish nationalisms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16634" cy="4943037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The model of Iraqi Kurdistan (KRG)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Most stable and prosperous part of Iraq.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Closest to independence of any Kurdish populated area.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Nominally democratic.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u="sng" dirty="0" smtClean="0">
                <a:latin typeface="Baskerville" charset="0"/>
                <a:ea typeface="Baskerville" charset="0"/>
                <a:cs typeface="Baskerville" charset="0"/>
              </a:rPr>
              <a:t>Conventional nationalism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Pragmatic (non-utopian) regional policy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Elements of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rentierism</a:t>
            </a: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System based on patronage and access to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Barzani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and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Talabani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families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Extensive corruption and feudalism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0246" name="Picture 6" descr="mage result for krg iraq barzani fla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/>
          <a:stretch/>
        </p:blipFill>
        <p:spPr bwMode="auto">
          <a:xfrm>
            <a:off x="7187282" y="1825624"/>
            <a:ext cx="5004717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Competing Kurdish nationalisms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816634" cy="5032376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2. The model of democratic autonomy (PKK)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PKK’s evolution from Marxist-Leninist nationalism to </a:t>
            </a:r>
            <a:r>
              <a:rPr lang="en-US" u="sng" dirty="0" smtClean="0">
                <a:latin typeface="Baskerville" charset="0"/>
                <a:ea typeface="Baskerville" charset="0"/>
                <a:cs typeface="Baskerville" charset="0"/>
              </a:rPr>
              <a:t>post-nationalist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social libertarianism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Öcalan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influenced in prison by Murray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Bookchin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, a US anarchist and proponent </a:t>
            </a: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‘libertarian </a:t>
            </a:r>
            <a:r>
              <a:rPr lang="en-US" b="1" dirty="0" err="1" smtClean="0">
                <a:latin typeface="Baskerville" charset="0"/>
                <a:ea typeface="Baskerville" charset="0"/>
                <a:cs typeface="Baskerville" charset="0"/>
              </a:rPr>
              <a:t>municipalism</a:t>
            </a:r>
            <a:r>
              <a:rPr lang="en-US" b="1" dirty="0" smtClean="0">
                <a:latin typeface="Baskerville" charset="0"/>
                <a:ea typeface="Baskerville" charset="0"/>
                <a:cs typeface="Baskerville" charset="0"/>
              </a:rPr>
              <a:t>’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Bottom up self-governing municipalities forming voluntary confederations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Focus on economic self-sufficiency, gender equality and cultural inclusion.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Rojava in Syria and HDP in Turkey as experiments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Paradoxes: top-down imposition; relies on US-support in Syria.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2296" name="Picture 8" descr="mage result for rojava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7" y="1690688"/>
            <a:ext cx="4328161" cy="51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Competing Kurdish nationalisms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7038703" cy="50323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Baskerville" charset="0"/>
                <a:ea typeface="Baskerville" charset="0"/>
                <a:cs typeface="Baskerville" charset="0"/>
              </a:rPr>
              <a:t>3. Kurdish ‘Islamic Nationalism’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Movements that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emphasise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both Kurdish and Islamic identity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Most notable: “Kurdish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Hizbullah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” in Turkey in 1990s (not to be confused w/ Lebanese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Hezbullah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Initially supported by Turkish state against PKK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Criminalised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. Re-emerged as political party and civil society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organisation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Islamic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mobilisation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in Kurdistan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High levels of Kurdish participation in Salafi jihadist groups like ISIS.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3316" name="Picture 4" descr="mage result for kurdish hizbullah in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61" y="1147231"/>
            <a:ext cx="3288939" cy="52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ge result for huda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762">
            <a:off x="7995814" y="4567411"/>
            <a:ext cx="4624548" cy="26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89417"/>
            <a:ext cx="4130580" cy="64791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latin typeface="Baskerville" charset="0"/>
                <a:ea typeface="Baskerville" charset="0"/>
                <a:cs typeface="Baskerville" charset="0"/>
              </a:rPr>
              <a:t>What’s the best way forward for the Kurds?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Seek rights within existing national frameworks?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Pursue an independent nation-state?	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Be the vanguard for a post-nationalist new Middle East? </a:t>
            </a:r>
          </a:p>
          <a:p>
            <a:pPr lvl="1">
              <a:spcAft>
                <a:spcPts val="600"/>
              </a:spcAft>
            </a:pP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sz="14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14338" name="Picture 2" descr="mage result for kurdish fu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3" r="15947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arab spring win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1943" y="130628"/>
            <a:ext cx="4737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95000"/>
                  </a:schemeClr>
                </a:solidFill>
              </a:rPr>
              <a:t>Next Week</a:t>
            </a:r>
          </a:p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From the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‘Arab Spring’ to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‘Arab Winter’</a:t>
            </a:r>
            <a:endParaRPr lang="en-GB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Who are the Kurds?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“</a:t>
            </a:r>
            <a:r>
              <a:rPr lang="is-IS" dirty="0" smtClean="0">
                <a:latin typeface="Baskerville" charset="0"/>
                <a:ea typeface="Baskerville" charset="0"/>
                <a:cs typeface="Baskerville" charset="0"/>
              </a:rPr>
              <a:t>…</a:t>
            </a: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an ethnic </a:t>
            </a:r>
            <a:r>
              <a:rPr lang="en-GB" dirty="0">
                <a:latin typeface="Baskerville" charset="0"/>
                <a:ea typeface="Baskerville" charset="0"/>
                <a:cs typeface="Baskerville" charset="0"/>
              </a:rPr>
              <a:t>group of Western </a:t>
            </a: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Asia, </a:t>
            </a:r>
            <a:r>
              <a:rPr lang="en-GB" dirty="0">
                <a:latin typeface="Baskerville" charset="0"/>
                <a:ea typeface="Baskerville" charset="0"/>
                <a:cs typeface="Baskerville" charset="0"/>
              </a:rPr>
              <a:t>mostly inhabiting a contiguous area known as Kurdistan</a:t>
            </a: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.” –</a:t>
            </a:r>
            <a:r>
              <a:rPr lang="en-GB" i="1" dirty="0" smtClean="0">
                <a:latin typeface="Baskerville" charset="0"/>
                <a:ea typeface="Baskerville" charset="0"/>
                <a:cs typeface="Baskerville" charset="0"/>
              </a:rPr>
              <a:t>Wikipedia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Speakers of Kurdish languages, a sub-category of Indo-Iranian language group.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“A </a:t>
            </a:r>
            <a:r>
              <a:rPr lang="en-GB" dirty="0">
                <a:latin typeface="Baskerville" charset="0"/>
                <a:ea typeface="Baskerville" charset="0"/>
                <a:cs typeface="Baskerville" charset="0"/>
              </a:rPr>
              <a:t>tribal people ... whose desire for a nation-state of their own came too late, after the Middle East had been cut up into Persian, Turkish and Arab states.” – </a:t>
            </a:r>
            <a:r>
              <a:rPr lang="en-GB" i="1" dirty="0">
                <a:latin typeface="Baskerville" charset="0"/>
                <a:ea typeface="Baskerville" charset="0"/>
                <a:cs typeface="Baskerville" charset="0"/>
              </a:rPr>
              <a:t>M. Van </a:t>
            </a:r>
            <a:r>
              <a:rPr lang="en-GB" i="1" dirty="0" err="1" smtClean="0">
                <a:latin typeface="Baskerville" charset="0"/>
                <a:ea typeface="Baskerville" charset="0"/>
                <a:cs typeface="Baskerville" charset="0"/>
              </a:rPr>
              <a:t>Bruinessen</a:t>
            </a:r>
            <a:endParaRPr lang="en-GB" i="1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“The largest stateless people” </a:t>
            </a:r>
            <a:r>
              <a:rPr lang="en-GB" dirty="0" smtClean="0">
                <a:latin typeface="Baskerville" charset="0"/>
                <a:ea typeface="Baskerville" charset="0"/>
                <a:cs typeface="Baskerville" charset="0"/>
                <a:sym typeface="Wingdings"/>
              </a:rPr>
              <a:t> </a:t>
            </a: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est. 25 - 30 million but no state of their own.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Divided b/w Turkey, Iran, Iraq, Syria and Europe</a:t>
            </a:r>
          </a:p>
        </p:txBody>
      </p:sp>
    </p:spTree>
    <p:extLst>
      <p:ext uri="{BB962C8B-B14F-4D97-AF65-F5344CB8AC3E}">
        <p14:creationId xmlns:p14="http://schemas.microsoft.com/office/powerpoint/2010/main" val="16820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What is the Kurdish question?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447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Kurdish struggle for recognition, rights, autonomy or independence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Two overlapping stories: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u="sng" dirty="0" smtClean="0">
                <a:latin typeface="Baskerville" charset="0"/>
                <a:ea typeface="Baskerville" charset="0"/>
                <a:cs typeface="Baskerville" charset="0"/>
              </a:rPr>
              <a:t>Tribal resistance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to central authority (a much older story)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	&amp;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u="sng" dirty="0">
                <a:latin typeface="Baskerville" charset="0"/>
                <a:ea typeface="Baskerville" charset="0"/>
                <a:cs typeface="Baskerville" charset="0"/>
              </a:rPr>
              <a:t>Urban middle class</a:t>
            </a: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 push for modern national identity building and rights recognition 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(a modern story)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GB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4098" name="Picture 2" descr="mage result for kurdish independenc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365173" y="1520277"/>
            <a:ext cx="5357022" cy="46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Why is it so difficult to achieve?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Clash of nationalisms</a:t>
            </a:r>
            <a:r>
              <a:rPr lang="is-IS" dirty="0" smtClean="0">
                <a:latin typeface="Baskerville" charset="0"/>
                <a:ea typeface="Baskerville" charset="0"/>
                <a:cs typeface="Baskerville" charset="0"/>
              </a:rPr>
              <a:t>…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L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egacy of transformation from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decentralised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empires to modern,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centralised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nation-states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Local state actors resist Kurdish aspirations for autonomy or statehood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Kurds at best distrusted, at worst seen as traitors, foreign agents by Turkish, Iranian and Arab nationalists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R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epression with periodic expansion of limited rights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Divisions &amp; rivalries among the Kurds</a:t>
            </a:r>
            <a:r>
              <a:rPr lang="is-IS" dirty="0" smtClean="0">
                <a:latin typeface="Baskerville" charset="0"/>
                <a:ea typeface="Baskerville" charset="0"/>
                <a:cs typeface="Baskerville" charset="0"/>
              </a:rPr>
              <a:t>…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Difficult to unify as “a people”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D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ifferent political goals (adaptation to status quo, pursuit cultural rights or independence)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Exploited by regional actors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dirty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GB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381168"/>
            <a:ext cx="3958389" cy="1325563"/>
          </a:xfrm>
        </p:spPr>
        <p:txBody>
          <a:bodyPr/>
          <a:lstStyle/>
          <a:p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Geopolitical divisions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" y="1943520"/>
            <a:ext cx="3504328" cy="476603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Divided between Turkey (est. 15m), Iran (6m), Iraq (5m), Syria (2m) 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1800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sz="18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+ 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1800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sz="1800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Diaspora 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  <a:t>(est. 2 million in Europe)</a:t>
            </a:r>
            <a:br>
              <a:rPr lang="en-US" sz="2400" dirty="0" smtClean="0">
                <a:latin typeface="Baskerville" charset="0"/>
                <a:ea typeface="Baskerville" charset="0"/>
                <a:cs typeface="Baskerville" charset="0"/>
              </a:rPr>
            </a:br>
            <a:endParaRPr lang="en-US" sz="2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Separate/rival political representatives</a:t>
            </a:r>
            <a:endParaRPr lang="en-GB" sz="2400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GB" sz="32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2050" name="Picture 2" descr="mage result for kurdish population middle ea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391" y="1"/>
            <a:ext cx="828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381168"/>
            <a:ext cx="3958389" cy="1325563"/>
          </a:xfrm>
        </p:spPr>
        <p:txBody>
          <a:bodyPr/>
          <a:lstStyle/>
          <a:p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Linguistic divisions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" y="1943520"/>
            <a:ext cx="3509211" cy="477812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Northern Kurdish (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Kurmanji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 + Central Kurdish (Sorani) + Southern Kurdish (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Pehlewani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 + Northwest Iranian languages (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Zazaki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 &amp; </a:t>
            </a: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Gorani</a:t>
            </a: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)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+ </a:t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/>
            </a:r>
            <a:br>
              <a:rPr lang="en-US" dirty="0" smtClean="0">
                <a:latin typeface="Baskerville" charset="0"/>
                <a:ea typeface="Baskerville" charset="0"/>
                <a:cs typeface="Baskerville" charset="0"/>
              </a:rPr>
            </a:b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Non-Kurdish speaking Kurds (result of assimilationist policies)</a:t>
            </a:r>
            <a:endParaRPr lang="en-GB" sz="32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3074" name="Picture 2" descr="ile:Kurdish languages map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452" y="0"/>
            <a:ext cx="7828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064" y="5229727"/>
            <a:ext cx="2553936" cy="16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381168"/>
            <a:ext cx="3958389" cy="1325563"/>
          </a:xfrm>
        </p:spPr>
        <p:txBody>
          <a:bodyPr/>
          <a:lstStyle/>
          <a:p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Religious divisions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3" y="1943520"/>
            <a:ext cx="3509211" cy="47781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Sunni (est. 75%)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Shia (est. 15%)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Alevism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err="1" smtClean="0">
                <a:latin typeface="Baskerville" charset="0"/>
                <a:ea typeface="Baskerville" charset="0"/>
                <a:cs typeface="Baskerville" charset="0"/>
              </a:rPr>
              <a:t>Yazidism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Assyrians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Baskerville" charset="0"/>
                <a:ea typeface="Baskerville" charset="0"/>
                <a:cs typeface="Baskerville" charset="0"/>
              </a:rPr>
              <a:t>Zoroastrianism</a:t>
            </a:r>
            <a:endParaRPr lang="en-US" dirty="0" smtClean="0">
              <a:latin typeface="Baskerville" charset="0"/>
              <a:ea typeface="Baskerville" charset="0"/>
              <a:cs typeface="Baskerville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Judaism (mostly in Israel)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Baskerville" charset="0"/>
                <a:ea typeface="Baskerville" charset="0"/>
                <a:cs typeface="Baskerville" charset="0"/>
              </a:rPr>
              <a:t>Secularism</a:t>
            </a:r>
            <a:endParaRPr lang="en-GB" sz="3200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5124" name="Picture 4" descr="mage result for kurdish relig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455" y="916679"/>
            <a:ext cx="8520545" cy="52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381168"/>
            <a:ext cx="3958389" cy="1325563"/>
          </a:xfrm>
        </p:spPr>
        <p:txBody>
          <a:bodyPr/>
          <a:lstStyle/>
          <a:p>
            <a:r>
              <a:rPr lang="en-GB" b="1" dirty="0" smtClean="0">
                <a:latin typeface="Baskerville SemiBold" charset="0"/>
                <a:ea typeface="Baskerville SemiBold" charset="0"/>
                <a:cs typeface="Baskerville SemiBold" charset="0"/>
              </a:rPr>
              <a:t>Tribal divisions</a:t>
            </a:r>
            <a:endParaRPr lang="en-GB" b="1" dirty="0">
              <a:latin typeface="Baskerville SemiBold" charset="0"/>
              <a:ea typeface="Baskerville SemiBold" charset="0"/>
              <a:cs typeface="Baskerville Semi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4" y="1943520"/>
            <a:ext cx="2650370" cy="47781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Historical allegiances &amp; rivalries still very potent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Some tribes number in millions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Urbanisation weakens/challenges tribal links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GB" dirty="0" smtClean="0">
                <a:latin typeface="Baskerville" charset="0"/>
                <a:ea typeface="Baskerville" charset="0"/>
                <a:cs typeface="Baskerville" charset="0"/>
              </a:rPr>
              <a:t>Anti-feudal movements (PKK)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charset="2"/>
              <a:buChar char="§"/>
            </a:pPr>
            <a:endParaRPr lang="en-GB" dirty="0"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6" name="Picture 2" descr="mage result for kurdish tribes ma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795" y="835328"/>
            <a:ext cx="9036205" cy="56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8219</TotalTime>
  <Words>1232</Words>
  <Application>Microsoft Macintosh PowerPoint</Application>
  <PresentationFormat>Widescreen</PresentationFormat>
  <Paragraphs>175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Baskerville</vt:lpstr>
      <vt:lpstr>Baskerville SemiBold</vt:lpstr>
      <vt:lpstr>Beirut</vt:lpstr>
      <vt:lpstr>Calibri</vt:lpstr>
      <vt:lpstr>Calibri Light</vt:lpstr>
      <vt:lpstr>Wingdings</vt:lpstr>
      <vt:lpstr>Arial</vt:lpstr>
      <vt:lpstr>Office Theme</vt:lpstr>
      <vt:lpstr>Major Themes in Contemporary Middle East</vt:lpstr>
      <vt:lpstr>The Kurdish Question</vt:lpstr>
      <vt:lpstr>Who are the Kurds?</vt:lpstr>
      <vt:lpstr>What is the Kurdish question?</vt:lpstr>
      <vt:lpstr>Why is it so difficult to achieve?</vt:lpstr>
      <vt:lpstr>Geopolitical divisions</vt:lpstr>
      <vt:lpstr>Linguistic divisions</vt:lpstr>
      <vt:lpstr>Religious divisions</vt:lpstr>
      <vt:lpstr>Tribal divisions</vt:lpstr>
      <vt:lpstr>Who are the main actors?</vt:lpstr>
      <vt:lpstr>Kurdish story in Turkey</vt:lpstr>
      <vt:lpstr>Kurdish story in Turkey</vt:lpstr>
      <vt:lpstr>Kurdish story in Turkey</vt:lpstr>
      <vt:lpstr>Kurdish story in Turkey</vt:lpstr>
      <vt:lpstr>Kurdish story in Iran</vt:lpstr>
      <vt:lpstr>Kurdish story in Iraq</vt:lpstr>
      <vt:lpstr>Kurdish story in Iraq</vt:lpstr>
      <vt:lpstr>Kurdish story in Syria</vt:lpstr>
      <vt:lpstr>PowerPoint Presentation</vt:lpstr>
      <vt:lpstr>Competing Kurdish nationalisms</vt:lpstr>
      <vt:lpstr>Competing Kurdish nationalisms</vt:lpstr>
      <vt:lpstr>Competing Kurdish nationalisms</vt:lpstr>
      <vt:lpstr>Competing Kurdish nationalisms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Themes in the Middle East</dc:title>
  <dc:creator>Ali Cevat Akkoyunlu</dc:creator>
  <cp:lastModifiedBy>Ali Cevat Akkoyunlu</cp:lastModifiedBy>
  <cp:revision>78</cp:revision>
  <dcterms:created xsi:type="dcterms:W3CDTF">2019-02-24T18:03:31Z</dcterms:created>
  <dcterms:modified xsi:type="dcterms:W3CDTF">2020-05-22T20:46:32Z</dcterms:modified>
</cp:coreProperties>
</file>