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47" r:id="rId3"/>
    <p:sldId id="357" r:id="rId4"/>
    <p:sldId id="359" r:id="rId5"/>
    <p:sldId id="354" r:id="rId6"/>
    <p:sldId id="331" r:id="rId7"/>
    <p:sldId id="353" r:id="rId8"/>
    <p:sldId id="325" r:id="rId9"/>
    <p:sldId id="360" r:id="rId10"/>
    <p:sldId id="326" r:id="rId11"/>
    <p:sldId id="327" r:id="rId12"/>
    <p:sldId id="328" r:id="rId13"/>
    <p:sldId id="329" r:id="rId14"/>
    <p:sldId id="330" r:id="rId15"/>
    <p:sldId id="332" r:id="rId16"/>
    <p:sldId id="333" r:id="rId17"/>
    <p:sldId id="334" r:id="rId18"/>
    <p:sldId id="335" r:id="rId19"/>
    <p:sldId id="336" r:id="rId20"/>
    <p:sldId id="337" r:id="rId21"/>
    <p:sldId id="338" r:id="rId22"/>
    <p:sldId id="339" r:id="rId23"/>
    <p:sldId id="340" r:id="rId24"/>
    <p:sldId id="349" r:id="rId25"/>
    <p:sldId id="348" r:id="rId26"/>
    <p:sldId id="341" r:id="rId27"/>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9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575B283D-B709-48C2-9B7F-C82A8E98DB2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Perpetua" pitchFamily="18" charset="0"/>
              </a:defRPr>
            </a:lvl1pPr>
          </a:lstStyle>
          <a:p>
            <a:pPr>
              <a:defRPr/>
            </a:pPr>
            <a:endParaRPr lang="pt-BR"/>
          </a:p>
        </p:txBody>
      </p:sp>
      <p:sp>
        <p:nvSpPr>
          <p:cNvPr id="61443" name="Rectangle 3">
            <a:extLst>
              <a:ext uri="{FF2B5EF4-FFF2-40B4-BE49-F238E27FC236}">
                <a16:creationId xmlns:a16="http://schemas.microsoft.com/office/drawing/2014/main" id="{82185E58-C393-46E6-A30C-2C06003B6C0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Perpetua" pitchFamily="18" charset="0"/>
              </a:defRPr>
            </a:lvl1pPr>
          </a:lstStyle>
          <a:p>
            <a:pPr>
              <a:defRPr/>
            </a:pPr>
            <a:fld id="{7CE8ECD7-E89A-4C21-B3FD-6D70EBA8AA7E}" type="datetimeFigureOut">
              <a:rPr lang="pt-BR"/>
              <a:pPr>
                <a:defRPr/>
              </a:pPr>
              <a:t>05/06/2019</a:t>
            </a:fld>
            <a:endParaRPr lang="pt-BR"/>
          </a:p>
        </p:txBody>
      </p:sp>
      <p:sp>
        <p:nvSpPr>
          <p:cNvPr id="4100" name="Rectangle 4">
            <a:extLst>
              <a:ext uri="{FF2B5EF4-FFF2-40B4-BE49-F238E27FC236}">
                <a16:creationId xmlns:a16="http://schemas.microsoft.com/office/drawing/2014/main" id="{1E6AE394-8A93-4B58-A209-62CA4794C8F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a:extLst>
              <a:ext uri="{FF2B5EF4-FFF2-40B4-BE49-F238E27FC236}">
                <a16:creationId xmlns:a16="http://schemas.microsoft.com/office/drawing/2014/main" id="{82EE6B3C-3886-4F31-BE83-15DA336E701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1446" name="Rectangle 6">
            <a:extLst>
              <a:ext uri="{FF2B5EF4-FFF2-40B4-BE49-F238E27FC236}">
                <a16:creationId xmlns:a16="http://schemas.microsoft.com/office/drawing/2014/main" id="{3608CAC4-6DFA-4369-B9FF-F4224317331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Perpetua" pitchFamily="18" charset="0"/>
              </a:defRPr>
            </a:lvl1pPr>
          </a:lstStyle>
          <a:p>
            <a:pPr>
              <a:defRPr/>
            </a:pPr>
            <a:endParaRPr lang="pt-BR"/>
          </a:p>
        </p:txBody>
      </p:sp>
      <p:sp>
        <p:nvSpPr>
          <p:cNvPr id="61447" name="Rectangle 7">
            <a:extLst>
              <a:ext uri="{FF2B5EF4-FFF2-40B4-BE49-F238E27FC236}">
                <a16:creationId xmlns:a16="http://schemas.microsoft.com/office/drawing/2014/main" id="{8EBDB640-FFB0-4826-8062-33087556FD0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Perpetua" panose="02020502060401020303" pitchFamily="18" charset="0"/>
              </a:defRPr>
            </a:lvl1pPr>
          </a:lstStyle>
          <a:p>
            <a:pPr>
              <a:defRPr/>
            </a:pPr>
            <a:fld id="{728F18B6-7063-4EDC-9DD8-A578EA69A183}"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58E282E-3B31-4D4D-AF0A-0B47C03EEA29}"/>
              </a:ext>
            </a:extLst>
          </p:cNvPr>
          <p:cNvSpPr>
            <a:spLocks noRot="1" noChangeArrowheads="1" noTextEdit="1"/>
          </p:cNvSpPr>
          <p:nvPr>
            <p:ph type="sldImg"/>
          </p:nvPr>
        </p:nvSpPr>
        <p:spPr>
          <a:ln/>
        </p:spPr>
      </p:sp>
      <p:sp>
        <p:nvSpPr>
          <p:cNvPr id="11267" name="Rectangle 3">
            <a:extLst>
              <a:ext uri="{FF2B5EF4-FFF2-40B4-BE49-F238E27FC236}">
                <a16:creationId xmlns:a16="http://schemas.microsoft.com/office/drawing/2014/main" id="{D1E0F220-0582-4136-A7FF-1FFE5C702569}"/>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3A10D96-E271-47EA-9A97-5809C9714CD8}"/>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A24F6697-F10D-45F3-B3EE-E11DD5BA32BA}"/>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449EDCC-FA2A-4080-9C1A-1B2E37C600FD}"/>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B8A9DD4E-529D-4445-BE82-1A232DD9CCF9}"/>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E30A698-CBCB-4C99-A805-40BFA09D0EAE}"/>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8B3AA2A6-DCA6-46B0-B630-B59E9D5711C9}"/>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B3D62D2-32BF-4121-A6FE-B02E6162F1EA}"/>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29107B15-3DC7-4412-9485-EB7B1F178D19}"/>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A9B7BFB-DFA9-4D3D-B2D1-9F34E2FCBD94}"/>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57396130-559C-4CFC-A6A6-0261D5D2819D}"/>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3379A63-68D6-4D5E-AB32-3EE44D839305}"/>
              </a:ext>
            </a:extLst>
          </p:cNvPr>
          <p:cNvSpPr>
            <a:spLocks noRot="1" noChangeArrowheads="1" noTextEdit="1"/>
          </p:cNvSpPr>
          <p:nvPr>
            <p:ph type="sldImg"/>
          </p:nvPr>
        </p:nvSpPr>
        <p:spPr>
          <a:ln/>
        </p:spPr>
      </p:sp>
      <p:sp>
        <p:nvSpPr>
          <p:cNvPr id="14339" name="Rectangle 3">
            <a:extLst>
              <a:ext uri="{FF2B5EF4-FFF2-40B4-BE49-F238E27FC236}">
                <a16:creationId xmlns:a16="http://schemas.microsoft.com/office/drawing/2014/main" id="{7E86142C-65E2-4562-BB5C-53CA628D7132}"/>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D007578-8152-4AC6-9B53-81EFE5638A20}"/>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24B6E16B-74EB-4EB8-B87B-05F62EC5D3EF}"/>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189E461-6E1C-40A8-AA2E-E59087AE7F0B}"/>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40E24E51-98B5-46BE-8838-EDFB9AE9AE73}"/>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276D8E7-05D7-4AAC-A9D4-076CA513D018}"/>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9E198406-4AAC-41F0-99A9-0514E7FFD17C}"/>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0D4A7EE-FD95-4532-A55F-EA4F86B5971B}"/>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36569963-0587-4A93-9ABD-45668E0680C7}"/>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D213C88-A7F9-4FE0-83AC-B1C04FE7C84A}"/>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4649B80E-E698-4854-B07C-53EEF2BBF994}"/>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41F91EA-116E-4678-B4B1-7520B7F505BC}"/>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E3E523E0-D2BA-4E9F-8000-B9F9343FBDC1}"/>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6B5B72E-0F1D-4280-A18E-306583D8AF55}"/>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44BBAA22-D39B-4605-9AD4-BD6112652F44}"/>
              </a:ext>
            </a:extLst>
          </p:cNvPr>
          <p:cNvSpPr>
            <a:spLocks noChangeArrowheads="1"/>
          </p:cNvSpPr>
          <p:nvPr>
            <p:ph type="body" idx="1"/>
          </p:nvPr>
        </p:nvSpPr>
        <p:spPr>
          <a:noFill/>
        </p:spPr>
        <p:txBody>
          <a:bodyPr/>
          <a:lstStyle/>
          <a:p>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tângulo 11">
            <a:extLst>
              <a:ext uri="{FF2B5EF4-FFF2-40B4-BE49-F238E27FC236}">
                <a16:creationId xmlns:a16="http://schemas.microsoft.com/office/drawing/2014/main" id="{6808B9A4-C604-4D42-8F13-4531EEAF09D0}"/>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etângulo de cantos arredondados 12">
            <a:extLst>
              <a:ext uri="{FF2B5EF4-FFF2-40B4-BE49-F238E27FC236}">
                <a16:creationId xmlns:a16="http://schemas.microsoft.com/office/drawing/2014/main" id="{0C9DDB8D-D8EF-447C-9965-58A92C609207}"/>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tângulo 6">
            <a:extLst>
              <a:ext uri="{FF2B5EF4-FFF2-40B4-BE49-F238E27FC236}">
                <a16:creationId xmlns:a16="http://schemas.microsoft.com/office/drawing/2014/main" id="{F85D9753-0D1A-494B-B26A-1867B10893DA}"/>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tângulo 9">
            <a:extLst>
              <a:ext uri="{FF2B5EF4-FFF2-40B4-BE49-F238E27FC236}">
                <a16:creationId xmlns:a16="http://schemas.microsoft.com/office/drawing/2014/main" id="{C8F95F60-F04E-4061-894D-36724F280A29}"/>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tângulo 10">
            <a:extLst>
              <a:ext uri="{FF2B5EF4-FFF2-40B4-BE49-F238E27FC236}">
                <a16:creationId xmlns:a16="http://schemas.microsoft.com/office/drawing/2014/main" id="{250837FC-4706-43D5-A2F9-15F422DEECC5}"/>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a:t>Clique para editar o estilo do subtítulo mestre</a:t>
            </a:r>
            <a:endParaRPr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pt-BR"/>
              <a:t>Clique para editar o estilo do título mestre</a:t>
            </a:r>
            <a:endParaRPr lang="en-US"/>
          </a:p>
        </p:txBody>
      </p:sp>
      <p:sp>
        <p:nvSpPr>
          <p:cNvPr id="11" name="Espaço Reservado para Data 27">
            <a:extLst>
              <a:ext uri="{FF2B5EF4-FFF2-40B4-BE49-F238E27FC236}">
                <a16:creationId xmlns:a16="http://schemas.microsoft.com/office/drawing/2014/main" id="{CC793CA3-A5B0-49D4-A5AC-C24E1F1CEDC3}"/>
              </a:ext>
            </a:extLst>
          </p:cNvPr>
          <p:cNvSpPr>
            <a:spLocks noGrp="1"/>
          </p:cNvSpPr>
          <p:nvPr>
            <p:ph type="dt" sz="half" idx="10"/>
          </p:nvPr>
        </p:nvSpPr>
        <p:spPr/>
        <p:txBody>
          <a:bodyPr/>
          <a:lstStyle>
            <a:lvl1pPr>
              <a:defRPr/>
            </a:lvl1pPr>
          </a:lstStyle>
          <a:p>
            <a:pPr>
              <a:defRPr/>
            </a:pPr>
            <a:fld id="{3E06027F-CBCF-42C7-B82C-79DCCBEEC39D}" type="datetimeFigureOut">
              <a:rPr lang="pt-BR"/>
              <a:pPr>
                <a:defRPr/>
              </a:pPr>
              <a:t>05/06/2019</a:t>
            </a:fld>
            <a:endParaRPr lang="pt-BR"/>
          </a:p>
        </p:txBody>
      </p:sp>
      <p:sp>
        <p:nvSpPr>
          <p:cNvPr id="12" name="Espaço Reservado para Rodapé 16">
            <a:extLst>
              <a:ext uri="{FF2B5EF4-FFF2-40B4-BE49-F238E27FC236}">
                <a16:creationId xmlns:a16="http://schemas.microsoft.com/office/drawing/2014/main" id="{DDE75067-E8A4-4479-807D-76A61A0D10B9}"/>
              </a:ext>
            </a:extLst>
          </p:cNvPr>
          <p:cNvSpPr>
            <a:spLocks noGrp="1"/>
          </p:cNvSpPr>
          <p:nvPr>
            <p:ph type="ftr" sz="quarter" idx="11"/>
          </p:nvPr>
        </p:nvSpPr>
        <p:spPr/>
        <p:txBody>
          <a:bodyPr/>
          <a:lstStyle>
            <a:lvl1pPr>
              <a:defRPr/>
            </a:lvl1pPr>
          </a:lstStyle>
          <a:p>
            <a:pPr>
              <a:defRPr/>
            </a:pPr>
            <a:endParaRPr lang="pt-BR"/>
          </a:p>
        </p:txBody>
      </p:sp>
      <p:sp>
        <p:nvSpPr>
          <p:cNvPr id="13" name="Espaço Reservado para Número de Slide 28">
            <a:extLst>
              <a:ext uri="{FF2B5EF4-FFF2-40B4-BE49-F238E27FC236}">
                <a16:creationId xmlns:a16="http://schemas.microsoft.com/office/drawing/2014/main" id="{76801EC3-465F-44CA-B594-82E446C2E036}"/>
              </a:ext>
            </a:extLst>
          </p:cNvPr>
          <p:cNvSpPr>
            <a:spLocks noGrp="1"/>
          </p:cNvSpPr>
          <p:nvPr>
            <p:ph type="sldNum" sz="quarter" idx="12"/>
          </p:nvPr>
        </p:nvSpPr>
        <p:spPr/>
        <p:txBody>
          <a:bodyPr/>
          <a:lstStyle>
            <a:lvl1pPr>
              <a:defRPr/>
            </a:lvl1pPr>
          </a:lstStyle>
          <a:p>
            <a:pPr>
              <a:defRPr/>
            </a:pPr>
            <a:fld id="{0A25B85C-27FD-4336-92FE-19DEE8FED335}" type="slidenum">
              <a:rPr lang="pt-BR" altLang="pt-BR"/>
              <a:pPr>
                <a:defRPr/>
              </a:pPr>
              <a:t>‹nº›</a:t>
            </a:fld>
            <a:endParaRPr lang="pt-BR" altLang="pt-BR"/>
          </a:p>
        </p:txBody>
      </p:sp>
    </p:spTree>
    <p:extLst>
      <p:ext uri="{BB962C8B-B14F-4D97-AF65-F5344CB8AC3E}">
        <p14:creationId xmlns:p14="http://schemas.microsoft.com/office/powerpoint/2010/main" val="139971084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reserve="1">
  <p:cSld name="Título, conteúdo e text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1143000"/>
          </a:xfrm>
        </p:spPr>
        <p:txBody>
          <a:bodyPr/>
          <a:lstStyle/>
          <a:p>
            <a:r>
              <a:rPr lang="pt-BR"/>
              <a:t>Clique para editar o título mestre</a:t>
            </a:r>
          </a:p>
        </p:txBody>
      </p:sp>
      <p:sp>
        <p:nvSpPr>
          <p:cNvPr id="3" name="Espaço Reservado para Conteúdo 2"/>
          <p:cNvSpPr>
            <a:spLocks noGrp="1"/>
          </p:cNvSpPr>
          <p:nvPr>
            <p:ph sz="half" idx="1"/>
          </p:nvPr>
        </p:nvSpPr>
        <p:spPr>
          <a:xfrm>
            <a:off x="914400" y="1447800"/>
            <a:ext cx="3810000" cy="457200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876800" y="1447800"/>
            <a:ext cx="3810000" cy="457200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13">
            <a:extLst>
              <a:ext uri="{FF2B5EF4-FFF2-40B4-BE49-F238E27FC236}">
                <a16:creationId xmlns:a16="http://schemas.microsoft.com/office/drawing/2014/main" id="{0C4C8A73-78FD-44FB-BD66-928FD6BA1F2D}"/>
              </a:ext>
            </a:extLst>
          </p:cNvPr>
          <p:cNvSpPr>
            <a:spLocks noGrp="1"/>
          </p:cNvSpPr>
          <p:nvPr>
            <p:ph type="dt" sz="half" idx="10"/>
          </p:nvPr>
        </p:nvSpPr>
        <p:spPr/>
        <p:txBody>
          <a:bodyPr/>
          <a:lstStyle>
            <a:lvl1pPr>
              <a:defRPr/>
            </a:lvl1pPr>
          </a:lstStyle>
          <a:p>
            <a:pPr>
              <a:defRPr/>
            </a:pPr>
            <a:fld id="{EBB745C3-54E0-4980-9AEA-EEAD2EF94598}" type="datetimeFigureOut">
              <a:rPr lang="pt-BR"/>
              <a:pPr>
                <a:defRPr/>
              </a:pPr>
              <a:t>05/06/2019</a:t>
            </a:fld>
            <a:endParaRPr lang="pt-BR"/>
          </a:p>
        </p:txBody>
      </p:sp>
      <p:sp>
        <p:nvSpPr>
          <p:cNvPr id="6" name="Espaço Reservado para Rodapé 2">
            <a:extLst>
              <a:ext uri="{FF2B5EF4-FFF2-40B4-BE49-F238E27FC236}">
                <a16:creationId xmlns:a16="http://schemas.microsoft.com/office/drawing/2014/main" id="{AD2EE325-F658-4E55-87F6-673695C37BA2}"/>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22">
            <a:extLst>
              <a:ext uri="{FF2B5EF4-FFF2-40B4-BE49-F238E27FC236}">
                <a16:creationId xmlns:a16="http://schemas.microsoft.com/office/drawing/2014/main" id="{F721728A-8E9A-4E8A-8BEA-BF27ACD9A194}"/>
              </a:ext>
            </a:extLst>
          </p:cNvPr>
          <p:cNvSpPr>
            <a:spLocks noGrp="1"/>
          </p:cNvSpPr>
          <p:nvPr>
            <p:ph type="sldNum" sz="quarter" idx="12"/>
          </p:nvPr>
        </p:nvSpPr>
        <p:spPr/>
        <p:txBody>
          <a:bodyPr/>
          <a:lstStyle>
            <a:lvl1pPr>
              <a:defRPr/>
            </a:lvl1pPr>
          </a:lstStyle>
          <a:p>
            <a:pPr>
              <a:defRPr/>
            </a:pPr>
            <a:fld id="{E5593061-5E4E-4D2A-8AFC-FE1109FDFB55}" type="slidenum">
              <a:rPr lang="pt-BR" altLang="pt-BR"/>
              <a:pPr>
                <a:defRPr/>
              </a:pPr>
              <a:t>‹nº›</a:t>
            </a:fld>
            <a:endParaRPr lang="pt-BR" altLang="pt-BR"/>
          </a:p>
        </p:txBody>
      </p:sp>
    </p:spTree>
    <p:extLst>
      <p:ext uri="{BB962C8B-B14F-4D97-AF65-F5344CB8AC3E}">
        <p14:creationId xmlns:p14="http://schemas.microsoft.com/office/powerpoint/2010/main" val="1039615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1143000"/>
          </a:xfrm>
        </p:spPr>
        <p:txBody>
          <a:bodyPr/>
          <a:lstStyle/>
          <a:p>
            <a:r>
              <a:rPr lang="pt-BR"/>
              <a:t>Clique para editar o título mestre</a:t>
            </a:r>
          </a:p>
        </p:txBody>
      </p:sp>
      <p:sp>
        <p:nvSpPr>
          <p:cNvPr id="3" name="Espaço Reservado para Texto 2"/>
          <p:cNvSpPr>
            <a:spLocks noGrp="1"/>
          </p:cNvSpPr>
          <p:nvPr>
            <p:ph type="body" sz="half" idx="1"/>
          </p:nvPr>
        </p:nvSpPr>
        <p:spPr>
          <a:xfrm>
            <a:off x="914400" y="1447800"/>
            <a:ext cx="3810000" cy="45720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876800" y="1447800"/>
            <a:ext cx="3810000" cy="45720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13">
            <a:extLst>
              <a:ext uri="{FF2B5EF4-FFF2-40B4-BE49-F238E27FC236}">
                <a16:creationId xmlns:a16="http://schemas.microsoft.com/office/drawing/2014/main" id="{4F127AD7-D3A2-47D8-91B1-3E0FFC2596B7}"/>
              </a:ext>
            </a:extLst>
          </p:cNvPr>
          <p:cNvSpPr>
            <a:spLocks noGrp="1"/>
          </p:cNvSpPr>
          <p:nvPr>
            <p:ph type="dt" sz="half" idx="10"/>
          </p:nvPr>
        </p:nvSpPr>
        <p:spPr/>
        <p:txBody>
          <a:bodyPr/>
          <a:lstStyle>
            <a:lvl1pPr>
              <a:defRPr/>
            </a:lvl1pPr>
          </a:lstStyle>
          <a:p>
            <a:pPr>
              <a:defRPr/>
            </a:pPr>
            <a:fld id="{1CE05DAD-354C-453F-983E-D387ABAF9EEF}" type="datetimeFigureOut">
              <a:rPr lang="pt-BR"/>
              <a:pPr>
                <a:defRPr/>
              </a:pPr>
              <a:t>05/06/2019</a:t>
            </a:fld>
            <a:endParaRPr lang="pt-BR"/>
          </a:p>
        </p:txBody>
      </p:sp>
      <p:sp>
        <p:nvSpPr>
          <p:cNvPr id="6" name="Espaço Reservado para Rodapé 2">
            <a:extLst>
              <a:ext uri="{FF2B5EF4-FFF2-40B4-BE49-F238E27FC236}">
                <a16:creationId xmlns:a16="http://schemas.microsoft.com/office/drawing/2014/main" id="{D4B391A9-FD71-497E-BAFF-3635C4537697}"/>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22">
            <a:extLst>
              <a:ext uri="{FF2B5EF4-FFF2-40B4-BE49-F238E27FC236}">
                <a16:creationId xmlns:a16="http://schemas.microsoft.com/office/drawing/2014/main" id="{8C822590-6D6B-423E-8C7A-03C2070655E4}"/>
              </a:ext>
            </a:extLst>
          </p:cNvPr>
          <p:cNvSpPr>
            <a:spLocks noGrp="1"/>
          </p:cNvSpPr>
          <p:nvPr>
            <p:ph type="sldNum" sz="quarter" idx="12"/>
          </p:nvPr>
        </p:nvSpPr>
        <p:spPr/>
        <p:txBody>
          <a:bodyPr/>
          <a:lstStyle>
            <a:lvl1pPr>
              <a:defRPr/>
            </a:lvl1pPr>
          </a:lstStyle>
          <a:p>
            <a:pPr>
              <a:defRPr/>
            </a:pPr>
            <a:fld id="{19FA5B80-2DC7-4ECC-9617-E06B4DC023A1}" type="slidenum">
              <a:rPr lang="pt-BR" altLang="pt-BR"/>
              <a:pPr>
                <a:defRPr/>
              </a:pPr>
              <a:t>‹nº›</a:t>
            </a:fld>
            <a:endParaRPr lang="pt-BR" altLang="pt-BR"/>
          </a:p>
        </p:txBody>
      </p:sp>
    </p:spTree>
    <p:extLst>
      <p:ext uri="{BB962C8B-B14F-4D97-AF65-F5344CB8AC3E}">
        <p14:creationId xmlns:p14="http://schemas.microsoft.com/office/powerpoint/2010/main" val="2301650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914400" y="274638"/>
            <a:ext cx="7772400" cy="574516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3" name="Espaço Reservado para Data 13">
            <a:extLst>
              <a:ext uri="{FF2B5EF4-FFF2-40B4-BE49-F238E27FC236}">
                <a16:creationId xmlns:a16="http://schemas.microsoft.com/office/drawing/2014/main" id="{326CBB32-EDCD-465D-AC96-09BB6488C636}"/>
              </a:ext>
            </a:extLst>
          </p:cNvPr>
          <p:cNvSpPr>
            <a:spLocks noGrp="1"/>
          </p:cNvSpPr>
          <p:nvPr>
            <p:ph type="dt" sz="half" idx="10"/>
          </p:nvPr>
        </p:nvSpPr>
        <p:spPr/>
        <p:txBody>
          <a:bodyPr/>
          <a:lstStyle>
            <a:lvl1pPr>
              <a:defRPr/>
            </a:lvl1pPr>
          </a:lstStyle>
          <a:p>
            <a:pPr>
              <a:defRPr/>
            </a:pPr>
            <a:fld id="{6B89EC50-A3DC-437E-9303-94F5B9580965}" type="datetimeFigureOut">
              <a:rPr lang="pt-BR"/>
              <a:pPr>
                <a:defRPr/>
              </a:pPr>
              <a:t>05/06/2019</a:t>
            </a:fld>
            <a:endParaRPr lang="pt-BR"/>
          </a:p>
        </p:txBody>
      </p:sp>
      <p:sp>
        <p:nvSpPr>
          <p:cNvPr id="4" name="Espaço Reservado para Rodapé 2">
            <a:extLst>
              <a:ext uri="{FF2B5EF4-FFF2-40B4-BE49-F238E27FC236}">
                <a16:creationId xmlns:a16="http://schemas.microsoft.com/office/drawing/2014/main" id="{C2CE64FF-1575-45F3-A5F0-D51BAEA4B992}"/>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22">
            <a:extLst>
              <a:ext uri="{FF2B5EF4-FFF2-40B4-BE49-F238E27FC236}">
                <a16:creationId xmlns:a16="http://schemas.microsoft.com/office/drawing/2014/main" id="{F44F80DB-9190-41D8-8005-C79ED78C1AEE}"/>
              </a:ext>
            </a:extLst>
          </p:cNvPr>
          <p:cNvSpPr>
            <a:spLocks noGrp="1"/>
          </p:cNvSpPr>
          <p:nvPr>
            <p:ph type="sldNum" sz="quarter" idx="12"/>
          </p:nvPr>
        </p:nvSpPr>
        <p:spPr/>
        <p:txBody>
          <a:bodyPr/>
          <a:lstStyle>
            <a:lvl1pPr>
              <a:defRPr/>
            </a:lvl1pPr>
          </a:lstStyle>
          <a:p>
            <a:pPr>
              <a:defRPr/>
            </a:pPr>
            <a:fld id="{399366AE-A803-48F1-A8A3-BA4712831C1A}" type="slidenum">
              <a:rPr lang="pt-BR" altLang="pt-BR"/>
              <a:pPr>
                <a:defRPr/>
              </a:pPr>
              <a:t>‹nº›</a:t>
            </a:fld>
            <a:endParaRPr lang="pt-BR" altLang="pt-BR"/>
          </a:p>
        </p:txBody>
      </p:sp>
    </p:spTree>
    <p:extLst>
      <p:ext uri="{BB962C8B-B14F-4D97-AF65-F5344CB8AC3E}">
        <p14:creationId xmlns:p14="http://schemas.microsoft.com/office/powerpoint/2010/main" val="4064394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lstStyle>
            <a:lvl1pPr algn="ctr">
              <a:defRPr sz="6000"/>
            </a:lvl1pPr>
          </a:lstStyle>
          <a:p>
            <a:r>
              <a:rPr lang="pt-BR"/>
              <a:t>Clique para editar o título mestre</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13">
            <a:extLst>
              <a:ext uri="{FF2B5EF4-FFF2-40B4-BE49-F238E27FC236}">
                <a16:creationId xmlns:a16="http://schemas.microsoft.com/office/drawing/2014/main" id="{7380A38A-C311-4BCB-B336-2B1BB1920163}"/>
              </a:ext>
            </a:extLst>
          </p:cNvPr>
          <p:cNvSpPr>
            <a:spLocks noGrp="1"/>
          </p:cNvSpPr>
          <p:nvPr>
            <p:ph type="dt" sz="half" idx="10"/>
          </p:nvPr>
        </p:nvSpPr>
        <p:spPr/>
        <p:txBody>
          <a:bodyPr/>
          <a:lstStyle>
            <a:lvl1pPr>
              <a:defRPr/>
            </a:lvl1pPr>
          </a:lstStyle>
          <a:p>
            <a:pPr>
              <a:defRPr/>
            </a:pPr>
            <a:fld id="{A67E6341-CE41-425A-9550-7588679A48FD}" type="datetimeFigureOut">
              <a:rPr lang="pt-BR"/>
              <a:pPr>
                <a:defRPr/>
              </a:pPr>
              <a:t>05/06/2019</a:t>
            </a:fld>
            <a:endParaRPr lang="pt-BR"/>
          </a:p>
        </p:txBody>
      </p:sp>
      <p:sp>
        <p:nvSpPr>
          <p:cNvPr id="5" name="Espaço Reservado para Rodapé 2">
            <a:extLst>
              <a:ext uri="{FF2B5EF4-FFF2-40B4-BE49-F238E27FC236}">
                <a16:creationId xmlns:a16="http://schemas.microsoft.com/office/drawing/2014/main" id="{4F551E46-E79E-4A9B-B4DC-5CC63F49A68D}"/>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22">
            <a:extLst>
              <a:ext uri="{FF2B5EF4-FFF2-40B4-BE49-F238E27FC236}">
                <a16:creationId xmlns:a16="http://schemas.microsoft.com/office/drawing/2014/main" id="{4EDCF718-D6E4-455F-BE0F-A5B2ADB476D9}"/>
              </a:ext>
            </a:extLst>
          </p:cNvPr>
          <p:cNvSpPr>
            <a:spLocks noGrp="1"/>
          </p:cNvSpPr>
          <p:nvPr>
            <p:ph type="sldNum" sz="quarter" idx="12"/>
          </p:nvPr>
        </p:nvSpPr>
        <p:spPr/>
        <p:txBody>
          <a:bodyPr/>
          <a:lstStyle>
            <a:lvl1pPr>
              <a:defRPr/>
            </a:lvl1pPr>
          </a:lstStyle>
          <a:p>
            <a:pPr>
              <a:defRPr/>
            </a:pPr>
            <a:fld id="{37F33A84-D846-4D30-8ABC-5821469A876A}" type="slidenum">
              <a:rPr lang="pt-BR" altLang="pt-BR"/>
              <a:pPr>
                <a:defRPr/>
              </a:pPr>
              <a:t>‹nº›</a:t>
            </a:fld>
            <a:endParaRPr lang="pt-BR" altLang="pt-BR"/>
          </a:p>
        </p:txBody>
      </p:sp>
    </p:spTree>
    <p:extLst>
      <p:ext uri="{BB962C8B-B14F-4D97-AF65-F5344CB8AC3E}">
        <p14:creationId xmlns:p14="http://schemas.microsoft.com/office/powerpoint/2010/main" val="3622155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1143000"/>
          </a:xfrm>
        </p:spPr>
        <p:txBody>
          <a:bodyPr/>
          <a:lstStyle/>
          <a:p>
            <a:r>
              <a:rPr lang="pt-BR"/>
              <a:t>Clique para editar o título mestre</a:t>
            </a:r>
          </a:p>
        </p:txBody>
      </p:sp>
      <p:sp>
        <p:nvSpPr>
          <p:cNvPr id="3" name="Espaço Reservado para Texto 2"/>
          <p:cNvSpPr>
            <a:spLocks noGrp="1"/>
          </p:cNvSpPr>
          <p:nvPr>
            <p:ph type="body" sz="half" idx="1"/>
          </p:nvPr>
        </p:nvSpPr>
        <p:spPr>
          <a:xfrm>
            <a:off x="914400" y="1447800"/>
            <a:ext cx="3810000" cy="45720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Imagem Online 3"/>
          <p:cNvSpPr>
            <a:spLocks noGrp="1"/>
          </p:cNvSpPr>
          <p:nvPr>
            <p:ph type="clipArt" sz="half" idx="2"/>
          </p:nvPr>
        </p:nvSpPr>
        <p:spPr>
          <a:xfrm>
            <a:off x="4876800" y="1447800"/>
            <a:ext cx="3810000" cy="4572000"/>
          </a:xfrm>
        </p:spPr>
        <p:txBody>
          <a:bodyPr/>
          <a:lstStyle/>
          <a:p>
            <a:pPr lvl="0"/>
            <a:endParaRPr lang="pt-BR" noProof="0"/>
          </a:p>
        </p:txBody>
      </p:sp>
      <p:sp>
        <p:nvSpPr>
          <p:cNvPr id="5" name="Espaço Reservado para Data 13">
            <a:extLst>
              <a:ext uri="{FF2B5EF4-FFF2-40B4-BE49-F238E27FC236}">
                <a16:creationId xmlns:a16="http://schemas.microsoft.com/office/drawing/2014/main" id="{61CC9E65-1AB3-4A71-B760-7FACDD165EC8}"/>
              </a:ext>
            </a:extLst>
          </p:cNvPr>
          <p:cNvSpPr>
            <a:spLocks noGrp="1"/>
          </p:cNvSpPr>
          <p:nvPr>
            <p:ph type="dt" sz="half" idx="10"/>
          </p:nvPr>
        </p:nvSpPr>
        <p:spPr/>
        <p:txBody>
          <a:bodyPr/>
          <a:lstStyle>
            <a:lvl1pPr>
              <a:defRPr/>
            </a:lvl1pPr>
          </a:lstStyle>
          <a:p>
            <a:pPr>
              <a:defRPr/>
            </a:pPr>
            <a:fld id="{445AFF72-A546-4A36-B1BA-CBBB8479E7AC}" type="datetimeFigureOut">
              <a:rPr lang="pt-BR"/>
              <a:pPr>
                <a:defRPr/>
              </a:pPr>
              <a:t>05/06/2019</a:t>
            </a:fld>
            <a:endParaRPr lang="pt-BR"/>
          </a:p>
        </p:txBody>
      </p:sp>
      <p:sp>
        <p:nvSpPr>
          <p:cNvPr id="6" name="Espaço Reservado para Rodapé 2">
            <a:extLst>
              <a:ext uri="{FF2B5EF4-FFF2-40B4-BE49-F238E27FC236}">
                <a16:creationId xmlns:a16="http://schemas.microsoft.com/office/drawing/2014/main" id="{F9ECA050-0B62-4DC3-BEBE-45E0986E2120}"/>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22">
            <a:extLst>
              <a:ext uri="{FF2B5EF4-FFF2-40B4-BE49-F238E27FC236}">
                <a16:creationId xmlns:a16="http://schemas.microsoft.com/office/drawing/2014/main" id="{2919457F-A761-4EAF-9931-9B66B9C5E6C7}"/>
              </a:ext>
            </a:extLst>
          </p:cNvPr>
          <p:cNvSpPr>
            <a:spLocks noGrp="1"/>
          </p:cNvSpPr>
          <p:nvPr>
            <p:ph type="sldNum" sz="quarter" idx="12"/>
          </p:nvPr>
        </p:nvSpPr>
        <p:spPr/>
        <p:txBody>
          <a:bodyPr/>
          <a:lstStyle>
            <a:lvl1pPr>
              <a:defRPr/>
            </a:lvl1pPr>
          </a:lstStyle>
          <a:p>
            <a:pPr>
              <a:defRPr/>
            </a:pPr>
            <a:fld id="{A2D92861-A07B-408F-8FC1-83206574118F}" type="slidenum">
              <a:rPr lang="pt-BR" altLang="pt-BR"/>
              <a:pPr>
                <a:defRPr/>
              </a:pPr>
              <a:t>‹nº›</a:t>
            </a:fld>
            <a:endParaRPr lang="pt-BR" altLang="pt-BR"/>
          </a:p>
        </p:txBody>
      </p:sp>
    </p:spTree>
    <p:extLst>
      <p:ext uri="{BB962C8B-B14F-4D97-AF65-F5344CB8AC3E}">
        <p14:creationId xmlns:p14="http://schemas.microsoft.com/office/powerpoint/2010/main" val="363267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8" name="Espaço Reservado para Conteúdo 7"/>
          <p:cNvSpPr>
            <a:spLocks noGrp="1"/>
          </p:cNvSpPr>
          <p:nvPr>
            <p:ph sz="quarter" idx="1"/>
          </p:nvPr>
        </p:nvSpPr>
        <p:spPr>
          <a:xfrm>
            <a:off x="914400" y="1447800"/>
            <a:ext cx="7772400" cy="457200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13">
            <a:extLst>
              <a:ext uri="{FF2B5EF4-FFF2-40B4-BE49-F238E27FC236}">
                <a16:creationId xmlns:a16="http://schemas.microsoft.com/office/drawing/2014/main" id="{8482E873-4382-4E7D-BBAD-BD7458028FC0}"/>
              </a:ext>
            </a:extLst>
          </p:cNvPr>
          <p:cNvSpPr>
            <a:spLocks noGrp="1"/>
          </p:cNvSpPr>
          <p:nvPr>
            <p:ph type="dt" sz="half" idx="10"/>
          </p:nvPr>
        </p:nvSpPr>
        <p:spPr/>
        <p:txBody>
          <a:bodyPr/>
          <a:lstStyle>
            <a:lvl1pPr>
              <a:defRPr/>
            </a:lvl1pPr>
          </a:lstStyle>
          <a:p>
            <a:pPr>
              <a:defRPr/>
            </a:pPr>
            <a:fld id="{51FDE407-702D-43C7-AC2E-CD672A8D7277}" type="datetimeFigureOut">
              <a:rPr lang="pt-BR"/>
              <a:pPr>
                <a:defRPr/>
              </a:pPr>
              <a:t>05/06/2019</a:t>
            </a:fld>
            <a:endParaRPr lang="pt-BR"/>
          </a:p>
        </p:txBody>
      </p:sp>
      <p:sp>
        <p:nvSpPr>
          <p:cNvPr id="5" name="Espaço Reservado para Rodapé 2">
            <a:extLst>
              <a:ext uri="{FF2B5EF4-FFF2-40B4-BE49-F238E27FC236}">
                <a16:creationId xmlns:a16="http://schemas.microsoft.com/office/drawing/2014/main" id="{30CCDB2B-C339-4889-8F79-AC87B4242F9F}"/>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22">
            <a:extLst>
              <a:ext uri="{FF2B5EF4-FFF2-40B4-BE49-F238E27FC236}">
                <a16:creationId xmlns:a16="http://schemas.microsoft.com/office/drawing/2014/main" id="{92E3C28D-9485-4E37-93EF-496F852B81F4}"/>
              </a:ext>
            </a:extLst>
          </p:cNvPr>
          <p:cNvSpPr>
            <a:spLocks noGrp="1"/>
          </p:cNvSpPr>
          <p:nvPr>
            <p:ph type="sldNum" sz="quarter" idx="12"/>
          </p:nvPr>
        </p:nvSpPr>
        <p:spPr/>
        <p:txBody>
          <a:bodyPr/>
          <a:lstStyle>
            <a:lvl1pPr>
              <a:defRPr/>
            </a:lvl1pPr>
          </a:lstStyle>
          <a:p>
            <a:pPr>
              <a:defRPr/>
            </a:pPr>
            <a:fld id="{3595E831-F32C-4D51-A433-9062E52C2A7B}" type="slidenum">
              <a:rPr lang="pt-BR" altLang="pt-BR"/>
              <a:pPr>
                <a:defRPr/>
              </a:pPr>
              <a:t>‹nº›</a:t>
            </a:fld>
            <a:endParaRPr lang="pt-BR" altLang="pt-BR"/>
          </a:p>
        </p:txBody>
      </p:sp>
    </p:spTree>
    <p:extLst>
      <p:ext uri="{BB962C8B-B14F-4D97-AF65-F5344CB8AC3E}">
        <p14:creationId xmlns:p14="http://schemas.microsoft.com/office/powerpoint/2010/main" val="75457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tângulo 10">
            <a:extLst>
              <a:ext uri="{FF2B5EF4-FFF2-40B4-BE49-F238E27FC236}">
                <a16:creationId xmlns:a16="http://schemas.microsoft.com/office/drawing/2014/main" id="{6B6CF1D7-3799-474A-95DB-748E9236853D}"/>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etângulo de cantos arredondados 9">
            <a:extLst>
              <a:ext uri="{FF2B5EF4-FFF2-40B4-BE49-F238E27FC236}">
                <a16:creationId xmlns:a16="http://schemas.microsoft.com/office/drawing/2014/main" id="{FB57BC06-58D9-455E-960D-4CCA7AABEA1B}"/>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tângulo 6">
            <a:extLst>
              <a:ext uri="{FF2B5EF4-FFF2-40B4-BE49-F238E27FC236}">
                <a16:creationId xmlns:a16="http://schemas.microsoft.com/office/drawing/2014/main" id="{B39D77EF-52FE-4E10-A60F-FB39EAFC50E0}"/>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tângulo 7">
            <a:extLst>
              <a:ext uri="{FF2B5EF4-FFF2-40B4-BE49-F238E27FC236}">
                <a16:creationId xmlns:a16="http://schemas.microsoft.com/office/drawing/2014/main" id="{2A835BF8-25AC-4BD2-91E7-652916AE40D2}"/>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tângulo 8">
            <a:extLst>
              <a:ext uri="{FF2B5EF4-FFF2-40B4-BE49-F238E27FC236}">
                <a16:creationId xmlns:a16="http://schemas.microsoft.com/office/drawing/2014/main" id="{2DB6C299-5D6E-4C6B-89BB-67639750CB64}"/>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ítulo 1"/>
          <p:cNvSpPr>
            <a:spLocks noGrp="1"/>
          </p:cNvSpPr>
          <p:nvPr>
            <p:ph type="title"/>
          </p:nvPr>
        </p:nvSpPr>
        <p:spPr>
          <a:xfrm>
            <a:off x="722313" y="952500"/>
            <a:ext cx="7772400" cy="1362075"/>
          </a:xfrm>
        </p:spPr>
        <p:txBody>
          <a:bodyPr/>
          <a:lstStyle>
            <a:lvl1pPr algn="l">
              <a:buNone/>
              <a:defRPr sz="4000" b="0" cap="none"/>
            </a:lvl1pPr>
          </a:lstStyle>
          <a:p>
            <a:r>
              <a:rPr lang="pt-BR"/>
              <a:t>Clique para editar o estilo do título mestre</a:t>
            </a:r>
            <a:endParaRPr lang="en-US"/>
          </a:p>
        </p:txBody>
      </p:sp>
      <p:sp>
        <p:nvSpPr>
          <p:cNvPr id="3" name="Espaço Reservado para Texto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a:t>Clique para editar os estilos do texto mestre</a:t>
            </a:r>
          </a:p>
        </p:txBody>
      </p:sp>
      <p:sp>
        <p:nvSpPr>
          <p:cNvPr id="9" name="Espaço Reservado para Data 3">
            <a:extLst>
              <a:ext uri="{FF2B5EF4-FFF2-40B4-BE49-F238E27FC236}">
                <a16:creationId xmlns:a16="http://schemas.microsoft.com/office/drawing/2014/main" id="{FC669D68-5700-462E-B4AF-CA12BC593C4E}"/>
              </a:ext>
            </a:extLst>
          </p:cNvPr>
          <p:cNvSpPr>
            <a:spLocks noGrp="1"/>
          </p:cNvSpPr>
          <p:nvPr>
            <p:ph type="dt" sz="half" idx="10"/>
          </p:nvPr>
        </p:nvSpPr>
        <p:spPr/>
        <p:txBody>
          <a:bodyPr/>
          <a:lstStyle>
            <a:lvl1pPr>
              <a:defRPr/>
            </a:lvl1pPr>
          </a:lstStyle>
          <a:p>
            <a:pPr>
              <a:defRPr/>
            </a:pPr>
            <a:fld id="{0DD4E720-85CE-41CE-88E9-A1BC98B6149F}" type="datetimeFigureOut">
              <a:rPr lang="pt-BR"/>
              <a:pPr>
                <a:defRPr/>
              </a:pPr>
              <a:t>05/06/2019</a:t>
            </a:fld>
            <a:endParaRPr lang="pt-BR"/>
          </a:p>
        </p:txBody>
      </p:sp>
      <p:sp>
        <p:nvSpPr>
          <p:cNvPr id="10" name="Espaço Reservado para Rodapé 4">
            <a:extLst>
              <a:ext uri="{FF2B5EF4-FFF2-40B4-BE49-F238E27FC236}">
                <a16:creationId xmlns:a16="http://schemas.microsoft.com/office/drawing/2014/main" id="{6EDC6B1C-11C2-44AD-A04A-87F30ECF6049}"/>
              </a:ext>
            </a:extLst>
          </p:cNvPr>
          <p:cNvSpPr>
            <a:spLocks noGrp="1"/>
          </p:cNvSpPr>
          <p:nvPr>
            <p:ph type="ftr" sz="quarter" idx="11"/>
          </p:nvPr>
        </p:nvSpPr>
        <p:spPr>
          <a:xfrm>
            <a:off x="800100" y="6172200"/>
            <a:ext cx="4000500" cy="457200"/>
          </a:xfrm>
        </p:spPr>
        <p:txBody>
          <a:bodyPr/>
          <a:lstStyle>
            <a:lvl1pPr>
              <a:defRPr/>
            </a:lvl1pPr>
          </a:lstStyle>
          <a:p>
            <a:pPr>
              <a:defRPr/>
            </a:pPr>
            <a:endParaRPr lang="pt-BR"/>
          </a:p>
        </p:txBody>
      </p:sp>
      <p:sp>
        <p:nvSpPr>
          <p:cNvPr id="11" name="Espaço Reservado para Número de Slide 5">
            <a:extLst>
              <a:ext uri="{FF2B5EF4-FFF2-40B4-BE49-F238E27FC236}">
                <a16:creationId xmlns:a16="http://schemas.microsoft.com/office/drawing/2014/main" id="{CFCFDA21-6D4D-4574-ACC3-50CBE87ABAD6}"/>
              </a:ext>
            </a:extLst>
          </p:cNvPr>
          <p:cNvSpPr>
            <a:spLocks noGrp="1"/>
          </p:cNvSpPr>
          <p:nvPr>
            <p:ph type="sldNum" sz="quarter" idx="12"/>
          </p:nvPr>
        </p:nvSpPr>
        <p:spPr>
          <a:xfrm>
            <a:off x="146050" y="6208713"/>
            <a:ext cx="457200" cy="457200"/>
          </a:xfrm>
        </p:spPr>
        <p:txBody>
          <a:bodyPr/>
          <a:lstStyle>
            <a:lvl1pPr>
              <a:defRPr/>
            </a:lvl1pPr>
          </a:lstStyle>
          <a:p>
            <a:pPr>
              <a:defRPr/>
            </a:pPr>
            <a:fld id="{D2DAADE4-C0AC-4084-9A13-38593BF96496}" type="slidenum">
              <a:rPr lang="pt-BR" altLang="pt-BR"/>
              <a:pPr>
                <a:defRPr/>
              </a:pPr>
              <a:t>‹nº›</a:t>
            </a:fld>
            <a:endParaRPr lang="pt-BR" altLang="pt-BR"/>
          </a:p>
        </p:txBody>
      </p:sp>
    </p:spTree>
    <p:extLst>
      <p:ext uri="{BB962C8B-B14F-4D97-AF65-F5344CB8AC3E}">
        <p14:creationId xmlns:p14="http://schemas.microsoft.com/office/powerpoint/2010/main" val="17747754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9" name="Espaço Reservado para Conteúdo 8"/>
          <p:cNvSpPr>
            <a:spLocks noGrp="1"/>
          </p:cNvSpPr>
          <p:nvPr>
            <p:ph sz="quarter" idx="1"/>
          </p:nvPr>
        </p:nvSpPr>
        <p:spPr>
          <a:xfrm>
            <a:off x="914400" y="1447800"/>
            <a:ext cx="3749040" cy="457200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1" name="Espaço Reservado para Conteúdo 10"/>
          <p:cNvSpPr>
            <a:spLocks noGrp="1"/>
          </p:cNvSpPr>
          <p:nvPr>
            <p:ph sz="quarter" idx="2"/>
          </p:nvPr>
        </p:nvSpPr>
        <p:spPr>
          <a:xfrm>
            <a:off x="4933950" y="1447800"/>
            <a:ext cx="3749040" cy="457200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13">
            <a:extLst>
              <a:ext uri="{FF2B5EF4-FFF2-40B4-BE49-F238E27FC236}">
                <a16:creationId xmlns:a16="http://schemas.microsoft.com/office/drawing/2014/main" id="{623DAC42-C49F-49B5-A642-8D744461D570}"/>
              </a:ext>
            </a:extLst>
          </p:cNvPr>
          <p:cNvSpPr>
            <a:spLocks noGrp="1"/>
          </p:cNvSpPr>
          <p:nvPr>
            <p:ph type="dt" sz="half" idx="10"/>
          </p:nvPr>
        </p:nvSpPr>
        <p:spPr/>
        <p:txBody>
          <a:bodyPr/>
          <a:lstStyle>
            <a:lvl1pPr>
              <a:defRPr/>
            </a:lvl1pPr>
          </a:lstStyle>
          <a:p>
            <a:pPr>
              <a:defRPr/>
            </a:pPr>
            <a:fld id="{B6B1865C-BCE0-4B1B-8668-1B203FB653DA}" type="datetimeFigureOut">
              <a:rPr lang="pt-BR"/>
              <a:pPr>
                <a:defRPr/>
              </a:pPr>
              <a:t>05/06/2019</a:t>
            </a:fld>
            <a:endParaRPr lang="pt-BR"/>
          </a:p>
        </p:txBody>
      </p:sp>
      <p:sp>
        <p:nvSpPr>
          <p:cNvPr id="6" name="Espaço Reservado para Rodapé 2">
            <a:extLst>
              <a:ext uri="{FF2B5EF4-FFF2-40B4-BE49-F238E27FC236}">
                <a16:creationId xmlns:a16="http://schemas.microsoft.com/office/drawing/2014/main" id="{DEAEDECF-22F8-4DB4-9446-E30C6FFA1A57}"/>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22">
            <a:extLst>
              <a:ext uri="{FF2B5EF4-FFF2-40B4-BE49-F238E27FC236}">
                <a16:creationId xmlns:a16="http://schemas.microsoft.com/office/drawing/2014/main" id="{FC9E3111-543B-4D2A-B1CB-450EFCD7B5E8}"/>
              </a:ext>
            </a:extLst>
          </p:cNvPr>
          <p:cNvSpPr>
            <a:spLocks noGrp="1"/>
          </p:cNvSpPr>
          <p:nvPr>
            <p:ph type="sldNum" sz="quarter" idx="12"/>
          </p:nvPr>
        </p:nvSpPr>
        <p:spPr/>
        <p:txBody>
          <a:bodyPr/>
          <a:lstStyle>
            <a:lvl1pPr>
              <a:defRPr/>
            </a:lvl1pPr>
          </a:lstStyle>
          <a:p>
            <a:pPr>
              <a:defRPr/>
            </a:pPr>
            <a:fld id="{39D9AE3E-A04C-47CD-8DAC-7928A306B537}" type="slidenum">
              <a:rPr lang="pt-BR" altLang="pt-BR"/>
              <a:pPr>
                <a:defRPr/>
              </a:pPr>
              <a:t>‹nº›</a:t>
            </a:fld>
            <a:endParaRPr lang="pt-BR" altLang="pt-BR"/>
          </a:p>
        </p:txBody>
      </p:sp>
    </p:spTree>
    <p:extLst>
      <p:ext uri="{BB962C8B-B14F-4D97-AF65-F5344CB8AC3E}">
        <p14:creationId xmlns:p14="http://schemas.microsoft.com/office/powerpoint/2010/main" val="208158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lstStyle>
            <a:lvl1pPr>
              <a:defRPr/>
            </a:lvl1pPr>
          </a:lstStyle>
          <a:p>
            <a:r>
              <a:rPr lang="pt-BR"/>
              <a:t>Clique para editar o estilo do título mestre</a:t>
            </a:r>
            <a:endParaRPr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pt-BR"/>
              <a:t>Clique para editar os estilos do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pt-BR"/>
              <a:t>Clique para editar os estilos do texto mestre</a:t>
            </a:r>
          </a:p>
        </p:txBody>
      </p:sp>
      <p:sp>
        <p:nvSpPr>
          <p:cNvPr id="11" name="Espaço Reservado para Conteúdo 10"/>
          <p:cNvSpPr>
            <a:spLocks noGrp="1"/>
          </p:cNvSpPr>
          <p:nvPr>
            <p:ph sz="half" idx="2"/>
          </p:nvPr>
        </p:nvSpPr>
        <p:spPr>
          <a:xfrm>
            <a:off x="914400" y="2247900"/>
            <a:ext cx="3733800" cy="388620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3" name="Espaço Reservado para Conteúdo 12"/>
          <p:cNvSpPr>
            <a:spLocks noGrp="1"/>
          </p:cNvSpPr>
          <p:nvPr>
            <p:ph sz="half" idx="4"/>
          </p:nvPr>
        </p:nvSpPr>
        <p:spPr>
          <a:xfrm>
            <a:off x="4953000" y="2247900"/>
            <a:ext cx="3733800" cy="388620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13">
            <a:extLst>
              <a:ext uri="{FF2B5EF4-FFF2-40B4-BE49-F238E27FC236}">
                <a16:creationId xmlns:a16="http://schemas.microsoft.com/office/drawing/2014/main" id="{DE2BEFD8-337C-4509-8865-F26ED1D89F4D}"/>
              </a:ext>
            </a:extLst>
          </p:cNvPr>
          <p:cNvSpPr>
            <a:spLocks noGrp="1"/>
          </p:cNvSpPr>
          <p:nvPr>
            <p:ph type="dt" sz="half" idx="10"/>
          </p:nvPr>
        </p:nvSpPr>
        <p:spPr/>
        <p:txBody>
          <a:bodyPr/>
          <a:lstStyle>
            <a:lvl1pPr>
              <a:defRPr/>
            </a:lvl1pPr>
          </a:lstStyle>
          <a:p>
            <a:pPr>
              <a:defRPr/>
            </a:pPr>
            <a:fld id="{C3EA7A60-4C5A-4C84-8251-4A58724A4C24}" type="datetimeFigureOut">
              <a:rPr lang="pt-BR"/>
              <a:pPr>
                <a:defRPr/>
              </a:pPr>
              <a:t>05/06/2019</a:t>
            </a:fld>
            <a:endParaRPr lang="pt-BR"/>
          </a:p>
        </p:txBody>
      </p:sp>
      <p:sp>
        <p:nvSpPr>
          <p:cNvPr id="8" name="Espaço Reservado para Rodapé 2">
            <a:extLst>
              <a:ext uri="{FF2B5EF4-FFF2-40B4-BE49-F238E27FC236}">
                <a16:creationId xmlns:a16="http://schemas.microsoft.com/office/drawing/2014/main" id="{3116368A-C49C-49BE-AE53-73175FB664BE}"/>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22">
            <a:extLst>
              <a:ext uri="{FF2B5EF4-FFF2-40B4-BE49-F238E27FC236}">
                <a16:creationId xmlns:a16="http://schemas.microsoft.com/office/drawing/2014/main" id="{90FC5262-E086-4F71-8464-447C2DD0431A}"/>
              </a:ext>
            </a:extLst>
          </p:cNvPr>
          <p:cNvSpPr>
            <a:spLocks noGrp="1"/>
          </p:cNvSpPr>
          <p:nvPr>
            <p:ph type="sldNum" sz="quarter" idx="12"/>
          </p:nvPr>
        </p:nvSpPr>
        <p:spPr/>
        <p:txBody>
          <a:bodyPr/>
          <a:lstStyle>
            <a:lvl1pPr>
              <a:defRPr/>
            </a:lvl1pPr>
          </a:lstStyle>
          <a:p>
            <a:pPr>
              <a:defRPr/>
            </a:pPr>
            <a:fld id="{C929CC65-353A-4442-ABB6-948101E087EB}" type="slidenum">
              <a:rPr lang="pt-BR" altLang="pt-BR"/>
              <a:pPr>
                <a:defRPr/>
              </a:pPr>
              <a:t>‹nº›</a:t>
            </a:fld>
            <a:endParaRPr lang="pt-BR" altLang="pt-BR"/>
          </a:p>
        </p:txBody>
      </p:sp>
    </p:spTree>
    <p:extLst>
      <p:ext uri="{BB962C8B-B14F-4D97-AF65-F5344CB8AC3E}">
        <p14:creationId xmlns:p14="http://schemas.microsoft.com/office/powerpoint/2010/main" val="306503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Data 13">
            <a:extLst>
              <a:ext uri="{FF2B5EF4-FFF2-40B4-BE49-F238E27FC236}">
                <a16:creationId xmlns:a16="http://schemas.microsoft.com/office/drawing/2014/main" id="{18811323-867B-4292-9A5B-1601E6012F68}"/>
              </a:ext>
            </a:extLst>
          </p:cNvPr>
          <p:cNvSpPr>
            <a:spLocks noGrp="1"/>
          </p:cNvSpPr>
          <p:nvPr>
            <p:ph type="dt" sz="half" idx="10"/>
          </p:nvPr>
        </p:nvSpPr>
        <p:spPr/>
        <p:txBody>
          <a:bodyPr/>
          <a:lstStyle>
            <a:lvl1pPr>
              <a:defRPr/>
            </a:lvl1pPr>
          </a:lstStyle>
          <a:p>
            <a:pPr>
              <a:defRPr/>
            </a:pPr>
            <a:fld id="{02AC0606-64AD-4674-BF12-4EA989221C41}" type="datetimeFigureOut">
              <a:rPr lang="pt-BR"/>
              <a:pPr>
                <a:defRPr/>
              </a:pPr>
              <a:t>05/06/2019</a:t>
            </a:fld>
            <a:endParaRPr lang="pt-BR"/>
          </a:p>
        </p:txBody>
      </p:sp>
      <p:sp>
        <p:nvSpPr>
          <p:cNvPr id="4" name="Espaço Reservado para Rodapé 2">
            <a:extLst>
              <a:ext uri="{FF2B5EF4-FFF2-40B4-BE49-F238E27FC236}">
                <a16:creationId xmlns:a16="http://schemas.microsoft.com/office/drawing/2014/main" id="{4011BE5D-8476-480A-BBF6-35523D0D197C}"/>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22">
            <a:extLst>
              <a:ext uri="{FF2B5EF4-FFF2-40B4-BE49-F238E27FC236}">
                <a16:creationId xmlns:a16="http://schemas.microsoft.com/office/drawing/2014/main" id="{59D5C49F-0907-4D4D-A7F3-7EAFE309C065}"/>
              </a:ext>
            </a:extLst>
          </p:cNvPr>
          <p:cNvSpPr>
            <a:spLocks noGrp="1"/>
          </p:cNvSpPr>
          <p:nvPr>
            <p:ph type="sldNum" sz="quarter" idx="12"/>
          </p:nvPr>
        </p:nvSpPr>
        <p:spPr/>
        <p:txBody>
          <a:bodyPr/>
          <a:lstStyle>
            <a:lvl1pPr>
              <a:defRPr/>
            </a:lvl1pPr>
          </a:lstStyle>
          <a:p>
            <a:pPr>
              <a:defRPr/>
            </a:pPr>
            <a:fld id="{CD3744B7-C177-4AF7-9DFB-654043CC8451}" type="slidenum">
              <a:rPr lang="pt-BR" altLang="pt-BR"/>
              <a:pPr>
                <a:defRPr/>
              </a:pPr>
              <a:t>‹nº›</a:t>
            </a:fld>
            <a:endParaRPr lang="pt-BR" altLang="pt-BR"/>
          </a:p>
        </p:txBody>
      </p:sp>
    </p:spTree>
    <p:extLst>
      <p:ext uri="{BB962C8B-B14F-4D97-AF65-F5344CB8AC3E}">
        <p14:creationId xmlns:p14="http://schemas.microsoft.com/office/powerpoint/2010/main" val="245672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3">
            <a:extLst>
              <a:ext uri="{FF2B5EF4-FFF2-40B4-BE49-F238E27FC236}">
                <a16:creationId xmlns:a16="http://schemas.microsoft.com/office/drawing/2014/main" id="{7C3EE389-AE57-45D7-B1EC-761BAD9E8E5B}"/>
              </a:ext>
            </a:extLst>
          </p:cNvPr>
          <p:cNvSpPr>
            <a:spLocks noGrp="1"/>
          </p:cNvSpPr>
          <p:nvPr>
            <p:ph type="dt" sz="half" idx="10"/>
          </p:nvPr>
        </p:nvSpPr>
        <p:spPr/>
        <p:txBody>
          <a:bodyPr/>
          <a:lstStyle>
            <a:lvl1pPr>
              <a:defRPr/>
            </a:lvl1pPr>
          </a:lstStyle>
          <a:p>
            <a:pPr>
              <a:defRPr/>
            </a:pPr>
            <a:fld id="{B34B9BBF-60CC-42B8-B5BD-65920D708279}" type="datetimeFigureOut">
              <a:rPr lang="pt-BR"/>
              <a:pPr>
                <a:defRPr/>
              </a:pPr>
              <a:t>05/06/2019</a:t>
            </a:fld>
            <a:endParaRPr lang="pt-BR"/>
          </a:p>
        </p:txBody>
      </p:sp>
      <p:sp>
        <p:nvSpPr>
          <p:cNvPr id="3" name="Espaço Reservado para Rodapé 2">
            <a:extLst>
              <a:ext uri="{FF2B5EF4-FFF2-40B4-BE49-F238E27FC236}">
                <a16:creationId xmlns:a16="http://schemas.microsoft.com/office/drawing/2014/main" id="{43780214-F2BE-4EA7-9DBD-E6DA91197F3A}"/>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22">
            <a:extLst>
              <a:ext uri="{FF2B5EF4-FFF2-40B4-BE49-F238E27FC236}">
                <a16:creationId xmlns:a16="http://schemas.microsoft.com/office/drawing/2014/main" id="{3C5693E4-E8F4-497A-BD84-DC1858712921}"/>
              </a:ext>
            </a:extLst>
          </p:cNvPr>
          <p:cNvSpPr>
            <a:spLocks noGrp="1"/>
          </p:cNvSpPr>
          <p:nvPr>
            <p:ph type="sldNum" sz="quarter" idx="12"/>
          </p:nvPr>
        </p:nvSpPr>
        <p:spPr/>
        <p:txBody>
          <a:bodyPr/>
          <a:lstStyle>
            <a:lvl1pPr>
              <a:defRPr/>
            </a:lvl1pPr>
          </a:lstStyle>
          <a:p>
            <a:pPr>
              <a:defRPr/>
            </a:pPr>
            <a:fld id="{829ABC51-262D-4498-A30A-BE26D2904E05}" type="slidenum">
              <a:rPr lang="pt-BR" altLang="pt-BR"/>
              <a:pPr>
                <a:defRPr/>
              </a:pPr>
              <a:t>‹nº›</a:t>
            </a:fld>
            <a:endParaRPr lang="pt-BR" altLang="pt-BR"/>
          </a:p>
        </p:txBody>
      </p:sp>
    </p:spTree>
    <p:extLst>
      <p:ext uri="{BB962C8B-B14F-4D97-AF65-F5344CB8AC3E}">
        <p14:creationId xmlns:p14="http://schemas.microsoft.com/office/powerpoint/2010/main" val="223360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13">
            <a:extLst>
              <a:ext uri="{FF2B5EF4-FFF2-40B4-BE49-F238E27FC236}">
                <a16:creationId xmlns:a16="http://schemas.microsoft.com/office/drawing/2014/main" id="{1751DD14-2433-4603-8645-F82176742C4C}"/>
              </a:ext>
            </a:extLst>
          </p:cNvPr>
          <p:cNvSpPr>
            <a:spLocks noGrp="1"/>
          </p:cNvSpPr>
          <p:nvPr>
            <p:ph type="dt" sz="half" idx="10"/>
          </p:nvPr>
        </p:nvSpPr>
        <p:spPr/>
        <p:txBody>
          <a:bodyPr/>
          <a:lstStyle>
            <a:lvl1pPr>
              <a:defRPr/>
            </a:lvl1pPr>
          </a:lstStyle>
          <a:p>
            <a:pPr>
              <a:defRPr/>
            </a:pPr>
            <a:fld id="{D7D72781-856B-4C81-92BC-EA39C0FE10A0}" type="datetimeFigureOut">
              <a:rPr lang="pt-BR"/>
              <a:pPr>
                <a:defRPr/>
              </a:pPr>
              <a:t>05/06/2019</a:t>
            </a:fld>
            <a:endParaRPr lang="pt-BR"/>
          </a:p>
        </p:txBody>
      </p:sp>
      <p:sp>
        <p:nvSpPr>
          <p:cNvPr id="5" name="Espaço Reservado para Rodapé 2">
            <a:extLst>
              <a:ext uri="{FF2B5EF4-FFF2-40B4-BE49-F238E27FC236}">
                <a16:creationId xmlns:a16="http://schemas.microsoft.com/office/drawing/2014/main" id="{05383868-2BB1-4EB7-A3ED-A2DF690CA71E}"/>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22">
            <a:extLst>
              <a:ext uri="{FF2B5EF4-FFF2-40B4-BE49-F238E27FC236}">
                <a16:creationId xmlns:a16="http://schemas.microsoft.com/office/drawing/2014/main" id="{741A541F-17C7-4814-9E2F-D3734990C744}"/>
              </a:ext>
            </a:extLst>
          </p:cNvPr>
          <p:cNvSpPr>
            <a:spLocks noGrp="1"/>
          </p:cNvSpPr>
          <p:nvPr>
            <p:ph type="sldNum" sz="quarter" idx="12"/>
          </p:nvPr>
        </p:nvSpPr>
        <p:spPr/>
        <p:txBody>
          <a:bodyPr/>
          <a:lstStyle>
            <a:lvl1pPr>
              <a:defRPr/>
            </a:lvl1pPr>
          </a:lstStyle>
          <a:p>
            <a:pPr>
              <a:defRPr/>
            </a:pPr>
            <a:fld id="{B73388B4-21EC-4F02-A03E-67B60C0969B6}" type="slidenum">
              <a:rPr lang="pt-BR" altLang="pt-BR"/>
              <a:pPr>
                <a:defRPr/>
              </a:pPr>
              <a:t>‹nº›</a:t>
            </a:fld>
            <a:endParaRPr lang="pt-BR" altLang="pt-BR"/>
          </a:p>
        </p:txBody>
      </p:sp>
    </p:spTree>
    <p:extLst>
      <p:ext uri="{BB962C8B-B14F-4D97-AF65-F5344CB8AC3E}">
        <p14:creationId xmlns:p14="http://schemas.microsoft.com/office/powerpoint/2010/main" val="197365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lang="pt-BR"/>
              <a:t>Clique para editar o estilo do título mestre</a:t>
            </a:r>
            <a:endParaRPr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13">
            <a:extLst>
              <a:ext uri="{FF2B5EF4-FFF2-40B4-BE49-F238E27FC236}">
                <a16:creationId xmlns:a16="http://schemas.microsoft.com/office/drawing/2014/main" id="{FD8F6085-B9CF-47D7-B79C-9FDAC36A8073}"/>
              </a:ext>
            </a:extLst>
          </p:cNvPr>
          <p:cNvSpPr>
            <a:spLocks noGrp="1"/>
          </p:cNvSpPr>
          <p:nvPr>
            <p:ph type="dt" sz="half" idx="10"/>
          </p:nvPr>
        </p:nvSpPr>
        <p:spPr/>
        <p:txBody>
          <a:bodyPr/>
          <a:lstStyle>
            <a:lvl1pPr>
              <a:defRPr/>
            </a:lvl1pPr>
          </a:lstStyle>
          <a:p>
            <a:pPr>
              <a:defRPr/>
            </a:pPr>
            <a:fld id="{B93410D8-631A-4D3B-A07B-EEC90E927B29}" type="datetimeFigureOut">
              <a:rPr lang="pt-BR"/>
              <a:pPr>
                <a:defRPr/>
              </a:pPr>
              <a:t>05/06/2019</a:t>
            </a:fld>
            <a:endParaRPr lang="pt-BR"/>
          </a:p>
        </p:txBody>
      </p:sp>
      <p:sp>
        <p:nvSpPr>
          <p:cNvPr id="5" name="Espaço Reservado para Rodapé 2">
            <a:extLst>
              <a:ext uri="{FF2B5EF4-FFF2-40B4-BE49-F238E27FC236}">
                <a16:creationId xmlns:a16="http://schemas.microsoft.com/office/drawing/2014/main" id="{FB2DAFB9-B3A3-4763-ADFF-613D6B9B3B3F}"/>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22">
            <a:extLst>
              <a:ext uri="{FF2B5EF4-FFF2-40B4-BE49-F238E27FC236}">
                <a16:creationId xmlns:a16="http://schemas.microsoft.com/office/drawing/2014/main" id="{365329CA-E0EF-4B8C-994C-EF1E997703F8}"/>
              </a:ext>
            </a:extLst>
          </p:cNvPr>
          <p:cNvSpPr>
            <a:spLocks noGrp="1"/>
          </p:cNvSpPr>
          <p:nvPr>
            <p:ph type="sldNum" sz="quarter" idx="12"/>
          </p:nvPr>
        </p:nvSpPr>
        <p:spPr/>
        <p:txBody>
          <a:bodyPr/>
          <a:lstStyle>
            <a:lvl1pPr>
              <a:defRPr/>
            </a:lvl1pPr>
          </a:lstStyle>
          <a:p>
            <a:pPr>
              <a:defRPr/>
            </a:pPr>
            <a:fld id="{41A1F995-2B32-49C4-8E4D-3AF10B5C0D19}" type="slidenum">
              <a:rPr lang="pt-BR" altLang="pt-BR"/>
              <a:pPr>
                <a:defRPr/>
              </a:pPr>
              <a:t>‹nº›</a:t>
            </a:fld>
            <a:endParaRPr lang="pt-BR" altLang="pt-BR"/>
          </a:p>
        </p:txBody>
      </p:sp>
    </p:spTree>
    <p:extLst>
      <p:ext uri="{BB962C8B-B14F-4D97-AF65-F5344CB8AC3E}">
        <p14:creationId xmlns:p14="http://schemas.microsoft.com/office/powerpoint/2010/main" val="304848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tângulo 8">
            <a:extLst>
              <a:ext uri="{FF2B5EF4-FFF2-40B4-BE49-F238E27FC236}">
                <a16:creationId xmlns:a16="http://schemas.microsoft.com/office/drawing/2014/main" id="{2E616B2F-4148-4435-8345-4461BFFBB221}"/>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8" name="Retângulo de cantos arredondados 7">
            <a:extLst>
              <a:ext uri="{FF2B5EF4-FFF2-40B4-BE49-F238E27FC236}">
                <a16:creationId xmlns:a16="http://schemas.microsoft.com/office/drawing/2014/main" id="{B2A1FE07-61E0-45EE-A01C-C4B4E052C916}"/>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Espaço Reservado para Título 21">
            <a:extLst>
              <a:ext uri="{FF2B5EF4-FFF2-40B4-BE49-F238E27FC236}">
                <a16:creationId xmlns:a16="http://schemas.microsoft.com/office/drawing/2014/main" id="{435F83A9-E84B-4AF4-AECE-EF2682E8B790}"/>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pt-BR" altLang="pt-BR"/>
              <a:t>Clique para editar o estilo do título mestre</a:t>
            </a:r>
            <a:endParaRPr lang="en-US" altLang="pt-BR"/>
          </a:p>
        </p:txBody>
      </p:sp>
      <p:sp>
        <p:nvSpPr>
          <p:cNvPr id="1029" name="Espaço Reservado para Texto 12">
            <a:extLst>
              <a:ext uri="{FF2B5EF4-FFF2-40B4-BE49-F238E27FC236}">
                <a16:creationId xmlns:a16="http://schemas.microsoft.com/office/drawing/2014/main" id="{87BF628C-EFA9-4140-8409-1F580D5F09AA}"/>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endParaRPr lang="en-US" altLang="pt-BR"/>
          </a:p>
        </p:txBody>
      </p:sp>
      <p:sp>
        <p:nvSpPr>
          <p:cNvPr id="14" name="Espaço Reservado para Data 13">
            <a:extLst>
              <a:ext uri="{FF2B5EF4-FFF2-40B4-BE49-F238E27FC236}">
                <a16:creationId xmlns:a16="http://schemas.microsoft.com/office/drawing/2014/main" id="{082461F1-887B-4841-958F-01935B23E733}"/>
              </a:ext>
            </a:extLst>
          </p:cNvPr>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7E5BA2E8-8B31-495F-8FEB-AC5C31A039D6}" type="datetimeFigureOut">
              <a:rPr lang="pt-BR"/>
              <a:pPr>
                <a:defRPr/>
              </a:pPr>
              <a:t>05/06/2019</a:t>
            </a:fld>
            <a:endParaRPr lang="pt-BR"/>
          </a:p>
        </p:txBody>
      </p:sp>
      <p:sp>
        <p:nvSpPr>
          <p:cNvPr id="3" name="Espaço Reservado para Rodapé 2">
            <a:extLst>
              <a:ext uri="{FF2B5EF4-FFF2-40B4-BE49-F238E27FC236}">
                <a16:creationId xmlns:a16="http://schemas.microsoft.com/office/drawing/2014/main" id="{953A7E93-648D-49FD-8B77-E9195E76797D}"/>
              </a:ext>
            </a:extLst>
          </p:cNvPr>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pt-BR"/>
          </a:p>
        </p:txBody>
      </p:sp>
      <p:sp>
        <p:nvSpPr>
          <p:cNvPr id="23" name="Espaço Reservado para Número de Slide 22">
            <a:extLst>
              <a:ext uri="{FF2B5EF4-FFF2-40B4-BE49-F238E27FC236}">
                <a16:creationId xmlns:a16="http://schemas.microsoft.com/office/drawing/2014/main" id="{F6D57052-96A0-4F56-9629-6A08F06F85B4}"/>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pPr>
              <a:defRPr/>
            </a:pPr>
            <a:fld id="{AF0A9665-5BA0-4148-9CD5-EF3828AE3AEC}"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767" r:id="rId1"/>
    <p:sldLayoutId id="2147483755" r:id="rId2"/>
    <p:sldLayoutId id="2147483768"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istoricalvoices.org/1930s/crash/hoover/images/hoover1.jpg"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9.jpe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upload.wikimedia.org/wikipedia/commons/f/f5/US-FDIC-Seal.sv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s.wikipedia.org/wiki/Public_Works_Administratio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upload.wikimedia.org/wikipedia/commons/3/3b/NewDealNRA.jpg" TargetMode="External"/><Relationship Id="rId4" Type="http://schemas.openxmlformats.org/officeDocument/2006/relationships/hyperlink" Target="http://es.wikipedia.org/wiki/Civilian_Conservation_Corp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upload.wikimedia.org/wikipedia/commons/8/8e/Debt1929-50.jpg"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upload.wikimedia.org/wikipedia/commons/0/02/US-jobs2040.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upload.wikimedia.org/wikipedia/commons/d/da/Gdp20-40.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arquivom.wordpress.com/wiki/Imagem:Lange-MigrantMother.jpg"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ítulo 2">
            <a:extLst>
              <a:ext uri="{FF2B5EF4-FFF2-40B4-BE49-F238E27FC236}">
                <a16:creationId xmlns:a16="http://schemas.microsoft.com/office/drawing/2014/main" id="{DF9D1442-8304-49F5-86C9-DBE4EBBF3E23}"/>
              </a:ext>
            </a:extLst>
          </p:cNvPr>
          <p:cNvSpPr>
            <a:spLocks noGrp="1"/>
          </p:cNvSpPr>
          <p:nvPr>
            <p:ph type="subTitle" idx="1"/>
          </p:nvPr>
        </p:nvSpPr>
        <p:spPr>
          <a:xfrm>
            <a:off x="1143000" y="4857750"/>
            <a:ext cx="6400800" cy="1600200"/>
          </a:xfrm>
        </p:spPr>
        <p:txBody>
          <a:bodyPr/>
          <a:lstStyle/>
          <a:p>
            <a:pPr eaLnBrk="1" hangingPunct="1">
              <a:lnSpc>
                <a:spcPct val="90000"/>
              </a:lnSpc>
            </a:pPr>
            <a:endParaRPr lang="pt-BR" altLang="pt-BR"/>
          </a:p>
          <a:p>
            <a:pPr eaLnBrk="1" hangingPunct="1">
              <a:lnSpc>
                <a:spcPct val="90000"/>
              </a:lnSpc>
            </a:pPr>
            <a:r>
              <a:rPr lang="pt-BR" altLang="pt-BR" sz="3200"/>
              <a:t>Amaury Gremaud</a:t>
            </a:r>
          </a:p>
          <a:p>
            <a:pPr eaLnBrk="1" hangingPunct="1">
              <a:lnSpc>
                <a:spcPct val="90000"/>
              </a:lnSpc>
            </a:pPr>
            <a:r>
              <a:rPr lang="pt-BR" altLang="pt-BR" sz="3200"/>
              <a:t>HEG II 1</a:t>
            </a:r>
            <a:r>
              <a:rPr lang="pt-BR" altLang="pt-BR" sz="3200" baseline="30000"/>
              <a:t>º</a:t>
            </a:r>
            <a:r>
              <a:rPr lang="pt-BR" altLang="pt-BR" sz="3200"/>
              <a:t> semestre 2019</a:t>
            </a:r>
          </a:p>
        </p:txBody>
      </p:sp>
      <p:sp>
        <p:nvSpPr>
          <p:cNvPr id="5123" name="Título 1">
            <a:extLst>
              <a:ext uri="{FF2B5EF4-FFF2-40B4-BE49-F238E27FC236}">
                <a16:creationId xmlns:a16="http://schemas.microsoft.com/office/drawing/2014/main" id="{1D2D9CC8-DE53-48F8-AD0D-08730AEA2718}"/>
              </a:ext>
            </a:extLst>
          </p:cNvPr>
          <p:cNvSpPr>
            <a:spLocks noGrp="1"/>
          </p:cNvSpPr>
          <p:nvPr>
            <p:ph type="ctrTitle"/>
          </p:nvPr>
        </p:nvSpPr>
        <p:spPr>
          <a:xfrm>
            <a:off x="179388" y="1628775"/>
            <a:ext cx="8964612" cy="1295400"/>
          </a:xfrm>
        </p:spPr>
        <p:txBody>
          <a:bodyPr/>
          <a:lstStyle/>
          <a:p>
            <a:pPr eaLnBrk="1" hangingPunct="1"/>
            <a:r>
              <a:rPr lang="pt-BR" altLang="pt-BR" sz="3600"/>
              <a:t>Aula 20: </a:t>
            </a:r>
            <a:r>
              <a:rPr lang="pt-BR" altLang="pt-BR" sz="3600">
                <a:solidFill>
                  <a:schemeClr val="bg1"/>
                </a:solidFill>
              </a:rPr>
              <a:t>A recuperação no pós Crise: Roosevelt e o New Deal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1636AC8-A603-47CB-8D10-DD7A62BD017C}"/>
              </a:ext>
            </a:extLst>
          </p:cNvPr>
          <p:cNvSpPr>
            <a:spLocks noGrp="1"/>
          </p:cNvSpPr>
          <p:nvPr>
            <p:ph type="title"/>
          </p:nvPr>
        </p:nvSpPr>
        <p:spPr>
          <a:xfrm>
            <a:off x="539750" y="274638"/>
            <a:ext cx="8147050" cy="1143000"/>
          </a:xfrm>
        </p:spPr>
        <p:txBody>
          <a:bodyPr/>
          <a:lstStyle/>
          <a:p>
            <a:pPr algn="ctr"/>
            <a:r>
              <a:rPr lang="pt-BR" altLang="pt-BR" sz="3200"/>
              <a:t>Herbert Hoover (4.3.29 -3.3.33)     x 		Franklin Roosevelt (4.3.33 – 12.4.45)</a:t>
            </a:r>
          </a:p>
        </p:txBody>
      </p:sp>
      <p:pic>
        <p:nvPicPr>
          <p:cNvPr id="16387" name="Picture 3" descr="hoover1_th">
            <a:hlinkClick r:id="rId3"/>
            <a:extLst>
              <a:ext uri="{FF2B5EF4-FFF2-40B4-BE49-F238E27FC236}">
                <a16:creationId xmlns:a16="http://schemas.microsoft.com/office/drawing/2014/main" id="{0071B3D5-AD97-465E-A3E9-20D6169E97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557338"/>
            <a:ext cx="3314700" cy="424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descr="The President Franklin Roosevelt riding in a car.">
            <a:extLst>
              <a:ext uri="{FF2B5EF4-FFF2-40B4-BE49-F238E27FC236}">
                <a16:creationId xmlns:a16="http://schemas.microsoft.com/office/drawing/2014/main" id="{64088465-2CD6-46F5-B31A-6AE9C87737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563" y="1557338"/>
            <a:ext cx="4103687" cy="4176712"/>
          </a:xfrm>
          <a:prstGeom prst="rect">
            <a:avLst/>
          </a:prstGeom>
          <a:solidFill>
            <a:schemeClr val="accent1"/>
          </a:solidFill>
          <a:ln w="9525">
            <a:solidFill>
              <a:schemeClr val="tx1"/>
            </a:solidFill>
            <a:miter lim="800000"/>
            <a:headEnd/>
            <a:tailEnd/>
          </a:ln>
        </p:spPr>
      </p:pic>
      <p:sp>
        <p:nvSpPr>
          <p:cNvPr id="16389" name="Text Box 5">
            <a:extLst>
              <a:ext uri="{FF2B5EF4-FFF2-40B4-BE49-F238E27FC236}">
                <a16:creationId xmlns:a16="http://schemas.microsoft.com/office/drawing/2014/main" id="{E925B6A7-C156-4DAD-A593-828C683E1D2B}"/>
              </a:ext>
            </a:extLst>
          </p:cNvPr>
          <p:cNvSpPr txBox="1">
            <a:spLocks noChangeArrowheads="1"/>
          </p:cNvSpPr>
          <p:nvPr/>
        </p:nvSpPr>
        <p:spPr bwMode="auto">
          <a:xfrm>
            <a:off x="539750" y="5949950"/>
            <a:ext cx="3744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t-BR" altLang="pt-BR">
                <a:cs typeface="Arial" panose="020B0604020202020204" pitchFamily="34" charset="0"/>
              </a:rPr>
              <a:t>the right man, “in the right place</a:t>
            </a:r>
          </a:p>
        </p:txBody>
      </p:sp>
      <p:sp>
        <p:nvSpPr>
          <p:cNvPr id="16390" name="Text Box 6">
            <a:extLst>
              <a:ext uri="{FF2B5EF4-FFF2-40B4-BE49-F238E27FC236}">
                <a16:creationId xmlns:a16="http://schemas.microsoft.com/office/drawing/2014/main" id="{46B28B62-9D2E-40E8-9A9A-2AF37D9311DA}"/>
              </a:ext>
            </a:extLst>
          </p:cNvPr>
          <p:cNvSpPr txBox="1">
            <a:spLocks noChangeArrowheads="1"/>
          </p:cNvSpPr>
          <p:nvPr/>
        </p:nvSpPr>
        <p:spPr bwMode="auto">
          <a:xfrm>
            <a:off x="684213" y="6308725"/>
            <a:ext cx="3240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pt-BR" altLang="pt-BR">
                <a:cs typeface="Arial" panose="020B0604020202020204" pitchFamily="34" charset="0"/>
              </a:rPr>
              <a:t>at the wrong time” </a:t>
            </a:r>
          </a:p>
        </p:txBody>
      </p:sp>
      <p:sp>
        <p:nvSpPr>
          <p:cNvPr id="16391" name="Text Box 7">
            <a:extLst>
              <a:ext uri="{FF2B5EF4-FFF2-40B4-BE49-F238E27FC236}">
                <a16:creationId xmlns:a16="http://schemas.microsoft.com/office/drawing/2014/main" id="{41C1EA97-0326-4803-9EEA-8BD8074037D1}"/>
              </a:ext>
            </a:extLst>
          </p:cNvPr>
          <p:cNvSpPr txBox="1">
            <a:spLocks noChangeArrowheads="1"/>
          </p:cNvSpPr>
          <p:nvPr/>
        </p:nvSpPr>
        <p:spPr bwMode="auto">
          <a:xfrm>
            <a:off x="5219700" y="6021388"/>
            <a:ext cx="316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t-BR" altLang="pt-BR">
                <a:cs typeface="Arial" panose="020B0604020202020204" pitchFamily="34" charset="0"/>
              </a:rPr>
              <a:t>Reform, Relief and Recovery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FB004DF-7B46-4AB8-9042-8F6B08588A1D}"/>
              </a:ext>
            </a:extLst>
          </p:cNvPr>
          <p:cNvSpPr>
            <a:spLocks noGrp="1"/>
          </p:cNvSpPr>
          <p:nvPr>
            <p:ph type="title"/>
          </p:nvPr>
        </p:nvSpPr>
        <p:spPr>
          <a:xfrm>
            <a:off x="468313" y="115888"/>
            <a:ext cx="8229600" cy="865187"/>
          </a:xfrm>
        </p:spPr>
        <p:txBody>
          <a:bodyPr/>
          <a:lstStyle/>
          <a:p>
            <a:r>
              <a:rPr lang="pt-BR" altLang="pt-BR" sz="2400"/>
              <a:t>Hoover: </a:t>
            </a:r>
            <a:r>
              <a:rPr lang="pt-BR" altLang="pt-BR" sz="2400" i="1"/>
              <a:t>the right man, “in the right place at the wrong time”</a:t>
            </a:r>
            <a:r>
              <a:rPr lang="pt-BR" altLang="pt-BR" sz="3600"/>
              <a:t> </a:t>
            </a:r>
          </a:p>
        </p:txBody>
      </p:sp>
      <p:sp>
        <p:nvSpPr>
          <p:cNvPr id="18435" name="Rectangle 3">
            <a:extLst>
              <a:ext uri="{FF2B5EF4-FFF2-40B4-BE49-F238E27FC236}">
                <a16:creationId xmlns:a16="http://schemas.microsoft.com/office/drawing/2014/main" id="{93D2D4C0-F81E-4789-AD9A-79CC650978D7}"/>
              </a:ext>
            </a:extLst>
          </p:cNvPr>
          <p:cNvSpPr>
            <a:spLocks noGrp="1"/>
          </p:cNvSpPr>
          <p:nvPr>
            <p:ph type="body" idx="1"/>
          </p:nvPr>
        </p:nvSpPr>
        <p:spPr>
          <a:xfrm>
            <a:off x="179388" y="981075"/>
            <a:ext cx="8785225" cy="5732463"/>
          </a:xfrm>
        </p:spPr>
        <p:txBody>
          <a:bodyPr/>
          <a:lstStyle/>
          <a:p>
            <a:pPr>
              <a:lnSpc>
                <a:spcPct val="80000"/>
              </a:lnSpc>
              <a:spcBef>
                <a:spcPct val="50000"/>
              </a:spcBef>
            </a:pPr>
            <a:r>
              <a:rPr lang="pt-BR" altLang="pt-BR" sz="1900"/>
              <a:t>Bem visto e elogiado por experiência anterior à da Presidência</a:t>
            </a:r>
          </a:p>
          <a:p>
            <a:pPr>
              <a:lnSpc>
                <a:spcPct val="80000"/>
              </a:lnSpc>
              <a:spcBef>
                <a:spcPct val="50000"/>
              </a:spcBef>
            </a:pPr>
            <a:r>
              <a:rPr lang="pt-BR" altLang="pt-BR" sz="1900"/>
              <a:t>Muito criticado por período de presidência em meio à Grande Depressão</a:t>
            </a:r>
          </a:p>
          <a:p>
            <a:pPr lvl="1">
              <a:lnSpc>
                <a:spcPct val="80000"/>
              </a:lnSpc>
              <a:spcBef>
                <a:spcPct val="50000"/>
              </a:spcBef>
            </a:pPr>
            <a:r>
              <a:rPr lang="pt-BR" altLang="pt-BR" sz="1800"/>
              <a:t>Vitima de suas próprias convicções:</a:t>
            </a:r>
          </a:p>
          <a:p>
            <a:pPr lvl="2">
              <a:lnSpc>
                <a:spcPct val="80000"/>
              </a:lnSpc>
              <a:spcBef>
                <a:spcPct val="50000"/>
              </a:spcBef>
            </a:pPr>
            <a:r>
              <a:rPr lang="pt-BR" altLang="pt-BR" sz="1800"/>
              <a:t>Ortodoxia (orçamentária)</a:t>
            </a:r>
          </a:p>
          <a:p>
            <a:pPr lvl="2">
              <a:lnSpc>
                <a:spcPct val="80000"/>
              </a:lnSpc>
              <a:spcBef>
                <a:spcPct val="50000"/>
              </a:spcBef>
            </a:pPr>
            <a:r>
              <a:rPr lang="pt-BR" altLang="pt-BR" sz="1800"/>
              <a:t>Solidariedade (cooperação voluntária e esperanças na caridade)</a:t>
            </a:r>
          </a:p>
          <a:p>
            <a:pPr lvl="2">
              <a:lnSpc>
                <a:spcPct val="80000"/>
              </a:lnSpc>
              <a:spcBef>
                <a:spcPct val="50000"/>
              </a:spcBef>
            </a:pPr>
            <a:r>
              <a:rPr lang="pt-BR" altLang="pt-BR" sz="1800"/>
              <a:t>Programas assistenciais x problemas morais (baixa estima etc)</a:t>
            </a:r>
          </a:p>
          <a:p>
            <a:pPr lvl="2">
              <a:lnSpc>
                <a:spcPct val="80000"/>
              </a:lnSpc>
              <a:spcBef>
                <a:spcPct val="50000"/>
              </a:spcBef>
            </a:pPr>
            <a:r>
              <a:rPr lang="pt-BR" altLang="pt-BR" sz="1800"/>
              <a:t>Otimismo e probidade</a:t>
            </a:r>
          </a:p>
          <a:p>
            <a:pPr lvl="1">
              <a:lnSpc>
                <a:spcPct val="80000"/>
              </a:lnSpc>
              <a:spcBef>
                <a:spcPct val="50000"/>
              </a:spcBef>
            </a:pPr>
            <a:r>
              <a:rPr lang="pt-BR" altLang="pt-BR" sz="2000"/>
              <a:t>Em um momento que exigia: inovações, ousadia e coragem de assumir riscos </a:t>
            </a:r>
          </a:p>
          <a:p>
            <a:pPr>
              <a:lnSpc>
                <a:spcPct val="80000"/>
              </a:lnSpc>
              <a:spcBef>
                <a:spcPct val="50000"/>
              </a:spcBef>
            </a:pPr>
            <a:r>
              <a:rPr lang="pt-BR" altLang="pt-BR" sz="1900"/>
              <a:t>Porém muitos programas do New Deal já iniciados com Hoover</a:t>
            </a:r>
          </a:p>
          <a:p>
            <a:pPr lvl="1">
              <a:lnSpc>
                <a:spcPct val="80000"/>
              </a:lnSpc>
              <a:spcBef>
                <a:spcPct val="50000"/>
              </a:spcBef>
            </a:pPr>
            <a:r>
              <a:rPr lang="pt-BR" altLang="pt-BR" sz="2000"/>
              <a:t>Proposta de mudanças nas reparações de guerra</a:t>
            </a:r>
          </a:p>
          <a:p>
            <a:pPr lvl="1">
              <a:lnSpc>
                <a:spcPct val="80000"/>
              </a:lnSpc>
              <a:spcBef>
                <a:spcPct val="50000"/>
              </a:spcBef>
            </a:pPr>
            <a:r>
              <a:rPr lang="pt-BR" altLang="pt-BR" sz="2000"/>
              <a:t>Diminuição de impostos e pedido de manutenção de investimentos e dos salários</a:t>
            </a:r>
          </a:p>
          <a:p>
            <a:pPr lvl="1">
              <a:lnSpc>
                <a:spcPct val="80000"/>
              </a:lnSpc>
              <a:spcBef>
                <a:spcPct val="50000"/>
              </a:spcBef>
            </a:pPr>
            <a:r>
              <a:rPr lang="pt-BR" altLang="pt-BR" sz="2000"/>
              <a:t>Recursos para a agricultura de modo a sustentar os preços</a:t>
            </a:r>
          </a:p>
          <a:p>
            <a:pPr lvl="1">
              <a:lnSpc>
                <a:spcPct val="80000"/>
              </a:lnSpc>
              <a:spcBef>
                <a:spcPct val="50000"/>
              </a:spcBef>
            </a:pPr>
            <a:r>
              <a:rPr lang="pt-BR" altLang="pt-BR" sz="2000"/>
              <a:t>B</a:t>
            </a:r>
            <a:r>
              <a:rPr lang="pt-BR" altLang="pt-BR" sz="2000" i="1"/>
              <a:t>a</a:t>
            </a:r>
            <a:r>
              <a:rPr lang="pt-BR" altLang="pt-BR" sz="2000"/>
              <a:t>ixa dos juros</a:t>
            </a:r>
          </a:p>
          <a:p>
            <a:pPr lvl="1">
              <a:lnSpc>
                <a:spcPct val="80000"/>
              </a:lnSpc>
              <a:spcBef>
                <a:spcPct val="50000"/>
              </a:spcBef>
            </a:pPr>
            <a:r>
              <a:rPr lang="pt-BR" altLang="pt-BR" sz="2000" i="1"/>
              <a:t>Reconstruction Finance Corporation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05C1875-1ACD-421B-A66C-F8B95D6ABD24}"/>
              </a:ext>
            </a:extLst>
          </p:cNvPr>
          <p:cNvSpPr>
            <a:spLocks noGrp="1"/>
          </p:cNvSpPr>
          <p:nvPr>
            <p:ph type="body" idx="1"/>
          </p:nvPr>
        </p:nvSpPr>
        <p:spPr>
          <a:xfrm>
            <a:off x="900113" y="1052513"/>
            <a:ext cx="7772400" cy="4572000"/>
          </a:xfrm>
        </p:spPr>
        <p:txBody>
          <a:bodyPr/>
          <a:lstStyle/>
          <a:p>
            <a:pPr>
              <a:spcBef>
                <a:spcPct val="50000"/>
              </a:spcBef>
              <a:buFont typeface="Wingdings 2" panose="05020102010507070707" pitchFamily="18" charset="2"/>
              <a:buNone/>
            </a:pPr>
            <a:r>
              <a:rPr lang="pt-BR" altLang="pt-BR" sz="2800"/>
              <a:t>Avaliação complicada:</a:t>
            </a:r>
          </a:p>
          <a:p>
            <a:pPr lvl="1">
              <a:spcBef>
                <a:spcPct val="50000"/>
              </a:spcBef>
            </a:pPr>
            <a:r>
              <a:rPr lang="pt-BR" altLang="pt-BR" sz="2800"/>
              <a:t>McElvaine: Figura de transição, mas ainda preso ao saber tradicional (Padrão ouro)</a:t>
            </a:r>
          </a:p>
          <a:p>
            <a:pPr lvl="2">
              <a:spcBef>
                <a:spcPct val="50000"/>
              </a:spcBef>
            </a:pPr>
            <a:r>
              <a:rPr lang="pt-BR" altLang="pt-BR" sz="2400"/>
              <a:t>A maior parte tb estava: Roosevelt (orçamento equilibrado), Hilferding (PO melhor saída para Alemanha)</a:t>
            </a:r>
          </a:p>
          <a:p>
            <a:pPr lvl="1">
              <a:spcBef>
                <a:spcPct val="50000"/>
              </a:spcBef>
            </a:pPr>
            <a:r>
              <a:rPr lang="pt-BR" altLang="pt-BR" sz="2800"/>
              <a:t>Campagna: Bode expiatório, fez o que era possível dentro da convicção da época</a:t>
            </a:r>
          </a:p>
          <a:p>
            <a:pPr lvl="1">
              <a:spcBef>
                <a:spcPct val="50000"/>
              </a:spcBef>
            </a:pPr>
            <a:r>
              <a:rPr lang="pt-BR" altLang="pt-BR" sz="2800"/>
              <a:t>Temin: começa bem, mas se “ortodoxiza” com tempo (1931) – extrai lição errada</a:t>
            </a:r>
            <a:endParaRPr lang="pt-BR" altLang="pt-BR"/>
          </a:p>
          <a:p>
            <a:endParaRPr lang="pt-BR" altLang="pt-BR" sz="3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20B8085-F809-4B27-B0B6-9C52C9627035}"/>
              </a:ext>
            </a:extLst>
          </p:cNvPr>
          <p:cNvSpPr>
            <a:spLocks noGrp="1"/>
          </p:cNvSpPr>
          <p:nvPr>
            <p:ph type="title"/>
          </p:nvPr>
        </p:nvSpPr>
        <p:spPr>
          <a:xfrm>
            <a:off x="1187450" y="0"/>
            <a:ext cx="7772400" cy="1143000"/>
          </a:xfrm>
        </p:spPr>
        <p:txBody>
          <a:bodyPr/>
          <a:lstStyle/>
          <a:p>
            <a:r>
              <a:rPr lang="pt-BR" altLang="pt-BR"/>
              <a:t>Roosevelt – New Deal</a:t>
            </a:r>
          </a:p>
        </p:txBody>
      </p:sp>
      <p:sp>
        <p:nvSpPr>
          <p:cNvPr id="21507" name="Rectangle 3">
            <a:extLst>
              <a:ext uri="{FF2B5EF4-FFF2-40B4-BE49-F238E27FC236}">
                <a16:creationId xmlns:a16="http://schemas.microsoft.com/office/drawing/2014/main" id="{D9DFE74E-ED08-4AF0-8EE6-6896DCE620FE}"/>
              </a:ext>
            </a:extLst>
          </p:cNvPr>
          <p:cNvSpPr>
            <a:spLocks noGrp="1"/>
          </p:cNvSpPr>
          <p:nvPr>
            <p:ph type="body" idx="1"/>
          </p:nvPr>
        </p:nvSpPr>
        <p:spPr>
          <a:xfrm>
            <a:off x="0" y="1125538"/>
            <a:ext cx="9144000" cy="5327650"/>
          </a:xfrm>
        </p:spPr>
        <p:txBody>
          <a:bodyPr/>
          <a:lstStyle/>
          <a:p>
            <a:pPr algn="just">
              <a:lnSpc>
                <a:spcPct val="80000"/>
              </a:lnSpc>
            </a:pPr>
            <a:r>
              <a:rPr lang="pt-BR" altLang="pt-BR" sz="3000"/>
              <a:t> New Deal: não exatamente um plano claro e coerente, implementado conforme planejamento prévio </a:t>
            </a:r>
          </a:p>
          <a:p>
            <a:pPr lvl="2" algn="just">
              <a:lnSpc>
                <a:spcPct val="80000"/>
              </a:lnSpc>
            </a:pPr>
            <a:r>
              <a:rPr lang="pt-BR" altLang="pt-BR" sz="2400"/>
              <a:t>Parte da historiografia 2 (ou 3) New Deals </a:t>
            </a:r>
          </a:p>
          <a:p>
            <a:pPr lvl="3" algn="just">
              <a:lnSpc>
                <a:spcPct val="80000"/>
              </a:lnSpc>
            </a:pPr>
            <a:r>
              <a:rPr lang="pt-BR" altLang="pt-BR" sz="2400"/>
              <a:t>100 primeiros dias em 33; medidas 34-37; medidas 37-38</a:t>
            </a:r>
          </a:p>
          <a:p>
            <a:pPr lvl="1">
              <a:lnSpc>
                <a:spcPct val="80000"/>
              </a:lnSpc>
            </a:pPr>
            <a:r>
              <a:rPr lang="pt-BR" altLang="pt-BR" sz="2800"/>
              <a:t> Colaboradores de Roosevelt – </a:t>
            </a:r>
            <a:r>
              <a:rPr lang="pt-BR" altLang="pt-BR" sz="2800" i="1"/>
              <a:t>Babel de Idéias </a:t>
            </a:r>
            <a:r>
              <a:rPr lang="pt-BR" altLang="pt-BR" i="1"/>
              <a:t>(Belluzzo)</a:t>
            </a:r>
          </a:p>
          <a:p>
            <a:pPr lvl="2">
              <a:lnSpc>
                <a:spcPct val="80000"/>
              </a:lnSpc>
            </a:pPr>
            <a:r>
              <a:rPr lang="pt-BR" altLang="pt-BR" sz="2400"/>
              <a:t>unidos por busca comum de uma saída diferente e necessidade de ação</a:t>
            </a:r>
          </a:p>
          <a:p>
            <a:pPr lvl="2">
              <a:lnSpc>
                <a:spcPct val="80000"/>
              </a:lnSpc>
            </a:pPr>
            <a:r>
              <a:rPr lang="pt-BR" altLang="pt-BR" sz="2400"/>
              <a:t>Não diagnostico firmemente estabelecido sobre o problema e muito menos quanto a ações</a:t>
            </a:r>
          </a:p>
          <a:p>
            <a:pPr lvl="3">
              <a:lnSpc>
                <a:spcPct val="80000"/>
              </a:lnSpc>
              <a:buFont typeface="Wingdings" panose="05000000000000000000" pitchFamily="2" charset="2"/>
              <a:buChar char="Ø"/>
            </a:pPr>
            <a:r>
              <a:rPr lang="pt-BR" altLang="pt-BR" sz="2400"/>
              <a:t>Existem defensores de aproximação com </a:t>
            </a:r>
            <a:r>
              <a:rPr lang="pt-BR" altLang="pt-BR" sz="2400" i="1"/>
              <a:t>big business</a:t>
            </a:r>
            <a:r>
              <a:rPr lang="pt-BR" altLang="pt-BR" sz="2400"/>
              <a:t> e equilíbrio orçamentário; </a:t>
            </a:r>
          </a:p>
          <a:p>
            <a:pPr lvl="4">
              <a:lnSpc>
                <a:spcPct val="80000"/>
              </a:lnSpc>
              <a:buFont typeface="Wingdings" panose="05000000000000000000" pitchFamily="2" charset="2"/>
              <a:buChar char="Ø"/>
            </a:pPr>
            <a:r>
              <a:rPr lang="pt-BR" altLang="pt-BR" sz="2400"/>
              <a:t> outros defendem “reflacionamento”, ampliação da ação do Estado e subordinação ao planejamento e regulação estatal</a:t>
            </a:r>
          </a:p>
          <a:p>
            <a:pPr lvl="3">
              <a:lnSpc>
                <a:spcPct val="80000"/>
              </a:lnSpc>
              <a:buFont typeface="Wingdings" panose="05000000000000000000" pitchFamily="2" charset="2"/>
              <a:buChar char="Ø"/>
            </a:pPr>
            <a:r>
              <a:rPr lang="pt-BR" altLang="pt-BR" sz="2400"/>
              <a:t>Uns defendem abrandamento da lei antitruste </a:t>
            </a:r>
          </a:p>
          <a:p>
            <a:pPr lvl="4">
              <a:lnSpc>
                <a:spcPct val="80000"/>
              </a:lnSpc>
              <a:buFont typeface="Wingdings" panose="05000000000000000000" pitchFamily="2" charset="2"/>
              <a:buChar char="Ø"/>
            </a:pPr>
            <a:r>
              <a:rPr lang="pt-BR" altLang="pt-BR" sz="2400"/>
              <a:t> outros defendem cercear monopólios e implementar </a:t>
            </a:r>
            <a:r>
              <a:rPr lang="pt-BR" altLang="pt-BR" sz="2400" i="1"/>
              <a:t>fair competition</a:t>
            </a:r>
          </a:p>
          <a:p>
            <a:pPr lvl="3">
              <a:lnSpc>
                <a:spcPct val="80000"/>
              </a:lnSpc>
              <a:buFont typeface="Wingdings" panose="05000000000000000000" pitchFamily="2" charset="2"/>
              <a:buChar char="Ø"/>
            </a:pPr>
            <a:r>
              <a:rPr lang="pt-BR" altLang="pt-BR" sz="2400"/>
              <a:t>Qual papel do Padrão Ouro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B5A2366-0D96-4118-9B81-319CCE8B9818}"/>
              </a:ext>
            </a:extLst>
          </p:cNvPr>
          <p:cNvSpPr>
            <a:spLocks noGrp="1"/>
          </p:cNvSpPr>
          <p:nvPr>
            <p:ph type="title"/>
          </p:nvPr>
        </p:nvSpPr>
        <p:spPr>
          <a:xfrm>
            <a:off x="250825" y="0"/>
            <a:ext cx="8421688" cy="1143000"/>
          </a:xfrm>
        </p:spPr>
        <p:txBody>
          <a:bodyPr/>
          <a:lstStyle/>
          <a:p>
            <a:r>
              <a:rPr lang="pt-BR" altLang="pt-BR" sz="3600"/>
              <a:t>Diferentes grupos juntos com Roosevelt</a:t>
            </a:r>
          </a:p>
        </p:txBody>
      </p:sp>
      <p:sp>
        <p:nvSpPr>
          <p:cNvPr id="23555" name="Rectangle 3">
            <a:extLst>
              <a:ext uri="{FF2B5EF4-FFF2-40B4-BE49-F238E27FC236}">
                <a16:creationId xmlns:a16="http://schemas.microsoft.com/office/drawing/2014/main" id="{A7AC61C4-8373-416B-AFAA-0B31E17468F9}"/>
              </a:ext>
            </a:extLst>
          </p:cNvPr>
          <p:cNvSpPr>
            <a:spLocks noGrp="1"/>
          </p:cNvSpPr>
          <p:nvPr>
            <p:ph type="body" idx="1"/>
          </p:nvPr>
        </p:nvSpPr>
        <p:spPr>
          <a:xfrm>
            <a:off x="468313" y="1268413"/>
            <a:ext cx="8435975" cy="5040312"/>
          </a:xfrm>
        </p:spPr>
        <p:txBody>
          <a:bodyPr/>
          <a:lstStyle/>
          <a:p>
            <a:pPr marL="609600" indent="-609600">
              <a:lnSpc>
                <a:spcPct val="95000"/>
              </a:lnSpc>
              <a:buClr>
                <a:schemeClr val="tx1"/>
              </a:buClr>
              <a:buFont typeface="Wingdings" panose="05000000000000000000" pitchFamily="2" charset="2"/>
              <a:buChar char="è"/>
            </a:pPr>
            <a:r>
              <a:rPr lang="pt-BR" altLang="pt-BR" sz="2400"/>
              <a:t>Kindleberger: Roosevelt trabalha no início com 5 grupos diferentes no front interno:</a:t>
            </a:r>
          </a:p>
          <a:p>
            <a:pPr marL="990600" lvl="1" indent="-533400">
              <a:lnSpc>
                <a:spcPct val="80000"/>
              </a:lnSpc>
              <a:buClr>
                <a:schemeClr val="tx1"/>
              </a:buClr>
              <a:buFontTx/>
              <a:buAutoNum type="alphaLcParenR"/>
            </a:pPr>
            <a:r>
              <a:rPr lang="pt-BR" altLang="pt-BR" sz="2000" u="sng"/>
              <a:t>Ortodoxos </a:t>
            </a:r>
          </a:p>
          <a:p>
            <a:pPr marL="1371600" lvl="2" indent="-457200">
              <a:lnSpc>
                <a:spcPct val="80000"/>
              </a:lnSpc>
              <a:buClr>
                <a:schemeClr val="tx1"/>
              </a:buClr>
              <a:buFont typeface="Wingdings 2" panose="05020102010507070707" pitchFamily="18" charset="2"/>
              <a:buNone/>
            </a:pPr>
            <a:r>
              <a:rPr lang="pt-BR" altLang="pt-BR" sz="1800"/>
              <a:t>Bernard Baruch, Lewis Douglas, Jesse Jones, William Woodin</a:t>
            </a:r>
          </a:p>
          <a:p>
            <a:pPr marL="990600" lvl="1" indent="-533400">
              <a:lnSpc>
                <a:spcPct val="80000"/>
              </a:lnSpc>
              <a:buClr>
                <a:schemeClr val="tx1"/>
              </a:buClr>
              <a:buFontTx/>
              <a:buAutoNum type="alphaLcParenR"/>
            </a:pPr>
            <a:r>
              <a:rPr lang="pt-BR" altLang="pt-BR" sz="2000" u="sng"/>
              <a:t>Manipuladores monetários</a:t>
            </a:r>
          </a:p>
          <a:p>
            <a:pPr marL="1371600" lvl="2" indent="-457200">
              <a:lnSpc>
                <a:spcPct val="80000"/>
              </a:lnSpc>
              <a:buClr>
                <a:schemeClr val="tx1"/>
              </a:buClr>
              <a:buFont typeface="Wingdings 2" panose="05020102010507070707" pitchFamily="18" charset="2"/>
              <a:buNone/>
            </a:pPr>
            <a:r>
              <a:rPr lang="pt-BR" altLang="pt-BR" sz="1800"/>
              <a:t>Key Pitman, Elmer Thomas, Burton Weeler, James Rogers, George Warren, Frank Pearson</a:t>
            </a:r>
          </a:p>
          <a:p>
            <a:pPr marL="990600" lvl="1" indent="-533400">
              <a:lnSpc>
                <a:spcPct val="80000"/>
              </a:lnSpc>
              <a:buClr>
                <a:schemeClr val="tx1"/>
              </a:buClr>
              <a:buFontTx/>
              <a:buAutoNum type="alphaLcParenR"/>
            </a:pPr>
            <a:r>
              <a:rPr lang="pt-BR" altLang="pt-BR" sz="2000" u="sng"/>
              <a:t>Antimonopolistas</a:t>
            </a:r>
          </a:p>
          <a:p>
            <a:pPr marL="1371600" lvl="2" indent="-457200">
              <a:lnSpc>
                <a:spcPct val="80000"/>
              </a:lnSpc>
              <a:buClr>
                <a:schemeClr val="tx1"/>
              </a:buClr>
              <a:buFont typeface="Wingdings 2" panose="05020102010507070707" pitchFamily="18" charset="2"/>
              <a:buNone/>
            </a:pPr>
            <a:r>
              <a:rPr lang="pt-BR" altLang="pt-BR" sz="1800"/>
              <a:t>Louis Brandies, Felix Frankfurter </a:t>
            </a:r>
          </a:p>
          <a:p>
            <a:pPr marL="990600" lvl="1" indent="-533400">
              <a:lnSpc>
                <a:spcPct val="80000"/>
              </a:lnSpc>
              <a:buClr>
                <a:schemeClr val="tx1"/>
              </a:buClr>
              <a:buFontTx/>
              <a:buAutoNum type="alphaLcParenR"/>
            </a:pPr>
            <a:r>
              <a:rPr lang="pt-BR" altLang="pt-BR" sz="2000" u="sng"/>
              <a:t>Estatistas</a:t>
            </a:r>
          </a:p>
          <a:p>
            <a:pPr marL="1371600" lvl="2" indent="-457200">
              <a:lnSpc>
                <a:spcPct val="80000"/>
              </a:lnSpc>
              <a:buClr>
                <a:schemeClr val="tx1"/>
              </a:buClr>
              <a:buFont typeface="Wingdings 2" panose="05020102010507070707" pitchFamily="18" charset="2"/>
              <a:buNone/>
            </a:pPr>
            <a:r>
              <a:rPr lang="pt-BR" altLang="pt-BR" sz="1800"/>
              <a:t>George Norris, Harold Ickes</a:t>
            </a:r>
          </a:p>
          <a:p>
            <a:pPr marL="990600" lvl="1" indent="-533400">
              <a:lnSpc>
                <a:spcPct val="80000"/>
              </a:lnSpc>
              <a:buClr>
                <a:schemeClr val="tx1"/>
              </a:buClr>
              <a:buFontTx/>
              <a:buAutoNum type="alphaLcParenR"/>
            </a:pPr>
            <a:r>
              <a:rPr lang="pt-BR" altLang="pt-BR" sz="2000" u="sng"/>
              <a:t>Planejadores</a:t>
            </a:r>
          </a:p>
          <a:p>
            <a:pPr marL="1371600" lvl="2" indent="-457200">
              <a:lnSpc>
                <a:spcPct val="80000"/>
              </a:lnSpc>
              <a:buClr>
                <a:schemeClr val="tx1"/>
              </a:buClr>
              <a:buFont typeface="Wingdings 2" panose="05020102010507070707" pitchFamily="18" charset="2"/>
              <a:buNone/>
            </a:pPr>
            <a:r>
              <a:rPr lang="pt-BR" altLang="pt-BR" sz="1800"/>
              <a:t>Adolph Berle, Raymond Moley, Rexford Tugwell, Henry Wallace, Hugh Johnson</a:t>
            </a:r>
          </a:p>
          <a:p>
            <a:pPr marL="609600" indent="-609600">
              <a:lnSpc>
                <a:spcPct val="95000"/>
              </a:lnSpc>
              <a:buClr>
                <a:schemeClr val="tx1"/>
              </a:buClr>
              <a:buFont typeface="Wingdings" panose="05000000000000000000" pitchFamily="2" charset="2"/>
              <a:buChar char="Ø"/>
            </a:pPr>
            <a:r>
              <a:rPr lang="pt-BR" altLang="pt-BR" sz="2400"/>
              <a:t>Posições externas diferentes: </a:t>
            </a:r>
          </a:p>
          <a:p>
            <a:pPr marL="990600" lvl="1" indent="-533400">
              <a:lnSpc>
                <a:spcPct val="95000"/>
              </a:lnSpc>
              <a:buClr>
                <a:schemeClr val="tx1"/>
              </a:buClr>
              <a:buFont typeface="Wingdings" panose="05000000000000000000" pitchFamily="2" charset="2"/>
              <a:buNone/>
            </a:pPr>
            <a:r>
              <a:rPr lang="pt-BR" altLang="pt-BR" sz="2200"/>
              <a:t>nacionalistas (Moley e Tugwell) x internacionalistas (Norman Davis)</a:t>
            </a:r>
          </a:p>
          <a:p>
            <a:pPr marL="990600" lvl="1" indent="-533400">
              <a:lnSpc>
                <a:spcPct val="80000"/>
              </a:lnSpc>
              <a:buClr>
                <a:schemeClr val="tx1"/>
              </a:buClr>
              <a:buFontTx/>
              <a:buNone/>
            </a:pPr>
            <a:endParaRPr lang="pt-BR" altLang="pt-BR"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18F9B96-D7ED-4F83-B7AD-8AF13751502E}"/>
              </a:ext>
            </a:extLst>
          </p:cNvPr>
          <p:cNvSpPr>
            <a:spLocks noGrp="1"/>
          </p:cNvSpPr>
          <p:nvPr>
            <p:ph type="title"/>
          </p:nvPr>
        </p:nvSpPr>
        <p:spPr/>
        <p:txBody>
          <a:bodyPr/>
          <a:lstStyle/>
          <a:p>
            <a:r>
              <a:rPr lang="pt-BR" altLang="pt-BR" sz="3600"/>
              <a:t> Recuperação fases e características</a:t>
            </a:r>
          </a:p>
        </p:txBody>
      </p:sp>
      <p:sp>
        <p:nvSpPr>
          <p:cNvPr id="25603" name="Rectangle 3">
            <a:extLst>
              <a:ext uri="{FF2B5EF4-FFF2-40B4-BE49-F238E27FC236}">
                <a16:creationId xmlns:a16="http://schemas.microsoft.com/office/drawing/2014/main" id="{9FED48C9-BD63-4323-8E02-C8EC98E98322}"/>
              </a:ext>
            </a:extLst>
          </p:cNvPr>
          <p:cNvSpPr>
            <a:spLocks noGrp="1"/>
          </p:cNvSpPr>
          <p:nvPr>
            <p:ph type="body" idx="1"/>
          </p:nvPr>
        </p:nvSpPr>
        <p:spPr>
          <a:xfrm>
            <a:off x="457200" y="1600200"/>
            <a:ext cx="8507413" cy="4852988"/>
          </a:xfrm>
        </p:spPr>
        <p:txBody>
          <a:bodyPr/>
          <a:lstStyle/>
          <a:p>
            <a:pPr>
              <a:lnSpc>
                <a:spcPct val="80000"/>
              </a:lnSpc>
            </a:pPr>
            <a:r>
              <a:rPr lang="pt-BR" altLang="pt-BR" sz="3000"/>
              <a:t>Formato de W – (bem) aproximado </a:t>
            </a:r>
          </a:p>
          <a:p>
            <a:pPr lvl="1">
              <a:lnSpc>
                <a:spcPct val="80000"/>
              </a:lnSpc>
            </a:pPr>
            <a:r>
              <a:rPr lang="pt-BR" altLang="pt-BR" sz="2800"/>
              <a:t>Recuperação: 1º semestre 33 (1º ND): “ os primeiros 100 dias de Roosevelt”</a:t>
            </a:r>
          </a:p>
          <a:p>
            <a:pPr lvl="2">
              <a:lnSpc>
                <a:spcPct val="80000"/>
              </a:lnSpc>
            </a:pPr>
            <a:r>
              <a:rPr lang="pt-BR" altLang="pt-BR" sz="2400"/>
              <a:t>Abranda: estagnação: até fim 34</a:t>
            </a:r>
          </a:p>
          <a:p>
            <a:pPr lvl="1">
              <a:lnSpc>
                <a:spcPct val="80000"/>
              </a:lnSpc>
            </a:pPr>
            <a:r>
              <a:rPr lang="pt-BR" altLang="pt-BR" sz="2800"/>
              <a:t>Expansão até meados de 37 (2º ND)</a:t>
            </a:r>
          </a:p>
          <a:p>
            <a:pPr lvl="2">
              <a:lnSpc>
                <a:spcPct val="80000"/>
              </a:lnSpc>
            </a:pPr>
            <a:r>
              <a:rPr lang="pt-BR" altLang="pt-BR" sz="2400"/>
              <a:t>Recessão fim 37 e 38</a:t>
            </a:r>
          </a:p>
          <a:p>
            <a:pPr lvl="1">
              <a:lnSpc>
                <a:spcPct val="80000"/>
              </a:lnSpc>
            </a:pPr>
            <a:r>
              <a:rPr lang="pt-BR" altLang="pt-BR" sz="2800"/>
              <a:t>Recuperação 39 (PIB alcança níveis de 29) </a:t>
            </a:r>
          </a:p>
          <a:p>
            <a:pPr lvl="1">
              <a:lnSpc>
                <a:spcPct val="80000"/>
              </a:lnSpc>
            </a:pPr>
            <a:r>
              <a:rPr lang="pt-BR" altLang="pt-BR" sz="2800"/>
              <a:t>Guerra – forte crescimento</a:t>
            </a:r>
          </a:p>
          <a:p>
            <a:pPr>
              <a:lnSpc>
                <a:spcPct val="80000"/>
              </a:lnSpc>
            </a:pPr>
            <a:r>
              <a:rPr lang="pt-BR" altLang="pt-BR" sz="3000"/>
              <a:t>Recuperação – queda do desemprego, mas mínimo próximo a 10% (assistência)</a:t>
            </a:r>
          </a:p>
          <a:p>
            <a:pPr lvl="1">
              <a:lnSpc>
                <a:spcPct val="80000"/>
              </a:lnSpc>
            </a:pPr>
            <a:r>
              <a:rPr lang="pt-BR" altLang="pt-BR" sz="2800"/>
              <a:t>Com guerra desaparece</a:t>
            </a:r>
          </a:p>
          <a:p>
            <a:pPr>
              <a:lnSpc>
                <a:spcPct val="80000"/>
              </a:lnSpc>
            </a:pPr>
            <a:r>
              <a:rPr lang="pt-BR" altLang="pt-BR" sz="3000"/>
              <a:t>Deflação no início, depois preços sobem lentamente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0418" name="Group 2">
            <a:extLst>
              <a:ext uri="{FF2B5EF4-FFF2-40B4-BE49-F238E27FC236}">
                <a16:creationId xmlns:a16="http://schemas.microsoft.com/office/drawing/2014/main" id="{EDB6263B-3B71-426F-95B5-16A01862B3D1}"/>
              </a:ext>
            </a:extLst>
          </p:cNvPr>
          <p:cNvGraphicFramePr>
            <a:graphicFrameLocks noGrp="1"/>
          </p:cNvGraphicFramePr>
          <p:nvPr>
            <p:ph/>
          </p:nvPr>
        </p:nvGraphicFramePr>
        <p:xfrm>
          <a:off x="0" y="188913"/>
          <a:ext cx="8964613" cy="6335712"/>
        </p:xfrm>
        <a:graphic>
          <a:graphicData uri="http://schemas.openxmlformats.org/drawingml/2006/table">
            <a:tbl>
              <a:tblPr/>
              <a:tblGrid>
                <a:gridCol w="700088">
                  <a:extLst>
                    <a:ext uri="{9D8B030D-6E8A-4147-A177-3AD203B41FA5}">
                      <a16:colId xmlns:a16="http://schemas.microsoft.com/office/drawing/2014/main" val="817364219"/>
                    </a:ext>
                  </a:extLst>
                </a:gridCol>
                <a:gridCol w="1093787">
                  <a:extLst>
                    <a:ext uri="{9D8B030D-6E8A-4147-A177-3AD203B41FA5}">
                      <a16:colId xmlns:a16="http://schemas.microsoft.com/office/drawing/2014/main" val="3276201561"/>
                    </a:ext>
                  </a:extLst>
                </a:gridCol>
                <a:gridCol w="1077913">
                  <a:extLst>
                    <a:ext uri="{9D8B030D-6E8A-4147-A177-3AD203B41FA5}">
                      <a16:colId xmlns:a16="http://schemas.microsoft.com/office/drawing/2014/main" val="379468812"/>
                    </a:ext>
                  </a:extLst>
                </a:gridCol>
                <a:gridCol w="946150">
                  <a:extLst>
                    <a:ext uri="{9D8B030D-6E8A-4147-A177-3AD203B41FA5}">
                      <a16:colId xmlns:a16="http://schemas.microsoft.com/office/drawing/2014/main" val="1241345806"/>
                    </a:ext>
                  </a:extLst>
                </a:gridCol>
                <a:gridCol w="992187">
                  <a:extLst>
                    <a:ext uri="{9D8B030D-6E8A-4147-A177-3AD203B41FA5}">
                      <a16:colId xmlns:a16="http://schemas.microsoft.com/office/drawing/2014/main" val="234291373"/>
                    </a:ext>
                  </a:extLst>
                </a:gridCol>
                <a:gridCol w="1004888">
                  <a:extLst>
                    <a:ext uri="{9D8B030D-6E8A-4147-A177-3AD203B41FA5}">
                      <a16:colId xmlns:a16="http://schemas.microsoft.com/office/drawing/2014/main" val="113875421"/>
                    </a:ext>
                  </a:extLst>
                </a:gridCol>
                <a:gridCol w="787400">
                  <a:extLst>
                    <a:ext uri="{9D8B030D-6E8A-4147-A177-3AD203B41FA5}">
                      <a16:colId xmlns:a16="http://schemas.microsoft.com/office/drawing/2014/main" val="954465965"/>
                    </a:ext>
                  </a:extLst>
                </a:gridCol>
                <a:gridCol w="788987">
                  <a:extLst>
                    <a:ext uri="{9D8B030D-6E8A-4147-A177-3AD203B41FA5}">
                      <a16:colId xmlns:a16="http://schemas.microsoft.com/office/drawing/2014/main" val="3804121457"/>
                    </a:ext>
                  </a:extLst>
                </a:gridCol>
                <a:gridCol w="785813">
                  <a:extLst>
                    <a:ext uri="{9D8B030D-6E8A-4147-A177-3AD203B41FA5}">
                      <a16:colId xmlns:a16="http://schemas.microsoft.com/office/drawing/2014/main" val="1964349718"/>
                    </a:ext>
                  </a:extLst>
                </a:gridCol>
                <a:gridCol w="787400">
                  <a:extLst>
                    <a:ext uri="{9D8B030D-6E8A-4147-A177-3AD203B41FA5}">
                      <a16:colId xmlns:a16="http://schemas.microsoft.com/office/drawing/2014/main" val="1170538039"/>
                    </a:ext>
                  </a:extLst>
                </a:gridCol>
              </a:tblGrid>
              <a:tr h="722564">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anose="05020102010507070707" pitchFamily="18" charset="2"/>
                        <a:buNone/>
                        <a:tabLst/>
                      </a:pPr>
                      <a:endParaRPr kumimoji="0" lang="pt-BR" altLang="pt-BR" sz="22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cap="flat">
                      <a:noFill/>
                    </a:lnT>
                    <a:lnB>
                      <a:noFill/>
                    </a:lnB>
                    <a:lnTlToBr>
                      <a:noFill/>
                    </a:lnTlToBr>
                    <a:lnBlToTr>
                      <a:noFill/>
                    </a:lnBlToTr>
                    <a:noFill/>
                  </a:tcPr>
                </a:tc>
                <a:tc gridSpan="4">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l"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900" b="0" i="0" u="none" strike="noStrike" cap="none" normalizeH="0" baseline="0">
                          <a:ln>
                            <a:noFill/>
                          </a:ln>
                          <a:solidFill>
                            <a:schemeClr val="tx1"/>
                          </a:solidFill>
                          <a:effectLst/>
                          <a:latin typeface="Perpetua" panose="02020502060401020303" pitchFamily="18" charset="0"/>
                        </a:rPr>
                        <a:t>EUA indicadores macro</a:t>
                      </a:r>
                      <a:endParaRPr kumimoji="0" lang="pt-BR" altLang="pt-BR" sz="15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cap="flat">
                      <a:noFill/>
                    </a:lnT>
                    <a:lnB>
                      <a:noFill/>
                    </a:lnB>
                    <a:lnTlToBr>
                      <a:noFill/>
                    </a:lnTlToBr>
                    <a:lnBlToTr>
                      <a:noFill/>
                    </a:lnBlToTr>
                    <a:noFill/>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anose="05020102010507070707" pitchFamily="18" charset="2"/>
                        <a:buNone/>
                        <a:tabLst/>
                      </a:pPr>
                      <a:endParaRPr kumimoji="0" lang="pt-BR" altLang="pt-BR" sz="22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cap="fla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anose="05020102010507070707" pitchFamily="18" charset="2"/>
                        <a:buNone/>
                        <a:tabLst/>
                      </a:pPr>
                      <a:endParaRPr kumimoji="0" lang="pt-BR" altLang="pt-BR" sz="22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cap="fla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anose="05020102010507070707" pitchFamily="18" charset="2"/>
                        <a:buNone/>
                        <a:tabLst/>
                      </a:pPr>
                      <a:endParaRPr kumimoji="0" lang="pt-BR" altLang="pt-BR" sz="22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cap="fla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anose="05020102010507070707" pitchFamily="18" charset="2"/>
                        <a:buNone/>
                        <a:tabLst/>
                      </a:pPr>
                      <a:endParaRPr kumimoji="0" lang="pt-BR" altLang="pt-BR" sz="22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cap="fla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anose="05020102010507070707" pitchFamily="18" charset="2"/>
                        <a:buNone/>
                        <a:tabLst/>
                      </a:pPr>
                      <a:endParaRPr kumimoji="0" lang="pt-BR" altLang="pt-BR" sz="22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9366567"/>
                  </a:ext>
                </a:extLst>
              </a:tr>
              <a:tr h="1398458">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1" i="0" u="none" strike="noStrike" cap="none" normalizeH="0" baseline="0">
                          <a:ln>
                            <a:noFill/>
                          </a:ln>
                          <a:solidFill>
                            <a:schemeClr val="tx1"/>
                          </a:solidFill>
                          <a:effectLst/>
                          <a:latin typeface="Perpetua" panose="02020502060401020303" pitchFamily="18" charset="0"/>
                        </a:rPr>
                        <a:t>ano</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ctr"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100" b="1" i="0" u="none" strike="noStrike" cap="none" normalizeH="0" baseline="0">
                          <a:ln>
                            <a:noFill/>
                          </a:ln>
                          <a:solidFill>
                            <a:schemeClr val="tx1"/>
                          </a:solidFill>
                          <a:effectLst/>
                          <a:latin typeface="Perpetua" panose="02020502060401020303" pitchFamily="18" charset="0"/>
                        </a:rPr>
                        <a:t>pib real (1932 =100)</a:t>
                      </a:r>
                      <a:endParaRPr kumimoji="0" lang="pt-BR" altLang="pt-BR" sz="1100" b="0" i="0" u="none" strike="noStrike" cap="none" normalizeH="0" baseline="0">
                        <a:ln>
                          <a:noFill/>
                        </a:ln>
                        <a:solidFill>
                          <a:schemeClr val="tx1"/>
                        </a:solidFill>
                        <a:effectLst/>
                        <a:latin typeface="Perpetua" panose="02020502060401020303" pitchFamily="18" charset="0"/>
                      </a:endParaRPr>
                    </a:p>
                  </a:txBody>
                  <a:tcPr marT="45718" marB="45718" anchor="ctr"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100" b="1" i="0" u="none" strike="noStrike" cap="none" normalizeH="0" baseline="0">
                          <a:ln>
                            <a:noFill/>
                          </a:ln>
                          <a:solidFill>
                            <a:schemeClr val="tx1"/>
                          </a:solidFill>
                          <a:effectLst/>
                          <a:latin typeface="Perpetua" panose="02020502060401020303" pitchFamily="18" charset="0"/>
                        </a:rPr>
                        <a:t>Produção Industrial (1932 =100)</a:t>
                      </a:r>
                      <a:endParaRPr kumimoji="0" lang="pt-BR" altLang="pt-BR" sz="1100" b="0" i="0" u="none" strike="noStrike" cap="none" normalizeH="0" baseline="0">
                        <a:ln>
                          <a:noFill/>
                        </a:ln>
                        <a:solidFill>
                          <a:schemeClr val="tx1"/>
                        </a:solidFill>
                        <a:effectLst/>
                        <a:latin typeface="Perpetua" panose="02020502060401020303" pitchFamily="18" charset="0"/>
                      </a:endParaRPr>
                    </a:p>
                  </a:txBody>
                  <a:tcPr marT="45718" marB="45718" anchor="ctr"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100" b="1" i="0" u="none" strike="noStrike" cap="none" normalizeH="0" baseline="0" dirty="0">
                          <a:ln>
                            <a:noFill/>
                          </a:ln>
                          <a:solidFill>
                            <a:schemeClr val="tx1"/>
                          </a:solidFill>
                          <a:effectLst/>
                          <a:latin typeface="Perpetua" panose="02020502060401020303" pitchFamily="18" charset="0"/>
                        </a:rPr>
                        <a:t>FBKF Privado (US$ bi) A</a:t>
                      </a:r>
                      <a:endParaRPr kumimoji="0" lang="pt-BR" altLang="pt-BR" sz="1100" b="0" i="0" u="none" strike="noStrike" cap="none" normalizeH="0" baseline="0" dirty="0">
                        <a:ln>
                          <a:noFill/>
                        </a:ln>
                        <a:solidFill>
                          <a:schemeClr val="tx1"/>
                        </a:solidFill>
                        <a:effectLst/>
                        <a:latin typeface="Perpetua" panose="02020502060401020303" pitchFamily="18" charset="0"/>
                      </a:endParaRPr>
                    </a:p>
                  </a:txBody>
                  <a:tcPr marT="45718" marB="45718" anchor="ctr"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100" b="1" i="0" u="none" strike="noStrike" cap="none" normalizeH="0" baseline="0">
                          <a:ln>
                            <a:noFill/>
                          </a:ln>
                          <a:solidFill>
                            <a:schemeClr val="tx1"/>
                          </a:solidFill>
                          <a:effectLst/>
                          <a:latin typeface="Perpetua" panose="02020502060401020303" pitchFamily="18" charset="0"/>
                        </a:rPr>
                        <a:t>Consumo Pessoal (US$ bi) B</a:t>
                      </a:r>
                      <a:endParaRPr kumimoji="0" lang="pt-BR" altLang="pt-BR" sz="1100" b="0" i="0" u="none" strike="noStrike" cap="none" normalizeH="0" baseline="0">
                        <a:ln>
                          <a:noFill/>
                        </a:ln>
                        <a:solidFill>
                          <a:schemeClr val="tx1"/>
                        </a:solidFill>
                        <a:effectLst/>
                        <a:latin typeface="Perpetua" panose="02020502060401020303" pitchFamily="18" charset="0"/>
                      </a:endParaRPr>
                    </a:p>
                  </a:txBody>
                  <a:tcPr marT="45718" marB="45718" anchor="ctr"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100" b="1" i="0" u="none" strike="noStrike" cap="none" normalizeH="0" baseline="0" dirty="0">
                          <a:ln>
                            <a:noFill/>
                          </a:ln>
                          <a:solidFill>
                            <a:schemeClr val="tx1"/>
                          </a:solidFill>
                          <a:effectLst/>
                          <a:latin typeface="Perpetua" panose="02020502060401020303" pitchFamily="18" charset="0"/>
                        </a:rPr>
                        <a:t>PIB nominal (US$ bi) C</a:t>
                      </a:r>
                      <a:endParaRPr kumimoji="0" lang="pt-BR" altLang="pt-BR" sz="1100" b="0" i="0" u="none" strike="noStrike" cap="none" normalizeH="0" baseline="0" dirty="0">
                        <a:ln>
                          <a:noFill/>
                        </a:ln>
                        <a:solidFill>
                          <a:schemeClr val="tx1"/>
                        </a:solidFill>
                        <a:effectLst/>
                        <a:latin typeface="Perpetua" panose="02020502060401020303" pitchFamily="18" charset="0"/>
                      </a:endParaRPr>
                    </a:p>
                  </a:txBody>
                  <a:tcPr marT="45718" marB="45718" anchor="ctr"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1" i="0" u="none" strike="noStrike" cap="none" normalizeH="0" baseline="0">
                          <a:ln>
                            <a:noFill/>
                          </a:ln>
                          <a:solidFill>
                            <a:schemeClr val="tx1"/>
                          </a:solidFill>
                          <a:effectLst/>
                          <a:latin typeface="Perpetua" panose="02020502060401020303" pitchFamily="18" charset="0"/>
                        </a:rPr>
                        <a:t>a/c</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ctr"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1" i="0" u="none" strike="noStrike" cap="none" normalizeH="0" baseline="0">
                          <a:ln>
                            <a:noFill/>
                          </a:ln>
                          <a:solidFill>
                            <a:schemeClr val="tx1"/>
                          </a:solidFill>
                          <a:effectLst/>
                          <a:latin typeface="Perpetua" panose="02020502060401020303" pitchFamily="18" charset="0"/>
                        </a:rPr>
                        <a:t>b/c</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ctr"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1" i="0" u="none" strike="noStrike" cap="none" normalizeH="0" baseline="0">
                          <a:ln>
                            <a:noFill/>
                          </a:ln>
                          <a:solidFill>
                            <a:schemeClr val="tx1"/>
                          </a:solidFill>
                          <a:effectLst/>
                          <a:latin typeface="Perpetua" panose="02020502060401020303" pitchFamily="18" charset="0"/>
                        </a:rPr>
                        <a:t>(a+b)/c</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ctr"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1" i="0" u="none" strike="noStrike" cap="none" normalizeH="0" baseline="0">
                          <a:ln>
                            <a:noFill/>
                          </a:ln>
                          <a:solidFill>
                            <a:schemeClr val="tx1"/>
                          </a:solidFill>
                          <a:effectLst/>
                          <a:latin typeface="Perpetua" panose="02020502060401020303" pitchFamily="18" charset="0"/>
                        </a:rPr>
                        <a:t>a/b</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563403763"/>
                  </a:ext>
                </a:extLst>
              </a:tr>
              <a:tr h="384617">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1929</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139,2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185,1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77,5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103,7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14,5%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74,7%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89,2%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606856736"/>
                  </a:ext>
                </a:extLst>
              </a:tr>
              <a:tr h="381398">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1932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100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100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3,6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48,7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56,4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86,3%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92,7%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912826561"/>
                  </a:ext>
                </a:extLst>
              </a:tr>
              <a:tr h="384617">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1933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98,0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116,4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3,2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45,9</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4,8%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69,5%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74,4%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66884264"/>
                  </a:ext>
                </a:extLst>
              </a:tr>
              <a:tr h="381398">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1934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105,6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126,9</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4,2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51,5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73,3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5,7%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70,3%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76,0%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50981973"/>
                  </a:ext>
                </a:extLst>
              </a:tr>
              <a:tr h="384617">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1935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114,1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152,2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5,5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55,9</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83,7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66,8%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73,4%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9,8%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990250407"/>
                  </a:ext>
                </a:extLst>
              </a:tr>
              <a:tr h="381398">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1936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130,4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179,1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62,2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91,9</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67,7%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75,7%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11,9%</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41044174"/>
                  </a:ext>
                </a:extLst>
              </a:tr>
              <a:tr h="384617">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1937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136,8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191,1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9,6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66,8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86,1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11,1%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77,6%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88,7%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14,4%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79146365"/>
                  </a:ext>
                </a:extLst>
              </a:tr>
              <a:tr h="381398">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1938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130,6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149,3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64,2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92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69,8%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78,0%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11,8%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655296997"/>
                  </a:ext>
                </a:extLst>
              </a:tr>
              <a:tr h="384617">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1939</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140,9</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189,6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9,1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67,2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101,3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9,0%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66,3%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75,3%</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13,5%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60930274"/>
                  </a:ext>
                </a:extLst>
              </a:tr>
              <a:tr h="381398">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1940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152,2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219,4</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11,2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71,2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126,7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56,2%</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65,0%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15,7%</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82887034"/>
                  </a:ext>
                </a:extLst>
              </a:tr>
              <a:tr h="384617">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1941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cap="flat">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179,0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291,0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13,8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81,0</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161,8</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8,5%</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50,1%</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a:ln>
                            <a:noFill/>
                          </a:ln>
                          <a:solidFill>
                            <a:schemeClr val="tx1"/>
                          </a:solidFill>
                          <a:effectLst/>
                          <a:latin typeface="Perpetua" panose="02020502060401020303" pitchFamily="18" charset="0"/>
                        </a:rPr>
                        <a:t>58,6%</a:t>
                      </a:r>
                      <a:endParaRPr kumimoji="0" lang="pt-BR" altLang="pt-BR" sz="2000" b="0" i="0" u="none" strike="noStrike" cap="none" normalizeH="0" baseline="0">
                        <a:ln>
                          <a:noFill/>
                        </a:ln>
                        <a:solidFill>
                          <a:schemeClr val="tx1"/>
                        </a:solidFill>
                        <a:effectLst/>
                        <a:latin typeface="Perpetua" panose="02020502060401020303" pitchFamily="18" charset="0"/>
                      </a:endParaRPr>
                    </a:p>
                  </a:txBody>
                  <a:tcPr marT="45718" marB="45718" anchor="b" horzOverflow="overflow">
                    <a:lnL>
                      <a:noFill/>
                    </a:lnL>
                    <a:lnR>
                      <a:noFill/>
                    </a:lnR>
                    <a:lnT>
                      <a:noFill/>
                    </a:lnT>
                    <a:lnB cap="flat">
                      <a:noFill/>
                    </a:lnB>
                    <a:lnTlToBr>
                      <a:noFill/>
                    </a:lnTlToBr>
                    <a:lnBlToTr>
                      <a:noFill/>
                    </a:lnBlToTr>
                    <a:noFill/>
                  </a:tcPr>
                </a:tc>
                <a:tc>
                  <a:txBody>
                    <a:bodyPr/>
                    <a:lstStyle>
                      <a:lvl1pPr eaLnBrk="0" hangingPunct="0">
                        <a:spcBef>
                          <a:spcPts val="575"/>
                        </a:spcBef>
                        <a:buClr>
                          <a:schemeClr val="accent1"/>
                        </a:buClr>
                        <a:buSzPct val="85000"/>
                        <a:buFont typeface="Wingdings 2" panose="05020102010507070707" pitchFamily="18" charset="2"/>
                        <a:defRPr sz="2200">
                          <a:solidFill>
                            <a:schemeClr val="tx1"/>
                          </a:solidFill>
                          <a:latin typeface="Perpetua" panose="02020502060401020303" pitchFamily="18" charset="0"/>
                        </a:defRPr>
                      </a:lvl1pPr>
                      <a:lvl2pPr eaLnBrk="0" hangingPunct="0">
                        <a:spcBef>
                          <a:spcPts val="375"/>
                        </a:spcBef>
                        <a:buClr>
                          <a:schemeClr val="accent2"/>
                        </a:buClr>
                        <a:buSzPct val="85000"/>
                        <a:buFont typeface="Wingdings 2" panose="05020102010507070707" pitchFamily="18" charset="2"/>
                        <a:defRPr sz="2000">
                          <a:solidFill>
                            <a:schemeClr val="tx1"/>
                          </a:solidFill>
                          <a:latin typeface="Perpetua" panose="02020502060401020303" pitchFamily="18" charset="0"/>
                        </a:defRPr>
                      </a:lvl2pPr>
                      <a:lvl3pPr eaLnBrk="0" hangingPunct="0">
                        <a:spcBef>
                          <a:spcPts val="375"/>
                        </a:spcBef>
                        <a:buClr>
                          <a:srgbClr val="E6B1AB"/>
                        </a:buClr>
                        <a:buSzPct val="85000"/>
                        <a:buFont typeface="Wingdings 2" panose="05020102010507070707" pitchFamily="18" charset="2"/>
                        <a:defRPr>
                          <a:solidFill>
                            <a:schemeClr val="tx1"/>
                          </a:solidFill>
                          <a:latin typeface="Perpetua" panose="02020502060401020303" pitchFamily="18" charset="0"/>
                        </a:defRPr>
                      </a:lvl3pPr>
                      <a:lvl4pPr eaLnBrk="0" hangingPunct="0">
                        <a:spcBef>
                          <a:spcPts val="375"/>
                        </a:spcBef>
                        <a:buClr>
                          <a:srgbClr val="A28E6A"/>
                        </a:buClr>
                        <a:buSzPct val="80000"/>
                        <a:buFont typeface="Wingdings 2" panose="05020102010507070707" pitchFamily="18" charset="2"/>
                        <a:defRPr>
                          <a:solidFill>
                            <a:schemeClr val="tx1"/>
                          </a:solidFill>
                          <a:latin typeface="Perpetua" panose="02020502060401020303" pitchFamily="18" charset="0"/>
                        </a:defRPr>
                      </a:lvl4pPr>
                      <a:lvl5pPr eaLnBrk="0" hangingPunct="0">
                        <a:spcBef>
                          <a:spcPts val="375"/>
                        </a:spcBef>
                        <a:buClr>
                          <a:srgbClr val="A28E6A"/>
                        </a:buClr>
                        <a:defRPr>
                          <a:solidFill>
                            <a:schemeClr val="tx1"/>
                          </a:solidFill>
                          <a:latin typeface="Perpetua" panose="02020502060401020303" pitchFamily="18" charset="0"/>
                        </a:defRPr>
                      </a:lvl5pPr>
                      <a:lvl6pPr eaLnBrk="0" fontAlgn="base" hangingPunct="0">
                        <a:spcBef>
                          <a:spcPts val="375"/>
                        </a:spcBef>
                        <a:spcAft>
                          <a:spcPct val="0"/>
                        </a:spcAft>
                        <a:buClr>
                          <a:srgbClr val="A28E6A"/>
                        </a:buClr>
                        <a:defRPr>
                          <a:solidFill>
                            <a:schemeClr val="tx1"/>
                          </a:solidFill>
                          <a:latin typeface="Perpetua" panose="02020502060401020303" pitchFamily="18" charset="0"/>
                        </a:defRPr>
                      </a:lvl6pPr>
                      <a:lvl7pPr eaLnBrk="0" fontAlgn="base" hangingPunct="0">
                        <a:spcBef>
                          <a:spcPts val="375"/>
                        </a:spcBef>
                        <a:spcAft>
                          <a:spcPct val="0"/>
                        </a:spcAft>
                        <a:buClr>
                          <a:srgbClr val="A28E6A"/>
                        </a:buClr>
                        <a:defRPr>
                          <a:solidFill>
                            <a:schemeClr val="tx1"/>
                          </a:solidFill>
                          <a:latin typeface="Perpetua" panose="02020502060401020303" pitchFamily="18" charset="0"/>
                        </a:defRPr>
                      </a:lvl7pPr>
                      <a:lvl8pPr eaLnBrk="0" fontAlgn="base" hangingPunct="0">
                        <a:spcBef>
                          <a:spcPts val="375"/>
                        </a:spcBef>
                        <a:spcAft>
                          <a:spcPct val="0"/>
                        </a:spcAft>
                        <a:buClr>
                          <a:srgbClr val="A28E6A"/>
                        </a:buClr>
                        <a:defRPr>
                          <a:solidFill>
                            <a:schemeClr val="tx1"/>
                          </a:solidFill>
                          <a:latin typeface="Perpetua" panose="02020502060401020303" pitchFamily="18" charset="0"/>
                        </a:defRPr>
                      </a:lvl8pPr>
                      <a:lvl9pPr eaLnBrk="0" fontAlgn="base" hangingPunct="0">
                        <a:spcBef>
                          <a:spcPts val="375"/>
                        </a:spcBef>
                        <a:spcAft>
                          <a:spcPct val="0"/>
                        </a:spcAft>
                        <a:buClr>
                          <a:srgbClr val="A28E6A"/>
                        </a:buClr>
                        <a:defRPr>
                          <a:solidFill>
                            <a:schemeClr val="tx1"/>
                          </a:solidFill>
                          <a:latin typeface="Perpetua" panose="02020502060401020303" pitchFamily="18" charset="0"/>
                        </a:defRPr>
                      </a:lvl9p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anose="05020102010507070707" pitchFamily="18" charset="2"/>
                        <a:buNone/>
                        <a:tabLst/>
                      </a:pPr>
                      <a:r>
                        <a:rPr kumimoji="0" lang="pt-BR" altLang="pt-BR" sz="1300" b="0" i="0" u="none" strike="noStrike" cap="none" normalizeH="0" baseline="0" dirty="0">
                          <a:ln>
                            <a:noFill/>
                          </a:ln>
                          <a:solidFill>
                            <a:schemeClr val="tx1"/>
                          </a:solidFill>
                          <a:effectLst/>
                          <a:latin typeface="Perpetua" panose="02020502060401020303" pitchFamily="18" charset="0"/>
                        </a:rPr>
                        <a:t>17,0%</a:t>
                      </a:r>
                      <a:endParaRPr kumimoji="0" lang="pt-BR" altLang="pt-BR" sz="2000" b="0" i="0" u="none" strike="noStrike" cap="none" normalizeH="0" baseline="0" dirty="0">
                        <a:ln>
                          <a:noFill/>
                        </a:ln>
                        <a:solidFill>
                          <a:schemeClr val="tx1"/>
                        </a:solidFill>
                        <a:effectLst/>
                        <a:latin typeface="Perpetua" panose="02020502060401020303" pitchFamily="18" charset="0"/>
                      </a:endParaRPr>
                    </a:p>
                  </a:txBody>
                  <a:tcPr marT="45718" marB="45718"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2714674839"/>
                  </a:ext>
                </a:extLst>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E23DAC8-AE58-4846-94DD-7B34E8C76BAA}"/>
              </a:ext>
            </a:extLst>
          </p:cNvPr>
          <p:cNvSpPr>
            <a:spLocks noGrp="1"/>
          </p:cNvSpPr>
          <p:nvPr>
            <p:ph type="title"/>
          </p:nvPr>
        </p:nvSpPr>
        <p:spPr/>
        <p:txBody>
          <a:bodyPr/>
          <a:lstStyle/>
          <a:p>
            <a:r>
              <a:rPr lang="pt-BR" altLang="pt-BR"/>
              <a:t>Action, Action Now – os primeiros 100 dias </a:t>
            </a:r>
          </a:p>
        </p:txBody>
      </p:sp>
      <p:sp>
        <p:nvSpPr>
          <p:cNvPr id="29699" name="Rectangle 3">
            <a:extLst>
              <a:ext uri="{FF2B5EF4-FFF2-40B4-BE49-F238E27FC236}">
                <a16:creationId xmlns:a16="http://schemas.microsoft.com/office/drawing/2014/main" id="{6B6055D9-558C-4211-8DB2-AB9930510A1B}"/>
              </a:ext>
            </a:extLst>
          </p:cNvPr>
          <p:cNvSpPr>
            <a:spLocks noGrp="1"/>
          </p:cNvSpPr>
          <p:nvPr>
            <p:ph type="body" idx="1"/>
          </p:nvPr>
        </p:nvSpPr>
        <p:spPr>
          <a:xfrm>
            <a:off x="250825" y="1484313"/>
            <a:ext cx="8713788" cy="5184775"/>
          </a:xfrm>
        </p:spPr>
        <p:txBody>
          <a:bodyPr/>
          <a:lstStyle/>
          <a:p>
            <a:pPr>
              <a:lnSpc>
                <a:spcPct val="90000"/>
              </a:lnSpc>
            </a:pPr>
            <a:r>
              <a:rPr lang="pt-BR" altLang="pt-BR" sz="2400"/>
              <a:t>1ª medida (março, dia seguinte à posse): Feriado bancário e aprovação no Congresso de medidas para o sistema bancário</a:t>
            </a:r>
          </a:p>
          <a:p>
            <a:pPr lvl="1">
              <a:lnSpc>
                <a:spcPct val="90000"/>
              </a:lnSpc>
            </a:pPr>
            <a:r>
              <a:rPr lang="pt-BR" altLang="pt-BR" i="1"/>
              <a:t>Emergency Banking Bill</a:t>
            </a:r>
          </a:p>
          <a:p>
            <a:pPr lvl="3">
              <a:lnSpc>
                <a:spcPct val="90000"/>
              </a:lnSpc>
            </a:pPr>
            <a:r>
              <a:rPr lang="pt-BR" altLang="pt-BR"/>
              <a:t>Assistência a bancos (capitalização por meio da  </a:t>
            </a:r>
            <a:r>
              <a:rPr lang="pt-BR" altLang="pt-BR" i="1"/>
              <a:t>Reconstruction Finance Corporation</a:t>
            </a:r>
            <a:r>
              <a:rPr lang="pt-BR" altLang="pt-BR"/>
              <a:t>) e garantia de depósitos</a:t>
            </a:r>
          </a:p>
          <a:p>
            <a:pPr lvl="4">
              <a:lnSpc>
                <a:spcPct val="90000"/>
              </a:lnSpc>
            </a:pPr>
            <a:r>
              <a:rPr lang="pt-BR" altLang="pt-BR"/>
              <a:t>Só abre banco que tem condições, outros socorro e tentativas de dar garantia aos depósitos</a:t>
            </a:r>
          </a:p>
          <a:p>
            <a:pPr lvl="2">
              <a:lnSpc>
                <a:spcPct val="90000"/>
              </a:lnSpc>
            </a:pPr>
            <a:r>
              <a:rPr lang="pt-BR" altLang="pt-BR" sz="1800"/>
              <a:t>Evitar corrida bancária e saques – recuperar depósitos</a:t>
            </a:r>
          </a:p>
          <a:p>
            <a:pPr lvl="1">
              <a:lnSpc>
                <a:spcPct val="90000"/>
              </a:lnSpc>
            </a:pPr>
            <a:r>
              <a:rPr lang="pt-BR" altLang="pt-BR"/>
              <a:t> Depois complementado por </a:t>
            </a:r>
          </a:p>
          <a:p>
            <a:pPr lvl="3">
              <a:lnSpc>
                <a:spcPct val="90000"/>
              </a:lnSpc>
            </a:pPr>
            <a:r>
              <a:rPr lang="pt-BR" altLang="pt-BR"/>
              <a:t>Maio: </a:t>
            </a:r>
            <a:r>
              <a:rPr lang="pt-BR" altLang="pt-BR" i="1"/>
              <a:t>Truth in Securities Act – </a:t>
            </a:r>
            <a:r>
              <a:rPr lang="pt-BR" altLang="pt-BR"/>
              <a:t>inicio de processo regulatório, tentando limitar abusos nos mercados de valores</a:t>
            </a:r>
            <a:endParaRPr lang="pt-BR" altLang="pt-BR" i="1"/>
          </a:p>
          <a:p>
            <a:pPr lvl="3">
              <a:lnSpc>
                <a:spcPct val="90000"/>
              </a:lnSpc>
            </a:pPr>
            <a:r>
              <a:rPr lang="pt-BR" altLang="pt-BR" i="1"/>
              <a:t>Junho: Glass-Steagall Banking Act</a:t>
            </a:r>
            <a:r>
              <a:rPr lang="pt-BR" altLang="pt-BR"/>
              <a:t> (2ª fase) introduz regulações e:</a:t>
            </a:r>
          </a:p>
          <a:p>
            <a:pPr lvl="4">
              <a:lnSpc>
                <a:spcPct val="90000"/>
              </a:lnSpc>
            </a:pPr>
            <a:r>
              <a:rPr lang="pt-BR" altLang="pt-BR"/>
              <a:t>separação dos bancos de investimento e comerciais</a:t>
            </a:r>
          </a:p>
          <a:p>
            <a:pPr lvl="4">
              <a:lnSpc>
                <a:spcPct val="90000"/>
              </a:lnSpc>
            </a:pPr>
            <a:r>
              <a:rPr lang="pt-BR" altLang="pt-BR"/>
              <a:t>garantias bancarias (</a:t>
            </a:r>
            <a:r>
              <a:rPr lang="pt-BR" altLang="pt-BR" i="1"/>
              <a:t>Federal Deposit Insurance Corporation - FDIC</a:t>
            </a:r>
            <a:r>
              <a:rPr lang="pt-BR" altLang="pt-BR"/>
              <a:t>) </a:t>
            </a:r>
          </a:p>
          <a:p>
            <a:pPr lvl="2">
              <a:lnSpc>
                <a:spcPct val="90000"/>
              </a:lnSpc>
              <a:buClr>
                <a:schemeClr val="tx1"/>
              </a:buClr>
              <a:buFont typeface="Wingdings" panose="05000000000000000000" pitchFamily="2" charset="2"/>
              <a:buChar char="è"/>
            </a:pPr>
            <a:r>
              <a:rPr lang="pt-BR" altLang="pt-BR"/>
              <a:t>Diminuição de corridas e falências (de 4 para 2 dígitos)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380685B-0DD5-4C48-97FA-B9DA69AEDD9D}"/>
              </a:ext>
            </a:extLst>
          </p:cNvPr>
          <p:cNvSpPr>
            <a:spLocks noGrp="1"/>
          </p:cNvSpPr>
          <p:nvPr>
            <p:ph type="title"/>
          </p:nvPr>
        </p:nvSpPr>
        <p:spPr>
          <a:xfrm>
            <a:off x="457200" y="188913"/>
            <a:ext cx="8229600" cy="863600"/>
          </a:xfrm>
        </p:spPr>
        <p:txBody>
          <a:bodyPr/>
          <a:lstStyle/>
          <a:p>
            <a:r>
              <a:rPr lang="pt-BR" altLang="pt-BR"/>
              <a:t>Medidas do New Deal (1) </a:t>
            </a:r>
          </a:p>
        </p:txBody>
      </p:sp>
      <p:sp>
        <p:nvSpPr>
          <p:cNvPr id="31747" name="Rectangle 3">
            <a:extLst>
              <a:ext uri="{FF2B5EF4-FFF2-40B4-BE49-F238E27FC236}">
                <a16:creationId xmlns:a16="http://schemas.microsoft.com/office/drawing/2014/main" id="{CCA824C3-9160-4DEA-975D-89C03D10A000}"/>
              </a:ext>
            </a:extLst>
          </p:cNvPr>
          <p:cNvSpPr>
            <a:spLocks noGrp="1"/>
          </p:cNvSpPr>
          <p:nvPr>
            <p:ph type="body" idx="1"/>
          </p:nvPr>
        </p:nvSpPr>
        <p:spPr>
          <a:xfrm>
            <a:off x="179388" y="1052513"/>
            <a:ext cx="8785225" cy="5616575"/>
          </a:xfrm>
        </p:spPr>
        <p:txBody>
          <a:bodyPr/>
          <a:lstStyle/>
          <a:p>
            <a:pPr>
              <a:lnSpc>
                <a:spcPct val="80000"/>
              </a:lnSpc>
              <a:buFont typeface="Wingdings" panose="05000000000000000000" pitchFamily="2" charset="2"/>
              <a:buChar char="Ø"/>
            </a:pPr>
            <a:r>
              <a:rPr lang="pt-BR" altLang="pt-BR" sz="2000"/>
              <a:t>Regulação do sistema financeiro</a:t>
            </a:r>
          </a:p>
          <a:p>
            <a:pPr lvl="1">
              <a:lnSpc>
                <a:spcPct val="80000"/>
              </a:lnSpc>
            </a:pPr>
            <a:r>
              <a:rPr lang="pt-BR" altLang="pt-BR" sz="1800"/>
              <a:t>Medidas anteriores e novas (34-35):</a:t>
            </a:r>
          </a:p>
          <a:p>
            <a:pPr lvl="2">
              <a:lnSpc>
                <a:spcPct val="80000"/>
              </a:lnSpc>
            </a:pPr>
            <a:r>
              <a:rPr lang="pt-BR" altLang="pt-BR" sz="1600"/>
              <a:t>Segmentação do sistema financeiro e limites a alavancagem: </a:t>
            </a:r>
          </a:p>
          <a:p>
            <a:pPr lvl="3">
              <a:lnSpc>
                <a:spcPct val="80000"/>
              </a:lnSpc>
            </a:pPr>
            <a:r>
              <a:rPr lang="pt-BR" altLang="pt-BR" sz="1600"/>
              <a:t>Banco de depósitos x cias de investimentos</a:t>
            </a:r>
          </a:p>
          <a:p>
            <a:pPr lvl="3">
              <a:lnSpc>
                <a:spcPct val="80000"/>
              </a:lnSpc>
            </a:pPr>
            <a:r>
              <a:rPr lang="pt-BR" altLang="pt-BR" sz="1600"/>
              <a:t>transparência quanto ao risco,</a:t>
            </a:r>
          </a:p>
          <a:p>
            <a:pPr lvl="3">
              <a:lnSpc>
                <a:spcPct val="80000"/>
              </a:lnSpc>
            </a:pPr>
            <a:r>
              <a:rPr lang="pt-BR" altLang="pt-BR" sz="1600"/>
              <a:t>diminuição abusos no uso dos recursos de terceiros</a:t>
            </a:r>
          </a:p>
          <a:p>
            <a:pPr lvl="3">
              <a:lnSpc>
                <a:spcPct val="80000"/>
              </a:lnSpc>
            </a:pPr>
            <a:r>
              <a:rPr lang="pt-BR" altLang="pt-BR" sz="1600"/>
              <a:t>Limites a alavancagem – criação da SEC</a:t>
            </a:r>
          </a:p>
          <a:p>
            <a:pPr lvl="2">
              <a:lnSpc>
                <a:spcPct val="80000"/>
              </a:lnSpc>
            </a:pPr>
            <a:r>
              <a:rPr lang="pt-BR" altLang="pt-BR" sz="1600"/>
              <a:t>Garantia de depósitos – FDIC</a:t>
            </a:r>
          </a:p>
          <a:p>
            <a:pPr lvl="3">
              <a:lnSpc>
                <a:spcPct val="80000"/>
              </a:lnSpc>
            </a:pPr>
            <a:r>
              <a:rPr lang="pt-BR" altLang="pt-BR" sz="1600"/>
              <a:t>Financiamento por próprios bancos </a:t>
            </a:r>
          </a:p>
          <a:p>
            <a:pPr lvl="3">
              <a:lnSpc>
                <a:spcPct val="80000"/>
              </a:lnSpc>
            </a:pPr>
            <a:r>
              <a:rPr lang="pt-BR" altLang="pt-BR" sz="1600"/>
              <a:t>Amplia as “boas condições” dos bancos </a:t>
            </a:r>
          </a:p>
          <a:p>
            <a:pPr lvl="3">
              <a:lnSpc>
                <a:spcPct val="80000"/>
              </a:lnSpc>
            </a:pPr>
            <a:r>
              <a:rPr lang="pt-BR" altLang="pt-BR" sz="1600"/>
              <a:t>Estende para depósitos em cadernetas de poupança e outros ativos (34/35)  </a:t>
            </a:r>
          </a:p>
          <a:p>
            <a:pPr lvl="2">
              <a:lnSpc>
                <a:spcPct val="80000"/>
              </a:lnSpc>
            </a:pPr>
            <a:r>
              <a:rPr lang="pt-BR" altLang="pt-BR" sz="1600"/>
              <a:t>Limites à concorrência predatória – Regulação Q </a:t>
            </a:r>
          </a:p>
          <a:p>
            <a:pPr lvl="3">
              <a:lnSpc>
                <a:spcPct val="80000"/>
              </a:lnSpc>
            </a:pPr>
            <a:r>
              <a:rPr lang="pt-BR" altLang="pt-BR" sz="1600"/>
              <a:t>Limites aos pagamentos de juros (proibição para depósitos de curto prazo)</a:t>
            </a:r>
          </a:p>
          <a:p>
            <a:pPr lvl="3">
              <a:lnSpc>
                <a:spcPct val="80000"/>
              </a:lnSpc>
            </a:pPr>
            <a:r>
              <a:rPr lang="pt-BR" altLang="pt-BR" sz="1600"/>
              <a:t>Concorrência por qualidade de serviços </a:t>
            </a:r>
          </a:p>
          <a:p>
            <a:pPr>
              <a:lnSpc>
                <a:spcPct val="80000"/>
              </a:lnSpc>
            </a:pPr>
            <a:r>
              <a:rPr lang="pt-BR" altLang="pt-BR" sz="2000"/>
              <a:t>Impacto:</a:t>
            </a:r>
          </a:p>
          <a:p>
            <a:pPr lvl="1">
              <a:lnSpc>
                <a:spcPct val="80000"/>
              </a:lnSpc>
            </a:pPr>
            <a:r>
              <a:rPr lang="pt-BR" altLang="pt-BR" sz="1800"/>
              <a:t>diminuição de corridas, quebras</a:t>
            </a:r>
          </a:p>
          <a:p>
            <a:pPr lvl="1">
              <a:lnSpc>
                <a:spcPct val="80000"/>
              </a:lnSpc>
            </a:pPr>
            <a:r>
              <a:rPr lang="pt-BR" altLang="pt-BR" sz="1800"/>
              <a:t>Acaba retração de crédito (aumento tb não é enorme, mas existe)</a:t>
            </a:r>
          </a:p>
          <a:p>
            <a:pPr lvl="1">
              <a:lnSpc>
                <a:spcPct val="80000"/>
              </a:lnSpc>
            </a:pPr>
            <a:r>
              <a:rPr lang="pt-BR" altLang="pt-BR" sz="1800"/>
              <a:t>Medidas redefinem o desenho institucional do sistema financeiro e estabelecem o novo marco regulatório </a:t>
            </a:r>
          </a:p>
          <a:p>
            <a:pPr lvl="2">
              <a:lnSpc>
                <a:spcPct val="80000"/>
              </a:lnSpc>
            </a:pPr>
            <a:r>
              <a:rPr lang="pt-BR" altLang="pt-BR" sz="1600"/>
              <a:t>Fortalecimento do sistema financeiro norte-americano, porém processo de concentração bancaria nos EUA</a:t>
            </a:r>
          </a:p>
          <a:p>
            <a:pPr lvl="2">
              <a:lnSpc>
                <a:spcPct val="80000"/>
              </a:lnSpc>
            </a:pPr>
            <a:endParaRPr lang="pt-BR" altLang="pt-BR" sz="1600"/>
          </a:p>
        </p:txBody>
      </p:sp>
      <p:pic>
        <p:nvPicPr>
          <p:cNvPr id="31748" name="Picture 5" descr="File:US-FDIC-Seal.svg">
            <a:hlinkClick r:id="rId3"/>
            <a:extLst>
              <a:ext uri="{FF2B5EF4-FFF2-40B4-BE49-F238E27FC236}">
                <a16:creationId xmlns:a16="http://schemas.microsoft.com/office/drawing/2014/main" id="{F96E98A1-3231-4861-B368-0D08164DF2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7763" y="549275"/>
            <a:ext cx="2700337"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5121ADE-8527-4718-A370-1B6BA305FDA3}"/>
              </a:ext>
            </a:extLst>
          </p:cNvPr>
          <p:cNvSpPr>
            <a:spLocks noGrp="1"/>
          </p:cNvSpPr>
          <p:nvPr>
            <p:ph type="title"/>
          </p:nvPr>
        </p:nvSpPr>
        <p:spPr>
          <a:xfrm>
            <a:off x="468313" y="0"/>
            <a:ext cx="8229600" cy="1143000"/>
          </a:xfrm>
        </p:spPr>
        <p:txBody>
          <a:bodyPr/>
          <a:lstStyle/>
          <a:p>
            <a:r>
              <a:rPr lang="pt-BR" altLang="pt-BR"/>
              <a:t>Medidas do New Deal (2) </a:t>
            </a:r>
          </a:p>
        </p:txBody>
      </p:sp>
      <p:sp>
        <p:nvSpPr>
          <p:cNvPr id="33795" name="Rectangle 3">
            <a:extLst>
              <a:ext uri="{FF2B5EF4-FFF2-40B4-BE49-F238E27FC236}">
                <a16:creationId xmlns:a16="http://schemas.microsoft.com/office/drawing/2014/main" id="{3A4EE08C-281A-4428-BC2C-37B91C26F445}"/>
              </a:ext>
            </a:extLst>
          </p:cNvPr>
          <p:cNvSpPr>
            <a:spLocks noGrp="1"/>
          </p:cNvSpPr>
          <p:nvPr>
            <p:ph type="body" idx="1"/>
          </p:nvPr>
        </p:nvSpPr>
        <p:spPr>
          <a:xfrm>
            <a:off x="323850" y="1241425"/>
            <a:ext cx="8820150" cy="5616575"/>
          </a:xfrm>
        </p:spPr>
        <p:txBody>
          <a:bodyPr/>
          <a:lstStyle/>
          <a:p>
            <a:pPr>
              <a:lnSpc>
                <a:spcPct val="80000"/>
              </a:lnSpc>
              <a:buFont typeface="Wingdings" panose="05000000000000000000" pitchFamily="2" charset="2"/>
              <a:buChar char="Ø"/>
            </a:pPr>
            <a:r>
              <a:rPr lang="pt-BR" altLang="pt-BR" sz="1900"/>
              <a:t>Política monetária mais ativa e abandono de regras restritivas do Padrão Ouro </a:t>
            </a:r>
          </a:p>
          <a:p>
            <a:pPr lvl="1">
              <a:lnSpc>
                <a:spcPct val="80000"/>
              </a:lnSpc>
            </a:pPr>
            <a:r>
              <a:rPr lang="pt-BR" altLang="pt-BR" sz="1800"/>
              <a:t>Já em 32 - </a:t>
            </a:r>
            <a:r>
              <a:rPr lang="pt-BR" altLang="pt-BR" sz="1800" i="1"/>
              <a:t>Glass-Steagall Banking Act</a:t>
            </a:r>
            <a:r>
              <a:rPr lang="pt-BR" altLang="pt-BR" sz="1800"/>
              <a:t> (1ª fase) </a:t>
            </a:r>
          </a:p>
          <a:p>
            <a:pPr lvl="2">
              <a:lnSpc>
                <a:spcPct val="80000"/>
              </a:lnSpc>
            </a:pPr>
            <a:r>
              <a:rPr lang="pt-BR" altLang="pt-BR" sz="1600"/>
              <a:t>Permite ampliação da alavancagem em relação aos depósitos em Ouro (afasta-se do PO – especulações sobre preço do ouro em dólares)</a:t>
            </a:r>
          </a:p>
          <a:p>
            <a:pPr lvl="2">
              <a:lnSpc>
                <a:spcPct val="80000"/>
              </a:lnSpc>
            </a:pPr>
            <a:r>
              <a:rPr lang="pt-BR" altLang="pt-BR" sz="1600"/>
              <a:t>Proíbe exportações de ouro</a:t>
            </a:r>
          </a:p>
          <a:p>
            <a:pPr lvl="1">
              <a:lnSpc>
                <a:spcPct val="80000"/>
              </a:lnSpc>
            </a:pPr>
            <a:r>
              <a:rPr lang="pt-BR" altLang="pt-BR" sz="1800"/>
              <a:t>Com Roosevelt: aumentam as especulações sobre o dólar</a:t>
            </a:r>
          </a:p>
          <a:p>
            <a:pPr lvl="1">
              <a:lnSpc>
                <a:spcPct val="80000"/>
              </a:lnSpc>
            </a:pPr>
            <a:r>
              <a:rPr lang="pt-BR" altLang="pt-BR" sz="1800"/>
              <a:t>Junho 33: </a:t>
            </a:r>
            <a:r>
              <a:rPr lang="pt-BR" altLang="pt-BR" sz="1800" i="1"/>
              <a:t>Thomas Amandement</a:t>
            </a:r>
            <a:r>
              <a:rPr lang="pt-BR" altLang="pt-BR" sz="1800"/>
              <a:t> – rompe com Padrão Ouro</a:t>
            </a:r>
          </a:p>
          <a:p>
            <a:pPr lvl="2">
              <a:lnSpc>
                <a:spcPct val="80000"/>
              </a:lnSpc>
            </a:pPr>
            <a:r>
              <a:rPr lang="pt-BR" altLang="pt-BR" sz="1600"/>
              <a:t>Confisco do ouro, Ouro perde seu curso legal e não garantia relação fixa com dolar </a:t>
            </a:r>
          </a:p>
          <a:p>
            <a:pPr lvl="3">
              <a:lnSpc>
                <a:spcPct val="80000"/>
              </a:lnSpc>
            </a:pPr>
            <a:r>
              <a:rPr lang="pt-BR" altLang="pt-BR" sz="1600"/>
              <a:t>compra Ouro no mercado - até 35 US$ por onça de Ouro:  desavalorização cambial</a:t>
            </a:r>
          </a:p>
          <a:p>
            <a:pPr lvl="1">
              <a:lnSpc>
                <a:spcPct val="80000"/>
              </a:lnSpc>
            </a:pPr>
            <a:r>
              <a:rPr lang="pt-BR" altLang="pt-BR" sz="1800"/>
              <a:t>34 volta taxa fixa de cambio dolar – ouro (desvalorizada)</a:t>
            </a:r>
          </a:p>
          <a:p>
            <a:pPr lvl="2">
              <a:lnSpc>
                <a:spcPct val="80000"/>
              </a:lnSpc>
            </a:pPr>
            <a:r>
              <a:rPr lang="pt-BR" altLang="pt-BR" sz="1600"/>
              <a:t>Atrai ouro para EUA</a:t>
            </a:r>
          </a:p>
          <a:p>
            <a:pPr>
              <a:lnSpc>
                <a:spcPct val="80000"/>
              </a:lnSpc>
            </a:pPr>
            <a:r>
              <a:rPr lang="pt-BR" altLang="pt-BR" sz="1900"/>
              <a:t>Motivo: </a:t>
            </a:r>
          </a:p>
          <a:p>
            <a:pPr lvl="1">
              <a:lnSpc>
                <a:spcPct val="80000"/>
              </a:lnSpc>
            </a:pPr>
            <a:r>
              <a:rPr lang="pt-BR" altLang="pt-BR" sz="1800"/>
              <a:t>Especulação e ataques menores que na GB e estoque de ouro maior</a:t>
            </a:r>
          </a:p>
          <a:p>
            <a:pPr lvl="1">
              <a:lnSpc>
                <a:spcPct val="80000"/>
              </a:lnSpc>
            </a:pPr>
            <a:r>
              <a:rPr lang="pt-BR" altLang="pt-BR" sz="1800"/>
              <a:t>Permitir reflação, dado que queda de preços era prejudicial a economia</a:t>
            </a:r>
          </a:p>
          <a:p>
            <a:pPr lvl="3">
              <a:lnSpc>
                <a:spcPct val="80000"/>
              </a:lnSpc>
            </a:pPr>
            <a:r>
              <a:rPr lang="pt-BR" altLang="pt-BR" sz="1600"/>
              <a:t>Deflação cessa – pequena elevação nos preços</a:t>
            </a:r>
          </a:p>
          <a:p>
            <a:pPr>
              <a:lnSpc>
                <a:spcPct val="80000"/>
              </a:lnSpc>
            </a:pPr>
            <a:r>
              <a:rPr lang="pt-BR" altLang="pt-BR" sz="1900"/>
              <a:t>Conseqüência:</a:t>
            </a:r>
          </a:p>
          <a:p>
            <a:pPr lvl="1">
              <a:lnSpc>
                <a:spcPct val="80000"/>
              </a:lnSpc>
            </a:pPr>
            <a:r>
              <a:rPr lang="pt-BR" altLang="pt-BR" sz="1800"/>
              <a:t>Política monetária não constrange recuperação</a:t>
            </a:r>
          </a:p>
          <a:p>
            <a:pPr lvl="2">
              <a:lnSpc>
                <a:spcPct val="80000"/>
              </a:lnSpc>
            </a:pPr>
            <a:r>
              <a:rPr lang="pt-BR" altLang="pt-BR" sz="1600"/>
              <a:t>possibilidade de expansão sem limites do PO </a:t>
            </a:r>
          </a:p>
          <a:p>
            <a:pPr lvl="3">
              <a:lnSpc>
                <a:spcPct val="80000"/>
              </a:lnSpc>
            </a:pPr>
            <a:r>
              <a:rPr lang="pt-BR" altLang="pt-BR" sz="1600"/>
              <a:t>apesar de EUA buscar mais ouro para permitir maior alavancagem </a:t>
            </a:r>
          </a:p>
          <a:p>
            <a:pPr lvl="2">
              <a:lnSpc>
                <a:spcPct val="80000"/>
              </a:lnSpc>
            </a:pPr>
            <a:r>
              <a:rPr lang="pt-BR" altLang="pt-BR" sz="1600"/>
              <a:t>Amplia oferta de dólar e não esterilização</a:t>
            </a:r>
          </a:p>
          <a:p>
            <a:pPr>
              <a:lnSpc>
                <a:spcPct val="80000"/>
              </a:lnSpc>
            </a:pPr>
            <a:r>
              <a:rPr lang="pt-BR" altLang="pt-BR" sz="1900"/>
              <a:t>1937 – reversão (medo da inflação - erro?)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C99919D-E15E-460C-98F3-2BD4C55F99DD}"/>
              </a:ext>
            </a:extLst>
          </p:cNvPr>
          <p:cNvSpPr>
            <a:spLocks noGrp="1"/>
          </p:cNvSpPr>
          <p:nvPr>
            <p:ph type="title"/>
          </p:nvPr>
        </p:nvSpPr>
        <p:spPr>
          <a:xfrm>
            <a:off x="914400" y="274638"/>
            <a:ext cx="7772400" cy="850900"/>
          </a:xfrm>
        </p:spPr>
        <p:txBody>
          <a:bodyPr/>
          <a:lstStyle/>
          <a:p>
            <a:pPr algn="ctr"/>
            <a:r>
              <a:rPr lang="pt-BR" altLang="pt-BR" sz="3800"/>
              <a:t>Os debates em torno do New Deal</a:t>
            </a:r>
          </a:p>
        </p:txBody>
      </p:sp>
      <p:sp>
        <p:nvSpPr>
          <p:cNvPr id="6147" name="Rectangle 3">
            <a:extLst>
              <a:ext uri="{FF2B5EF4-FFF2-40B4-BE49-F238E27FC236}">
                <a16:creationId xmlns:a16="http://schemas.microsoft.com/office/drawing/2014/main" id="{C59B97C9-E3A1-45F5-8B22-41A9E436BBDA}"/>
              </a:ext>
            </a:extLst>
          </p:cNvPr>
          <p:cNvSpPr>
            <a:spLocks noGrp="1"/>
          </p:cNvSpPr>
          <p:nvPr>
            <p:ph type="body" sz="half" idx="1"/>
          </p:nvPr>
        </p:nvSpPr>
        <p:spPr>
          <a:xfrm>
            <a:off x="468313" y="1447800"/>
            <a:ext cx="4256087" cy="5076825"/>
          </a:xfrm>
        </p:spPr>
        <p:txBody>
          <a:bodyPr/>
          <a:lstStyle/>
          <a:p>
            <a:pPr>
              <a:lnSpc>
                <a:spcPct val="90000"/>
              </a:lnSpc>
            </a:pPr>
            <a:r>
              <a:rPr lang="pt-BR" altLang="pt-BR" sz="2200"/>
              <a:t>Política Econômica de Franklin Delano Roosevelt (FDR) sempre foi debatida</a:t>
            </a:r>
          </a:p>
          <a:p>
            <a:pPr>
              <a:lnSpc>
                <a:spcPct val="90000"/>
              </a:lnSpc>
            </a:pPr>
            <a:r>
              <a:rPr lang="pt-BR" altLang="pt-BR" sz="2200"/>
              <a:t>Criticada no próprio período e depois</a:t>
            </a:r>
          </a:p>
          <a:p>
            <a:pPr lvl="1">
              <a:lnSpc>
                <a:spcPct val="90000"/>
              </a:lnSpc>
            </a:pPr>
            <a:r>
              <a:rPr lang="pt-BR" altLang="pt-BR" sz="1800"/>
              <a:t>Criticas pela esquerda: </a:t>
            </a:r>
          </a:p>
          <a:p>
            <a:pPr lvl="2">
              <a:lnSpc>
                <a:spcPct val="90000"/>
              </a:lnSpc>
            </a:pPr>
            <a:r>
              <a:rPr lang="pt-BR" altLang="pt-BR" sz="1600"/>
              <a:t>pouco redistributiva</a:t>
            </a:r>
          </a:p>
          <a:p>
            <a:pPr lvl="2">
              <a:lnSpc>
                <a:spcPct val="90000"/>
              </a:lnSpc>
            </a:pPr>
            <a:r>
              <a:rPr lang="pt-BR" altLang="pt-BR" sz="1600"/>
              <a:t>Salva o capitalismo, intervenção branda, pontual, não nacionalização(socialização)dos meios de produção</a:t>
            </a:r>
          </a:p>
          <a:p>
            <a:pPr lvl="1">
              <a:lnSpc>
                <a:spcPct val="90000"/>
              </a:lnSpc>
            </a:pPr>
            <a:r>
              <a:rPr lang="pt-BR" altLang="pt-BR" sz="1800"/>
              <a:t>Criticas dos liberais</a:t>
            </a:r>
          </a:p>
          <a:p>
            <a:pPr lvl="2">
              <a:lnSpc>
                <a:spcPct val="90000"/>
              </a:lnSpc>
            </a:pPr>
            <a:r>
              <a:rPr lang="pt-BR" altLang="pt-BR" sz="1600"/>
              <a:t>Excessivamente redistributiva</a:t>
            </a:r>
          </a:p>
          <a:p>
            <a:pPr lvl="2">
              <a:lnSpc>
                <a:spcPct val="90000"/>
              </a:lnSpc>
            </a:pPr>
            <a:r>
              <a:rPr lang="pt-BR" altLang="pt-BR" sz="1600"/>
              <a:t>Excessivamente intervencionista</a:t>
            </a:r>
          </a:p>
          <a:p>
            <a:pPr>
              <a:lnSpc>
                <a:spcPct val="90000"/>
              </a:lnSpc>
            </a:pPr>
            <a:r>
              <a:rPr lang="pt-BR" altLang="pt-BR" sz="2000"/>
              <a:t>Atualmente controvérsia voltou dada a crise de 2008 e as propostas de saída</a:t>
            </a:r>
          </a:p>
        </p:txBody>
      </p:sp>
      <p:sp>
        <p:nvSpPr>
          <p:cNvPr id="6148" name="AutoShape 5" descr="Z">
            <a:extLst>
              <a:ext uri="{FF2B5EF4-FFF2-40B4-BE49-F238E27FC236}">
                <a16:creationId xmlns:a16="http://schemas.microsoft.com/office/drawing/2014/main" id="{CE2159E5-E852-4181-B9E4-43A9915A4277}"/>
              </a:ext>
            </a:extLst>
          </p:cNvPr>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pt-BR" altLang="pt-BR"/>
          </a:p>
        </p:txBody>
      </p:sp>
      <p:sp>
        <p:nvSpPr>
          <p:cNvPr id="6149" name="AutoShape 7" descr="Z">
            <a:extLst>
              <a:ext uri="{FF2B5EF4-FFF2-40B4-BE49-F238E27FC236}">
                <a16:creationId xmlns:a16="http://schemas.microsoft.com/office/drawing/2014/main" id="{FDA19656-69AC-471E-8028-69150BBC05E9}"/>
              </a:ext>
            </a:extLst>
          </p:cNvPr>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pt-BR" altLang="pt-BR"/>
          </a:p>
        </p:txBody>
      </p:sp>
      <p:pic>
        <p:nvPicPr>
          <p:cNvPr id="6150" name="Picture 9" descr="File:FDR in 1933.jpg">
            <a:extLst>
              <a:ext uri="{FF2B5EF4-FFF2-40B4-BE49-F238E27FC236}">
                <a16:creationId xmlns:a16="http://schemas.microsoft.com/office/drawing/2014/main" id="{14A46E4A-A41F-45D7-8843-1940CD0D7D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628775"/>
            <a:ext cx="3748088"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A872B40-F81B-40C8-B464-2D4B4530DD8C}"/>
              </a:ext>
            </a:extLst>
          </p:cNvPr>
          <p:cNvSpPr>
            <a:spLocks noGrp="1"/>
          </p:cNvSpPr>
          <p:nvPr>
            <p:ph type="title"/>
          </p:nvPr>
        </p:nvSpPr>
        <p:spPr/>
        <p:txBody>
          <a:bodyPr/>
          <a:lstStyle/>
          <a:p>
            <a:r>
              <a:rPr lang="pt-BR" altLang="pt-BR"/>
              <a:t>Medidas do New Deal (3) </a:t>
            </a:r>
          </a:p>
        </p:txBody>
      </p:sp>
      <p:sp>
        <p:nvSpPr>
          <p:cNvPr id="35843" name="Rectangle 3">
            <a:extLst>
              <a:ext uri="{FF2B5EF4-FFF2-40B4-BE49-F238E27FC236}">
                <a16:creationId xmlns:a16="http://schemas.microsoft.com/office/drawing/2014/main" id="{F94BA028-C657-4FD8-ABA9-EA79966EBE03}"/>
              </a:ext>
            </a:extLst>
          </p:cNvPr>
          <p:cNvSpPr>
            <a:spLocks noGrp="1"/>
          </p:cNvSpPr>
          <p:nvPr>
            <p:ph type="body" idx="1"/>
          </p:nvPr>
        </p:nvSpPr>
        <p:spPr>
          <a:xfrm>
            <a:off x="179388" y="1412875"/>
            <a:ext cx="8964612" cy="4997450"/>
          </a:xfrm>
        </p:spPr>
        <p:txBody>
          <a:bodyPr/>
          <a:lstStyle/>
          <a:p>
            <a:pPr>
              <a:lnSpc>
                <a:spcPct val="80000"/>
              </a:lnSpc>
              <a:buFont typeface="Wingdings" panose="05000000000000000000" pitchFamily="2" charset="2"/>
              <a:buChar char="Ø"/>
            </a:pPr>
            <a:r>
              <a:rPr lang="pt-BR" altLang="pt-BR" sz="3000"/>
              <a:t> Socorro e estimulo a agricultura </a:t>
            </a:r>
          </a:p>
          <a:p>
            <a:pPr lvl="2">
              <a:lnSpc>
                <a:spcPct val="80000"/>
              </a:lnSpc>
            </a:pPr>
            <a:r>
              <a:rPr lang="pt-BR" altLang="pt-BR"/>
              <a:t>Primeira medidas maio e junho de 33 ,depois novas medidas em 34/35 </a:t>
            </a:r>
          </a:p>
          <a:p>
            <a:pPr lvl="1">
              <a:lnSpc>
                <a:spcPct val="80000"/>
              </a:lnSpc>
            </a:pPr>
            <a:r>
              <a:rPr lang="pt-BR" altLang="pt-BR"/>
              <a:t>Limitar queda de preços </a:t>
            </a:r>
            <a:r>
              <a:rPr lang="pt-BR" altLang="pt-BR" sz="2000"/>
              <a:t>(</a:t>
            </a:r>
            <a:r>
              <a:rPr lang="pt-BR" altLang="pt-BR" sz="2000" i="1"/>
              <a:t>Agricultural Adjustment Act - AAA</a:t>
            </a:r>
            <a:r>
              <a:rPr lang="pt-BR" altLang="pt-BR" sz="2000"/>
              <a:t>)</a:t>
            </a:r>
            <a:r>
              <a:rPr lang="pt-BR" altLang="pt-BR" sz="1800"/>
              <a:t> </a:t>
            </a:r>
            <a:endParaRPr lang="pt-BR" altLang="pt-BR"/>
          </a:p>
          <a:p>
            <a:pPr lvl="2">
              <a:lnSpc>
                <a:spcPct val="80000"/>
              </a:lnSpc>
            </a:pPr>
            <a:r>
              <a:rPr lang="pt-BR" altLang="pt-BR"/>
              <a:t>controle de área plantada - compensação por não produção</a:t>
            </a:r>
          </a:p>
          <a:p>
            <a:pPr lvl="3">
              <a:lnSpc>
                <a:spcPct val="80000"/>
              </a:lnSpc>
            </a:pPr>
            <a:r>
              <a:rPr lang="pt-BR" altLang="pt-BR"/>
              <a:t>Financiamento junto à industria de alimentos </a:t>
            </a:r>
          </a:p>
          <a:p>
            <a:pPr lvl="4">
              <a:lnSpc>
                <a:spcPct val="80000"/>
              </a:lnSpc>
            </a:pPr>
            <a:r>
              <a:rPr lang="pt-BR" altLang="pt-BR"/>
              <a:t>Auxiliado por secas e recuperação parcial do consumo depois de 34</a:t>
            </a:r>
          </a:p>
          <a:p>
            <a:pPr lvl="4">
              <a:lnSpc>
                <a:spcPct val="80000"/>
              </a:lnSpc>
            </a:pPr>
            <a:r>
              <a:rPr lang="pt-BR" altLang="pt-BR"/>
              <a:t>Reações negativas à elevação dos preços agrícolas (limitadas)</a:t>
            </a:r>
          </a:p>
          <a:p>
            <a:pPr lvl="2">
              <a:lnSpc>
                <a:spcPct val="80000"/>
              </a:lnSpc>
            </a:pPr>
            <a:r>
              <a:rPr lang="pt-BR" altLang="pt-BR"/>
              <a:t>a destruição dos estoques de gêneros agrícolas, como algodão, trigo e milho</a:t>
            </a:r>
          </a:p>
          <a:p>
            <a:pPr lvl="1">
              <a:lnSpc>
                <a:spcPct val="80000"/>
              </a:lnSpc>
            </a:pPr>
            <a:r>
              <a:rPr lang="pt-BR" altLang="pt-BR"/>
              <a:t>Refinanciar (abater) dividas - </a:t>
            </a:r>
            <a:r>
              <a:rPr lang="pt-BR" altLang="pt-BR" i="1"/>
              <a:t>Farm Credit Act</a:t>
            </a:r>
            <a:r>
              <a:rPr lang="pt-BR" altLang="pt-BR"/>
              <a:t> </a:t>
            </a:r>
          </a:p>
          <a:p>
            <a:pPr lvl="1">
              <a:lnSpc>
                <a:spcPct val="80000"/>
              </a:lnSpc>
            </a:pPr>
            <a:r>
              <a:rPr lang="pt-BR" altLang="pt-BR"/>
              <a:t>reorganizar crédito agrícola e pagamentos de preços mínimos</a:t>
            </a:r>
          </a:p>
          <a:p>
            <a:pPr lvl="1">
              <a:lnSpc>
                <a:spcPct val="80000"/>
              </a:lnSpc>
            </a:pPr>
            <a:r>
              <a:rPr lang="pt-BR" altLang="pt-BR"/>
              <a:t>Reestruturação da produção agrícola </a:t>
            </a:r>
          </a:p>
          <a:p>
            <a:pPr lvl="2">
              <a:lnSpc>
                <a:spcPct val="80000"/>
              </a:lnSpc>
            </a:pPr>
            <a:r>
              <a:rPr lang="pt-BR" altLang="pt-BR"/>
              <a:t>Controle de área plantada – políticas de conservação do solo (erosão)</a:t>
            </a:r>
          </a:p>
          <a:p>
            <a:pPr lvl="2">
              <a:lnSpc>
                <a:spcPct val="80000"/>
              </a:lnSpc>
            </a:pPr>
            <a:r>
              <a:rPr lang="pt-BR" altLang="pt-BR"/>
              <a:t>Controle de inundações</a:t>
            </a:r>
          </a:p>
          <a:p>
            <a:pPr lvl="2">
              <a:lnSpc>
                <a:spcPct val="80000"/>
              </a:lnSpc>
            </a:pPr>
            <a:r>
              <a:rPr lang="pt-BR" altLang="pt-BR"/>
              <a:t>Eletrificação do campo</a:t>
            </a:r>
          </a:p>
          <a:p>
            <a:pPr lvl="1">
              <a:lnSpc>
                <a:spcPct val="80000"/>
              </a:lnSpc>
            </a:pPr>
            <a:r>
              <a:rPr lang="pt-BR" altLang="pt-BR"/>
              <a:t>Combate a pobreza rural</a:t>
            </a:r>
          </a:p>
          <a:p>
            <a:pPr>
              <a:lnSpc>
                <a:spcPct val="80000"/>
              </a:lnSpc>
            </a:pPr>
            <a:endParaRPr lang="pt-BR" altLang="pt-BR" sz="3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4931556-9761-44A6-9FD0-89AB8665D39E}"/>
              </a:ext>
            </a:extLst>
          </p:cNvPr>
          <p:cNvSpPr>
            <a:spLocks noGrp="1"/>
          </p:cNvSpPr>
          <p:nvPr>
            <p:ph type="title"/>
          </p:nvPr>
        </p:nvSpPr>
        <p:spPr>
          <a:xfrm>
            <a:off x="900113" y="0"/>
            <a:ext cx="7772400" cy="908050"/>
          </a:xfrm>
        </p:spPr>
        <p:txBody>
          <a:bodyPr/>
          <a:lstStyle/>
          <a:p>
            <a:r>
              <a:rPr lang="pt-BR" altLang="pt-BR"/>
              <a:t>Medidas do New Deal (4) </a:t>
            </a:r>
          </a:p>
        </p:txBody>
      </p:sp>
      <p:sp>
        <p:nvSpPr>
          <p:cNvPr id="37891" name="Rectangle 3">
            <a:extLst>
              <a:ext uri="{FF2B5EF4-FFF2-40B4-BE49-F238E27FC236}">
                <a16:creationId xmlns:a16="http://schemas.microsoft.com/office/drawing/2014/main" id="{86F088D5-63EC-47AA-B13A-D6D72CD86BC9}"/>
              </a:ext>
            </a:extLst>
          </p:cNvPr>
          <p:cNvSpPr>
            <a:spLocks noGrp="1"/>
          </p:cNvSpPr>
          <p:nvPr>
            <p:ph type="body" idx="1"/>
          </p:nvPr>
        </p:nvSpPr>
        <p:spPr>
          <a:xfrm>
            <a:off x="179388" y="981075"/>
            <a:ext cx="8640762" cy="5732463"/>
          </a:xfrm>
        </p:spPr>
        <p:txBody>
          <a:bodyPr/>
          <a:lstStyle/>
          <a:p>
            <a:pPr>
              <a:lnSpc>
                <a:spcPct val="90000"/>
              </a:lnSpc>
              <a:buFont typeface="Wingdings" panose="05000000000000000000" pitchFamily="2" charset="2"/>
              <a:buChar char="Ø"/>
            </a:pPr>
            <a:r>
              <a:rPr lang="pt-BR" altLang="pt-BR" sz="2300"/>
              <a:t>Recuperação da industria e desenvolvimento regional</a:t>
            </a:r>
          </a:p>
          <a:p>
            <a:pPr>
              <a:lnSpc>
                <a:spcPct val="90000"/>
              </a:lnSpc>
            </a:pPr>
            <a:r>
              <a:rPr lang="pt-BR" altLang="pt-BR" sz="2500" i="1"/>
              <a:t>National Industrial Recovery Act </a:t>
            </a:r>
          </a:p>
          <a:p>
            <a:pPr lvl="1">
              <a:lnSpc>
                <a:spcPct val="90000"/>
              </a:lnSpc>
            </a:pPr>
            <a:r>
              <a:rPr lang="pt-BR" altLang="pt-BR" sz="1800"/>
              <a:t>Obras publicas: hidroelétrica, controle de inundações, recuperação de vias publicas (tb escolas, hospitais, aeroportos)</a:t>
            </a:r>
          </a:p>
          <a:p>
            <a:pPr lvl="2">
              <a:lnSpc>
                <a:spcPct val="90000"/>
              </a:lnSpc>
            </a:pPr>
            <a:r>
              <a:rPr lang="pt-BR" altLang="pt-BR" sz="1600" i="1">
                <a:solidFill>
                  <a:srgbClr val="080808"/>
                </a:solidFill>
                <a:hlinkClick r:id="rId3" tooltip="Public Works Administration"/>
              </a:rPr>
              <a:t>Public Works Administration</a:t>
            </a:r>
            <a:r>
              <a:rPr lang="pt-BR" altLang="pt-BR" sz="1600">
                <a:solidFill>
                  <a:srgbClr val="080808"/>
                </a:solidFill>
              </a:rPr>
              <a:t> (PWA), </a:t>
            </a:r>
            <a:r>
              <a:rPr lang="pt-BR" altLang="pt-BR" sz="1600" i="1">
                <a:solidFill>
                  <a:schemeClr val="hlink"/>
                </a:solidFill>
                <a:hlinkClick r:id="rId4" tooltip="Civilian Conservation Corps"/>
              </a:rPr>
              <a:t>Civilian Conservation Corps</a:t>
            </a:r>
            <a:r>
              <a:rPr lang="pt-BR" altLang="pt-BR" sz="1600">
                <a:solidFill>
                  <a:schemeClr val="hlink"/>
                </a:solidFill>
              </a:rPr>
              <a:t> </a:t>
            </a:r>
            <a:r>
              <a:rPr lang="pt-BR" altLang="pt-BR" sz="1600">
                <a:solidFill>
                  <a:srgbClr val="080808"/>
                </a:solidFill>
              </a:rPr>
              <a:t>(CCC)</a:t>
            </a:r>
          </a:p>
          <a:p>
            <a:pPr lvl="2">
              <a:lnSpc>
                <a:spcPct val="90000"/>
              </a:lnSpc>
            </a:pPr>
            <a:r>
              <a:rPr lang="pt-BR" altLang="pt-BR" sz="1600"/>
              <a:t>criação de empresas para desenvolvimento regional (</a:t>
            </a:r>
            <a:r>
              <a:rPr lang="pt-BR" altLang="pt-BR" sz="1600" i="1">
                <a:solidFill>
                  <a:schemeClr val="hlink"/>
                </a:solidFill>
              </a:rPr>
              <a:t>Tennesse Valley Authority</a:t>
            </a:r>
            <a:r>
              <a:rPr lang="pt-BR" altLang="pt-BR" sz="1600" i="1"/>
              <a:t> </a:t>
            </a:r>
            <a:r>
              <a:rPr lang="pt-BR" altLang="pt-BR" sz="1600" i="1">
                <a:solidFill>
                  <a:schemeClr val="hlink"/>
                </a:solidFill>
              </a:rPr>
              <a:t>Act</a:t>
            </a:r>
            <a:r>
              <a:rPr lang="pt-BR" altLang="pt-BR" sz="1600"/>
              <a:t>) por meio de construção de obras publicas, difusão de técnicas agrícolas e atração de industrias</a:t>
            </a:r>
          </a:p>
          <a:p>
            <a:pPr lvl="3">
              <a:lnSpc>
                <a:spcPct val="90000"/>
              </a:lnSpc>
            </a:pPr>
            <a:r>
              <a:rPr lang="pt-BR" altLang="pt-BR" sz="1400" i="1">
                <a:solidFill>
                  <a:schemeClr val="hlink"/>
                </a:solidFill>
              </a:rPr>
              <a:t>Federal Emergency Relief Administration</a:t>
            </a:r>
            <a:r>
              <a:rPr lang="pt-BR" altLang="pt-BR" sz="1400"/>
              <a:t> (FERA) </a:t>
            </a:r>
          </a:p>
          <a:p>
            <a:pPr lvl="1">
              <a:lnSpc>
                <a:spcPct val="90000"/>
              </a:lnSpc>
            </a:pPr>
            <a:r>
              <a:rPr lang="pt-BR" altLang="pt-BR" sz="1800"/>
              <a:t>Planejamento governamental associado a industria:</a:t>
            </a:r>
            <a:r>
              <a:rPr lang="pt-BR" altLang="pt-BR" sz="1800" i="1"/>
              <a:t> </a:t>
            </a:r>
            <a:r>
              <a:rPr lang="pt-BR" altLang="pt-BR" sz="1800"/>
              <a:t>evitar guerra de preços - reflação</a:t>
            </a:r>
          </a:p>
          <a:p>
            <a:pPr lvl="2">
              <a:lnSpc>
                <a:spcPct val="90000"/>
              </a:lnSpc>
            </a:pPr>
            <a:r>
              <a:rPr lang="pt-BR" altLang="pt-BR" sz="1600" i="1"/>
              <a:t>Codes of fair competion  e </a:t>
            </a:r>
            <a:r>
              <a:rPr lang="pt-BR" altLang="pt-BR" sz="1800" i="1"/>
              <a:t>National Recovery Administration </a:t>
            </a:r>
            <a:endParaRPr lang="pt-BR" altLang="pt-BR" sz="1600" i="1"/>
          </a:p>
          <a:p>
            <a:pPr lvl="2">
              <a:lnSpc>
                <a:spcPct val="90000"/>
              </a:lnSpc>
            </a:pPr>
            <a:r>
              <a:rPr lang="pt-BR" altLang="pt-BR" sz="1600" i="1"/>
              <a:t>Regulações setoriais – intervenção em preços</a:t>
            </a:r>
          </a:p>
          <a:p>
            <a:pPr lvl="2">
              <a:lnSpc>
                <a:spcPct val="90000"/>
              </a:lnSpc>
            </a:pPr>
            <a:r>
              <a:rPr lang="pt-BR" altLang="pt-BR" sz="1600" i="1"/>
              <a:t> </a:t>
            </a:r>
            <a:r>
              <a:rPr lang="pt-BR" altLang="pt-BR" sz="1600"/>
              <a:t>Comissões tripartites e acordos setoriais:</a:t>
            </a:r>
          </a:p>
          <a:p>
            <a:pPr lvl="3">
              <a:lnSpc>
                <a:spcPct val="90000"/>
              </a:lnSpc>
            </a:pPr>
            <a:r>
              <a:rPr lang="pt-BR" altLang="pt-BR" sz="1600"/>
              <a:t>preços, salários, horas trabalhadas, </a:t>
            </a:r>
          </a:p>
          <a:p>
            <a:pPr lvl="3">
              <a:lnSpc>
                <a:spcPct val="90000"/>
              </a:lnSpc>
            </a:pPr>
            <a:r>
              <a:rPr lang="pt-BR" altLang="pt-BR" sz="1600"/>
              <a:t>metas de produção, acordos à montante e à jusante .</a:t>
            </a:r>
          </a:p>
          <a:p>
            <a:pPr lvl="2">
              <a:lnSpc>
                <a:spcPct val="90000"/>
              </a:lnSpc>
            </a:pPr>
            <a:r>
              <a:rPr lang="pt-BR" altLang="pt-BR" sz="1600"/>
              <a:t>Críticas: </a:t>
            </a:r>
          </a:p>
          <a:p>
            <a:pPr lvl="3">
              <a:lnSpc>
                <a:spcPct val="90000"/>
              </a:lnSpc>
            </a:pPr>
            <a:r>
              <a:rPr lang="pt-BR" altLang="pt-BR" sz="1600"/>
              <a:t>excessiva estatização</a:t>
            </a:r>
          </a:p>
          <a:p>
            <a:pPr lvl="3">
              <a:lnSpc>
                <a:spcPct val="90000"/>
              </a:lnSpc>
            </a:pPr>
            <a:r>
              <a:rPr lang="pt-BR" altLang="pt-BR" sz="1600"/>
              <a:t>pequenas x grandes empresas: fomento de cartéis</a:t>
            </a:r>
          </a:p>
          <a:p>
            <a:pPr lvl="4">
              <a:lnSpc>
                <a:spcPct val="90000"/>
              </a:lnSpc>
            </a:pPr>
            <a:r>
              <a:rPr lang="pt-BR" altLang="pt-BR" sz="1600"/>
              <a:t>Debates em torno das leis antitruste - suspensa</a:t>
            </a:r>
          </a:p>
          <a:p>
            <a:pPr lvl="3">
              <a:lnSpc>
                <a:spcPct val="90000"/>
              </a:lnSpc>
            </a:pPr>
            <a:r>
              <a:rPr lang="pt-BR" altLang="pt-BR" sz="1600"/>
              <a:t>instrumento dos patrões x critica à legislação trabalhista</a:t>
            </a:r>
          </a:p>
          <a:p>
            <a:pPr lvl="2">
              <a:lnSpc>
                <a:spcPct val="90000"/>
              </a:lnSpc>
            </a:pPr>
            <a:r>
              <a:rPr lang="pt-BR" altLang="pt-BR" sz="1600"/>
              <a:t>Suprema corte – decide contra NRA</a:t>
            </a:r>
          </a:p>
        </p:txBody>
      </p:sp>
      <p:pic>
        <p:nvPicPr>
          <p:cNvPr id="37892" name="Picture 5" descr="File:NewDealNRA.jpg">
            <a:hlinkClick r:id="rId5"/>
            <a:extLst>
              <a:ext uri="{FF2B5EF4-FFF2-40B4-BE49-F238E27FC236}">
                <a16:creationId xmlns:a16="http://schemas.microsoft.com/office/drawing/2014/main" id="{71A05B0C-A756-4580-B757-2BF3E6EBE2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950" y="4292600"/>
            <a:ext cx="17399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A900718-0A81-4865-90AC-A8A86E8D9448}"/>
              </a:ext>
            </a:extLst>
          </p:cNvPr>
          <p:cNvSpPr>
            <a:spLocks noGrp="1"/>
          </p:cNvSpPr>
          <p:nvPr>
            <p:ph type="title"/>
          </p:nvPr>
        </p:nvSpPr>
        <p:spPr>
          <a:xfrm>
            <a:off x="900113" y="0"/>
            <a:ext cx="7772400" cy="1143000"/>
          </a:xfrm>
        </p:spPr>
        <p:txBody>
          <a:bodyPr/>
          <a:lstStyle/>
          <a:p>
            <a:r>
              <a:rPr lang="pt-BR" altLang="pt-BR"/>
              <a:t>Medidas do New Deal (5)</a:t>
            </a:r>
          </a:p>
        </p:txBody>
      </p:sp>
      <p:sp>
        <p:nvSpPr>
          <p:cNvPr id="39939" name="Rectangle 3">
            <a:extLst>
              <a:ext uri="{FF2B5EF4-FFF2-40B4-BE49-F238E27FC236}">
                <a16:creationId xmlns:a16="http://schemas.microsoft.com/office/drawing/2014/main" id="{C16AC8B0-6E7B-42E1-B024-2011363FC458}"/>
              </a:ext>
            </a:extLst>
          </p:cNvPr>
          <p:cNvSpPr>
            <a:spLocks noGrp="1"/>
          </p:cNvSpPr>
          <p:nvPr>
            <p:ph type="body" idx="1"/>
          </p:nvPr>
        </p:nvSpPr>
        <p:spPr>
          <a:xfrm>
            <a:off x="179388" y="1196975"/>
            <a:ext cx="8785225" cy="5661025"/>
          </a:xfrm>
        </p:spPr>
        <p:txBody>
          <a:bodyPr/>
          <a:lstStyle/>
          <a:p>
            <a:pPr>
              <a:lnSpc>
                <a:spcPct val="80000"/>
              </a:lnSpc>
              <a:buFont typeface="Wingdings" panose="05000000000000000000" pitchFamily="2" charset="2"/>
              <a:buChar char="Ø"/>
            </a:pPr>
            <a:r>
              <a:rPr lang="pt-BR" altLang="pt-BR" sz="2100"/>
              <a:t>Medidas de apoio às famílias</a:t>
            </a:r>
          </a:p>
          <a:p>
            <a:pPr lvl="1">
              <a:lnSpc>
                <a:spcPct val="80000"/>
              </a:lnSpc>
            </a:pPr>
            <a:r>
              <a:rPr lang="pt-BR" altLang="pt-BR" sz="2000"/>
              <a:t>Agencias destinadas a criação de empregos (obras publicas – barragens, conservação, plantio de arvores etc) e repasses de recursos para agencias locais (FERA)</a:t>
            </a:r>
          </a:p>
          <a:p>
            <a:pPr lvl="3">
              <a:lnSpc>
                <a:spcPct val="80000"/>
              </a:lnSpc>
            </a:pPr>
            <a:r>
              <a:rPr lang="pt-BR" altLang="pt-BR" sz="1800" i="1"/>
              <a:t>alphabet agencies</a:t>
            </a:r>
            <a:r>
              <a:rPr lang="pt-BR" altLang="pt-BR" sz="1800"/>
              <a:t> (agências alfabéticas):</a:t>
            </a:r>
            <a:r>
              <a:rPr lang="pt-BR" altLang="pt-BR" sz="1200"/>
              <a:t> </a:t>
            </a:r>
            <a:r>
              <a:rPr lang="pt-BR" altLang="pt-BR" sz="1800"/>
              <a:t>CCC, PMW, CWA, WPA, </a:t>
            </a:r>
          </a:p>
          <a:p>
            <a:pPr lvl="1">
              <a:lnSpc>
                <a:spcPct val="80000"/>
              </a:lnSpc>
            </a:pPr>
            <a:r>
              <a:rPr lang="pt-BR" altLang="pt-BR" sz="2000"/>
              <a:t>refinanciamentos de débitos hipotecários </a:t>
            </a:r>
          </a:p>
          <a:p>
            <a:pPr lvl="1">
              <a:lnSpc>
                <a:spcPct val="80000"/>
              </a:lnSpc>
            </a:pPr>
            <a:r>
              <a:rPr lang="pt-BR" altLang="pt-BR" sz="2000"/>
              <a:t>Regras (códigos) de defesa do consumidor </a:t>
            </a:r>
          </a:p>
          <a:p>
            <a:pPr lvl="2">
              <a:lnSpc>
                <a:spcPct val="80000"/>
              </a:lnSpc>
            </a:pPr>
            <a:r>
              <a:rPr lang="pt-BR" altLang="pt-BR" sz="1600" i="1"/>
              <a:t>Consumers Advisory Board</a:t>
            </a:r>
            <a:r>
              <a:rPr lang="pt-BR" altLang="pt-BR" sz="1600"/>
              <a:t> – Consumidor’s Guide</a:t>
            </a:r>
          </a:p>
          <a:p>
            <a:pPr lvl="1">
              <a:lnSpc>
                <a:spcPct val="80000"/>
              </a:lnSpc>
            </a:pPr>
            <a:r>
              <a:rPr lang="pt-BR" altLang="pt-BR" sz="2000"/>
              <a:t>recursos para necessitados: enfermos, inválidos, cegos</a:t>
            </a:r>
            <a:endParaRPr lang="pt-BR" altLang="pt-BR" sz="1800"/>
          </a:p>
          <a:p>
            <a:pPr>
              <a:lnSpc>
                <a:spcPct val="80000"/>
              </a:lnSpc>
              <a:buFont typeface="Wingdings" panose="05000000000000000000" pitchFamily="2" charset="2"/>
              <a:buChar char="Ø"/>
            </a:pPr>
            <a:r>
              <a:rPr lang="pt-BR" altLang="pt-BR" sz="2100"/>
              <a:t>Montagem de um sistema de proteção social nos EUA</a:t>
            </a:r>
          </a:p>
          <a:p>
            <a:pPr lvl="2">
              <a:lnSpc>
                <a:spcPct val="80000"/>
              </a:lnSpc>
            </a:pPr>
            <a:r>
              <a:rPr lang="pt-BR" altLang="pt-BR" sz="1800"/>
              <a:t>1935: Virada à esquerda de Roosevelt (?)</a:t>
            </a:r>
          </a:p>
          <a:p>
            <a:pPr lvl="1">
              <a:lnSpc>
                <a:spcPct val="80000"/>
              </a:lnSpc>
            </a:pPr>
            <a:r>
              <a:rPr lang="pt-BR" altLang="pt-BR" sz="2000" i="1"/>
              <a:t>Wagner Act - National Labor Relations Board </a:t>
            </a:r>
          </a:p>
          <a:p>
            <a:pPr lvl="2">
              <a:lnSpc>
                <a:spcPct val="80000"/>
              </a:lnSpc>
              <a:buFont typeface="Wingdings 2" panose="05020102010507070707" pitchFamily="18" charset="2"/>
              <a:buNone/>
            </a:pPr>
            <a:r>
              <a:rPr lang="pt-BR" altLang="pt-BR" sz="1800" i="1"/>
              <a:t>Elimina company unions e da liberdade de organização dos trabalhadores </a:t>
            </a:r>
          </a:p>
          <a:p>
            <a:pPr lvl="3">
              <a:lnSpc>
                <a:spcPct val="80000"/>
              </a:lnSpc>
            </a:pPr>
            <a:r>
              <a:rPr lang="pt-BR" altLang="pt-BR" sz="1800" i="1"/>
              <a:t>amplia sindicalização dos EUA</a:t>
            </a:r>
          </a:p>
          <a:p>
            <a:pPr lvl="1">
              <a:lnSpc>
                <a:spcPct val="80000"/>
              </a:lnSpc>
            </a:pPr>
            <a:r>
              <a:rPr lang="pt-BR" altLang="pt-BR" sz="2000" i="1"/>
              <a:t>Social Security Act</a:t>
            </a:r>
          </a:p>
          <a:p>
            <a:pPr lvl="2">
              <a:lnSpc>
                <a:spcPct val="80000"/>
              </a:lnSpc>
            </a:pPr>
            <a:r>
              <a:rPr lang="pt-BR" altLang="pt-BR" sz="1800" i="1"/>
              <a:t>Aposentadoria – compulsoriedade (mínimo)</a:t>
            </a:r>
          </a:p>
          <a:p>
            <a:pPr lvl="2">
              <a:lnSpc>
                <a:spcPct val="80000"/>
              </a:lnSpc>
            </a:pPr>
            <a:r>
              <a:rPr lang="pt-BR" altLang="pt-BR" sz="1800" i="1"/>
              <a:t>Seguro desemprego</a:t>
            </a:r>
          </a:p>
          <a:p>
            <a:pPr lvl="1">
              <a:lnSpc>
                <a:spcPct val="80000"/>
              </a:lnSpc>
            </a:pPr>
            <a:r>
              <a:rPr lang="pt-BR" altLang="pt-BR" sz="2000" i="1"/>
              <a:t>Outras medidas trabalhistas</a:t>
            </a:r>
          </a:p>
          <a:p>
            <a:pPr lvl="2">
              <a:lnSpc>
                <a:spcPct val="80000"/>
              </a:lnSpc>
            </a:pPr>
            <a:r>
              <a:rPr lang="pt-BR" altLang="pt-BR" sz="1800" i="1"/>
              <a:t>fixou-se o salário mínimo,</a:t>
            </a:r>
            <a:r>
              <a:rPr lang="pt-BR" altLang="pt-BR" sz="1200" i="1"/>
              <a:t> </a:t>
            </a:r>
          </a:p>
          <a:p>
            <a:pPr lvl="2">
              <a:lnSpc>
                <a:spcPct val="80000"/>
              </a:lnSpc>
            </a:pPr>
            <a:r>
              <a:rPr lang="pt-BR" altLang="pt-BR" sz="1800" i="1"/>
              <a:t>Diminuição da jornada de trabalho, menores, pagamento por horas extras.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6CC2AC57-B465-4B96-B9ED-9321A96C506F}"/>
              </a:ext>
            </a:extLst>
          </p:cNvPr>
          <p:cNvSpPr>
            <a:spLocks noGrp="1"/>
          </p:cNvSpPr>
          <p:nvPr>
            <p:ph type="title"/>
          </p:nvPr>
        </p:nvSpPr>
        <p:spPr>
          <a:xfrm>
            <a:off x="900113" y="0"/>
            <a:ext cx="7772400" cy="1143000"/>
          </a:xfrm>
        </p:spPr>
        <p:txBody>
          <a:bodyPr/>
          <a:lstStyle/>
          <a:p>
            <a:r>
              <a:rPr lang="pt-BR" altLang="pt-BR"/>
              <a:t>Roosevelt e o déficit Público </a:t>
            </a:r>
          </a:p>
        </p:txBody>
      </p:sp>
      <p:sp>
        <p:nvSpPr>
          <p:cNvPr id="40963" name="Rectangle 3">
            <a:extLst>
              <a:ext uri="{FF2B5EF4-FFF2-40B4-BE49-F238E27FC236}">
                <a16:creationId xmlns:a16="http://schemas.microsoft.com/office/drawing/2014/main" id="{3932ED02-4EA5-4197-934F-7DA30A5E5404}"/>
              </a:ext>
            </a:extLst>
          </p:cNvPr>
          <p:cNvSpPr>
            <a:spLocks noGrp="1"/>
          </p:cNvSpPr>
          <p:nvPr>
            <p:ph type="body" idx="1"/>
          </p:nvPr>
        </p:nvSpPr>
        <p:spPr>
          <a:xfrm>
            <a:off x="323850" y="1196975"/>
            <a:ext cx="8424863" cy="5149850"/>
          </a:xfrm>
        </p:spPr>
        <p:txBody>
          <a:bodyPr/>
          <a:lstStyle/>
          <a:p>
            <a:pPr>
              <a:lnSpc>
                <a:spcPct val="80000"/>
              </a:lnSpc>
            </a:pPr>
            <a:r>
              <a:rPr lang="pt-BR" altLang="pt-BR" sz="2700"/>
              <a:t>Medidas – ampliação da ação do Estado possuem impactos fiscais</a:t>
            </a:r>
          </a:p>
          <a:p>
            <a:pPr lvl="1">
              <a:lnSpc>
                <a:spcPct val="80000"/>
              </a:lnSpc>
            </a:pPr>
            <a:r>
              <a:rPr lang="pt-BR" altLang="pt-BR"/>
              <a:t>Roosevelt – favorável a orçamento equilibrado</a:t>
            </a:r>
          </a:p>
          <a:p>
            <a:pPr lvl="2">
              <a:lnSpc>
                <a:spcPct val="80000"/>
              </a:lnSpc>
            </a:pPr>
            <a:r>
              <a:rPr lang="pt-BR" altLang="pt-BR"/>
              <a:t>Criticou fortemente Hoover por ter aumentado os gastos sem contrapartida</a:t>
            </a:r>
          </a:p>
          <a:p>
            <a:pPr lvl="1">
              <a:lnSpc>
                <a:spcPct val="80000"/>
              </a:lnSpc>
            </a:pPr>
            <a:r>
              <a:rPr lang="pt-BR" altLang="pt-BR"/>
              <a:t>Apesar de tentativas legais de equilibrar orçamento, na prática déficits</a:t>
            </a:r>
          </a:p>
          <a:p>
            <a:pPr lvl="2">
              <a:lnSpc>
                <a:spcPct val="80000"/>
              </a:lnSpc>
            </a:pPr>
            <a:r>
              <a:rPr lang="pt-BR" altLang="pt-BR"/>
              <a:t>Vistos como temporários, busca ampliação de receita</a:t>
            </a:r>
          </a:p>
          <a:p>
            <a:pPr lvl="2">
              <a:lnSpc>
                <a:spcPct val="80000"/>
              </a:lnSpc>
            </a:pPr>
            <a:r>
              <a:rPr lang="pt-BR" altLang="pt-BR"/>
              <a:t>Grande expansão da dívida pública </a:t>
            </a:r>
          </a:p>
          <a:p>
            <a:pPr lvl="2">
              <a:lnSpc>
                <a:spcPct val="80000"/>
              </a:lnSpc>
            </a:pPr>
            <a:r>
              <a:rPr lang="pt-BR" altLang="pt-BR"/>
              <a:t>Poderiam ter sido maiores e encurtado a crise ?</a:t>
            </a:r>
          </a:p>
          <a:p>
            <a:pPr lvl="1">
              <a:lnSpc>
                <a:spcPct val="80000"/>
              </a:lnSpc>
            </a:pPr>
            <a:r>
              <a:rPr lang="pt-BR" altLang="pt-BR"/>
              <a:t>37/38 – controle orçamentário (junto com inversão da política monetária)</a:t>
            </a:r>
          </a:p>
          <a:p>
            <a:pPr lvl="3">
              <a:lnSpc>
                <a:spcPct val="80000"/>
              </a:lnSpc>
            </a:pPr>
            <a:r>
              <a:rPr lang="pt-BR" altLang="pt-BR"/>
              <a:t>Desemprego volta a aumentar – crise em W</a:t>
            </a:r>
          </a:p>
          <a:p>
            <a:pPr lvl="3">
              <a:lnSpc>
                <a:spcPct val="80000"/>
              </a:lnSpc>
            </a:pPr>
            <a:r>
              <a:rPr lang="pt-BR" altLang="pt-BR"/>
              <a:t>2 milhões a mais de desempregados </a:t>
            </a:r>
          </a:p>
          <a:p>
            <a:pPr lvl="1">
              <a:lnSpc>
                <a:spcPct val="80000"/>
              </a:lnSpc>
            </a:pPr>
            <a:r>
              <a:rPr lang="pt-BR" altLang="pt-BR"/>
              <a:t>Antes da Guerra passa a aceitar política fiscal definitivamente expansionista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a:extLst>
              <a:ext uri="{FF2B5EF4-FFF2-40B4-BE49-F238E27FC236}">
                <a16:creationId xmlns:a16="http://schemas.microsoft.com/office/drawing/2014/main" id="{2DBE6B05-54E6-45E2-8AF0-2AB289A34C42}"/>
              </a:ext>
            </a:extLst>
          </p:cNvPr>
          <p:cNvGraphicFramePr>
            <a:graphicFrameLocks noChangeAspect="1"/>
          </p:cNvGraphicFramePr>
          <p:nvPr>
            <p:ph/>
          </p:nvPr>
        </p:nvGraphicFramePr>
        <p:xfrm>
          <a:off x="395288" y="415925"/>
          <a:ext cx="8543925" cy="5973763"/>
        </p:xfrm>
        <a:graphic>
          <a:graphicData uri="http://schemas.openxmlformats.org/presentationml/2006/ole">
            <mc:AlternateContent xmlns:mc="http://schemas.openxmlformats.org/markup-compatibility/2006">
              <mc:Choice xmlns:v="urn:schemas-microsoft-com:vml" Requires="v">
                <p:oleObj spid="_x0000_s43011" name="Gráfico" r:id="rId3" imgW="8772668" imgH="6134052" progId="MSGraph.Chart.8">
                  <p:embed followColorScheme="full"/>
                </p:oleObj>
              </mc:Choice>
              <mc:Fallback>
                <p:oleObj name="Gráfico" r:id="rId3" imgW="8772668" imgH="6134052"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415925"/>
                        <a:ext cx="8543925" cy="597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Ficheiro:Debt1929-50.jpg">
            <a:hlinkClick r:id="rId2"/>
            <a:extLst>
              <a:ext uri="{FF2B5EF4-FFF2-40B4-BE49-F238E27FC236}">
                <a16:creationId xmlns:a16="http://schemas.microsoft.com/office/drawing/2014/main" id="{339B3E91-8CEF-4CC2-9E7F-CDE632C006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620713"/>
            <a:ext cx="7993062"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34FA4B8-AE76-4741-90AA-735F363B9665}"/>
              </a:ext>
            </a:extLst>
          </p:cNvPr>
          <p:cNvSpPr>
            <a:spLocks noGrp="1"/>
          </p:cNvSpPr>
          <p:nvPr>
            <p:ph type="title"/>
          </p:nvPr>
        </p:nvSpPr>
        <p:spPr/>
        <p:txBody>
          <a:bodyPr/>
          <a:lstStyle/>
          <a:p>
            <a:endParaRPr lang="pt-BR" altLang="pt-BR"/>
          </a:p>
        </p:txBody>
      </p:sp>
      <p:sp>
        <p:nvSpPr>
          <p:cNvPr id="45059" name="Rectangle 3">
            <a:extLst>
              <a:ext uri="{FF2B5EF4-FFF2-40B4-BE49-F238E27FC236}">
                <a16:creationId xmlns:a16="http://schemas.microsoft.com/office/drawing/2014/main" id="{D21EE0CE-1014-46FC-83B4-659EF9070C8C}"/>
              </a:ext>
            </a:extLst>
          </p:cNvPr>
          <p:cNvSpPr>
            <a:spLocks noGrp="1"/>
          </p:cNvSpPr>
          <p:nvPr>
            <p:ph type="body" idx="1"/>
          </p:nvPr>
        </p:nvSpPr>
        <p:spPr>
          <a:xfrm>
            <a:off x="250825" y="1484313"/>
            <a:ext cx="7772400" cy="4572000"/>
          </a:xfrm>
        </p:spPr>
        <p:txBody>
          <a:bodyPr/>
          <a:lstStyle/>
          <a:p>
            <a:r>
              <a:rPr lang="pt-BR" altLang="pt-BR"/>
              <a:t>"Despeço-me esta noite com grande tristeza. Há algo, no entanto, que devo sempre lembrar. Duas pessoas inventaram o New Deal: o Presidente do Brasil e o Presidente dos Estados Unidos.”</a:t>
            </a:r>
          </a:p>
          <a:p>
            <a:pPr>
              <a:buFont typeface="Wingdings 2" panose="05020102010507070707" pitchFamily="18" charset="2"/>
              <a:buNone/>
            </a:pPr>
            <a:endParaRPr lang="pt-BR" altLang="pt-BR" i="1"/>
          </a:p>
          <a:p>
            <a:pPr>
              <a:buFont typeface="Wingdings 2" panose="05020102010507070707" pitchFamily="18" charset="2"/>
              <a:buNone/>
            </a:pPr>
            <a:r>
              <a:rPr lang="pt-BR" altLang="pt-BR" i="1"/>
              <a:t>	Franklin Delano Roosevelt, </a:t>
            </a:r>
          </a:p>
          <a:p>
            <a:pPr>
              <a:buFont typeface="Wingdings 2" panose="05020102010507070707" pitchFamily="18" charset="2"/>
              <a:buNone/>
            </a:pPr>
            <a:r>
              <a:rPr lang="pt-BR" altLang="pt-BR" i="1"/>
              <a:t>	27 de novembro de 1936.</a:t>
            </a:r>
          </a:p>
        </p:txBody>
      </p:sp>
      <p:pic>
        <p:nvPicPr>
          <p:cNvPr id="45060" name="Picture 5" descr="re_estado_novo_3">
            <a:extLst>
              <a:ext uri="{FF2B5EF4-FFF2-40B4-BE49-F238E27FC236}">
                <a16:creationId xmlns:a16="http://schemas.microsoft.com/office/drawing/2014/main" id="{B7DB3374-6C35-4A7B-8FBE-35CA8EB24C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3357563"/>
            <a:ext cx="381000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icheiro:US-jobs2040.jpg">
            <a:hlinkClick r:id="rId2"/>
            <a:extLst>
              <a:ext uri="{FF2B5EF4-FFF2-40B4-BE49-F238E27FC236}">
                <a16:creationId xmlns:a16="http://schemas.microsoft.com/office/drawing/2014/main" id="{D21BCBB0-1329-4A45-BEF3-9AD40062BC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04813"/>
            <a:ext cx="8208962"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Ficheiro:Gdp20-40.jpg">
            <a:hlinkClick r:id="rId2"/>
            <a:extLst>
              <a:ext uri="{FF2B5EF4-FFF2-40B4-BE49-F238E27FC236}">
                <a16:creationId xmlns:a16="http://schemas.microsoft.com/office/drawing/2014/main" id="{2AE4BA97-D77B-41FD-A62D-332B10C0FF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606425"/>
            <a:ext cx="8424862"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31FF61D0-7BD6-4109-90F8-66FF1DDCAFAC}"/>
              </a:ext>
            </a:extLst>
          </p:cNvPr>
          <p:cNvSpPr>
            <a:spLocks noGrp="1"/>
          </p:cNvSpPr>
          <p:nvPr>
            <p:ph type="body" idx="1"/>
          </p:nvPr>
        </p:nvSpPr>
        <p:spPr>
          <a:xfrm>
            <a:off x="250825" y="736600"/>
            <a:ext cx="8534400" cy="6121400"/>
          </a:xfrm>
        </p:spPr>
        <p:txBody>
          <a:bodyPr/>
          <a:lstStyle/>
          <a:p>
            <a:r>
              <a:rPr lang="pt-BR" altLang="pt-BR" sz="2200"/>
              <a:t>Liberais (austríacos): New Deal não recupera economia, torna a recuperação mais lenta e/ou aprofunda recessão, o que tira economia da crise é a guerra</a:t>
            </a:r>
          </a:p>
          <a:p>
            <a:pPr lvl="2"/>
            <a:r>
              <a:rPr lang="pt-BR" altLang="pt-BR" sz="1800"/>
              <a:t>Excesso de intervenção – amplia desestimulos</a:t>
            </a:r>
          </a:p>
          <a:p>
            <a:r>
              <a:rPr lang="pt-BR" altLang="pt-BR" sz="2200"/>
              <a:t>Maioria: New Deal – teve efeitos positivos (mesmo que atualmente se mostre suas inconsistências e debilidades)</a:t>
            </a:r>
          </a:p>
          <a:p>
            <a:pPr lvl="1"/>
            <a:r>
              <a:rPr lang="pt-BR" altLang="pt-BR" sz="2000"/>
              <a:t>Política fiscal e social é a chave do New Deal e da recuperação (keynesianos clássicos)</a:t>
            </a:r>
          </a:p>
          <a:p>
            <a:pPr lvl="1"/>
            <a:r>
              <a:rPr lang="pt-BR" altLang="pt-BR" sz="2000"/>
              <a:t>Política fiscal foi importante mas insuficiente (Cary Brown, Kennedy)</a:t>
            </a:r>
          </a:p>
          <a:p>
            <a:pPr lvl="1"/>
            <a:r>
              <a:rPr lang="pt-BR" altLang="pt-BR" sz="2000"/>
              <a:t>Importante é o fim do Padrão Ouro e a reversão da política monetária (Romer, Meltzer, Eichengreen)</a:t>
            </a:r>
          </a:p>
          <a:p>
            <a:pPr lvl="1"/>
            <a:r>
              <a:rPr lang="pt-BR" altLang="pt-BR" sz="2000"/>
              <a:t>Importante é a retomada no espírito de empreendimento e na confiança </a:t>
            </a:r>
          </a:p>
          <a:p>
            <a:pPr lvl="2"/>
            <a:r>
              <a:rPr lang="pt-BR" altLang="pt-BR" sz="1800"/>
              <a:t>Temin (expectativas racionais): intervenções imediatas de Roosevelt (incluindo desvalorização de abril/33)  se caracterizaram por uma mudança abrupta de regime claramente percebida pelos agentes (</a:t>
            </a:r>
            <a:r>
              <a:rPr lang="pt-BR" altLang="pt-BR" sz="1800" i="1"/>
              <a:t>new policy regime</a:t>
            </a:r>
            <a:r>
              <a:rPr lang="pt-BR" altLang="pt-BR" sz="1800"/>
              <a:t>)</a:t>
            </a:r>
          </a:p>
          <a:p>
            <a:pPr lvl="3"/>
            <a:r>
              <a:rPr lang="pt-BR" altLang="pt-BR" sz="1800"/>
              <a:t>choque de expectativa (reversão) e adesão – especialmente dos empresários: retomada do consumo e investimentos</a:t>
            </a:r>
          </a:p>
          <a:p>
            <a:pPr lvl="3"/>
            <a:r>
              <a:rPr lang="pt-BR" altLang="pt-BR" sz="1800"/>
              <a:t>Hitler tb faz isto por outros meios na Alemanha</a:t>
            </a:r>
          </a:p>
          <a:p>
            <a:pPr lvl="3"/>
            <a:endParaRPr lang="pt-BR" altLang="pt-BR" sz="1800"/>
          </a:p>
        </p:txBody>
      </p:sp>
      <p:sp>
        <p:nvSpPr>
          <p:cNvPr id="9219" name="Rectangle 4">
            <a:extLst>
              <a:ext uri="{FF2B5EF4-FFF2-40B4-BE49-F238E27FC236}">
                <a16:creationId xmlns:a16="http://schemas.microsoft.com/office/drawing/2014/main" id="{B73938E8-6E82-4B9B-B67E-6B324618BC96}"/>
              </a:ext>
            </a:extLst>
          </p:cNvPr>
          <p:cNvSpPr>
            <a:spLocks noGrp="1"/>
          </p:cNvSpPr>
          <p:nvPr>
            <p:ph type="title"/>
          </p:nvPr>
        </p:nvSpPr>
        <p:spPr>
          <a:xfrm>
            <a:off x="914400" y="274638"/>
            <a:ext cx="7772400" cy="490537"/>
          </a:xfrm>
        </p:spPr>
        <p:txBody>
          <a:bodyPr/>
          <a:lstStyle/>
          <a:p>
            <a:r>
              <a:rPr lang="pt-BR" altLang="pt-BR" sz="3700"/>
              <a:t>Historiadores e economistas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57A7272-AC0A-41E1-985B-12B048611C0B}"/>
              </a:ext>
            </a:extLst>
          </p:cNvPr>
          <p:cNvSpPr>
            <a:spLocks noGrp="1"/>
          </p:cNvSpPr>
          <p:nvPr>
            <p:ph type="title"/>
          </p:nvPr>
        </p:nvSpPr>
        <p:spPr>
          <a:xfrm>
            <a:off x="179388" y="0"/>
            <a:ext cx="8713787" cy="850900"/>
          </a:xfrm>
        </p:spPr>
        <p:txBody>
          <a:bodyPr/>
          <a:lstStyle/>
          <a:p>
            <a:r>
              <a:rPr lang="pt-BR" altLang="pt-BR" sz="3600"/>
              <a:t>New Deal um projeto bem concebido ? </a:t>
            </a:r>
          </a:p>
        </p:txBody>
      </p:sp>
      <p:sp>
        <p:nvSpPr>
          <p:cNvPr id="10243" name="Rectangle 3">
            <a:extLst>
              <a:ext uri="{FF2B5EF4-FFF2-40B4-BE49-F238E27FC236}">
                <a16:creationId xmlns:a16="http://schemas.microsoft.com/office/drawing/2014/main" id="{5203D46F-747C-4D66-81A9-A21B970DB188}"/>
              </a:ext>
            </a:extLst>
          </p:cNvPr>
          <p:cNvSpPr>
            <a:spLocks noGrp="1"/>
          </p:cNvSpPr>
          <p:nvPr>
            <p:ph type="body" idx="1"/>
          </p:nvPr>
        </p:nvSpPr>
        <p:spPr>
          <a:xfrm>
            <a:off x="179388" y="908050"/>
            <a:ext cx="8964612" cy="5805488"/>
          </a:xfrm>
        </p:spPr>
        <p:txBody>
          <a:bodyPr/>
          <a:lstStyle/>
          <a:p>
            <a:pPr>
              <a:lnSpc>
                <a:spcPct val="90000"/>
              </a:lnSpc>
            </a:pPr>
            <a:r>
              <a:rPr lang="pt-BR" altLang="pt-BR" sz="2100"/>
              <a:t>Muitas vezes se pressupõe (e atualmente  pressupostos questionados):</a:t>
            </a:r>
          </a:p>
          <a:p>
            <a:pPr lvl="1">
              <a:lnSpc>
                <a:spcPct val="90000"/>
              </a:lnSpc>
            </a:pPr>
            <a:r>
              <a:rPr lang="pt-BR" altLang="pt-BR" sz="2000"/>
              <a:t>Coerência programática do New Deal </a:t>
            </a:r>
          </a:p>
          <a:p>
            <a:pPr lvl="2">
              <a:lnSpc>
                <a:spcPct val="90000"/>
              </a:lnSpc>
            </a:pPr>
            <a:r>
              <a:rPr lang="pt-BR" altLang="pt-BR" sz="1800"/>
              <a:t>Roosevelt  foi firme e com iniciativas, mas terá sido plenamente coerente (ou muito mais intuitivo) ? – </a:t>
            </a:r>
            <a:r>
              <a:rPr lang="pt-BR" altLang="pt-BR" sz="1800" i="1"/>
              <a:t>tatonement dans le bruillard </a:t>
            </a:r>
          </a:p>
          <a:p>
            <a:pPr lvl="1">
              <a:lnSpc>
                <a:spcPct val="90000"/>
              </a:lnSpc>
            </a:pPr>
            <a:r>
              <a:rPr lang="pt-BR" altLang="pt-BR" sz="2000"/>
              <a:t>Confiança na administração democrata por parte da comunidade de negócios </a:t>
            </a:r>
          </a:p>
          <a:p>
            <a:pPr lvl="2">
              <a:lnSpc>
                <a:spcPct val="90000"/>
              </a:lnSpc>
            </a:pPr>
            <a:r>
              <a:rPr lang="pt-BR" altLang="pt-BR" sz="1800"/>
              <a:t>Roosevelt - administra sob dissenso e relação com comunidade de negócios complicada</a:t>
            </a:r>
          </a:p>
          <a:p>
            <a:pPr lvl="3">
              <a:lnSpc>
                <a:spcPct val="90000"/>
              </a:lnSpc>
            </a:pPr>
            <a:r>
              <a:rPr lang="pt-BR" altLang="pt-BR" sz="1800"/>
              <a:t>Fases de desencanto (34-35), oposição (35-37 ?)</a:t>
            </a:r>
          </a:p>
          <a:p>
            <a:pPr lvl="3">
              <a:lnSpc>
                <a:spcPct val="90000"/>
              </a:lnSpc>
            </a:pPr>
            <a:r>
              <a:rPr lang="pt-BR" altLang="pt-BR" sz="1800"/>
              <a:t>Roosevelt: não anticapitalista, problemas quando empresários criticam políticas sociais</a:t>
            </a:r>
          </a:p>
          <a:p>
            <a:pPr lvl="1">
              <a:lnSpc>
                <a:spcPct val="90000"/>
              </a:lnSpc>
            </a:pPr>
            <a:r>
              <a:rPr lang="pt-BR" altLang="pt-BR" sz="2000"/>
              <a:t>Retomada dos investimentos e tamanho da retomada</a:t>
            </a:r>
          </a:p>
          <a:p>
            <a:pPr lvl="2">
              <a:lnSpc>
                <a:spcPct val="90000"/>
              </a:lnSpc>
            </a:pPr>
            <a:r>
              <a:rPr lang="pt-BR" altLang="pt-BR" sz="1800"/>
              <a:t>Crescem mas não suficiente para supor que houve radical reversão de expectativas</a:t>
            </a:r>
          </a:p>
          <a:p>
            <a:pPr lvl="2">
              <a:lnSpc>
                <a:spcPct val="90000"/>
              </a:lnSpc>
            </a:pPr>
            <a:r>
              <a:rPr lang="pt-BR" altLang="pt-BR" sz="1800"/>
              <a:t>Retomada das atividades – não tão espetacular – desemprego persiste </a:t>
            </a:r>
          </a:p>
          <a:p>
            <a:pPr>
              <a:lnSpc>
                <a:spcPct val="90000"/>
              </a:lnSpc>
            </a:pPr>
            <a:r>
              <a:rPr lang="pt-BR" altLang="pt-BR" sz="2100"/>
              <a:t>Atualmente:</a:t>
            </a:r>
          </a:p>
          <a:p>
            <a:pPr lvl="1">
              <a:lnSpc>
                <a:spcPct val="90000"/>
              </a:lnSpc>
            </a:pPr>
            <a:r>
              <a:rPr lang="pt-BR" altLang="pt-BR" sz="2000"/>
              <a:t>Legislação do New Deal: construção política no meio de diferentes interesses</a:t>
            </a:r>
            <a:r>
              <a:rPr lang="pt-BR" altLang="pt-BR" sz="2200"/>
              <a:t> </a:t>
            </a:r>
            <a:endParaRPr lang="pt-BR" altLang="pt-BR" sz="1900"/>
          </a:p>
          <a:p>
            <a:pPr lvl="2">
              <a:lnSpc>
                <a:spcPct val="90000"/>
              </a:lnSpc>
            </a:pPr>
            <a:r>
              <a:rPr lang="pt-BR" altLang="pt-BR" sz="1800"/>
              <a:t>parece um </a:t>
            </a:r>
            <a:r>
              <a:rPr lang="pt-BR" altLang="pt-BR" sz="1800" i="1"/>
              <a:t>patchwork</a:t>
            </a:r>
          </a:p>
          <a:p>
            <a:pPr lvl="2">
              <a:lnSpc>
                <a:spcPct val="90000"/>
              </a:lnSpc>
            </a:pPr>
            <a:r>
              <a:rPr lang="pt-BR" altLang="pt-BR" sz="1800"/>
              <a:t>Muitas vezes incoerente e por vezes populistas</a:t>
            </a:r>
          </a:p>
          <a:p>
            <a:pPr lvl="2">
              <a:lnSpc>
                <a:spcPct val="90000"/>
              </a:lnSpc>
            </a:pPr>
            <a:r>
              <a:rPr lang="pt-BR" altLang="pt-BR" sz="1800"/>
              <a:t>Tem diferentes momentos (fases)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FDC4F79B-99CB-4B0D-8851-703A62EAFB7B}"/>
              </a:ext>
            </a:extLst>
          </p:cNvPr>
          <p:cNvSpPr>
            <a:spLocks noGrp="1"/>
          </p:cNvSpPr>
          <p:nvPr>
            <p:ph type="ctrTitle"/>
          </p:nvPr>
        </p:nvSpPr>
        <p:spPr>
          <a:xfrm>
            <a:off x="685800" y="2130425"/>
            <a:ext cx="7772400" cy="1470025"/>
          </a:xfrm>
        </p:spPr>
        <p:txBody>
          <a:bodyPr/>
          <a:lstStyle/>
          <a:p>
            <a:pPr algn="l"/>
            <a:r>
              <a:rPr lang="pt-BR" altLang="pt-BR" sz="4000"/>
              <a:t>De Hoover a FDR ...</a:t>
            </a:r>
          </a:p>
        </p:txBody>
      </p:sp>
      <p:sp>
        <p:nvSpPr>
          <p:cNvPr id="12291" name="Rectangle 5">
            <a:extLst>
              <a:ext uri="{FF2B5EF4-FFF2-40B4-BE49-F238E27FC236}">
                <a16:creationId xmlns:a16="http://schemas.microsoft.com/office/drawing/2014/main" id="{E3232514-D8A0-4640-8D71-89CCEFDAFC19}"/>
              </a:ext>
            </a:extLst>
          </p:cNvPr>
          <p:cNvSpPr>
            <a:spLocks noGrp="1"/>
          </p:cNvSpPr>
          <p:nvPr>
            <p:ph type="subTitle" idx="1"/>
          </p:nvPr>
        </p:nvSpPr>
        <p:spPr>
          <a:xfrm>
            <a:off x="1371600" y="3886200"/>
            <a:ext cx="6400800" cy="1752600"/>
          </a:xfrm>
        </p:spPr>
        <p:txBody>
          <a:bodyPr/>
          <a:lstStyle/>
          <a:p>
            <a:endParaRPr lang="pt-BR" altLang="pt-BR" sz="2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3E64F25-107E-4771-A3BF-7C6C0E0FB976}"/>
              </a:ext>
            </a:extLst>
          </p:cNvPr>
          <p:cNvSpPr>
            <a:spLocks noGrp="1"/>
          </p:cNvSpPr>
          <p:nvPr>
            <p:ph type="title"/>
          </p:nvPr>
        </p:nvSpPr>
        <p:spPr>
          <a:xfrm>
            <a:off x="1042988" y="0"/>
            <a:ext cx="6789737" cy="1143000"/>
          </a:xfrm>
        </p:spPr>
        <p:txBody>
          <a:bodyPr/>
          <a:lstStyle/>
          <a:p>
            <a:r>
              <a:rPr lang="pt-BR" altLang="pt-BR"/>
              <a:t>EUA - 1932</a:t>
            </a:r>
          </a:p>
        </p:txBody>
      </p:sp>
      <p:sp>
        <p:nvSpPr>
          <p:cNvPr id="13315" name="Rectangle 3">
            <a:extLst>
              <a:ext uri="{FF2B5EF4-FFF2-40B4-BE49-F238E27FC236}">
                <a16:creationId xmlns:a16="http://schemas.microsoft.com/office/drawing/2014/main" id="{9BFBC154-3C4A-4C2D-93E7-13582FFABE02}"/>
              </a:ext>
            </a:extLst>
          </p:cNvPr>
          <p:cNvSpPr>
            <a:spLocks noGrp="1"/>
          </p:cNvSpPr>
          <p:nvPr>
            <p:ph type="body" sz="half" idx="1"/>
          </p:nvPr>
        </p:nvSpPr>
        <p:spPr>
          <a:xfrm>
            <a:off x="323850" y="1341438"/>
            <a:ext cx="4968875" cy="5183187"/>
          </a:xfrm>
        </p:spPr>
        <p:txBody>
          <a:bodyPr/>
          <a:lstStyle/>
          <a:p>
            <a:pPr>
              <a:lnSpc>
                <a:spcPct val="90000"/>
              </a:lnSpc>
            </a:pPr>
            <a:r>
              <a:rPr lang="pt-BR" altLang="pt-BR" sz="2900"/>
              <a:t>12 milhões de desempregados </a:t>
            </a:r>
          </a:p>
          <a:p>
            <a:pPr lvl="1">
              <a:lnSpc>
                <a:spcPct val="90000"/>
              </a:lnSpc>
              <a:buFont typeface="Wingdings 2" panose="05020102010507070707" pitchFamily="18" charset="2"/>
              <a:buNone/>
            </a:pPr>
            <a:r>
              <a:rPr lang="pt-BR" altLang="pt-BR"/>
              <a:t>(quase 1/4 da força de trabalho)</a:t>
            </a:r>
          </a:p>
          <a:p>
            <a:pPr>
              <a:lnSpc>
                <a:spcPct val="90000"/>
              </a:lnSpc>
            </a:pPr>
            <a:r>
              <a:rPr lang="pt-BR" altLang="pt-BR" sz="2900"/>
              <a:t>Queda de 25% da produção industrial</a:t>
            </a:r>
          </a:p>
          <a:p>
            <a:pPr>
              <a:lnSpc>
                <a:spcPct val="90000"/>
              </a:lnSpc>
            </a:pPr>
            <a:r>
              <a:rPr lang="pt-BR" altLang="pt-BR" sz="2900"/>
              <a:t>Quebra de 1500 bancos/ano</a:t>
            </a:r>
          </a:p>
          <a:p>
            <a:pPr>
              <a:lnSpc>
                <a:spcPct val="90000"/>
              </a:lnSpc>
            </a:pPr>
            <a:r>
              <a:rPr lang="pt-BR" altLang="pt-BR" sz="2900"/>
              <a:t>Final 32/33 – situação piora </a:t>
            </a:r>
          </a:p>
          <a:p>
            <a:pPr lvl="1">
              <a:lnSpc>
                <a:spcPct val="90000"/>
              </a:lnSpc>
            </a:pPr>
            <a:r>
              <a:rPr lang="pt-BR" altLang="pt-BR"/>
              <a:t>Insegurança em relação à Roosevelt</a:t>
            </a:r>
          </a:p>
          <a:p>
            <a:pPr lvl="1">
              <a:lnSpc>
                <a:spcPct val="90000"/>
              </a:lnSpc>
            </a:pPr>
            <a:r>
              <a:rPr lang="pt-BR" altLang="pt-BR"/>
              <a:t>Hoover: </a:t>
            </a:r>
            <a:r>
              <a:rPr lang="pt-BR" altLang="pt-BR" i="1"/>
              <a:t>lame duck</a:t>
            </a:r>
          </a:p>
          <a:p>
            <a:pPr lvl="1">
              <a:lnSpc>
                <a:spcPct val="90000"/>
              </a:lnSpc>
            </a:pPr>
            <a:r>
              <a:rPr lang="pt-BR" altLang="pt-BR" i="1"/>
              <a:t>Comissão Pecora do Senado: credibilidade do sistema bancário</a:t>
            </a:r>
          </a:p>
          <a:p>
            <a:pPr lvl="2">
              <a:lnSpc>
                <a:spcPct val="90000"/>
              </a:lnSpc>
            </a:pPr>
            <a:r>
              <a:rPr lang="pt-BR" altLang="pt-BR" i="1"/>
              <a:t>Desemprego: 1/3 da força de trabalho </a:t>
            </a:r>
          </a:p>
          <a:p>
            <a:pPr lvl="2">
              <a:lnSpc>
                <a:spcPct val="90000"/>
              </a:lnSpc>
            </a:pPr>
            <a:r>
              <a:rPr lang="pt-BR" altLang="pt-BR" i="1"/>
              <a:t>Quebra de mais 1000 bancos</a:t>
            </a:r>
          </a:p>
        </p:txBody>
      </p:sp>
      <p:pic>
        <p:nvPicPr>
          <p:cNvPr id="13316" name="Picture 4" descr="A fotografia Migrant Mother, uma das fotos americanas mais famosas da década de 1930, mostrando Florence Owens Thompson, mãe de sete crianças, de 32 anos de idade, em Nipono, Califórnia, março de 1936, em busca de um emprego ou de ajuda social para sustentar sua familia. Seu marido havia perdido seu emprego em 1931, e morrera no mesmo ano.">
            <a:hlinkClick r:id="rId3" tooltip="A fotografia Migrant Mother, uma das fotos americanas mais famosas da década de 1930, mostrando Florence Owens Thompson, mãe de sete crianças, de 32 anos de idade, em Nipono, Califórnia, março de 1936, em busca de um emprego ou de ajuda social para sustentar sua familia. Seu marido havia perdido seu emprego em 1931, e morrera no mesmo ano."/>
            <a:extLst>
              <a:ext uri="{FF2B5EF4-FFF2-40B4-BE49-F238E27FC236}">
                <a16:creationId xmlns:a16="http://schemas.microsoft.com/office/drawing/2014/main" id="{8FE48777-6501-49E9-87D4-ECDE93BFB9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620713"/>
            <a:ext cx="2990850"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a:extLst>
              <a:ext uri="{FF2B5EF4-FFF2-40B4-BE49-F238E27FC236}">
                <a16:creationId xmlns:a16="http://schemas.microsoft.com/office/drawing/2014/main" id="{D577AC8D-76B3-479C-A11B-51E8141509B1}"/>
              </a:ext>
            </a:extLst>
          </p:cNvPr>
          <p:cNvSpPr txBox="1">
            <a:spLocks noChangeArrowheads="1"/>
          </p:cNvSpPr>
          <p:nvPr/>
        </p:nvSpPr>
        <p:spPr bwMode="auto">
          <a:xfrm>
            <a:off x="5399088" y="4724400"/>
            <a:ext cx="3744912" cy="206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pt-BR" altLang="pt-BR" i="1">
                <a:cs typeface="Arial" panose="020B0604020202020204" pitchFamily="34" charset="0"/>
              </a:rPr>
              <a:t>Migrant Mother</a:t>
            </a:r>
            <a:r>
              <a:rPr lang="pt-BR" altLang="pt-BR">
                <a:cs typeface="Arial" panose="020B0604020202020204" pitchFamily="34" charset="0"/>
              </a:rPr>
              <a:t> </a:t>
            </a:r>
          </a:p>
          <a:p>
            <a:pPr eaLnBrk="1" hangingPunct="1">
              <a:spcBef>
                <a:spcPct val="50000"/>
              </a:spcBef>
            </a:pPr>
            <a:r>
              <a:rPr lang="pt-BR" altLang="pt-BR" sz="1400">
                <a:cs typeface="Arial" panose="020B0604020202020204" pitchFamily="34" charset="0"/>
              </a:rPr>
              <a:t>Florence Owens Thompson, mãe de 7 crianças, de 32 anos de idade, Califórnia, março de 1936, em busca de um emprego ou de ajuda social para sustentar sua família. Seu marido havia perdido seu emprego em 1931 e morrera no mesmo ano </a:t>
            </a:r>
          </a:p>
          <a:p>
            <a:pPr eaLnBrk="1" hangingPunct="1">
              <a:spcBef>
                <a:spcPct val="50000"/>
              </a:spcBef>
            </a:pPr>
            <a:r>
              <a:rPr lang="pt-BR" altLang="pt-BR" sz="1400">
                <a:cs typeface="Arial" panose="020B0604020202020204" pitchFamily="34" charset="0"/>
              </a:rPr>
              <a:t>Foto: Dorothea Lange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a:extLst>
              <a:ext uri="{FF2B5EF4-FFF2-40B4-BE49-F238E27FC236}">
                <a16:creationId xmlns:a16="http://schemas.microsoft.com/office/drawing/2014/main" id="{FBEE87FD-8A67-4BEE-95D8-E83566CC53E8}"/>
              </a:ext>
            </a:extLst>
          </p:cNvPr>
          <p:cNvGraphicFramePr>
            <a:graphicFrameLocks noChangeAspect="1"/>
          </p:cNvGraphicFramePr>
          <p:nvPr>
            <p:ph/>
          </p:nvPr>
        </p:nvGraphicFramePr>
        <p:xfrm>
          <a:off x="192088" y="273050"/>
          <a:ext cx="8747125" cy="6116638"/>
        </p:xfrm>
        <a:graphic>
          <a:graphicData uri="http://schemas.openxmlformats.org/presentationml/2006/ole">
            <mc:AlternateContent xmlns:mc="http://schemas.openxmlformats.org/markup-compatibility/2006">
              <mc:Choice xmlns:v="urn:schemas-microsoft-com:vml" Requires="v">
                <p:oleObj spid="_x0000_s15363" name="Gráfico" r:id="rId3" imgW="8772668" imgH="6134052" progId="MSGraph.Chart.8">
                  <p:embed followColorScheme="full"/>
                </p:oleObj>
              </mc:Choice>
              <mc:Fallback>
                <p:oleObj name="Gráfico" r:id="rId3" imgW="8772668" imgH="6134052"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88" y="273050"/>
                        <a:ext cx="8747125" cy="611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trimônio Líquido">
  <a:themeElements>
    <a:clrScheme name="Patrimônio Líquid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trimônio Líquid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trimônio Líquid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5061</TotalTime>
  <Words>2307</Words>
  <Application>Microsoft Office PowerPoint</Application>
  <PresentationFormat>Apresentação na tela (4:3)</PresentationFormat>
  <Paragraphs>361</Paragraphs>
  <Slides>26</Slides>
  <Notes>14</Notes>
  <HiddenSlides>1</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Patrimônio Líquido</vt:lpstr>
      <vt:lpstr>Aula 20: A recuperação no pós Crise: Roosevelt e o New Deal</vt:lpstr>
      <vt:lpstr>Os debates em torno do New Deal</vt:lpstr>
      <vt:lpstr>Apresentação do PowerPoint</vt:lpstr>
      <vt:lpstr>Apresentação do PowerPoint</vt:lpstr>
      <vt:lpstr>Historiadores e economistas</vt:lpstr>
      <vt:lpstr>New Deal um projeto bem concebido ? </vt:lpstr>
      <vt:lpstr>De Hoover a FDR ...</vt:lpstr>
      <vt:lpstr>EUA - 1932</vt:lpstr>
      <vt:lpstr>Apresentação do PowerPoint</vt:lpstr>
      <vt:lpstr>Herbert Hoover (4.3.29 -3.3.33)     x   Franklin Roosevelt (4.3.33 – 12.4.45)</vt:lpstr>
      <vt:lpstr>Hoover: the right man, “in the right place at the wrong time” </vt:lpstr>
      <vt:lpstr>Apresentação do PowerPoint</vt:lpstr>
      <vt:lpstr>Roosevelt – New Deal</vt:lpstr>
      <vt:lpstr>Diferentes grupos juntos com Roosevelt</vt:lpstr>
      <vt:lpstr> Recuperação fases e características</vt:lpstr>
      <vt:lpstr>Apresentação do PowerPoint</vt:lpstr>
      <vt:lpstr>Action, Action Now – os primeiros 100 dias </vt:lpstr>
      <vt:lpstr>Medidas do New Deal (1) </vt:lpstr>
      <vt:lpstr>Medidas do New Deal (2) </vt:lpstr>
      <vt:lpstr>Medidas do New Deal (3) </vt:lpstr>
      <vt:lpstr>Medidas do New Deal (4) </vt:lpstr>
      <vt:lpstr>Medidas do New Deal (5)</vt:lpstr>
      <vt:lpstr>Roosevelt e o déficit Público </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01: A Revolução Industrial</dc:title>
  <dc:creator>Familia Gremaud</dc:creator>
  <cp:lastModifiedBy>Amaury Gremaud</cp:lastModifiedBy>
  <cp:revision>208</cp:revision>
  <dcterms:created xsi:type="dcterms:W3CDTF">2010-03-02T13:48:41Z</dcterms:created>
  <dcterms:modified xsi:type="dcterms:W3CDTF">2019-06-06T00:03:29Z</dcterms:modified>
</cp:coreProperties>
</file>