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9" r:id="rId4"/>
    <p:sldId id="273" r:id="rId5"/>
    <p:sldId id="261" r:id="rId6"/>
    <p:sldId id="263" r:id="rId7"/>
    <p:sldId id="274" r:id="rId8"/>
    <p:sldId id="270" r:id="rId9"/>
    <p:sldId id="260" r:id="rId10"/>
    <p:sldId id="264" r:id="rId11"/>
    <p:sldId id="275" r:id="rId12"/>
    <p:sldId id="265" r:id="rId13"/>
    <p:sldId id="276" r:id="rId14"/>
    <p:sldId id="259" r:id="rId15"/>
    <p:sldId id="266" r:id="rId16"/>
    <p:sldId id="271" r:id="rId17"/>
    <p:sldId id="277" r:id="rId18"/>
    <p:sldId id="267" r:id="rId19"/>
    <p:sldId id="278" r:id="rId20"/>
    <p:sldId id="258" r:id="rId21"/>
    <p:sldId id="268" r:id="rId22"/>
    <p:sldId id="272" r:id="rId23"/>
    <p:sldId id="257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60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2708C-39FC-413F-88AD-AA6F31279210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A534-B323-46AB-81DC-AD39CB625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2708C-39FC-413F-88AD-AA6F31279210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A534-B323-46AB-81DC-AD39CB625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2708C-39FC-413F-88AD-AA6F31279210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A534-B323-46AB-81DC-AD39CB625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2708C-39FC-413F-88AD-AA6F31279210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A534-B323-46AB-81DC-AD39CB625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2708C-39FC-413F-88AD-AA6F31279210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A534-B323-46AB-81DC-AD39CB625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2708C-39FC-413F-88AD-AA6F31279210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A534-B323-46AB-81DC-AD39CB625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2708C-39FC-413F-88AD-AA6F31279210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A534-B323-46AB-81DC-AD39CB625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2708C-39FC-413F-88AD-AA6F31279210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A534-B323-46AB-81DC-AD39CB625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2708C-39FC-413F-88AD-AA6F31279210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A534-B323-46AB-81DC-AD39CB625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2708C-39FC-413F-88AD-AA6F31279210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A534-B323-46AB-81DC-AD39CB625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2708C-39FC-413F-88AD-AA6F31279210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A534-B323-46AB-81DC-AD39CB625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782708C-39FC-413F-88AD-AA6F31279210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95EA534-B323-46AB-81DC-AD39CB625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10" Type="http://schemas.openxmlformats.org/officeDocument/2006/relationships/image" Target="../media/image28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10" Type="http://schemas.openxmlformats.org/officeDocument/2006/relationships/image" Target="../media/image37.jpeg"/><Relationship Id="rId4" Type="http://schemas.openxmlformats.org/officeDocument/2006/relationships/image" Target="../media/image31.jpeg"/><Relationship Id="rId9" Type="http://schemas.openxmlformats.org/officeDocument/2006/relationships/image" Target="../media/image3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3" Type="http://schemas.openxmlformats.org/officeDocument/2006/relationships/image" Target="../media/image39.jpeg"/><Relationship Id="rId7" Type="http://schemas.openxmlformats.org/officeDocument/2006/relationships/image" Target="../media/image43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Elementos teórico conceituais de Ciências Naturais para as primeiras séries do Ensino Fundamental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Bloco 3 – aula 3</a:t>
            </a:r>
          </a:p>
          <a:p>
            <a:r>
              <a:rPr lang="pt-BR" dirty="0" err="1" smtClean="0"/>
              <a:t>Profa</a:t>
            </a:r>
            <a:r>
              <a:rPr lang="pt-BR" dirty="0" smtClean="0"/>
              <a:t>. Cláudia </a:t>
            </a:r>
            <a:r>
              <a:rPr lang="pt-BR" dirty="0" err="1" smtClean="0"/>
              <a:t>Galian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RÉPTEIS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sz="4200" dirty="0"/>
              <a:t>T</a:t>
            </a:r>
            <a:r>
              <a:rPr lang="pt-BR" sz="4200" dirty="0" smtClean="0"/>
              <a:t>emperatura variável</a:t>
            </a:r>
          </a:p>
          <a:p>
            <a:r>
              <a:rPr lang="pt-BR" sz="4200" dirty="0"/>
              <a:t>P</a:t>
            </a:r>
            <a:r>
              <a:rPr lang="pt-BR" sz="4200" dirty="0" smtClean="0"/>
              <a:t>ele </a:t>
            </a:r>
            <a:r>
              <a:rPr lang="pt-BR" sz="4200" dirty="0"/>
              <a:t>queratinizada, com pouquíssimas glândulas, ou seja, possuem a pele </a:t>
            </a:r>
            <a:r>
              <a:rPr lang="pt-BR" sz="4200" dirty="0" smtClean="0"/>
              <a:t>seca</a:t>
            </a:r>
          </a:p>
          <a:p>
            <a:r>
              <a:rPr lang="pt-BR" sz="4200" dirty="0" smtClean="0"/>
              <a:t>Lagartos </a:t>
            </a:r>
            <a:r>
              <a:rPr lang="pt-BR" sz="4200" dirty="0"/>
              <a:t>e serpentes têm escamas cobertas por grossa camada </a:t>
            </a:r>
            <a:r>
              <a:rPr lang="pt-BR" sz="4200" dirty="0" smtClean="0"/>
              <a:t>córnea </a:t>
            </a:r>
          </a:p>
          <a:p>
            <a:r>
              <a:rPr lang="pt-BR" sz="4200" dirty="0" smtClean="0"/>
              <a:t>Em </a:t>
            </a:r>
            <a:r>
              <a:rPr lang="pt-BR" sz="4200" dirty="0"/>
              <a:t>alguns a derme se ossifica, formando um exoesqueleto, tal como a carapaça das tartarugas e as placas ventrais do </a:t>
            </a:r>
            <a:r>
              <a:rPr lang="pt-BR" sz="4200" dirty="0" smtClean="0"/>
              <a:t>crocodilo</a:t>
            </a:r>
            <a:endParaRPr lang="pt-BR" sz="4200" dirty="0"/>
          </a:p>
          <a:p>
            <a:endParaRPr lang="pt-BR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RÉPTEIS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Alguns possuem glândulas de peçonha, que podem ou não estar ligadas aos dentes inoculadores</a:t>
            </a:r>
          </a:p>
          <a:p>
            <a:r>
              <a:rPr lang="pt-BR" dirty="0" smtClean="0"/>
              <a:t>A língua é rica em terminações tácteis e nos lagartos e serpentes reúne as funções gustativa e táctil</a:t>
            </a:r>
          </a:p>
          <a:p>
            <a:r>
              <a:rPr lang="pt-BR" dirty="0" smtClean="0"/>
              <a:t>Algumas serpentes possuem, entre as narinas e os olhos, a fosseta </a:t>
            </a:r>
            <a:r>
              <a:rPr lang="pt-BR" dirty="0" err="1" smtClean="0"/>
              <a:t>loreal</a:t>
            </a:r>
            <a:r>
              <a:rPr lang="pt-BR" dirty="0" smtClean="0"/>
              <a:t>, que percebe variações na temperatura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RÉPTEIS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tímpano é à flor da pele e está em contato com um ouvido interno. As serpentes não possuem cavidade timpânica, apenas o ouvido interno, por isto, não contam com o sentido da audição</a:t>
            </a:r>
          </a:p>
          <a:p>
            <a:r>
              <a:rPr lang="pt-BR" dirty="0" smtClean="0"/>
              <a:t>Respiração é totalmente pulmonar</a:t>
            </a:r>
          </a:p>
          <a:p>
            <a:r>
              <a:rPr lang="pt-BR" dirty="0" smtClean="0"/>
              <a:t>Fecundação é interna e a maioria é </a:t>
            </a:r>
            <a:r>
              <a:rPr lang="pt-BR" dirty="0" smtClean="0"/>
              <a:t>ovípara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RÉPTEIS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Lagartos e serpentes machos possuem dois hemipênis</a:t>
            </a:r>
          </a:p>
          <a:p>
            <a:r>
              <a:rPr lang="pt-BR" dirty="0" smtClean="0"/>
              <a:t>Os ovos são muito diferentes dos ovos dos anfíbios: são adaptados ao ambiente terrestre, com casca dura e anexos que protegem e nutrem os embriões.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0.gstatic.com/images?q=tbn:ANd9GcRyuFooL7acLK1Y2s26W-1YTfJ88ac7KeoMETuKDBamB9RIfUQHn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692696"/>
            <a:ext cx="2286000" cy="1543050"/>
          </a:xfrm>
          <a:prstGeom prst="rect">
            <a:avLst/>
          </a:prstGeom>
          <a:noFill/>
        </p:spPr>
      </p:pic>
      <p:sp>
        <p:nvSpPr>
          <p:cNvPr id="16388" name="AutoShape 4" descr="data:image/jpeg;base64,/9j/4AAQSkZJRgABAQAAAQABAAD/2wCEAAkGBhQQDxQPDxAUEA8QDhAQDxAQEBAPEA8VFBAVFRUVFRUXGyYeGBokGRQVIC8gIycqLS0uFR4xNTAsNSYrLCkBCQoKDgwOGg8PGiwkHyQsLCwsKSwsLCwpKSkpKSwpLCwsLCw1LCwsKiwsLCwsLCwsLCwpLCwsKSwqLCksLCwsKf/AABEIANQA7gMBIgACEQEDEQH/xAAcAAABBQEBAQAAAAAAAAAAAAAAAQMEBQYHAgj/xABBEAACAQIEAwUECAQFAwUAAAABAhEAAwQSITEFQVEGEyJhkRUycYEHFCNCUpKhsTNiguFywdHw8RZTohckNENz/8QAGgEBAQEBAQEBAAAAAAAAAAAAAAECAwQFBv/EACwRAAICAAMHBAICAwAAAAAAAAABAhEDEiETFDFRUmGRFSKh4TJBBAUjcYH/2gAMAwEAAhEDEQA/AN9RNaQoOg9BSZB0HoK9W99j4vpT6/j7M5NE1o8g6D0FLkHQegpvfYelPr+Pszc0TWkyDoPQUZB0HoKu99h6U+v4+zNzRNaXIOg9BRkHQegpva5D0p9fx9mamia0uQdB6CjKOg9BU3tch6S+v4+zEdosEt7C3le2t0ixeNtWRbhD90wUqCD4pOka61SWrl2zibVmxbNmwLmGW5aTDgWri3LY7y7KWQEgmCTcmU2iJ6lkHQegoyDoPQVl/wAm3dHWP9a0qcr/AOfZy7Ci9mweIv3cQWfD3e8RbVoKLjdwy2mUWpQNlYSxER7yzTXDuI4txlZ7oD3MCcxw8PaFy9cW+kvYRWyqqycpAneurZB0HoKMg6D0FTeO3ya9P7rx3s5v7Rvrc7kd5cdcXcAL2SEuWRgna3muqgQTdCiQQZkabVAXi9/K6i5fd+4wTOXwwsth3u3LwukJ9XLFBkA91/juw6vkHQegqLgeE2bAK2LFuyGMsLdtEDGIkwNabz2Iv65c14Mn2exFx8MrX573NdViyG0WCXnVGKEAiVVTsN9qsZrShB0HoKMo6D0FbX8rscpf1TbbzfH2ZqaJrS5B0HoKMo6D0FN7XInpL6/j7M1NE1pcg6D0FGQdB6Cm99h6S+v4+zNTRNaTIOg9BRkHQegpvfYekvr+Pszc0TWkyDoPQUZB0HoKb32HpL6/j7M3NFaTIOg9BSZB0HoKb32HpL6/j7M5RWjyjoPQUmQdB6Cm99h6S+v4+xyiKWkrwn3AoopaASiloqgKKKKgCiiloBKKWKIoBKKWiqBKKWigEopaKASilikqASiliigEopYpKAKIoooAoiiigEikivVEUB6pK9RSRQglLFFLQCRRFLRVAlEUtFAJRS0UAUUU1icUlpC911toN2dgqj5mgHaKobPbzAM/djG2gw/GTaB+DOAD61bpxC0wzLdtlQJzC4hAHWZpZaaH6KgDtDhokYuwQNyL9ox6NUrC4tLq57TrcT8dtg6+opZKHaKKIoAoiiKKAIpKWioBIoiloqg8xRXqkoAikililigPMURS0RQC0UpooBKKWkoApYoiiKASKKWKKAKicQ4rZw658ReSysTNxwsx0B1NUnbHtvbwFq4SGN4BRbBttkYtsc2xjePlXGsXibuMf6xisxtscwLHxFfxdPhy008suVHSMLOkdoPpasBe7wT5naZvuhyoAN0RtWM8yI+Ncu45x+9iFVr129fb+d4mfwINF6QKzb2ma+AGD6QjKrCABAGWP086t7UwLbj3dC7kIEMRmBzee1Ylx1OsFpoVNou92LK3ZGkKTI+Q/apluyzHLDu4IDzDZNToMpOY/E/KnrdvLmzmJzeH3c88yRuPIVJ4U720ItCV1YnMqNprtPQT8xUzci5OZFvWXRGcHLDRlyhW/q8qYwHHrtkl7Zayw3uWHeyT0zZGE1dY28bgNwplAZe8IcE3NoO51H+lQ72At3FDllt2pMgA5iFMFtBoJBHU8q3+jNFpwz6WeIIMq4lr0mB3yW7sf1Zc371b/wDq1jW0t4qzmGwfDoM22m2/+lZvBWAZWzbc2VfMViWPmx2HLQfvXniWBuKCWQAMcsufdI/XXqY2qWyUv2dC7P8A00stxbPE7AQttetI9vTq1tiZHmp+VdSwuLS6guWnV0YSGUhga+Ub5YHJIK7qGh0PkOXpFansf2xv4IfYt9nngg5nE75HXbbYgbee1zUrI8O2fRVFYnsx9KdjF3BYvDuLzEBSTNpztAJ1UzyPrOlbetp2cmqEooooQKKKKAKKKKAKKKKAWilooBKKWKKAKKWkoAprFYpLSNcuMEtopZ2YwFA5mnZrkfbvtUMXiO4Vowlph1UXnkDNt4gJ09RvUbo1GOYY7c8eHEMQqBYwtgZlDjW6zRqRyGg0/vGb7RZr1sJbbxAhmEhZEaz0AjbyPSnb93XNvJI/WWn5gVXJxHK9tlCkqVZlOpeDnQEc41Mf4etcfylZ6qyxHLPZG5aCXLvgQqrBCT3tyfukA+EQBI8/KasLWAtJZOdMyidBqQSdhzGvMVOvcQN+53jaDXKrGY6knn/aoWLx5CFUiQxBkfefYnyAJ9D5VzV4jplfsVmYZ+8Y2ypW2Gbu9y6nbICZkExpr8BrWmu9lTh0AuC4TJll7mBtvoT/AMVadmeF2rl1Hu5VFts9m2T4rjzMk81BBOvMHpTXa3i570hW8I+5BlxG+n9v0rbvMlEzaStmdHDlIlg5tkZVL3FyhvuyBuPSamngl2DLDxSVZRFskjSemkbwBHKtT2eP1mwWRVEKTlaIIGhjl5fvVTc4xdS/ctOgCqwEHL3YkTAI1XTWZ5jTrVmk6aFpajXAcAbGZkYklACdzuPFtzPTSnu0FkuJGXMBDkyCw3016VYYfE21UFldM4L5Si3LZGaAQTp5ADXT1cuKlwhrZCwStwiEJHRhppsefKtWZZzvHcCZALqLKsNQQCJJ008+VQOHYO9nL27TXFGt1VBJKjxGI106wd+YMHo95ChIZSy8hGbPrqCzZQJ1E6mJqRwNreH70914m/iXSIciJKqDsszEcgJnSLN0rXEiX6Ob4TI9+FaVuDKVuSrW55+evT0Fd5+jvtZ9bw4s3mnE2ZRiTrcC6TrqSI16xPWua8c4Cl5e8gKVBZCuwAYkKZ5xGv8AwKfs9xy7axRZWyAuLjN+FkEK+u5yiG6wJ51iE82qLOGlH0jRVdwDjaYuwt5NCRDr+BuY+HSrKu55hKSlooBKKWigEopaIoBaKKWhAooooBKruPcaXCWTdfU+6i7ZjE+kCasawn0n4Z74s2rdwJl717szsVAUjTUgg6edYxJZYt2dMKOaSTMh2m+ku/iFNpECo2nd22l36ZuceVZNrjWity9HeO0QTnKSdZ/mgxpUxuHLhnzKJIn7RjJiCDA5fv51V2bLYlywPgUDM5nxR91enx6xXmUr1Pc40qRaYxAlpgDmK24UCSzlzpljckFR8qj8NwGVvFBZDBAie8gZs/PKNgNjAqxw+GFzDMlsRezzaJYko2ZoVpESJkHy6Qa8YXCfV/sGU5w0sxEM7NuR/kD61q9DLTbLO1CiSToCD8TuarUXS8N2LIqAnTMwmR5a/oamrb5DVRGvLfYjl+lU7M11r7oDFtmtrzCu32cmNgFDMT5Cs4a1E2SOFcSGcsAXYLktMzGABpmKga+HX4z1NP4bBDFXQXkFi0+DNngb/Hf9KncIwK4e1ky/aA6uZCtzmfKKtcHhc9xWIVlUwMwDeZ00Mbelblie60clDTU9YXCNastYErGRSe6a0wVZ/EJ5k/0r1NP4XBd9LXAgDMBIARTPwjcCZ3MAbxTPETlYgju1k+JWbxKRtlaY/wCK8e1TK2kUkWwGYKJAJgZjG4BI+Qrom2jLVGgKKLaqBFu2MizvA11A8+VU3FcObjZbWkDTTc+XQyQPnUbGcZDMVXxBQcxyi6Waf5TmSPNapFsXWuB7TFRrlgvCxy8Wg9K5RhWrNuX6ReYDiDFGB95SWUMvusiyY/8AIfKqrEcWt/eYs2V2Z2aMidR1OoFVmMv37d4Oxkvldu7B7sljGh+Ok7ST8apsTZDN3RJUswAMatbJ0Ef4o9BXRrSxHXQsm7RxalV8KsUZDo2WYDR81/Wq/B4iZvL/AAyxBBAzW25T5Rp01qVf4XZslPtPEZzERB1GsH4DTzqivBsPduINEbMTMgETpv069CK5xyt+008yXuNr2b7YezXQ20LLdGd0ZicyvByqd9DMEzHzM9q4Jx21jLQu2HzDZl+8h6MOX+dfM/EMQ1oWNDAtERcU92dJGVuusfKr/s7xa4jLicEz2LykB0ablm8OaGPjsY6jrXXPl48Dk4KXDifRFLWW7L9vbeLbubqfV8TyRjKXf/zbmd/CdfjrWprqnfA4NNaMKSKWihApIpaKAKWkpaECimcVi0tIbl1wiKJZmMAVyDtf2/vYjEAYJ3SwgbLC63NCGcg8unSJqNmoxs6/bxaMzItxWdDldFZSyneCNxWI+k5GRBeTWQFAPuswmFPxkVyu79ZZ1L3LpcDQi62dI1AJnQT0qRf4li7yC3dxF29bRh4Huu6kjTnO3WueJHPGmd8P/HKxmxabGNAZlAH2pksq9VAP71bXES0gQeFVGyjUn8Q6nz2+Ne0srYwqmPGwzXANsx1g9YGkbHzrM8R4zcZpgqWMQACSJ/GduWw5V5PzdLge38VmZoOzbG5cuXPcyqAmhygtMafIknnIpziPaRLbKuItlmDgDIRIWDmZSdCInQnU8688AxYSwAwhGDOzzLEtcIUdIyBeXOs12hPfYhO6JChsi6k6s0E+XWIrpGNzpnGUmo2agsFT6wrnucyhmAZXVSRGZd11I8uleuH4fubZtMMpe8+IukE+IsxhdNdFA06k1kxxE95dcsy5LdyxaOaCoLRAA2J8Wo6nar/h3b5fqrDFWs962VHeqQrFdFUkQQzAmdd9da6PDdaHPaK9S81HiHgmAV0B+EiVOv7VKLBUNzRgqFmhYbQfynX0qPhMMgt2TdxHiupmXvkNpiWY5QYlAYB+9OgNP8X4JcKXMi5x3GjhcwbSdJ3Fc611Nf6K/il8sihRrcEKc7GZjSGURoatOCYPJbcsDnukksBnNsDRUZdxoBM9aqsHgnz2nKk27Skr4WBE21QAZpiPEflUVe1Ru4lFtFWQOEVP4VwgtGmYwdwRDCuiTaaRmTSqy4GFt6z9o5dghKqzKNTCnwsOe5NR7VgByrZYABYM2o6bkiNdv9izYMXIYNz/AIlprnQb5Gn8xpPqZDaW7h/myCwsj+chfWubk3xNUkQ1wwCNZCFg0+FplgxmNdVXzPIaVkcRwC4Lgee8HjNgjxh1RSY1IJUdZ+6YmBO1vXEnIALvePAtYcF8zR/9t0jVfJR8Zp3HXjZDRlu4p4RbIHhQQGCFRssMP8UD4VqDaDRgcbgizAd4oOWGiV0jUSssSI6im+JcCtoVLXc1zKrGAu8kHcnSI3NaHifZ/Kc+c3CDLgZbYViBK6axHP57a1Xi/nsP9mEa1b0KSytrDaxyIB9aifI26/ZG4jhFXD2bmFuNcsKcuS8qMUuS2fMdgJJETpp1mnsJxtLd8F7ShnUZhblcojTNrAB3g7RpuKp8fjrmFXul0a4WJG6srGDPUaaH41Gs9lb18m4jKSWLG2zFSJMwGbT1reTMtTGbK9DbX8dh8RdRBibGHYNmN3vVlBzOhEkaGJG1do4P/AQd/wDWYWDflT3nn4SR+tfOfA+Cm3cV7y5YfKQ2UyQrNlAnxe6okR0roHCTbtA9y5w7u8XXsMxuh1lmLKFliYJCnQKTO4pBLDVHPE9+p1iisTgvpAFof+9Kd3CkXbUuUmdLigb6cvPetqjhgGUgggEEaggiQRXdNPgedxa4i0UUtUyFReJYAXrZTO9tpzJctNluW2GzKf8AI6EEg1KqJxO9cW2TYRXuHQd4+RF/mY7keQ1oVHI/pFt4qzftWcRifrFtwXthgEUaZSWGwMidyKpb92SChVGRVAIy5QDof0O+u9X3bfs87HvMRjfrGJI1tpb8FsamF18KisI2LfNFhbjFSQBbRiBvvI1rHE73RpzlJzK0sQp0OYnQAkdRIp61g2fZTIOsKTv589axGPGLue/ZuL/S8/rt8qMFj8VY2FwDzBplJmN6OC3WHiXKApEuwGbyjr5/CaxfGbZFzKU8QWIykHNtpBg6mR8qkntrfiGBquudoXzrcAlkYOMwkSDIrCw1F2jptW1lZrOJfYYa3Z++VVJgaaany56f3qo4XZQ3AGnwFnUeHXTU6HXYU5ie1djFkNiA+GuAESk3LJJG+niX0NeeEYQtdJsAXR3bZe7uLcJ235r8wNq5RTSd8TrJppUQOKIHZjMmToNY3gAeUb+VeeF4dc8XVBt3ZUSCeYgdRrGs8jVld4Pct3czKAmbTMYEHz+NPWrAKKXhWtO+XKQD8xzG/pzr0ZvbocHH3EfjDtaa2tvNkKMw8Urmyss7ctfXzpOzmPcjvGuMPq9o+FpGdgCUBKiSo2gxOlRsY/eeAEkLOp8yZ/erDg950DGQyllzAqrgjIZInbcelOEQ9WTuznb/ABBusuIYYi27lmBAbKADJynUDQbcpqx49f4cxsuLDJcuKlwNZOXLMZTqDzMbisljbwi4wtgXGLKrgFYDSWnl12APmZqy4bctn6t3mZCti0iMpIzFdPENNPiedR8bRFwo1mGe0oQLeuSSAwFxYBMa6sJ5VUY7jti3eKFzcBKgFmKjV2nRQ06QNYnfnTfEblsK+IlHyAhVyJAfUa+HX4TyrPcJ4kMiku47u59oEOXQtILEMDGh61zhFN6nSTaWhfWu1Vy4xs4S3bsIT/Gu3ASOjJbALHTXY7narXhCZrjMzXL11rZFy8zC2yhTr3a/OMpJmOVYE32tYgtZm79owEwWdfeVtQRzOsHy11rcNiHuC1fVRbZ7TQpmJ8JZQWIy6j7vWtyaVEirtD+IwRv7qzCJ7y3J56ZkGpHORrM7VH4JwdwxQy9ppK5dVMmCrxs3XkZOkzVrbsumH73xKt0BlZ4STO09dVAgaxziazvEu2F3DvCnN4SfGAGiNs0S0mN53rniQco5YmoSp5mQeL8HV8UG8KqAQoaAAFMTry1HrVnawaohIMheSmADy/z+QrJ8S44cVetuV7prY8Ck5gSfeOwBmAI8qs8XxDLbJQd2oIJUaEHJyPMSTBjpW4QaikzMppuyNxJ8zCZUAgggEfMR+9efa2WDcFu7bRs0Sq6iBsfeEDkK0HDsZavWe9urbLKwVlYd14VGkR4SskD+mqG9h1LNlRlVXZQwKy6hoJgrAU7gGuiimc26PfEuMtdzi3dJtuc5DW1XxHeIn966D9F/bOCnDrwYKyn6q7GcrCZsnpsSo+XMRzbE4J1Q3EzuCAw8YLRsxYAabRHl0pMJiHDoUdrbpNxGXwlTmA0PUEbjeKqVIy9T6boqv7P8T+s4SziOd2yjNGgDRDD8wNWFU5C0hWdxNLRVBX3OA4dmLtYQs3vHL73xGxp+zw62ghLaKOiqB+1SaKULIl3httt0B+QqsxnZay+9selX1eSKlFs55xX6P7ZnKo9KxnFew+SYFdxuWpqsx3Cg42qGkz514jwMpyqoNtkOZSVYbMpKkfAiu6cZ7H5pgViOK9i2EwKhqzKWO2eLRShvm6jCGS+BeBHSW8Q+Rq6wvafB3kVL1psM41DIM9oNrLCPEAdNINU2N7Nuv3TVVe4ey7g1MqLmZsfYuz2it60ZIuIysh+fI1MsFhYOUe4WBRYnckTPxPpXPbN17RzW2a23VGKk/GN60nBfpAu2fDfQX0MAz4XEGZB2J+IpJNosZUz3xy6xyr7vgBygAAmQdY/3pV3hrYFlMyyVRTmnNGggmZI39Yrxc4hhMcRlBS6dPBcVWPQFHAn+matLXCrF0qr3Dbuoioc4CkwIkHQHQDasSftRtcTAcexua9lXS2vhVdYHmw6k61K4DcUXgsNldSpIA1glpj9NTzq37Qdke7OZb1pVnMLl1ypJnkAD5Uz2fS0t+WxFoKgZjcGdh7pG5UAdNKWnEtNSGeHfZ3EYqCETK+beCRr5ctfOt52fwoa1KplzF3jSVk6xAjcVjMfisGLzsLj381vKvcKZzTrqYAHnVtgu2hw9k2bmDdXEFQbmUkESNckxEVxxE3HQ6qSs8vwnLiWYlglti+XvHFu3A1aJygb68qrLuB+vNKXCeQJ++eUL+EDQR505xTG38ZbLXEFuwgzm0nhRo2Nxz7x+OnlWZxPEGJjMGg6AD7NI2gH3j5n5V2Tclocpe16mkxHZ7JFu4VW8INvMQs66aEzy+dN3sLnTunHd3M0STA20B5Qddf8AU1S8NBuOWclmYyzMSxJ8ya6DwjAK6jNroN9/WuitLU56MxKWMoKOoPhIMzoRofgdvQV4tF5GvhknxMVnyB6f3rqK9kLdxs40bKV90EeR+I5Gvd/6NkZGKszPlOWSFkxtOgG1Mxlo5uLJLZlLKDIVM0L7uXUdY/en8FgA+ItWCxAa4i3nEMUFxtY+AMn4/GttY+jl7WS2Mxa4CWGtxE1ESx0HPbpvrVxw36MFw91WzteDvN4sQpB01HlpGnlUc74GkkuJf9hndcILF4Rcw1x7BIEK6rDIy9QVca1oqZw2GCKFEwBAkzT1bRxerFoooqkCiiigCiiigCK8lK9UUAy+HBqFiOEq24FWdEVKLZk8d2TRuVZjifYMGYWuolKafDg8qlFs4JxTsMyzArL47s26fdr6WxPCFbcVRY/sij/dFW+ZT5wu4Jl3FO2OK37YhL91RtAuPHpMV2PiX0fgzC1leI/R8w90fpTRgweI4jdue/cZuWpqTwrhr3mBYkWwCSzTGg2Hzp1uEjvCq+PK+QqklmaYyr1151bYO5lWBKqC9vKNNRH3dTBYf+PwoaFwfD1tFrY94iZ1zEkwIkVpO1N/7NroD95h0RTnZLqq+VYOYSNZAy/pVFh8Uq3ULL33dw4Wcq3AG8QzaEHwn5mpeLwve2Mq21t9/cF3KpY5QSZXU7AqtYkrNp0ZXE429iCO9uM4Gykwi/BRoPkK9WuEu2wra8F7HTBIrZYDsioHu1dEZs5Rg+HXLesVoMBxlrehFdH/AOkVI2FMXexKn7o9KtollRwrtWuk6Vr+HcaVxvWebsOAdBU/A8CKVmiWayziAakK1VeEskVYoK0jLHgaWvIr1VMimiiiqAopKWgCiiloAooooAooooApKWkoAivJSvdFAR3w4PKoOP4YCjZQM2RsunODH61a0jCpRbPmHH4e4CUJCXGBVYiVQsoMneTJ+M/CPdq3mBUSzSYk+IwAMozbawYg7bmtr9IHAxhsQbpARLk5HI8KyZK5oIXXUT51gsRjy5yWLfiU5RdUzIB1yiI1POomde5bYa0quCwHenXuxqs6iW+M/pWx4HwcvDMJ0AHkBsKzPY/sxcJBKnfpXX+DcJyKJFRks88O4SFA0q5tYYCnrdmKdC1UjDY2LVeu6FORRFWiWNdyOlJ3Ap6irRBsWhXoLXqigEiiKWigCilpKAKKKWgCikpaAKSiigCloApKoFpKKKgClopKAKKKKAj4zAW7ylLqK6HdWAIqqtdisKh8FhF+Aq+pKUWyFY4Sie6oHwqWtuK9UUogAUUUtUCUUUtQCUUUUAtFFFAJRRRQBRVZa7TYdhK3QQZg6wY3I6jzFLb7R2GJVboYggEDUgsuYCB1UyPKumzlyOG8YXUvJZ0lQPbtnfPoRI038x6j1pPb1n8f+4mmznyY3nB6l5LCiq49obGYJ3njZSyrBlgDBI6703/1Rh82TvRmC5yIPu+HWdo8a/mFNnLkN4wupeS1oqtPaOwGCd6MzEgLzJWJHx1GnnSf9S4ecverOXNEiYzFZ+GYEfERTZy5DeMLqXktKKrn49ZX3ny6TrppMTrymlXj1knKHBbXwjVtN9KbOfIbzg9S8lhSVW2e0lhwCl0MGnLHONxHWnfbNvqfymmznyG84PUvJNpag+2bfU/lNHtm31P5TV2c+TJvOD1ryTaKhe2bfU/lNHti1+I/lNNnPkxvOD1ryTaKhe2LX4j+U0e2bfU/lNNnPkxvOD1ryTaKhe2Lf4j+U0e2bfU/lNNnPkxvOD1ryTqSoXtm31P5TR7Zt9T+U1NnPkN5weteSbS1B9sW/wAR/KaPbNvqfymmznyY3nB615JtFQvbFv8AEfymj2zb6n8ppsp8mN5weteSbS1B9sW+p/KaPbFvqfymmynyY3nB615J1JUL2zb6n8po9s2+p/KabOfJjecHrXkxT9k7LKF8QVVCQMnjgOAWOXf7R9omdZgV6HZi1nDy0i4boHgK5iVJ0K7eBfMZdIkytFfUyo/K7SfM9cQ7O28QqW7paLWYKylUbxACTlAG4VhAAlR0qM/YzDsWJDfaOXYZgB7xYgCNAQ2SPwqo5UUUyoqxJrRMfvdmLTotty7KtsWlkrIUZeYEySkk7+I+UNnshZJnM4MMJHdD3ok5cmWdOnMneDRRTKibWa/ZH4X2ctMmds095fUaqAqpjLjKBpMyu518R12iQOyFqMoa5qFUn7LZUyLoUjRSRtzkyYNFFRRVGpYkk3qPXuzqOSS76hP+0YySU95DsGKwdCBJk60mF7NWrbK1ssrL7rDISP43VTP/AMl9+i9NSirlRnaS4WesFwC3YfvELFsrIM2TRWKaaKP+2Nd9TM6RPooq1RHJvVhRRRQgUUUUAUUUUAUUUUAUUUUAUUUUAUUUUAUUUUAUUUU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390" name="AutoShape 6" descr="data:image/jpeg;base64,/9j/4AAQSkZJRgABAQAAAQABAAD/2wCEAAkGBhQQDxQPDxAUEA8QDhAQDxAQEBAPEA8VFBAVFRUVFRUXGyYeGBokGRQVIC8gIycqLS0uFR4xNTAsNSYrLCkBCQoKDgwOGg8PGiwkHyQsLCwsKSwsLCwpKSkpKSwpLCwsLCw1LCwsKiwsLCwsLCwsLCwpLCwsKSwqLCksLCwsKf/AABEIANQA7gMBIgACEQEDEQH/xAAcAAABBQEBAQAAAAAAAAAAAAAAAQMEBQYHAgj/xABBEAACAQIEAwUECAQFAwUAAAABAhEAAwQSITEFQVEGEyJhkRUycYEHFCNCUpKhsTNiguFywdHw8RZTohckNENz/8QAGgEBAQEBAQEBAAAAAAAAAAAAAAECAwQFBv/EACwRAAICAAMHBAICAwAAAAAAAAABAhEDEiETFDFRUmGRFSKh4TJBBAUjcYH/2gAMAwEAAhEDEQA/AN9RNaQoOg9BSZB0HoK9W99j4vpT6/j7M5NE1o8g6D0FLkHQegpvfYelPr+Pszc0TWkyDoPQUZB0HoKu99h6U+v4+zNzRNaXIOg9BRkHQegpva5D0p9fx9mamia0uQdB6CjKOg9BU3tch6S+v4+zEdosEt7C3le2t0ixeNtWRbhD90wUqCD4pOka61SWrl2zibVmxbNmwLmGW5aTDgWri3LY7y7KWQEgmCTcmU2iJ6lkHQegoyDoPQVl/wAm3dHWP9a0qcr/AOfZy7Ci9mweIv3cQWfD3e8RbVoKLjdwy2mUWpQNlYSxER7yzTXDuI4txlZ7oD3MCcxw8PaFy9cW+kvYRWyqqycpAneurZB0HoKMg6D0FTeO3ya9P7rx3s5v7Rvrc7kd5cdcXcAL2SEuWRgna3muqgQTdCiQQZkabVAXi9/K6i5fd+4wTOXwwsth3u3LwukJ9XLFBkA91/juw6vkHQegqLgeE2bAK2LFuyGMsLdtEDGIkwNabz2Iv65c14Mn2exFx8MrX573NdViyG0WCXnVGKEAiVVTsN9qsZrShB0HoKMo6D0FbX8rscpf1TbbzfH2ZqaJrS5B0HoKMo6D0FN7XInpL6/j7M1NE1pcg6D0FGQdB6Cm99h6S+v4+zNTRNaTIOg9BRkHQegpvfYekvr+Pszc0TWkyDoPQUZB0HoKb32HpL6/j7M3NFaTIOg9BSZB0HoKb32HpL6/j7M5RWjyjoPQUmQdB6Cm99h6S+v4+xyiKWkrwn3AoopaASiloqgKKKKgCiiloBKKWKIoBKKWiqBKKWigEopaKASilikqASiliigEopYpKAKIoooAoiiigEikivVEUB6pK9RSRQglLFFLQCRRFLRVAlEUtFAJRS0UAUUU1icUlpC911toN2dgqj5mgHaKobPbzAM/djG2gw/GTaB+DOAD61bpxC0wzLdtlQJzC4hAHWZpZaaH6KgDtDhokYuwQNyL9ox6NUrC4tLq57TrcT8dtg6+opZKHaKKIoAoiiKKAIpKWioBIoiloqg8xRXqkoAikililigPMURS0RQC0UpooBKKWkoApYoiiKASKKWKKAKicQ4rZw658ReSysTNxwsx0B1NUnbHtvbwFq4SGN4BRbBttkYtsc2xjePlXGsXibuMf6xisxtscwLHxFfxdPhy008suVHSMLOkdoPpasBe7wT5naZvuhyoAN0RtWM8yI+Ncu45x+9iFVr129fb+d4mfwINF6QKzb2ma+AGD6QjKrCABAGWP086t7UwLbj3dC7kIEMRmBzee1Ylx1OsFpoVNou92LK3ZGkKTI+Q/apluyzHLDu4IDzDZNToMpOY/E/KnrdvLmzmJzeH3c88yRuPIVJ4U720ItCV1YnMqNprtPQT8xUzci5OZFvWXRGcHLDRlyhW/q8qYwHHrtkl7Zayw3uWHeyT0zZGE1dY28bgNwplAZe8IcE3NoO51H+lQ72At3FDllt2pMgA5iFMFtBoJBHU8q3+jNFpwz6WeIIMq4lr0mB3yW7sf1Zc371b/wDq1jW0t4qzmGwfDoM22m2/+lZvBWAZWzbc2VfMViWPmx2HLQfvXniWBuKCWQAMcsufdI/XXqY2qWyUv2dC7P8A00stxbPE7AQttetI9vTq1tiZHmp+VdSwuLS6guWnV0YSGUhga+Ub5YHJIK7qGh0PkOXpFansf2xv4IfYt9nngg5nE75HXbbYgbee1zUrI8O2fRVFYnsx9KdjF3BYvDuLzEBSTNpztAJ1UzyPrOlbetp2cmqEooooQKKKKAKKKKAKKKKAWilooBKKWKKAKKWkoAprFYpLSNcuMEtopZ2YwFA5mnZrkfbvtUMXiO4Vowlph1UXnkDNt4gJ09RvUbo1GOYY7c8eHEMQqBYwtgZlDjW6zRqRyGg0/vGb7RZr1sJbbxAhmEhZEaz0AjbyPSnb93XNvJI/WWn5gVXJxHK9tlCkqVZlOpeDnQEc41Mf4etcfylZ6qyxHLPZG5aCXLvgQqrBCT3tyfukA+EQBI8/KasLWAtJZOdMyidBqQSdhzGvMVOvcQN+53jaDXKrGY6knn/aoWLx5CFUiQxBkfefYnyAJ9D5VzV4jplfsVmYZ+8Y2ypW2Gbu9y6nbICZkExpr8BrWmu9lTh0AuC4TJll7mBtvoT/AMVadmeF2rl1Hu5VFts9m2T4rjzMk81BBOvMHpTXa3i570hW8I+5BlxG+n9v0rbvMlEzaStmdHDlIlg5tkZVL3FyhvuyBuPSamngl2DLDxSVZRFskjSemkbwBHKtT2eP1mwWRVEKTlaIIGhjl5fvVTc4xdS/ctOgCqwEHL3YkTAI1XTWZ5jTrVmk6aFpajXAcAbGZkYklACdzuPFtzPTSnu0FkuJGXMBDkyCw3016VYYfE21UFldM4L5Si3LZGaAQTp5ADXT1cuKlwhrZCwStwiEJHRhppsefKtWZZzvHcCZALqLKsNQQCJJ008+VQOHYO9nL27TXFGt1VBJKjxGI106wd+YMHo95ChIZSy8hGbPrqCzZQJ1E6mJqRwNreH70914m/iXSIciJKqDsszEcgJnSLN0rXEiX6Ob4TI9+FaVuDKVuSrW55+evT0Fd5+jvtZ9bw4s3mnE2ZRiTrcC6TrqSI16xPWua8c4Cl5e8gKVBZCuwAYkKZ5xGv8AwKfs9xy7axRZWyAuLjN+FkEK+u5yiG6wJ51iE82qLOGlH0jRVdwDjaYuwt5NCRDr+BuY+HSrKu55hKSlooBKKWigEopaIoBaKKWhAooooBKruPcaXCWTdfU+6i7ZjE+kCasawn0n4Z74s2rdwJl717szsVAUjTUgg6edYxJZYt2dMKOaSTMh2m+ku/iFNpECo2nd22l36ZuceVZNrjWity9HeO0QTnKSdZ/mgxpUxuHLhnzKJIn7RjJiCDA5fv51V2bLYlywPgUDM5nxR91enx6xXmUr1Pc40qRaYxAlpgDmK24UCSzlzpljckFR8qj8NwGVvFBZDBAie8gZs/PKNgNjAqxw+GFzDMlsRezzaJYko2ZoVpESJkHy6Qa8YXCfV/sGU5w0sxEM7NuR/kD61q9DLTbLO1CiSToCD8TuarUXS8N2LIqAnTMwmR5a/oamrb5DVRGvLfYjl+lU7M11r7oDFtmtrzCu32cmNgFDMT5Cs4a1E2SOFcSGcsAXYLktMzGABpmKga+HX4z1NP4bBDFXQXkFi0+DNngb/Hf9KncIwK4e1ky/aA6uZCtzmfKKtcHhc9xWIVlUwMwDeZ00Mbelblie60clDTU9YXCNastYErGRSe6a0wVZ/EJ5k/0r1NP4XBd9LXAgDMBIARTPwjcCZ3MAbxTPETlYgju1k+JWbxKRtlaY/wCK8e1TK2kUkWwGYKJAJgZjG4BI+Qrom2jLVGgKKLaqBFu2MizvA11A8+VU3FcObjZbWkDTTc+XQyQPnUbGcZDMVXxBQcxyi6Waf5TmSPNapFsXWuB7TFRrlgvCxy8Wg9K5RhWrNuX6ReYDiDFGB95SWUMvusiyY/8AIfKqrEcWt/eYs2V2Z2aMidR1OoFVmMv37d4Oxkvldu7B7sljGh+Ok7ST8apsTZDN3RJUswAMatbJ0Ef4o9BXRrSxHXQsm7RxalV8KsUZDo2WYDR81/Wq/B4iZvL/AAyxBBAzW25T5Rp01qVf4XZslPtPEZzERB1GsH4DTzqivBsPduINEbMTMgETpv069CK5xyt+008yXuNr2b7YezXQ20LLdGd0ZicyvByqd9DMEzHzM9q4Jx21jLQu2HzDZl+8h6MOX+dfM/EMQ1oWNDAtERcU92dJGVuusfKr/s7xa4jLicEz2LykB0ablm8OaGPjsY6jrXXPl48Dk4KXDifRFLWW7L9vbeLbubqfV8TyRjKXf/zbmd/CdfjrWprqnfA4NNaMKSKWihApIpaKAKWkpaECimcVi0tIbl1wiKJZmMAVyDtf2/vYjEAYJ3SwgbLC63NCGcg8unSJqNmoxs6/bxaMzItxWdDldFZSyneCNxWI+k5GRBeTWQFAPuswmFPxkVyu79ZZ1L3LpcDQi62dI1AJnQT0qRf4li7yC3dxF29bRh4Huu6kjTnO3WueJHPGmd8P/HKxmxabGNAZlAH2pksq9VAP71bXES0gQeFVGyjUn8Q6nz2+Ne0srYwqmPGwzXANsx1g9YGkbHzrM8R4zcZpgqWMQACSJ/GduWw5V5PzdLge38VmZoOzbG5cuXPcyqAmhygtMafIknnIpziPaRLbKuItlmDgDIRIWDmZSdCInQnU8688AxYSwAwhGDOzzLEtcIUdIyBeXOs12hPfYhO6JChsi6k6s0E+XWIrpGNzpnGUmo2agsFT6wrnucyhmAZXVSRGZd11I8uleuH4fubZtMMpe8+IukE+IsxhdNdFA06k1kxxE95dcsy5LdyxaOaCoLRAA2J8Wo6nar/h3b5fqrDFWs962VHeqQrFdFUkQQzAmdd9da6PDdaHPaK9S81HiHgmAV0B+EiVOv7VKLBUNzRgqFmhYbQfynX0qPhMMgt2TdxHiupmXvkNpiWY5QYlAYB+9OgNP8X4JcKXMi5x3GjhcwbSdJ3Fc611Nf6K/il8sihRrcEKc7GZjSGURoatOCYPJbcsDnukksBnNsDRUZdxoBM9aqsHgnz2nKk27Skr4WBE21QAZpiPEflUVe1Ru4lFtFWQOEVP4VwgtGmYwdwRDCuiTaaRmTSqy4GFt6z9o5dghKqzKNTCnwsOe5NR7VgByrZYABYM2o6bkiNdv9izYMXIYNz/AIlprnQb5Gn8xpPqZDaW7h/myCwsj+chfWubk3xNUkQ1wwCNZCFg0+FplgxmNdVXzPIaVkcRwC4Lgee8HjNgjxh1RSY1IJUdZ+6YmBO1vXEnIALvePAtYcF8zR/9t0jVfJR8Zp3HXjZDRlu4p4RbIHhQQGCFRssMP8UD4VqDaDRgcbgizAd4oOWGiV0jUSssSI6im+JcCtoVLXc1zKrGAu8kHcnSI3NaHifZ/Kc+c3CDLgZbYViBK6axHP57a1Xi/nsP9mEa1b0KSytrDaxyIB9aifI26/ZG4jhFXD2bmFuNcsKcuS8qMUuS2fMdgJJETpp1mnsJxtLd8F7ShnUZhblcojTNrAB3g7RpuKp8fjrmFXul0a4WJG6srGDPUaaH41Gs9lb18m4jKSWLG2zFSJMwGbT1reTMtTGbK9DbX8dh8RdRBibGHYNmN3vVlBzOhEkaGJG1do4P/AQd/wDWYWDflT3nn4SR+tfOfA+Cm3cV7y5YfKQ2UyQrNlAnxe6okR0roHCTbtA9y5w7u8XXsMxuh1lmLKFliYJCnQKTO4pBLDVHPE9+p1iisTgvpAFof+9Kd3CkXbUuUmdLigb6cvPetqjhgGUgggEEaggiQRXdNPgedxa4i0UUtUyFReJYAXrZTO9tpzJctNluW2GzKf8AI6EEg1KqJxO9cW2TYRXuHQd4+RF/mY7keQ1oVHI/pFt4qzftWcRifrFtwXthgEUaZSWGwMidyKpb92SChVGRVAIy5QDof0O+u9X3bfs87HvMRjfrGJI1tpb8FsamF18KisI2LfNFhbjFSQBbRiBvvI1rHE73RpzlJzK0sQp0OYnQAkdRIp61g2fZTIOsKTv589axGPGLue/ZuL/S8/rt8qMFj8VY2FwDzBplJmN6OC3WHiXKApEuwGbyjr5/CaxfGbZFzKU8QWIykHNtpBg6mR8qkntrfiGBquudoXzrcAlkYOMwkSDIrCw1F2jptW1lZrOJfYYa3Z++VVJgaaany56f3qo4XZQ3AGnwFnUeHXTU6HXYU5ie1djFkNiA+GuAESk3LJJG+niX0NeeEYQtdJsAXR3bZe7uLcJ235r8wNq5RTSd8TrJppUQOKIHZjMmToNY3gAeUb+VeeF4dc8XVBt3ZUSCeYgdRrGs8jVld4Pct3czKAmbTMYEHz+NPWrAKKXhWtO+XKQD8xzG/pzr0ZvbocHH3EfjDtaa2tvNkKMw8Urmyss7ctfXzpOzmPcjvGuMPq9o+FpGdgCUBKiSo2gxOlRsY/eeAEkLOp8yZ/erDg950DGQyllzAqrgjIZInbcelOEQ9WTuznb/ABBusuIYYi27lmBAbKADJynUDQbcpqx49f4cxsuLDJcuKlwNZOXLMZTqDzMbisljbwi4wtgXGLKrgFYDSWnl12APmZqy4bctn6t3mZCti0iMpIzFdPENNPiedR8bRFwo1mGe0oQLeuSSAwFxYBMa6sJ5VUY7jti3eKFzcBKgFmKjV2nRQ06QNYnfnTfEblsK+IlHyAhVyJAfUa+HX4TyrPcJ4kMiku47u59oEOXQtILEMDGh61zhFN6nSTaWhfWu1Vy4xs4S3bsIT/Gu3ASOjJbALHTXY7narXhCZrjMzXL11rZFy8zC2yhTr3a/OMpJmOVYE32tYgtZm79owEwWdfeVtQRzOsHy11rcNiHuC1fVRbZ7TQpmJ8JZQWIy6j7vWtyaVEirtD+IwRv7qzCJ7y3J56ZkGpHORrM7VH4JwdwxQy9ppK5dVMmCrxs3XkZOkzVrbsumH73xKt0BlZ4STO09dVAgaxziazvEu2F3DvCnN4SfGAGiNs0S0mN53rniQco5YmoSp5mQeL8HV8UG8KqAQoaAAFMTry1HrVnawaohIMheSmADy/z+QrJ8S44cVetuV7prY8Ck5gSfeOwBmAI8qs8XxDLbJQd2oIJUaEHJyPMSTBjpW4QaikzMppuyNxJ8zCZUAgggEfMR+9efa2WDcFu7bRs0Sq6iBsfeEDkK0HDsZavWe9urbLKwVlYd14VGkR4SskD+mqG9h1LNlRlVXZQwKy6hoJgrAU7gGuiimc26PfEuMtdzi3dJtuc5DW1XxHeIn966D9F/bOCnDrwYKyn6q7GcrCZsnpsSo+XMRzbE4J1Q3EzuCAw8YLRsxYAabRHl0pMJiHDoUdrbpNxGXwlTmA0PUEbjeKqVIy9T6boqv7P8T+s4SziOd2yjNGgDRDD8wNWFU5C0hWdxNLRVBX3OA4dmLtYQs3vHL73xGxp+zw62ghLaKOiqB+1SaKULIl3httt0B+QqsxnZay+9selX1eSKlFs55xX6P7ZnKo9KxnFew+SYFdxuWpqsx3Cg42qGkz514jwMpyqoNtkOZSVYbMpKkfAiu6cZ7H5pgViOK9i2EwKhqzKWO2eLRShvm6jCGS+BeBHSW8Q+Rq6wvafB3kVL1psM41DIM9oNrLCPEAdNINU2N7Nuv3TVVe4ey7g1MqLmZsfYuz2it60ZIuIysh+fI1MsFhYOUe4WBRYnckTPxPpXPbN17RzW2a23VGKk/GN60nBfpAu2fDfQX0MAz4XEGZB2J+IpJNosZUz3xy6xyr7vgBygAAmQdY/3pV3hrYFlMyyVRTmnNGggmZI39Yrxc4hhMcRlBS6dPBcVWPQFHAn+matLXCrF0qr3Dbuoioc4CkwIkHQHQDasSftRtcTAcexua9lXS2vhVdYHmw6k61K4DcUXgsNldSpIA1glpj9NTzq37Qdke7OZb1pVnMLl1ypJnkAD5Uz2fS0t+WxFoKgZjcGdh7pG5UAdNKWnEtNSGeHfZ3EYqCETK+beCRr5ctfOt52fwoa1KplzF3jSVk6xAjcVjMfisGLzsLj381vKvcKZzTrqYAHnVtgu2hw9k2bmDdXEFQbmUkESNckxEVxxE3HQ6qSs8vwnLiWYlglti+XvHFu3A1aJygb68qrLuB+vNKXCeQJ++eUL+EDQR505xTG38ZbLXEFuwgzm0nhRo2Nxz7x+OnlWZxPEGJjMGg6AD7NI2gH3j5n5V2Tclocpe16mkxHZ7JFu4VW8INvMQs66aEzy+dN3sLnTunHd3M0STA20B5Qddf8AU1S8NBuOWclmYyzMSxJ8ya6DwjAK6jNroN9/WuitLU56MxKWMoKOoPhIMzoRofgdvQV4tF5GvhknxMVnyB6f3rqK9kLdxs40bKV90EeR+I5Gvd/6NkZGKszPlOWSFkxtOgG1Mxlo5uLJLZlLKDIVM0L7uXUdY/en8FgA+ItWCxAa4i3nEMUFxtY+AMn4/GttY+jl7WS2Mxa4CWGtxE1ESx0HPbpvrVxw36MFw91WzteDvN4sQpB01HlpGnlUc74GkkuJf9hndcILF4Rcw1x7BIEK6rDIy9QVca1oqZw2GCKFEwBAkzT1bRxerFoooqkCiiigCiiigCK8lK9UUAy+HBqFiOEq24FWdEVKLZk8d2TRuVZjifYMGYWuolKafDg8qlFs4JxTsMyzArL47s26fdr6WxPCFbcVRY/sij/dFW+ZT5wu4Jl3FO2OK37YhL91RtAuPHpMV2PiX0fgzC1leI/R8w90fpTRgweI4jdue/cZuWpqTwrhr3mBYkWwCSzTGg2Hzp1uEjvCq+PK+QqklmaYyr1151bYO5lWBKqC9vKNNRH3dTBYf+PwoaFwfD1tFrY94iZ1zEkwIkVpO1N/7NroD95h0RTnZLqq+VYOYSNZAy/pVFh8Uq3ULL33dw4Wcq3AG8QzaEHwn5mpeLwve2Mq21t9/cF3KpY5QSZXU7AqtYkrNp0ZXE429iCO9uM4Gykwi/BRoPkK9WuEu2wra8F7HTBIrZYDsioHu1dEZs5Rg+HXLesVoMBxlrehFdH/AOkVI2FMXexKn7o9KtollRwrtWuk6Vr+HcaVxvWebsOAdBU/A8CKVmiWayziAakK1VeEskVYoK0jLHgaWvIr1VMimiiiqAopKWgCiiloAooooAooooApKWkoAivJSvdFAR3w4PKoOP4YCjZQM2RsunODH61a0jCpRbPmHH4e4CUJCXGBVYiVQsoMneTJ+M/CPdq3mBUSzSYk+IwAMozbawYg7bmtr9IHAxhsQbpARLk5HI8KyZK5oIXXUT51gsRjy5yWLfiU5RdUzIB1yiI1POomde5bYa0quCwHenXuxqs6iW+M/pWx4HwcvDMJ0AHkBsKzPY/sxcJBKnfpXX+DcJyKJFRks88O4SFA0q5tYYCnrdmKdC1UjDY2LVeu6FORRFWiWNdyOlJ3Ap6irRBsWhXoLXqigEiiKWigCilpKAKKKWgCikpaAKSiigCloApKoFpKKKgClopKAKKKKAj4zAW7ylLqK6HdWAIqqtdisKh8FhF+Aq+pKUWyFY4Sie6oHwqWtuK9UUogAUUUtUCUUUtQCUUUUAtFFFAJRRRQBRVZa7TYdhK3QQZg6wY3I6jzFLb7R2GJVboYggEDUgsuYCB1UyPKumzlyOG8YXUvJZ0lQPbtnfPoRI038x6j1pPb1n8f+4mmznyY3nB6l5LCiq49obGYJ3njZSyrBlgDBI6703/1Rh82TvRmC5yIPu+HWdo8a/mFNnLkN4wupeS1oqtPaOwGCd6MzEgLzJWJHx1GnnSf9S4ecverOXNEiYzFZ+GYEfERTZy5DeMLqXktKKrn49ZX3ny6TrppMTrymlXj1knKHBbXwjVtN9KbOfIbzg9S8lhSVW2e0lhwCl0MGnLHONxHWnfbNvqfymmznyG84PUvJNpag+2bfU/lNHtm31P5TV2c+TJvOD1ryTaKhe2bfU/lNHti1+I/lNNnPkxvOD1ryTaKhe2LX4j+U0e2bfU/lNNnPkxvOD1ryTaKhe2Lf4j+U0e2bfU/lNNnPkxvOD1ryTqSoXtm31P5TR7Zt9T+U1NnPkN5weteSbS1B9sW/wAR/KaPbNvqfymmznyY3nB615JtFQvbFv8AEfymj2zb6n8ppsp8mN5weteSbS1B9sW+p/KaPbFvqfymmynyY3nB615J1JUL2zb6n8po9s2+p/KabOfJjecHrXkxT9k7LKF8QVVCQMnjgOAWOXf7R9omdZgV6HZi1nDy0i4boHgK5iVJ0K7eBfMZdIkytFfUyo/K7SfM9cQ7O28QqW7paLWYKylUbxACTlAG4VhAAlR0qM/YzDsWJDfaOXYZgB7xYgCNAQ2SPwqo5UUUyoqxJrRMfvdmLTotty7KtsWlkrIUZeYEySkk7+I+UNnshZJnM4MMJHdD3ok5cmWdOnMneDRRTKibWa/ZH4X2ctMmds095fUaqAqpjLjKBpMyu518R12iQOyFqMoa5qFUn7LZUyLoUjRSRtzkyYNFFRRVGpYkk3qPXuzqOSS76hP+0YySU95DsGKwdCBJk60mF7NWrbK1ssrL7rDISP43VTP/AMl9+i9NSirlRnaS4WesFwC3YfvELFsrIM2TRWKaaKP+2Nd9TM6RPooq1RHJvVhRRRQgUUUUAUUUUAUUUUAUUUUAUUUUAUUUUAUUUUAUUUU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392" name="AutoShape 8" descr="data:image/jpeg;base64,/9j/4AAQSkZJRgABAQAAAQABAAD/2wCEAAkGBhQQDxQPDxAUEA8QDhAQDxAQEBAPEA8VFBAVFRUVFRUXGyYeGBokGRQVIC8gIycqLS0uFR4xNTAsNSYrLCkBCQoKDgwOGg8PGiwkHyQsLCwsKSwsLCwpKSkpKSwpLCwsLCw1LCwsKiwsLCwsLCwsLCwpLCwsKSwqLCksLCwsKf/AABEIANQA7gMBIgACEQEDEQH/xAAcAAABBQEBAQAAAAAAAAAAAAAAAQMEBQYHAgj/xABBEAACAQIEAwUECAQFAwUAAAABAhEAAwQSITEFQVEGEyJhkRUycYEHFCNCUpKhsTNiguFywdHw8RZTohckNENz/8QAGgEBAQEBAQEBAAAAAAAAAAAAAAECAwQFBv/EACwRAAICAAMHBAICAwAAAAAAAAABAhEDEiETFDFRUmGRFSKh4TJBBAUjcYH/2gAMAwEAAhEDEQA/AN9RNaQoOg9BSZB0HoK9W99j4vpT6/j7M5NE1o8g6D0FLkHQegpvfYelPr+Pszc0TWkyDoPQUZB0HoKu99h6U+v4+zNzRNaXIOg9BRkHQegpva5D0p9fx9mamia0uQdB6CjKOg9BU3tch6S+v4+zEdosEt7C3le2t0ixeNtWRbhD90wUqCD4pOka61SWrl2zibVmxbNmwLmGW5aTDgWri3LY7y7KWQEgmCTcmU2iJ6lkHQegoyDoPQVl/wAm3dHWP9a0qcr/AOfZy7Ci9mweIv3cQWfD3e8RbVoKLjdwy2mUWpQNlYSxER7yzTXDuI4txlZ7oD3MCcxw8PaFy9cW+kvYRWyqqycpAneurZB0HoKMg6D0FTeO3ya9P7rx3s5v7Rvrc7kd5cdcXcAL2SEuWRgna3muqgQTdCiQQZkabVAXi9/K6i5fd+4wTOXwwsth3u3LwukJ9XLFBkA91/juw6vkHQegqLgeE2bAK2LFuyGMsLdtEDGIkwNabz2Iv65c14Mn2exFx8MrX573NdViyG0WCXnVGKEAiVVTsN9qsZrShB0HoKMo6D0FbX8rscpf1TbbzfH2ZqaJrS5B0HoKMo6D0FN7XInpL6/j7M1NE1pcg6D0FGQdB6Cm99h6S+v4+zNTRNaTIOg9BRkHQegpvfYekvr+Pszc0TWkyDoPQUZB0HoKb32HpL6/j7M3NFaTIOg9BSZB0HoKb32HpL6/j7M5RWjyjoPQUmQdB6Cm99h6S+v4+xyiKWkrwn3AoopaASiloqgKKKKgCiiloBKKWKIoBKKWiqBKKWigEopaKASilikqASiliigEopYpKAKIoooAoiiigEikivVEUB6pK9RSRQglLFFLQCRRFLRVAlEUtFAJRS0UAUUU1icUlpC911toN2dgqj5mgHaKobPbzAM/djG2gw/GTaB+DOAD61bpxC0wzLdtlQJzC4hAHWZpZaaH6KgDtDhokYuwQNyL9ox6NUrC4tLq57TrcT8dtg6+opZKHaKKIoAoiiKKAIpKWioBIoiloqg8xRXqkoAikililigPMURS0RQC0UpooBKKWkoApYoiiKASKKWKKAKicQ4rZw658ReSysTNxwsx0B1NUnbHtvbwFq4SGN4BRbBttkYtsc2xjePlXGsXibuMf6xisxtscwLHxFfxdPhy008suVHSMLOkdoPpasBe7wT5naZvuhyoAN0RtWM8yI+Ncu45x+9iFVr129fb+d4mfwINF6QKzb2ma+AGD6QjKrCABAGWP086t7UwLbj3dC7kIEMRmBzee1Ylx1OsFpoVNou92LK3ZGkKTI+Q/apluyzHLDu4IDzDZNToMpOY/E/KnrdvLmzmJzeH3c88yRuPIVJ4U720ItCV1YnMqNprtPQT8xUzci5OZFvWXRGcHLDRlyhW/q8qYwHHrtkl7Zayw3uWHeyT0zZGE1dY28bgNwplAZe8IcE3NoO51H+lQ72At3FDllt2pMgA5iFMFtBoJBHU8q3+jNFpwz6WeIIMq4lr0mB3yW7sf1Zc371b/wDq1jW0t4qzmGwfDoM22m2/+lZvBWAZWzbc2VfMViWPmx2HLQfvXniWBuKCWQAMcsufdI/XXqY2qWyUv2dC7P8A00stxbPE7AQttetI9vTq1tiZHmp+VdSwuLS6guWnV0YSGUhga+Ub5YHJIK7qGh0PkOXpFansf2xv4IfYt9nngg5nE75HXbbYgbee1zUrI8O2fRVFYnsx9KdjF3BYvDuLzEBSTNpztAJ1UzyPrOlbetp2cmqEooooQKKKKAKKKKAKKKKAWilooBKKWKKAKKWkoAprFYpLSNcuMEtopZ2YwFA5mnZrkfbvtUMXiO4Vowlph1UXnkDNt4gJ09RvUbo1GOYY7c8eHEMQqBYwtgZlDjW6zRqRyGg0/vGb7RZr1sJbbxAhmEhZEaz0AjbyPSnb93XNvJI/WWn5gVXJxHK9tlCkqVZlOpeDnQEc41Mf4etcfylZ6qyxHLPZG5aCXLvgQqrBCT3tyfukA+EQBI8/KasLWAtJZOdMyidBqQSdhzGvMVOvcQN+53jaDXKrGY6knn/aoWLx5CFUiQxBkfefYnyAJ9D5VzV4jplfsVmYZ+8Y2ypW2Gbu9y6nbICZkExpr8BrWmu9lTh0AuC4TJll7mBtvoT/AMVadmeF2rl1Hu5VFts9m2T4rjzMk81BBOvMHpTXa3i570hW8I+5BlxG+n9v0rbvMlEzaStmdHDlIlg5tkZVL3FyhvuyBuPSamngl2DLDxSVZRFskjSemkbwBHKtT2eP1mwWRVEKTlaIIGhjl5fvVTc4xdS/ctOgCqwEHL3YkTAI1XTWZ5jTrVmk6aFpajXAcAbGZkYklACdzuPFtzPTSnu0FkuJGXMBDkyCw3016VYYfE21UFldM4L5Si3LZGaAQTp5ADXT1cuKlwhrZCwStwiEJHRhppsefKtWZZzvHcCZALqLKsNQQCJJ008+VQOHYO9nL27TXFGt1VBJKjxGI106wd+YMHo95ChIZSy8hGbPrqCzZQJ1E6mJqRwNreH70914m/iXSIciJKqDsszEcgJnSLN0rXEiX6Ob4TI9+FaVuDKVuSrW55+evT0Fd5+jvtZ9bw4s3mnE2ZRiTrcC6TrqSI16xPWua8c4Cl5e8gKVBZCuwAYkKZ5xGv8AwKfs9xy7axRZWyAuLjN+FkEK+u5yiG6wJ51iE82qLOGlH0jRVdwDjaYuwt5NCRDr+BuY+HSrKu55hKSlooBKKWigEopaIoBaKKWhAooooBKruPcaXCWTdfU+6i7ZjE+kCasawn0n4Z74s2rdwJl717szsVAUjTUgg6edYxJZYt2dMKOaSTMh2m+ku/iFNpECo2nd22l36ZuceVZNrjWity9HeO0QTnKSdZ/mgxpUxuHLhnzKJIn7RjJiCDA5fv51V2bLYlywPgUDM5nxR91enx6xXmUr1Pc40qRaYxAlpgDmK24UCSzlzpljckFR8qj8NwGVvFBZDBAie8gZs/PKNgNjAqxw+GFzDMlsRezzaJYko2ZoVpESJkHy6Qa8YXCfV/sGU5w0sxEM7NuR/kD61q9DLTbLO1CiSToCD8TuarUXS8N2LIqAnTMwmR5a/oamrb5DVRGvLfYjl+lU7M11r7oDFtmtrzCu32cmNgFDMT5Cs4a1E2SOFcSGcsAXYLktMzGABpmKga+HX4z1NP4bBDFXQXkFi0+DNngb/Hf9KncIwK4e1ky/aA6uZCtzmfKKtcHhc9xWIVlUwMwDeZ00Mbelblie60clDTU9YXCNastYErGRSe6a0wVZ/EJ5k/0r1NP4XBd9LXAgDMBIARTPwjcCZ3MAbxTPETlYgju1k+JWbxKRtlaY/wCK8e1TK2kUkWwGYKJAJgZjG4BI+Qrom2jLVGgKKLaqBFu2MizvA11A8+VU3FcObjZbWkDTTc+XQyQPnUbGcZDMVXxBQcxyi6Waf5TmSPNapFsXWuB7TFRrlgvCxy8Wg9K5RhWrNuX6ReYDiDFGB95SWUMvusiyY/8AIfKqrEcWt/eYs2V2Z2aMidR1OoFVmMv37d4Oxkvldu7B7sljGh+Ok7ST8apsTZDN3RJUswAMatbJ0Ef4o9BXRrSxHXQsm7RxalV8KsUZDo2WYDR81/Wq/B4iZvL/AAyxBBAzW25T5Rp01qVf4XZslPtPEZzERB1GsH4DTzqivBsPduINEbMTMgETpv069CK5xyt+008yXuNr2b7YezXQ20LLdGd0ZicyvByqd9DMEzHzM9q4Jx21jLQu2HzDZl+8h6MOX+dfM/EMQ1oWNDAtERcU92dJGVuusfKr/s7xa4jLicEz2LykB0ablm8OaGPjsY6jrXXPl48Dk4KXDifRFLWW7L9vbeLbubqfV8TyRjKXf/zbmd/CdfjrWprqnfA4NNaMKSKWihApIpaKAKWkpaECimcVi0tIbl1wiKJZmMAVyDtf2/vYjEAYJ3SwgbLC63NCGcg8unSJqNmoxs6/bxaMzItxWdDldFZSyneCNxWI+k5GRBeTWQFAPuswmFPxkVyu79ZZ1L3LpcDQi62dI1AJnQT0qRf4li7yC3dxF29bRh4Huu6kjTnO3WueJHPGmd8P/HKxmxabGNAZlAH2pksq9VAP71bXES0gQeFVGyjUn8Q6nz2+Ne0srYwqmPGwzXANsx1g9YGkbHzrM8R4zcZpgqWMQACSJ/GduWw5V5PzdLge38VmZoOzbG5cuXPcyqAmhygtMafIknnIpziPaRLbKuItlmDgDIRIWDmZSdCInQnU8688AxYSwAwhGDOzzLEtcIUdIyBeXOs12hPfYhO6JChsi6k6s0E+XWIrpGNzpnGUmo2agsFT6wrnucyhmAZXVSRGZd11I8uleuH4fubZtMMpe8+IukE+IsxhdNdFA06k1kxxE95dcsy5LdyxaOaCoLRAA2J8Wo6nar/h3b5fqrDFWs962VHeqQrFdFUkQQzAmdd9da6PDdaHPaK9S81HiHgmAV0B+EiVOv7VKLBUNzRgqFmhYbQfynX0qPhMMgt2TdxHiupmXvkNpiWY5QYlAYB+9OgNP8X4JcKXMi5x3GjhcwbSdJ3Fc611Nf6K/il8sihRrcEKc7GZjSGURoatOCYPJbcsDnukksBnNsDRUZdxoBM9aqsHgnz2nKk27Skr4WBE21QAZpiPEflUVe1Ru4lFtFWQOEVP4VwgtGmYwdwRDCuiTaaRmTSqy4GFt6z9o5dghKqzKNTCnwsOe5NR7VgByrZYABYM2o6bkiNdv9izYMXIYNz/AIlprnQb5Gn8xpPqZDaW7h/myCwsj+chfWubk3xNUkQ1wwCNZCFg0+FplgxmNdVXzPIaVkcRwC4Lgee8HjNgjxh1RSY1IJUdZ+6YmBO1vXEnIALvePAtYcF8zR/9t0jVfJR8Zp3HXjZDRlu4p4RbIHhQQGCFRssMP8UD4VqDaDRgcbgizAd4oOWGiV0jUSssSI6im+JcCtoVLXc1zKrGAu8kHcnSI3NaHifZ/Kc+c3CDLgZbYViBK6axHP57a1Xi/nsP9mEa1b0KSytrDaxyIB9aifI26/ZG4jhFXD2bmFuNcsKcuS8qMUuS2fMdgJJETpp1mnsJxtLd8F7ShnUZhblcojTNrAB3g7RpuKp8fjrmFXul0a4WJG6srGDPUaaH41Gs9lb18m4jKSWLG2zFSJMwGbT1reTMtTGbK9DbX8dh8RdRBibGHYNmN3vVlBzOhEkaGJG1do4P/AQd/wDWYWDflT3nn4SR+tfOfA+Cm3cV7y5YfKQ2UyQrNlAnxe6okR0roHCTbtA9y5w7u8XXsMxuh1lmLKFliYJCnQKTO4pBLDVHPE9+p1iisTgvpAFof+9Kd3CkXbUuUmdLigb6cvPetqjhgGUgggEEaggiQRXdNPgedxa4i0UUtUyFReJYAXrZTO9tpzJctNluW2GzKf8AI6EEg1KqJxO9cW2TYRXuHQd4+RF/mY7keQ1oVHI/pFt4qzftWcRifrFtwXthgEUaZSWGwMidyKpb92SChVGRVAIy5QDof0O+u9X3bfs87HvMRjfrGJI1tpb8FsamF18KisI2LfNFhbjFSQBbRiBvvI1rHE73RpzlJzK0sQp0OYnQAkdRIp61g2fZTIOsKTv589axGPGLue/ZuL/S8/rt8qMFj8VY2FwDzBplJmN6OC3WHiXKApEuwGbyjr5/CaxfGbZFzKU8QWIykHNtpBg6mR8qkntrfiGBquudoXzrcAlkYOMwkSDIrCw1F2jptW1lZrOJfYYa3Z++VVJgaaany56f3qo4XZQ3AGnwFnUeHXTU6HXYU5ie1djFkNiA+GuAESk3LJJG+niX0NeeEYQtdJsAXR3bZe7uLcJ235r8wNq5RTSd8TrJppUQOKIHZjMmToNY3gAeUb+VeeF4dc8XVBt3ZUSCeYgdRrGs8jVld4Pct3czKAmbTMYEHz+NPWrAKKXhWtO+XKQD8xzG/pzr0ZvbocHH3EfjDtaa2tvNkKMw8Urmyss7ctfXzpOzmPcjvGuMPq9o+FpGdgCUBKiSo2gxOlRsY/eeAEkLOp8yZ/erDg950DGQyllzAqrgjIZInbcelOEQ9WTuznb/ABBusuIYYi27lmBAbKADJynUDQbcpqx49f4cxsuLDJcuKlwNZOXLMZTqDzMbisljbwi4wtgXGLKrgFYDSWnl12APmZqy4bctn6t3mZCti0iMpIzFdPENNPiedR8bRFwo1mGe0oQLeuSSAwFxYBMa6sJ5VUY7jti3eKFzcBKgFmKjV2nRQ06QNYnfnTfEblsK+IlHyAhVyJAfUa+HX4TyrPcJ4kMiku47u59oEOXQtILEMDGh61zhFN6nSTaWhfWu1Vy4xs4S3bsIT/Gu3ASOjJbALHTXY7narXhCZrjMzXL11rZFy8zC2yhTr3a/OMpJmOVYE32tYgtZm79owEwWdfeVtQRzOsHy11rcNiHuC1fVRbZ7TQpmJ8JZQWIy6j7vWtyaVEirtD+IwRv7qzCJ7y3J56ZkGpHORrM7VH4JwdwxQy9ppK5dVMmCrxs3XkZOkzVrbsumH73xKt0BlZ4STO09dVAgaxziazvEu2F3DvCnN4SfGAGiNs0S0mN53rniQco5YmoSp5mQeL8HV8UG8KqAQoaAAFMTry1HrVnawaohIMheSmADy/z+QrJ8S44cVetuV7prY8Ck5gSfeOwBmAI8qs8XxDLbJQd2oIJUaEHJyPMSTBjpW4QaikzMppuyNxJ8zCZUAgggEfMR+9efa2WDcFu7bRs0Sq6iBsfeEDkK0HDsZavWe9urbLKwVlYd14VGkR4SskD+mqG9h1LNlRlVXZQwKy6hoJgrAU7gGuiimc26PfEuMtdzi3dJtuc5DW1XxHeIn966D9F/bOCnDrwYKyn6q7GcrCZsnpsSo+XMRzbE4J1Q3EzuCAw8YLRsxYAabRHl0pMJiHDoUdrbpNxGXwlTmA0PUEbjeKqVIy9T6boqv7P8T+s4SziOd2yjNGgDRDD8wNWFU5C0hWdxNLRVBX3OA4dmLtYQs3vHL73xGxp+zw62ghLaKOiqB+1SaKULIl3httt0B+QqsxnZay+9selX1eSKlFs55xX6P7ZnKo9KxnFew+SYFdxuWpqsx3Cg42qGkz514jwMpyqoNtkOZSVYbMpKkfAiu6cZ7H5pgViOK9i2EwKhqzKWO2eLRShvm6jCGS+BeBHSW8Q+Rq6wvafB3kVL1psM41DIM9oNrLCPEAdNINU2N7Nuv3TVVe4ey7g1MqLmZsfYuz2it60ZIuIysh+fI1MsFhYOUe4WBRYnckTPxPpXPbN17RzW2a23VGKk/GN60nBfpAu2fDfQX0MAz4XEGZB2J+IpJNosZUz3xy6xyr7vgBygAAmQdY/3pV3hrYFlMyyVRTmnNGggmZI39Yrxc4hhMcRlBS6dPBcVWPQFHAn+matLXCrF0qr3Dbuoioc4CkwIkHQHQDasSftRtcTAcexua9lXS2vhVdYHmw6k61K4DcUXgsNldSpIA1glpj9NTzq37Qdke7OZb1pVnMLl1ypJnkAD5Uz2fS0t+WxFoKgZjcGdh7pG5UAdNKWnEtNSGeHfZ3EYqCETK+beCRr5ctfOt52fwoa1KplzF3jSVk6xAjcVjMfisGLzsLj381vKvcKZzTrqYAHnVtgu2hw9k2bmDdXEFQbmUkESNckxEVxxE3HQ6qSs8vwnLiWYlglti+XvHFu3A1aJygb68qrLuB+vNKXCeQJ++eUL+EDQR505xTG38ZbLXEFuwgzm0nhRo2Nxz7x+OnlWZxPEGJjMGg6AD7NI2gH3j5n5V2Tclocpe16mkxHZ7JFu4VW8INvMQs66aEzy+dN3sLnTunHd3M0STA20B5Qddf8AU1S8NBuOWclmYyzMSxJ8ya6DwjAK6jNroN9/WuitLU56MxKWMoKOoPhIMzoRofgdvQV4tF5GvhknxMVnyB6f3rqK9kLdxs40bKV90EeR+I5Gvd/6NkZGKszPlOWSFkxtOgG1Mxlo5uLJLZlLKDIVM0L7uXUdY/en8FgA+ItWCxAa4i3nEMUFxtY+AMn4/GttY+jl7WS2Mxa4CWGtxE1ESx0HPbpvrVxw36MFw91WzteDvN4sQpB01HlpGnlUc74GkkuJf9hndcILF4Rcw1x7BIEK6rDIy9QVca1oqZw2GCKFEwBAkzT1bRxerFoooqkCiiigCiiigCK8lK9UUAy+HBqFiOEq24FWdEVKLZk8d2TRuVZjifYMGYWuolKafDg8qlFs4JxTsMyzArL47s26fdr6WxPCFbcVRY/sij/dFW+ZT5wu4Jl3FO2OK37YhL91RtAuPHpMV2PiX0fgzC1leI/R8w90fpTRgweI4jdue/cZuWpqTwrhr3mBYkWwCSzTGg2Hzp1uEjvCq+PK+QqklmaYyr1151bYO5lWBKqC9vKNNRH3dTBYf+PwoaFwfD1tFrY94iZ1zEkwIkVpO1N/7NroD95h0RTnZLqq+VYOYSNZAy/pVFh8Uq3ULL33dw4Wcq3AG8QzaEHwn5mpeLwve2Mq21t9/cF3KpY5QSZXU7AqtYkrNp0ZXE429iCO9uM4Gykwi/BRoPkK9WuEu2wra8F7HTBIrZYDsioHu1dEZs5Rg+HXLesVoMBxlrehFdH/AOkVI2FMXexKn7o9KtollRwrtWuk6Vr+HcaVxvWebsOAdBU/A8CKVmiWayziAakK1VeEskVYoK0jLHgaWvIr1VMimiiiqAopKWgCiiloAooooAooooApKWkoAivJSvdFAR3w4PKoOP4YCjZQM2RsunODH61a0jCpRbPmHH4e4CUJCXGBVYiVQsoMneTJ+M/CPdq3mBUSzSYk+IwAMozbawYg7bmtr9IHAxhsQbpARLk5HI8KyZK5oIXXUT51gsRjy5yWLfiU5RdUzIB1yiI1POomde5bYa0quCwHenXuxqs6iW+M/pWx4HwcvDMJ0AHkBsKzPY/sxcJBKnfpXX+DcJyKJFRks88O4SFA0q5tYYCnrdmKdC1UjDY2LVeu6FORRFWiWNdyOlJ3Ap6irRBsWhXoLXqigEiiKWigCilpKAKKKWgCikpaAKSiigCloApKoFpKKKgClopKAKKKKAj4zAW7ylLqK6HdWAIqqtdisKh8FhF+Aq+pKUWyFY4Sie6oHwqWtuK9UUogAUUUtUCUUUtQCUUUUAtFFFAJRRRQBRVZa7TYdhK3QQZg6wY3I6jzFLb7R2GJVboYggEDUgsuYCB1UyPKumzlyOG8YXUvJZ0lQPbtnfPoRI038x6j1pPb1n8f+4mmznyY3nB6l5LCiq49obGYJ3njZSyrBlgDBI6703/1Rh82TvRmC5yIPu+HWdo8a/mFNnLkN4wupeS1oqtPaOwGCd6MzEgLzJWJHx1GnnSf9S4ecverOXNEiYzFZ+GYEfERTZy5DeMLqXktKKrn49ZX3ny6TrppMTrymlXj1knKHBbXwjVtN9KbOfIbzg9S8lhSVW2e0lhwCl0MGnLHONxHWnfbNvqfymmznyG84PUvJNpag+2bfU/lNHtm31P5TV2c+TJvOD1ryTaKhe2bfU/lNHti1+I/lNNnPkxvOD1ryTaKhe2LX4j+U0e2bfU/lNNnPkxvOD1ryTaKhe2Lf4j+U0e2bfU/lNNnPkxvOD1ryTqSoXtm31P5TR7Zt9T+U1NnPkN5weteSbS1B9sW/wAR/KaPbNvqfymmznyY3nB615JtFQvbFv8AEfymj2zb6n8ppsp8mN5weteSbS1B9sW+p/KaPbFvqfymmynyY3nB615J1JUL2zb6n8po9s2+p/KabOfJjecHrXkxT9k7LKF8QVVCQMnjgOAWOXf7R9omdZgV6HZi1nDy0i4boHgK5iVJ0K7eBfMZdIkytFfUyo/K7SfM9cQ7O28QqW7paLWYKylUbxACTlAG4VhAAlR0qM/YzDsWJDfaOXYZgB7xYgCNAQ2SPwqo5UUUyoqxJrRMfvdmLTotty7KtsWlkrIUZeYEySkk7+I+UNnshZJnM4MMJHdD3ok5cmWdOnMneDRRTKibWa/ZH4X2ctMmds095fUaqAqpjLjKBpMyu518R12iQOyFqMoa5qFUn7LZUyLoUjRSRtzkyYNFFRRVGpYkk3qPXuzqOSS76hP+0YySU95DsGKwdCBJk60mF7NWrbK1ssrL7rDISP43VTP/AMl9+i9NSirlRnaS4WesFwC3YfvELFsrIM2TRWKaaKP+2Nd9TM6RPooq1RHJvVhRRRQgUUUUAUUUUAUUUUAUUUUAUUUUAUUUUAUUUUAUUUU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394" name="AutoShape 10" descr="data:image/jpeg;base64,/9j/4AAQSkZJRgABAQAAAQABAAD/2wCEAAkGBhQQDxQPDxAUEA8QDhAQDxAQEBAPEA8VFBAVFRUVFRUXGyYeGBokGRQVIC8gIycqLS0uFR4xNTAsNSYrLCkBCQoKDgwOGg8PGiwkHyQsLCwsKSwsLCwpKSkpKSwpLCwsLCw1LCwsKiwsLCwsLCwsLCwpLCwsKSwqLCksLCwsKf/AABEIANQA7gMBIgACEQEDEQH/xAAcAAABBQEBAQAAAAAAAAAAAAAAAQMEBQYHAgj/xABBEAACAQIEAwUECAQFAwUAAAABAhEAAwQSITEFQVEGEyJhkRUycYEHFCNCUpKhsTNiguFywdHw8RZTohckNENz/8QAGgEBAQEBAQEBAAAAAAAAAAAAAAECAwQFBv/EACwRAAICAAMHBAICAwAAAAAAAAABAhEDEiETFDFRUmGRFSKh4TJBBAUjcYH/2gAMAwEAAhEDEQA/AN9RNaQoOg9BSZB0HoK9W99j4vpT6/j7M5NE1o8g6D0FLkHQegpvfYelPr+Pszc0TWkyDoPQUZB0HoKu99h6U+v4+zNzRNaXIOg9BRkHQegpva5D0p9fx9mamia0uQdB6CjKOg9BU3tch6S+v4+zEdosEt7C3le2t0ixeNtWRbhD90wUqCD4pOka61SWrl2zibVmxbNmwLmGW5aTDgWri3LY7y7KWQEgmCTcmU2iJ6lkHQegoyDoPQVl/wAm3dHWP9a0qcr/AOfZy7Ci9mweIv3cQWfD3e8RbVoKLjdwy2mUWpQNlYSxER7yzTXDuI4txlZ7oD3MCcxw8PaFy9cW+kvYRWyqqycpAneurZB0HoKMg6D0FTeO3ya9P7rx3s5v7Rvrc7kd5cdcXcAL2SEuWRgna3muqgQTdCiQQZkabVAXi9/K6i5fd+4wTOXwwsth3u3LwukJ9XLFBkA91/juw6vkHQegqLgeE2bAK2LFuyGMsLdtEDGIkwNabz2Iv65c14Mn2exFx8MrX573NdViyG0WCXnVGKEAiVVTsN9qsZrShB0HoKMo6D0FbX8rscpf1TbbzfH2ZqaJrS5B0HoKMo6D0FN7XInpL6/j7M1NE1pcg6D0FGQdB6Cm99h6S+v4+zNTRNaTIOg9BRkHQegpvfYekvr+Pszc0TWkyDoPQUZB0HoKb32HpL6/j7M3NFaTIOg9BSZB0HoKb32HpL6/j7M5RWjyjoPQUmQdB6Cm99h6S+v4+xyiKWkrwn3AoopaASiloqgKKKKgCiiloBKKWKIoBKKWiqBKKWigEopaKASilikqASiliigEopYpKAKIoooAoiiigEikivVEUB6pK9RSRQglLFFLQCRRFLRVAlEUtFAJRS0UAUUU1icUlpC911toN2dgqj5mgHaKobPbzAM/djG2gw/GTaB+DOAD61bpxC0wzLdtlQJzC4hAHWZpZaaH6KgDtDhokYuwQNyL9ox6NUrC4tLq57TrcT8dtg6+opZKHaKKIoAoiiKKAIpKWioBIoiloqg8xRXqkoAikililigPMURS0RQC0UpooBKKWkoApYoiiKASKKWKKAKicQ4rZw658ReSysTNxwsx0B1NUnbHtvbwFq4SGN4BRbBttkYtsc2xjePlXGsXibuMf6xisxtscwLHxFfxdPhy008suVHSMLOkdoPpasBe7wT5naZvuhyoAN0RtWM8yI+Ncu45x+9iFVr129fb+d4mfwINF6QKzb2ma+AGD6QjKrCABAGWP086t7UwLbj3dC7kIEMRmBzee1Ylx1OsFpoVNou92LK3ZGkKTI+Q/apluyzHLDu4IDzDZNToMpOY/E/KnrdvLmzmJzeH3c88yRuPIVJ4U720ItCV1YnMqNprtPQT8xUzci5OZFvWXRGcHLDRlyhW/q8qYwHHrtkl7Zayw3uWHeyT0zZGE1dY28bgNwplAZe8IcE3NoO51H+lQ72At3FDllt2pMgA5iFMFtBoJBHU8q3+jNFpwz6WeIIMq4lr0mB3yW7sf1Zc371b/wDq1jW0t4qzmGwfDoM22m2/+lZvBWAZWzbc2VfMViWPmx2HLQfvXniWBuKCWQAMcsufdI/XXqY2qWyUv2dC7P8A00stxbPE7AQttetI9vTq1tiZHmp+VdSwuLS6guWnV0YSGUhga+Ub5YHJIK7qGh0PkOXpFansf2xv4IfYt9nngg5nE75HXbbYgbee1zUrI8O2fRVFYnsx9KdjF3BYvDuLzEBSTNpztAJ1UzyPrOlbetp2cmqEooooQKKKKAKKKKAKKKKAWilooBKKWKKAKKWkoAprFYpLSNcuMEtopZ2YwFA5mnZrkfbvtUMXiO4Vowlph1UXnkDNt4gJ09RvUbo1GOYY7c8eHEMQqBYwtgZlDjW6zRqRyGg0/vGb7RZr1sJbbxAhmEhZEaz0AjbyPSnb93XNvJI/WWn5gVXJxHK9tlCkqVZlOpeDnQEc41Mf4etcfylZ6qyxHLPZG5aCXLvgQqrBCT3tyfukA+EQBI8/KasLWAtJZOdMyidBqQSdhzGvMVOvcQN+53jaDXKrGY6knn/aoWLx5CFUiQxBkfefYnyAJ9D5VzV4jplfsVmYZ+8Y2ypW2Gbu9y6nbICZkExpr8BrWmu9lTh0AuC4TJll7mBtvoT/AMVadmeF2rl1Hu5VFts9m2T4rjzMk81BBOvMHpTXa3i570hW8I+5BlxG+n9v0rbvMlEzaStmdHDlIlg5tkZVL3FyhvuyBuPSamngl2DLDxSVZRFskjSemkbwBHKtT2eP1mwWRVEKTlaIIGhjl5fvVTc4xdS/ctOgCqwEHL3YkTAI1XTWZ5jTrVmk6aFpajXAcAbGZkYklACdzuPFtzPTSnu0FkuJGXMBDkyCw3016VYYfE21UFldM4L5Si3LZGaAQTp5ADXT1cuKlwhrZCwStwiEJHRhppsefKtWZZzvHcCZALqLKsNQQCJJ008+VQOHYO9nL27TXFGt1VBJKjxGI106wd+YMHo95ChIZSy8hGbPrqCzZQJ1E6mJqRwNreH70914m/iXSIciJKqDsszEcgJnSLN0rXEiX6Ob4TI9+FaVuDKVuSrW55+evT0Fd5+jvtZ9bw4s3mnE2ZRiTrcC6TrqSI16xPWua8c4Cl5e8gKVBZCuwAYkKZ5xGv8AwKfs9xy7axRZWyAuLjN+FkEK+u5yiG6wJ51iE82qLOGlH0jRVdwDjaYuwt5NCRDr+BuY+HSrKu55hKSlooBKKWigEopaIoBaKKWhAooooBKruPcaXCWTdfU+6i7ZjE+kCasawn0n4Z74s2rdwJl717szsVAUjTUgg6edYxJZYt2dMKOaSTMh2m+ku/iFNpECo2nd22l36ZuceVZNrjWity9HeO0QTnKSdZ/mgxpUxuHLhnzKJIn7RjJiCDA5fv51V2bLYlywPgUDM5nxR91enx6xXmUr1Pc40qRaYxAlpgDmK24UCSzlzpljckFR8qj8NwGVvFBZDBAie8gZs/PKNgNjAqxw+GFzDMlsRezzaJYko2ZoVpESJkHy6Qa8YXCfV/sGU5w0sxEM7NuR/kD61q9DLTbLO1CiSToCD8TuarUXS8N2LIqAnTMwmR5a/oamrb5DVRGvLfYjl+lU7M11r7oDFtmtrzCu32cmNgFDMT5Cs4a1E2SOFcSGcsAXYLktMzGABpmKga+HX4z1NP4bBDFXQXkFi0+DNngb/Hf9KncIwK4e1ky/aA6uZCtzmfKKtcHhc9xWIVlUwMwDeZ00Mbelblie60clDTU9YXCNastYErGRSe6a0wVZ/EJ5k/0r1NP4XBd9LXAgDMBIARTPwjcCZ3MAbxTPETlYgju1k+JWbxKRtlaY/wCK8e1TK2kUkWwGYKJAJgZjG4BI+Qrom2jLVGgKKLaqBFu2MizvA11A8+VU3FcObjZbWkDTTc+XQyQPnUbGcZDMVXxBQcxyi6Waf5TmSPNapFsXWuB7TFRrlgvCxy8Wg9K5RhWrNuX6ReYDiDFGB95SWUMvusiyY/8AIfKqrEcWt/eYs2V2Z2aMidR1OoFVmMv37d4Oxkvldu7B7sljGh+Ok7ST8apsTZDN3RJUswAMatbJ0Ef4o9BXRrSxHXQsm7RxalV8KsUZDo2WYDR81/Wq/B4iZvL/AAyxBBAzW25T5Rp01qVf4XZslPtPEZzERB1GsH4DTzqivBsPduINEbMTMgETpv069CK5xyt+008yXuNr2b7YezXQ20LLdGd0ZicyvByqd9DMEzHzM9q4Jx21jLQu2HzDZl+8h6MOX+dfM/EMQ1oWNDAtERcU92dJGVuusfKr/s7xa4jLicEz2LykB0ablm8OaGPjsY6jrXXPl48Dk4KXDifRFLWW7L9vbeLbubqfV8TyRjKXf/zbmd/CdfjrWprqnfA4NNaMKSKWihApIpaKAKWkpaECimcVi0tIbl1wiKJZmMAVyDtf2/vYjEAYJ3SwgbLC63NCGcg8unSJqNmoxs6/bxaMzItxWdDldFZSyneCNxWI+k5GRBeTWQFAPuswmFPxkVyu79ZZ1L3LpcDQi62dI1AJnQT0qRf4li7yC3dxF29bRh4Huu6kjTnO3WueJHPGmd8P/HKxmxabGNAZlAH2pksq9VAP71bXES0gQeFVGyjUn8Q6nz2+Ne0srYwqmPGwzXANsx1g9YGkbHzrM8R4zcZpgqWMQACSJ/GduWw5V5PzdLge38VmZoOzbG5cuXPcyqAmhygtMafIknnIpziPaRLbKuItlmDgDIRIWDmZSdCInQnU8688AxYSwAwhGDOzzLEtcIUdIyBeXOs12hPfYhO6JChsi6k6s0E+XWIrpGNzpnGUmo2agsFT6wrnucyhmAZXVSRGZd11I8uleuH4fubZtMMpe8+IukE+IsxhdNdFA06k1kxxE95dcsy5LdyxaOaCoLRAA2J8Wo6nar/h3b5fqrDFWs962VHeqQrFdFUkQQzAmdd9da6PDdaHPaK9S81HiHgmAV0B+EiVOv7VKLBUNzRgqFmhYbQfynX0qPhMMgt2TdxHiupmXvkNpiWY5QYlAYB+9OgNP8X4JcKXMi5x3GjhcwbSdJ3Fc611Nf6K/il8sihRrcEKc7GZjSGURoatOCYPJbcsDnukksBnNsDRUZdxoBM9aqsHgnz2nKk27Skr4WBE21QAZpiPEflUVe1Ru4lFtFWQOEVP4VwgtGmYwdwRDCuiTaaRmTSqy4GFt6z9o5dghKqzKNTCnwsOe5NR7VgByrZYABYM2o6bkiNdv9izYMXIYNz/AIlprnQb5Gn8xpPqZDaW7h/myCwsj+chfWubk3xNUkQ1wwCNZCFg0+FplgxmNdVXzPIaVkcRwC4Lgee8HjNgjxh1RSY1IJUdZ+6YmBO1vXEnIALvePAtYcF8zR/9t0jVfJR8Zp3HXjZDRlu4p4RbIHhQQGCFRssMP8UD4VqDaDRgcbgizAd4oOWGiV0jUSssSI6im+JcCtoVLXc1zKrGAu8kHcnSI3NaHifZ/Kc+c3CDLgZbYViBK6axHP57a1Xi/nsP9mEa1b0KSytrDaxyIB9aifI26/ZG4jhFXD2bmFuNcsKcuS8qMUuS2fMdgJJETpp1mnsJxtLd8F7ShnUZhblcojTNrAB3g7RpuKp8fjrmFXul0a4WJG6srGDPUaaH41Gs9lb18m4jKSWLG2zFSJMwGbT1reTMtTGbK9DbX8dh8RdRBibGHYNmN3vVlBzOhEkaGJG1do4P/AQd/wDWYWDflT3nn4SR+tfOfA+Cm3cV7y5YfKQ2UyQrNlAnxe6okR0roHCTbtA9y5w7u8XXsMxuh1lmLKFliYJCnQKTO4pBLDVHPE9+p1iisTgvpAFof+9Kd3CkXbUuUmdLigb6cvPetqjhgGUgggEEaggiQRXdNPgedxa4i0UUtUyFReJYAXrZTO9tpzJctNluW2GzKf8AI6EEg1KqJxO9cW2TYRXuHQd4+RF/mY7keQ1oVHI/pFt4qzftWcRifrFtwXthgEUaZSWGwMidyKpb92SChVGRVAIy5QDof0O+u9X3bfs87HvMRjfrGJI1tpb8FsamF18KisI2LfNFhbjFSQBbRiBvvI1rHE73RpzlJzK0sQp0OYnQAkdRIp61g2fZTIOsKTv589axGPGLue/ZuL/S8/rt8qMFj8VY2FwDzBplJmN6OC3WHiXKApEuwGbyjr5/CaxfGbZFzKU8QWIykHNtpBg6mR8qkntrfiGBquudoXzrcAlkYOMwkSDIrCw1F2jptW1lZrOJfYYa3Z++VVJgaaany56f3qo4XZQ3AGnwFnUeHXTU6HXYU5ie1djFkNiA+GuAESk3LJJG+niX0NeeEYQtdJsAXR3bZe7uLcJ235r8wNq5RTSd8TrJppUQOKIHZjMmToNY3gAeUb+VeeF4dc8XVBt3ZUSCeYgdRrGs8jVld4Pct3czKAmbTMYEHz+NPWrAKKXhWtO+XKQD8xzG/pzr0ZvbocHH3EfjDtaa2tvNkKMw8Urmyss7ctfXzpOzmPcjvGuMPq9o+FpGdgCUBKiSo2gxOlRsY/eeAEkLOp8yZ/erDg950DGQyllzAqrgjIZInbcelOEQ9WTuznb/ABBusuIYYi27lmBAbKADJynUDQbcpqx49f4cxsuLDJcuKlwNZOXLMZTqDzMbisljbwi4wtgXGLKrgFYDSWnl12APmZqy4bctn6t3mZCti0iMpIzFdPENNPiedR8bRFwo1mGe0oQLeuSSAwFxYBMa6sJ5VUY7jti3eKFzcBKgFmKjV2nRQ06QNYnfnTfEblsK+IlHyAhVyJAfUa+HX4TyrPcJ4kMiku47u59oEOXQtILEMDGh61zhFN6nSTaWhfWu1Vy4xs4S3bsIT/Gu3ASOjJbALHTXY7narXhCZrjMzXL11rZFy8zC2yhTr3a/OMpJmOVYE32tYgtZm79owEwWdfeVtQRzOsHy11rcNiHuC1fVRbZ7TQpmJ8JZQWIy6j7vWtyaVEirtD+IwRv7qzCJ7y3J56ZkGpHORrM7VH4JwdwxQy9ppK5dVMmCrxs3XkZOkzVrbsumH73xKt0BlZ4STO09dVAgaxziazvEu2F3DvCnN4SfGAGiNs0S0mN53rniQco5YmoSp5mQeL8HV8UG8KqAQoaAAFMTry1HrVnawaohIMheSmADy/z+QrJ8S44cVetuV7prY8Ck5gSfeOwBmAI8qs8XxDLbJQd2oIJUaEHJyPMSTBjpW4QaikzMppuyNxJ8zCZUAgggEfMR+9efa2WDcFu7bRs0Sq6iBsfeEDkK0HDsZavWe9urbLKwVlYd14VGkR4SskD+mqG9h1LNlRlVXZQwKy6hoJgrAU7gGuiimc26PfEuMtdzi3dJtuc5DW1XxHeIn966D9F/bOCnDrwYKyn6q7GcrCZsnpsSo+XMRzbE4J1Q3EzuCAw8YLRsxYAabRHl0pMJiHDoUdrbpNxGXwlTmA0PUEbjeKqVIy9T6boqv7P8T+s4SziOd2yjNGgDRDD8wNWFU5C0hWdxNLRVBX3OA4dmLtYQs3vHL73xGxp+zw62ghLaKOiqB+1SaKULIl3httt0B+QqsxnZay+9selX1eSKlFs55xX6P7ZnKo9KxnFew+SYFdxuWpqsx3Cg42qGkz514jwMpyqoNtkOZSVYbMpKkfAiu6cZ7H5pgViOK9i2EwKhqzKWO2eLRShvm6jCGS+BeBHSW8Q+Rq6wvafB3kVL1psM41DIM9oNrLCPEAdNINU2N7Nuv3TVVe4ey7g1MqLmZsfYuz2it60ZIuIysh+fI1MsFhYOUe4WBRYnckTPxPpXPbN17RzW2a23VGKk/GN60nBfpAu2fDfQX0MAz4XEGZB2J+IpJNosZUz3xy6xyr7vgBygAAmQdY/3pV3hrYFlMyyVRTmnNGggmZI39Yrxc4hhMcRlBS6dPBcVWPQFHAn+matLXCrF0qr3Dbuoioc4CkwIkHQHQDasSftRtcTAcexua9lXS2vhVdYHmw6k61K4DcUXgsNldSpIA1glpj9NTzq37Qdke7OZb1pVnMLl1ypJnkAD5Uz2fS0t+WxFoKgZjcGdh7pG5UAdNKWnEtNSGeHfZ3EYqCETK+beCRr5ctfOt52fwoa1KplzF3jSVk6xAjcVjMfisGLzsLj381vKvcKZzTrqYAHnVtgu2hw9k2bmDdXEFQbmUkESNckxEVxxE3HQ6qSs8vwnLiWYlglti+XvHFu3A1aJygb68qrLuB+vNKXCeQJ++eUL+EDQR505xTG38ZbLXEFuwgzm0nhRo2Nxz7x+OnlWZxPEGJjMGg6AD7NI2gH3j5n5V2Tclocpe16mkxHZ7JFu4VW8INvMQs66aEzy+dN3sLnTunHd3M0STA20B5Qddf8AU1S8NBuOWclmYyzMSxJ8ya6DwjAK6jNroN9/WuitLU56MxKWMoKOoPhIMzoRofgdvQV4tF5GvhknxMVnyB6f3rqK9kLdxs40bKV90EeR+I5Gvd/6NkZGKszPlOWSFkxtOgG1Mxlo5uLJLZlLKDIVM0L7uXUdY/en8FgA+ItWCxAa4i3nEMUFxtY+AMn4/GttY+jl7WS2Mxa4CWGtxE1ESx0HPbpvrVxw36MFw91WzteDvN4sQpB01HlpGnlUc74GkkuJf9hndcILF4Rcw1x7BIEK6rDIy9QVca1oqZw2GCKFEwBAkzT1bRxerFoooqkCiiigCiiigCK8lK9UUAy+HBqFiOEq24FWdEVKLZk8d2TRuVZjifYMGYWuolKafDg8qlFs4JxTsMyzArL47s26fdr6WxPCFbcVRY/sij/dFW+ZT5wu4Jl3FO2OK37YhL91RtAuPHpMV2PiX0fgzC1leI/R8w90fpTRgweI4jdue/cZuWpqTwrhr3mBYkWwCSzTGg2Hzp1uEjvCq+PK+QqklmaYyr1151bYO5lWBKqC9vKNNRH3dTBYf+PwoaFwfD1tFrY94iZ1zEkwIkVpO1N/7NroD95h0RTnZLqq+VYOYSNZAy/pVFh8Uq3ULL33dw4Wcq3AG8QzaEHwn5mpeLwve2Mq21t9/cF3KpY5QSZXU7AqtYkrNp0ZXE429iCO9uM4Gykwi/BRoPkK9WuEu2wra8F7HTBIrZYDsioHu1dEZs5Rg+HXLesVoMBxlrehFdH/AOkVI2FMXexKn7o9KtollRwrtWuk6Vr+HcaVxvWebsOAdBU/A8CKVmiWayziAakK1VeEskVYoK0jLHgaWvIr1VMimiiiqAopKWgCiiloAooooAooooApKWkoAivJSvdFAR3w4PKoOP4YCjZQM2RsunODH61a0jCpRbPmHH4e4CUJCXGBVYiVQsoMneTJ+M/CPdq3mBUSzSYk+IwAMozbawYg7bmtr9IHAxhsQbpARLk5HI8KyZK5oIXXUT51gsRjy5yWLfiU5RdUzIB1yiI1POomde5bYa0quCwHenXuxqs6iW+M/pWx4HwcvDMJ0AHkBsKzPY/sxcJBKnfpXX+DcJyKJFRks88O4SFA0q5tYYCnrdmKdC1UjDY2LVeu6FORRFWiWNdyOlJ3Ap6irRBsWhXoLXqigEiiKWigCilpKAKKKWgCikpaAKSiigCloApKoFpKKKgClopKAKKKKAj4zAW7ylLqK6HdWAIqqtdisKh8FhF+Aq+pKUWyFY4Sie6oHwqWtuK9UUogAUUUtUCUUUtQCUUUUAtFFFAJRRRQBRVZa7TYdhK3QQZg6wY3I6jzFLb7R2GJVboYggEDUgsuYCB1UyPKumzlyOG8YXUvJZ0lQPbtnfPoRI038x6j1pPb1n8f+4mmznyY3nB6l5LCiq49obGYJ3njZSyrBlgDBI6703/1Rh82TvRmC5yIPu+HWdo8a/mFNnLkN4wupeS1oqtPaOwGCd6MzEgLzJWJHx1GnnSf9S4ecverOXNEiYzFZ+GYEfERTZy5DeMLqXktKKrn49ZX3ny6TrppMTrymlXj1knKHBbXwjVtN9KbOfIbzg9S8lhSVW2e0lhwCl0MGnLHONxHWnfbNvqfymmznyG84PUvJNpag+2bfU/lNHtm31P5TV2c+TJvOD1ryTaKhe2bfU/lNHti1+I/lNNnPkxvOD1ryTaKhe2LX4j+U0e2bfU/lNNnPkxvOD1ryTaKhe2Lf4j+U0e2bfU/lNNnPkxvOD1ryTqSoXtm31P5TR7Zt9T+U1NnPkN5weteSbS1B9sW/wAR/KaPbNvqfymmznyY3nB615JtFQvbFv8AEfymj2zb6n8ppsp8mN5weteSbS1B9sW+p/KaPbFvqfymmynyY3nB615J1JUL2zb6n8po9s2+p/KabOfJjecHrXkxT9k7LKF8QVVCQMnjgOAWOXf7R9omdZgV6HZi1nDy0i4boHgK5iVJ0K7eBfMZdIkytFfUyo/K7SfM9cQ7O28QqW7paLWYKylUbxACTlAG4VhAAlR0qM/YzDsWJDfaOXYZgB7xYgCNAQ2SPwqo5UUUyoqxJrRMfvdmLTotty7KtsWlkrIUZeYEySkk7+I+UNnshZJnM4MMJHdD3ok5cmWdOnMneDRRTKibWa/ZH4X2ctMmds095fUaqAqpjLjKBpMyu518R12iQOyFqMoa5qFUn7LZUyLoUjRSRtzkyYNFFRRVGpYkk3qPXuzqOSS76hP+0YySU95DsGKwdCBJk60mF7NWrbK1ssrL7rDISP43VTP/AMl9+i9NSirlRnaS4WesFwC3YfvELFsrIM2TRWKaaKP+2Nd9TM6RPooq1RHJvVhRRRQgUUUUAUUUUAUUUUAUUUUAUUUUAUUUUAUUUUAUUUU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396" name="AutoShape 12" descr="data:image/jpeg;base64,/9j/4AAQSkZJRgABAQAAAQABAAD/2wCEAAkGBhQQDxQPDxAUEA8QDhAQDxAQEBAPEA8VFBAVFRUVFRUXGyYeGBokGRQVIC8gIycqLS0uFR4xNTAsNSYrLCkBCQoKDgwOGg8PGiwkHyQsLCwsKSwsLCwpKSkpKSwpLCwsLCw1LCwsKiwsLCwsLCwsLCwpLCwsKSwqLCksLCwsKf/AABEIANQA7gMBIgACEQEDEQH/xAAcAAABBQEBAQAAAAAAAAAAAAAAAQMEBQYHAgj/xABBEAACAQIEAwUECAQFAwUAAAABAhEAAwQSITEFQVEGEyJhkRUycYEHFCNCUpKhsTNiguFywdHw8RZTohckNENz/8QAGgEBAQEBAQEBAAAAAAAAAAAAAAECAwQFBv/EACwRAAICAAMHBAICAwAAAAAAAAABAhEDEiETFDFRUmGRFSKh4TJBBAUjcYH/2gAMAwEAAhEDEQA/AN9RNaQoOg9BSZB0HoK9W99j4vpT6/j7M5NE1o8g6D0FLkHQegpvfYelPr+Pszc0TWkyDoPQUZB0HoKu99h6U+v4+zNzRNaXIOg9BRkHQegpva5D0p9fx9mamia0uQdB6CjKOg9BU3tch6S+v4+zEdosEt7C3le2t0ixeNtWRbhD90wUqCD4pOka61SWrl2zibVmxbNmwLmGW5aTDgWri3LY7y7KWQEgmCTcmU2iJ6lkHQegoyDoPQVl/wAm3dHWP9a0qcr/AOfZy7Ci9mweIv3cQWfD3e8RbVoKLjdwy2mUWpQNlYSxER7yzTXDuI4txlZ7oD3MCcxw8PaFy9cW+kvYRWyqqycpAneurZB0HoKMg6D0FTeO3ya9P7rx3s5v7Rvrc7kd5cdcXcAL2SEuWRgna3muqgQTdCiQQZkabVAXi9/K6i5fd+4wTOXwwsth3u3LwukJ9XLFBkA91/juw6vkHQegqLgeE2bAK2LFuyGMsLdtEDGIkwNabz2Iv65c14Mn2exFx8MrX573NdViyG0WCXnVGKEAiVVTsN9qsZrShB0HoKMo6D0FbX8rscpf1TbbzfH2ZqaJrS5B0HoKMo6D0FN7XInpL6/j7M1NE1pcg6D0FGQdB6Cm99h6S+v4+zNTRNaTIOg9BRkHQegpvfYekvr+Pszc0TWkyDoPQUZB0HoKb32HpL6/j7M3NFaTIOg9BSZB0HoKb32HpL6/j7M5RWjyjoPQUmQdB6Cm99h6S+v4+xyiKWkrwn3AoopaASiloqgKKKKgCiiloBKKWKIoBKKWiqBKKWigEopaKASilikqASiliigEopYpKAKIoooAoiiigEikivVEUB6pK9RSRQglLFFLQCRRFLRVAlEUtFAJRS0UAUUU1icUlpC911toN2dgqj5mgHaKobPbzAM/djG2gw/GTaB+DOAD61bpxC0wzLdtlQJzC4hAHWZpZaaH6KgDtDhokYuwQNyL9ox6NUrC4tLq57TrcT8dtg6+opZKHaKKIoAoiiKKAIpKWioBIoiloqg8xRXqkoAikililigPMURS0RQC0UpooBKKWkoApYoiiKASKKWKKAKicQ4rZw658ReSysTNxwsx0B1NUnbHtvbwFq4SGN4BRbBttkYtsc2xjePlXGsXibuMf6xisxtscwLHxFfxdPhy008suVHSMLOkdoPpasBe7wT5naZvuhyoAN0RtWM8yI+Ncu45x+9iFVr129fb+d4mfwINF6QKzb2ma+AGD6QjKrCABAGWP086t7UwLbj3dC7kIEMRmBzee1Ylx1OsFpoVNou92LK3ZGkKTI+Q/apluyzHLDu4IDzDZNToMpOY/E/KnrdvLmzmJzeH3c88yRuPIVJ4U720ItCV1YnMqNprtPQT8xUzci5OZFvWXRGcHLDRlyhW/q8qYwHHrtkl7Zayw3uWHeyT0zZGE1dY28bgNwplAZe8IcE3NoO51H+lQ72At3FDllt2pMgA5iFMFtBoJBHU8q3+jNFpwz6WeIIMq4lr0mB3yW7sf1Zc371b/wDq1jW0t4qzmGwfDoM22m2/+lZvBWAZWzbc2VfMViWPmx2HLQfvXniWBuKCWQAMcsufdI/XXqY2qWyUv2dC7P8A00stxbPE7AQttetI9vTq1tiZHmp+VdSwuLS6guWnV0YSGUhga+Ub5YHJIK7qGh0PkOXpFansf2xv4IfYt9nngg5nE75HXbbYgbee1zUrI8O2fRVFYnsx9KdjF3BYvDuLzEBSTNpztAJ1UzyPrOlbetp2cmqEooooQKKKKAKKKKAKKKKAWilooBKKWKKAKKWkoAprFYpLSNcuMEtopZ2YwFA5mnZrkfbvtUMXiO4Vowlph1UXnkDNt4gJ09RvUbo1GOYY7c8eHEMQqBYwtgZlDjW6zRqRyGg0/vGb7RZr1sJbbxAhmEhZEaz0AjbyPSnb93XNvJI/WWn5gVXJxHK9tlCkqVZlOpeDnQEc41Mf4etcfylZ6qyxHLPZG5aCXLvgQqrBCT3tyfukA+EQBI8/KasLWAtJZOdMyidBqQSdhzGvMVOvcQN+53jaDXKrGY6knn/aoWLx5CFUiQxBkfefYnyAJ9D5VzV4jplfsVmYZ+8Y2ypW2Gbu9y6nbICZkExpr8BrWmu9lTh0AuC4TJll7mBtvoT/AMVadmeF2rl1Hu5VFts9m2T4rjzMk81BBOvMHpTXa3i570hW8I+5BlxG+n9v0rbvMlEzaStmdHDlIlg5tkZVL3FyhvuyBuPSamngl2DLDxSVZRFskjSemkbwBHKtT2eP1mwWRVEKTlaIIGhjl5fvVTc4xdS/ctOgCqwEHL3YkTAI1XTWZ5jTrVmk6aFpajXAcAbGZkYklACdzuPFtzPTSnu0FkuJGXMBDkyCw3016VYYfE21UFldM4L5Si3LZGaAQTp5ADXT1cuKlwhrZCwStwiEJHRhppsefKtWZZzvHcCZALqLKsNQQCJJ008+VQOHYO9nL27TXFGt1VBJKjxGI106wd+YMHo95ChIZSy8hGbPrqCzZQJ1E6mJqRwNreH70914m/iXSIciJKqDsszEcgJnSLN0rXEiX6Ob4TI9+FaVuDKVuSrW55+evT0Fd5+jvtZ9bw4s3mnE2ZRiTrcC6TrqSI16xPWua8c4Cl5e8gKVBZCuwAYkKZ5xGv8AwKfs9xy7axRZWyAuLjN+FkEK+u5yiG6wJ51iE82qLOGlH0jRVdwDjaYuwt5NCRDr+BuY+HSrKu55hKSlooBKKWigEopaIoBaKKWhAooooBKruPcaXCWTdfU+6i7ZjE+kCasawn0n4Z74s2rdwJl717szsVAUjTUgg6edYxJZYt2dMKOaSTMh2m+ku/iFNpECo2nd22l36ZuceVZNrjWity9HeO0QTnKSdZ/mgxpUxuHLhnzKJIn7RjJiCDA5fv51V2bLYlywPgUDM5nxR91enx6xXmUr1Pc40qRaYxAlpgDmK24UCSzlzpljckFR8qj8NwGVvFBZDBAie8gZs/PKNgNjAqxw+GFzDMlsRezzaJYko2ZoVpESJkHy6Qa8YXCfV/sGU5w0sxEM7NuR/kD61q9DLTbLO1CiSToCD8TuarUXS8N2LIqAnTMwmR5a/oamrb5DVRGvLfYjl+lU7M11r7oDFtmtrzCu32cmNgFDMT5Cs4a1E2SOFcSGcsAXYLktMzGABpmKga+HX4z1NP4bBDFXQXkFi0+DNngb/Hf9KncIwK4e1ky/aA6uZCtzmfKKtcHhc9xWIVlUwMwDeZ00Mbelblie60clDTU9YXCNastYErGRSe6a0wVZ/EJ5k/0r1NP4XBd9LXAgDMBIARTPwjcCZ3MAbxTPETlYgju1k+JWbxKRtlaY/wCK8e1TK2kUkWwGYKJAJgZjG4BI+Qrom2jLVGgKKLaqBFu2MizvA11A8+VU3FcObjZbWkDTTc+XQyQPnUbGcZDMVXxBQcxyi6Waf5TmSPNapFsXWuB7TFRrlgvCxy8Wg9K5RhWrNuX6ReYDiDFGB95SWUMvusiyY/8AIfKqrEcWt/eYs2V2Z2aMidR1OoFVmMv37d4Oxkvldu7B7sljGh+Ok7ST8apsTZDN3RJUswAMatbJ0Ef4o9BXRrSxHXQsm7RxalV8KsUZDo2WYDR81/Wq/B4iZvL/AAyxBBAzW25T5Rp01qVf4XZslPtPEZzERB1GsH4DTzqivBsPduINEbMTMgETpv069CK5xyt+008yXuNr2b7YezXQ20LLdGd0ZicyvByqd9DMEzHzM9q4Jx21jLQu2HzDZl+8h6MOX+dfM/EMQ1oWNDAtERcU92dJGVuusfKr/s7xa4jLicEz2LykB0ablm8OaGPjsY6jrXXPl48Dk4KXDifRFLWW7L9vbeLbubqfV8TyRjKXf/zbmd/CdfjrWprqnfA4NNaMKSKWihApIpaKAKWkpaECimcVi0tIbl1wiKJZmMAVyDtf2/vYjEAYJ3SwgbLC63NCGcg8unSJqNmoxs6/bxaMzItxWdDldFZSyneCNxWI+k5GRBeTWQFAPuswmFPxkVyu79ZZ1L3LpcDQi62dI1AJnQT0qRf4li7yC3dxF29bRh4Huu6kjTnO3WueJHPGmd8P/HKxmxabGNAZlAH2pksq9VAP71bXES0gQeFVGyjUn8Q6nz2+Ne0srYwqmPGwzXANsx1g9YGkbHzrM8R4zcZpgqWMQACSJ/GduWw5V5PzdLge38VmZoOzbG5cuXPcyqAmhygtMafIknnIpziPaRLbKuItlmDgDIRIWDmZSdCInQnU8688AxYSwAwhGDOzzLEtcIUdIyBeXOs12hPfYhO6JChsi6k6s0E+XWIrpGNzpnGUmo2agsFT6wrnucyhmAZXVSRGZd11I8uleuH4fubZtMMpe8+IukE+IsxhdNdFA06k1kxxE95dcsy5LdyxaOaCoLRAA2J8Wo6nar/h3b5fqrDFWs962VHeqQrFdFUkQQzAmdd9da6PDdaHPaK9S81HiHgmAV0B+EiVOv7VKLBUNzRgqFmhYbQfynX0qPhMMgt2TdxHiupmXvkNpiWY5QYlAYB+9OgNP8X4JcKXMi5x3GjhcwbSdJ3Fc611Nf6K/il8sihRrcEKc7GZjSGURoatOCYPJbcsDnukksBnNsDRUZdxoBM9aqsHgnz2nKk27Skr4WBE21QAZpiPEflUVe1Ru4lFtFWQOEVP4VwgtGmYwdwRDCuiTaaRmTSqy4GFt6z9o5dghKqzKNTCnwsOe5NR7VgByrZYABYM2o6bkiNdv9izYMXIYNz/AIlprnQb5Gn8xpPqZDaW7h/myCwsj+chfWubk3xNUkQ1wwCNZCFg0+FplgxmNdVXzPIaVkcRwC4Lgee8HjNgjxh1RSY1IJUdZ+6YmBO1vXEnIALvePAtYcF8zR/9t0jVfJR8Zp3HXjZDRlu4p4RbIHhQQGCFRssMP8UD4VqDaDRgcbgizAd4oOWGiV0jUSssSI6im+JcCtoVLXc1zKrGAu8kHcnSI3NaHifZ/Kc+c3CDLgZbYViBK6axHP57a1Xi/nsP9mEa1b0KSytrDaxyIB9aifI26/ZG4jhFXD2bmFuNcsKcuS8qMUuS2fMdgJJETpp1mnsJxtLd8F7ShnUZhblcojTNrAB3g7RpuKp8fjrmFXul0a4WJG6srGDPUaaH41Gs9lb18m4jKSWLG2zFSJMwGbT1reTMtTGbK9DbX8dh8RdRBibGHYNmN3vVlBzOhEkaGJG1do4P/AQd/wDWYWDflT3nn4SR+tfOfA+Cm3cV7y5YfKQ2UyQrNlAnxe6okR0roHCTbtA9y5w7u8XXsMxuh1lmLKFliYJCnQKTO4pBLDVHPE9+p1iisTgvpAFof+9Kd3CkXbUuUmdLigb6cvPetqjhgGUgggEEaggiQRXdNPgedxa4i0UUtUyFReJYAXrZTO9tpzJctNluW2GzKf8AI6EEg1KqJxO9cW2TYRXuHQd4+RF/mY7keQ1oVHI/pFt4qzftWcRifrFtwXthgEUaZSWGwMidyKpb92SChVGRVAIy5QDof0O+u9X3bfs87HvMRjfrGJI1tpb8FsamF18KisI2LfNFhbjFSQBbRiBvvI1rHE73RpzlJzK0sQp0OYnQAkdRIp61g2fZTIOsKTv589axGPGLue/ZuL/S8/rt8qMFj8VY2FwDzBplJmN6OC3WHiXKApEuwGbyjr5/CaxfGbZFzKU8QWIykHNtpBg6mR8qkntrfiGBquudoXzrcAlkYOMwkSDIrCw1F2jptW1lZrOJfYYa3Z++VVJgaaany56f3qo4XZQ3AGnwFnUeHXTU6HXYU5ie1djFkNiA+GuAESk3LJJG+niX0NeeEYQtdJsAXR3bZe7uLcJ235r8wNq5RTSd8TrJppUQOKIHZjMmToNY3gAeUb+VeeF4dc8XVBt3ZUSCeYgdRrGs8jVld4Pct3czKAmbTMYEHz+NPWrAKKXhWtO+XKQD8xzG/pzr0ZvbocHH3EfjDtaa2tvNkKMw8Urmyss7ctfXzpOzmPcjvGuMPq9o+FpGdgCUBKiSo2gxOlRsY/eeAEkLOp8yZ/erDg950DGQyllzAqrgjIZInbcelOEQ9WTuznb/ABBusuIYYi27lmBAbKADJynUDQbcpqx49f4cxsuLDJcuKlwNZOXLMZTqDzMbisljbwi4wtgXGLKrgFYDSWnl12APmZqy4bctn6t3mZCti0iMpIzFdPENNPiedR8bRFwo1mGe0oQLeuSSAwFxYBMa6sJ5VUY7jti3eKFzcBKgFmKjV2nRQ06QNYnfnTfEblsK+IlHyAhVyJAfUa+HX4TyrPcJ4kMiku47u59oEOXQtILEMDGh61zhFN6nSTaWhfWu1Vy4xs4S3bsIT/Gu3ASOjJbALHTXY7narXhCZrjMzXL11rZFy8zC2yhTr3a/OMpJmOVYE32tYgtZm79owEwWdfeVtQRzOsHy11rcNiHuC1fVRbZ7TQpmJ8JZQWIy6j7vWtyaVEirtD+IwRv7qzCJ7y3J56ZkGpHORrM7VH4JwdwxQy9ppK5dVMmCrxs3XkZOkzVrbsumH73xKt0BlZ4STO09dVAgaxziazvEu2F3DvCnN4SfGAGiNs0S0mN53rniQco5YmoSp5mQeL8HV8UG8KqAQoaAAFMTry1HrVnawaohIMheSmADy/z+QrJ8S44cVetuV7prY8Ck5gSfeOwBmAI8qs8XxDLbJQd2oIJUaEHJyPMSTBjpW4QaikzMppuyNxJ8zCZUAgggEfMR+9efa2WDcFu7bRs0Sq6iBsfeEDkK0HDsZavWe9urbLKwVlYd14VGkR4SskD+mqG9h1LNlRlVXZQwKy6hoJgrAU7gGuiimc26PfEuMtdzi3dJtuc5DW1XxHeIn966D9F/bOCnDrwYKyn6q7GcrCZsnpsSo+XMRzbE4J1Q3EzuCAw8YLRsxYAabRHl0pMJiHDoUdrbpNxGXwlTmA0PUEbjeKqVIy9T6boqv7P8T+s4SziOd2yjNGgDRDD8wNWFU5C0hWdxNLRVBX3OA4dmLtYQs3vHL73xGxp+zw62ghLaKOiqB+1SaKULIl3httt0B+QqsxnZay+9selX1eSKlFs55xX6P7ZnKo9KxnFew+SYFdxuWpqsx3Cg42qGkz514jwMpyqoNtkOZSVYbMpKkfAiu6cZ7H5pgViOK9i2EwKhqzKWO2eLRShvm6jCGS+BeBHSW8Q+Rq6wvafB3kVL1psM41DIM9oNrLCPEAdNINU2N7Nuv3TVVe4ey7g1MqLmZsfYuz2it60ZIuIysh+fI1MsFhYOUe4WBRYnckTPxPpXPbN17RzW2a23VGKk/GN60nBfpAu2fDfQX0MAz4XEGZB2J+IpJNosZUz3xy6xyr7vgBygAAmQdY/3pV3hrYFlMyyVRTmnNGggmZI39Yrxc4hhMcRlBS6dPBcVWPQFHAn+matLXCrF0qr3Dbuoioc4CkwIkHQHQDasSftRtcTAcexua9lXS2vhVdYHmw6k61K4DcUXgsNldSpIA1glpj9NTzq37Qdke7OZb1pVnMLl1ypJnkAD5Uz2fS0t+WxFoKgZjcGdh7pG5UAdNKWnEtNSGeHfZ3EYqCETK+beCRr5ctfOt52fwoa1KplzF3jSVk6xAjcVjMfisGLzsLj381vKvcKZzTrqYAHnVtgu2hw9k2bmDdXEFQbmUkESNckxEVxxE3HQ6qSs8vwnLiWYlglti+XvHFu3A1aJygb68qrLuB+vNKXCeQJ++eUL+EDQR505xTG38ZbLXEFuwgzm0nhRo2Nxz7x+OnlWZxPEGJjMGg6AD7NI2gH3j5n5V2Tclocpe16mkxHZ7JFu4VW8INvMQs66aEzy+dN3sLnTunHd3M0STA20B5Qddf8AU1S8NBuOWclmYyzMSxJ8ya6DwjAK6jNroN9/WuitLU56MxKWMoKOoPhIMzoRofgdvQV4tF5GvhknxMVnyB6f3rqK9kLdxs40bKV90EeR+I5Gvd/6NkZGKszPlOWSFkxtOgG1Mxlo5uLJLZlLKDIVM0L7uXUdY/en8FgA+ItWCxAa4i3nEMUFxtY+AMn4/GttY+jl7WS2Mxa4CWGtxE1ESx0HPbpvrVxw36MFw91WzteDvN4sQpB01HlpGnlUc74GkkuJf9hndcILF4Rcw1x7BIEK6rDIy9QVca1oqZw2GCKFEwBAkzT1bRxerFoooqkCiiigCiiigCK8lK9UUAy+HBqFiOEq24FWdEVKLZk8d2TRuVZjifYMGYWuolKafDg8qlFs4JxTsMyzArL47s26fdr6WxPCFbcVRY/sij/dFW+ZT5wu4Jl3FO2OK37YhL91RtAuPHpMV2PiX0fgzC1leI/R8w90fpTRgweI4jdue/cZuWpqTwrhr3mBYkWwCSzTGg2Hzp1uEjvCq+PK+QqklmaYyr1151bYO5lWBKqC9vKNNRH3dTBYf+PwoaFwfD1tFrY94iZ1zEkwIkVpO1N/7NroD95h0RTnZLqq+VYOYSNZAy/pVFh8Uq3ULL33dw4Wcq3AG8QzaEHwn5mpeLwve2Mq21t9/cF3KpY5QSZXU7AqtYkrNp0ZXE429iCO9uM4Gykwi/BRoPkK9WuEu2wra8F7HTBIrZYDsioHu1dEZs5Rg+HXLesVoMBxlrehFdH/AOkVI2FMXexKn7o9KtollRwrtWuk6Vr+HcaVxvWebsOAdBU/A8CKVmiWayziAakK1VeEskVYoK0jLHgaWvIr1VMimiiiqAopKWgCiiloAooooAooooApKWkoAivJSvdFAR3w4PKoOP4YCjZQM2RsunODH61a0jCpRbPmHH4e4CUJCXGBVYiVQsoMneTJ+M/CPdq3mBUSzSYk+IwAMozbawYg7bmtr9IHAxhsQbpARLk5HI8KyZK5oIXXUT51gsRjy5yWLfiU5RdUzIB1yiI1POomde5bYa0quCwHenXuxqs6iW+M/pWx4HwcvDMJ0AHkBsKzPY/sxcJBKnfpXX+DcJyKJFRks88O4SFA0q5tYYCnrdmKdC1UjDY2LVeu6FORRFWiWNdyOlJ3Ap6irRBsWhXoLXqigEiiKWigCilpKAKKKWgCikpaAKSiigCloApKoFpKKKgClopKAKKKKAj4zAW7ylLqK6HdWAIqqtdisKh8FhF+Aq+pKUWyFY4Sie6oHwqWtuK9UUogAUUUtUCUUUtQCUUUUAtFFFAJRRRQBRVZa7TYdhK3QQZg6wY3I6jzFLb7R2GJVboYggEDUgsuYCB1UyPKumzlyOG8YXUvJZ0lQPbtnfPoRI038x6j1pPb1n8f+4mmznyY3nB6l5LCiq49obGYJ3njZSyrBlgDBI6703/1Rh82TvRmC5yIPu+HWdo8a/mFNnLkN4wupeS1oqtPaOwGCd6MzEgLzJWJHx1GnnSf9S4ecverOXNEiYzFZ+GYEfERTZy5DeMLqXktKKrn49ZX3ny6TrppMTrymlXj1knKHBbXwjVtN9KbOfIbzg9S8lhSVW2e0lhwCl0MGnLHONxHWnfbNvqfymmznyG84PUvJNpag+2bfU/lNHtm31P5TV2c+TJvOD1ryTaKhe2bfU/lNHti1+I/lNNnPkxvOD1ryTaKhe2LX4j+U0e2bfU/lNNnPkxvOD1ryTaKhe2Lf4j+U0e2bfU/lNNnPkxvOD1ryTqSoXtm31P5TR7Zt9T+U1NnPkN5weteSbS1B9sW/wAR/KaPbNvqfymmznyY3nB615JtFQvbFv8AEfymj2zb6n8ppsp8mN5weteSbS1B9sW+p/KaPbFvqfymmynyY3nB615J1JUL2zb6n8po9s2+p/KabOfJjecHrXkxT9k7LKF8QVVCQMnjgOAWOXf7R9omdZgV6HZi1nDy0i4boHgK5iVJ0K7eBfMZdIkytFfUyo/K7SfM9cQ7O28QqW7paLWYKylUbxACTlAG4VhAAlR0qM/YzDsWJDfaOXYZgB7xYgCNAQ2SPwqo5UUUyoqxJrRMfvdmLTotty7KtsWlkrIUZeYEySkk7+I+UNnshZJnM4MMJHdD3ok5cmWdOnMneDRRTKibWa/ZH4X2ctMmds095fUaqAqpjLjKBpMyu518R12iQOyFqMoa5qFUn7LZUyLoUjRSRtzkyYNFFRRVGpYkk3qPXuzqOSS76hP+0YySU95DsGKwdCBJk60mF7NWrbK1ssrL7rDISP43VTP/AMl9+i9NSirlRnaS4WesFwC3YfvELFsrIM2TRWKaaKP+2Nd9TM6RPooq1RHJvVhRRRQgUUUUAUUUUAUUUUAUUUUAUUUUAUUUUAUUUUAUUUU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398" name="AutoShape 14" descr="data:image/jpeg;base64,/9j/4AAQSkZJRgABAQAAAQABAAD/2wCEAAkGBhQQDxQPDxAUEA8QDhAQDxAQEBAPEA8VFBAVFRUVFRUXGyYeGBokGRQVIC8gIycqLS0uFR4xNTAsNSYrLCkBCQoKDgwOGg8PGiwkHyQsLCwsKSwsLCwpKSkpKSwpLCwsLCw1LCwsKiwsLCwsLCwsLCwpLCwsKSwqLCksLCwsKf/AABEIANQA7gMBIgACEQEDEQH/xAAcAAABBQEBAQAAAAAAAAAAAAAAAQMEBQYHAgj/xABBEAACAQIEAwUECAQFAwUAAAABAhEAAwQSITEFQVEGEyJhkRUycYEHFCNCUpKhsTNiguFywdHw8RZTohckNENz/8QAGgEBAQEBAQEBAAAAAAAAAAAAAAECAwQFBv/EACwRAAICAAMHBAICAwAAAAAAAAABAhEDEiETFDFRUmGRFSKh4TJBBAUjcYH/2gAMAwEAAhEDEQA/AN9RNaQoOg9BSZB0HoK9W99j4vpT6/j7M5NE1o8g6D0FLkHQegpvfYelPr+Pszc0TWkyDoPQUZB0HoKu99h6U+v4+zNzRNaXIOg9BRkHQegpva5D0p9fx9mamia0uQdB6CjKOg9BU3tch6S+v4+zEdosEt7C3le2t0ixeNtWRbhD90wUqCD4pOka61SWrl2zibVmxbNmwLmGW5aTDgWri3LY7y7KWQEgmCTcmU2iJ6lkHQegoyDoPQVl/wAm3dHWP9a0qcr/AOfZy7Ci9mweIv3cQWfD3e8RbVoKLjdwy2mUWpQNlYSxER7yzTXDuI4txlZ7oD3MCcxw8PaFy9cW+kvYRWyqqycpAneurZB0HoKMg6D0FTeO3ya9P7rx3s5v7Rvrc7kd5cdcXcAL2SEuWRgna3muqgQTdCiQQZkabVAXi9/K6i5fd+4wTOXwwsth3u3LwukJ9XLFBkA91/juw6vkHQegqLgeE2bAK2LFuyGMsLdtEDGIkwNabz2Iv65c14Mn2exFx8MrX573NdViyG0WCXnVGKEAiVVTsN9qsZrShB0HoKMo6D0FbX8rscpf1TbbzfH2ZqaJrS5B0HoKMo6D0FN7XInpL6/j7M1NE1pcg6D0FGQdB6Cm99h6S+v4+zNTRNaTIOg9BRkHQegpvfYekvr+Pszc0TWkyDoPQUZB0HoKb32HpL6/j7M3NFaTIOg9BSZB0HoKb32HpL6/j7M5RWjyjoPQUmQdB6Cm99h6S+v4+xyiKWkrwn3AoopaASiloqgKKKKgCiiloBKKWKIoBKKWiqBKKWigEopaKASilikqASiliigEopYpKAKIoooAoiiigEikivVEUB6pK9RSRQglLFFLQCRRFLRVAlEUtFAJRS0UAUUU1icUlpC911toN2dgqj5mgHaKobPbzAM/djG2gw/GTaB+DOAD61bpxC0wzLdtlQJzC4hAHWZpZaaH6KgDtDhokYuwQNyL9ox6NUrC4tLq57TrcT8dtg6+opZKHaKKIoAoiiKKAIpKWioBIoiloqg8xRXqkoAikililigPMURS0RQC0UpooBKKWkoApYoiiKASKKWKKAKicQ4rZw658ReSysTNxwsx0B1NUnbHtvbwFq4SGN4BRbBttkYtsc2xjePlXGsXibuMf6xisxtscwLHxFfxdPhy008suVHSMLOkdoPpasBe7wT5naZvuhyoAN0RtWM8yI+Ncu45x+9iFVr129fb+d4mfwINF6QKzb2ma+AGD6QjKrCABAGWP086t7UwLbj3dC7kIEMRmBzee1Ylx1OsFpoVNou92LK3ZGkKTI+Q/apluyzHLDu4IDzDZNToMpOY/E/KnrdvLmzmJzeH3c88yRuPIVJ4U720ItCV1YnMqNprtPQT8xUzci5OZFvWXRGcHLDRlyhW/q8qYwHHrtkl7Zayw3uWHeyT0zZGE1dY28bgNwplAZe8IcE3NoO51H+lQ72At3FDllt2pMgA5iFMFtBoJBHU8q3+jNFpwz6WeIIMq4lr0mB3yW7sf1Zc371b/wDq1jW0t4qzmGwfDoM22m2/+lZvBWAZWzbc2VfMViWPmx2HLQfvXniWBuKCWQAMcsufdI/XXqY2qWyUv2dC7P8A00stxbPE7AQttetI9vTq1tiZHmp+VdSwuLS6guWnV0YSGUhga+Ub5YHJIK7qGh0PkOXpFansf2xv4IfYt9nngg5nE75HXbbYgbee1zUrI8O2fRVFYnsx9KdjF3BYvDuLzEBSTNpztAJ1UzyPrOlbetp2cmqEooooQKKKKAKKKKAKKKKAWilooBKKWKKAKKWkoAprFYpLSNcuMEtopZ2YwFA5mnZrkfbvtUMXiO4Vowlph1UXnkDNt4gJ09RvUbo1GOYY7c8eHEMQqBYwtgZlDjW6zRqRyGg0/vGb7RZr1sJbbxAhmEhZEaz0AjbyPSnb93XNvJI/WWn5gVXJxHK9tlCkqVZlOpeDnQEc41Mf4etcfylZ6qyxHLPZG5aCXLvgQqrBCT3tyfukA+EQBI8/KasLWAtJZOdMyidBqQSdhzGvMVOvcQN+53jaDXKrGY6knn/aoWLx5CFUiQxBkfefYnyAJ9D5VzV4jplfsVmYZ+8Y2ypW2Gbu9y6nbICZkExpr8BrWmu9lTh0AuC4TJll7mBtvoT/AMVadmeF2rl1Hu5VFts9m2T4rjzMk81BBOvMHpTXa3i570hW8I+5BlxG+n9v0rbvMlEzaStmdHDlIlg5tkZVL3FyhvuyBuPSamngl2DLDxSVZRFskjSemkbwBHKtT2eP1mwWRVEKTlaIIGhjl5fvVTc4xdS/ctOgCqwEHL3YkTAI1XTWZ5jTrVmk6aFpajXAcAbGZkYklACdzuPFtzPTSnu0FkuJGXMBDkyCw3016VYYfE21UFldM4L5Si3LZGaAQTp5ADXT1cuKlwhrZCwStwiEJHRhppsefKtWZZzvHcCZALqLKsNQQCJJ008+VQOHYO9nL27TXFGt1VBJKjxGI106wd+YMHo95ChIZSy8hGbPrqCzZQJ1E6mJqRwNreH70914m/iXSIciJKqDsszEcgJnSLN0rXEiX6Ob4TI9+FaVuDKVuSrW55+evT0Fd5+jvtZ9bw4s3mnE2ZRiTrcC6TrqSI16xPWua8c4Cl5e8gKVBZCuwAYkKZ5xGv8AwKfs9xy7axRZWyAuLjN+FkEK+u5yiG6wJ51iE82qLOGlH0jRVdwDjaYuwt5NCRDr+BuY+HSrKu55hKSlooBKKWigEopaIoBaKKWhAooooBKruPcaXCWTdfU+6i7ZjE+kCasawn0n4Z74s2rdwJl717szsVAUjTUgg6edYxJZYt2dMKOaSTMh2m+ku/iFNpECo2nd22l36ZuceVZNrjWity9HeO0QTnKSdZ/mgxpUxuHLhnzKJIn7RjJiCDA5fv51V2bLYlywPgUDM5nxR91enx6xXmUr1Pc40qRaYxAlpgDmK24UCSzlzpljckFR8qj8NwGVvFBZDBAie8gZs/PKNgNjAqxw+GFzDMlsRezzaJYko2ZoVpESJkHy6Qa8YXCfV/sGU5w0sxEM7NuR/kD61q9DLTbLO1CiSToCD8TuarUXS8N2LIqAnTMwmR5a/oamrb5DVRGvLfYjl+lU7M11r7oDFtmtrzCu32cmNgFDMT5Cs4a1E2SOFcSGcsAXYLktMzGABpmKga+HX4z1NP4bBDFXQXkFi0+DNngb/Hf9KncIwK4e1ky/aA6uZCtzmfKKtcHhc9xWIVlUwMwDeZ00Mbelblie60clDTU9YXCNastYErGRSe6a0wVZ/EJ5k/0r1NP4XBd9LXAgDMBIARTPwjcCZ3MAbxTPETlYgju1k+JWbxKRtlaY/wCK8e1TK2kUkWwGYKJAJgZjG4BI+Qrom2jLVGgKKLaqBFu2MizvA11A8+VU3FcObjZbWkDTTc+XQyQPnUbGcZDMVXxBQcxyi6Waf5TmSPNapFsXWuB7TFRrlgvCxy8Wg9K5RhWrNuX6ReYDiDFGB95SWUMvusiyY/8AIfKqrEcWt/eYs2V2Z2aMidR1OoFVmMv37d4Oxkvldu7B7sljGh+Ok7ST8apsTZDN3RJUswAMatbJ0Ef4o9BXRrSxHXQsm7RxalV8KsUZDo2WYDR81/Wq/B4iZvL/AAyxBBAzW25T5Rp01qVf4XZslPtPEZzERB1GsH4DTzqivBsPduINEbMTMgETpv069CK5xyt+008yXuNr2b7YezXQ20LLdGd0ZicyvByqd9DMEzHzM9q4Jx21jLQu2HzDZl+8h6MOX+dfM/EMQ1oWNDAtERcU92dJGVuusfKr/s7xa4jLicEz2LykB0ablm8OaGPjsY6jrXXPl48Dk4KXDifRFLWW7L9vbeLbubqfV8TyRjKXf/zbmd/CdfjrWprqnfA4NNaMKSKWihApIpaKAKWkpaECimcVi0tIbl1wiKJZmMAVyDtf2/vYjEAYJ3SwgbLC63NCGcg8unSJqNmoxs6/bxaMzItxWdDldFZSyneCNxWI+k5GRBeTWQFAPuswmFPxkVyu79ZZ1L3LpcDQi62dI1AJnQT0qRf4li7yC3dxF29bRh4Huu6kjTnO3WueJHPGmd8P/HKxmxabGNAZlAH2pksq9VAP71bXES0gQeFVGyjUn8Q6nz2+Ne0srYwqmPGwzXANsx1g9YGkbHzrM8R4zcZpgqWMQACSJ/GduWw5V5PzdLge38VmZoOzbG5cuXPcyqAmhygtMafIknnIpziPaRLbKuItlmDgDIRIWDmZSdCInQnU8688AxYSwAwhGDOzzLEtcIUdIyBeXOs12hPfYhO6JChsi6k6s0E+XWIrpGNzpnGUmo2agsFT6wrnucyhmAZXVSRGZd11I8uleuH4fubZtMMpe8+IukE+IsxhdNdFA06k1kxxE95dcsy5LdyxaOaCoLRAA2J8Wo6nar/h3b5fqrDFWs962VHeqQrFdFUkQQzAmdd9da6PDdaHPaK9S81HiHgmAV0B+EiVOv7VKLBUNzRgqFmhYbQfynX0qPhMMgt2TdxHiupmXvkNpiWY5QYlAYB+9OgNP8X4JcKXMi5x3GjhcwbSdJ3Fc611Nf6K/il8sihRrcEKc7GZjSGURoatOCYPJbcsDnukksBnNsDRUZdxoBM9aqsHgnz2nKk27Skr4WBE21QAZpiPEflUVe1Ru4lFtFWQOEVP4VwgtGmYwdwRDCuiTaaRmTSqy4GFt6z9o5dghKqzKNTCnwsOe5NR7VgByrZYABYM2o6bkiNdv9izYMXIYNz/AIlprnQb5Gn8xpPqZDaW7h/myCwsj+chfWubk3xNUkQ1wwCNZCFg0+FplgxmNdVXzPIaVkcRwC4Lgee8HjNgjxh1RSY1IJUdZ+6YmBO1vXEnIALvePAtYcF8zR/9t0jVfJR8Zp3HXjZDRlu4p4RbIHhQQGCFRssMP8UD4VqDaDRgcbgizAd4oOWGiV0jUSssSI6im+JcCtoVLXc1zKrGAu8kHcnSI3NaHifZ/Kc+c3CDLgZbYViBK6axHP57a1Xi/nsP9mEa1b0KSytrDaxyIB9aifI26/ZG4jhFXD2bmFuNcsKcuS8qMUuS2fMdgJJETpp1mnsJxtLd8F7ShnUZhblcojTNrAB3g7RpuKp8fjrmFXul0a4WJG6srGDPUaaH41Gs9lb18m4jKSWLG2zFSJMwGbT1reTMtTGbK9DbX8dh8RdRBibGHYNmN3vVlBzOhEkaGJG1do4P/AQd/wDWYWDflT3nn4SR+tfOfA+Cm3cV7y5YfKQ2UyQrNlAnxe6okR0roHCTbtA9y5w7u8XXsMxuh1lmLKFliYJCnQKTO4pBLDVHPE9+p1iisTgvpAFof+9Kd3CkXbUuUmdLigb6cvPetqjhgGUgggEEaggiQRXdNPgedxa4i0UUtUyFReJYAXrZTO9tpzJctNluW2GzKf8AI6EEg1KqJxO9cW2TYRXuHQd4+RF/mY7keQ1oVHI/pFt4qzftWcRifrFtwXthgEUaZSWGwMidyKpb92SChVGRVAIy5QDof0O+u9X3bfs87HvMRjfrGJI1tpb8FsamF18KisI2LfNFhbjFSQBbRiBvvI1rHE73RpzlJzK0sQp0OYnQAkdRIp61g2fZTIOsKTv589axGPGLue/ZuL/S8/rt8qMFj8VY2FwDzBplJmN6OC3WHiXKApEuwGbyjr5/CaxfGbZFzKU8QWIykHNtpBg6mR8qkntrfiGBquudoXzrcAlkYOMwkSDIrCw1F2jptW1lZrOJfYYa3Z++VVJgaaany56f3qo4XZQ3AGnwFnUeHXTU6HXYU5ie1djFkNiA+GuAESk3LJJG+niX0NeeEYQtdJsAXR3bZe7uLcJ235r8wNq5RTSd8TrJppUQOKIHZjMmToNY3gAeUb+VeeF4dc8XVBt3ZUSCeYgdRrGs8jVld4Pct3czKAmbTMYEHz+NPWrAKKXhWtO+XKQD8xzG/pzr0ZvbocHH3EfjDtaa2tvNkKMw8Urmyss7ctfXzpOzmPcjvGuMPq9o+FpGdgCUBKiSo2gxOlRsY/eeAEkLOp8yZ/erDg950DGQyllzAqrgjIZInbcelOEQ9WTuznb/ABBusuIYYi27lmBAbKADJynUDQbcpqx49f4cxsuLDJcuKlwNZOXLMZTqDzMbisljbwi4wtgXGLKrgFYDSWnl12APmZqy4bctn6t3mZCti0iMpIzFdPENNPiedR8bRFwo1mGe0oQLeuSSAwFxYBMa6sJ5VUY7jti3eKFzcBKgFmKjV2nRQ06QNYnfnTfEblsK+IlHyAhVyJAfUa+HX4TyrPcJ4kMiku47u59oEOXQtILEMDGh61zhFN6nSTaWhfWu1Vy4xs4S3bsIT/Gu3ASOjJbALHTXY7narXhCZrjMzXL11rZFy8zC2yhTr3a/OMpJmOVYE32tYgtZm79owEwWdfeVtQRzOsHy11rcNiHuC1fVRbZ7TQpmJ8JZQWIy6j7vWtyaVEirtD+IwRv7qzCJ7y3J56ZkGpHORrM7VH4JwdwxQy9ppK5dVMmCrxs3XkZOkzVrbsumH73xKt0BlZ4STO09dVAgaxziazvEu2F3DvCnN4SfGAGiNs0S0mN53rniQco5YmoSp5mQeL8HV8UG8KqAQoaAAFMTry1HrVnawaohIMheSmADy/z+QrJ8S44cVetuV7prY8Ck5gSfeOwBmAI8qs8XxDLbJQd2oIJUaEHJyPMSTBjpW4QaikzMppuyNxJ8zCZUAgggEfMR+9efa2WDcFu7bRs0Sq6iBsfeEDkK0HDsZavWe9urbLKwVlYd14VGkR4SskD+mqG9h1LNlRlVXZQwKy6hoJgrAU7gGuiimc26PfEuMtdzi3dJtuc5DW1XxHeIn966D9F/bOCnDrwYKyn6q7GcrCZsnpsSo+XMRzbE4J1Q3EzuCAw8YLRsxYAabRHl0pMJiHDoUdrbpNxGXwlTmA0PUEbjeKqVIy9T6boqv7P8T+s4SziOd2yjNGgDRDD8wNWFU5C0hWdxNLRVBX3OA4dmLtYQs3vHL73xGxp+zw62ghLaKOiqB+1SaKULIl3httt0B+QqsxnZay+9selX1eSKlFs55xX6P7ZnKo9KxnFew+SYFdxuWpqsx3Cg42qGkz514jwMpyqoNtkOZSVYbMpKkfAiu6cZ7H5pgViOK9i2EwKhqzKWO2eLRShvm6jCGS+BeBHSW8Q+Rq6wvafB3kVL1psM41DIM9oNrLCPEAdNINU2N7Nuv3TVVe4ey7g1MqLmZsfYuz2it60ZIuIysh+fI1MsFhYOUe4WBRYnckTPxPpXPbN17RzW2a23VGKk/GN60nBfpAu2fDfQX0MAz4XEGZB2J+IpJNosZUz3xy6xyr7vgBygAAmQdY/3pV3hrYFlMyyVRTmnNGggmZI39Yrxc4hhMcRlBS6dPBcVWPQFHAn+matLXCrF0qr3Dbuoioc4CkwIkHQHQDasSftRtcTAcexua9lXS2vhVdYHmw6k61K4DcUXgsNldSpIA1glpj9NTzq37Qdke7OZb1pVnMLl1ypJnkAD5Uz2fS0t+WxFoKgZjcGdh7pG5UAdNKWnEtNSGeHfZ3EYqCETK+beCRr5ctfOt52fwoa1KplzF3jSVk6xAjcVjMfisGLzsLj381vKvcKZzTrqYAHnVtgu2hw9k2bmDdXEFQbmUkESNckxEVxxE3HQ6qSs8vwnLiWYlglti+XvHFu3A1aJygb68qrLuB+vNKXCeQJ++eUL+EDQR505xTG38ZbLXEFuwgzm0nhRo2Nxz7x+OnlWZxPEGJjMGg6AD7NI2gH3j5n5V2Tclocpe16mkxHZ7JFu4VW8INvMQs66aEzy+dN3sLnTunHd3M0STA20B5Qddf8AU1S8NBuOWclmYyzMSxJ8ya6DwjAK6jNroN9/WuitLU56MxKWMoKOoPhIMzoRofgdvQV4tF5GvhknxMVnyB6f3rqK9kLdxs40bKV90EeR+I5Gvd/6NkZGKszPlOWSFkxtOgG1Mxlo5uLJLZlLKDIVM0L7uXUdY/en8FgA+ItWCxAa4i3nEMUFxtY+AMn4/GttY+jl7WS2Mxa4CWGtxE1ESx0HPbpvrVxw36MFw91WzteDvN4sQpB01HlpGnlUc74GkkuJf9hndcILF4Rcw1x7BIEK6rDIy9QVca1oqZw2GCKFEwBAkzT1bRxerFoooqkCiiigCiiigCK8lK9UUAy+HBqFiOEq24FWdEVKLZk8d2TRuVZjifYMGYWuolKafDg8qlFs4JxTsMyzArL47s26fdr6WxPCFbcVRY/sij/dFW+ZT5wu4Jl3FO2OK37YhL91RtAuPHpMV2PiX0fgzC1leI/R8w90fpTRgweI4jdue/cZuWpqTwrhr3mBYkWwCSzTGg2Hzp1uEjvCq+PK+QqklmaYyr1151bYO5lWBKqC9vKNNRH3dTBYf+PwoaFwfD1tFrY94iZ1zEkwIkVpO1N/7NroD95h0RTnZLqq+VYOYSNZAy/pVFh8Uq3ULL33dw4Wcq3AG8QzaEHwn5mpeLwve2Mq21t9/cF3KpY5QSZXU7AqtYkrNp0ZXE429iCO9uM4Gykwi/BRoPkK9WuEu2wra8F7HTBIrZYDsioHu1dEZs5Rg+HXLesVoMBxlrehFdH/AOkVI2FMXexKn7o9KtollRwrtWuk6Vr+HcaVxvWebsOAdBU/A8CKVmiWayziAakK1VeEskVYoK0jLHgaWvIr1VMimiiiqAopKWgCiiloAooooAooooApKWkoAivJSvdFAR3w4PKoOP4YCjZQM2RsunODH61a0jCpRbPmHH4e4CUJCXGBVYiVQsoMneTJ+M/CPdq3mBUSzSYk+IwAMozbawYg7bmtr9IHAxhsQbpARLk5HI8KyZK5oIXXUT51gsRjy5yWLfiU5RdUzIB1yiI1POomde5bYa0quCwHenXuxqs6iW+M/pWx4HwcvDMJ0AHkBsKzPY/sxcJBKnfpXX+DcJyKJFRks88O4SFA0q5tYYCnrdmKdC1UjDY2LVeu6FORRFWiWNdyOlJ3Ap6irRBsWhXoLXqigEiiKWigCilpKAKKKWgCikpaAKSiigCloApKoFpKKKgClopKAKKKKAj4zAW7ylLqK6HdWAIqqtdisKh8FhF+Aq+pKUWyFY4Sie6oHwqWtuK9UUogAUUUtUCUUUtQCUUUUAtFFFAJRRRQBRVZa7TYdhK3QQZg6wY3I6jzFLb7R2GJVboYggEDUgsuYCB1UyPKumzlyOG8YXUvJZ0lQPbtnfPoRI038x6j1pPb1n8f+4mmznyY3nB6l5LCiq49obGYJ3njZSyrBlgDBI6703/1Rh82TvRmC5yIPu+HWdo8a/mFNnLkN4wupeS1oqtPaOwGCd6MzEgLzJWJHx1GnnSf9S4ecverOXNEiYzFZ+GYEfERTZy5DeMLqXktKKrn49ZX3ny6TrppMTrymlXj1knKHBbXwjVtN9KbOfIbzg9S8lhSVW2e0lhwCl0MGnLHONxHWnfbNvqfymmznyG84PUvJNpag+2bfU/lNHtm31P5TV2c+TJvOD1ryTaKhe2bfU/lNHti1+I/lNNnPkxvOD1ryTaKhe2LX4j+U0e2bfU/lNNnPkxvOD1ryTaKhe2Lf4j+U0e2bfU/lNNnPkxvOD1ryTqSoXtm31P5TR7Zt9T+U1NnPkN5weteSbS1B9sW/wAR/KaPbNvqfymmznyY3nB615JtFQvbFv8AEfymj2zb6n8ppsp8mN5weteSbS1B9sW+p/KaPbFvqfymmynyY3nB615J1JUL2zb6n8po9s2+p/KabOfJjecHrXkxT9k7LKF8QVVCQMnjgOAWOXf7R9omdZgV6HZi1nDy0i4boHgK5iVJ0K7eBfMZdIkytFfUyo/K7SfM9cQ7O28QqW7paLWYKylUbxACTlAG4VhAAlR0qM/YzDsWJDfaOXYZgB7xYgCNAQ2SPwqo5UUUyoqxJrRMfvdmLTotty7KtsWlkrIUZeYEySkk7+I+UNnshZJnM4MMJHdD3ok5cmWdOnMneDRRTKibWa/ZH4X2ctMmds095fUaqAqpjLjKBpMyu518R12iQOyFqMoa5qFUn7LZUyLoUjRSRtzkyYNFFRRVGpYkk3qPXuzqOSS76hP+0YySU95DsGKwdCBJk60mF7NWrbK1ssrL7rDISP43VTP/AMl9+i9NSirlRnaS4WesFwC3YfvELFsrIM2TRWKaaKP+2Nd9TM6RPooq1RHJvVhRRRQgUUUUAUUUUAUUUUAUUUUAUUUUAUUUUAUUUUAUUUU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6402" name="Picture 18" descr="https://encrypted-tbn2.gstatic.com/images?q=tbn:ANd9GcRgqw1ghveylRWzAgwMquOuzD2TKoofi4mkqY8R7Hva_vU1EbZ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48680"/>
            <a:ext cx="2647950" cy="1724026"/>
          </a:xfrm>
          <a:prstGeom prst="rect">
            <a:avLst/>
          </a:prstGeom>
          <a:noFill/>
        </p:spPr>
      </p:pic>
      <p:pic>
        <p:nvPicPr>
          <p:cNvPr id="16404" name="Picture 20" descr="https://encrypted-tbn0.gstatic.com/images?q=tbn:ANd9GcTslaA7bPdsHMCgQXd63f34Ydq-Xp8OxuJl0M_mnX57PloImk7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548680"/>
            <a:ext cx="2552700" cy="1790700"/>
          </a:xfrm>
          <a:prstGeom prst="rect">
            <a:avLst/>
          </a:prstGeom>
          <a:noFill/>
        </p:spPr>
      </p:pic>
      <p:pic>
        <p:nvPicPr>
          <p:cNvPr id="16406" name="Picture 22" descr="https://encrypted-tbn1.gstatic.com/images?q=tbn:ANd9GcRoDHQngcyvWRK4nThrpnztl5gNY4ipUUbj0XONJOB2_RSLSUYCv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564904"/>
            <a:ext cx="2524125" cy="1809750"/>
          </a:xfrm>
          <a:prstGeom prst="rect">
            <a:avLst/>
          </a:prstGeom>
          <a:noFill/>
        </p:spPr>
      </p:pic>
      <p:pic>
        <p:nvPicPr>
          <p:cNvPr id="16408" name="Picture 24" descr="https://encrypted-tbn0.gstatic.com/images?q=tbn:ANd9GcQgcNrpJeYot8UIf40_6RAy4ufrbGw9z3IvIPoea-Mw7STAgYv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4581128"/>
            <a:ext cx="2466975" cy="1847850"/>
          </a:xfrm>
          <a:prstGeom prst="rect">
            <a:avLst/>
          </a:prstGeom>
          <a:noFill/>
        </p:spPr>
      </p:pic>
      <p:pic>
        <p:nvPicPr>
          <p:cNvPr id="16410" name="Picture 26" descr="https://encrypted-tbn3.gstatic.com/images?q=tbn:ANd9GcTZv6iMz8H7c0vh1jPEvwowykOCIOCNM7lvcqRh2XpQ41IamZwv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2492896"/>
            <a:ext cx="2466975" cy="1847850"/>
          </a:xfrm>
          <a:prstGeom prst="rect">
            <a:avLst/>
          </a:prstGeom>
          <a:noFill/>
        </p:spPr>
      </p:pic>
      <p:pic>
        <p:nvPicPr>
          <p:cNvPr id="16412" name="Picture 28" descr="https://encrypted-tbn2.gstatic.com/images?q=tbn:ANd9GcSsqWvDh5dLI5asTkgCMdS4BxZOiDpYiUkQi8KN82wA15AY5k0D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2492896"/>
            <a:ext cx="2466975" cy="1847850"/>
          </a:xfrm>
          <a:prstGeom prst="rect">
            <a:avLst/>
          </a:prstGeom>
          <a:noFill/>
        </p:spPr>
      </p:pic>
      <p:pic>
        <p:nvPicPr>
          <p:cNvPr id="16414" name="Picture 30" descr="https://encrypted-tbn2.gstatic.com/images?q=tbn:ANd9GcSbL8VrTu6OM18Yw_XnaqiraTije5AhGQG7gHuQHawogFThv1O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9552" y="4725144"/>
            <a:ext cx="2362200" cy="1552575"/>
          </a:xfrm>
          <a:prstGeom prst="rect">
            <a:avLst/>
          </a:prstGeom>
          <a:noFill/>
        </p:spPr>
      </p:pic>
      <p:pic>
        <p:nvPicPr>
          <p:cNvPr id="16416" name="Picture 32" descr="https://encrypted-tbn1.gstatic.com/images?q=tbn:ANd9GcR3ABucLxwP6u7_Dotigrh05lZamPGS0NBa0zu1cmdqbHPgp8yybw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450912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Corpo recoberto por </a:t>
            </a:r>
            <a:r>
              <a:rPr lang="pt-BR" dirty="0" smtClean="0"/>
              <a:t>penas</a:t>
            </a:r>
          </a:p>
          <a:p>
            <a:r>
              <a:rPr lang="pt-BR" dirty="0"/>
              <a:t>T</a:t>
            </a:r>
            <a:r>
              <a:rPr lang="pt-BR" dirty="0" smtClean="0"/>
              <a:t>emperatura </a:t>
            </a:r>
            <a:r>
              <a:rPr lang="pt-BR" dirty="0"/>
              <a:t>constante (</a:t>
            </a:r>
            <a:r>
              <a:rPr lang="pt-BR" dirty="0" smtClean="0"/>
              <a:t>homeotermos)</a:t>
            </a:r>
          </a:p>
          <a:p>
            <a:r>
              <a:rPr lang="pt-BR" dirty="0" smtClean="0"/>
              <a:t>Extremidades </a:t>
            </a:r>
            <a:r>
              <a:rPr lang="pt-BR" dirty="0"/>
              <a:t>anteriores transformadas em </a:t>
            </a:r>
            <a:r>
              <a:rPr lang="pt-BR" dirty="0" smtClean="0"/>
              <a:t>asas</a:t>
            </a:r>
          </a:p>
          <a:p>
            <a:r>
              <a:rPr lang="pt-BR" dirty="0" smtClean="0"/>
              <a:t>Esqueleto </a:t>
            </a:r>
            <a:r>
              <a:rPr lang="pt-BR" dirty="0"/>
              <a:t>totalmente ossificado, com ossos leves por conta de numerosas </a:t>
            </a:r>
            <a:r>
              <a:rPr lang="pt-BR" dirty="0" smtClean="0"/>
              <a:t>cavidades</a:t>
            </a:r>
          </a:p>
          <a:p>
            <a:r>
              <a:rPr lang="pt-BR" dirty="0" smtClean="0"/>
              <a:t>Respiração pulmonar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Pele é delgada e flexível. As únicas glândulas que possuem são as uropigiais, na base da cauda, que produzem um sebo com o qual untam as penas (mais desenvolvidas nas aves aquáticas)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 maioria das espécies, as patas são recobertas por escamas. As garras são consideradas escamas modificadas</a:t>
            </a:r>
          </a:p>
          <a:p>
            <a:r>
              <a:rPr lang="pt-BR" dirty="0" smtClean="0"/>
              <a:t>A forma do bico varia de acordo com a alimentação da ave</a:t>
            </a:r>
          </a:p>
          <a:p>
            <a:r>
              <a:rPr lang="pt-BR" dirty="0" smtClean="0"/>
              <a:t>As patas, variam conforme o tipo de ambiente no qual se locomovem.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Olfato é quase nulo na maioria das espécies</a:t>
            </a:r>
          </a:p>
          <a:p>
            <a:r>
              <a:rPr lang="pt-BR" dirty="0"/>
              <a:t>A</a:t>
            </a:r>
            <a:r>
              <a:rPr lang="pt-BR" dirty="0" smtClean="0"/>
              <a:t>udição, em geral, muito aguçada, assim como a visão</a:t>
            </a:r>
          </a:p>
          <a:p>
            <a:r>
              <a:rPr lang="pt-BR" dirty="0"/>
              <a:t>S</a:t>
            </a:r>
            <a:r>
              <a:rPr lang="pt-BR" dirty="0" smtClean="0"/>
              <a:t>acos aéreos: cavidades que têm a função de evitar o aquecimento excessivo durante o </a:t>
            </a:r>
            <a:r>
              <a:rPr lang="pt-BR" dirty="0" err="1" smtClean="0"/>
              <a:t>vôo</a:t>
            </a:r>
            <a:r>
              <a:rPr lang="pt-BR" dirty="0" smtClean="0"/>
              <a:t>, agindo como </a:t>
            </a:r>
            <a:r>
              <a:rPr lang="pt-BR" dirty="0" smtClean="0"/>
              <a:t>refrigeradores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Fecundação interna e são ovíparos</a:t>
            </a:r>
          </a:p>
          <a:p>
            <a:r>
              <a:rPr lang="pt-BR" dirty="0" smtClean="0"/>
              <a:t>Nidificam e incubam os ovos por períodos variáveis</a:t>
            </a:r>
          </a:p>
          <a:p>
            <a:r>
              <a:rPr lang="pt-BR" dirty="0" smtClean="0"/>
              <a:t>Algumas espécies migram e outras, não. A migração é um comportamento muito complexo, condicionado por fatores internos (herdados) e externos.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PEIXES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Vida </a:t>
            </a:r>
            <a:r>
              <a:rPr lang="pt-BR" dirty="0"/>
              <a:t>aquática, </a:t>
            </a:r>
            <a:r>
              <a:rPr lang="pt-BR" dirty="0" smtClean="0"/>
              <a:t>respiração </a:t>
            </a:r>
            <a:r>
              <a:rPr lang="pt-BR" dirty="0"/>
              <a:t>branquial, temperatura </a:t>
            </a:r>
            <a:r>
              <a:rPr lang="pt-BR" dirty="0" smtClean="0"/>
              <a:t>variável</a:t>
            </a:r>
            <a:endParaRPr lang="pt-BR" dirty="0"/>
          </a:p>
          <a:p>
            <a:r>
              <a:rPr lang="pt-BR" dirty="0"/>
              <a:t>O</a:t>
            </a:r>
            <a:r>
              <a:rPr lang="pt-BR" dirty="0" smtClean="0"/>
              <a:t>lfato </a:t>
            </a:r>
            <a:r>
              <a:rPr lang="pt-BR" dirty="0"/>
              <a:t>é muito </a:t>
            </a:r>
            <a:r>
              <a:rPr lang="pt-BR" dirty="0" smtClean="0"/>
              <a:t>desenvolvido </a:t>
            </a:r>
          </a:p>
          <a:p>
            <a:r>
              <a:rPr lang="pt-BR" dirty="0" smtClean="0"/>
              <a:t>Locomovem-se </a:t>
            </a:r>
            <a:r>
              <a:rPr lang="pt-BR" dirty="0"/>
              <a:t>com o auxilio de nadadeiras ou </a:t>
            </a:r>
            <a:r>
              <a:rPr lang="pt-BR" dirty="0" smtClean="0"/>
              <a:t>barbatanas</a:t>
            </a:r>
          </a:p>
          <a:p>
            <a:r>
              <a:rPr lang="pt-BR" dirty="0"/>
              <a:t>C</a:t>
            </a:r>
            <a:r>
              <a:rPr lang="pt-BR" dirty="0" smtClean="0"/>
              <a:t>orpo </a:t>
            </a:r>
            <a:r>
              <a:rPr lang="pt-BR" dirty="0"/>
              <a:t>é normalmente recoberto por muco e por escamas, de origem diferente das dos répteis.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1.gstatic.com/images?q=tbn:ANd9GcShra4LL42KAWmRj1krHtTFunACX_gDBWCcCer1RWMb5zFz5KF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92896"/>
            <a:ext cx="2619375" cy="1743075"/>
          </a:xfrm>
          <a:prstGeom prst="rect">
            <a:avLst/>
          </a:prstGeom>
          <a:noFill/>
        </p:spPr>
      </p:pic>
      <p:pic>
        <p:nvPicPr>
          <p:cNvPr id="15364" name="Picture 4" descr="https://encrypted-tbn0.gstatic.com/images?q=tbn:ANd9GcTUNIgL2RPbHD-RpEiiXyhN24SO8XMlVLDSVT9Qfnj32RDJEVdve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60648"/>
            <a:ext cx="2466975" cy="1847850"/>
          </a:xfrm>
          <a:prstGeom prst="rect">
            <a:avLst/>
          </a:prstGeom>
          <a:noFill/>
        </p:spPr>
      </p:pic>
      <p:pic>
        <p:nvPicPr>
          <p:cNvPr id="15366" name="Picture 6" descr="https://encrypted-tbn3.gstatic.com/images?q=tbn:ANd9GcQbJBtdNILF6TODK47n-yek9HgC4NLvpoTJWOm4sms9p3vImsida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6672"/>
            <a:ext cx="2664296" cy="1776197"/>
          </a:xfrm>
          <a:prstGeom prst="rect">
            <a:avLst/>
          </a:prstGeom>
          <a:noFill/>
        </p:spPr>
      </p:pic>
      <p:pic>
        <p:nvPicPr>
          <p:cNvPr id="15368" name="Picture 8" descr="https://encrypted-tbn1.gstatic.com/images?q=tbn:ANd9GcSSxeAF3B-8CviVDTrLx7mW-Z2vpBGCOyS-D-ooRDmcQBlt-IavS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4077072"/>
            <a:ext cx="1672031" cy="2232248"/>
          </a:xfrm>
          <a:prstGeom prst="rect">
            <a:avLst/>
          </a:prstGeom>
          <a:noFill/>
        </p:spPr>
      </p:pic>
      <p:pic>
        <p:nvPicPr>
          <p:cNvPr id="15370" name="Picture 10" descr="https://encrypted-tbn2.gstatic.com/images?q=tbn:ANd9GcQzvaC7NmysDeRxmM1_DlUKNBBvb3UzuBqBOH7TmH4l32WUYnJ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404664"/>
            <a:ext cx="2628900" cy="1743075"/>
          </a:xfrm>
          <a:prstGeom prst="rect">
            <a:avLst/>
          </a:prstGeom>
          <a:noFill/>
        </p:spPr>
      </p:pic>
      <p:pic>
        <p:nvPicPr>
          <p:cNvPr id="15372" name="Picture 12" descr="https://encrypted-tbn0.gstatic.com/images?q=tbn:ANd9GcRb9WjYhtOxPERBDEe8fe-nKts0VoRbtXeQwBnfaoDPtEs6K2QLe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4581128"/>
            <a:ext cx="2486025" cy="1838326"/>
          </a:xfrm>
          <a:prstGeom prst="rect">
            <a:avLst/>
          </a:prstGeom>
          <a:noFill/>
        </p:spPr>
      </p:pic>
      <p:pic>
        <p:nvPicPr>
          <p:cNvPr id="15374" name="Picture 14" descr="http://viverdeeco.files.wordpress.com/2010/10/passaros-1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5856" y="2348880"/>
            <a:ext cx="3600400" cy="2611927"/>
          </a:xfrm>
          <a:prstGeom prst="rect">
            <a:avLst/>
          </a:prstGeom>
          <a:noFill/>
        </p:spPr>
      </p:pic>
      <p:pic>
        <p:nvPicPr>
          <p:cNvPr id="15376" name="Picture 16" descr="https://encrypted-tbn2.gstatic.com/images?q=tbn:ANd9GcTr2jkZD_-eXgYghv_zVFZvZFZBpfM0Q-FfnGQgNfbeWo8Dc6HD1w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63888" y="5085184"/>
            <a:ext cx="2664296" cy="1346550"/>
          </a:xfrm>
          <a:prstGeom prst="rect">
            <a:avLst/>
          </a:prstGeom>
          <a:noFill/>
        </p:spPr>
      </p:pic>
      <p:pic>
        <p:nvPicPr>
          <p:cNvPr id="15378" name="Picture 18" descr="https://encrypted-tbn1.gstatic.com/images?q=tbn:ANd9GcTS4IkvKqXhJ5flPk7oJDnXoGstFBEvHeBqQIume7RpaepVZOvI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64288" y="2348880"/>
            <a:ext cx="1302074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MAMÍFEROS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Glândulas mamárias </a:t>
            </a:r>
          </a:p>
          <a:p>
            <a:r>
              <a:rPr lang="pt-BR" dirty="0" err="1" smtClean="0"/>
              <a:t>Pêlos</a:t>
            </a:r>
            <a:r>
              <a:rPr lang="pt-BR" dirty="0" smtClean="0"/>
              <a:t> ou cabelos</a:t>
            </a:r>
          </a:p>
          <a:p>
            <a:r>
              <a:rPr lang="pt-BR" dirty="0" smtClean="0"/>
              <a:t>Endotérmicos</a:t>
            </a:r>
          </a:p>
          <a:p>
            <a:r>
              <a:rPr lang="pt-BR" dirty="0" smtClean="0"/>
              <a:t>Fecundação interna</a:t>
            </a:r>
          </a:p>
          <a:p>
            <a:r>
              <a:rPr lang="pt-BR" dirty="0" smtClean="0"/>
              <a:t>Vivíparos (exceto Monotremados)</a:t>
            </a:r>
          </a:p>
          <a:p>
            <a:r>
              <a:rPr lang="pt-BR" dirty="0" smtClean="0"/>
              <a:t>Tegumento rico em glândulas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MAMÍFEROS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Tegumento pode originar garras, unhas, cascos, cornos, chifres, escamas, espinhos, placas dérmicas</a:t>
            </a:r>
          </a:p>
          <a:p>
            <a:r>
              <a:rPr lang="pt-BR" dirty="0" smtClean="0"/>
              <a:t>Mais dependentes da audição e do olfato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ditora Glob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996953"/>
            <a:ext cx="3183511" cy="3456384"/>
          </a:xfrm>
          <a:prstGeom prst="rect">
            <a:avLst/>
          </a:prstGeom>
          <a:noFill/>
        </p:spPr>
      </p:pic>
      <p:pic>
        <p:nvPicPr>
          <p:cNvPr id="10244" name="Picture 4" descr="https://encrypted-tbn0.gstatic.com/images?q=tbn:ANd9GcT8h8YYLoGZLFbXM4xyTQHfRRfUE8TRc8Uvk6OO71LmtLEnV0P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76672"/>
            <a:ext cx="2676525" cy="1704975"/>
          </a:xfrm>
          <a:prstGeom prst="rect">
            <a:avLst/>
          </a:prstGeom>
          <a:noFill/>
        </p:spPr>
      </p:pic>
      <p:pic>
        <p:nvPicPr>
          <p:cNvPr id="10246" name="Picture 6" descr="https://encrypted-tbn0.gstatic.com/images?q=tbn:ANd9GcTrsn47psMpy84TaRmIV3GR6jyq2Pz4d-Xc4Knu_u0Tgh6DrL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068960"/>
            <a:ext cx="1847850" cy="2466976"/>
          </a:xfrm>
          <a:prstGeom prst="rect">
            <a:avLst/>
          </a:prstGeom>
          <a:noFill/>
        </p:spPr>
      </p:pic>
      <p:pic>
        <p:nvPicPr>
          <p:cNvPr id="10248" name="Picture 8" descr="https://encrypted-tbn2.gstatic.com/images?q=tbn:ANd9GcRu_vyvSUhvjx3yqrFZunZN3Z1l5c6wYt4wdOXKqmLFzWGQdpv3Tghnn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534278"/>
            <a:ext cx="1665734" cy="2332028"/>
          </a:xfrm>
          <a:prstGeom prst="rect">
            <a:avLst/>
          </a:prstGeom>
          <a:noFill/>
        </p:spPr>
      </p:pic>
      <p:pic>
        <p:nvPicPr>
          <p:cNvPr id="10250" name="Picture 10" descr="https://encrypted-tbn3.gstatic.com/images?q=tbn:ANd9GcTYFmwTmEtjMDM5Y2kd2TRYqVtXNI3_bIh8YG3dVDABqD3Kyd-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548680"/>
            <a:ext cx="2676525" cy="1704975"/>
          </a:xfrm>
          <a:prstGeom prst="rect">
            <a:avLst/>
          </a:prstGeom>
          <a:noFill/>
        </p:spPr>
      </p:pic>
      <p:pic>
        <p:nvPicPr>
          <p:cNvPr id="10252" name="Picture 12" descr="https://encrypted-tbn2.gstatic.com/images?q=tbn:ANd9GcRaPd-fnzqFZyYSAhHD6FrY30B36VeL5i_RrJ02c9KsBqsoIwDHt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2420888"/>
            <a:ext cx="2752725" cy="1666876"/>
          </a:xfrm>
          <a:prstGeom prst="rect">
            <a:avLst/>
          </a:prstGeom>
          <a:noFill/>
        </p:spPr>
      </p:pic>
      <p:pic>
        <p:nvPicPr>
          <p:cNvPr id="10254" name="Picture 14" descr="https://encrypted-tbn3.gstatic.com/images?q=tbn:ANd9GcQ9ybizM5x2SJK83g8lyHtc8-CGbQwALLE9leT2kWBnvf7BKCHl9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3968" y="4221088"/>
            <a:ext cx="2143125" cy="2143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PEIXES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maioria possui um órgão sensorial específico: a linha lateral, que, </a:t>
            </a:r>
            <a:r>
              <a:rPr lang="pt-PT" dirty="0" smtClean="0"/>
              <a:t>aparentemente, tem funções relacionadas com a orientação, detecção de vibrações na água e uma espécie de sentido do olfato </a:t>
            </a:r>
            <a:endParaRPr lang="pt-BR" dirty="0" smtClean="0"/>
          </a:p>
          <a:p>
            <a:r>
              <a:rPr lang="pt-BR" dirty="0" smtClean="0"/>
              <a:t>Para a maioria, os sexos são separados, são ovíparos e a fecundação é externa 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PEIXES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Alguns têm bexiga natatória, que é um órgão que ajuda a manter o controle da profundidade, pela variação da densidade do corpo. Em alguns, funciona, também, como reservatório de ar, ocorrendo trocas gasosas em sua superfície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encrypted-tbn0.gstatic.com/images?q=tbn:ANd9GcSgbnkQyF74i8PrxYiX_pvfN-bFM0VEglDmVI2ZhxsVoDgplR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2667000" cy="1714501"/>
          </a:xfrm>
          <a:prstGeom prst="rect">
            <a:avLst/>
          </a:prstGeom>
          <a:noFill/>
        </p:spPr>
      </p:pic>
      <p:pic>
        <p:nvPicPr>
          <p:cNvPr id="18436" name="Picture 4" descr="https://encrypted-tbn2.gstatic.com/images?q=tbn:ANd9GcSqphN2miTwTkmhsvCCB8gvLo88pmXAuVxyazuEtGej780WWik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04664"/>
            <a:ext cx="2466975" cy="1847850"/>
          </a:xfrm>
          <a:prstGeom prst="rect">
            <a:avLst/>
          </a:prstGeom>
          <a:noFill/>
        </p:spPr>
      </p:pic>
      <p:pic>
        <p:nvPicPr>
          <p:cNvPr id="18438" name="Picture 6" descr="https://encrypted-tbn2.gstatic.com/images?q=tbn:ANd9GcTytffMePm2YonF_XymQMxdku1YWA0Os_tFI57c85WRsuIsg_a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97152"/>
            <a:ext cx="2514600" cy="1447800"/>
          </a:xfrm>
          <a:prstGeom prst="rect">
            <a:avLst/>
          </a:prstGeom>
          <a:noFill/>
        </p:spPr>
      </p:pic>
      <p:pic>
        <p:nvPicPr>
          <p:cNvPr id="18440" name="Picture 8" descr="https://encrypted-tbn3.gstatic.com/images?q=tbn:ANd9GcQjXlnF-LPN6fZnfoLcdxur4v0EfYAaSQQsaRKwgYaE6WMJbrC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2636912"/>
            <a:ext cx="2286000" cy="1714501"/>
          </a:xfrm>
          <a:prstGeom prst="rect">
            <a:avLst/>
          </a:prstGeom>
          <a:noFill/>
        </p:spPr>
      </p:pic>
      <p:pic>
        <p:nvPicPr>
          <p:cNvPr id="18442" name="Picture 10" descr="https://encrypted-tbn1.gstatic.com/images?q=tbn:ANd9GcQneXuZ-8Ng8wcWUW9YEFMzXRANcFownoUfyBqOCTMdW8Vg3CG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404664"/>
            <a:ext cx="2476500" cy="1847850"/>
          </a:xfrm>
          <a:prstGeom prst="rect">
            <a:avLst/>
          </a:prstGeom>
          <a:noFill/>
        </p:spPr>
      </p:pic>
      <p:pic>
        <p:nvPicPr>
          <p:cNvPr id="18444" name="Picture 12" descr="https://encrypted-tbn1.gstatic.com/images?q=tbn:ANd9GcQxqP_2rhMaipSVjNghlRw2fGkQvFT0SmfzLtWVYxez7aNl6YE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2492896"/>
            <a:ext cx="2619375" cy="1743075"/>
          </a:xfrm>
          <a:prstGeom prst="rect">
            <a:avLst/>
          </a:prstGeom>
          <a:noFill/>
        </p:spPr>
      </p:pic>
      <p:pic>
        <p:nvPicPr>
          <p:cNvPr id="18446" name="Picture 14" descr="https://encrypted-tbn0.gstatic.com/images?q=tbn:ANd9GcR5c3r8zddxsBbXyD2ApbaDscCCWm9g6-q_YW_FtvFLdc5gzJ7Ak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2160" y="2492896"/>
            <a:ext cx="2705100" cy="1685925"/>
          </a:xfrm>
          <a:prstGeom prst="rect">
            <a:avLst/>
          </a:prstGeom>
          <a:noFill/>
        </p:spPr>
      </p:pic>
      <p:pic>
        <p:nvPicPr>
          <p:cNvPr id="18448" name="Picture 16" descr="https://encrypted-tbn1.gstatic.com/images?q=tbn:ANd9GcQkxECPIeb6_viDAWi5LJXOnSl9phPPIvUowTDbMbL20m0t3Bu5E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44208" y="4365104"/>
            <a:ext cx="1872208" cy="2139666"/>
          </a:xfrm>
          <a:prstGeom prst="rect">
            <a:avLst/>
          </a:prstGeom>
          <a:noFill/>
        </p:spPr>
      </p:pic>
      <p:pic>
        <p:nvPicPr>
          <p:cNvPr id="18450" name="Picture 18" descr="https://encrypted-tbn2.gstatic.com/images?q=tbn:ANd9GcQ94XI1XmnEJ6S-T034qxsCSrXUf5ppXfYoKdVcglZA0RxeZWGmgw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888" y="4653136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ANFÍBIOS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Respiração </a:t>
            </a:r>
            <a:r>
              <a:rPr lang="pt-BR" dirty="0"/>
              <a:t>branquial, no período de larva, e </a:t>
            </a:r>
            <a:r>
              <a:rPr lang="pt-BR" dirty="0" err="1"/>
              <a:t>pulmocutânea</a:t>
            </a:r>
            <a:r>
              <a:rPr lang="pt-BR" dirty="0"/>
              <a:t>, quando </a:t>
            </a:r>
            <a:r>
              <a:rPr lang="pt-BR" dirty="0" smtClean="0"/>
              <a:t>adultos </a:t>
            </a:r>
          </a:p>
          <a:p>
            <a:r>
              <a:rPr lang="pt-BR" dirty="0" smtClean="0"/>
              <a:t>Possuem pulmões que pouco se diferenciam da bexiga natatória de alguns peixes </a:t>
            </a:r>
          </a:p>
          <a:p>
            <a:r>
              <a:rPr lang="pt-BR" dirty="0"/>
              <a:t>P</a:t>
            </a:r>
            <a:r>
              <a:rPr lang="pt-BR" dirty="0" smtClean="0"/>
              <a:t>ele fina e </a:t>
            </a:r>
            <a:r>
              <a:rPr lang="pt-BR" dirty="0"/>
              <a:t>sempre úmida (secreta muco para este </a:t>
            </a:r>
            <a:r>
              <a:rPr lang="pt-BR" dirty="0" smtClean="0"/>
              <a:t>fim)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ANFÍBIOS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Alguns apresentam glândulas que produzem veneno, entretanto, não têm estrutura para inoculá-lo, o que os torna inofensivos</a:t>
            </a:r>
          </a:p>
          <a:p>
            <a:r>
              <a:rPr lang="pt-BR" dirty="0" smtClean="0"/>
              <a:t>Os olhos se assemelham muito aos dos peixes, porém são providos de pálpebras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ANFÍBIOS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Possuem uma cavidade limitada pelo tímpano na superfície da pele</a:t>
            </a:r>
          </a:p>
          <a:p>
            <a:r>
              <a:rPr lang="pt-BR" dirty="0" smtClean="0"/>
              <a:t>Olfato bem desenvolvido</a:t>
            </a:r>
          </a:p>
          <a:p>
            <a:r>
              <a:rPr lang="pt-BR" dirty="0" smtClean="0"/>
              <a:t>As larvas e os adultos das espécies de hábitos totalmente aquáticos possuem linha lateral, como os peixes.</a:t>
            </a:r>
          </a:p>
          <a:p>
            <a:r>
              <a:rPr lang="pt-BR" dirty="0" smtClean="0"/>
              <a:t>Fecundação, para a maioria, é externa e acontece na água, para evitar que os gametas e os ovos ressequem.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3.gstatic.com/images?q=tbn:ANd9GcRn_A_rVTu06eegFroHth7ffdLu4rMfm6CuwNX8zotteoJnj8ZuP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2124075" cy="2152651"/>
          </a:xfrm>
          <a:prstGeom prst="rect">
            <a:avLst/>
          </a:prstGeom>
          <a:noFill/>
        </p:spPr>
      </p:pic>
      <p:pic>
        <p:nvPicPr>
          <p:cNvPr id="17412" name="Picture 4" descr="https://encrypted-tbn1.gstatic.com/images?q=tbn:ANd9GcQu_QaotqKDLqwsJeQ6yMz87DjrT0Y0xEd0j_hlBbWIVIjtKuQEX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76672"/>
            <a:ext cx="2638425" cy="1733550"/>
          </a:xfrm>
          <a:prstGeom prst="rect">
            <a:avLst/>
          </a:prstGeom>
          <a:noFill/>
        </p:spPr>
      </p:pic>
      <p:pic>
        <p:nvPicPr>
          <p:cNvPr id="17414" name="Picture 6" descr="https://encrypted-tbn2.gstatic.com/images?q=tbn:ANd9GcT5XmP93LnAcjbXdZd6rWXsKLGIsAijJE0LNi97OWrDQX4CP14Eb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581128"/>
            <a:ext cx="2533650" cy="1800226"/>
          </a:xfrm>
          <a:prstGeom prst="rect">
            <a:avLst/>
          </a:prstGeom>
          <a:noFill/>
        </p:spPr>
      </p:pic>
      <p:pic>
        <p:nvPicPr>
          <p:cNvPr id="17416" name="Picture 8" descr="https://encrypted-tbn2.gstatic.com/images?q=tbn:ANd9GcTOK_dtYq-LUOZo1ypx1MdgnwMniPugrUVyWo9f4DpxLLbhIcLjT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780928"/>
            <a:ext cx="2562225" cy="1790700"/>
          </a:xfrm>
          <a:prstGeom prst="rect">
            <a:avLst/>
          </a:prstGeom>
          <a:noFill/>
        </p:spPr>
      </p:pic>
      <p:pic>
        <p:nvPicPr>
          <p:cNvPr id="17418" name="Picture 10" descr="https://encrypted-tbn2.gstatic.com/images?q=tbn:ANd9GcSBSdhH02OdwoKzu5mOC5bxx5-EMe-62uuQirYdPqX8ST04RVarg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476672"/>
            <a:ext cx="2466975" cy="1847850"/>
          </a:xfrm>
          <a:prstGeom prst="rect">
            <a:avLst/>
          </a:prstGeom>
          <a:noFill/>
        </p:spPr>
      </p:pic>
      <p:pic>
        <p:nvPicPr>
          <p:cNvPr id="17420" name="Picture 12" descr="https://encrypted-tbn1.gstatic.com/images?q=tbn:ANd9GcRepElkG5x-CXKImPsKNhBw87kE6NBoCW_O_Eh8w1KxB0Uq_HbX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5856" y="4653136"/>
            <a:ext cx="2486025" cy="1838326"/>
          </a:xfrm>
          <a:prstGeom prst="rect">
            <a:avLst/>
          </a:prstGeom>
          <a:noFill/>
        </p:spPr>
      </p:pic>
      <p:pic>
        <p:nvPicPr>
          <p:cNvPr id="17422" name="Picture 14" descr="https://encrypted-tbn3.gstatic.com/images?q=tbn:ANd9GcQR94-h6JFKdUTFxIo1337xLNFD6aAsnhdoKNGln7rM0nsH_Ttcrw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2492896"/>
            <a:ext cx="2552700" cy="1790700"/>
          </a:xfrm>
          <a:prstGeom prst="rect">
            <a:avLst/>
          </a:prstGeom>
          <a:noFill/>
        </p:spPr>
      </p:pic>
      <p:pic>
        <p:nvPicPr>
          <p:cNvPr id="17424" name="Picture 16" descr="https://encrypted-tbn3.gstatic.com/images?q=tbn:ANd9GcSRBd-mUGQmvK9flAqtxmsUEc5RRzg-P3TcBsZD3BHbsGHv6vArc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91880" y="2420888"/>
            <a:ext cx="2247900" cy="2038351"/>
          </a:xfrm>
          <a:prstGeom prst="rect">
            <a:avLst/>
          </a:prstGeom>
          <a:noFill/>
        </p:spPr>
      </p:pic>
      <p:pic>
        <p:nvPicPr>
          <p:cNvPr id="17426" name="Picture 18" descr="https://encrypted-tbn3.gstatic.com/images?q=tbn:ANd9GcTl-Fc9nxwc1tCufdTS3ovLdfuRBte3K481xc42kfSqSxpMEpYzo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7544" y="4653136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154</TotalTime>
  <Words>714</Words>
  <Application>Microsoft Office PowerPoint</Application>
  <PresentationFormat>Apresentação na tela (4:3)</PresentationFormat>
  <Paragraphs>71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Aspecto</vt:lpstr>
      <vt:lpstr>Elementos teórico conceituais de Ciências Naturais para as primeiras séries do Ensino Fundamental</vt:lpstr>
      <vt:lpstr>PEIXES</vt:lpstr>
      <vt:lpstr>PEIXES</vt:lpstr>
      <vt:lpstr>PEIXES</vt:lpstr>
      <vt:lpstr>Slide 5</vt:lpstr>
      <vt:lpstr>ANFÍBIOS</vt:lpstr>
      <vt:lpstr>ANFÍBIOS</vt:lpstr>
      <vt:lpstr>ANFÍBIOS</vt:lpstr>
      <vt:lpstr>Slide 9</vt:lpstr>
      <vt:lpstr>RÉPTEIS</vt:lpstr>
      <vt:lpstr>RÉPTEIS</vt:lpstr>
      <vt:lpstr>RÉPTEIS</vt:lpstr>
      <vt:lpstr>RÉPTEIS</vt:lpstr>
      <vt:lpstr>Slide 14</vt:lpstr>
      <vt:lpstr>AVES</vt:lpstr>
      <vt:lpstr>AVES</vt:lpstr>
      <vt:lpstr>AVES</vt:lpstr>
      <vt:lpstr>AVES</vt:lpstr>
      <vt:lpstr>AVES</vt:lpstr>
      <vt:lpstr>Slide 20</vt:lpstr>
      <vt:lpstr>MAMÍFEROS</vt:lpstr>
      <vt:lpstr>MAMÍFEROS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Usuario</cp:lastModifiedBy>
  <cp:revision>15</cp:revision>
  <dcterms:created xsi:type="dcterms:W3CDTF">2012-11-05T13:17:44Z</dcterms:created>
  <dcterms:modified xsi:type="dcterms:W3CDTF">2012-11-05T18:15:01Z</dcterms:modified>
</cp:coreProperties>
</file>