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gif" ContentType="image/gif"/>
  <Default Extension="wdp" ContentType="image/vnd.ms-photo"/>
  <Default Extension="wmf" ContentType="image/x-wmf"/>
  <Default Extension="bin" ContentType="application/vnd.openxmlformats-officedocument.presentationml.printerSettings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1412" r:id="rId2"/>
    <p:sldId id="1476" r:id="rId3"/>
    <p:sldId id="1477" r:id="rId4"/>
    <p:sldId id="1413" r:id="rId5"/>
    <p:sldId id="1414" r:id="rId6"/>
    <p:sldId id="1415" r:id="rId7"/>
    <p:sldId id="1458" r:id="rId8"/>
    <p:sldId id="1418" r:id="rId9"/>
    <p:sldId id="1382" r:id="rId10"/>
    <p:sldId id="1490" r:id="rId11"/>
    <p:sldId id="1491" r:id="rId12"/>
    <p:sldId id="1478" r:id="rId13"/>
    <p:sldId id="1471" r:id="rId14"/>
    <p:sldId id="1472" r:id="rId15"/>
    <p:sldId id="1487" r:id="rId16"/>
    <p:sldId id="1493" r:id="rId17"/>
    <p:sldId id="1479" r:id="rId18"/>
    <p:sldId id="1466" r:id="rId19"/>
    <p:sldId id="1489" r:id="rId2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rojeto NAGI" initials="PN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357A"/>
    <a:srgbClr val="AF3B3D"/>
    <a:srgbClr val="C4C4C4"/>
    <a:srgbClr val="E4E4E4"/>
    <a:srgbClr val="D3856D"/>
    <a:srgbClr val="D23925"/>
    <a:srgbClr val="004040"/>
    <a:srgbClr val="525252"/>
    <a:srgbClr val="108080"/>
    <a:srgbClr val="183F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814" autoAdjust="0"/>
    <p:restoredTop sz="94660"/>
  </p:normalViewPr>
  <p:slideViewPr>
    <p:cSldViewPr snapToGrid="0">
      <p:cViewPr>
        <p:scale>
          <a:sx n="100" d="100"/>
          <a:sy n="100" d="100"/>
        </p:scale>
        <p:origin x="-1272" y="-4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commentAuthors" Target="commentAuthors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944200-EC2A-49BB-98A2-11808635A9F0}" type="datetimeFigureOut">
              <a:rPr lang="pt-BR" smtClean="0"/>
              <a:t>8/11/20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E9F624-6011-446E-AC0E-B3D4B387D70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7217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FE52AC6-39F0-4CD8-B17C-71AB3FF655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C65C1B7D-137C-4143-8E02-4AFF0DB330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1EAB9CBB-FBA6-40C3-ABEB-3D9F4AD8D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E2C98-8265-4DB9-8D98-E7337C19BFFD}" type="datetimeFigureOut">
              <a:rPr lang="pt-BR" smtClean="0"/>
              <a:t>8/11/20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E282AB25-9A2A-4F4D-968B-374E4EFD6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955B70AE-2CAB-4AE4-909F-C544435A9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0B086-6CFA-426D-82CE-6BAA458E57E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667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621B1E8-9CAC-4146-83B8-C7536F531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DDA6598A-23F4-4B8A-BC9F-D81D27EDF4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0298BCCF-DF8F-48AC-8092-A916CF33F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E2C98-8265-4DB9-8D98-E7337C19BFFD}" type="datetimeFigureOut">
              <a:rPr lang="pt-BR" smtClean="0"/>
              <a:t>8/11/20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B69D6134-EF17-44DC-A7D4-95D4EE112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092176D7-D590-4FCB-B829-1C87988E7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0B086-6CFA-426D-82CE-6BAA458E57E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9628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0CB2DEAA-1132-4FCB-AF53-535E3A17EE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DC7BB952-7D95-42C4-B462-462AA52A88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3061BF96-F6BC-4526-87F3-76ADBC9A0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E2C98-8265-4DB9-8D98-E7337C19BFFD}" type="datetimeFigureOut">
              <a:rPr lang="pt-BR" smtClean="0"/>
              <a:t>8/11/20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304C9936-CB32-4FDA-8FEA-CF7BAF09F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162DD26C-BF44-4E7C-B1C8-11273BA9E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0B086-6CFA-426D-82CE-6BAA458E57E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89072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01236" y="365127"/>
            <a:ext cx="11254703" cy="543594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3">
            <a:extLst>
              <a:ext uri="{FF2B5EF4-FFF2-40B4-BE49-F238E27FC236}">
                <a16:creationId xmlns:a16="http://schemas.microsoft.com/office/drawing/2014/main" xmlns="" id="{ACF55CEC-BCB4-4BCB-8850-71B906F66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219273-0038-4F7C-9043-1447847C2901}" type="datetimeFigureOut">
              <a:rPr lang="pt-BR" altLang="pt-BR"/>
              <a:pPr/>
              <a:t>8/11/20</a:t>
            </a:fld>
            <a:endParaRPr lang="pt-BR" altLang="pt-BR"/>
          </a:p>
        </p:txBody>
      </p:sp>
      <p:sp>
        <p:nvSpPr>
          <p:cNvPr id="4" name="Espaço Reservado para Rodapé 4">
            <a:extLst>
              <a:ext uri="{FF2B5EF4-FFF2-40B4-BE49-F238E27FC236}">
                <a16:creationId xmlns:a16="http://schemas.microsoft.com/office/drawing/2014/main" xmlns="" id="{60C79CFA-7F8D-4FC9-907C-42349EBA1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>
            <a:extLst>
              <a:ext uri="{FF2B5EF4-FFF2-40B4-BE49-F238E27FC236}">
                <a16:creationId xmlns:a16="http://schemas.microsoft.com/office/drawing/2014/main" xmlns="" id="{D7532260-98B8-4512-9AFE-1DCA0C5C6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D8A746-4BFC-4267-856D-9872EF3E6778}" type="slidenum">
              <a:rPr lang="pt-BR" altLang="pt-BR"/>
              <a:pPr/>
              <a:t>‹#›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13849341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C4A08BA-F6F1-416A-B8B3-EB455E9B3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95699E5C-7572-484B-B4EF-6D79EE4285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CD0265BF-76E3-4025-A7E2-E3334FE8C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E2C98-8265-4DB9-8D98-E7337C19BFFD}" type="datetimeFigureOut">
              <a:rPr lang="pt-BR" smtClean="0"/>
              <a:t>8/11/20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FDC50225-E4C4-4B51-8DCD-138A241D1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970C9FE8-CE6B-4769-8D07-A74E4A05B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0B086-6CFA-426D-82CE-6BAA458E57E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7060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543D428-23D3-4C6C-86DA-A65444290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C4993647-5F5F-4365-94CF-00C3A707E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3E2636BF-F5BE-4308-A4F8-3F7FD5768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E2C98-8265-4DB9-8D98-E7337C19BFFD}" type="datetimeFigureOut">
              <a:rPr lang="pt-BR" smtClean="0"/>
              <a:t>8/11/20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22260F9C-031C-4689-B1BC-4575C7F77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A8263264-7523-4745-B5D7-83D100811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0B086-6CFA-426D-82CE-6BAA458E57E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1225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6FE8B75-FB93-42C6-81B2-D954DCA1C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DDEFBD29-D92B-4AAC-A3FD-94EC6B8BF8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E03B1BED-C65F-4745-85E6-FA467AF369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8A2FAE75-9339-4EFC-AF9D-CD1CE38F4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E2C98-8265-4DB9-8D98-E7337C19BFFD}" type="datetimeFigureOut">
              <a:rPr lang="pt-BR" smtClean="0"/>
              <a:t>8/11/20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FA617E5C-B15F-4771-87BC-5DB38C64D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B2903094-25D6-4DF0-A930-9D35855CE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0B086-6CFA-426D-82CE-6BAA458E57E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54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249003E-F776-473F-933E-C2C442E46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EE9F65F7-7AE2-4067-88C4-D090853705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D4BF6DB8-BC20-4A52-9FDC-1F43FB3B3C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FADE54FF-DF93-4734-AAA5-8C162A6545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673487B3-81CC-4484-A162-28948ABC8C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xmlns="" id="{204563A2-74E2-4CB8-979F-B39C461CF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E2C98-8265-4DB9-8D98-E7337C19BFFD}" type="datetimeFigureOut">
              <a:rPr lang="pt-BR" smtClean="0"/>
              <a:t>8/11/20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xmlns="" id="{F77E3450-28C1-45AF-BD68-38786129D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xmlns="" id="{8B7B7428-5541-4597-ADEA-A8AD4EDE6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0B086-6CFA-426D-82CE-6BAA458E57E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0576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3F409A7-5145-401E-A40E-748A9F4AC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CC0944A6-6DEB-432B-BB6F-F55096DD6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E2C98-8265-4DB9-8D98-E7337C19BFFD}" type="datetimeFigureOut">
              <a:rPr lang="pt-BR" smtClean="0"/>
              <a:t>8/11/20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A2D3174D-5938-4D23-BD08-EF696FD9B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24BC962F-FBE6-412B-A67E-CC6065C83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0B086-6CFA-426D-82CE-6BAA458E57E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2895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xmlns="" id="{B62D9DEC-4D96-4AC2-B294-6B2392E2E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E2C98-8265-4DB9-8D98-E7337C19BFFD}" type="datetimeFigureOut">
              <a:rPr lang="pt-BR" smtClean="0"/>
              <a:t>8/11/20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C14D66A4-AEC0-43B4-8D00-DC3DE4C73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60308FCB-3905-4500-A7FC-64959B6E7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0B086-6CFA-426D-82CE-6BAA458E57E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5926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172D40D-3C12-4920-86AC-827A598D2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339F45D2-1214-4D02-BAA6-7D67FC8DE4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BD16AE7C-8539-4230-BF42-6EA31C5233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51ECDB95-1D40-4732-9F23-DB04CB69A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E2C98-8265-4DB9-8D98-E7337C19BFFD}" type="datetimeFigureOut">
              <a:rPr lang="pt-BR" smtClean="0"/>
              <a:t>8/11/20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2CF39799-E317-4051-8AB2-73083B440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FD827BFE-176E-494E-9065-A77F905C9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0B086-6CFA-426D-82CE-6BAA458E57E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2580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783A12E-D0BB-4EDC-8554-873D19FB9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xmlns="" id="{8998CBA9-89E0-4355-84A2-F83DFC675F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E2AE27C2-18F6-43D8-8646-7041E34D5F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48D809DC-8AE2-49A9-A76E-8DC226BAA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E2C98-8265-4DB9-8D98-E7337C19BFFD}" type="datetimeFigureOut">
              <a:rPr lang="pt-BR" smtClean="0"/>
              <a:t>8/11/20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036874B8-AE88-4B27-81C7-1ED7A128F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89E7FB1E-CD76-4549-A40A-0C5BB9259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0B086-6CFA-426D-82CE-6BAA458E57E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2553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xmlns="" id="{C688C322-DB29-47BC-9BA6-520D52894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50C515A0-998F-43EA-ADA1-400054649C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22469774-6163-4FD3-8908-A2A8D1616D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E2C98-8265-4DB9-8D98-E7337C19BFFD}" type="datetimeFigureOut">
              <a:rPr lang="pt-BR" smtClean="0"/>
              <a:t>8/11/20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EB454D09-6127-46A0-8C30-8C47F5551B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27F5F38F-4A25-4BC2-B97A-BB5BD1019D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0B086-6CFA-426D-82CE-6BAA458E57E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8501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Relationship Id="rId3" Type="http://schemas.openxmlformats.org/officeDocument/2006/relationships/image" Target="../media/image4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wmf"/><Relationship Id="rId3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alphaModFix amt="44000"/>
          </a:blip>
          <a:stretch>
            <a:fillRect/>
          </a:stretch>
        </p:blipFill>
        <p:spPr>
          <a:xfrm>
            <a:off x="-546101" y="0"/>
            <a:ext cx="13062857" cy="6858000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xmlns="" id="{2072375A-6020-4ED7-BFB5-2845D6D73C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242857"/>
            <a:ext cx="12192000" cy="186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6600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800">
                <a:solidFill>
                  <a:srgbClr val="6600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800">
                <a:solidFill>
                  <a:srgbClr val="6600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800">
                <a:solidFill>
                  <a:srgbClr val="6600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800">
                <a:solidFill>
                  <a:srgbClr val="6600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00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00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00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00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pt-BR" altLang="pt-BR" sz="4000" b="1" i="1" dirty="0">
              <a:solidFill>
                <a:srgbClr val="0D357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Verdana" panose="020B0604030504040204" pitchFamily="34" charset="0"/>
            </a:endParaRPr>
          </a:p>
          <a:p>
            <a:pPr algn="ctr"/>
            <a:r>
              <a:rPr lang="pt-BR" altLang="pt-BR" sz="3200" b="1" i="1" dirty="0" err="1" smtClean="0">
                <a:solidFill>
                  <a:srgbClr val="0D357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Verdana" panose="020B0604030504040204" pitchFamily="34" charset="0"/>
              </a:rPr>
              <a:t>Roadmapping</a:t>
            </a:r>
            <a:endParaRPr lang="pt-BR" altLang="pt-BR" sz="3200" b="1" i="1" dirty="0">
              <a:solidFill>
                <a:srgbClr val="0D357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Verdana" panose="020B0604030504040204" pitchFamily="34" charset="0"/>
            </a:endParaRPr>
          </a:p>
          <a:p>
            <a:pPr algn="ctr" eaLnBrk="1" hangingPunct="1"/>
            <a:endParaRPr lang="pt-BR" altLang="pt-BR" sz="4000" b="1" i="1" dirty="0">
              <a:solidFill>
                <a:srgbClr val="0D357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Verdan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79786" y="6047334"/>
            <a:ext cx="2632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b="1" dirty="0">
              <a:solidFill>
                <a:srgbClr val="0D357A"/>
              </a:solidFill>
            </a:endParaRPr>
          </a:p>
          <a:p>
            <a:pPr algn="ctr"/>
            <a:r>
              <a:rPr lang="pt-BR" b="1" dirty="0" smtClean="0">
                <a:solidFill>
                  <a:srgbClr val="0D357A"/>
                </a:solidFill>
              </a:rPr>
              <a:t>09</a:t>
            </a:r>
            <a:r>
              <a:rPr lang="pt-BR" b="1" dirty="0" smtClean="0">
                <a:solidFill>
                  <a:srgbClr val="0D357A"/>
                </a:solidFill>
              </a:rPr>
              <a:t> </a:t>
            </a:r>
            <a:r>
              <a:rPr lang="pt-BR" b="1" dirty="0" smtClean="0">
                <a:solidFill>
                  <a:srgbClr val="0D357A"/>
                </a:solidFill>
              </a:rPr>
              <a:t>de novembro </a:t>
            </a:r>
            <a:r>
              <a:rPr lang="pt-BR" b="1">
                <a:solidFill>
                  <a:srgbClr val="0D357A"/>
                </a:solidFill>
              </a:rPr>
              <a:t>de </a:t>
            </a:r>
            <a:r>
              <a:rPr lang="pt-BR" b="1" smtClean="0">
                <a:solidFill>
                  <a:srgbClr val="0D357A"/>
                </a:solidFill>
              </a:rPr>
              <a:t>2020</a:t>
            </a:r>
            <a:endParaRPr lang="pt-BR" b="1" dirty="0">
              <a:solidFill>
                <a:srgbClr val="0D357A"/>
              </a:solidFill>
            </a:endParaRPr>
          </a:p>
        </p:txBody>
      </p:sp>
      <p:pic>
        <p:nvPicPr>
          <p:cNvPr id="9" name="Picture 8" descr="logopr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064" y="950468"/>
            <a:ext cx="2267872" cy="3215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986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809"/>
          <p:cNvSpPr txBox="1"/>
          <p:nvPr/>
        </p:nvSpPr>
        <p:spPr>
          <a:xfrm>
            <a:off x="401575" y="735789"/>
            <a:ext cx="4112400" cy="15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42E"/>
              </a:buClr>
              <a:buSzPts val="2400"/>
              <a:buFont typeface="Arial"/>
              <a:buNone/>
            </a:pPr>
            <a:r>
              <a:rPr lang="pt-BR" sz="2400" b="0" i="0" u="none" strike="noStrike" cap="none" dirty="0" smtClean="0">
                <a:solidFill>
                  <a:srgbClr val="1A242E"/>
                </a:solidFill>
                <a:latin typeface="Arial"/>
                <a:ea typeface="Arial"/>
                <a:cs typeface="Arial"/>
                <a:sym typeface="Arial"/>
              </a:rPr>
              <a:t>Piloto</a:t>
            </a:r>
            <a:endParaRPr sz="1100" dirty="0"/>
          </a:p>
        </p:txBody>
      </p:sp>
      <p:cxnSp>
        <p:nvCxnSpPr>
          <p:cNvPr id="23" name="Shape 810"/>
          <p:cNvCxnSpPr/>
          <p:nvPr/>
        </p:nvCxnSpPr>
        <p:spPr>
          <a:xfrm>
            <a:off x="432487" y="486079"/>
            <a:ext cx="486900" cy="0"/>
          </a:xfrm>
          <a:prstGeom prst="straightConnector1">
            <a:avLst/>
          </a:prstGeom>
          <a:noFill/>
          <a:ln w="57150" cap="flat" cmpd="sng">
            <a:solidFill>
              <a:srgbClr val="004040"/>
            </a:solidFill>
            <a:prstDash val="solid"/>
            <a:miter lim="8000"/>
            <a:headEnd type="none" w="sm" len="sm"/>
            <a:tailEnd type="none" w="sm" len="sm"/>
          </a:ln>
        </p:spPr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7775" y="1911602"/>
            <a:ext cx="2160000" cy="20566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9975" y="2075090"/>
            <a:ext cx="2160000" cy="17297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12592" t="16482" r="8518" b="16111"/>
          <a:stretch/>
        </p:blipFill>
        <p:spPr>
          <a:xfrm>
            <a:off x="7673325" y="2017133"/>
            <a:ext cx="2160000" cy="1845634"/>
          </a:xfrm>
          <a:prstGeom prst="rect">
            <a:avLst/>
          </a:prstGeom>
        </p:spPr>
      </p:pic>
      <p:sp>
        <p:nvSpPr>
          <p:cNvPr id="25" name="Shape 809"/>
          <p:cNvSpPr txBox="1"/>
          <p:nvPr/>
        </p:nvSpPr>
        <p:spPr>
          <a:xfrm>
            <a:off x="385438" y="4215589"/>
            <a:ext cx="1541525" cy="839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42E"/>
              </a:buClr>
              <a:buSzPts val="2400"/>
              <a:buFont typeface="Arial"/>
              <a:buNone/>
            </a:pPr>
            <a:r>
              <a:rPr lang="pt-BR" sz="1600" b="0" i="0" u="none" strike="noStrike" cap="none" dirty="0" smtClean="0">
                <a:solidFill>
                  <a:srgbClr val="1A242E"/>
                </a:solidFill>
                <a:latin typeface="Arial"/>
                <a:ea typeface="Arial"/>
                <a:cs typeface="Arial"/>
                <a:sym typeface="Arial"/>
              </a:rPr>
              <a:t>Pesquisa</a:t>
            </a:r>
            <a:endParaRPr sz="1600" dirty="0"/>
          </a:p>
        </p:txBody>
      </p:sp>
      <p:sp>
        <p:nvSpPr>
          <p:cNvPr id="26" name="Shape 809"/>
          <p:cNvSpPr txBox="1"/>
          <p:nvPr/>
        </p:nvSpPr>
        <p:spPr>
          <a:xfrm>
            <a:off x="2867013" y="4215589"/>
            <a:ext cx="1541525" cy="839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42E"/>
              </a:buClr>
              <a:buSzPts val="2400"/>
              <a:buFont typeface="Arial"/>
              <a:buNone/>
            </a:pPr>
            <a:r>
              <a:rPr lang="pt-BR" sz="1600" b="0" i="0" u="none" strike="noStrike" cap="none" dirty="0" smtClean="0">
                <a:solidFill>
                  <a:srgbClr val="1A242E"/>
                </a:solidFill>
                <a:latin typeface="Arial"/>
                <a:ea typeface="Arial"/>
                <a:cs typeface="Arial"/>
                <a:sym typeface="Arial"/>
              </a:rPr>
              <a:t>Pós-graduaç</a:t>
            </a:r>
            <a:r>
              <a:rPr lang="pt-BR" sz="1600" dirty="0" smtClean="0">
                <a:solidFill>
                  <a:srgbClr val="1A242E"/>
                </a:solidFill>
                <a:latin typeface="Arial"/>
                <a:ea typeface="Arial"/>
                <a:cs typeface="Arial"/>
                <a:sym typeface="Arial"/>
              </a:rPr>
              <a:t>ão</a:t>
            </a:r>
            <a:endParaRPr sz="1600" dirty="0"/>
          </a:p>
        </p:txBody>
      </p:sp>
      <p:sp>
        <p:nvSpPr>
          <p:cNvPr id="27" name="Shape 809"/>
          <p:cNvSpPr txBox="1"/>
          <p:nvPr/>
        </p:nvSpPr>
        <p:spPr>
          <a:xfrm>
            <a:off x="5419213" y="4215589"/>
            <a:ext cx="1541525" cy="839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42E"/>
              </a:buClr>
              <a:buSzPts val="2400"/>
              <a:buFont typeface="Arial"/>
              <a:buNone/>
            </a:pPr>
            <a:r>
              <a:rPr lang="pt-BR" sz="1600" dirty="0">
                <a:solidFill>
                  <a:srgbClr val="1A242E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r>
              <a:rPr lang="pt-BR" sz="1600" b="0" i="0" u="none" strike="noStrike" cap="none" dirty="0" smtClean="0">
                <a:solidFill>
                  <a:srgbClr val="1A242E"/>
                </a:solidFill>
                <a:latin typeface="Arial"/>
                <a:ea typeface="Arial"/>
                <a:cs typeface="Arial"/>
                <a:sym typeface="Arial"/>
              </a:rPr>
              <a:t>raduaç</a:t>
            </a:r>
            <a:r>
              <a:rPr lang="pt-BR" sz="1600" dirty="0" smtClean="0">
                <a:solidFill>
                  <a:srgbClr val="1A242E"/>
                </a:solidFill>
                <a:latin typeface="Arial"/>
                <a:ea typeface="Arial"/>
                <a:cs typeface="Arial"/>
                <a:sym typeface="Arial"/>
              </a:rPr>
              <a:t>ão</a:t>
            </a:r>
            <a:endParaRPr sz="1600" dirty="0"/>
          </a:p>
        </p:txBody>
      </p:sp>
      <p:sp>
        <p:nvSpPr>
          <p:cNvPr id="28" name="Shape 809"/>
          <p:cNvSpPr txBox="1"/>
          <p:nvPr/>
        </p:nvSpPr>
        <p:spPr>
          <a:xfrm>
            <a:off x="8046975" y="4215589"/>
            <a:ext cx="1541525" cy="839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42E"/>
              </a:buClr>
              <a:buSzPts val="2400"/>
              <a:buFont typeface="Arial"/>
              <a:buNone/>
            </a:pPr>
            <a:r>
              <a:rPr lang="pt-BR" sz="1600" dirty="0" smtClean="0">
                <a:solidFill>
                  <a:srgbClr val="1A242E"/>
                </a:solidFill>
                <a:latin typeface="Arial"/>
                <a:ea typeface="Arial"/>
                <a:cs typeface="Arial"/>
                <a:sym typeface="Arial"/>
              </a:rPr>
              <a:t>Extensão</a:t>
            </a:r>
            <a:endParaRPr sz="1600" dirty="0"/>
          </a:p>
        </p:txBody>
      </p:sp>
      <p:sp>
        <p:nvSpPr>
          <p:cNvPr id="29" name="Shape 809"/>
          <p:cNvSpPr txBox="1"/>
          <p:nvPr/>
        </p:nvSpPr>
        <p:spPr>
          <a:xfrm>
            <a:off x="10434575" y="4215589"/>
            <a:ext cx="1541525" cy="839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42E"/>
              </a:buClr>
              <a:buSzPts val="2400"/>
              <a:buFont typeface="Arial"/>
              <a:buNone/>
            </a:pPr>
            <a:r>
              <a:rPr lang="pt-BR" sz="1600" dirty="0" smtClean="0">
                <a:solidFill>
                  <a:srgbClr val="1A242E"/>
                </a:solidFill>
                <a:latin typeface="Arial"/>
                <a:ea typeface="Arial"/>
                <a:cs typeface="Arial"/>
                <a:sym typeface="Arial"/>
              </a:rPr>
              <a:t>Infraestrutura</a:t>
            </a:r>
            <a:endParaRPr sz="1600" dirty="0"/>
          </a:p>
        </p:txBody>
      </p:sp>
      <p:sp>
        <p:nvSpPr>
          <p:cNvPr id="30" name="Shape 809"/>
          <p:cNvSpPr txBox="1"/>
          <p:nvPr/>
        </p:nvSpPr>
        <p:spPr>
          <a:xfrm>
            <a:off x="2738374" y="5585100"/>
            <a:ext cx="6748525" cy="7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42E"/>
              </a:buClr>
              <a:buSzPts val="2400"/>
              <a:buFont typeface="Arial"/>
              <a:buNone/>
            </a:pPr>
            <a:r>
              <a:rPr lang="pt-BR" sz="2400" i="0" u="none" strike="noStrike" cap="none" dirty="0" smtClean="0">
                <a:solidFill>
                  <a:srgbClr val="1A242E"/>
                </a:solidFill>
                <a:latin typeface="Arial"/>
                <a:ea typeface="Arial"/>
                <a:cs typeface="Arial"/>
                <a:sym typeface="Arial"/>
              </a:rPr>
              <a:t>Quais as principais forças do PRO?</a:t>
            </a:r>
            <a:endParaRPr sz="11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31354" t="2084" r="6771" b="2292"/>
          <a:stretch/>
        </p:blipFill>
        <p:spPr>
          <a:xfrm>
            <a:off x="63500" y="2105405"/>
            <a:ext cx="2160000" cy="166909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/>
          <a:srcRect l="24364" r="20727"/>
          <a:stretch/>
        </p:blipFill>
        <p:spPr>
          <a:xfrm>
            <a:off x="10210800" y="1701800"/>
            <a:ext cx="19177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724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20-11-08 at 18.35.5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8400"/>
            <a:ext cx="12192000" cy="5689600"/>
          </a:xfrm>
          <a:prstGeom prst="rect">
            <a:avLst/>
          </a:prstGeom>
        </p:spPr>
      </p:pic>
      <p:sp>
        <p:nvSpPr>
          <p:cNvPr id="22" name="Shape 809"/>
          <p:cNvSpPr txBox="1"/>
          <p:nvPr/>
        </p:nvSpPr>
        <p:spPr>
          <a:xfrm>
            <a:off x="401575" y="735789"/>
            <a:ext cx="4112400" cy="15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42E"/>
              </a:buClr>
              <a:buSzPts val="2400"/>
              <a:buFont typeface="Arial"/>
              <a:buNone/>
            </a:pPr>
            <a:r>
              <a:rPr lang="pt-BR" sz="2400" dirty="0" smtClean="0">
                <a:solidFill>
                  <a:srgbClr val="1A242E"/>
                </a:solidFill>
                <a:latin typeface="Arial"/>
                <a:ea typeface="Arial"/>
                <a:cs typeface="Arial"/>
                <a:sym typeface="Arial"/>
              </a:rPr>
              <a:t>Resultado</a:t>
            </a:r>
            <a:endParaRPr sz="1100" dirty="0"/>
          </a:p>
        </p:txBody>
      </p:sp>
      <p:cxnSp>
        <p:nvCxnSpPr>
          <p:cNvPr id="23" name="Shape 810"/>
          <p:cNvCxnSpPr/>
          <p:nvPr/>
        </p:nvCxnSpPr>
        <p:spPr>
          <a:xfrm>
            <a:off x="432487" y="486079"/>
            <a:ext cx="486900" cy="0"/>
          </a:xfrm>
          <a:prstGeom prst="straightConnector1">
            <a:avLst/>
          </a:prstGeom>
          <a:noFill/>
          <a:ln w="57150" cap="flat" cmpd="sng">
            <a:solidFill>
              <a:srgbClr val="004040"/>
            </a:solidFill>
            <a:prstDash val="solid"/>
            <a:miter lim="8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35914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465729" y="1819974"/>
            <a:ext cx="2283012" cy="2610002"/>
            <a:chOff x="627529" y="1807274"/>
            <a:chExt cx="2283012" cy="2610002"/>
          </a:xfrm>
        </p:grpSpPr>
        <p:sp>
          <p:nvSpPr>
            <p:cNvPr id="4" name="Retângulo 3"/>
            <p:cNvSpPr/>
            <p:nvPr/>
          </p:nvSpPr>
          <p:spPr>
            <a:xfrm>
              <a:off x="627529" y="2140240"/>
              <a:ext cx="2283012" cy="227703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88579" y="2844800"/>
              <a:ext cx="1965910" cy="1497817"/>
            </a:xfrm>
            <a:prstGeom prst="rect">
              <a:avLst/>
            </a:prstGeom>
          </p:spPr>
        </p:pic>
        <p:sp>
          <p:nvSpPr>
            <p:cNvPr id="7" name="CaixaDeTexto 6"/>
            <p:cNvSpPr txBox="1"/>
            <p:nvPr/>
          </p:nvSpPr>
          <p:spPr>
            <a:xfrm>
              <a:off x="708053" y="2166948"/>
              <a:ext cx="220248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>
                  <a:solidFill>
                    <a:schemeClr val="bg1"/>
                  </a:solidFill>
                </a:rPr>
                <a:t>Conceitos - Roadmapping</a:t>
              </a:r>
            </a:p>
          </p:txBody>
        </p:sp>
        <p:sp>
          <p:nvSpPr>
            <p:cNvPr id="8" name="CaixaDeTexto 7"/>
            <p:cNvSpPr txBox="1"/>
            <p:nvPr/>
          </p:nvSpPr>
          <p:spPr>
            <a:xfrm>
              <a:off x="627529" y="1807274"/>
              <a:ext cx="4893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/>
                <a:t>1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816011" y="1822416"/>
            <a:ext cx="2304242" cy="2635688"/>
            <a:chOff x="6040392" y="1793922"/>
            <a:chExt cx="2304242" cy="2635688"/>
          </a:xfrm>
        </p:grpSpPr>
        <p:sp>
          <p:nvSpPr>
            <p:cNvPr id="14" name="Retângulo 13"/>
            <p:cNvSpPr/>
            <p:nvPr/>
          </p:nvSpPr>
          <p:spPr>
            <a:xfrm>
              <a:off x="6040392" y="2152574"/>
              <a:ext cx="2283012" cy="2277036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3" name="Imagem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00485" y="2793959"/>
              <a:ext cx="2222920" cy="1486984"/>
            </a:xfrm>
            <a:prstGeom prst="rect">
              <a:avLst/>
            </a:prstGeom>
          </p:spPr>
        </p:pic>
        <p:sp>
          <p:nvSpPr>
            <p:cNvPr id="15" name="CaixaDeTexto 14"/>
            <p:cNvSpPr txBox="1"/>
            <p:nvPr/>
          </p:nvSpPr>
          <p:spPr>
            <a:xfrm>
              <a:off x="6142147" y="2065581"/>
              <a:ext cx="220248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>
                  <a:solidFill>
                    <a:schemeClr val="bg1"/>
                  </a:solidFill>
                </a:rPr>
                <a:t>Dinâmica </a:t>
              </a:r>
            </a:p>
          </p:txBody>
        </p:sp>
        <p:sp>
          <p:nvSpPr>
            <p:cNvPr id="16" name="CaixaDeTexto 15"/>
            <p:cNvSpPr txBox="1"/>
            <p:nvPr/>
          </p:nvSpPr>
          <p:spPr>
            <a:xfrm>
              <a:off x="6128704" y="1793922"/>
              <a:ext cx="4893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2</a:t>
              </a:r>
              <a:endParaRPr lang="en-GB" dirty="0"/>
            </a:p>
          </p:txBody>
        </p:sp>
      </p:grpSp>
      <p:cxnSp>
        <p:nvCxnSpPr>
          <p:cNvPr id="23" name="Shape 810"/>
          <p:cNvCxnSpPr/>
          <p:nvPr/>
        </p:nvCxnSpPr>
        <p:spPr>
          <a:xfrm>
            <a:off x="432487" y="486079"/>
            <a:ext cx="486900" cy="0"/>
          </a:xfrm>
          <a:prstGeom prst="straightConnector1">
            <a:avLst/>
          </a:prstGeom>
          <a:noFill/>
          <a:ln w="57150" cap="flat" cmpd="sng">
            <a:solidFill>
              <a:srgbClr val="004040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5" name="Shape 809"/>
          <p:cNvSpPr txBox="1"/>
          <p:nvPr/>
        </p:nvSpPr>
        <p:spPr>
          <a:xfrm>
            <a:off x="401575" y="735789"/>
            <a:ext cx="4112400" cy="15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42E"/>
              </a:buClr>
              <a:buSzPts val="2400"/>
              <a:buFont typeface="Arial"/>
              <a:buNone/>
            </a:pPr>
            <a:r>
              <a:rPr lang="pt-BR" sz="2400" b="0" i="0" u="none" strike="noStrike" cap="none" dirty="0" smtClean="0">
                <a:solidFill>
                  <a:srgbClr val="1A242E"/>
                </a:solidFill>
                <a:latin typeface="Arial"/>
                <a:ea typeface="Arial"/>
                <a:cs typeface="Arial"/>
                <a:sym typeface="Arial"/>
              </a:rPr>
              <a:t>Agenda</a:t>
            </a:r>
            <a:endParaRPr sz="1100" dirty="0"/>
          </a:p>
        </p:txBody>
      </p:sp>
    </p:spTree>
    <p:extLst>
      <p:ext uri="{BB962C8B-B14F-4D97-AF65-F5344CB8AC3E}">
        <p14:creationId xmlns:p14="http://schemas.microsoft.com/office/powerpoint/2010/main" val="672805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809"/>
          <p:cNvSpPr txBox="1"/>
          <p:nvPr/>
        </p:nvSpPr>
        <p:spPr>
          <a:xfrm>
            <a:off x="401575" y="735789"/>
            <a:ext cx="4112400" cy="15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42E"/>
              </a:buClr>
              <a:buSzPts val="2400"/>
              <a:buFont typeface="Arial"/>
              <a:buNone/>
            </a:pPr>
            <a:r>
              <a:rPr lang="pt-BR" sz="2400" b="0" i="0" u="none" strike="noStrike" cap="none" dirty="0" smtClean="0">
                <a:solidFill>
                  <a:srgbClr val="1A242E"/>
                </a:solidFill>
                <a:latin typeface="Arial"/>
                <a:ea typeface="Arial"/>
                <a:cs typeface="Arial"/>
                <a:sym typeface="Arial"/>
              </a:rPr>
              <a:t>Atividade</a:t>
            </a:r>
            <a:endParaRPr sz="1100" dirty="0"/>
          </a:p>
        </p:txBody>
      </p:sp>
      <p:cxnSp>
        <p:nvCxnSpPr>
          <p:cNvPr id="23" name="Shape 810"/>
          <p:cNvCxnSpPr/>
          <p:nvPr/>
        </p:nvCxnSpPr>
        <p:spPr>
          <a:xfrm>
            <a:off x="432487" y="486079"/>
            <a:ext cx="486900" cy="0"/>
          </a:xfrm>
          <a:prstGeom prst="straightConnector1">
            <a:avLst/>
          </a:prstGeom>
          <a:noFill/>
          <a:ln w="57150" cap="flat" cmpd="sng">
            <a:solidFill>
              <a:srgbClr val="004040"/>
            </a:solidFill>
            <a:prstDash val="solid"/>
            <a:miter lim="8000"/>
            <a:headEnd type="none" w="sm" len="sm"/>
            <a:tailEnd type="none" w="sm" len="sm"/>
          </a:ln>
        </p:spPr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9975" y="2075090"/>
            <a:ext cx="2160000" cy="1729721"/>
          </a:xfrm>
          <a:prstGeom prst="rect">
            <a:avLst/>
          </a:prstGeom>
        </p:spPr>
      </p:pic>
      <p:sp>
        <p:nvSpPr>
          <p:cNvPr id="27" name="Shape 809"/>
          <p:cNvSpPr txBox="1"/>
          <p:nvPr/>
        </p:nvSpPr>
        <p:spPr>
          <a:xfrm>
            <a:off x="5419213" y="4215589"/>
            <a:ext cx="1541525" cy="839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42E"/>
              </a:buClr>
              <a:buSzPts val="2400"/>
              <a:buFont typeface="Arial"/>
              <a:buNone/>
            </a:pPr>
            <a:r>
              <a:rPr lang="pt-BR" sz="1600" dirty="0">
                <a:solidFill>
                  <a:srgbClr val="1A242E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r>
              <a:rPr lang="pt-BR" sz="1600" b="0" i="0" u="none" strike="noStrike" cap="none" dirty="0" smtClean="0">
                <a:solidFill>
                  <a:srgbClr val="1A242E"/>
                </a:solidFill>
                <a:latin typeface="Arial"/>
                <a:ea typeface="Arial"/>
                <a:cs typeface="Arial"/>
                <a:sym typeface="Arial"/>
              </a:rPr>
              <a:t>raduaç</a:t>
            </a:r>
            <a:r>
              <a:rPr lang="pt-BR" sz="1600" dirty="0" smtClean="0">
                <a:solidFill>
                  <a:srgbClr val="1A242E"/>
                </a:solidFill>
                <a:latin typeface="Arial"/>
                <a:ea typeface="Arial"/>
                <a:cs typeface="Arial"/>
                <a:sym typeface="Arial"/>
              </a:rPr>
              <a:t>ão</a:t>
            </a:r>
            <a:endParaRPr sz="1600" dirty="0"/>
          </a:p>
        </p:txBody>
      </p:sp>
      <p:sp>
        <p:nvSpPr>
          <p:cNvPr id="30" name="Shape 809"/>
          <p:cNvSpPr txBox="1"/>
          <p:nvPr/>
        </p:nvSpPr>
        <p:spPr>
          <a:xfrm>
            <a:off x="2738374" y="5585100"/>
            <a:ext cx="6748525" cy="7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42E"/>
              </a:buClr>
              <a:buSzPts val="2400"/>
              <a:buFont typeface="Arial"/>
              <a:buNone/>
            </a:pPr>
            <a:r>
              <a:rPr lang="pt-BR" sz="2400" i="0" u="none" strike="noStrike" cap="none" dirty="0" smtClean="0">
                <a:solidFill>
                  <a:srgbClr val="1A242E"/>
                </a:solidFill>
                <a:latin typeface="Arial"/>
                <a:ea typeface="Arial"/>
                <a:cs typeface="Arial"/>
                <a:sym typeface="Arial"/>
              </a:rPr>
              <a:t>Elaborar o </a:t>
            </a:r>
            <a:r>
              <a:rPr lang="pt-BR" sz="2400" i="0" u="none" strike="noStrike" cap="none" dirty="0" err="1" smtClean="0">
                <a:solidFill>
                  <a:srgbClr val="1A242E"/>
                </a:solidFill>
                <a:latin typeface="Arial"/>
                <a:ea typeface="Arial"/>
                <a:cs typeface="Arial"/>
                <a:sym typeface="Arial"/>
              </a:rPr>
              <a:t>roadmap</a:t>
            </a:r>
            <a:r>
              <a:rPr lang="pt-BR" sz="2400" i="0" u="none" strike="noStrike" cap="none" dirty="0" smtClean="0">
                <a:solidFill>
                  <a:srgbClr val="1A242E"/>
                </a:solidFill>
                <a:latin typeface="Arial"/>
                <a:ea typeface="Arial"/>
                <a:cs typeface="Arial"/>
                <a:sym typeface="Arial"/>
              </a:rPr>
              <a:t> da graduaç</a:t>
            </a:r>
            <a:r>
              <a:rPr lang="pt-BR" sz="2400" i="0" u="none" strike="noStrike" cap="none" dirty="0" smtClean="0">
                <a:solidFill>
                  <a:srgbClr val="1A242E"/>
                </a:solidFill>
                <a:latin typeface="Arial"/>
                <a:ea typeface="Arial"/>
                <a:cs typeface="Arial"/>
                <a:sym typeface="Arial"/>
              </a:rPr>
              <a:t>ão do PRO</a:t>
            </a:r>
            <a:endParaRPr sz="1100" dirty="0"/>
          </a:p>
        </p:txBody>
      </p:sp>
    </p:spTree>
    <p:extLst>
      <p:ext uri="{BB962C8B-B14F-4D97-AF65-F5344CB8AC3E}">
        <p14:creationId xmlns:p14="http://schemas.microsoft.com/office/powerpoint/2010/main" val="2193023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20-11-08 at 18.38.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084"/>
            <a:ext cx="12192000" cy="6828916"/>
          </a:xfrm>
          <a:prstGeom prst="rect">
            <a:avLst/>
          </a:prstGeom>
        </p:spPr>
      </p:pic>
      <p:sp>
        <p:nvSpPr>
          <p:cNvPr id="22" name="Shape 809"/>
          <p:cNvSpPr txBox="1"/>
          <p:nvPr/>
        </p:nvSpPr>
        <p:spPr>
          <a:xfrm>
            <a:off x="401575" y="253189"/>
            <a:ext cx="4112400" cy="15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42E"/>
              </a:buClr>
              <a:buSzPts val="2400"/>
              <a:buFont typeface="Arial"/>
              <a:buNone/>
            </a:pPr>
            <a:r>
              <a:rPr lang="pt-BR" sz="2400" b="0" i="0" u="none" strike="noStrike" cap="none" dirty="0" smtClean="0">
                <a:solidFill>
                  <a:srgbClr val="1A242E"/>
                </a:solidFill>
                <a:latin typeface="Arial"/>
                <a:ea typeface="Arial"/>
                <a:cs typeface="Arial"/>
                <a:sym typeface="Arial"/>
              </a:rPr>
              <a:t>Framework proposto</a:t>
            </a:r>
            <a:endParaRPr sz="1100" dirty="0"/>
          </a:p>
        </p:txBody>
      </p:sp>
      <p:cxnSp>
        <p:nvCxnSpPr>
          <p:cNvPr id="23" name="Shape 810"/>
          <p:cNvCxnSpPr/>
          <p:nvPr/>
        </p:nvCxnSpPr>
        <p:spPr>
          <a:xfrm>
            <a:off x="432487" y="181279"/>
            <a:ext cx="486900" cy="0"/>
          </a:xfrm>
          <a:prstGeom prst="straightConnector1">
            <a:avLst/>
          </a:prstGeom>
          <a:noFill/>
          <a:ln w="57150" cap="flat" cmpd="sng">
            <a:solidFill>
              <a:srgbClr val="004040"/>
            </a:solidFill>
            <a:prstDash val="solid"/>
            <a:miter lim="8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4207195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20-11-08 at 18.43.4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33" y="0"/>
            <a:ext cx="10339935" cy="6858000"/>
          </a:xfrm>
          <a:prstGeom prst="rect">
            <a:avLst/>
          </a:prstGeom>
        </p:spPr>
      </p:pic>
      <p:sp>
        <p:nvSpPr>
          <p:cNvPr id="22" name="Shape 809"/>
          <p:cNvSpPr txBox="1"/>
          <p:nvPr/>
        </p:nvSpPr>
        <p:spPr>
          <a:xfrm>
            <a:off x="401574" y="202389"/>
            <a:ext cx="6354825" cy="15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42E"/>
              </a:buClr>
              <a:buSzPts val="2400"/>
              <a:buFont typeface="Arial"/>
              <a:buNone/>
            </a:pPr>
            <a:r>
              <a:rPr lang="pt-BR" sz="2400" b="0" i="0" u="none" strike="noStrike" cap="none" dirty="0" smtClean="0">
                <a:solidFill>
                  <a:srgbClr val="1A242E"/>
                </a:solidFill>
                <a:latin typeface="Arial"/>
                <a:ea typeface="Arial"/>
                <a:cs typeface="Arial"/>
                <a:sym typeface="Arial"/>
              </a:rPr>
              <a:t>Atividade 1 </a:t>
            </a:r>
            <a:r>
              <a:rPr lang="mr-IN" sz="2400" b="0" i="0" u="none" strike="noStrike" cap="none" dirty="0" smtClean="0">
                <a:solidFill>
                  <a:srgbClr val="1A242E"/>
                </a:solidFill>
                <a:latin typeface="Arial"/>
                <a:ea typeface="Arial"/>
                <a:cs typeface="Arial"/>
                <a:sym typeface="Arial"/>
              </a:rPr>
              <a:t>–</a:t>
            </a:r>
            <a:r>
              <a:rPr lang="pt-BR" sz="2400" b="0" i="0" u="none" strike="noStrike" cap="none" dirty="0" smtClean="0">
                <a:solidFill>
                  <a:srgbClr val="1A242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2400" dirty="0" smtClean="0">
                <a:solidFill>
                  <a:srgbClr val="1A242E"/>
                </a:solidFill>
                <a:latin typeface="Arial"/>
                <a:ea typeface="Arial"/>
                <a:cs typeface="Arial"/>
                <a:sym typeface="Arial"/>
              </a:rPr>
              <a:t>Validaç</a:t>
            </a:r>
            <a:r>
              <a:rPr lang="pt-BR" sz="2400" dirty="0" smtClean="0">
                <a:solidFill>
                  <a:srgbClr val="1A242E"/>
                </a:solidFill>
                <a:latin typeface="Arial"/>
                <a:ea typeface="Arial"/>
                <a:cs typeface="Arial"/>
                <a:sym typeface="Arial"/>
              </a:rPr>
              <a:t>ão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42E"/>
              </a:buClr>
              <a:buSzPts val="2400"/>
              <a:buFont typeface="Arial"/>
              <a:buNone/>
            </a:pPr>
            <a:r>
              <a:rPr lang="pt-BR" sz="2400" dirty="0" smtClean="0">
                <a:solidFill>
                  <a:srgbClr val="1A242E"/>
                </a:solidFill>
                <a:latin typeface="Arial"/>
                <a:ea typeface="Arial"/>
                <a:cs typeface="Arial"/>
                <a:sym typeface="Arial"/>
              </a:rPr>
              <a:t>dos eixos</a:t>
            </a:r>
            <a:endParaRPr sz="1100" dirty="0"/>
          </a:p>
        </p:txBody>
      </p:sp>
      <p:cxnSp>
        <p:nvCxnSpPr>
          <p:cNvPr id="23" name="Shape 810"/>
          <p:cNvCxnSpPr/>
          <p:nvPr/>
        </p:nvCxnSpPr>
        <p:spPr>
          <a:xfrm>
            <a:off x="432487" y="79679"/>
            <a:ext cx="486900" cy="0"/>
          </a:xfrm>
          <a:prstGeom prst="straightConnector1">
            <a:avLst/>
          </a:prstGeom>
          <a:noFill/>
          <a:ln w="57150" cap="flat" cmpd="sng">
            <a:solidFill>
              <a:srgbClr val="004040"/>
            </a:solidFill>
            <a:prstDash val="solid"/>
            <a:miter lim="8000"/>
            <a:headEnd type="none" w="sm" len="sm"/>
            <a:tailEnd type="none" w="sm" len="sm"/>
          </a:ln>
        </p:spPr>
      </p:cxnSp>
      <p:grpSp>
        <p:nvGrpSpPr>
          <p:cNvPr id="74" name="Grupo 14"/>
          <p:cNvGrpSpPr>
            <a:grpSpLocks/>
          </p:cNvGrpSpPr>
          <p:nvPr/>
        </p:nvGrpSpPr>
        <p:grpSpPr bwMode="auto">
          <a:xfrm>
            <a:off x="10579109" y="114300"/>
            <a:ext cx="1282691" cy="591285"/>
            <a:chOff x="6156176" y="3356993"/>
            <a:chExt cx="648072" cy="262821"/>
          </a:xfrm>
        </p:grpSpPr>
        <p:sp>
          <p:nvSpPr>
            <p:cNvPr id="75" name="Seta para a direita 6"/>
            <p:cNvSpPr>
              <a:spLocks noChangeArrowheads="1"/>
            </p:cNvSpPr>
            <p:nvPr/>
          </p:nvSpPr>
          <p:spPr bwMode="auto">
            <a:xfrm>
              <a:off x="6156176" y="3356993"/>
              <a:ext cx="648072" cy="262821"/>
            </a:xfrm>
            <a:prstGeom prst="rightArrow">
              <a:avLst>
                <a:gd name="adj1" fmla="val 59981"/>
                <a:gd name="adj2" fmla="val 73789"/>
              </a:avLst>
            </a:prstGeom>
            <a:solidFill>
              <a:schemeClr val="bg1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36000" tIns="36000" rIns="36000" bIns="36000" anchor="ctr"/>
            <a:lstStyle/>
            <a:p>
              <a:pPr defTabSz="914400"/>
              <a:endParaRPr lang="en-US" sz="1100">
                <a:solidFill>
                  <a:srgbClr val="000000"/>
                </a:solidFill>
              </a:endParaRPr>
            </a:p>
          </p:txBody>
        </p:sp>
        <p:sp>
          <p:nvSpPr>
            <p:cNvPr id="76" name="CaixaDeTexto 13"/>
            <p:cNvSpPr txBox="1">
              <a:spLocks noChangeArrowheads="1"/>
            </p:cNvSpPr>
            <p:nvPr/>
          </p:nvSpPr>
          <p:spPr bwMode="auto">
            <a:xfrm>
              <a:off x="6213709" y="3411350"/>
              <a:ext cx="404458" cy="150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83502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83502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83502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83502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pt-BR" dirty="0"/>
                <a:t>Tempo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55662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20-11-08 at 18.43.4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33" y="0"/>
            <a:ext cx="10339935" cy="6858000"/>
          </a:xfrm>
          <a:prstGeom prst="rect">
            <a:avLst/>
          </a:prstGeom>
        </p:spPr>
      </p:pic>
      <p:sp>
        <p:nvSpPr>
          <p:cNvPr id="22" name="Shape 809"/>
          <p:cNvSpPr txBox="1"/>
          <p:nvPr/>
        </p:nvSpPr>
        <p:spPr>
          <a:xfrm>
            <a:off x="401574" y="202389"/>
            <a:ext cx="6354825" cy="15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42E"/>
              </a:buClr>
              <a:buSzPts val="2400"/>
              <a:buFont typeface="Arial"/>
              <a:buNone/>
            </a:pPr>
            <a:r>
              <a:rPr lang="pt-BR" sz="2400" b="0" i="0" u="none" strike="noStrike" cap="none" dirty="0" smtClean="0">
                <a:solidFill>
                  <a:srgbClr val="1A242E"/>
                </a:solidFill>
                <a:latin typeface="Arial"/>
                <a:ea typeface="Arial"/>
                <a:cs typeface="Arial"/>
                <a:sym typeface="Arial"/>
              </a:rPr>
              <a:t>Atividade 2 </a:t>
            </a:r>
            <a:r>
              <a:rPr lang="mr-IN" sz="2400" b="0" i="0" u="none" strike="noStrike" cap="none" dirty="0" smtClean="0">
                <a:solidFill>
                  <a:srgbClr val="1A242E"/>
                </a:solidFill>
                <a:latin typeface="Arial"/>
                <a:ea typeface="Arial"/>
                <a:cs typeface="Arial"/>
                <a:sym typeface="Arial"/>
              </a:rPr>
              <a:t>–</a:t>
            </a:r>
            <a:r>
              <a:rPr lang="pt-BR" sz="2400" b="0" i="0" u="none" strike="noStrike" cap="none" dirty="0" smtClean="0">
                <a:solidFill>
                  <a:srgbClr val="1A242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pt-BR" sz="2400" dirty="0">
              <a:solidFill>
                <a:srgbClr val="1A242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42E"/>
              </a:buClr>
              <a:buSzPts val="2400"/>
              <a:buFont typeface="Arial"/>
              <a:buNone/>
            </a:pPr>
            <a:r>
              <a:rPr lang="pt-BR" sz="2400" dirty="0" smtClean="0">
                <a:solidFill>
                  <a:srgbClr val="1A242E"/>
                </a:solidFill>
                <a:latin typeface="Arial"/>
                <a:ea typeface="Arial"/>
                <a:cs typeface="Arial"/>
                <a:sym typeface="Arial"/>
              </a:rPr>
              <a:t>Preenchimento</a:t>
            </a:r>
            <a:endParaRPr sz="1100" dirty="0"/>
          </a:p>
        </p:txBody>
      </p:sp>
      <p:cxnSp>
        <p:nvCxnSpPr>
          <p:cNvPr id="23" name="Shape 810"/>
          <p:cNvCxnSpPr/>
          <p:nvPr/>
        </p:nvCxnSpPr>
        <p:spPr>
          <a:xfrm>
            <a:off x="432487" y="79679"/>
            <a:ext cx="486900" cy="0"/>
          </a:xfrm>
          <a:prstGeom prst="straightConnector1">
            <a:avLst/>
          </a:prstGeom>
          <a:noFill/>
          <a:ln w="57150" cap="flat" cmpd="sng">
            <a:solidFill>
              <a:srgbClr val="004040"/>
            </a:solidFill>
            <a:prstDash val="solid"/>
            <a:miter lim="8000"/>
            <a:headEnd type="none" w="sm" len="sm"/>
            <a:tailEnd type="none" w="sm" len="sm"/>
          </a:ln>
        </p:spPr>
      </p:cxnSp>
      <p:grpSp>
        <p:nvGrpSpPr>
          <p:cNvPr id="74" name="Grupo 14"/>
          <p:cNvGrpSpPr>
            <a:grpSpLocks/>
          </p:cNvGrpSpPr>
          <p:nvPr/>
        </p:nvGrpSpPr>
        <p:grpSpPr bwMode="auto">
          <a:xfrm>
            <a:off x="10579109" y="114300"/>
            <a:ext cx="1282691" cy="591285"/>
            <a:chOff x="6156176" y="3356993"/>
            <a:chExt cx="648072" cy="262821"/>
          </a:xfrm>
        </p:grpSpPr>
        <p:sp>
          <p:nvSpPr>
            <p:cNvPr id="75" name="Seta para a direita 6"/>
            <p:cNvSpPr>
              <a:spLocks noChangeArrowheads="1"/>
            </p:cNvSpPr>
            <p:nvPr/>
          </p:nvSpPr>
          <p:spPr bwMode="auto">
            <a:xfrm>
              <a:off x="6156176" y="3356993"/>
              <a:ext cx="648072" cy="262821"/>
            </a:xfrm>
            <a:prstGeom prst="rightArrow">
              <a:avLst>
                <a:gd name="adj1" fmla="val 59981"/>
                <a:gd name="adj2" fmla="val 73789"/>
              </a:avLst>
            </a:prstGeom>
            <a:solidFill>
              <a:schemeClr val="bg1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36000" tIns="36000" rIns="36000" bIns="36000" anchor="ctr"/>
            <a:lstStyle/>
            <a:p>
              <a:pPr defTabSz="914400"/>
              <a:endParaRPr lang="en-US" sz="1100">
                <a:solidFill>
                  <a:srgbClr val="000000"/>
                </a:solidFill>
              </a:endParaRPr>
            </a:p>
          </p:txBody>
        </p:sp>
        <p:sp>
          <p:nvSpPr>
            <p:cNvPr id="76" name="CaixaDeTexto 13"/>
            <p:cNvSpPr txBox="1">
              <a:spLocks noChangeArrowheads="1"/>
            </p:cNvSpPr>
            <p:nvPr/>
          </p:nvSpPr>
          <p:spPr bwMode="auto">
            <a:xfrm>
              <a:off x="6213709" y="3411350"/>
              <a:ext cx="404458" cy="150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83502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83502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83502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83502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pt-BR" dirty="0"/>
                <a:t>Tempo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03783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465729" y="1819974"/>
            <a:ext cx="2283012" cy="2610002"/>
            <a:chOff x="627529" y="1807274"/>
            <a:chExt cx="2283012" cy="2610002"/>
          </a:xfrm>
        </p:grpSpPr>
        <p:sp>
          <p:nvSpPr>
            <p:cNvPr id="4" name="Retângulo 3"/>
            <p:cNvSpPr/>
            <p:nvPr/>
          </p:nvSpPr>
          <p:spPr>
            <a:xfrm>
              <a:off x="627529" y="2140240"/>
              <a:ext cx="2283012" cy="227703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88579" y="2844800"/>
              <a:ext cx="1965910" cy="1497817"/>
            </a:xfrm>
            <a:prstGeom prst="rect">
              <a:avLst/>
            </a:prstGeom>
          </p:spPr>
        </p:pic>
        <p:sp>
          <p:nvSpPr>
            <p:cNvPr id="7" name="CaixaDeTexto 6"/>
            <p:cNvSpPr txBox="1"/>
            <p:nvPr/>
          </p:nvSpPr>
          <p:spPr>
            <a:xfrm>
              <a:off x="708053" y="2166948"/>
              <a:ext cx="220248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>
                  <a:solidFill>
                    <a:schemeClr val="bg1"/>
                  </a:solidFill>
                </a:rPr>
                <a:t>Conceitos - Roadmapping</a:t>
              </a:r>
            </a:p>
          </p:txBody>
        </p:sp>
        <p:sp>
          <p:nvSpPr>
            <p:cNvPr id="8" name="CaixaDeTexto 7"/>
            <p:cNvSpPr txBox="1"/>
            <p:nvPr/>
          </p:nvSpPr>
          <p:spPr>
            <a:xfrm>
              <a:off x="627529" y="1807274"/>
              <a:ext cx="4893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/>
                <a:t>1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816011" y="1822416"/>
            <a:ext cx="2304242" cy="2635688"/>
            <a:chOff x="6040392" y="1793922"/>
            <a:chExt cx="2304242" cy="2635688"/>
          </a:xfrm>
        </p:grpSpPr>
        <p:sp>
          <p:nvSpPr>
            <p:cNvPr id="14" name="Retângulo 13"/>
            <p:cNvSpPr/>
            <p:nvPr/>
          </p:nvSpPr>
          <p:spPr>
            <a:xfrm>
              <a:off x="6040392" y="2152574"/>
              <a:ext cx="2283012" cy="2277036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3" name="Imagem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00485" y="2793959"/>
              <a:ext cx="2222920" cy="1486984"/>
            </a:xfrm>
            <a:prstGeom prst="rect">
              <a:avLst/>
            </a:prstGeom>
          </p:spPr>
        </p:pic>
        <p:sp>
          <p:nvSpPr>
            <p:cNvPr id="15" name="CaixaDeTexto 14"/>
            <p:cNvSpPr txBox="1"/>
            <p:nvPr/>
          </p:nvSpPr>
          <p:spPr>
            <a:xfrm>
              <a:off x="6142147" y="2065581"/>
              <a:ext cx="220248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>
                  <a:solidFill>
                    <a:schemeClr val="bg1"/>
                  </a:solidFill>
                </a:rPr>
                <a:t>Dinâmica </a:t>
              </a:r>
            </a:p>
          </p:txBody>
        </p:sp>
        <p:sp>
          <p:nvSpPr>
            <p:cNvPr id="16" name="CaixaDeTexto 15"/>
            <p:cNvSpPr txBox="1"/>
            <p:nvPr/>
          </p:nvSpPr>
          <p:spPr>
            <a:xfrm>
              <a:off x="6128704" y="1793922"/>
              <a:ext cx="4893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2</a:t>
              </a:r>
              <a:endParaRPr lang="en-GB" dirty="0"/>
            </a:p>
          </p:txBody>
        </p:sp>
      </p:grpSp>
      <p:cxnSp>
        <p:nvCxnSpPr>
          <p:cNvPr id="23" name="Shape 810"/>
          <p:cNvCxnSpPr/>
          <p:nvPr/>
        </p:nvCxnSpPr>
        <p:spPr>
          <a:xfrm>
            <a:off x="432487" y="486079"/>
            <a:ext cx="486900" cy="0"/>
          </a:xfrm>
          <a:prstGeom prst="straightConnector1">
            <a:avLst/>
          </a:prstGeom>
          <a:noFill/>
          <a:ln w="57150" cap="flat" cmpd="sng">
            <a:solidFill>
              <a:srgbClr val="004040"/>
            </a:solidFill>
            <a:prstDash val="solid"/>
            <a:miter lim="8000"/>
            <a:headEnd type="none" w="sm" len="sm"/>
            <a:tailEnd type="none" w="sm" len="sm"/>
          </a:ln>
        </p:spPr>
      </p:cxnSp>
      <p:grpSp>
        <p:nvGrpSpPr>
          <p:cNvPr id="2" name="Group 1"/>
          <p:cNvGrpSpPr/>
          <p:nvPr/>
        </p:nvGrpSpPr>
        <p:grpSpPr>
          <a:xfrm>
            <a:off x="8187523" y="1850543"/>
            <a:ext cx="2293627" cy="2633802"/>
            <a:chOff x="3374223" y="1799743"/>
            <a:chExt cx="2293627" cy="2633802"/>
          </a:xfrm>
        </p:grpSpPr>
        <p:sp>
          <p:nvSpPr>
            <p:cNvPr id="10" name="Retângulo 9"/>
            <p:cNvSpPr/>
            <p:nvPr/>
          </p:nvSpPr>
          <p:spPr>
            <a:xfrm>
              <a:off x="3384838" y="2156509"/>
              <a:ext cx="2283012" cy="2277036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CaixaDeTexto 10"/>
            <p:cNvSpPr txBox="1"/>
            <p:nvPr/>
          </p:nvSpPr>
          <p:spPr>
            <a:xfrm>
              <a:off x="3374223" y="2140240"/>
              <a:ext cx="220248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 smtClean="0">
                  <a:solidFill>
                    <a:schemeClr val="bg1"/>
                  </a:solidFill>
                </a:rPr>
                <a:t>Consolidação e próximos passos</a:t>
              </a:r>
              <a:endParaRPr lang="pt-BR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3443443" y="1799743"/>
              <a:ext cx="4893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3</a:t>
              </a:r>
              <a:endParaRPr lang="en-GB" dirty="0"/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72036" y="3276600"/>
              <a:ext cx="606860" cy="844086"/>
            </a:xfrm>
            <a:prstGeom prst="rect">
              <a:avLst/>
            </a:prstGeom>
          </p:spPr>
        </p:pic>
      </p:grpSp>
      <p:sp>
        <p:nvSpPr>
          <p:cNvPr id="25" name="Shape 809"/>
          <p:cNvSpPr txBox="1"/>
          <p:nvPr/>
        </p:nvSpPr>
        <p:spPr>
          <a:xfrm>
            <a:off x="401575" y="735789"/>
            <a:ext cx="4112400" cy="15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42E"/>
              </a:buClr>
              <a:buSzPts val="2400"/>
              <a:buFont typeface="Arial"/>
              <a:buNone/>
            </a:pPr>
            <a:r>
              <a:rPr lang="pt-BR" sz="2400" b="0" i="0" u="none" strike="noStrike" cap="none" dirty="0" smtClean="0">
                <a:solidFill>
                  <a:srgbClr val="1A242E"/>
                </a:solidFill>
                <a:latin typeface="Arial"/>
                <a:ea typeface="Arial"/>
                <a:cs typeface="Arial"/>
                <a:sym typeface="Arial"/>
              </a:rPr>
              <a:t>Agenda</a:t>
            </a:r>
            <a:endParaRPr sz="1100" dirty="0"/>
          </a:p>
        </p:txBody>
      </p:sp>
    </p:spTree>
    <p:extLst>
      <p:ext uri="{BB962C8B-B14F-4D97-AF65-F5344CB8AC3E}">
        <p14:creationId xmlns:p14="http://schemas.microsoft.com/office/powerpoint/2010/main" val="672805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hape 810"/>
          <p:cNvCxnSpPr/>
          <p:nvPr/>
        </p:nvCxnSpPr>
        <p:spPr>
          <a:xfrm>
            <a:off x="432487" y="486079"/>
            <a:ext cx="486900" cy="0"/>
          </a:xfrm>
          <a:prstGeom prst="straightConnector1">
            <a:avLst/>
          </a:prstGeom>
          <a:noFill/>
          <a:ln w="57150" cap="flat" cmpd="sng">
            <a:solidFill>
              <a:schemeClr val="accent1">
                <a:lumMod val="50000"/>
              </a:schemeClr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8" name="Shape 809"/>
          <p:cNvSpPr txBox="1"/>
          <p:nvPr/>
        </p:nvSpPr>
        <p:spPr>
          <a:xfrm>
            <a:off x="401574" y="735789"/>
            <a:ext cx="10723626" cy="496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/>
          <a:p>
            <a:pPr lvl="0">
              <a:spcAft>
                <a:spcPts val="600"/>
              </a:spcAft>
              <a:buClr>
                <a:srgbClr val="1A242E"/>
              </a:buClr>
              <a:buSzPts val="2400"/>
            </a:pPr>
            <a:r>
              <a:rPr lang="pt-BR" sz="2400" dirty="0">
                <a:solidFill>
                  <a:srgbClr val="1A242E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r>
              <a:rPr lang="pt-BR" sz="2400" dirty="0" smtClean="0">
                <a:solidFill>
                  <a:srgbClr val="1A242E"/>
                </a:solidFill>
                <a:latin typeface="Arial"/>
                <a:ea typeface="Arial"/>
                <a:cs typeface="Arial"/>
                <a:sym typeface="Arial"/>
              </a:rPr>
              <a:t>. Sintetizando</a:t>
            </a:r>
          </a:p>
          <a:p>
            <a:pPr lvl="0">
              <a:spcAft>
                <a:spcPts val="600"/>
              </a:spcAft>
              <a:buClr>
                <a:srgbClr val="1A242E"/>
              </a:buClr>
              <a:buSzPts val="2400"/>
            </a:pPr>
            <a:r>
              <a:rPr lang="pt-BR" sz="1400" dirty="0" smtClean="0">
                <a:solidFill>
                  <a:srgbClr val="1A242E"/>
                </a:solidFill>
                <a:latin typeface="Arial"/>
                <a:ea typeface="Arial"/>
                <a:cs typeface="Arial"/>
                <a:sym typeface="Arial"/>
              </a:rPr>
              <a:t>(20 minutos)</a:t>
            </a:r>
          </a:p>
        </p:txBody>
      </p:sp>
      <p:pic>
        <p:nvPicPr>
          <p:cNvPr id="2" name="Picture 1" descr="RASCUNHÃO CANVAS (1)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900" y="1369218"/>
            <a:ext cx="9486900" cy="53363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Shape 809"/>
          <p:cNvSpPr txBox="1"/>
          <p:nvPr/>
        </p:nvSpPr>
        <p:spPr>
          <a:xfrm>
            <a:off x="223774" y="38100"/>
            <a:ext cx="10723626" cy="496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/>
          <a:p>
            <a:pPr lvl="0">
              <a:spcAft>
                <a:spcPts val="600"/>
              </a:spcAft>
              <a:buClr>
                <a:srgbClr val="1A242E"/>
              </a:buClr>
              <a:buSzPts val="2400"/>
            </a:pPr>
            <a:r>
              <a:rPr lang="pt-BR" sz="2400" dirty="0" smtClean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Consolidação</a:t>
            </a:r>
          </a:p>
        </p:txBody>
      </p:sp>
      <p:sp>
        <p:nvSpPr>
          <p:cNvPr id="10" name="Shape 809"/>
          <p:cNvSpPr txBox="1"/>
          <p:nvPr/>
        </p:nvSpPr>
        <p:spPr>
          <a:xfrm>
            <a:off x="172974" y="831850"/>
            <a:ext cx="2062226" cy="496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/>
          <a:p>
            <a:pPr lvl="0" algn="ctr">
              <a:spcAft>
                <a:spcPts val="600"/>
              </a:spcAft>
              <a:buClr>
                <a:srgbClr val="1A242E"/>
              </a:buClr>
              <a:buSzPts val="2400"/>
            </a:pPr>
            <a:r>
              <a:rPr lang="pt-BR" b="1" dirty="0" smtClean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Oportunidades</a:t>
            </a:r>
          </a:p>
        </p:txBody>
      </p:sp>
      <p:sp>
        <p:nvSpPr>
          <p:cNvPr id="11" name="Shape 809"/>
          <p:cNvSpPr txBox="1"/>
          <p:nvPr/>
        </p:nvSpPr>
        <p:spPr>
          <a:xfrm>
            <a:off x="3208274" y="831850"/>
            <a:ext cx="2062226" cy="496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/>
          <a:p>
            <a:pPr lvl="0" algn="ctr">
              <a:spcAft>
                <a:spcPts val="600"/>
              </a:spcAft>
              <a:buClr>
                <a:srgbClr val="1A242E"/>
              </a:buClr>
              <a:buSzPts val="2400"/>
            </a:pPr>
            <a:r>
              <a:rPr lang="pt-BR" b="1" dirty="0" smtClean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Ação</a:t>
            </a:r>
          </a:p>
        </p:txBody>
      </p:sp>
      <p:sp>
        <p:nvSpPr>
          <p:cNvPr id="12" name="Shape 809"/>
          <p:cNvSpPr txBox="1"/>
          <p:nvPr/>
        </p:nvSpPr>
        <p:spPr>
          <a:xfrm>
            <a:off x="6167374" y="831850"/>
            <a:ext cx="2062226" cy="496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/>
          <a:p>
            <a:pPr lvl="0" algn="ctr">
              <a:spcAft>
                <a:spcPts val="600"/>
              </a:spcAft>
              <a:buClr>
                <a:srgbClr val="1A242E"/>
              </a:buClr>
              <a:buSzPts val="2400"/>
            </a:pPr>
            <a:r>
              <a:rPr lang="pt-BR" b="1" dirty="0" smtClean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Público-Alvo</a:t>
            </a:r>
          </a:p>
        </p:txBody>
      </p:sp>
      <p:sp>
        <p:nvSpPr>
          <p:cNvPr id="14" name="Shape 809"/>
          <p:cNvSpPr txBox="1"/>
          <p:nvPr/>
        </p:nvSpPr>
        <p:spPr>
          <a:xfrm>
            <a:off x="9228074" y="831850"/>
            <a:ext cx="2062226" cy="496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/>
          <a:p>
            <a:pPr lvl="0" algn="ctr">
              <a:spcAft>
                <a:spcPts val="600"/>
              </a:spcAft>
              <a:buClr>
                <a:srgbClr val="1A242E"/>
              </a:buClr>
              <a:buSzPts val="2400"/>
            </a:pPr>
            <a:r>
              <a:rPr lang="pt-BR" b="1" dirty="0" smtClean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Justificativa</a:t>
            </a:r>
          </a:p>
        </p:txBody>
      </p:sp>
      <p:sp>
        <p:nvSpPr>
          <p:cNvPr id="15" name="Shape 809"/>
          <p:cNvSpPr txBox="1"/>
          <p:nvPr/>
        </p:nvSpPr>
        <p:spPr>
          <a:xfrm>
            <a:off x="211074" y="4022320"/>
            <a:ext cx="2062226" cy="496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/>
          <a:p>
            <a:pPr lvl="0" algn="ctr">
              <a:spcAft>
                <a:spcPts val="600"/>
              </a:spcAft>
              <a:buClr>
                <a:srgbClr val="1A242E"/>
              </a:buClr>
              <a:buSzPts val="2400"/>
            </a:pPr>
            <a:r>
              <a:rPr lang="pt-BR" b="1" dirty="0" smtClean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Objetivos</a:t>
            </a:r>
          </a:p>
        </p:txBody>
      </p:sp>
      <p:sp>
        <p:nvSpPr>
          <p:cNvPr id="16" name="Shape 809"/>
          <p:cNvSpPr txBox="1"/>
          <p:nvPr/>
        </p:nvSpPr>
        <p:spPr>
          <a:xfrm>
            <a:off x="3132074" y="3867150"/>
            <a:ext cx="2062226" cy="755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/>
          <a:p>
            <a:pPr lvl="0" algn="ctr">
              <a:spcAft>
                <a:spcPts val="600"/>
              </a:spcAft>
              <a:buClr>
                <a:srgbClr val="1A242E"/>
              </a:buClr>
              <a:buSzPts val="2400"/>
            </a:pPr>
            <a:r>
              <a:rPr lang="pt-BR" b="1" dirty="0" smtClean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Resultados</a:t>
            </a:r>
          </a:p>
          <a:p>
            <a:pPr lvl="0" algn="ctr">
              <a:spcAft>
                <a:spcPts val="600"/>
              </a:spcAft>
              <a:buClr>
                <a:srgbClr val="1A242E"/>
              </a:buClr>
              <a:buSzPts val="2400"/>
            </a:pPr>
            <a:r>
              <a:rPr lang="pt-BR" b="1" dirty="0" smtClean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Esperados</a:t>
            </a:r>
          </a:p>
        </p:txBody>
      </p:sp>
      <p:sp>
        <p:nvSpPr>
          <p:cNvPr id="17" name="Shape 809"/>
          <p:cNvSpPr txBox="1"/>
          <p:nvPr/>
        </p:nvSpPr>
        <p:spPr>
          <a:xfrm>
            <a:off x="6370574" y="4022320"/>
            <a:ext cx="3687826" cy="496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/>
          <a:p>
            <a:pPr lvl="0" algn="ctr">
              <a:spcAft>
                <a:spcPts val="600"/>
              </a:spcAft>
              <a:buClr>
                <a:srgbClr val="1A242E"/>
              </a:buClr>
              <a:buSzPts val="2400"/>
            </a:pPr>
            <a:r>
              <a:rPr lang="pt-BR" b="1" dirty="0" smtClean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Recursos</a:t>
            </a:r>
          </a:p>
        </p:txBody>
      </p:sp>
    </p:spTree>
    <p:extLst>
      <p:ext uri="{BB962C8B-B14F-4D97-AF65-F5344CB8AC3E}">
        <p14:creationId xmlns:p14="http://schemas.microsoft.com/office/powerpoint/2010/main" val="3960133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alphaModFix amt="44000"/>
          </a:blip>
          <a:stretch>
            <a:fillRect/>
          </a:stretch>
        </p:blipFill>
        <p:spPr>
          <a:xfrm>
            <a:off x="-546101" y="0"/>
            <a:ext cx="13062857" cy="6858000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xmlns="" id="{2072375A-6020-4ED7-BFB5-2845D6D73C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242857"/>
            <a:ext cx="12192000" cy="186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6600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800">
                <a:solidFill>
                  <a:srgbClr val="6600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800">
                <a:solidFill>
                  <a:srgbClr val="6600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800">
                <a:solidFill>
                  <a:srgbClr val="6600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800">
                <a:solidFill>
                  <a:srgbClr val="6600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00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00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00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00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pt-BR" altLang="pt-BR" sz="4000" b="1" i="1" dirty="0">
              <a:solidFill>
                <a:srgbClr val="0D357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Verdana" panose="020B0604030504040204" pitchFamily="34" charset="0"/>
            </a:endParaRPr>
          </a:p>
          <a:p>
            <a:pPr algn="ctr"/>
            <a:r>
              <a:rPr lang="pt-BR" altLang="pt-BR" sz="3200" b="1" i="1" dirty="0" err="1" smtClean="0">
                <a:solidFill>
                  <a:srgbClr val="0D357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Verdana" panose="020B0604030504040204" pitchFamily="34" charset="0"/>
              </a:rPr>
              <a:t>Roadmapping</a:t>
            </a:r>
            <a:endParaRPr lang="pt-BR" altLang="pt-BR" sz="3200" b="1" i="1" dirty="0">
              <a:solidFill>
                <a:srgbClr val="0D357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Verdana" panose="020B0604030504040204" pitchFamily="34" charset="0"/>
            </a:endParaRPr>
          </a:p>
          <a:p>
            <a:pPr algn="ctr" eaLnBrk="1" hangingPunct="1"/>
            <a:endParaRPr lang="pt-BR" altLang="pt-BR" sz="4000" b="1" i="1" dirty="0">
              <a:solidFill>
                <a:srgbClr val="0D357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Verdan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79786" y="6047334"/>
            <a:ext cx="2632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b="1" dirty="0">
              <a:solidFill>
                <a:srgbClr val="0D357A"/>
              </a:solidFill>
            </a:endParaRPr>
          </a:p>
          <a:p>
            <a:pPr algn="ctr"/>
            <a:r>
              <a:rPr lang="pt-BR" b="1" dirty="0" smtClean="0">
                <a:solidFill>
                  <a:srgbClr val="0D357A"/>
                </a:solidFill>
              </a:rPr>
              <a:t>13 de novembro </a:t>
            </a:r>
            <a:r>
              <a:rPr lang="pt-BR" b="1" dirty="0">
                <a:solidFill>
                  <a:srgbClr val="0D357A"/>
                </a:solidFill>
              </a:rPr>
              <a:t>de 2019</a:t>
            </a:r>
          </a:p>
        </p:txBody>
      </p:sp>
      <p:pic>
        <p:nvPicPr>
          <p:cNvPr id="9" name="Picture 8" descr="logopr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064" y="950468"/>
            <a:ext cx="2267872" cy="3215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21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465729" y="1819974"/>
            <a:ext cx="2283012" cy="2610002"/>
            <a:chOff x="627529" y="1807274"/>
            <a:chExt cx="2283012" cy="2610002"/>
          </a:xfrm>
        </p:grpSpPr>
        <p:sp>
          <p:nvSpPr>
            <p:cNvPr id="4" name="Retângulo 3"/>
            <p:cNvSpPr/>
            <p:nvPr/>
          </p:nvSpPr>
          <p:spPr>
            <a:xfrm>
              <a:off x="627529" y="2140240"/>
              <a:ext cx="2283012" cy="227703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88579" y="2844800"/>
              <a:ext cx="1965910" cy="1497817"/>
            </a:xfrm>
            <a:prstGeom prst="rect">
              <a:avLst/>
            </a:prstGeom>
          </p:spPr>
        </p:pic>
        <p:sp>
          <p:nvSpPr>
            <p:cNvPr id="7" name="CaixaDeTexto 6"/>
            <p:cNvSpPr txBox="1"/>
            <p:nvPr/>
          </p:nvSpPr>
          <p:spPr>
            <a:xfrm>
              <a:off x="708053" y="2166948"/>
              <a:ext cx="220248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>
                  <a:solidFill>
                    <a:schemeClr val="bg1"/>
                  </a:solidFill>
                </a:rPr>
                <a:t>Conceitos - Roadmapping</a:t>
              </a:r>
            </a:p>
          </p:txBody>
        </p:sp>
        <p:sp>
          <p:nvSpPr>
            <p:cNvPr id="8" name="CaixaDeTexto 7"/>
            <p:cNvSpPr txBox="1"/>
            <p:nvPr/>
          </p:nvSpPr>
          <p:spPr>
            <a:xfrm>
              <a:off x="627529" y="1807274"/>
              <a:ext cx="4893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/>
                <a:t>1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816011" y="1822416"/>
            <a:ext cx="2304242" cy="2635688"/>
            <a:chOff x="6040392" y="1793922"/>
            <a:chExt cx="2304242" cy="2635688"/>
          </a:xfrm>
        </p:grpSpPr>
        <p:sp>
          <p:nvSpPr>
            <p:cNvPr id="14" name="Retângulo 13"/>
            <p:cNvSpPr/>
            <p:nvPr/>
          </p:nvSpPr>
          <p:spPr>
            <a:xfrm>
              <a:off x="6040392" y="2152574"/>
              <a:ext cx="2283012" cy="2277036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3" name="Imagem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00485" y="2793959"/>
              <a:ext cx="2222920" cy="1486984"/>
            </a:xfrm>
            <a:prstGeom prst="rect">
              <a:avLst/>
            </a:prstGeom>
          </p:spPr>
        </p:pic>
        <p:sp>
          <p:nvSpPr>
            <p:cNvPr id="15" name="CaixaDeTexto 14"/>
            <p:cNvSpPr txBox="1"/>
            <p:nvPr/>
          </p:nvSpPr>
          <p:spPr>
            <a:xfrm>
              <a:off x="6142147" y="2065581"/>
              <a:ext cx="220248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>
                  <a:solidFill>
                    <a:schemeClr val="bg1"/>
                  </a:solidFill>
                </a:rPr>
                <a:t>Dinâmica </a:t>
              </a:r>
            </a:p>
          </p:txBody>
        </p:sp>
        <p:sp>
          <p:nvSpPr>
            <p:cNvPr id="16" name="CaixaDeTexto 15"/>
            <p:cNvSpPr txBox="1"/>
            <p:nvPr/>
          </p:nvSpPr>
          <p:spPr>
            <a:xfrm>
              <a:off x="6128704" y="1793922"/>
              <a:ext cx="4893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2</a:t>
              </a:r>
              <a:endParaRPr lang="en-GB" dirty="0"/>
            </a:p>
          </p:txBody>
        </p:sp>
      </p:grpSp>
      <p:cxnSp>
        <p:nvCxnSpPr>
          <p:cNvPr id="23" name="Shape 810"/>
          <p:cNvCxnSpPr/>
          <p:nvPr/>
        </p:nvCxnSpPr>
        <p:spPr>
          <a:xfrm>
            <a:off x="432487" y="486079"/>
            <a:ext cx="486900" cy="0"/>
          </a:xfrm>
          <a:prstGeom prst="straightConnector1">
            <a:avLst/>
          </a:prstGeom>
          <a:noFill/>
          <a:ln w="57150" cap="flat" cmpd="sng">
            <a:solidFill>
              <a:srgbClr val="004040"/>
            </a:solidFill>
            <a:prstDash val="solid"/>
            <a:miter lim="8000"/>
            <a:headEnd type="none" w="sm" len="sm"/>
            <a:tailEnd type="none" w="sm" len="sm"/>
          </a:ln>
        </p:spPr>
      </p:cxnSp>
      <p:grpSp>
        <p:nvGrpSpPr>
          <p:cNvPr id="2" name="Group 1"/>
          <p:cNvGrpSpPr/>
          <p:nvPr/>
        </p:nvGrpSpPr>
        <p:grpSpPr>
          <a:xfrm>
            <a:off x="8187523" y="1850543"/>
            <a:ext cx="2293627" cy="2633802"/>
            <a:chOff x="3374223" y="1799743"/>
            <a:chExt cx="2293627" cy="2633802"/>
          </a:xfrm>
        </p:grpSpPr>
        <p:sp>
          <p:nvSpPr>
            <p:cNvPr id="10" name="Retângulo 9"/>
            <p:cNvSpPr/>
            <p:nvPr/>
          </p:nvSpPr>
          <p:spPr>
            <a:xfrm>
              <a:off x="3384838" y="2156509"/>
              <a:ext cx="2283012" cy="2277036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CaixaDeTexto 10"/>
            <p:cNvSpPr txBox="1"/>
            <p:nvPr/>
          </p:nvSpPr>
          <p:spPr>
            <a:xfrm>
              <a:off x="3374223" y="2140240"/>
              <a:ext cx="220248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 smtClean="0">
                  <a:solidFill>
                    <a:schemeClr val="bg1"/>
                  </a:solidFill>
                </a:rPr>
                <a:t>Consolidação e próximos passos</a:t>
              </a:r>
              <a:endParaRPr lang="pt-BR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3443443" y="1799743"/>
              <a:ext cx="4893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3</a:t>
              </a:r>
              <a:endParaRPr lang="en-GB" dirty="0"/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72036" y="3276600"/>
              <a:ext cx="606860" cy="844086"/>
            </a:xfrm>
            <a:prstGeom prst="rect">
              <a:avLst/>
            </a:prstGeom>
          </p:spPr>
        </p:pic>
      </p:grpSp>
      <p:sp>
        <p:nvSpPr>
          <p:cNvPr id="25" name="Shape 809"/>
          <p:cNvSpPr txBox="1"/>
          <p:nvPr/>
        </p:nvSpPr>
        <p:spPr>
          <a:xfrm>
            <a:off x="401575" y="735789"/>
            <a:ext cx="4112400" cy="15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42E"/>
              </a:buClr>
              <a:buSzPts val="2400"/>
              <a:buFont typeface="Arial"/>
              <a:buNone/>
            </a:pPr>
            <a:r>
              <a:rPr lang="pt-BR" sz="2400" b="0" i="0" u="none" strike="noStrike" cap="none" dirty="0" smtClean="0">
                <a:solidFill>
                  <a:srgbClr val="1A242E"/>
                </a:solidFill>
                <a:latin typeface="Arial"/>
                <a:ea typeface="Arial"/>
                <a:cs typeface="Arial"/>
                <a:sym typeface="Arial"/>
              </a:rPr>
              <a:t>Agenda</a:t>
            </a:r>
            <a:endParaRPr sz="1100" dirty="0"/>
          </a:p>
        </p:txBody>
      </p:sp>
    </p:spTree>
    <p:extLst>
      <p:ext uri="{BB962C8B-B14F-4D97-AF65-F5344CB8AC3E}">
        <p14:creationId xmlns:p14="http://schemas.microsoft.com/office/powerpoint/2010/main" val="4155942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465729" y="1819974"/>
            <a:ext cx="2283012" cy="2610002"/>
            <a:chOff x="627529" y="1807274"/>
            <a:chExt cx="2283012" cy="2610002"/>
          </a:xfrm>
        </p:grpSpPr>
        <p:sp>
          <p:nvSpPr>
            <p:cNvPr id="4" name="Retângulo 3"/>
            <p:cNvSpPr/>
            <p:nvPr/>
          </p:nvSpPr>
          <p:spPr>
            <a:xfrm>
              <a:off x="627529" y="2140240"/>
              <a:ext cx="2283012" cy="227703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88579" y="2844800"/>
              <a:ext cx="1965910" cy="1497817"/>
            </a:xfrm>
            <a:prstGeom prst="rect">
              <a:avLst/>
            </a:prstGeom>
          </p:spPr>
        </p:pic>
        <p:sp>
          <p:nvSpPr>
            <p:cNvPr id="7" name="CaixaDeTexto 6"/>
            <p:cNvSpPr txBox="1"/>
            <p:nvPr/>
          </p:nvSpPr>
          <p:spPr>
            <a:xfrm>
              <a:off x="708053" y="2166948"/>
              <a:ext cx="220248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>
                  <a:solidFill>
                    <a:schemeClr val="bg1"/>
                  </a:solidFill>
                </a:rPr>
                <a:t>Conceitos - Roadmapping</a:t>
              </a:r>
            </a:p>
          </p:txBody>
        </p:sp>
        <p:sp>
          <p:nvSpPr>
            <p:cNvPr id="8" name="CaixaDeTexto 7"/>
            <p:cNvSpPr txBox="1"/>
            <p:nvPr/>
          </p:nvSpPr>
          <p:spPr>
            <a:xfrm>
              <a:off x="627529" y="1807274"/>
              <a:ext cx="4893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/>
                <a:t>1</a:t>
              </a:r>
            </a:p>
          </p:txBody>
        </p:sp>
      </p:grpSp>
      <p:cxnSp>
        <p:nvCxnSpPr>
          <p:cNvPr id="23" name="Shape 810"/>
          <p:cNvCxnSpPr/>
          <p:nvPr/>
        </p:nvCxnSpPr>
        <p:spPr>
          <a:xfrm>
            <a:off x="432487" y="486079"/>
            <a:ext cx="486900" cy="0"/>
          </a:xfrm>
          <a:prstGeom prst="straightConnector1">
            <a:avLst/>
          </a:prstGeom>
          <a:noFill/>
          <a:ln w="57150" cap="flat" cmpd="sng">
            <a:solidFill>
              <a:srgbClr val="004040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5" name="Shape 809"/>
          <p:cNvSpPr txBox="1"/>
          <p:nvPr/>
        </p:nvSpPr>
        <p:spPr>
          <a:xfrm>
            <a:off x="401575" y="735789"/>
            <a:ext cx="4112400" cy="15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42E"/>
              </a:buClr>
              <a:buSzPts val="2400"/>
              <a:buFont typeface="Arial"/>
              <a:buNone/>
            </a:pPr>
            <a:r>
              <a:rPr lang="pt-BR" sz="2400" b="0" i="0" u="none" strike="noStrike" cap="none" dirty="0" smtClean="0">
                <a:solidFill>
                  <a:srgbClr val="1A242E"/>
                </a:solidFill>
                <a:latin typeface="Arial"/>
                <a:ea typeface="Arial"/>
                <a:cs typeface="Arial"/>
                <a:sym typeface="Arial"/>
              </a:rPr>
              <a:t>Agenda</a:t>
            </a:r>
            <a:endParaRPr sz="1100" dirty="0"/>
          </a:p>
        </p:txBody>
      </p:sp>
    </p:spTree>
    <p:extLst>
      <p:ext uri="{BB962C8B-B14F-4D97-AF65-F5344CB8AC3E}">
        <p14:creationId xmlns:p14="http://schemas.microsoft.com/office/powerpoint/2010/main" val="672805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3817328" y="301626"/>
            <a:ext cx="184731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t-BR"/>
          </a:p>
        </p:txBody>
      </p:sp>
      <p:sp>
        <p:nvSpPr>
          <p:cNvPr id="11" name="Shape 809"/>
          <p:cNvSpPr txBox="1"/>
          <p:nvPr/>
        </p:nvSpPr>
        <p:spPr>
          <a:xfrm>
            <a:off x="401574" y="735789"/>
            <a:ext cx="9186925" cy="15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42E"/>
              </a:buClr>
              <a:buSzPts val="2400"/>
              <a:buFont typeface="Arial"/>
              <a:buNone/>
            </a:pPr>
            <a:r>
              <a:rPr lang="pt-BR" sz="2400" dirty="0" smtClean="0">
                <a:solidFill>
                  <a:srgbClr val="1A242E"/>
                </a:solidFill>
                <a:latin typeface="Arial"/>
                <a:ea typeface="Arial"/>
                <a:cs typeface="Arial"/>
                <a:sym typeface="Arial"/>
              </a:rPr>
              <a:t>Conceitos Principais</a:t>
            </a:r>
            <a:endParaRPr sz="1100" dirty="0"/>
          </a:p>
        </p:txBody>
      </p:sp>
      <p:cxnSp>
        <p:nvCxnSpPr>
          <p:cNvPr id="13" name="Shape 810"/>
          <p:cNvCxnSpPr/>
          <p:nvPr/>
        </p:nvCxnSpPr>
        <p:spPr>
          <a:xfrm>
            <a:off x="432487" y="486079"/>
            <a:ext cx="486900" cy="0"/>
          </a:xfrm>
          <a:prstGeom prst="straightConnector1">
            <a:avLst/>
          </a:prstGeom>
          <a:noFill/>
          <a:ln w="57150" cap="flat" cmpd="sng">
            <a:solidFill>
              <a:srgbClr val="FF6600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2" name="Oval 2"/>
          <p:cNvSpPr>
            <a:spLocks noChangeArrowheads="1"/>
          </p:cNvSpPr>
          <p:nvPr/>
        </p:nvSpPr>
        <p:spPr bwMode="auto">
          <a:xfrm>
            <a:off x="4906108" y="1506538"/>
            <a:ext cx="2971800" cy="458946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4" name="AutoShape 3"/>
          <p:cNvSpPr>
            <a:spLocks noChangeArrowheads="1"/>
          </p:cNvSpPr>
          <p:nvPr/>
        </p:nvSpPr>
        <p:spPr bwMode="auto">
          <a:xfrm flipH="1">
            <a:off x="3911114" y="3459165"/>
            <a:ext cx="4339003" cy="922337"/>
          </a:xfrm>
          <a:prstGeom prst="leftArrow">
            <a:avLst>
              <a:gd name="adj1" fmla="val 52843"/>
              <a:gd name="adj2" fmla="val 96879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15" name="Group 4"/>
          <p:cNvGrpSpPr>
            <a:grpSpLocks/>
          </p:cNvGrpSpPr>
          <p:nvPr/>
        </p:nvGrpSpPr>
        <p:grpSpPr bwMode="auto">
          <a:xfrm>
            <a:off x="6673363" y="3743325"/>
            <a:ext cx="898281" cy="914400"/>
            <a:chOff x="1258" y="1776"/>
            <a:chExt cx="480" cy="480"/>
          </a:xfrm>
        </p:grpSpPr>
        <p:sp>
          <p:nvSpPr>
            <p:cNvPr id="16" name="Rectangle 5"/>
            <p:cNvSpPr>
              <a:spLocks noChangeArrowheads="1"/>
            </p:cNvSpPr>
            <p:nvPr/>
          </p:nvSpPr>
          <p:spPr bwMode="auto">
            <a:xfrm>
              <a:off x="1258" y="1776"/>
              <a:ext cx="96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" name="Rectangle 6"/>
            <p:cNvSpPr>
              <a:spLocks noChangeArrowheads="1"/>
            </p:cNvSpPr>
            <p:nvPr/>
          </p:nvSpPr>
          <p:spPr bwMode="auto">
            <a:xfrm>
              <a:off x="1354" y="1776"/>
              <a:ext cx="96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" name="Rectangle 7"/>
            <p:cNvSpPr>
              <a:spLocks noChangeArrowheads="1"/>
            </p:cNvSpPr>
            <p:nvPr/>
          </p:nvSpPr>
          <p:spPr bwMode="auto">
            <a:xfrm>
              <a:off x="1450" y="1776"/>
              <a:ext cx="96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" name="Rectangle 8"/>
            <p:cNvSpPr>
              <a:spLocks noChangeArrowheads="1"/>
            </p:cNvSpPr>
            <p:nvPr/>
          </p:nvSpPr>
          <p:spPr bwMode="auto">
            <a:xfrm>
              <a:off x="1546" y="1776"/>
              <a:ext cx="96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" name="Rectangle 9"/>
            <p:cNvSpPr>
              <a:spLocks noChangeArrowheads="1"/>
            </p:cNvSpPr>
            <p:nvPr/>
          </p:nvSpPr>
          <p:spPr bwMode="auto">
            <a:xfrm>
              <a:off x="1642" y="1776"/>
              <a:ext cx="96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" name="Rectangle 10"/>
            <p:cNvSpPr>
              <a:spLocks noChangeArrowheads="1"/>
            </p:cNvSpPr>
            <p:nvPr/>
          </p:nvSpPr>
          <p:spPr bwMode="auto">
            <a:xfrm>
              <a:off x="1258" y="1872"/>
              <a:ext cx="96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2" name="Rectangle 11"/>
            <p:cNvSpPr>
              <a:spLocks noChangeArrowheads="1"/>
            </p:cNvSpPr>
            <p:nvPr/>
          </p:nvSpPr>
          <p:spPr bwMode="auto">
            <a:xfrm>
              <a:off x="1354" y="1872"/>
              <a:ext cx="96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3" name="Rectangle 12"/>
            <p:cNvSpPr>
              <a:spLocks noChangeArrowheads="1"/>
            </p:cNvSpPr>
            <p:nvPr/>
          </p:nvSpPr>
          <p:spPr bwMode="auto">
            <a:xfrm>
              <a:off x="1450" y="1872"/>
              <a:ext cx="96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4" name="Rectangle 13"/>
            <p:cNvSpPr>
              <a:spLocks noChangeArrowheads="1"/>
            </p:cNvSpPr>
            <p:nvPr/>
          </p:nvSpPr>
          <p:spPr bwMode="auto">
            <a:xfrm>
              <a:off x="1546" y="1872"/>
              <a:ext cx="96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5" name="Rectangle 14"/>
            <p:cNvSpPr>
              <a:spLocks noChangeArrowheads="1"/>
            </p:cNvSpPr>
            <p:nvPr/>
          </p:nvSpPr>
          <p:spPr bwMode="auto">
            <a:xfrm>
              <a:off x="1642" y="1872"/>
              <a:ext cx="96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6" name="Rectangle 15"/>
            <p:cNvSpPr>
              <a:spLocks noChangeArrowheads="1"/>
            </p:cNvSpPr>
            <p:nvPr/>
          </p:nvSpPr>
          <p:spPr bwMode="auto">
            <a:xfrm>
              <a:off x="1258" y="1968"/>
              <a:ext cx="96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7" name="Rectangle 16"/>
            <p:cNvSpPr>
              <a:spLocks noChangeArrowheads="1"/>
            </p:cNvSpPr>
            <p:nvPr/>
          </p:nvSpPr>
          <p:spPr bwMode="auto">
            <a:xfrm>
              <a:off x="1354" y="1968"/>
              <a:ext cx="96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8" name="Rectangle 17"/>
            <p:cNvSpPr>
              <a:spLocks noChangeArrowheads="1"/>
            </p:cNvSpPr>
            <p:nvPr/>
          </p:nvSpPr>
          <p:spPr bwMode="auto">
            <a:xfrm>
              <a:off x="1450" y="1968"/>
              <a:ext cx="96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9" name="Rectangle 18"/>
            <p:cNvSpPr>
              <a:spLocks noChangeArrowheads="1"/>
            </p:cNvSpPr>
            <p:nvPr/>
          </p:nvSpPr>
          <p:spPr bwMode="auto">
            <a:xfrm>
              <a:off x="1546" y="1968"/>
              <a:ext cx="96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" name="Rectangle 19"/>
            <p:cNvSpPr>
              <a:spLocks noChangeArrowheads="1"/>
            </p:cNvSpPr>
            <p:nvPr/>
          </p:nvSpPr>
          <p:spPr bwMode="auto">
            <a:xfrm>
              <a:off x="1642" y="1968"/>
              <a:ext cx="96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1" name="Rectangle 20"/>
            <p:cNvSpPr>
              <a:spLocks noChangeArrowheads="1"/>
            </p:cNvSpPr>
            <p:nvPr/>
          </p:nvSpPr>
          <p:spPr bwMode="auto">
            <a:xfrm>
              <a:off x="1258" y="2064"/>
              <a:ext cx="96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2" name="Rectangle 21"/>
            <p:cNvSpPr>
              <a:spLocks noChangeArrowheads="1"/>
            </p:cNvSpPr>
            <p:nvPr/>
          </p:nvSpPr>
          <p:spPr bwMode="auto">
            <a:xfrm>
              <a:off x="1354" y="2064"/>
              <a:ext cx="96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3" name="Rectangle 22"/>
            <p:cNvSpPr>
              <a:spLocks noChangeArrowheads="1"/>
            </p:cNvSpPr>
            <p:nvPr/>
          </p:nvSpPr>
          <p:spPr bwMode="auto">
            <a:xfrm>
              <a:off x="1450" y="2064"/>
              <a:ext cx="96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4" name="Rectangle 23"/>
            <p:cNvSpPr>
              <a:spLocks noChangeArrowheads="1"/>
            </p:cNvSpPr>
            <p:nvPr/>
          </p:nvSpPr>
          <p:spPr bwMode="auto">
            <a:xfrm>
              <a:off x="1546" y="2064"/>
              <a:ext cx="96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" name="Rectangle 24"/>
            <p:cNvSpPr>
              <a:spLocks noChangeArrowheads="1"/>
            </p:cNvSpPr>
            <p:nvPr/>
          </p:nvSpPr>
          <p:spPr bwMode="auto">
            <a:xfrm>
              <a:off x="1642" y="2064"/>
              <a:ext cx="96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" name="Rectangle 25"/>
            <p:cNvSpPr>
              <a:spLocks noChangeArrowheads="1"/>
            </p:cNvSpPr>
            <p:nvPr/>
          </p:nvSpPr>
          <p:spPr bwMode="auto">
            <a:xfrm>
              <a:off x="1258" y="2160"/>
              <a:ext cx="96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7" name="Rectangle 26"/>
            <p:cNvSpPr>
              <a:spLocks noChangeArrowheads="1"/>
            </p:cNvSpPr>
            <p:nvPr/>
          </p:nvSpPr>
          <p:spPr bwMode="auto">
            <a:xfrm>
              <a:off x="1354" y="2160"/>
              <a:ext cx="96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8" name="Rectangle 27"/>
            <p:cNvSpPr>
              <a:spLocks noChangeArrowheads="1"/>
            </p:cNvSpPr>
            <p:nvPr/>
          </p:nvSpPr>
          <p:spPr bwMode="auto">
            <a:xfrm>
              <a:off x="1450" y="2160"/>
              <a:ext cx="96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9" name="Rectangle 28"/>
            <p:cNvSpPr>
              <a:spLocks noChangeArrowheads="1"/>
            </p:cNvSpPr>
            <p:nvPr/>
          </p:nvSpPr>
          <p:spPr bwMode="auto">
            <a:xfrm>
              <a:off x="1546" y="2160"/>
              <a:ext cx="96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0" name="Rectangle 29"/>
            <p:cNvSpPr>
              <a:spLocks noChangeArrowheads="1"/>
            </p:cNvSpPr>
            <p:nvPr/>
          </p:nvSpPr>
          <p:spPr bwMode="auto">
            <a:xfrm>
              <a:off x="1642" y="2160"/>
              <a:ext cx="96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41" name="Text Box 30"/>
          <p:cNvSpPr txBox="1">
            <a:spLocks noChangeArrowheads="1"/>
          </p:cNvSpPr>
          <p:nvPr/>
        </p:nvSpPr>
        <p:spPr bwMode="auto">
          <a:xfrm>
            <a:off x="6276244" y="3086102"/>
            <a:ext cx="1692519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400">
                <a:solidFill>
                  <a:srgbClr val="000000"/>
                </a:solidFill>
                <a:latin typeface="Verdana" charset="0"/>
              </a:rPr>
              <a:t>Estrutura de</a:t>
            </a:r>
          </a:p>
          <a:p>
            <a:pPr algn="ctr"/>
            <a:r>
              <a:rPr lang="pt-BR" sz="1400">
                <a:solidFill>
                  <a:srgbClr val="000000"/>
                </a:solidFill>
                <a:latin typeface="Verdana" charset="0"/>
              </a:rPr>
              <a:t>Informação</a:t>
            </a:r>
          </a:p>
        </p:txBody>
      </p:sp>
      <p:sp>
        <p:nvSpPr>
          <p:cNvPr id="42" name="Text Box 31"/>
          <p:cNvSpPr txBox="1">
            <a:spLocks noChangeArrowheads="1"/>
          </p:cNvSpPr>
          <p:nvPr/>
        </p:nvSpPr>
        <p:spPr bwMode="auto">
          <a:xfrm>
            <a:off x="4799136" y="3074990"/>
            <a:ext cx="1692519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400">
                <a:solidFill>
                  <a:srgbClr val="000000"/>
                </a:solidFill>
                <a:latin typeface="Verdana" charset="0"/>
              </a:rPr>
              <a:t>Estilo</a:t>
            </a:r>
          </a:p>
          <a:p>
            <a:pPr algn="ctr"/>
            <a:r>
              <a:rPr lang="pt-BR" sz="1400">
                <a:solidFill>
                  <a:srgbClr val="000000"/>
                </a:solidFill>
                <a:latin typeface="Verdana" charset="0"/>
              </a:rPr>
              <a:t>Gráfico</a:t>
            </a:r>
          </a:p>
        </p:txBody>
      </p:sp>
      <p:pic>
        <p:nvPicPr>
          <p:cNvPr id="43" name="Picture 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967654" y="3351213"/>
            <a:ext cx="1415562" cy="137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Text Box 33"/>
          <p:cNvSpPr txBox="1">
            <a:spLocks noChangeArrowheads="1"/>
          </p:cNvSpPr>
          <p:nvPr/>
        </p:nvSpPr>
        <p:spPr bwMode="auto">
          <a:xfrm>
            <a:off x="5159620" y="1874838"/>
            <a:ext cx="248968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400" b="1" dirty="0">
                <a:solidFill>
                  <a:srgbClr val="000000"/>
                </a:solidFill>
                <a:latin typeface="Verdana" charset="0"/>
              </a:rPr>
              <a:t>‘Lente’</a:t>
            </a:r>
          </a:p>
          <a:p>
            <a:pPr algn="ctr"/>
            <a:r>
              <a:rPr lang="pt-BR" sz="2400" b="1" i="1" dirty="0">
                <a:solidFill>
                  <a:srgbClr val="000000"/>
                </a:solidFill>
                <a:latin typeface="Verdana" charset="0"/>
              </a:rPr>
              <a:t>Roadmap</a:t>
            </a:r>
          </a:p>
        </p:txBody>
      </p:sp>
      <p:pic>
        <p:nvPicPr>
          <p:cNvPr id="45" name="Picture 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1189" y="3136901"/>
            <a:ext cx="1553308" cy="137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Text Box 35"/>
          <p:cNvSpPr txBox="1">
            <a:spLocks noChangeArrowheads="1"/>
          </p:cNvSpPr>
          <p:nvPr/>
        </p:nvSpPr>
        <p:spPr bwMode="auto">
          <a:xfrm>
            <a:off x="1581640" y="2301877"/>
            <a:ext cx="217902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400" dirty="0">
                <a:solidFill>
                  <a:srgbClr val="000000"/>
                </a:solidFill>
                <a:latin typeface="Verdana" charset="0"/>
              </a:rPr>
              <a:t>Questões Estratégicas</a:t>
            </a:r>
          </a:p>
          <a:p>
            <a:pPr algn="ctr"/>
            <a:r>
              <a:rPr lang="pt-BR" sz="1400" dirty="0">
                <a:solidFill>
                  <a:srgbClr val="000000"/>
                </a:solidFill>
                <a:latin typeface="Verdana" charset="0"/>
              </a:rPr>
              <a:t>Negócios</a:t>
            </a:r>
          </a:p>
        </p:txBody>
      </p:sp>
      <p:grpSp>
        <p:nvGrpSpPr>
          <p:cNvPr id="47" name="Group 36"/>
          <p:cNvGrpSpPr>
            <a:grpSpLocks/>
          </p:cNvGrpSpPr>
          <p:nvPr/>
        </p:nvGrpSpPr>
        <p:grpSpPr bwMode="auto">
          <a:xfrm>
            <a:off x="8810869" y="3290888"/>
            <a:ext cx="1143000" cy="1219200"/>
            <a:chOff x="4080" y="1672"/>
            <a:chExt cx="720" cy="768"/>
          </a:xfrm>
        </p:grpSpPr>
        <p:sp>
          <p:nvSpPr>
            <p:cNvPr id="48" name="Oval 37"/>
            <p:cNvSpPr>
              <a:spLocks noChangeArrowheads="1"/>
            </p:cNvSpPr>
            <p:nvPr/>
          </p:nvSpPr>
          <p:spPr bwMode="auto">
            <a:xfrm>
              <a:off x="4080" y="1728"/>
              <a:ext cx="672" cy="67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9" name="Oval 38"/>
            <p:cNvSpPr>
              <a:spLocks noChangeArrowheads="1"/>
            </p:cNvSpPr>
            <p:nvPr/>
          </p:nvSpPr>
          <p:spPr bwMode="auto">
            <a:xfrm>
              <a:off x="4080" y="1920"/>
              <a:ext cx="144" cy="288"/>
            </a:xfrm>
            <a:prstGeom prst="ellipse">
              <a:avLst/>
            </a:prstGeom>
            <a:solidFill>
              <a:srgbClr val="3366FF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50" name="Group 39"/>
            <p:cNvGrpSpPr>
              <a:grpSpLocks/>
            </p:cNvGrpSpPr>
            <p:nvPr/>
          </p:nvGrpSpPr>
          <p:grpSpPr bwMode="auto">
            <a:xfrm>
              <a:off x="4080" y="1728"/>
              <a:ext cx="672" cy="672"/>
              <a:chOff x="4080" y="1680"/>
              <a:chExt cx="720" cy="768"/>
            </a:xfrm>
          </p:grpSpPr>
          <p:sp>
            <p:nvSpPr>
              <p:cNvPr id="53" name="Line 40"/>
              <p:cNvSpPr>
                <a:spLocks noChangeShapeType="1"/>
              </p:cNvSpPr>
              <p:nvPr/>
            </p:nvSpPr>
            <p:spPr bwMode="auto">
              <a:xfrm>
                <a:off x="4080" y="1680"/>
                <a:ext cx="720" cy="38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4" name="Line 41"/>
              <p:cNvSpPr>
                <a:spLocks noChangeShapeType="1"/>
              </p:cNvSpPr>
              <p:nvPr/>
            </p:nvSpPr>
            <p:spPr bwMode="auto">
              <a:xfrm flipV="1">
                <a:off x="4080" y="2064"/>
                <a:ext cx="720" cy="38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51" name="Freeform 42"/>
            <p:cNvSpPr>
              <a:spLocks/>
            </p:cNvSpPr>
            <p:nvPr/>
          </p:nvSpPr>
          <p:spPr bwMode="auto">
            <a:xfrm>
              <a:off x="4202" y="2058"/>
              <a:ext cx="598" cy="382"/>
            </a:xfrm>
            <a:custGeom>
              <a:avLst/>
              <a:gdLst>
                <a:gd name="T0" fmla="*/ 18 w 598"/>
                <a:gd name="T1" fmla="*/ 348 h 382"/>
                <a:gd name="T2" fmla="*/ 0 w 598"/>
                <a:gd name="T3" fmla="*/ 292 h 382"/>
                <a:gd name="T4" fmla="*/ 582 w 598"/>
                <a:gd name="T5" fmla="*/ 0 h 382"/>
                <a:gd name="T6" fmla="*/ 598 w 598"/>
                <a:gd name="T7" fmla="*/ 20 h 382"/>
                <a:gd name="T8" fmla="*/ 562 w 598"/>
                <a:gd name="T9" fmla="*/ 226 h 382"/>
                <a:gd name="T10" fmla="*/ 450 w 598"/>
                <a:gd name="T11" fmla="*/ 354 h 382"/>
                <a:gd name="T12" fmla="*/ 146 w 598"/>
                <a:gd name="T13" fmla="*/ 382 h 382"/>
                <a:gd name="T14" fmla="*/ 18 w 598"/>
                <a:gd name="T15" fmla="*/ 348 h 38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98"/>
                <a:gd name="T25" fmla="*/ 0 h 382"/>
                <a:gd name="T26" fmla="*/ 598 w 598"/>
                <a:gd name="T27" fmla="*/ 382 h 38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98" h="382">
                  <a:moveTo>
                    <a:pt x="18" y="348"/>
                  </a:moveTo>
                  <a:lnTo>
                    <a:pt x="0" y="292"/>
                  </a:lnTo>
                  <a:lnTo>
                    <a:pt x="582" y="0"/>
                  </a:lnTo>
                  <a:lnTo>
                    <a:pt x="598" y="20"/>
                  </a:lnTo>
                  <a:lnTo>
                    <a:pt x="562" y="226"/>
                  </a:lnTo>
                  <a:lnTo>
                    <a:pt x="450" y="354"/>
                  </a:lnTo>
                  <a:lnTo>
                    <a:pt x="146" y="382"/>
                  </a:lnTo>
                  <a:lnTo>
                    <a:pt x="18" y="3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2" name="Freeform 43"/>
            <p:cNvSpPr>
              <a:spLocks/>
            </p:cNvSpPr>
            <p:nvPr/>
          </p:nvSpPr>
          <p:spPr bwMode="auto">
            <a:xfrm flipV="1">
              <a:off x="4174" y="1672"/>
              <a:ext cx="598" cy="382"/>
            </a:xfrm>
            <a:custGeom>
              <a:avLst/>
              <a:gdLst>
                <a:gd name="T0" fmla="*/ 18 w 598"/>
                <a:gd name="T1" fmla="*/ 348 h 382"/>
                <a:gd name="T2" fmla="*/ 0 w 598"/>
                <a:gd name="T3" fmla="*/ 292 h 382"/>
                <a:gd name="T4" fmla="*/ 582 w 598"/>
                <a:gd name="T5" fmla="*/ 0 h 382"/>
                <a:gd name="T6" fmla="*/ 598 w 598"/>
                <a:gd name="T7" fmla="*/ 20 h 382"/>
                <a:gd name="T8" fmla="*/ 562 w 598"/>
                <a:gd name="T9" fmla="*/ 226 h 382"/>
                <a:gd name="T10" fmla="*/ 450 w 598"/>
                <a:gd name="T11" fmla="*/ 354 h 382"/>
                <a:gd name="T12" fmla="*/ 146 w 598"/>
                <a:gd name="T13" fmla="*/ 382 h 382"/>
                <a:gd name="T14" fmla="*/ 18 w 598"/>
                <a:gd name="T15" fmla="*/ 348 h 38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98"/>
                <a:gd name="T25" fmla="*/ 0 h 382"/>
                <a:gd name="T26" fmla="*/ 598 w 598"/>
                <a:gd name="T27" fmla="*/ 382 h 38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98" h="382">
                  <a:moveTo>
                    <a:pt x="18" y="348"/>
                  </a:moveTo>
                  <a:lnTo>
                    <a:pt x="0" y="292"/>
                  </a:lnTo>
                  <a:lnTo>
                    <a:pt x="582" y="0"/>
                  </a:lnTo>
                  <a:lnTo>
                    <a:pt x="598" y="20"/>
                  </a:lnTo>
                  <a:lnTo>
                    <a:pt x="562" y="226"/>
                  </a:lnTo>
                  <a:lnTo>
                    <a:pt x="450" y="354"/>
                  </a:lnTo>
                  <a:lnTo>
                    <a:pt x="146" y="382"/>
                  </a:lnTo>
                  <a:lnTo>
                    <a:pt x="18" y="3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55" name="Group 44"/>
          <p:cNvGrpSpPr>
            <a:grpSpLocks/>
          </p:cNvGrpSpPr>
          <p:nvPr/>
        </p:nvGrpSpPr>
        <p:grpSpPr bwMode="auto">
          <a:xfrm>
            <a:off x="2122367" y="3568702"/>
            <a:ext cx="2083777" cy="1382713"/>
            <a:chOff x="2325" y="1445"/>
            <a:chExt cx="1734" cy="1062"/>
          </a:xfrm>
        </p:grpSpPr>
        <p:grpSp>
          <p:nvGrpSpPr>
            <p:cNvPr id="56" name="Group 45"/>
            <p:cNvGrpSpPr>
              <a:grpSpLocks/>
            </p:cNvGrpSpPr>
            <p:nvPr/>
          </p:nvGrpSpPr>
          <p:grpSpPr bwMode="auto">
            <a:xfrm>
              <a:off x="3028" y="1893"/>
              <a:ext cx="1031" cy="582"/>
              <a:chOff x="3028" y="1893"/>
              <a:chExt cx="1031" cy="582"/>
            </a:xfrm>
          </p:grpSpPr>
          <p:grpSp>
            <p:nvGrpSpPr>
              <p:cNvPr id="421" name="Group 46"/>
              <p:cNvGrpSpPr>
                <a:grpSpLocks/>
              </p:cNvGrpSpPr>
              <p:nvPr/>
            </p:nvGrpSpPr>
            <p:grpSpPr bwMode="auto">
              <a:xfrm>
                <a:off x="3715" y="2036"/>
                <a:ext cx="344" cy="391"/>
                <a:chOff x="3715" y="2036"/>
                <a:chExt cx="344" cy="391"/>
              </a:xfrm>
            </p:grpSpPr>
            <p:sp>
              <p:nvSpPr>
                <p:cNvPr id="436" name="Freeform 47"/>
                <p:cNvSpPr>
                  <a:spLocks/>
                </p:cNvSpPr>
                <p:nvPr/>
              </p:nvSpPr>
              <p:spPr bwMode="auto">
                <a:xfrm>
                  <a:off x="3715" y="2036"/>
                  <a:ext cx="336" cy="383"/>
                </a:xfrm>
                <a:custGeom>
                  <a:avLst/>
                  <a:gdLst>
                    <a:gd name="T0" fmla="*/ 96 w 336"/>
                    <a:gd name="T1" fmla="*/ 16 h 383"/>
                    <a:gd name="T2" fmla="*/ 112 w 336"/>
                    <a:gd name="T3" fmla="*/ 16 h 383"/>
                    <a:gd name="T4" fmla="*/ 128 w 336"/>
                    <a:gd name="T5" fmla="*/ 0 h 383"/>
                    <a:gd name="T6" fmla="*/ 144 w 336"/>
                    <a:gd name="T7" fmla="*/ 0 h 383"/>
                    <a:gd name="T8" fmla="*/ 160 w 336"/>
                    <a:gd name="T9" fmla="*/ 0 h 383"/>
                    <a:gd name="T10" fmla="*/ 176 w 336"/>
                    <a:gd name="T11" fmla="*/ 0 h 383"/>
                    <a:gd name="T12" fmla="*/ 192 w 336"/>
                    <a:gd name="T13" fmla="*/ 0 h 383"/>
                    <a:gd name="T14" fmla="*/ 208 w 336"/>
                    <a:gd name="T15" fmla="*/ 0 h 383"/>
                    <a:gd name="T16" fmla="*/ 224 w 336"/>
                    <a:gd name="T17" fmla="*/ 0 h 383"/>
                    <a:gd name="T18" fmla="*/ 240 w 336"/>
                    <a:gd name="T19" fmla="*/ 16 h 383"/>
                    <a:gd name="T20" fmla="*/ 240 w 336"/>
                    <a:gd name="T21" fmla="*/ 32 h 383"/>
                    <a:gd name="T22" fmla="*/ 240 w 336"/>
                    <a:gd name="T23" fmla="*/ 64 h 383"/>
                    <a:gd name="T24" fmla="*/ 240 w 336"/>
                    <a:gd name="T25" fmla="*/ 80 h 383"/>
                    <a:gd name="T26" fmla="*/ 240 w 336"/>
                    <a:gd name="T27" fmla="*/ 96 h 383"/>
                    <a:gd name="T28" fmla="*/ 240 w 336"/>
                    <a:gd name="T29" fmla="*/ 112 h 383"/>
                    <a:gd name="T30" fmla="*/ 240 w 336"/>
                    <a:gd name="T31" fmla="*/ 128 h 383"/>
                    <a:gd name="T32" fmla="*/ 240 w 336"/>
                    <a:gd name="T33" fmla="*/ 144 h 383"/>
                    <a:gd name="T34" fmla="*/ 256 w 336"/>
                    <a:gd name="T35" fmla="*/ 160 h 383"/>
                    <a:gd name="T36" fmla="*/ 256 w 336"/>
                    <a:gd name="T37" fmla="*/ 176 h 383"/>
                    <a:gd name="T38" fmla="*/ 256 w 336"/>
                    <a:gd name="T39" fmla="*/ 192 h 383"/>
                    <a:gd name="T40" fmla="*/ 272 w 336"/>
                    <a:gd name="T41" fmla="*/ 224 h 383"/>
                    <a:gd name="T42" fmla="*/ 288 w 336"/>
                    <a:gd name="T43" fmla="*/ 240 h 383"/>
                    <a:gd name="T44" fmla="*/ 288 w 336"/>
                    <a:gd name="T45" fmla="*/ 272 h 383"/>
                    <a:gd name="T46" fmla="*/ 304 w 336"/>
                    <a:gd name="T47" fmla="*/ 288 h 383"/>
                    <a:gd name="T48" fmla="*/ 320 w 336"/>
                    <a:gd name="T49" fmla="*/ 304 h 383"/>
                    <a:gd name="T50" fmla="*/ 336 w 336"/>
                    <a:gd name="T51" fmla="*/ 320 h 383"/>
                    <a:gd name="T52" fmla="*/ 336 w 336"/>
                    <a:gd name="T53" fmla="*/ 367 h 383"/>
                    <a:gd name="T54" fmla="*/ 304 w 336"/>
                    <a:gd name="T55" fmla="*/ 367 h 383"/>
                    <a:gd name="T56" fmla="*/ 288 w 336"/>
                    <a:gd name="T57" fmla="*/ 383 h 383"/>
                    <a:gd name="T58" fmla="*/ 256 w 336"/>
                    <a:gd name="T59" fmla="*/ 383 h 383"/>
                    <a:gd name="T60" fmla="*/ 224 w 336"/>
                    <a:gd name="T61" fmla="*/ 383 h 383"/>
                    <a:gd name="T62" fmla="*/ 176 w 336"/>
                    <a:gd name="T63" fmla="*/ 383 h 383"/>
                    <a:gd name="T64" fmla="*/ 144 w 336"/>
                    <a:gd name="T65" fmla="*/ 383 h 383"/>
                    <a:gd name="T66" fmla="*/ 96 w 336"/>
                    <a:gd name="T67" fmla="*/ 383 h 383"/>
                    <a:gd name="T68" fmla="*/ 64 w 336"/>
                    <a:gd name="T69" fmla="*/ 383 h 383"/>
                    <a:gd name="T70" fmla="*/ 32 w 336"/>
                    <a:gd name="T71" fmla="*/ 367 h 383"/>
                    <a:gd name="T72" fmla="*/ 16 w 336"/>
                    <a:gd name="T73" fmla="*/ 367 h 383"/>
                    <a:gd name="T74" fmla="*/ 0 w 336"/>
                    <a:gd name="T75" fmla="*/ 367 h 383"/>
                    <a:gd name="T76" fmla="*/ 0 w 336"/>
                    <a:gd name="T77" fmla="*/ 320 h 383"/>
                    <a:gd name="T78" fmla="*/ 0 w 336"/>
                    <a:gd name="T79" fmla="*/ 304 h 383"/>
                    <a:gd name="T80" fmla="*/ 16 w 336"/>
                    <a:gd name="T81" fmla="*/ 288 h 383"/>
                    <a:gd name="T82" fmla="*/ 32 w 336"/>
                    <a:gd name="T83" fmla="*/ 288 h 383"/>
                    <a:gd name="T84" fmla="*/ 48 w 336"/>
                    <a:gd name="T85" fmla="*/ 256 h 383"/>
                    <a:gd name="T86" fmla="*/ 48 w 336"/>
                    <a:gd name="T87" fmla="*/ 240 h 383"/>
                    <a:gd name="T88" fmla="*/ 64 w 336"/>
                    <a:gd name="T89" fmla="*/ 224 h 383"/>
                    <a:gd name="T90" fmla="*/ 80 w 336"/>
                    <a:gd name="T91" fmla="*/ 208 h 383"/>
                    <a:gd name="T92" fmla="*/ 80 w 336"/>
                    <a:gd name="T93" fmla="*/ 176 h 383"/>
                    <a:gd name="T94" fmla="*/ 96 w 336"/>
                    <a:gd name="T95" fmla="*/ 160 h 383"/>
                    <a:gd name="T96" fmla="*/ 96 w 336"/>
                    <a:gd name="T97" fmla="*/ 128 h 383"/>
                    <a:gd name="T98" fmla="*/ 96 w 336"/>
                    <a:gd name="T99" fmla="*/ 112 h 383"/>
                    <a:gd name="T100" fmla="*/ 112 w 336"/>
                    <a:gd name="T101" fmla="*/ 96 h 383"/>
                    <a:gd name="T102" fmla="*/ 112 w 336"/>
                    <a:gd name="T103" fmla="*/ 64 h 383"/>
                    <a:gd name="T104" fmla="*/ 112 w 336"/>
                    <a:gd name="T105" fmla="*/ 48 h 383"/>
                    <a:gd name="T106" fmla="*/ 112 w 336"/>
                    <a:gd name="T107" fmla="*/ 32 h 383"/>
                    <a:gd name="T108" fmla="*/ 96 w 336"/>
                    <a:gd name="T109" fmla="*/ 16 h 383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336"/>
                    <a:gd name="T166" fmla="*/ 0 h 383"/>
                    <a:gd name="T167" fmla="*/ 336 w 336"/>
                    <a:gd name="T168" fmla="*/ 383 h 383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336" h="383">
                      <a:moveTo>
                        <a:pt x="96" y="16"/>
                      </a:moveTo>
                      <a:lnTo>
                        <a:pt x="112" y="16"/>
                      </a:lnTo>
                      <a:lnTo>
                        <a:pt x="128" y="0"/>
                      </a:lnTo>
                      <a:lnTo>
                        <a:pt x="144" y="0"/>
                      </a:lnTo>
                      <a:lnTo>
                        <a:pt x="160" y="0"/>
                      </a:lnTo>
                      <a:lnTo>
                        <a:pt x="176" y="0"/>
                      </a:lnTo>
                      <a:lnTo>
                        <a:pt x="192" y="0"/>
                      </a:lnTo>
                      <a:lnTo>
                        <a:pt x="208" y="0"/>
                      </a:lnTo>
                      <a:lnTo>
                        <a:pt x="224" y="0"/>
                      </a:lnTo>
                      <a:lnTo>
                        <a:pt x="240" y="16"/>
                      </a:lnTo>
                      <a:lnTo>
                        <a:pt x="240" y="32"/>
                      </a:lnTo>
                      <a:lnTo>
                        <a:pt x="240" y="64"/>
                      </a:lnTo>
                      <a:lnTo>
                        <a:pt x="240" y="80"/>
                      </a:lnTo>
                      <a:lnTo>
                        <a:pt x="240" y="96"/>
                      </a:lnTo>
                      <a:lnTo>
                        <a:pt x="240" y="112"/>
                      </a:lnTo>
                      <a:lnTo>
                        <a:pt x="240" y="128"/>
                      </a:lnTo>
                      <a:lnTo>
                        <a:pt x="240" y="144"/>
                      </a:lnTo>
                      <a:lnTo>
                        <a:pt x="256" y="160"/>
                      </a:lnTo>
                      <a:lnTo>
                        <a:pt x="256" y="176"/>
                      </a:lnTo>
                      <a:lnTo>
                        <a:pt x="256" y="192"/>
                      </a:lnTo>
                      <a:lnTo>
                        <a:pt x="272" y="224"/>
                      </a:lnTo>
                      <a:lnTo>
                        <a:pt x="288" y="240"/>
                      </a:lnTo>
                      <a:lnTo>
                        <a:pt x="288" y="272"/>
                      </a:lnTo>
                      <a:lnTo>
                        <a:pt x="304" y="288"/>
                      </a:lnTo>
                      <a:lnTo>
                        <a:pt x="320" y="304"/>
                      </a:lnTo>
                      <a:lnTo>
                        <a:pt x="336" y="320"/>
                      </a:lnTo>
                      <a:lnTo>
                        <a:pt x="336" y="367"/>
                      </a:lnTo>
                      <a:lnTo>
                        <a:pt x="304" y="367"/>
                      </a:lnTo>
                      <a:lnTo>
                        <a:pt x="288" y="383"/>
                      </a:lnTo>
                      <a:lnTo>
                        <a:pt x="256" y="383"/>
                      </a:lnTo>
                      <a:lnTo>
                        <a:pt x="224" y="383"/>
                      </a:lnTo>
                      <a:lnTo>
                        <a:pt x="176" y="383"/>
                      </a:lnTo>
                      <a:lnTo>
                        <a:pt x="144" y="383"/>
                      </a:lnTo>
                      <a:lnTo>
                        <a:pt x="96" y="383"/>
                      </a:lnTo>
                      <a:lnTo>
                        <a:pt x="64" y="383"/>
                      </a:lnTo>
                      <a:lnTo>
                        <a:pt x="32" y="367"/>
                      </a:lnTo>
                      <a:lnTo>
                        <a:pt x="16" y="367"/>
                      </a:lnTo>
                      <a:lnTo>
                        <a:pt x="0" y="367"/>
                      </a:lnTo>
                      <a:lnTo>
                        <a:pt x="0" y="320"/>
                      </a:lnTo>
                      <a:lnTo>
                        <a:pt x="0" y="304"/>
                      </a:lnTo>
                      <a:lnTo>
                        <a:pt x="16" y="288"/>
                      </a:lnTo>
                      <a:lnTo>
                        <a:pt x="32" y="288"/>
                      </a:lnTo>
                      <a:lnTo>
                        <a:pt x="48" y="256"/>
                      </a:lnTo>
                      <a:lnTo>
                        <a:pt x="48" y="240"/>
                      </a:lnTo>
                      <a:lnTo>
                        <a:pt x="64" y="224"/>
                      </a:lnTo>
                      <a:lnTo>
                        <a:pt x="80" y="208"/>
                      </a:lnTo>
                      <a:lnTo>
                        <a:pt x="80" y="176"/>
                      </a:lnTo>
                      <a:lnTo>
                        <a:pt x="96" y="160"/>
                      </a:lnTo>
                      <a:lnTo>
                        <a:pt x="96" y="128"/>
                      </a:lnTo>
                      <a:lnTo>
                        <a:pt x="96" y="112"/>
                      </a:lnTo>
                      <a:lnTo>
                        <a:pt x="112" y="96"/>
                      </a:lnTo>
                      <a:lnTo>
                        <a:pt x="112" y="64"/>
                      </a:lnTo>
                      <a:lnTo>
                        <a:pt x="112" y="48"/>
                      </a:lnTo>
                      <a:lnTo>
                        <a:pt x="112" y="32"/>
                      </a:lnTo>
                      <a:lnTo>
                        <a:pt x="96" y="16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437" name="Freeform 48"/>
                <p:cNvSpPr>
                  <a:spLocks/>
                </p:cNvSpPr>
                <p:nvPr/>
              </p:nvSpPr>
              <p:spPr bwMode="auto">
                <a:xfrm>
                  <a:off x="3715" y="2036"/>
                  <a:ext cx="336" cy="383"/>
                </a:xfrm>
                <a:custGeom>
                  <a:avLst/>
                  <a:gdLst>
                    <a:gd name="T0" fmla="*/ 96 w 336"/>
                    <a:gd name="T1" fmla="*/ 16 h 383"/>
                    <a:gd name="T2" fmla="*/ 112 w 336"/>
                    <a:gd name="T3" fmla="*/ 16 h 383"/>
                    <a:gd name="T4" fmla="*/ 128 w 336"/>
                    <a:gd name="T5" fmla="*/ 0 h 383"/>
                    <a:gd name="T6" fmla="*/ 144 w 336"/>
                    <a:gd name="T7" fmla="*/ 0 h 383"/>
                    <a:gd name="T8" fmla="*/ 160 w 336"/>
                    <a:gd name="T9" fmla="*/ 0 h 383"/>
                    <a:gd name="T10" fmla="*/ 176 w 336"/>
                    <a:gd name="T11" fmla="*/ 0 h 383"/>
                    <a:gd name="T12" fmla="*/ 192 w 336"/>
                    <a:gd name="T13" fmla="*/ 0 h 383"/>
                    <a:gd name="T14" fmla="*/ 208 w 336"/>
                    <a:gd name="T15" fmla="*/ 0 h 383"/>
                    <a:gd name="T16" fmla="*/ 224 w 336"/>
                    <a:gd name="T17" fmla="*/ 0 h 383"/>
                    <a:gd name="T18" fmla="*/ 240 w 336"/>
                    <a:gd name="T19" fmla="*/ 16 h 383"/>
                    <a:gd name="T20" fmla="*/ 240 w 336"/>
                    <a:gd name="T21" fmla="*/ 32 h 383"/>
                    <a:gd name="T22" fmla="*/ 240 w 336"/>
                    <a:gd name="T23" fmla="*/ 64 h 383"/>
                    <a:gd name="T24" fmla="*/ 240 w 336"/>
                    <a:gd name="T25" fmla="*/ 80 h 383"/>
                    <a:gd name="T26" fmla="*/ 240 w 336"/>
                    <a:gd name="T27" fmla="*/ 96 h 383"/>
                    <a:gd name="T28" fmla="*/ 240 w 336"/>
                    <a:gd name="T29" fmla="*/ 112 h 383"/>
                    <a:gd name="T30" fmla="*/ 240 w 336"/>
                    <a:gd name="T31" fmla="*/ 128 h 383"/>
                    <a:gd name="T32" fmla="*/ 240 w 336"/>
                    <a:gd name="T33" fmla="*/ 144 h 383"/>
                    <a:gd name="T34" fmla="*/ 256 w 336"/>
                    <a:gd name="T35" fmla="*/ 160 h 383"/>
                    <a:gd name="T36" fmla="*/ 256 w 336"/>
                    <a:gd name="T37" fmla="*/ 176 h 383"/>
                    <a:gd name="T38" fmla="*/ 256 w 336"/>
                    <a:gd name="T39" fmla="*/ 192 h 383"/>
                    <a:gd name="T40" fmla="*/ 272 w 336"/>
                    <a:gd name="T41" fmla="*/ 224 h 383"/>
                    <a:gd name="T42" fmla="*/ 288 w 336"/>
                    <a:gd name="T43" fmla="*/ 240 h 383"/>
                    <a:gd name="T44" fmla="*/ 288 w 336"/>
                    <a:gd name="T45" fmla="*/ 272 h 383"/>
                    <a:gd name="T46" fmla="*/ 304 w 336"/>
                    <a:gd name="T47" fmla="*/ 288 h 383"/>
                    <a:gd name="T48" fmla="*/ 320 w 336"/>
                    <a:gd name="T49" fmla="*/ 304 h 383"/>
                    <a:gd name="T50" fmla="*/ 336 w 336"/>
                    <a:gd name="T51" fmla="*/ 320 h 383"/>
                    <a:gd name="T52" fmla="*/ 336 w 336"/>
                    <a:gd name="T53" fmla="*/ 367 h 383"/>
                    <a:gd name="T54" fmla="*/ 304 w 336"/>
                    <a:gd name="T55" fmla="*/ 367 h 383"/>
                    <a:gd name="T56" fmla="*/ 288 w 336"/>
                    <a:gd name="T57" fmla="*/ 383 h 383"/>
                    <a:gd name="T58" fmla="*/ 256 w 336"/>
                    <a:gd name="T59" fmla="*/ 383 h 383"/>
                    <a:gd name="T60" fmla="*/ 224 w 336"/>
                    <a:gd name="T61" fmla="*/ 383 h 383"/>
                    <a:gd name="T62" fmla="*/ 176 w 336"/>
                    <a:gd name="T63" fmla="*/ 383 h 383"/>
                    <a:gd name="T64" fmla="*/ 144 w 336"/>
                    <a:gd name="T65" fmla="*/ 383 h 383"/>
                    <a:gd name="T66" fmla="*/ 96 w 336"/>
                    <a:gd name="T67" fmla="*/ 383 h 383"/>
                    <a:gd name="T68" fmla="*/ 64 w 336"/>
                    <a:gd name="T69" fmla="*/ 383 h 383"/>
                    <a:gd name="T70" fmla="*/ 32 w 336"/>
                    <a:gd name="T71" fmla="*/ 367 h 383"/>
                    <a:gd name="T72" fmla="*/ 16 w 336"/>
                    <a:gd name="T73" fmla="*/ 367 h 383"/>
                    <a:gd name="T74" fmla="*/ 0 w 336"/>
                    <a:gd name="T75" fmla="*/ 367 h 383"/>
                    <a:gd name="T76" fmla="*/ 0 w 336"/>
                    <a:gd name="T77" fmla="*/ 320 h 383"/>
                    <a:gd name="T78" fmla="*/ 0 w 336"/>
                    <a:gd name="T79" fmla="*/ 304 h 383"/>
                    <a:gd name="T80" fmla="*/ 16 w 336"/>
                    <a:gd name="T81" fmla="*/ 288 h 383"/>
                    <a:gd name="T82" fmla="*/ 32 w 336"/>
                    <a:gd name="T83" fmla="*/ 288 h 383"/>
                    <a:gd name="T84" fmla="*/ 48 w 336"/>
                    <a:gd name="T85" fmla="*/ 256 h 383"/>
                    <a:gd name="T86" fmla="*/ 48 w 336"/>
                    <a:gd name="T87" fmla="*/ 240 h 383"/>
                    <a:gd name="T88" fmla="*/ 64 w 336"/>
                    <a:gd name="T89" fmla="*/ 224 h 383"/>
                    <a:gd name="T90" fmla="*/ 80 w 336"/>
                    <a:gd name="T91" fmla="*/ 208 h 383"/>
                    <a:gd name="T92" fmla="*/ 80 w 336"/>
                    <a:gd name="T93" fmla="*/ 176 h 383"/>
                    <a:gd name="T94" fmla="*/ 96 w 336"/>
                    <a:gd name="T95" fmla="*/ 160 h 383"/>
                    <a:gd name="T96" fmla="*/ 96 w 336"/>
                    <a:gd name="T97" fmla="*/ 128 h 383"/>
                    <a:gd name="T98" fmla="*/ 96 w 336"/>
                    <a:gd name="T99" fmla="*/ 112 h 383"/>
                    <a:gd name="T100" fmla="*/ 112 w 336"/>
                    <a:gd name="T101" fmla="*/ 96 h 383"/>
                    <a:gd name="T102" fmla="*/ 112 w 336"/>
                    <a:gd name="T103" fmla="*/ 64 h 383"/>
                    <a:gd name="T104" fmla="*/ 112 w 336"/>
                    <a:gd name="T105" fmla="*/ 48 h 383"/>
                    <a:gd name="T106" fmla="*/ 112 w 336"/>
                    <a:gd name="T107" fmla="*/ 32 h 383"/>
                    <a:gd name="T108" fmla="*/ 96 w 336"/>
                    <a:gd name="T109" fmla="*/ 16 h 383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336"/>
                    <a:gd name="T166" fmla="*/ 0 h 383"/>
                    <a:gd name="T167" fmla="*/ 336 w 336"/>
                    <a:gd name="T168" fmla="*/ 383 h 383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336" h="383">
                      <a:moveTo>
                        <a:pt x="96" y="16"/>
                      </a:moveTo>
                      <a:lnTo>
                        <a:pt x="112" y="16"/>
                      </a:lnTo>
                      <a:lnTo>
                        <a:pt x="128" y="0"/>
                      </a:lnTo>
                      <a:lnTo>
                        <a:pt x="144" y="0"/>
                      </a:lnTo>
                      <a:lnTo>
                        <a:pt x="160" y="0"/>
                      </a:lnTo>
                      <a:lnTo>
                        <a:pt x="176" y="0"/>
                      </a:lnTo>
                      <a:lnTo>
                        <a:pt x="192" y="0"/>
                      </a:lnTo>
                      <a:lnTo>
                        <a:pt x="208" y="0"/>
                      </a:lnTo>
                      <a:lnTo>
                        <a:pt x="224" y="0"/>
                      </a:lnTo>
                      <a:lnTo>
                        <a:pt x="240" y="16"/>
                      </a:lnTo>
                      <a:lnTo>
                        <a:pt x="240" y="32"/>
                      </a:lnTo>
                      <a:lnTo>
                        <a:pt x="240" y="64"/>
                      </a:lnTo>
                      <a:lnTo>
                        <a:pt x="240" y="80"/>
                      </a:lnTo>
                      <a:lnTo>
                        <a:pt x="240" y="96"/>
                      </a:lnTo>
                      <a:lnTo>
                        <a:pt x="240" y="112"/>
                      </a:lnTo>
                      <a:lnTo>
                        <a:pt x="240" y="128"/>
                      </a:lnTo>
                      <a:lnTo>
                        <a:pt x="240" y="144"/>
                      </a:lnTo>
                      <a:lnTo>
                        <a:pt x="256" y="160"/>
                      </a:lnTo>
                      <a:lnTo>
                        <a:pt x="256" y="176"/>
                      </a:lnTo>
                      <a:lnTo>
                        <a:pt x="256" y="192"/>
                      </a:lnTo>
                      <a:lnTo>
                        <a:pt x="272" y="224"/>
                      </a:lnTo>
                      <a:lnTo>
                        <a:pt x="288" y="240"/>
                      </a:lnTo>
                      <a:lnTo>
                        <a:pt x="288" y="272"/>
                      </a:lnTo>
                      <a:lnTo>
                        <a:pt x="304" y="288"/>
                      </a:lnTo>
                      <a:lnTo>
                        <a:pt x="320" y="304"/>
                      </a:lnTo>
                      <a:lnTo>
                        <a:pt x="336" y="320"/>
                      </a:lnTo>
                      <a:lnTo>
                        <a:pt x="336" y="367"/>
                      </a:lnTo>
                      <a:lnTo>
                        <a:pt x="304" y="367"/>
                      </a:lnTo>
                      <a:lnTo>
                        <a:pt x="288" y="383"/>
                      </a:lnTo>
                      <a:lnTo>
                        <a:pt x="256" y="383"/>
                      </a:lnTo>
                      <a:lnTo>
                        <a:pt x="224" y="383"/>
                      </a:lnTo>
                      <a:lnTo>
                        <a:pt x="176" y="383"/>
                      </a:lnTo>
                      <a:lnTo>
                        <a:pt x="144" y="383"/>
                      </a:lnTo>
                      <a:lnTo>
                        <a:pt x="96" y="383"/>
                      </a:lnTo>
                      <a:lnTo>
                        <a:pt x="64" y="383"/>
                      </a:lnTo>
                      <a:lnTo>
                        <a:pt x="32" y="367"/>
                      </a:lnTo>
                      <a:lnTo>
                        <a:pt x="16" y="367"/>
                      </a:lnTo>
                      <a:lnTo>
                        <a:pt x="0" y="367"/>
                      </a:lnTo>
                      <a:lnTo>
                        <a:pt x="0" y="320"/>
                      </a:lnTo>
                      <a:lnTo>
                        <a:pt x="0" y="304"/>
                      </a:lnTo>
                      <a:lnTo>
                        <a:pt x="16" y="288"/>
                      </a:lnTo>
                      <a:lnTo>
                        <a:pt x="32" y="288"/>
                      </a:lnTo>
                      <a:lnTo>
                        <a:pt x="48" y="256"/>
                      </a:lnTo>
                      <a:lnTo>
                        <a:pt x="48" y="240"/>
                      </a:lnTo>
                      <a:lnTo>
                        <a:pt x="64" y="224"/>
                      </a:lnTo>
                      <a:lnTo>
                        <a:pt x="80" y="208"/>
                      </a:lnTo>
                      <a:lnTo>
                        <a:pt x="80" y="176"/>
                      </a:lnTo>
                      <a:lnTo>
                        <a:pt x="96" y="160"/>
                      </a:lnTo>
                      <a:lnTo>
                        <a:pt x="96" y="128"/>
                      </a:lnTo>
                      <a:lnTo>
                        <a:pt x="96" y="112"/>
                      </a:lnTo>
                      <a:lnTo>
                        <a:pt x="112" y="96"/>
                      </a:lnTo>
                      <a:lnTo>
                        <a:pt x="112" y="64"/>
                      </a:lnTo>
                      <a:lnTo>
                        <a:pt x="112" y="48"/>
                      </a:lnTo>
                      <a:lnTo>
                        <a:pt x="112" y="32"/>
                      </a:lnTo>
                      <a:lnTo>
                        <a:pt x="96" y="16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438" name="Freeform 49"/>
                <p:cNvSpPr>
                  <a:spLocks/>
                </p:cNvSpPr>
                <p:nvPr/>
              </p:nvSpPr>
              <p:spPr bwMode="auto">
                <a:xfrm>
                  <a:off x="3723" y="2044"/>
                  <a:ext cx="336" cy="383"/>
                </a:xfrm>
                <a:custGeom>
                  <a:avLst/>
                  <a:gdLst>
                    <a:gd name="T0" fmla="*/ 96 w 336"/>
                    <a:gd name="T1" fmla="*/ 16 h 383"/>
                    <a:gd name="T2" fmla="*/ 112 w 336"/>
                    <a:gd name="T3" fmla="*/ 16 h 383"/>
                    <a:gd name="T4" fmla="*/ 128 w 336"/>
                    <a:gd name="T5" fmla="*/ 0 h 383"/>
                    <a:gd name="T6" fmla="*/ 144 w 336"/>
                    <a:gd name="T7" fmla="*/ 0 h 383"/>
                    <a:gd name="T8" fmla="*/ 160 w 336"/>
                    <a:gd name="T9" fmla="*/ 0 h 383"/>
                    <a:gd name="T10" fmla="*/ 176 w 336"/>
                    <a:gd name="T11" fmla="*/ 0 h 383"/>
                    <a:gd name="T12" fmla="*/ 192 w 336"/>
                    <a:gd name="T13" fmla="*/ 0 h 383"/>
                    <a:gd name="T14" fmla="*/ 208 w 336"/>
                    <a:gd name="T15" fmla="*/ 0 h 383"/>
                    <a:gd name="T16" fmla="*/ 224 w 336"/>
                    <a:gd name="T17" fmla="*/ 0 h 383"/>
                    <a:gd name="T18" fmla="*/ 240 w 336"/>
                    <a:gd name="T19" fmla="*/ 16 h 383"/>
                    <a:gd name="T20" fmla="*/ 240 w 336"/>
                    <a:gd name="T21" fmla="*/ 32 h 383"/>
                    <a:gd name="T22" fmla="*/ 240 w 336"/>
                    <a:gd name="T23" fmla="*/ 64 h 383"/>
                    <a:gd name="T24" fmla="*/ 240 w 336"/>
                    <a:gd name="T25" fmla="*/ 80 h 383"/>
                    <a:gd name="T26" fmla="*/ 240 w 336"/>
                    <a:gd name="T27" fmla="*/ 96 h 383"/>
                    <a:gd name="T28" fmla="*/ 240 w 336"/>
                    <a:gd name="T29" fmla="*/ 112 h 383"/>
                    <a:gd name="T30" fmla="*/ 240 w 336"/>
                    <a:gd name="T31" fmla="*/ 128 h 383"/>
                    <a:gd name="T32" fmla="*/ 240 w 336"/>
                    <a:gd name="T33" fmla="*/ 144 h 383"/>
                    <a:gd name="T34" fmla="*/ 256 w 336"/>
                    <a:gd name="T35" fmla="*/ 160 h 383"/>
                    <a:gd name="T36" fmla="*/ 256 w 336"/>
                    <a:gd name="T37" fmla="*/ 176 h 383"/>
                    <a:gd name="T38" fmla="*/ 256 w 336"/>
                    <a:gd name="T39" fmla="*/ 192 h 383"/>
                    <a:gd name="T40" fmla="*/ 272 w 336"/>
                    <a:gd name="T41" fmla="*/ 224 h 383"/>
                    <a:gd name="T42" fmla="*/ 288 w 336"/>
                    <a:gd name="T43" fmla="*/ 240 h 383"/>
                    <a:gd name="T44" fmla="*/ 288 w 336"/>
                    <a:gd name="T45" fmla="*/ 272 h 383"/>
                    <a:gd name="T46" fmla="*/ 304 w 336"/>
                    <a:gd name="T47" fmla="*/ 288 h 383"/>
                    <a:gd name="T48" fmla="*/ 320 w 336"/>
                    <a:gd name="T49" fmla="*/ 304 h 383"/>
                    <a:gd name="T50" fmla="*/ 336 w 336"/>
                    <a:gd name="T51" fmla="*/ 320 h 383"/>
                    <a:gd name="T52" fmla="*/ 336 w 336"/>
                    <a:gd name="T53" fmla="*/ 367 h 383"/>
                    <a:gd name="T54" fmla="*/ 304 w 336"/>
                    <a:gd name="T55" fmla="*/ 367 h 383"/>
                    <a:gd name="T56" fmla="*/ 288 w 336"/>
                    <a:gd name="T57" fmla="*/ 383 h 383"/>
                    <a:gd name="T58" fmla="*/ 256 w 336"/>
                    <a:gd name="T59" fmla="*/ 383 h 383"/>
                    <a:gd name="T60" fmla="*/ 224 w 336"/>
                    <a:gd name="T61" fmla="*/ 383 h 383"/>
                    <a:gd name="T62" fmla="*/ 176 w 336"/>
                    <a:gd name="T63" fmla="*/ 383 h 383"/>
                    <a:gd name="T64" fmla="*/ 144 w 336"/>
                    <a:gd name="T65" fmla="*/ 383 h 383"/>
                    <a:gd name="T66" fmla="*/ 96 w 336"/>
                    <a:gd name="T67" fmla="*/ 383 h 383"/>
                    <a:gd name="T68" fmla="*/ 64 w 336"/>
                    <a:gd name="T69" fmla="*/ 383 h 383"/>
                    <a:gd name="T70" fmla="*/ 32 w 336"/>
                    <a:gd name="T71" fmla="*/ 367 h 383"/>
                    <a:gd name="T72" fmla="*/ 16 w 336"/>
                    <a:gd name="T73" fmla="*/ 367 h 383"/>
                    <a:gd name="T74" fmla="*/ 0 w 336"/>
                    <a:gd name="T75" fmla="*/ 367 h 383"/>
                    <a:gd name="T76" fmla="*/ 0 w 336"/>
                    <a:gd name="T77" fmla="*/ 320 h 383"/>
                    <a:gd name="T78" fmla="*/ 0 w 336"/>
                    <a:gd name="T79" fmla="*/ 304 h 383"/>
                    <a:gd name="T80" fmla="*/ 16 w 336"/>
                    <a:gd name="T81" fmla="*/ 288 h 383"/>
                    <a:gd name="T82" fmla="*/ 32 w 336"/>
                    <a:gd name="T83" fmla="*/ 288 h 383"/>
                    <a:gd name="T84" fmla="*/ 48 w 336"/>
                    <a:gd name="T85" fmla="*/ 256 h 383"/>
                    <a:gd name="T86" fmla="*/ 48 w 336"/>
                    <a:gd name="T87" fmla="*/ 240 h 383"/>
                    <a:gd name="T88" fmla="*/ 64 w 336"/>
                    <a:gd name="T89" fmla="*/ 224 h 383"/>
                    <a:gd name="T90" fmla="*/ 80 w 336"/>
                    <a:gd name="T91" fmla="*/ 208 h 383"/>
                    <a:gd name="T92" fmla="*/ 80 w 336"/>
                    <a:gd name="T93" fmla="*/ 176 h 383"/>
                    <a:gd name="T94" fmla="*/ 96 w 336"/>
                    <a:gd name="T95" fmla="*/ 160 h 383"/>
                    <a:gd name="T96" fmla="*/ 96 w 336"/>
                    <a:gd name="T97" fmla="*/ 128 h 383"/>
                    <a:gd name="T98" fmla="*/ 96 w 336"/>
                    <a:gd name="T99" fmla="*/ 112 h 383"/>
                    <a:gd name="T100" fmla="*/ 112 w 336"/>
                    <a:gd name="T101" fmla="*/ 96 h 383"/>
                    <a:gd name="T102" fmla="*/ 112 w 336"/>
                    <a:gd name="T103" fmla="*/ 64 h 383"/>
                    <a:gd name="T104" fmla="*/ 112 w 336"/>
                    <a:gd name="T105" fmla="*/ 48 h 383"/>
                    <a:gd name="T106" fmla="*/ 112 w 336"/>
                    <a:gd name="T107" fmla="*/ 32 h 383"/>
                    <a:gd name="T108" fmla="*/ 96 w 336"/>
                    <a:gd name="T109" fmla="*/ 16 h 383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336"/>
                    <a:gd name="T166" fmla="*/ 0 h 383"/>
                    <a:gd name="T167" fmla="*/ 336 w 336"/>
                    <a:gd name="T168" fmla="*/ 383 h 383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336" h="383">
                      <a:moveTo>
                        <a:pt x="96" y="16"/>
                      </a:moveTo>
                      <a:lnTo>
                        <a:pt x="112" y="16"/>
                      </a:lnTo>
                      <a:lnTo>
                        <a:pt x="128" y="0"/>
                      </a:lnTo>
                      <a:lnTo>
                        <a:pt x="144" y="0"/>
                      </a:lnTo>
                      <a:lnTo>
                        <a:pt x="160" y="0"/>
                      </a:lnTo>
                      <a:lnTo>
                        <a:pt x="176" y="0"/>
                      </a:lnTo>
                      <a:lnTo>
                        <a:pt x="192" y="0"/>
                      </a:lnTo>
                      <a:lnTo>
                        <a:pt x="208" y="0"/>
                      </a:lnTo>
                      <a:lnTo>
                        <a:pt x="224" y="0"/>
                      </a:lnTo>
                      <a:lnTo>
                        <a:pt x="240" y="16"/>
                      </a:lnTo>
                      <a:lnTo>
                        <a:pt x="240" y="32"/>
                      </a:lnTo>
                      <a:lnTo>
                        <a:pt x="240" y="64"/>
                      </a:lnTo>
                      <a:lnTo>
                        <a:pt x="240" y="80"/>
                      </a:lnTo>
                      <a:lnTo>
                        <a:pt x="240" y="96"/>
                      </a:lnTo>
                      <a:lnTo>
                        <a:pt x="240" y="112"/>
                      </a:lnTo>
                      <a:lnTo>
                        <a:pt x="240" y="128"/>
                      </a:lnTo>
                      <a:lnTo>
                        <a:pt x="240" y="144"/>
                      </a:lnTo>
                      <a:lnTo>
                        <a:pt x="256" y="160"/>
                      </a:lnTo>
                      <a:lnTo>
                        <a:pt x="256" y="176"/>
                      </a:lnTo>
                      <a:lnTo>
                        <a:pt x="256" y="192"/>
                      </a:lnTo>
                      <a:lnTo>
                        <a:pt x="272" y="224"/>
                      </a:lnTo>
                      <a:lnTo>
                        <a:pt x="288" y="240"/>
                      </a:lnTo>
                      <a:lnTo>
                        <a:pt x="288" y="272"/>
                      </a:lnTo>
                      <a:lnTo>
                        <a:pt x="304" y="288"/>
                      </a:lnTo>
                      <a:lnTo>
                        <a:pt x="320" y="304"/>
                      </a:lnTo>
                      <a:lnTo>
                        <a:pt x="336" y="320"/>
                      </a:lnTo>
                      <a:lnTo>
                        <a:pt x="336" y="367"/>
                      </a:lnTo>
                      <a:lnTo>
                        <a:pt x="304" y="367"/>
                      </a:lnTo>
                      <a:lnTo>
                        <a:pt x="288" y="383"/>
                      </a:lnTo>
                      <a:lnTo>
                        <a:pt x="256" y="383"/>
                      </a:lnTo>
                      <a:lnTo>
                        <a:pt x="224" y="383"/>
                      </a:lnTo>
                      <a:lnTo>
                        <a:pt x="176" y="383"/>
                      </a:lnTo>
                      <a:lnTo>
                        <a:pt x="144" y="383"/>
                      </a:lnTo>
                      <a:lnTo>
                        <a:pt x="96" y="383"/>
                      </a:lnTo>
                      <a:lnTo>
                        <a:pt x="64" y="383"/>
                      </a:lnTo>
                      <a:lnTo>
                        <a:pt x="32" y="367"/>
                      </a:lnTo>
                      <a:lnTo>
                        <a:pt x="16" y="367"/>
                      </a:lnTo>
                      <a:lnTo>
                        <a:pt x="0" y="367"/>
                      </a:lnTo>
                      <a:lnTo>
                        <a:pt x="0" y="320"/>
                      </a:lnTo>
                      <a:lnTo>
                        <a:pt x="0" y="304"/>
                      </a:lnTo>
                      <a:lnTo>
                        <a:pt x="16" y="288"/>
                      </a:lnTo>
                      <a:lnTo>
                        <a:pt x="32" y="288"/>
                      </a:lnTo>
                      <a:lnTo>
                        <a:pt x="48" y="256"/>
                      </a:lnTo>
                      <a:lnTo>
                        <a:pt x="48" y="240"/>
                      </a:lnTo>
                      <a:lnTo>
                        <a:pt x="64" y="224"/>
                      </a:lnTo>
                      <a:lnTo>
                        <a:pt x="80" y="208"/>
                      </a:lnTo>
                      <a:lnTo>
                        <a:pt x="80" y="176"/>
                      </a:lnTo>
                      <a:lnTo>
                        <a:pt x="96" y="160"/>
                      </a:lnTo>
                      <a:lnTo>
                        <a:pt x="96" y="128"/>
                      </a:lnTo>
                      <a:lnTo>
                        <a:pt x="96" y="112"/>
                      </a:lnTo>
                      <a:lnTo>
                        <a:pt x="112" y="96"/>
                      </a:lnTo>
                      <a:lnTo>
                        <a:pt x="112" y="64"/>
                      </a:lnTo>
                      <a:lnTo>
                        <a:pt x="112" y="48"/>
                      </a:lnTo>
                      <a:lnTo>
                        <a:pt x="112" y="32"/>
                      </a:lnTo>
                      <a:lnTo>
                        <a:pt x="96" y="16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439" name="Freeform 50"/>
                <p:cNvSpPr>
                  <a:spLocks/>
                </p:cNvSpPr>
                <p:nvPr/>
              </p:nvSpPr>
              <p:spPr bwMode="auto">
                <a:xfrm>
                  <a:off x="3715" y="2036"/>
                  <a:ext cx="256" cy="383"/>
                </a:xfrm>
                <a:custGeom>
                  <a:avLst/>
                  <a:gdLst>
                    <a:gd name="T0" fmla="*/ 96 w 256"/>
                    <a:gd name="T1" fmla="*/ 16 h 383"/>
                    <a:gd name="T2" fmla="*/ 112 w 256"/>
                    <a:gd name="T3" fmla="*/ 16 h 383"/>
                    <a:gd name="T4" fmla="*/ 128 w 256"/>
                    <a:gd name="T5" fmla="*/ 0 h 383"/>
                    <a:gd name="T6" fmla="*/ 144 w 256"/>
                    <a:gd name="T7" fmla="*/ 0 h 383"/>
                    <a:gd name="T8" fmla="*/ 160 w 256"/>
                    <a:gd name="T9" fmla="*/ 0 h 383"/>
                    <a:gd name="T10" fmla="*/ 176 w 256"/>
                    <a:gd name="T11" fmla="*/ 0 h 383"/>
                    <a:gd name="T12" fmla="*/ 192 w 256"/>
                    <a:gd name="T13" fmla="*/ 0 h 383"/>
                    <a:gd name="T14" fmla="*/ 208 w 256"/>
                    <a:gd name="T15" fmla="*/ 0 h 383"/>
                    <a:gd name="T16" fmla="*/ 208 w 256"/>
                    <a:gd name="T17" fmla="*/ 16 h 383"/>
                    <a:gd name="T18" fmla="*/ 208 w 256"/>
                    <a:gd name="T19" fmla="*/ 32 h 383"/>
                    <a:gd name="T20" fmla="*/ 208 w 256"/>
                    <a:gd name="T21" fmla="*/ 64 h 383"/>
                    <a:gd name="T22" fmla="*/ 208 w 256"/>
                    <a:gd name="T23" fmla="*/ 80 h 383"/>
                    <a:gd name="T24" fmla="*/ 208 w 256"/>
                    <a:gd name="T25" fmla="*/ 96 h 383"/>
                    <a:gd name="T26" fmla="*/ 208 w 256"/>
                    <a:gd name="T27" fmla="*/ 128 h 383"/>
                    <a:gd name="T28" fmla="*/ 208 w 256"/>
                    <a:gd name="T29" fmla="*/ 144 h 383"/>
                    <a:gd name="T30" fmla="*/ 208 w 256"/>
                    <a:gd name="T31" fmla="*/ 160 h 383"/>
                    <a:gd name="T32" fmla="*/ 208 w 256"/>
                    <a:gd name="T33" fmla="*/ 176 h 383"/>
                    <a:gd name="T34" fmla="*/ 208 w 256"/>
                    <a:gd name="T35" fmla="*/ 192 h 383"/>
                    <a:gd name="T36" fmla="*/ 208 w 256"/>
                    <a:gd name="T37" fmla="*/ 208 h 383"/>
                    <a:gd name="T38" fmla="*/ 208 w 256"/>
                    <a:gd name="T39" fmla="*/ 224 h 383"/>
                    <a:gd name="T40" fmla="*/ 208 w 256"/>
                    <a:gd name="T41" fmla="*/ 240 h 383"/>
                    <a:gd name="T42" fmla="*/ 224 w 256"/>
                    <a:gd name="T43" fmla="*/ 240 h 383"/>
                    <a:gd name="T44" fmla="*/ 224 w 256"/>
                    <a:gd name="T45" fmla="*/ 256 h 383"/>
                    <a:gd name="T46" fmla="*/ 224 w 256"/>
                    <a:gd name="T47" fmla="*/ 272 h 383"/>
                    <a:gd name="T48" fmla="*/ 240 w 256"/>
                    <a:gd name="T49" fmla="*/ 288 h 383"/>
                    <a:gd name="T50" fmla="*/ 240 w 256"/>
                    <a:gd name="T51" fmla="*/ 320 h 383"/>
                    <a:gd name="T52" fmla="*/ 256 w 256"/>
                    <a:gd name="T53" fmla="*/ 336 h 383"/>
                    <a:gd name="T54" fmla="*/ 256 w 256"/>
                    <a:gd name="T55" fmla="*/ 352 h 383"/>
                    <a:gd name="T56" fmla="*/ 256 w 256"/>
                    <a:gd name="T57" fmla="*/ 383 h 383"/>
                    <a:gd name="T58" fmla="*/ 224 w 256"/>
                    <a:gd name="T59" fmla="*/ 383 h 383"/>
                    <a:gd name="T60" fmla="*/ 176 w 256"/>
                    <a:gd name="T61" fmla="*/ 383 h 383"/>
                    <a:gd name="T62" fmla="*/ 144 w 256"/>
                    <a:gd name="T63" fmla="*/ 383 h 383"/>
                    <a:gd name="T64" fmla="*/ 96 w 256"/>
                    <a:gd name="T65" fmla="*/ 383 h 383"/>
                    <a:gd name="T66" fmla="*/ 64 w 256"/>
                    <a:gd name="T67" fmla="*/ 383 h 383"/>
                    <a:gd name="T68" fmla="*/ 32 w 256"/>
                    <a:gd name="T69" fmla="*/ 367 h 383"/>
                    <a:gd name="T70" fmla="*/ 16 w 256"/>
                    <a:gd name="T71" fmla="*/ 367 h 383"/>
                    <a:gd name="T72" fmla="*/ 0 w 256"/>
                    <a:gd name="T73" fmla="*/ 367 h 383"/>
                    <a:gd name="T74" fmla="*/ 0 w 256"/>
                    <a:gd name="T75" fmla="*/ 320 h 383"/>
                    <a:gd name="T76" fmla="*/ 0 w 256"/>
                    <a:gd name="T77" fmla="*/ 304 h 383"/>
                    <a:gd name="T78" fmla="*/ 16 w 256"/>
                    <a:gd name="T79" fmla="*/ 288 h 383"/>
                    <a:gd name="T80" fmla="*/ 32 w 256"/>
                    <a:gd name="T81" fmla="*/ 288 h 383"/>
                    <a:gd name="T82" fmla="*/ 48 w 256"/>
                    <a:gd name="T83" fmla="*/ 256 h 383"/>
                    <a:gd name="T84" fmla="*/ 48 w 256"/>
                    <a:gd name="T85" fmla="*/ 240 h 383"/>
                    <a:gd name="T86" fmla="*/ 64 w 256"/>
                    <a:gd name="T87" fmla="*/ 224 h 383"/>
                    <a:gd name="T88" fmla="*/ 80 w 256"/>
                    <a:gd name="T89" fmla="*/ 208 h 383"/>
                    <a:gd name="T90" fmla="*/ 80 w 256"/>
                    <a:gd name="T91" fmla="*/ 176 h 383"/>
                    <a:gd name="T92" fmla="*/ 96 w 256"/>
                    <a:gd name="T93" fmla="*/ 160 h 383"/>
                    <a:gd name="T94" fmla="*/ 96 w 256"/>
                    <a:gd name="T95" fmla="*/ 128 h 383"/>
                    <a:gd name="T96" fmla="*/ 96 w 256"/>
                    <a:gd name="T97" fmla="*/ 112 h 383"/>
                    <a:gd name="T98" fmla="*/ 112 w 256"/>
                    <a:gd name="T99" fmla="*/ 96 h 383"/>
                    <a:gd name="T100" fmla="*/ 112 w 256"/>
                    <a:gd name="T101" fmla="*/ 64 h 383"/>
                    <a:gd name="T102" fmla="*/ 112 w 256"/>
                    <a:gd name="T103" fmla="*/ 48 h 383"/>
                    <a:gd name="T104" fmla="*/ 112 w 256"/>
                    <a:gd name="T105" fmla="*/ 32 h 383"/>
                    <a:gd name="T106" fmla="*/ 96 w 256"/>
                    <a:gd name="T107" fmla="*/ 16 h 383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256"/>
                    <a:gd name="T163" fmla="*/ 0 h 383"/>
                    <a:gd name="T164" fmla="*/ 256 w 256"/>
                    <a:gd name="T165" fmla="*/ 383 h 383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256" h="383">
                      <a:moveTo>
                        <a:pt x="96" y="16"/>
                      </a:moveTo>
                      <a:lnTo>
                        <a:pt x="112" y="16"/>
                      </a:lnTo>
                      <a:lnTo>
                        <a:pt x="128" y="0"/>
                      </a:lnTo>
                      <a:lnTo>
                        <a:pt x="144" y="0"/>
                      </a:lnTo>
                      <a:lnTo>
                        <a:pt x="160" y="0"/>
                      </a:lnTo>
                      <a:lnTo>
                        <a:pt x="176" y="0"/>
                      </a:lnTo>
                      <a:lnTo>
                        <a:pt x="192" y="0"/>
                      </a:lnTo>
                      <a:lnTo>
                        <a:pt x="208" y="0"/>
                      </a:lnTo>
                      <a:lnTo>
                        <a:pt x="208" y="16"/>
                      </a:lnTo>
                      <a:lnTo>
                        <a:pt x="208" y="32"/>
                      </a:lnTo>
                      <a:lnTo>
                        <a:pt x="208" y="64"/>
                      </a:lnTo>
                      <a:lnTo>
                        <a:pt x="208" y="80"/>
                      </a:lnTo>
                      <a:lnTo>
                        <a:pt x="208" y="96"/>
                      </a:lnTo>
                      <a:lnTo>
                        <a:pt x="208" y="128"/>
                      </a:lnTo>
                      <a:lnTo>
                        <a:pt x="208" y="144"/>
                      </a:lnTo>
                      <a:lnTo>
                        <a:pt x="208" y="160"/>
                      </a:lnTo>
                      <a:lnTo>
                        <a:pt x="208" y="176"/>
                      </a:lnTo>
                      <a:lnTo>
                        <a:pt x="208" y="192"/>
                      </a:lnTo>
                      <a:lnTo>
                        <a:pt x="208" y="208"/>
                      </a:lnTo>
                      <a:lnTo>
                        <a:pt x="208" y="224"/>
                      </a:lnTo>
                      <a:lnTo>
                        <a:pt x="208" y="240"/>
                      </a:lnTo>
                      <a:lnTo>
                        <a:pt x="224" y="240"/>
                      </a:lnTo>
                      <a:lnTo>
                        <a:pt x="224" y="256"/>
                      </a:lnTo>
                      <a:lnTo>
                        <a:pt x="224" y="272"/>
                      </a:lnTo>
                      <a:lnTo>
                        <a:pt x="240" y="288"/>
                      </a:lnTo>
                      <a:lnTo>
                        <a:pt x="240" y="320"/>
                      </a:lnTo>
                      <a:lnTo>
                        <a:pt x="256" y="336"/>
                      </a:lnTo>
                      <a:lnTo>
                        <a:pt x="256" y="352"/>
                      </a:lnTo>
                      <a:lnTo>
                        <a:pt x="256" y="383"/>
                      </a:lnTo>
                      <a:lnTo>
                        <a:pt x="224" y="383"/>
                      </a:lnTo>
                      <a:lnTo>
                        <a:pt x="176" y="383"/>
                      </a:lnTo>
                      <a:lnTo>
                        <a:pt x="144" y="383"/>
                      </a:lnTo>
                      <a:lnTo>
                        <a:pt x="96" y="383"/>
                      </a:lnTo>
                      <a:lnTo>
                        <a:pt x="64" y="383"/>
                      </a:lnTo>
                      <a:lnTo>
                        <a:pt x="32" y="367"/>
                      </a:lnTo>
                      <a:lnTo>
                        <a:pt x="16" y="367"/>
                      </a:lnTo>
                      <a:lnTo>
                        <a:pt x="0" y="367"/>
                      </a:lnTo>
                      <a:lnTo>
                        <a:pt x="0" y="320"/>
                      </a:lnTo>
                      <a:lnTo>
                        <a:pt x="0" y="304"/>
                      </a:lnTo>
                      <a:lnTo>
                        <a:pt x="16" y="288"/>
                      </a:lnTo>
                      <a:lnTo>
                        <a:pt x="32" y="288"/>
                      </a:lnTo>
                      <a:lnTo>
                        <a:pt x="48" y="256"/>
                      </a:lnTo>
                      <a:lnTo>
                        <a:pt x="48" y="240"/>
                      </a:lnTo>
                      <a:lnTo>
                        <a:pt x="64" y="224"/>
                      </a:lnTo>
                      <a:lnTo>
                        <a:pt x="80" y="208"/>
                      </a:lnTo>
                      <a:lnTo>
                        <a:pt x="80" y="176"/>
                      </a:lnTo>
                      <a:lnTo>
                        <a:pt x="96" y="160"/>
                      </a:lnTo>
                      <a:lnTo>
                        <a:pt x="96" y="128"/>
                      </a:lnTo>
                      <a:lnTo>
                        <a:pt x="96" y="112"/>
                      </a:lnTo>
                      <a:lnTo>
                        <a:pt x="112" y="96"/>
                      </a:lnTo>
                      <a:lnTo>
                        <a:pt x="112" y="64"/>
                      </a:lnTo>
                      <a:lnTo>
                        <a:pt x="112" y="48"/>
                      </a:lnTo>
                      <a:lnTo>
                        <a:pt x="112" y="32"/>
                      </a:lnTo>
                      <a:lnTo>
                        <a:pt x="96" y="16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440" name="Freeform 51"/>
                <p:cNvSpPr>
                  <a:spLocks/>
                </p:cNvSpPr>
                <p:nvPr/>
              </p:nvSpPr>
              <p:spPr bwMode="auto">
                <a:xfrm>
                  <a:off x="3715" y="2036"/>
                  <a:ext cx="256" cy="383"/>
                </a:xfrm>
                <a:custGeom>
                  <a:avLst/>
                  <a:gdLst>
                    <a:gd name="T0" fmla="*/ 96 w 256"/>
                    <a:gd name="T1" fmla="*/ 16 h 383"/>
                    <a:gd name="T2" fmla="*/ 112 w 256"/>
                    <a:gd name="T3" fmla="*/ 16 h 383"/>
                    <a:gd name="T4" fmla="*/ 128 w 256"/>
                    <a:gd name="T5" fmla="*/ 0 h 383"/>
                    <a:gd name="T6" fmla="*/ 144 w 256"/>
                    <a:gd name="T7" fmla="*/ 0 h 383"/>
                    <a:gd name="T8" fmla="*/ 160 w 256"/>
                    <a:gd name="T9" fmla="*/ 0 h 383"/>
                    <a:gd name="T10" fmla="*/ 176 w 256"/>
                    <a:gd name="T11" fmla="*/ 0 h 383"/>
                    <a:gd name="T12" fmla="*/ 192 w 256"/>
                    <a:gd name="T13" fmla="*/ 0 h 383"/>
                    <a:gd name="T14" fmla="*/ 208 w 256"/>
                    <a:gd name="T15" fmla="*/ 0 h 383"/>
                    <a:gd name="T16" fmla="*/ 208 w 256"/>
                    <a:gd name="T17" fmla="*/ 16 h 383"/>
                    <a:gd name="T18" fmla="*/ 208 w 256"/>
                    <a:gd name="T19" fmla="*/ 32 h 383"/>
                    <a:gd name="T20" fmla="*/ 208 w 256"/>
                    <a:gd name="T21" fmla="*/ 64 h 383"/>
                    <a:gd name="T22" fmla="*/ 208 w 256"/>
                    <a:gd name="T23" fmla="*/ 80 h 383"/>
                    <a:gd name="T24" fmla="*/ 208 w 256"/>
                    <a:gd name="T25" fmla="*/ 96 h 383"/>
                    <a:gd name="T26" fmla="*/ 208 w 256"/>
                    <a:gd name="T27" fmla="*/ 128 h 383"/>
                    <a:gd name="T28" fmla="*/ 208 w 256"/>
                    <a:gd name="T29" fmla="*/ 144 h 383"/>
                    <a:gd name="T30" fmla="*/ 208 w 256"/>
                    <a:gd name="T31" fmla="*/ 160 h 383"/>
                    <a:gd name="T32" fmla="*/ 208 w 256"/>
                    <a:gd name="T33" fmla="*/ 176 h 383"/>
                    <a:gd name="T34" fmla="*/ 208 w 256"/>
                    <a:gd name="T35" fmla="*/ 192 h 383"/>
                    <a:gd name="T36" fmla="*/ 208 w 256"/>
                    <a:gd name="T37" fmla="*/ 208 h 383"/>
                    <a:gd name="T38" fmla="*/ 208 w 256"/>
                    <a:gd name="T39" fmla="*/ 224 h 383"/>
                    <a:gd name="T40" fmla="*/ 208 w 256"/>
                    <a:gd name="T41" fmla="*/ 240 h 383"/>
                    <a:gd name="T42" fmla="*/ 224 w 256"/>
                    <a:gd name="T43" fmla="*/ 240 h 383"/>
                    <a:gd name="T44" fmla="*/ 224 w 256"/>
                    <a:gd name="T45" fmla="*/ 256 h 383"/>
                    <a:gd name="T46" fmla="*/ 224 w 256"/>
                    <a:gd name="T47" fmla="*/ 272 h 383"/>
                    <a:gd name="T48" fmla="*/ 240 w 256"/>
                    <a:gd name="T49" fmla="*/ 288 h 383"/>
                    <a:gd name="T50" fmla="*/ 240 w 256"/>
                    <a:gd name="T51" fmla="*/ 320 h 383"/>
                    <a:gd name="T52" fmla="*/ 256 w 256"/>
                    <a:gd name="T53" fmla="*/ 336 h 383"/>
                    <a:gd name="T54" fmla="*/ 256 w 256"/>
                    <a:gd name="T55" fmla="*/ 352 h 383"/>
                    <a:gd name="T56" fmla="*/ 256 w 256"/>
                    <a:gd name="T57" fmla="*/ 383 h 383"/>
                    <a:gd name="T58" fmla="*/ 224 w 256"/>
                    <a:gd name="T59" fmla="*/ 383 h 383"/>
                    <a:gd name="T60" fmla="*/ 176 w 256"/>
                    <a:gd name="T61" fmla="*/ 383 h 383"/>
                    <a:gd name="T62" fmla="*/ 144 w 256"/>
                    <a:gd name="T63" fmla="*/ 383 h 383"/>
                    <a:gd name="T64" fmla="*/ 96 w 256"/>
                    <a:gd name="T65" fmla="*/ 383 h 383"/>
                    <a:gd name="T66" fmla="*/ 64 w 256"/>
                    <a:gd name="T67" fmla="*/ 383 h 383"/>
                    <a:gd name="T68" fmla="*/ 32 w 256"/>
                    <a:gd name="T69" fmla="*/ 367 h 383"/>
                    <a:gd name="T70" fmla="*/ 16 w 256"/>
                    <a:gd name="T71" fmla="*/ 367 h 383"/>
                    <a:gd name="T72" fmla="*/ 0 w 256"/>
                    <a:gd name="T73" fmla="*/ 367 h 383"/>
                    <a:gd name="T74" fmla="*/ 0 w 256"/>
                    <a:gd name="T75" fmla="*/ 320 h 383"/>
                    <a:gd name="T76" fmla="*/ 0 w 256"/>
                    <a:gd name="T77" fmla="*/ 304 h 383"/>
                    <a:gd name="T78" fmla="*/ 16 w 256"/>
                    <a:gd name="T79" fmla="*/ 288 h 383"/>
                    <a:gd name="T80" fmla="*/ 32 w 256"/>
                    <a:gd name="T81" fmla="*/ 288 h 383"/>
                    <a:gd name="T82" fmla="*/ 48 w 256"/>
                    <a:gd name="T83" fmla="*/ 256 h 383"/>
                    <a:gd name="T84" fmla="*/ 48 w 256"/>
                    <a:gd name="T85" fmla="*/ 240 h 383"/>
                    <a:gd name="T86" fmla="*/ 64 w 256"/>
                    <a:gd name="T87" fmla="*/ 224 h 383"/>
                    <a:gd name="T88" fmla="*/ 80 w 256"/>
                    <a:gd name="T89" fmla="*/ 208 h 383"/>
                    <a:gd name="T90" fmla="*/ 80 w 256"/>
                    <a:gd name="T91" fmla="*/ 176 h 383"/>
                    <a:gd name="T92" fmla="*/ 96 w 256"/>
                    <a:gd name="T93" fmla="*/ 160 h 383"/>
                    <a:gd name="T94" fmla="*/ 96 w 256"/>
                    <a:gd name="T95" fmla="*/ 128 h 383"/>
                    <a:gd name="T96" fmla="*/ 96 w 256"/>
                    <a:gd name="T97" fmla="*/ 112 h 383"/>
                    <a:gd name="T98" fmla="*/ 112 w 256"/>
                    <a:gd name="T99" fmla="*/ 96 h 383"/>
                    <a:gd name="T100" fmla="*/ 112 w 256"/>
                    <a:gd name="T101" fmla="*/ 64 h 383"/>
                    <a:gd name="T102" fmla="*/ 112 w 256"/>
                    <a:gd name="T103" fmla="*/ 48 h 383"/>
                    <a:gd name="T104" fmla="*/ 112 w 256"/>
                    <a:gd name="T105" fmla="*/ 32 h 383"/>
                    <a:gd name="T106" fmla="*/ 96 w 256"/>
                    <a:gd name="T107" fmla="*/ 16 h 383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256"/>
                    <a:gd name="T163" fmla="*/ 0 h 383"/>
                    <a:gd name="T164" fmla="*/ 256 w 256"/>
                    <a:gd name="T165" fmla="*/ 383 h 383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256" h="383">
                      <a:moveTo>
                        <a:pt x="96" y="16"/>
                      </a:moveTo>
                      <a:lnTo>
                        <a:pt x="112" y="16"/>
                      </a:lnTo>
                      <a:lnTo>
                        <a:pt x="128" y="0"/>
                      </a:lnTo>
                      <a:lnTo>
                        <a:pt x="144" y="0"/>
                      </a:lnTo>
                      <a:lnTo>
                        <a:pt x="160" y="0"/>
                      </a:lnTo>
                      <a:lnTo>
                        <a:pt x="176" y="0"/>
                      </a:lnTo>
                      <a:lnTo>
                        <a:pt x="192" y="0"/>
                      </a:lnTo>
                      <a:lnTo>
                        <a:pt x="208" y="0"/>
                      </a:lnTo>
                      <a:lnTo>
                        <a:pt x="208" y="16"/>
                      </a:lnTo>
                      <a:lnTo>
                        <a:pt x="208" y="32"/>
                      </a:lnTo>
                      <a:lnTo>
                        <a:pt x="208" y="64"/>
                      </a:lnTo>
                      <a:lnTo>
                        <a:pt x="208" y="80"/>
                      </a:lnTo>
                      <a:lnTo>
                        <a:pt x="208" y="96"/>
                      </a:lnTo>
                      <a:lnTo>
                        <a:pt x="208" y="128"/>
                      </a:lnTo>
                      <a:lnTo>
                        <a:pt x="208" y="144"/>
                      </a:lnTo>
                      <a:lnTo>
                        <a:pt x="208" y="160"/>
                      </a:lnTo>
                      <a:lnTo>
                        <a:pt x="208" y="176"/>
                      </a:lnTo>
                      <a:lnTo>
                        <a:pt x="208" y="192"/>
                      </a:lnTo>
                      <a:lnTo>
                        <a:pt x="208" y="208"/>
                      </a:lnTo>
                      <a:lnTo>
                        <a:pt x="208" y="224"/>
                      </a:lnTo>
                      <a:lnTo>
                        <a:pt x="208" y="240"/>
                      </a:lnTo>
                      <a:lnTo>
                        <a:pt x="224" y="240"/>
                      </a:lnTo>
                      <a:lnTo>
                        <a:pt x="224" y="256"/>
                      </a:lnTo>
                      <a:lnTo>
                        <a:pt x="224" y="272"/>
                      </a:lnTo>
                      <a:lnTo>
                        <a:pt x="240" y="288"/>
                      </a:lnTo>
                      <a:lnTo>
                        <a:pt x="240" y="320"/>
                      </a:lnTo>
                      <a:lnTo>
                        <a:pt x="256" y="336"/>
                      </a:lnTo>
                      <a:lnTo>
                        <a:pt x="256" y="352"/>
                      </a:lnTo>
                      <a:lnTo>
                        <a:pt x="256" y="383"/>
                      </a:lnTo>
                      <a:lnTo>
                        <a:pt x="224" y="383"/>
                      </a:lnTo>
                      <a:lnTo>
                        <a:pt x="176" y="383"/>
                      </a:lnTo>
                      <a:lnTo>
                        <a:pt x="144" y="383"/>
                      </a:lnTo>
                      <a:lnTo>
                        <a:pt x="96" y="383"/>
                      </a:lnTo>
                      <a:lnTo>
                        <a:pt x="64" y="383"/>
                      </a:lnTo>
                      <a:lnTo>
                        <a:pt x="32" y="367"/>
                      </a:lnTo>
                      <a:lnTo>
                        <a:pt x="16" y="367"/>
                      </a:lnTo>
                      <a:lnTo>
                        <a:pt x="0" y="367"/>
                      </a:lnTo>
                      <a:lnTo>
                        <a:pt x="0" y="320"/>
                      </a:lnTo>
                      <a:lnTo>
                        <a:pt x="0" y="304"/>
                      </a:lnTo>
                      <a:lnTo>
                        <a:pt x="16" y="288"/>
                      </a:lnTo>
                      <a:lnTo>
                        <a:pt x="32" y="288"/>
                      </a:lnTo>
                      <a:lnTo>
                        <a:pt x="48" y="256"/>
                      </a:lnTo>
                      <a:lnTo>
                        <a:pt x="48" y="240"/>
                      </a:lnTo>
                      <a:lnTo>
                        <a:pt x="64" y="224"/>
                      </a:lnTo>
                      <a:lnTo>
                        <a:pt x="80" y="208"/>
                      </a:lnTo>
                      <a:lnTo>
                        <a:pt x="80" y="176"/>
                      </a:lnTo>
                      <a:lnTo>
                        <a:pt x="96" y="160"/>
                      </a:lnTo>
                      <a:lnTo>
                        <a:pt x="96" y="128"/>
                      </a:lnTo>
                      <a:lnTo>
                        <a:pt x="96" y="112"/>
                      </a:lnTo>
                      <a:lnTo>
                        <a:pt x="112" y="96"/>
                      </a:lnTo>
                      <a:lnTo>
                        <a:pt x="112" y="64"/>
                      </a:lnTo>
                      <a:lnTo>
                        <a:pt x="112" y="48"/>
                      </a:lnTo>
                      <a:lnTo>
                        <a:pt x="112" y="32"/>
                      </a:lnTo>
                      <a:lnTo>
                        <a:pt x="96" y="16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441" name="Freeform 52"/>
                <p:cNvSpPr>
                  <a:spLocks/>
                </p:cNvSpPr>
                <p:nvPr/>
              </p:nvSpPr>
              <p:spPr bwMode="auto">
                <a:xfrm>
                  <a:off x="3723" y="2044"/>
                  <a:ext cx="256" cy="383"/>
                </a:xfrm>
                <a:custGeom>
                  <a:avLst/>
                  <a:gdLst>
                    <a:gd name="T0" fmla="*/ 96 w 256"/>
                    <a:gd name="T1" fmla="*/ 16 h 383"/>
                    <a:gd name="T2" fmla="*/ 112 w 256"/>
                    <a:gd name="T3" fmla="*/ 16 h 383"/>
                    <a:gd name="T4" fmla="*/ 128 w 256"/>
                    <a:gd name="T5" fmla="*/ 0 h 383"/>
                    <a:gd name="T6" fmla="*/ 144 w 256"/>
                    <a:gd name="T7" fmla="*/ 0 h 383"/>
                    <a:gd name="T8" fmla="*/ 160 w 256"/>
                    <a:gd name="T9" fmla="*/ 0 h 383"/>
                    <a:gd name="T10" fmla="*/ 176 w 256"/>
                    <a:gd name="T11" fmla="*/ 0 h 383"/>
                    <a:gd name="T12" fmla="*/ 192 w 256"/>
                    <a:gd name="T13" fmla="*/ 0 h 383"/>
                    <a:gd name="T14" fmla="*/ 208 w 256"/>
                    <a:gd name="T15" fmla="*/ 0 h 383"/>
                    <a:gd name="T16" fmla="*/ 208 w 256"/>
                    <a:gd name="T17" fmla="*/ 16 h 383"/>
                    <a:gd name="T18" fmla="*/ 208 w 256"/>
                    <a:gd name="T19" fmla="*/ 32 h 383"/>
                    <a:gd name="T20" fmla="*/ 208 w 256"/>
                    <a:gd name="T21" fmla="*/ 64 h 383"/>
                    <a:gd name="T22" fmla="*/ 208 w 256"/>
                    <a:gd name="T23" fmla="*/ 80 h 383"/>
                    <a:gd name="T24" fmla="*/ 208 w 256"/>
                    <a:gd name="T25" fmla="*/ 96 h 383"/>
                    <a:gd name="T26" fmla="*/ 208 w 256"/>
                    <a:gd name="T27" fmla="*/ 128 h 383"/>
                    <a:gd name="T28" fmla="*/ 208 w 256"/>
                    <a:gd name="T29" fmla="*/ 144 h 383"/>
                    <a:gd name="T30" fmla="*/ 208 w 256"/>
                    <a:gd name="T31" fmla="*/ 160 h 383"/>
                    <a:gd name="T32" fmla="*/ 208 w 256"/>
                    <a:gd name="T33" fmla="*/ 176 h 383"/>
                    <a:gd name="T34" fmla="*/ 208 w 256"/>
                    <a:gd name="T35" fmla="*/ 192 h 383"/>
                    <a:gd name="T36" fmla="*/ 208 w 256"/>
                    <a:gd name="T37" fmla="*/ 208 h 383"/>
                    <a:gd name="T38" fmla="*/ 208 w 256"/>
                    <a:gd name="T39" fmla="*/ 224 h 383"/>
                    <a:gd name="T40" fmla="*/ 208 w 256"/>
                    <a:gd name="T41" fmla="*/ 240 h 383"/>
                    <a:gd name="T42" fmla="*/ 224 w 256"/>
                    <a:gd name="T43" fmla="*/ 240 h 383"/>
                    <a:gd name="T44" fmla="*/ 224 w 256"/>
                    <a:gd name="T45" fmla="*/ 256 h 383"/>
                    <a:gd name="T46" fmla="*/ 224 w 256"/>
                    <a:gd name="T47" fmla="*/ 272 h 383"/>
                    <a:gd name="T48" fmla="*/ 240 w 256"/>
                    <a:gd name="T49" fmla="*/ 288 h 383"/>
                    <a:gd name="T50" fmla="*/ 240 w 256"/>
                    <a:gd name="T51" fmla="*/ 320 h 383"/>
                    <a:gd name="T52" fmla="*/ 256 w 256"/>
                    <a:gd name="T53" fmla="*/ 336 h 383"/>
                    <a:gd name="T54" fmla="*/ 256 w 256"/>
                    <a:gd name="T55" fmla="*/ 351 h 383"/>
                    <a:gd name="T56" fmla="*/ 256 w 256"/>
                    <a:gd name="T57" fmla="*/ 383 h 383"/>
                    <a:gd name="T58" fmla="*/ 224 w 256"/>
                    <a:gd name="T59" fmla="*/ 383 h 383"/>
                    <a:gd name="T60" fmla="*/ 176 w 256"/>
                    <a:gd name="T61" fmla="*/ 383 h 383"/>
                    <a:gd name="T62" fmla="*/ 144 w 256"/>
                    <a:gd name="T63" fmla="*/ 383 h 383"/>
                    <a:gd name="T64" fmla="*/ 96 w 256"/>
                    <a:gd name="T65" fmla="*/ 383 h 383"/>
                    <a:gd name="T66" fmla="*/ 64 w 256"/>
                    <a:gd name="T67" fmla="*/ 383 h 383"/>
                    <a:gd name="T68" fmla="*/ 32 w 256"/>
                    <a:gd name="T69" fmla="*/ 367 h 383"/>
                    <a:gd name="T70" fmla="*/ 16 w 256"/>
                    <a:gd name="T71" fmla="*/ 367 h 383"/>
                    <a:gd name="T72" fmla="*/ 0 w 256"/>
                    <a:gd name="T73" fmla="*/ 367 h 383"/>
                    <a:gd name="T74" fmla="*/ 0 w 256"/>
                    <a:gd name="T75" fmla="*/ 320 h 383"/>
                    <a:gd name="T76" fmla="*/ 0 w 256"/>
                    <a:gd name="T77" fmla="*/ 304 h 383"/>
                    <a:gd name="T78" fmla="*/ 16 w 256"/>
                    <a:gd name="T79" fmla="*/ 288 h 383"/>
                    <a:gd name="T80" fmla="*/ 32 w 256"/>
                    <a:gd name="T81" fmla="*/ 288 h 383"/>
                    <a:gd name="T82" fmla="*/ 48 w 256"/>
                    <a:gd name="T83" fmla="*/ 256 h 383"/>
                    <a:gd name="T84" fmla="*/ 48 w 256"/>
                    <a:gd name="T85" fmla="*/ 240 h 383"/>
                    <a:gd name="T86" fmla="*/ 64 w 256"/>
                    <a:gd name="T87" fmla="*/ 224 h 383"/>
                    <a:gd name="T88" fmla="*/ 80 w 256"/>
                    <a:gd name="T89" fmla="*/ 208 h 383"/>
                    <a:gd name="T90" fmla="*/ 80 w 256"/>
                    <a:gd name="T91" fmla="*/ 176 h 383"/>
                    <a:gd name="T92" fmla="*/ 96 w 256"/>
                    <a:gd name="T93" fmla="*/ 160 h 383"/>
                    <a:gd name="T94" fmla="*/ 96 w 256"/>
                    <a:gd name="T95" fmla="*/ 128 h 383"/>
                    <a:gd name="T96" fmla="*/ 96 w 256"/>
                    <a:gd name="T97" fmla="*/ 112 h 383"/>
                    <a:gd name="T98" fmla="*/ 112 w 256"/>
                    <a:gd name="T99" fmla="*/ 96 h 383"/>
                    <a:gd name="T100" fmla="*/ 112 w 256"/>
                    <a:gd name="T101" fmla="*/ 64 h 383"/>
                    <a:gd name="T102" fmla="*/ 112 w 256"/>
                    <a:gd name="T103" fmla="*/ 48 h 383"/>
                    <a:gd name="T104" fmla="*/ 112 w 256"/>
                    <a:gd name="T105" fmla="*/ 32 h 383"/>
                    <a:gd name="T106" fmla="*/ 96 w 256"/>
                    <a:gd name="T107" fmla="*/ 16 h 383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256"/>
                    <a:gd name="T163" fmla="*/ 0 h 383"/>
                    <a:gd name="T164" fmla="*/ 256 w 256"/>
                    <a:gd name="T165" fmla="*/ 383 h 383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256" h="383">
                      <a:moveTo>
                        <a:pt x="96" y="16"/>
                      </a:moveTo>
                      <a:lnTo>
                        <a:pt x="112" y="16"/>
                      </a:lnTo>
                      <a:lnTo>
                        <a:pt x="128" y="0"/>
                      </a:lnTo>
                      <a:lnTo>
                        <a:pt x="144" y="0"/>
                      </a:lnTo>
                      <a:lnTo>
                        <a:pt x="160" y="0"/>
                      </a:lnTo>
                      <a:lnTo>
                        <a:pt x="176" y="0"/>
                      </a:lnTo>
                      <a:lnTo>
                        <a:pt x="192" y="0"/>
                      </a:lnTo>
                      <a:lnTo>
                        <a:pt x="208" y="0"/>
                      </a:lnTo>
                      <a:lnTo>
                        <a:pt x="208" y="16"/>
                      </a:lnTo>
                      <a:lnTo>
                        <a:pt x="208" y="32"/>
                      </a:lnTo>
                      <a:lnTo>
                        <a:pt x="208" y="64"/>
                      </a:lnTo>
                      <a:lnTo>
                        <a:pt x="208" y="80"/>
                      </a:lnTo>
                      <a:lnTo>
                        <a:pt x="208" y="96"/>
                      </a:lnTo>
                      <a:lnTo>
                        <a:pt x="208" y="128"/>
                      </a:lnTo>
                      <a:lnTo>
                        <a:pt x="208" y="144"/>
                      </a:lnTo>
                      <a:lnTo>
                        <a:pt x="208" y="160"/>
                      </a:lnTo>
                      <a:lnTo>
                        <a:pt x="208" y="176"/>
                      </a:lnTo>
                      <a:lnTo>
                        <a:pt x="208" y="192"/>
                      </a:lnTo>
                      <a:lnTo>
                        <a:pt x="208" y="208"/>
                      </a:lnTo>
                      <a:lnTo>
                        <a:pt x="208" y="224"/>
                      </a:lnTo>
                      <a:lnTo>
                        <a:pt x="208" y="240"/>
                      </a:lnTo>
                      <a:lnTo>
                        <a:pt x="224" y="240"/>
                      </a:lnTo>
                      <a:lnTo>
                        <a:pt x="224" y="256"/>
                      </a:lnTo>
                      <a:lnTo>
                        <a:pt x="224" y="272"/>
                      </a:lnTo>
                      <a:lnTo>
                        <a:pt x="240" y="288"/>
                      </a:lnTo>
                      <a:lnTo>
                        <a:pt x="240" y="320"/>
                      </a:lnTo>
                      <a:lnTo>
                        <a:pt x="256" y="336"/>
                      </a:lnTo>
                      <a:lnTo>
                        <a:pt x="256" y="351"/>
                      </a:lnTo>
                      <a:lnTo>
                        <a:pt x="256" y="383"/>
                      </a:lnTo>
                      <a:lnTo>
                        <a:pt x="224" y="383"/>
                      </a:lnTo>
                      <a:lnTo>
                        <a:pt x="176" y="383"/>
                      </a:lnTo>
                      <a:lnTo>
                        <a:pt x="144" y="383"/>
                      </a:lnTo>
                      <a:lnTo>
                        <a:pt x="96" y="383"/>
                      </a:lnTo>
                      <a:lnTo>
                        <a:pt x="64" y="383"/>
                      </a:lnTo>
                      <a:lnTo>
                        <a:pt x="32" y="367"/>
                      </a:lnTo>
                      <a:lnTo>
                        <a:pt x="16" y="367"/>
                      </a:lnTo>
                      <a:lnTo>
                        <a:pt x="0" y="367"/>
                      </a:lnTo>
                      <a:lnTo>
                        <a:pt x="0" y="320"/>
                      </a:lnTo>
                      <a:lnTo>
                        <a:pt x="0" y="304"/>
                      </a:lnTo>
                      <a:lnTo>
                        <a:pt x="16" y="288"/>
                      </a:lnTo>
                      <a:lnTo>
                        <a:pt x="32" y="288"/>
                      </a:lnTo>
                      <a:lnTo>
                        <a:pt x="48" y="256"/>
                      </a:lnTo>
                      <a:lnTo>
                        <a:pt x="48" y="240"/>
                      </a:lnTo>
                      <a:lnTo>
                        <a:pt x="64" y="224"/>
                      </a:lnTo>
                      <a:lnTo>
                        <a:pt x="80" y="208"/>
                      </a:lnTo>
                      <a:lnTo>
                        <a:pt x="80" y="176"/>
                      </a:lnTo>
                      <a:lnTo>
                        <a:pt x="96" y="160"/>
                      </a:lnTo>
                      <a:lnTo>
                        <a:pt x="96" y="128"/>
                      </a:lnTo>
                      <a:lnTo>
                        <a:pt x="96" y="112"/>
                      </a:lnTo>
                      <a:lnTo>
                        <a:pt x="112" y="96"/>
                      </a:lnTo>
                      <a:lnTo>
                        <a:pt x="112" y="64"/>
                      </a:lnTo>
                      <a:lnTo>
                        <a:pt x="112" y="48"/>
                      </a:lnTo>
                      <a:lnTo>
                        <a:pt x="112" y="32"/>
                      </a:lnTo>
                      <a:lnTo>
                        <a:pt x="96" y="16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422" name="Group 53"/>
              <p:cNvGrpSpPr>
                <a:grpSpLocks/>
              </p:cNvGrpSpPr>
              <p:nvPr/>
            </p:nvGrpSpPr>
            <p:grpSpPr bwMode="auto">
              <a:xfrm>
                <a:off x="3412" y="1956"/>
                <a:ext cx="423" cy="487"/>
                <a:chOff x="3412" y="1956"/>
                <a:chExt cx="423" cy="487"/>
              </a:xfrm>
            </p:grpSpPr>
            <p:sp>
              <p:nvSpPr>
                <p:cNvPr id="430" name="Freeform 54"/>
                <p:cNvSpPr>
                  <a:spLocks/>
                </p:cNvSpPr>
                <p:nvPr/>
              </p:nvSpPr>
              <p:spPr bwMode="auto">
                <a:xfrm>
                  <a:off x="3412" y="1956"/>
                  <a:ext cx="415" cy="479"/>
                </a:xfrm>
                <a:custGeom>
                  <a:avLst/>
                  <a:gdLst>
                    <a:gd name="T0" fmla="*/ 127 w 415"/>
                    <a:gd name="T1" fmla="*/ 32 h 479"/>
                    <a:gd name="T2" fmla="*/ 143 w 415"/>
                    <a:gd name="T3" fmla="*/ 16 h 479"/>
                    <a:gd name="T4" fmla="*/ 159 w 415"/>
                    <a:gd name="T5" fmla="*/ 16 h 479"/>
                    <a:gd name="T6" fmla="*/ 175 w 415"/>
                    <a:gd name="T7" fmla="*/ 16 h 479"/>
                    <a:gd name="T8" fmla="*/ 207 w 415"/>
                    <a:gd name="T9" fmla="*/ 0 h 479"/>
                    <a:gd name="T10" fmla="*/ 223 w 415"/>
                    <a:gd name="T11" fmla="*/ 0 h 479"/>
                    <a:gd name="T12" fmla="*/ 239 w 415"/>
                    <a:gd name="T13" fmla="*/ 0 h 479"/>
                    <a:gd name="T14" fmla="*/ 255 w 415"/>
                    <a:gd name="T15" fmla="*/ 16 h 479"/>
                    <a:gd name="T16" fmla="*/ 287 w 415"/>
                    <a:gd name="T17" fmla="*/ 16 h 479"/>
                    <a:gd name="T18" fmla="*/ 303 w 415"/>
                    <a:gd name="T19" fmla="*/ 16 h 479"/>
                    <a:gd name="T20" fmla="*/ 303 w 415"/>
                    <a:gd name="T21" fmla="*/ 32 h 479"/>
                    <a:gd name="T22" fmla="*/ 303 w 415"/>
                    <a:gd name="T23" fmla="*/ 64 h 479"/>
                    <a:gd name="T24" fmla="*/ 303 w 415"/>
                    <a:gd name="T25" fmla="*/ 80 h 479"/>
                    <a:gd name="T26" fmla="*/ 303 w 415"/>
                    <a:gd name="T27" fmla="*/ 112 h 479"/>
                    <a:gd name="T28" fmla="*/ 303 w 415"/>
                    <a:gd name="T29" fmla="*/ 128 h 479"/>
                    <a:gd name="T30" fmla="*/ 303 w 415"/>
                    <a:gd name="T31" fmla="*/ 144 h 479"/>
                    <a:gd name="T32" fmla="*/ 303 w 415"/>
                    <a:gd name="T33" fmla="*/ 160 h 479"/>
                    <a:gd name="T34" fmla="*/ 303 w 415"/>
                    <a:gd name="T35" fmla="*/ 176 h 479"/>
                    <a:gd name="T36" fmla="*/ 303 w 415"/>
                    <a:gd name="T37" fmla="*/ 192 h 479"/>
                    <a:gd name="T38" fmla="*/ 319 w 415"/>
                    <a:gd name="T39" fmla="*/ 208 h 479"/>
                    <a:gd name="T40" fmla="*/ 319 w 415"/>
                    <a:gd name="T41" fmla="*/ 224 h 479"/>
                    <a:gd name="T42" fmla="*/ 335 w 415"/>
                    <a:gd name="T43" fmla="*/ 256 h 479"/>
                    <a:gd name="T44" fmla="*/ 335 w 415"/>
                    <a:gd name="T45" fmla="*/ 272 h 479"/>
                    <a:gd name="T46" fmla="*/ 351 w 415"/>
                    <a:gd name="T47" fmla="*/ 304 h 479"/>
                    <a:gd name="T48" fmla="*/ 367 w 415"/>
                    <a:gd name="T49" fmla="*/ 336 h 479"/>
                    <a:gd name="T50" fmla="*/ 383 w 415"/>
                    <a:gd name="T51" fmla="*/ 368 h 479"/>
                    <a:gd name="T52" fmla="*/ 399 w 415"/>
                    <a:gd name="T53" fmla="*/ 384 h 479"/>
                    <a:gd name="T54" fmla="*/ 415 w 415"/>
                    <a:gd name="T55" fmla="*/ 400 h 479"/>
                    <a:gd name="T56" fmla="*/ 415 w 415"/>
                    <a:gd name="T57" fmla="*/ 463 h 479"/>
                    <a:gd name="T58" fmla="*/ 383 w 415"/>
                    <a:gd name="T59" fmla="*/ 463 h 479"/>
                    <a:gd name="T60" fmla="*/ 367 w 415"/>
                    <a:gd name="T61" fmla="*/ 479 h 479"/>
                    <a:gd name="T62" fmla="*/ 319 w 415"/>
                    <a:gd name="T63" fmla="*/ 479 h 479"/>
                    <a:gd name="T64" fmla="*/ 271 w 415"/>
                    <a:gd name="T65" fmla="*/ 479 h 479"/>
                    <a:gd name="T66" fmla="*/ 239 w 415"/>
                    <a:gd name="T67" fmla="*/ 479 h 479"/>
                    <a:gd name="T68" fmla="*/ 175 w 415"/>
                    <a:gd name="T69" fmla="*/ 479 h 479"/>
                    <a:gd name="T70" fmla="*/ 127 w 415"/>
                    <a:gd name="T71" fmla="*/ 479 h 479"/>
                    <a:gd name="T72" fmla="*/ 79 w 415"/>
                    <a:gd name="T73" fmla="*/ 479 h 479"/>
                    <a:gd name="T74" fmla="*/ 48 w 415"/>
                    <a:gd name="T75" fmla="*/ 479 h 479"/>
                    <a:gd name="T76" fmla="*/ 16 w 415"/>
                    <a:gd name="T77" fmla="*/ 463 h 479"/>
                    <a:gd name="T78" fmla="*/ 0 w 415"/>
                    <a:gd name="T79" fmla="*/ 463 h 479"/>
                    <a:gd name="T80" fmla="*/ 0 w 415"/>
                    <a:gd name="T81" fmla="*/ 400 h 479"/>
                    <a:gd name="T82" fmla="*/ 16 w 415"/>
                    <a:gd name="T83" fmla="*/ 384 h 479"/>
                    <a:gd name="T84" fmla="*/ 16 w 415"/>
                    <a:gd name="T85" fmla="*/ 368 h 479"/>
                    <a:gd name="T86" fmla="*/ 32 w 415"/>
                    <a:gd name="T87" fmla="*/ 352 h 479"/>
                    <a:gd name="T88" fmla="*/ 48 w 415"/>
                    <a:gd name="T89" fmla="*/ 336 h 479"/>
                    <a:gd name="T90" fmla="*/ 63 w 415"/>
                    <a:gd name="T91" fmla="*/ 304 h 479"/>
                    <a:gd name="T92" fmla="*/ 79 w 415"/>
                    <a:gd name="T93" fmla="*/ 288 h 479"/>
                    <a:gd name="T94" fmla="*/ 95 w 415"/>
                    <a:gd name="T95" fmla="*/ 256 h 479"/>
                    <a:gd name="T96" fmla="*/ 95 w 415"/>
                    <a:gd name="T97" fmla="*/ 240 h 479"/>
                    <a:gd name="T98" fmla="*/ 111 w 415"/>
                    <a:gd name="T99" fmla="*/ 192 h 479"/>
                    <a:gd name="T100" fmla="*/ 127 w 415"/>
                    <a:gd name="T101" fmla="*/ 176 h 479"/>
                    <a:gd name="T102" fmla="*/ 127 w 415"/>
                    <a:gd name="T103" fmla="*/ 144 h 479"/>
                    <a:gd name="T104" fmla="*/ 127 w 415"/>
                    <a:gd name="T105" fmla="*/ 128 h 479"/>
                    <a:gd name="T106" fmla="*/ 127 w 415"/>
                    <a:gd name="T107" fmla="*/ 96 h 479"/>
                    <a:gd name="T108" fmla="*/ 127 w 415"/>
                    <a:gd name="T109" fmla="*/ 80 h 479"/>
                    <a:gd name="T110" fmla="*/ 127 w 415"/>
                    <a:gd name="T111" fmla="*/ 48 h 479"/>
                    <a:gd name="T112" fmla="*/ 127 w 415"/>
                    <a:gd name="T113" fmla="*/ 32 h 479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415"/>
                    <a:gd name="T172" fmla="*/ 0 h 479"/>
                    <a:gd name="T173" fmla="*/ 415 w 415"/>
                    <a:gd name="T174" fmla="*/ 479 h 479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415" h="479">
                      <a:moveTo>
                        <a:pt x="127" y="32"/>
                      </a:moveTo>
                      <a:lnTo>
                        <a:pt x="143" y="16"/>
                      </a:lnTo>
                      <a:lnTo>
                        <a:pt x="159" y="16"/>
                      </a:lnTo>
                      <a:lnTo>
                        <a:pt x="175" y="16"/>
                      </a:lnTo>
                      <a:lnTo>
                        <a:pt x="207" y="0"/>
                      </a:lnTo>
                      <a:lnTo>
                        <a:pt x="223" y="0"/>
                      </a:lnTo>
                      <a:lnTo>
                        <a:pt x="239" y="0"/>
                      </a:lnTo>
                      <a:lnTo>
                        <a:pt x="255" y="16"/>
                      </a:lnTo>
                      <a:lnTo>
                        <a:pt x="287" y="16"/>
                      </a:lnTo>
                      <a:lnTo>
                        <a:pt x="303" y="16"/>
                      </a:lnTo>
                      <a:lnTo>
                        <a:pt x="303" y="32"/>
                      </a:lnTo>
                      <a:lnTo>
                        <a:pt x="303" y="64"/>
                      </a:lnTo>
                      <a:lnTo>
                        <a:pt x="303" y="80"/>
                      </a:lnTo>
                      <a:lnTo>
                        <a:pt x="303" y="112"/>
                      </a:lnTo>
                      <a:lnTo>
                        <a:pt x="303" y="128"/>
                      </a:lnTo>
                      <a:lnTo>
                        <a:pt x="303" y="144"/>
                      </a:lnTo>
                      <a:lnTo>
                        <a:pt x="303" y="160"/>
                      </a:lnTo>
                      <a:lnTo>
                        <a:pt x="303" y="176"/>
                      </a:lnTo>
                      <a:lnTo>
                        <a:pt x="303" y="192"/>
                      </a:lnTo>
                      <a:lnTo>
                        <a:pt x="319" y="208"/>
                      </a:lnTo>
                      <a:lnTo>
                        <a:pt x="319" y="224"/>
                      </a:lnTo>
                      <a:lnTo>
                        <a:pt x="335" y="256"/>
                      </a:lnTo>
                      <a:lnTo>
                        <a:pt x="335" y="272"/>
                      </a:lnTo>
                      <a:lnTo>
                        <a:pt x="351" y="304"/>
                      </a:lnTo>
                      <a:lnTo>
                        <a:pt x="367" y="336"/>
                      </a:lnTo>
                      <a:lnTo>
                        <a:pt x="383" y="368"/>
                      </a:lnTo>
                      <a:lnTo>
                        <a:pt x="399" y="384"/>
                      </a:lnTo>
                      <a:lnTo>
                        <a:pt x="415" y="400"/>
                      </a:lnTo>
                      <a:lnTo>
                        <a:pt x="415" y="463"/>
                      </a:lnTo>
                      <a:lnTo>
                        <a:pt x="383" y="463"/>
                      </a:lnTo>
                      <a:lnTo>
                        <a:pt x="367" y="479"/>
                      </a:lnTo>
                      <a:lnTo>
                        <a:pt x="319" y="479"/>
                      </a:lnTo>
                      <a:lnTo>
                        <a:pt x="271" y="479"/>
                      </a:lnTo>
                      <a:lnTo>
                        <a:pt x="239" y="479"/>
                      </a:lnTo>
                      <a:lnTo>
                        <a:pt x="175" y="479"/>
                      </a:lnTo>
                      <a:lnTo>
                        <a:pt x="127" y="479"/>
                      </a:lnTo>
                      <a:lnTo>
                        <a:pt x="79" y="479"/>
                      </a:lnTo>
                      <a:lnTo>
                        <a:pt x="48" y="479"/>
                      </a:lnTo>
                      <a:lnTo>
                        <a:pt x="16" y="463"/>
                      </a:lnTo>
                      <a:lnTo>
                        <a:pt x="0" y="463"/>
                      </a:lnTo>
                      <a:lnTo>
                        <a:pt x="0" y="400"/>
                      </a:lnTo>
                      <a:lnTo>
                        <a:pt x="16" y="384"/>
                      </a:lnTo>
                      <a:lnTo>
                        <a:pt x="16" y="368"/>
                      </a:lnTo>
                      <a:lnTo>
                        <a:pt x="32" y="352"/>
                      </a:lnTo>
                      <a:lnTo>
                        <a:pt x="48" y="336"/>
                      </a:lnTo>
                      <a:lnTo>
                        <a:pt x="63" y="304"/>
                      </a:lnTo>
                      <a:lnTo>
                        <a:pt x="79" y="288"/>
                      </a:lnTo>
                      <a:lnTo>
                        <a:pt x="95" y="256"/>
                      </a:lnTo>
                      <a:lnTo>
                        <a:pt x="95" y="240"/>
                      </a:lnTo>
                      <a:lnTo>
                        <a:pt x="111" y="192"/>
                      </a:lnTo>
                      <a:lnTo>
                        <a:pt x="127" y="176"/>
                      </a:lnTo>
                      <a:lnTo>
                        <a:pt x="127" y="144"/>
                      </a:lnTo>
                      <a:lnTo>
                        <a:pt x="127" y="128"/>
                      </a:lnTo>
                      <a:lnTo>
                        <a:pt x="127" y="96"/>
                      </a:lnTo>
                      <a:lnTo>
                        <a:pt x="127" y="80"/>
                      </a:lnTo>
                      <a:lnTo>
                        <a:pt x="127" y="48"/>
                      </a:lnTo>
                      <a:lnTo>
                        <a:pt x="127" y="32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431" name="Freeform 55"/>
                <p:cNvSpPr>
                  <a:spLocks/>
                </p:cNvSpPr>
                <p:nvPr/>
              </p:nvSpPr>
              <p:spPr bwMode="auto">
                <a:xfrm>
                  <a:off x="3412" y="1956"/>
                  <a:ext cx="415" cy="479"/>
                </a:xfrm>
                <a:custGeom>
                  <a:avLst/>
                  <a:gdLst>
                    <a:gd name="T0" fmla="*/ 127 w 415"/>
                    <a:gd name="T1" fmla="*/ 32 h 479"/>
                    <a:gd name="T2" fmla="*/ 143 w 415"/>
                    <a:gd name="T3" fmla="*/ 16 h 479"/>
                    <a:gd name="T4" fmla="*/ 159 w 415"/>
                    <a:gd name="T5" fmla="*/ 16 h 479"/>
                    <a:gd name="T6" fmla="*/ 175 w 415"/>
                    <a:gd name="T7" fmla="*/ 16 h 479"/>
                    <a:gd name="T8" fmla="*/ 207 w 415"/>
                    <a:gd name="T9" fmla="*/ 0 h 479"/>
                    <a:gd name="T10" fmla="*/ 223 w 415"/>
                    <a:gd name="T11" fmla="*/ 0 h 479"/>
                    <a:gd name="T12" fmla="*/ 239 w 415"/>
                    <a:gd name="T13" fmla="*/ 0 h 479"/>
                    <a:gd name="T14" fmla="*/ 255 w 415"/>
                    <a:gd name="T15" fmla="*/ 16 h 479"/>
                    <a:gd name="T16" fmla="*/ 287 w 415"/>
                    <a:gd name="T17" fmla="*/ 16 h 479"/>
                    <a:gd name="T18" fmla="*/ 303 w 415"/>
                    <a:gd name="T19" fmla="*/ 16 h 479"/>
                    <a:gd name="T20" fmla="*/ 303 w 415"/>
                    <a:gd name="T21" fmla="*/ 32 h 479"/>
                    <a:gd name="T22" fmla="*/ 303 w 415"/>
                    <a:gd name="T23" fmla="*/ 64 h 479"/>
                    <a:gd name="T24" fmla="*/ 303 w 415"/>
                    <a:gd name="T25" fmla="*/ 80 h 479"/>
                    <a:gd name="T26" fmla="*/ 303 w 415"/>
                    <a:gd name="T27" fmla="*/ 112 h 479"/>
                    <a:gd name="T28" fmla="*/ 303 w 415"/>
                    <a:gd name="T29" fmla="*/ 128 h 479"/>
                    <a:gd name="T30" fmla="*/ 303 w 415"/>
                    <a:gd name="T31" fmla="*/ 144 h 479"/>
                    <a:gd name="T32" fmla="*/ 303 w 415"/>
                    <a:gd name="T33" fmla="*/ 160 h 479"/>
                    <a:gd name="T34" fmla="*/ 303 w 415"/>
                    <a:gd name="T35" fmla="*/ 176 h 479"/>
                    <a:gd name="T36" fmla="*/ 303 w 415"/>
                    <a:gd name="T37" fmla="*/ 192 h 479"/>
                    <a:gd name="T38" fmla="*/ 319 w 415"/>
                    <a:gd name="T39" fmla="*/ 208 h 479"/>
                    <a:gd name="T40" fmla="*/ 319 w 415"/>
                    <a:gd name="T41" fmla="*/ 224 h 479"/>
                    <a:gd name="T42" fmla="*/ 335 w 415"/>
                    <a:gd name="T43" fmla="*/ 256 h 479"/>
                    <a:gd name="T44" fmla="*/ 335 w 415"/>
                    <a:gd name="T45" fmla="*/ 272 h 479"/>
                    <a:gd name="T46" fmla="*/ 351 w 415"/>
                    <a:gd name="T47" fmla="*/ 304 h 479"/>
                    <a:gd name="T48" fmla="*/ 367 w 415"/>
                    <a:gd name="T49" fmla="*/ 336 h 479"/>
                    <a:gd name="T50" fmla="*/ 383 w 415"/>
                    <a:gd name="T51" fmla="*/ 368 h 479"/>
                    <a:gd name="T52" fmla="*/ 399 w 415"/>
                    <a:gd name="T53" fmla="*/ 384 h 479"/>
                    <a:gd name="T54" fmla="*/ 415 w 415"/>
                    <a:gd name="T55" fmla="*/ 400 h 479"/>
                    <a:gd name="T56" fmla="*/ 415 w 415"/>
                    <a:gd name="T57" fmla="*/ 463 h 479"/>
                    <a:gd name="T58" fmla="*/ 383 w 415"/>
                    <a:gd name="T59" fmla="*/ 463 h 479"/>
                    <a:gd name="T60" fmla="*/ 367 w 415"/>
                    <a:gd name="T61" fmla="*/ 479 h 479"/>
                    <a:gd name="T62" fmla="*/ 319 w 415"/>
                    <a:gd name="T63" fmla="*/ 479 h 479"/>
                    <a:gd name="T64" fmla="*/ 271 w 415"/>
                    <a:gd name="T65" fmla="*/ 479 h 479"/>
                    <a:gd name="T66" fmla="*/ 239 w 415"/>
                    <a:gd name="T67" fmla="*/ 479 h 479"/>
                    <a:gd name="T68" fmla="*/ 175 w 415"/>
                    <a:gd name="T69" fmla="*/ 479 h 479"/>
                    <a:gd name="T70" fmla="*/ 127 w 415"/>
                    <a:gd name="T71" fmla="*/ 479 h 479"/>
                    <a:gd name="T72" fmla="*/ 79 w 415"/>
                    <a:gd name="T73" fmla="*/ 479 h 479"/>
                    <a:gd name="T74" fmla="*/ 48 w 415"/>
                    <a:gd name="T75" fmla="*/ 479 h 479"/>
                    <a:gd name="T76" fmla="*/ 16 w 415"/>
                    <a:gd name="T77" fmla="*/ 463 h 479"/>
                    <a:gd name="T78" fmla="*/ 0 w 415"/>
                    <a:gd name="T79" fmla="*/ 463 h 479"/>
                    <a:gd name="T80" fmla="*/ 0 w 415"/>
                    <a:gd name="T81" fmla="*/ 400 h 479"/>
                    <a:gd name="T82" fmla="*/ 16 w 415"/>
                    <a:gd name="T83" fmla="*/ 384 h 479"/>
                    <a:gd name="T84" fmla="*/ 16 w 415"/>
                    <a:gd name="T85" fmla="*/ 368 h 479"/>
                    <a:gd name="T86" fmla="*/ 32 w 415"/>
                    <a:gd name="T87" fmla="*/ 352 h 479"/>
                    <a:gd name="T88" fmla="*/ 48 w 415"/>
                    <a:gd name="T89" fmla="*/ 336 h 479"/>
                    <a:gd name="T90" fmla="*/ 63 w 415"/>
                    <a:gd name="T91" fmla="*/ 304 h 479"/>
                    <a:gd name="T92" fmla="*/ 79 w 415"/>
                    <a:gd name="T93" fmla="*/ 288 h 479"/>
                    <a:gd name="T94" fmla="*/ 95 w 415"/>
                    <a:gd name="T95" fmla="*/ 256 h 479"/>
                    <a:gd name="T96" fmla="*/ 95 w 415"/>
                    <a:gd name="T97" fmla="*/ 240 h 479"/>
                    <a:gd name="T98" fmla="*/ 111 w 415"/>
                    <a:gd name="T99" fmla="*/ 192 h 479"/>
                    <a:gd name="T100" fmla="*/ 127 w 415"/>
                    <a:gd name="T101" fmla="*/ 176 h 479"/>
                    <a:gd name="T102" fmla="*/ 127 w 415"/>
                    <a:gd name="T103" fmla="*/ 144 h 479"/>
                    <a:gd name="T104" fmla="*/ 127 w 415"/>
                    <a:gd name="T105" fmla="*/ 128 h 479"/>
                    <a:gd name="T106" fmla="*/ 127 w 415"/>
                    <a:gd name="T107" fmla="*/ 96 h 479"/>
                    <a:gd name="T108" fmla="*/ 127 w 415"/>
                    <a:gd name="T109" fmla="*/ 80 h 479"/>
                    <a:gd name="T110" fmla="*/ 127 w 415"/>
                    <a:gd name="T111" fmla="*/ 48 h 479"/>
                    <a:gd name="T112" fmla="*/ 127 w 415"/>
                    <a:gd name="T113" fmla="*/ 32 h 479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415"/>
                    <a:gd name="T172" fmla="*/ 0 h 479"/>
                    <a:gd name="T173" fmla="*/ 415 w 415"/>
                    <a:gd name="T174" fmla="*/ 479 h 479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415" h="479">
                      <a:moveTo>
                        <a:pt x="127" y="32"/>
                      </a:moveTo>
                      <a:lnTo>
                        <a:pt x="143" y="16"/>
                      </a:lnTo>
                      <a:lnTo>
                        <a:pt x="159" y="16"/>
                      </a:lnTo>
                      <a:lnTo>
                        <a:pt x="175" y="16"/>
                      </a:lnTo>
                      <a:lnTo>
                        <a:pt x="207" y="0"/>
                      </a:lnTo>
                      <a:lnTo>
                        <a:pt x="223" y="0"/>
                      </a:lnTo>
                      <a:lnTo>
                        <a:pt x="239" y="0"/>
                      </a:lnTo>
                      <a:lnTo>
                        <a:pt x="255" y="16"/>
                      </a:lnTo>
                      <a:lnTo>
                        <a:pt x="287" y="16"/>
                      </a:lnTo>
                      <a:lnTo>
                        <a:pt x="303" y="16"/>
                      </a:lnTo>
                      <a:lnTo>
                        <a:pt x="303" y="32"/>
                      </a:lnTo>
                      <a:lnTo>
                        <a:pt x="303" y="64"/>
                      </a:lnTo>
                      <a:lnTo>
                        <a:pt x="303" y="80"/>
                      </a:lnTo>
                      <a:lnTo>
                        <a:pt x="303" y="112"/>
                      </a:lnTo>
                      <a:lnTo>
                        <a:pt x="303" y="128"/>
                      </a:lnTo>
                      <a:lnTo>
                        <a:pt x="303" y="144"/>
                      </a:lnTo>
                      <a:lnTo>
                        <a:pt x="303" y="160"/>
                      </a:lnTo>
                      <a:lnTo>
                        <a:pt x="303" y="176"/>
                      </a:lnTo>
                      <a:lnTo>
                        <a:pt x="303" y="192"/>
                      </a:lnTo>
                      <a:lnTo>
                        <a:pt x="319" y="208"/>
                      </a:lnTo>
                      <a:lnTo>
                        <a:pt x="319" y="224"/>
                      </a:lnTo>
                      <a:lnTo>
                        <a:pt x="335" y="256"/>
                      </a:lnTo>
                      <a:lnTo>
                        <a:pt x="335" y="272"/>
                      </a:lnTo>
                      <a:lnTo>
                        <a:pt x="351" y="304"/>
                      </a:lnTo>
                      <a:lnTo>
                        <a:pt x="367" y="336"/>
                      </a:lnTo>
                      <a:lnTo>
                        <a:pt x="383" y="368"/>
                      </a:lnTo>
                      <a:lnTo>
                        <a:pt x="399" y="384"/>
                      </a:lnTo>
                      <a:lnTo>
                        <a:pt x="415" y="400"/>
                      </a:lnTo>
                      <a:lnTo>
                        <a:pt x="415" y="463"/>
                      </a:lnTo>
                      <a:lnTo>
                        <a:pt x="383" y="463"/>
                      </a:lnTo>
                      <a:lnTo>
                        <a:pt x="367" y="479"/>
                      </a:lnTo>
                      <a:lnTo>
                        <a:pt x="319" y="479"/>
                      </a:lnTo>
                      <a:lnTo>
                        <a:pt x="271" y="479"/>
                      </a:lnTo>
                      <a:lnTo>
                        <a:pt x="239" y="479"/>
                      </a:lnTo>
                      <a:lnTo>
                        <a:pt x="175" y="479"/>
                      </a:lnTo>
                      <a:lnTo>
                        <a:pt x="127" y="479"/>
                      </a:lnTo>
                      <a:lnTo>
                        <a:pt x="79" y="479"/>
                      </a:lnTo>
                      <a:lnTo>
                        <a:pt x="48" y="479"/>
                      </a:lnTo>
                      <a:lnTo>
                        <a:pt x="16" y="463"/>
                      </a:lnTo>
                      <a:lnTo>
                        <a:pt x="0" y="463"/>
                      </a:lnTo>
                      <a:lnTo>
                        <a:pt x="0" y="400"/>
                      </a:lnTo>
                      <a:lnTo>
                        <a:pt x="16" y="384"/>
                      </a:lnTo>
                      <a:lnTo>
                        <a:pt x="16" y="368"/>
                      </a:lnTo>
                      <a:lnTo>
                        <a:pt x="32" y="352"/>
                      </a:lnTo>
                      <a:lnTo>
                        <a:pt x="48" y="336"/>
                      </a:lnTo>
                      <a:lnTo>
                        <a:pt x="63" y="304"/>
                      </a:lnTo>
                      <a:lnTo>
                        <a:pt x="79" y="288"/>
                      </a:lnTo>
                      <a:lnTo>
                        <a:pt x="95" y="256"/>
                      </a:lnTo>
                      <a:lnTo>
                        <a:pt x="95" y="240"/>
                      </a:lnTo>
                      <a:lnTo>
                        <a:pt x="111" y="192"/>
                      </a:lnTo>
                      <a:lnTo>
                        <a:pt x="127" y="176"/>
                      </a:lnTo>
                      <a:lnTo>
                        <a:pt x="127" y="144"/>
                      </a:lnTo>
                      <a:lnTo>
                        <a:pt x="127" y="128"/>
                      </a:lnTo>
                      <a:lnTo>
                        <a:pt x="127" y="96"/>
                      </a:lnTo>
                      <a:lnTo>
                        <a:pt x="127" y="80"/>
                      </a:lnTo>
                      <a:lnTo>
                        <a:pt x="127" y="48"/>
                      </a:lnTo>
                      <a:lnTo>
                        <a:pt x="127" y="32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432" name="Freeform 56"/>
                <p:cNvSpPr>
                  <a:spLocks/>
                </p:cNvSpPr>
                <p:nvPr/>
              </p:nvSpPr>
              <p:spPr bwMode="auto">
                <a:xfrm>
                  <a:off x="3420" y="1964"/>
                  <a:ext cx="415" cy="479"/>
                </a:xfrm>
                <a:custGeom>
                  <a:avLst/>
                  <a:gdLst>
                    <a:gd name="T0" fmla="*/ 127 w 415"/>
                    <a:gd name="T1" fmla="*/ 32 h 479"/>
                    <a:gd name="T2" fmla="*/ 143 w 415"/>
                    <a:gd name="T3" fmla="*/ 16 h 479"/>
                    <a:gd name="T4" fmla="*/ 159 w 415"/>
                    <a:gd name="T5" fmla="*/ 16 h 479"/>
                    <a:gd name="T6" fmla="*/ 175 w 415"/>
                    <a:gd name="T7" fmla="*/ 16 h 479"/>
                    <a:gd name="T8" fmla="*/ 207 w 415"/>
                    <a:gd name="T9" fmla="*/ 0 h 479"/>
                    <a:gd name="T10" fmla="*/ 223 w 415"/>
                    <a:gd name="T11" fmla="*/ 0 h 479"/>
                    <a:gd name="T12" fmla="*/ 239 w 415"/>
                    <a:gd name="T13" fmla="*/ 0 h 479"/>
                    <a:gd name="T14" fmla="*/ 255 w 415"/>
                    <a:gd name="T15" fmla="*/ 16 h 479"/>
                    <a:gd name="T16" fmla="*/ 287 w 415"/>
                    <a:gd name="T17" fmla="*/ 16 h 479"/>
                    <a:gd name="T18" fmla="*/ 303 w 415"/>
                    <a:gd name="T19" fmla="*/ 16 h 479"/>
                    <a:gd name="T20" fmla="*/ 303 w 415"/>
                    <a:gd name="T21" fmla="*/ 32 h 479"/>
                    <a:gd name="T22" fmla="*/ 303 w 415"/>
                    <a:gd name="T23" fmla="*/ 64 h 479"/>
                    <a:gd name="T24" fmla="*/ 303 w 415"/>
                    <a:gd name="T25" fmla="*/ 80 h 479"/>
                    <a:gd name="T26" fmla="*/ 303 w 415"/>
                    <a:gd name="T27" fmla="*/ 112 h 479"/>
                    <a:gd name="T28" fmla="*/ 303 w 415"/>
                    <a:gd name="T29" fmla="*/ 128 h 479"/>
                    <a:gd name="T30" fmla="*/ 303 w 415"/>
                    <a:gd name="T31" fmla="*/ 144 h 479"/>
                    <a:gd name="T32" fmla="*/ 303 w 415"/>
                    <a:gd name="T33" fmla="*/ 160 h 479"/>
                    <a:gd name="T34" fmla="*/ 303 w 415"/>
                    <a:gd name="T35" fmla="*/ 176 h 479"/>
                    <a:gd name="T36" fmla="*/ 303 w 415"/>
                    <a:gd name="T37" fmla="*/ 192 h 479"/>
                    <a:gd name="T38" fmla="*/ 319 w 415"/>
                    <a:gd name="T39" fmla="*/ 208 h 479"/>
                    <a:gd name="T40" fmla="*/ 319 w 415"/>
                    <a:gd name="T41" fmla="*/ 224 h 479"/>
                    <a:gd name="T42" fmla="*/ 335 w 415"/>
                    <a:gd name="T43" fmla="*/ 256 h 479"/>
                    <a:gd name="T44" fmla="*/ 335 w 415"/>
                    <a:gd name="T45" fmla="*/ 272 h 479"/>
                    <a:gd name="T46" fmla="*/ 351 w 415"/>
                    <a:gd name="T47" fmla="*/ 304 h 479"/>
                    <a:gd name="T48" fmla="*/ 367 w 415"/>
                    <a:gd name="T49" fmla="*/ 336 h 479"/>
                    <a:gd name="T50" fmla="*/ 383 w 415"/>
                    <a:gd name="T51" fmla="*/ 368 h 479"/>
                    <a:gd name="T52" fmla="*/ 399 w 415"/>
                    <a:gd name="T53" fmla="*/ 384 h 479"/>
                    <a:gd name="T54" fmla="*/ 415 w 415"/>
                    <a:gd name="T55" fmla="*/ 400 h 479"/>
                    <a:gd name="T56" fmla="*/ 415 w 415"/>
                    <a:gd name="T57" fmla="*/ 463 h 479"/>
                    <a:gd name="T58" fmla="*/ 383 w 415"/>
                    <a:gd name="T59" fmla="*/ 463 h 479"/>
                    <a:gd name="T60" fmla="*/ 367 w 415"/>
                    <a:gd name="T61" fmla="*/ 479 h 479"/>
                    <a:gd name="T62" fmla="*/ 319 w 415"/>
                    <a:gd name="T63" fmla="*/ 479 h 479"/>
                    <a:gd name="T64" fmla="*/ 271 w 415"/>
                    <a:gd name="T65" fmla="*/ 479 h 479"/>
                    <a:gd name="T66" fmla="*/ 239 w 415"/>
                    <a:gd name="T67" fmla="*/ 479 h 479"/>
                    <a:gd name="T68" fmla="*/ 175 w 415"/>
                    <a:gd name="T69" fmla="*/ 479 h 479"/>
                    <a:gd name="T70" fmla="*/ 127 w 415"/>
                    <a:gd name="T71" fmla="*/ 479 h 479"/>
                    <a:gd name="T72" fmla="*/ 79 w 415"/>
                    <a:gd name="T73" fmla="*/ 479 h 479"/>
                    <a:gd name="T74" fmla="*/ 48 w 415"/>
                    <a:gd name="T75" fmla="*/ 479 h 479"/>
                    <a:gd name="T76" fmla="*/ 16 w 415"/>
                    <a:gd name="T77" fmla="*/ 463 h 479"/>
                    <a:gd name="T78" fmla="*/ 0 w 415"/>
                    <a:gd name="T79" fmla="*/ 463 h 479"/>
                    <a:gd name="T80" fmla="*/ 0 w 415"/>
                    <a:gd name="T81" fmla="*/ 400 h 479"/>
                    <a:gd name="T82" fmla="*/ 16 w 415"/>
                    <a:gd name="T83" fmla="*/ 384 h 479"/>
                    <a:gd name="T84" fmla="*/ 16 w 415"/>
                    <a:gd name="T85" fmla="*/ 368 h 479"/>
                    <a:gd name="T86" fmla="*/ 32 w 415"/>
                    <a:gd name="T87" fmla="*/ 352 h 479"/>
                    <a:gd name="T88" fmla="*/ 48 w 415"/>
                    <a:gd name="T89" fmla="*/ 336 h 479"/>
                    <a:gd name="T90" fmla="*/ 63 w 415"/>
                    <a:gd name="T91" fmla="*/ 304 h 479"/>
                    <a:gd name="T92" fmla="*/ 79 w 415"/>
                    <a:gd name="T93" fmla="*/ 288 h 479"/>
                    <a:gd name="T94" fmla="*/ 95 w 415"/>
                    <a:gd name="T95" fmla="*/ 256 h 479"/>
                    <a:gd name="T96" fmla="*/ 95 w 415"/>
                    <a:gd name="T97" fmla="*/ 240 h 479"/>
                    <a:gd name="T98" fmla="*/ 111 w 415"/>
                    <a:gd name="T99" fmla="*/ 192 h 479"/>
                    <a:gd name="T100" fmla="*/ 127 w 415"/>
                    <a:gd name="T101" fmla="*/ 176 h 479"/>
                    <a:gd name="T102" fmla="*/ 127 w 415"/>
                    <a:gd name="T103" fmla="*/ 144 h 479"/>
                    <a:gd name="T104" fmla="*/ 127 w 415"/>
                    <a:gd name="T105" fmla="*/ 128 h 479"/>
                    <a:gd name="T106" fmla="*/ 127 w 415"/>
                    <a:gd name="T107" fmla="*/ 96 h 479"/>
                    <a:gd name="T108" fmla="*/ 127 w 415"/>
                    <a:gd name="T109" fmla="*/ 80 h 479"/>
                    <a:gd name="T110" fmla="*/ 127 w 415"/>
                    <a:gd name="T111" fmla="*/ 48 h 479"/>
                    <a:gd name="T112" fmla="*/ 127 w 415"/>
                    <a:gd name="T113" fmla="*/ 32 h 479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415"/>
                    <a:gd name="T172" fmla="*/ 0 h 479"/>
                    <a:gd name="T173" fmla="*/ 415 w 415"/>
                    <a:gd name="T174" fmla="*/ 479 h 479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415" h="479">
                      <a:moveTo>
                        <a:pt x="127" y="32"/>
                      </a:moveTo>
                      <a:lnTo>
                        <a:pt x="143" y="16"/>
                      </a:lnTo>
                      <a:lnTo>
                        <a:pt x="159" y="16"/>
                      </a:lnTo>
                      <a:lnTo>
                        <a:pt x="175" y="16"/>
                      </a:lnTo>
                      <a:lnTo>
                        <a:pt x="207" y="0"/>
                      </a:lnTo>
                      <a:lnTo>
                        <a:pt x="223" y="0"/>
                      </a:lnTo>
                      <a:lnTo>
                        <a:pt x="239" y="0"/>
                      </a:lnTo>
                      <a:lnTo>
                        <a:pt x="255" y="16"/>
                      </a:lnTo>
                      <a:lnTo>
                        <a:pt x="287" y="16"/>
                      </a:lnTo>
                      <a:lnTo>
                        <a:pt x="303" y="16"/>
                      </a:lnTo>
                      <a:lnTo>
                        <a:pt x="303" y="32"/>
                      </a:lnTo>
                      <a:lnTo>
                        <a:pt x="303" y="64"/>
                      </a:lnTo>
                      <a:lnTo>
                        <a:pt x="303" y="80"/>
                      </a:lnTo>
                      <a:lnTo>
                        <a:pt x="303" y="112"/>
                      </a:lnTo>
                      <a:lnTo>
                        <a:pt x="303" y="128"/>
                      </a:lnTo>
                      <a:lnTo>
                        <a:pt x="303" y="144"/>
                      </a:lnTo>
                      <a:lnTo>
                        <a:pt x="303" y="160"/>
                      </a:lnTo>
                      <a:lnTo>
                        <a:pt x="303" y="176"/>
                      </a:lnTo>
                      <a:lnTo>
                        <a:pt x="303" y="192"/>
                      </a:lnTo>
                      <a:lnTo>
                        <a:pt x="319" y="208"/>
                      </a:lnTo>
                      <a:lnTo>
                        <a:pt x="319" y="224"/>
                      </a:lnTo>
                      <a:lnTo>
                        <a:pt x="335" y="256"/>
                      </a:lnTo>
                      <a:lnTo>
                        <a:pt x="335" y="272"/>
                      </a:lnTo>
                      <a:lnTo>
                        <a:pt x="351" y="304"/>
                      </a:lnTo>
                      <a:lnTo>
                        <a:pt x="367" y="336"/>
                      </a:lnTo>
                      <a:lnTo>
                        <a:pt x="383" y="368"/>
                      </a:lnTo>
                      <a:lnTo>
                        <a:pt x="399" y="384"/>
                      </a:lnTo>
                      <a:lnTo>
                        <a:pt x="415" y="400"/>
                      </a:lnTo>
                      <a:lnTo>
                        <a:pt x="415" y="463"/>
                      </a:lnTo>
                      <a:lnTo>
                        <a:pt x="383" y="463"/>
                      </a:lnTo>
                      <a:lnTo>
                        <a:pt x="367" y="479"/>
                      </a:lnTo>
                      <a:lnTo>
                        <a:pt x="319" y="479"/>
                      </a:lnTo>
                      <a:lnTo>
                        <a:pt x="271" y="479"/>
                      </a:lnTo>
                      <a:lnTo>
                        <a:pt x="239" y="479"/>
                      </a:lnTo>
                      <a:lnTo>
                        <a:pt x="175" y="479"/>
                      </a:lnTo>
                      <a:lnTo>
                        <a:pt x="127" y="479"/>
                      </a:lnTo>
                      <a:lnTo>
                        <a:pt x="79" y="479"/>
                      </a:lnTo>
                      <a:lnTo>
                        <a:pt x="48" y="479"/>
                      </a:lnTo>
                      <a:lnTo>
                        <a:pt x="16" y="463"/>
                      </a:lnTo>
                      <a:lnTo>
                        <a:pt x="0" y="463"/>
                      </a:lnTo>
                      <a:lnTo>
                        <a:pt x="0" y="400"/>
                      </a:lnTo>
                      <a:lnTo>
                        <a:pt x="16" y="384"/>
                      </a:lnTo>
                      <a:lnTo>
                        <a:pt x="16" y="368"/>
                      </a:lnTo>
                      <a:lnTo>
                        <a:pt x="32" y="352"/>
                      </a:lnTo>
                      <a:lnTo>
                        <a:pt x="48" y="336"/>
                      </a:lnTo>
                      <a:lnTo>
                        <a:pt x="63" y="304"/>
                      </a:lnTo>
                      <a:lnTo>
                        <a:pt x="79" y="288"/>
                      </a:lnTo>
                      <a:lnTo>
                        <a:pt x="95" y="256"/>
                      </a:lnTo>
                      <a:lnTo>
                        <a:pt x="95" y="240"/>
                      </a:lnTo>
                      <a:lnTo>
                        <a:pt x="111" y="192"/>
                      </a:lnTo>
                      <a:lnTo>
                        <a:pt x="127" y="176"/>
                      </a:lnTo>
                      <a:lnTo>
                        <a:pt x="127" y="144"/>
                      </a:lnTo>
                      <a:lnTo>
                        <a:pt x="127" y="128"/>
                      </a:lnTo>
                      <a:lnTo>
                        <a:pt x="127" y="96"/>
                      </a:lnTo>
                      <a:lnTo>
                        <a:pt x="127" y="80"/>
                      </a:lnTo>
                      <a:lnTo>
                        <a:pt x="127" y="48"/>
                      </a:lnTo>
                      <a:lnTo>
                        <a:pt x="127" y="32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433" name="Freeform 57"/>
                <p:cNvSpPr>
                  <a:spLocks/>
                </p:cNvSpPr>
                <p:nvPr/>
              </p:nvSpPr>
              <p:spPr bwMode="auto">
                <a:xfrm>
                  <a:off x="3412" y="1956"/>
                  <a:ext cx="319" cy="479"/>
                </a:xfrm>
                <a:custGeom>
                  <a:avLst/>
                  <a:gdLst>
                    <a:gd name="T0" fmla="*/ 127 w 319"/>
                    <a:gd name="T1" fmla="*/ 32 h 479"/>
                    <a:gd name="T2" fmla="*/ 143 w 319"/>
                    <a:gd name="T3" fmla="*/ 16 h 479"/>
                    <a:gd name="T4" fmla="*/ 159 w 319"/>
                    <a:gd name="T5" fmla="*/ 16 h 479"/>
                    <a:gd name="T6" fmla="*/ 175 w 319"/>
                    <a:gd name="T7" fmla="*/ 16 h 479"/>
                    <a:gd name="T8" fmla="*/ 207 w 319"/>
                    <a:gd name="T9" fmla="*/ 0 h 479"/>
                    <a:gd name="T10" fmla="*/ 223 w 319"/>
                    <a:gd name="T11" fmla="*/ 0 h 479"/>
                    <a:gd name="T12" fmla="*/ 239 w 319"/>
                    <a:gd name="T13" fmla="*/ 0 h 479"/>
                    <a:gd name="T14" fmla="*/ 255 w 319"/>
                    <a:gd name="T15" fmla="*/ 16 h 479"/>
                    <a:gd name="T16" fmla="*/ 255 w 319"/>
                    <a:gd name="T17" fmla="*/ 32 h 479"/>
                    <a:gd name="T18" fmla="*/ 255 w 319"/>
                    <a:gd name="T19" fmla="*/ 64 h 479"/>
                    <a:gd name="T20" fmla="*/ 255 w 319"/>
                    <a:gd name="T21" fmla="*/ 80 h 479"/>
                    <a:gd name="T22" fmla="*/ 255 w 319"/>
                    <a:gd name="T23" fmla="*/ 112 h 479"/>
                    <a:gd name="T24" fmla="*/ 255 w 319"/>
                    <a:gd name="T25" fmla="*/ 128 h 479"/>
                    <a:gd name="T26" fmla="*/ 255 w 319"/>
                    <a:gd name="T27" fmla="*/ 160 h 479"/>
                    <a:gd name="T28" fmla="*/ 255 w 319"/>
                    <a:gd name="T29" fmla="*/ 176 h 479"/>
                    <a:gd name="T30" fmla="*/ 255 w 319"/>
                    <a:gd name="T31" fmla="*/ 208 h 479"/>
                    <a:gd name="T32" fmla="*/ 255 w 319"/>
                    <a:gd name="T33" fmla="*/ 224 h 479"/>
                    <a:gd name="T34" fmla="*/ 255 w 319"/>
                    <a:gd name="T35" fmla="*/ 240 h 479"/>
                    <a:gd name="T36" fmla="*/ 255 w 319"/>
                    <a:gd name="T37" fmla="*/ 256 h 479"/>
                    <a:gd name="T38" fmla="*/ 271 w 319"/>
                    <a:gd name="T39" fmla="*/ 272 h 479"/>
                    <a:gd name="T40" fmla="*/ 271 w 319"/>
                    <a:gd name="T41" fmla="*/ 304 h 479"/>
                    <a:gd name="T42" fmla="*/ 271 w 319"/>
                    <a:gd name="T43" fmla="*/ 320 h 479"/>
                    <a:gd name="T44" fmla="*/ 271 w 319"/>
                    <a:gd name="T45" fmla="*/ 336 h 479"/>
                    <a:gd name="T46" fmla="*/ 287 w 319"/>
                    <a:gd name="T47" fmla="*/ 352 h 479"/>
                    <a:gd name="T48" fmla="*/ 303 w 319"/>
                    <a:gd name="T49" fmla="*/ 368 h 479"/>
                    <a:gd name="T50" fmla="*/ 303 w 319"/>
                    <a:gd name="T51" fmla="*/ 400 h 479"/>
                    <a:gd name="T52" fmla="*/ 319 w 319"/>
                    <a:gd name="T53" fmla="*/ 416 h 479"/>
                    <a:gd name="T54" fmla="*/ 319 w 319"/>
                    <a:gd name="T55" fmla="*/ 432 h 479"/>
                    <a:gd name="T56" fmla="*/ 319 w 319"/>
                    <a:gd name="T57" fmla="*/ 479 h 479"/>
                    <a:gd name="T58" fmla="*/ 271 w 319"/>
                    <a:gd name="T59" fmla="*/ 479 h 479"/>
                    <a:gd name="T60" fmla="*/ 239 w 319"/>
                    <a:gd name="T61" fmla="*/ 479 h 479"/>
                    <a:gd name="T62" fmla="*/ 175 w 319"/>
                    <a:gd name="T63" fmla="*/ 479 h 479"/>
                    <a:gd name="T64" fmla="*/ 127 w 319"/>
                    <a:gd name="T65" fmla="*/ 479 h 479"/>
                    <a:gd name="T66" fmla="*/ 79 w 319"/>
                    <a:gd name="T67" fmla="*/ 479 h 479"/>
                    <a:gd name="T68" fmla="*/ 48 w 319"/>
                    <a:gd name="T69" fmla="*/ 479 h 479"/>
                    <a:gd name="T70" fmla="*/ 16 w 319"/>
                    <a:gd name="T71" fmla="*/ 463 h 479"/>
                    <a:gd name="T72" fmla="*/ 0 w 319"/>
                    <a:gd name="T73" fmla="*/ 463 h 479"/>
                    <a:gd name="T74" fmla="*/ 0 w 319"/>
                    <a:gd name="T75" fmla="*/ 400 h 479"/>
                    <a:gd name="T76" fmla="*/ 16 w 319"/>
                    <a:gd name="T77" fmla="*/ 384 h 479"/>
                    <a:gd name="T78" fmla="*/ 16 w 319"/>
                    <a:gd name="T79" fmla="*/ 368 h 479"/>
                    <a:gd name="T80" fmla="*/ 32 w 319"/>
                    <a:gd name="T81" fmla="*/ 352 h 479"/>
                    <a:gd name="T82" fmla="*/ 48 w 319"/>
                    <a:gd name="T83" fmla="*/ 336 h 479"/>
                    <a:gd name="T84" fmla="*/ 63 w 319"/>
                    <a:gd name="T85" fmla="*/ 304 h 479"/>
                    <a:gd name="T86" fmla="*/ 79 w 319"/>
                    <a:gd name="T87" fmla="*/ 288 h 479"/>
                    <a:gd name="T88" fmla="*/ 95 w 319"/>
                    <a:gd name="T89" fmla="*/ 256 h 479"/>
                    <a:gd name="T90" fmla="*/ 95 w 319"/>
                    <a:gd name="T91" fmla="*/ 240 h 479"/>
                    <a:gd name="T92" fmla="*/ 111 w 319"/>
                    <a:gd name="T93" fmla="*/ 192 h 479"/>
                    <a:gd name="T94" fmla="*/ 127 w 319"/>
                    <a:gd name="T95" fmla="*/ 176 h 479"/>
                    <a:gd name="T96" fmla="*/ 127 w 319"/>
                    <a:gd name="T97" fmla="*/ 144 h 479"/>
                    <a:gd name="T98" fmla="*/ 127 w 319"/>
                    <a:gd name="T99" fmla="*/ 128 h 479"/>
                    <a:gd name="T100" fmla="*/ 127 w 319"/>
                    <a:gd name="T101" fmla="*/ 96 h 479"/>
                    <a:gd name="T102" fmla="*/ 127 w 319"/>
                    <a:gd name="T103" fmla="*/ 80 h 479"/>
                    <a:gd name="T104" fmla="*/ 127 w 319"/>
                    <a:gd name="T105" fmla="*/ 48 h 479"/>
                    <a:gd name="T106" fmla="*/ 127 w 319"/>
                    <a:gd name="T107" fmla="*/ 32 h 479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319"/>
                    <a:gd name="T163" fmla="*/ 0 h 479"/>
                    <a:gd name="T164" fmla="*/ 319 w 319"/>
                    <a:gd name="T165" fmla="*/ 479 h 479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319" h="479">
                      <a:moveTo>
                        <a:pt x="127" y="32"/>
                      </a:moveTo>
                      <a:lnTo>
                        <a:pt x="143" y="16"/>
                      </a:lnTo>
                      <a:lnTo>
                        <a:pt x="159" y="16"/>
                      </a:lnTo>
                      <a:lnTo>
                        <a:pt x="175" y="16"/>
                      </a:lnTo>
                      <a:lnTo>
                        <a:pt x="207" y="0"/>
                      </a:lnTo>
                      <a:lnTo>
                        <a:pt x="223" y="0"/>
                      </a:lnTo>
                      <a:lnTo>
                        <a:pt x="239" y="0"/>
                      </a:lnTo>
                      <a:lnTo>
                        <a:pt x="255" y="16"/>
                      </a:lnTo>
                      <a:lnTo>
                        <a:pt x="255" y="32"/>
                      </a:lnTo>
                      <a:lnTo>
                        <a:pt x="255" y="64"/>
                      </a:lnTo>
                      <a:lnTo>
                        <a:pt x="255" y="80"/>
                      </a:lnTo>
                      <a:lnTo>
                        <a:pt x="255" y="112"/>
                      </a:lnTo>
                      <a:lnTo>
                        <a:pt x="255" y="128"/>
                      </a:lnTo>
                      <a:lnTo>
                        <a:pt x="255" y="160"/>
                      </a:lnTo>
                      <a:lnTo>
                        <a:pt x="255" y="176"/>
                      </a:lnTo>
                      <a:lnTo>
                        <a:pt x="255" y="208"/>
                      </a:lnTo>
                      <a:lnTo>
                        <a:pt x="255" y="224"/>
                      </a:lnTo>
                      <a:lnTo>
                        <a:pt x="255" y="240"/>
                      </a:lnTo>
                      <a:lnTo>
                        <a:pt x="255" y="256"/>
                      </a:lnTo>
                      <a:lnTo>
                        <a:pt x="271" y="272"/>
                      </a:lnTo>
                      <a:lnTo>
                        <a:pt x="271" y="304"/>
                      </a:lnTo>
                      <a:lnTo>
                        <a:pt x="271" y="320"/>
                      </a:lnTo>
                      <a:lnTo>
                        <a:pt x="271" y="336"/>
                      </a:lnTo>
                      <a:lnTo>
                        <a:pt x="287" y="352"/>
                      </a:lnTo>
                      <a:lnTo>
                        <a:pt x="303" y="368"/>
                      </a:lnTo>
                      <a:lnTo>
                        <a:pt x="303" y="400"/>
                      </a:lnTo>
                      <a:lnTo>
                        <a:pt x="319" y="416"/>
                      </a:lnTo>
                      <a:lnTo>
                        <a:pt x="319" y="432"/>
                      </a:lnTo>
                      <a:lnTo>
                        <a:pt x="319" y="479"/>
                      </a:lnTo>
                      <a:lnTo>
                        <a:pt x="271" y="479"/>
                      </a:lnTo>
                      <a:lnTo>
                        <a:pt x="239" y="479"/>
                      </a:lnTo>
                      <a:lnTo>
                        <a:pt x="175" y="479"/>
                      </a:lnTo>
                      <a:lnTo>
                        <a:pt x="127" y="479"/>
                      </a:lnTo>
                      <a:lnTo>
                        <a:pt x="79" y="479"/>
                      </a:lnTo>
                      <a:lnTo>
                        <a:pt x="48" y="479"/>
                      </a:lnTo>
                      <a:lnTo>
                        <a:pt x="16" y="463"/>
                      </a:lnTo>
                      <a:lnTo>
                        <a:pt x="0" y="463"/>
                      </a:lnTo>
                      <a:lnTo>
                        <a:pt x="0" y="400"/>
                      </a:lnTo>
                      <a:lnTo>
                        <a:pt x="16" y="384"/>
                      </a:lnTo>
                      <a:lnTo>
                        <a:pt x="16" y="368"/>
                      </a:lnTo>
                      <a:lnTo>
                        <a:pt x="32" y="352"/>
                      </a:lnTo>
                      <a:lnTo>
                        <a:pt x="48" y="336"/>
                      </a:lnTo>
                      <a:lnTo>
                        <a:pt x="63" y="304"/>
                      </a:lnTo>
                      <a:lnTo>
                        <a:pt x="79" y="288"/>
                      </a:lnTo>
                      <a:lnTo>
                        <a:pt x="95" y="256"/>
                      </a:lnTo>
                      <a:lnTo>
                        <a:pt x="95" y="240"/>
                      </a:lnTo>
                      <a:lnTo>
                        <a:pt x="111" y="192"/>
                      </a:lnTo>
                      <a:lnTo>
                        <a:pt x="127" y="176"/>
                      </a:lnTo>
                      <a:lnTo>
                        <a:pt x="127" y="144"/>
                      </a:lnTo>
                      <a:lnTo>
                        <a:pt x="127" y="128"/>
                      </a:lnTo>
                      <a:lnTo>
                        <a:pt x="127" y="96"/>
                      </a:lnTo>
                      <a:lnTo>
                        <a:pt x="127" y="80"/>
                      </a:lnTo>
                      <a:lnTo>
                        <a:pt x="127" y="48"/>
                      </a:lnTo>
                      <a:lnTo>
                        <a:pt x="127" y="32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434" name="Freeform 58"/>
                <p:cNvSpPr>
                  <a:spLocks/>
                </p:cNvSpPr>
                <p:nvPr/>
              </p:nvSpPr>
              <p:spPr bwMode="auto">
                <a:xfrm>
                  <a:off x="3412" y="1956"/>
                  <a:ext cx="319" cy="479"/>
                </a:xfrm>
                <a:custGeom>
                  <a:avLst/>
                  <a:gdLst>
                    <a:gd name="T0" fmla="*/ 127 w 319"/>
                    <a:gd name="T1" fmla="*/ 32 h 479"/>
                    <a:gd name="T2" fmla="*/ 143 w 319"/>
                    <a:gd name="T3" fmla="*/ 16 h 479"/>
                    <a:gd name="T4" fmla="*/ 159 w 319"/>
                    <a:gd name="T5" fmla="*/ 16 h 479"/>
                    <a:gd name="T6" fmla="*/ 175 w 319"/>
                    <a:gd name="T7" fmla="*/ 16 h 479"/>
                    <a:gd name="T8" fmla="*/ 207 w 319"/>
                    <a:gd name="T9" fmla="*/ 0 h 479"/>
                    <a:gd name="T10" fmla="*/ 223 w 319"/>
                    <a:gd name="T11" fmla="*/ 0 h 479"/>
                    <a:gd name="T12" fmla="*/ 239 w 319"/>
                    <a:gd name="T13" fmla="*/ 0 h 479"/>
                    <a:gd name="T14" fmla="*/ 255 w 319"/>
                    <a:gd name="T15" fmla="*/ 16 h 479"/>
                    <a:gd name="T16" fmla="*/ 255 w 319"/>
                    <a:gd name="T17" fmla="*/ 32 h 479"/>
                    <a:gd name="T18" fmla="*/ 255 w 319"/>
                    <a:gd name="T19" fmla="*/ 64 h 479"/>
                    <a:gd name="T20" fmla="*/ 255 w 319"/>
                    <a:gd name="T21" fmla="*/ 80 h 479"/>
                    <a:gd name="T22" fmla="*/ 255 w 319"/>
                    <a:gd name="T23" fmla="*/ 112 h 479"/>
                    <a:gd name="T24" fmla="*/ 255 w 319"/>
                    <a:gd name="T25" fmla="*/ 128 h 479"/>
                    <a:gd name="T26" fmla="*/ 255 w 319"/>
                    <a:gd name="T27" fmla="*/ 160 h 479"/>
                    <a:gd name="T28" fmla="*/ 255 w 319"/>
                    <a:gd name="T29" fmla="*/ 176 h 479"/>
                    <a:gd name="T30" fmla="*/ 255 w 319"/>
                    <a:gd name="T31" fmla="*/ 208 h 479"/>
                    <a:gd name="T32" fmla="*/ 255 w 319"/>
                    <a:gd name="T33" fmla="*/ 224 h 479"/>
                    <a:gd name="T34" fmla="*/ 255 w 319"/>
                    <a:gd name="T35" fmla="*/ 240 h 479"/>
                    <a:gd name="T36" fmla="*/ 255 w 319"/>
                    <a:gd name="T37" fmla="*/ 256 h 479"/>
                    <a:gd name="T38" fmla="*/ 271 w 319"/>
                    <a:gd name="T39" fmla="*/ 272 h 479"/>
                    <a:gd name="T40" fmla="*/ 271 w 319"/>
                    <a:gd name="T41" fmla="*/ 304 h 479"/>
                    <a:gd name="T42" fmla="*/ 271 w 319"/>
                    <a:gd name="T43" fmla="*/ 320 h 479"/>
                    <a:gd name="T44" fmla="*/ 271 w 319"/>
                    <a:gd name="T45" fmla="*/ 336 h 479"/>
                    <a:gd name="T46" fmla="*/ 287 w 319"/>
                    <a:gd name="T47" fmla="*/ 352 h 479"/>
                    <a:gd name="T48" fmla="*/ 303 w 319"/>
                    <a:gd name="T49" fmla="*/ 368 h 479"/>
                    <a:gd name="T50" fmla="*/ 303 w 319"/>
                    <a:gd name="T51" fmla="*/ 400 h 479"/>
                    <a:gd name="T52" fmla="*/ 319 w 319"/>
                    <a:gd name="T53" fmla="*/ 416 h 479"/>
                    <a:gd name="T54" fmla="*/ 319 w 319"/>
                    <a:gd name="T55" fmla="*/ 432 h 479"/>
                    <a:gd name="T56" fmla="*/ 319 w 319"/>
                    <a:gd name="T57" fmla="*/ 479 h 479"/>
                    <a:gd name="T58" fmla="*/ 271 w 319"/>
                    <a:gd name="T59" fmla="*/ 479 h 479"/>
                    <a:gd name="T60" fmla="*/ 239 w 319"/>
                    <a:gd name="T61" fmla="*/ 479 h 479"/>
                    <a:gd name="T62" fmla="*/ 175 w 319"/>
                    <a:gd name="T63" fmla="*/ 479 h 479"/>
                    <a:gd name="T64" fmla="*/ 127 w 319"/>
                    <a:gd name="T65" fmla="*/ 479 h 479"/>
                    <a:gd name="T66" fmla="*/ 79 w 319"/>
                    <a:gd name="T67" fmla="*/ 479 h 479"/>
                    <a:gd name="T68" fmla="*/ 48 w 319"/>
                    <a:gd name="T69" fmla="*/ 479 h 479"/>
                    <a:gd name="T70" fmla="*/ 16 w 319"/>
                    <a:gd name="T71" fmla="*/ 463 h 479"/>
                    <a:gd name="T72" fmla="*/ 0 w 319"/>
                    <a:gd name="T73" fmla="*/ 463 h 479"/>
                    <a:gd name="T74" fmla="*/ 0 w 319"/>
                    <a:gd name="T75" fmla="*/ 400 h 479"/>
                    <a:gd name="T76" fmla="*/ 16 w 319"/>
                    <a:gd name="T77" fmla="*/ 384 h 479"/>
                    <a:gd name="T78" fmla="*/ 16 w 319"/>
                    <a:gd name="T79" fmla="*/ 368 h 479"/>
                    <a:gd name="T80" fmla="*/ 32 w 319"/>
                    <a:gd name="T81" fmla="*/ 352 h 479"/>
                    <a:gd name="T82" fmla="*/ 48 w 319"/>
                    <a:gd name="T83" fmla="*/ 336 h 479"/>
                    <a:gd name="T84" fmla="*/ 63 w 319"/>
                    <a:gd name="T85" fmla="*/ 304 h 479"/>
                    <a:gd name="T86" fmla="*/ 79 w 319"/>
                    <a:gd name="T87" fmla="*/ 288 h 479"/>
                    <a:gd name="T88" fmla="*/ 95 w 319"/>
                    <a:gd name="T89" fmla="*/ 256 h 479"/>
                    <a:gd name="T90" fmla="*/ 95 w 319"/>
                    <a:gd name="T91" fmla="*/ 240 h 479"/>
                    <a:gd name="T92" fmla="*/ 111 w 319"/>
                    <a:gd name="T93" fmla="*/ 192 h 479"/>
                    <a:gd name="T94" fmla="*/ 127 w 319"/>
                    <a:gd name="T95" fmla="*/ 176 h 479"/>
                    <a:gd name="T96" fmla="*/ 127 w 319"/>
                    <a:gd name="T97" fmla="*/ 144 h 479"/>
                    <a:gd name="T98" fmla="*/ 127 w 319"/>
                    <a:gd name="T99" fmla="*/ 128 h 479"/>
                    <a:gd name="T100" fmla="*/ 127 w 319"/>
                    <a:gd name="T101" fmla="*/ 96 h 479"/>
                    <a:gd name="T102" fmla="*/ 127 w 319"/>
                    <a:gd name="T103" fmla="*/ 80 h 479"/>
                    <a:gd name="T104" fmla="*/ 127 w 319"/>
                    <a:gd name="T105" fmla="*/ 48 h 479"/>
                    <a:gd name="T106" fmla="*/ 127 w 319"/>
                    <a:gd name="T107" fmla="*/ 32 h 479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319"/>
                    <a:gd name="T163" fmla="*/ 0 h 479"/>
                    <a:gd name="T164" fmla="*/ 319 w 319"/>
                    <a:gd name="T165" fmla="*/ 479 h 479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319" h="479">
                      <a:moveTo>
                        <a:pt x="127" y="32"/>
                      </a:moveTo>
                      <a:lnTo>
                        <a:pt x="143" y="16"/>
                      </a:lnTo>
                      <a:lnTo>
                        <a:pt x="159" y="16"/>
                      </a:lnTo>
                      <a:lnTo>
                        <a:pt x="175" y="16"/>
                      </a:lnTo>
                      <a:lnTo>
                        <a:pt x="207" y="0"/>
                      </a:lnTo>
                      <a:lnTo>
                        <a:pt x="223" y="0"/>
                      </a:lnTo>
                      <a:lnTo>
                        <a:pt x="239" y="0"/>
                      </a:lnTo>
                      <a:lnTo>
                        <a:pt x="255" y="16"/>
                      </a:lnTo>
                      <a:lnTo>
                        <a:pt x="255" y="32"/>
                      </a:lnTo>
                      <a:lnTo>
                        <a:pt x="255" y="64"/>
                      </a:lnTo>
                      <a:lnTo>
                        <a:pt x="255" y="80"/>
                      </a:lnTo>
                      <a:lnTo>
                        <a:pt x="255" y="112"/>
                      </a:lnTo>
                      <a:lnTo>
                        <a:pt x="255" y="128"/>
                      </a:lnTo>
                      <a:lnTo>
                        <a:pt x="255" y="160"/>
                      </a:lnTo>
                      <a:lnTo>
                        <a:pt x="255" y="176"/>
                      </a:lnTo>
                      <a:lnTo>
                        <a:pt x="255" y="208"/>
                      </a:lnTo>
                      <a:lnTo>
                        <a:pt x="255" y="224"/>
                      </a:lnTo>
                      <a:lnTo>
                        <a:pt x="255" y="240"/>
                      </a:lnTo>
                      <a:lnTo>
                        <a:pt x="255" y="256"/>
                      </a:lnTo>
                      <a:lnTo>
                        <a:pt x="271" y="272"/>
                      </a:lnTo>
                      <a:lnTo>
                        <a:pt x="271" y="304"/>
                      </a:lnTo>
                      <a:lnTo>
                        <a:pt x="271" y="320"/>
                      </a:lnTo>
                      <a:lnTo>
                        <a:pt x="271" y="336"/>
                      </a:lnTo>
                      <a:lnTo>
                        <a:pt x="287" y="352"/>
                      </a:lnTo>
                      <a:lnTo>
                        <a:pt x="303" y="368"/>
                      </a:lnTo>
                      <a:lnTo>
                        <a:pt x="303" y="400"/>
                      </a:lnTo>
                      <a:lnTo>
                        <a:pt x="319" y="416"/>
                      </a:lnTo>
                      <a:lnTo>
                        <a:pt x="319" y="432"/>
                      </a:lnTo>
                      <a:lnTo>
                        <a:pt x="319" y="479"/>
                      </a:lnTo>
                      <a:lnTo>
                        <a:pt x="271" y="479"/>
                      </a:lnTo>
                      <a:lnTo>
                        <a:pt x="239" y="479"/>
                      </a:lnTo>
                      <a:lnTo>
                        <a:pt x="175" y="479"/>
                      </a:lnTo>
                      <a:lnTo>
                        <a:pt x="127" y="479"/>
                      </a:lnTo>
                      <a:lnTo>
                        <a:pt x="79" y="479"/>
                      </a:lnTo>
                      <a:lnTo>
                        <a:pt x="48" y="479"/>
                      </a:lnTo>
                      <a:lnTo>
                        <a:pt x="16" y="463"/>
                      </a:lnTo>
                      <a:lnTo>
                        <a:pt x="0" y="463"/>
                      </a:lnTo>
                      <a:lnTo>
                        <a:pt x="0" y="400"/>
                      </a:lnTo>
                      <a:lnTo>
                        <a:pt x="16" y="384"/>
                      </a:lnTo>
                      <a:lnTo>
                        <a:pt x="16" y="368"/>
                      </a:lnTo>
                      <a:lnTo>
                        <a:pt x="32" y="352"/>
                      </a:lnTo>
                      <a:lnTo>
                        <a:pt x="48" y="336"/>
                      </a:lnTo>
                      <a:lnTo>
                        <a:pt x="63" y="304"/>
                      </a:lnTo>
                      <a:lnTo>
                        <a:pt x="79" y="288"/>
                      </a:lnTo>
                      <a:lnTo>
                        <a:pt x="95" y="256"/>
                      </a:lnTo>
                      <a:lnTo>
                        <a:pt x="95" y="240"/>
                      </a:lnTo>
                      <a:lnTo>
                        <a:pt x="111" y="192"/>
                      </a:lnTo>
                      <a:lnTo>
                        <a:pt x="127" y="176"/>
                      </a:lnTo>
                      <a:lnTo>
                        <a:pt x="127" y="144"/>
                      </a:lnTo>
                      <a:lnTo>
                        <a:pt x="127" y="128"/>
                      </a:lnTo>
                      <a:lnTo>
                        <a:pt x="127" y="96"/>
                      </a:lnTo>
                      <a:lnTo>
                        <a:pt x="127" y="80"/>
                      </a:lnTo>
                      <a:lnTo>
                        <a:pt x="127" y="48"/>
                      </a:lnTo>
                      <a:lnTo>
                        <a:pt x="127" y="32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435" name="Freeform 59"/>
                <p:cNvSpPr>
                  <a:spLocks/>
                </p:cNvSpPr>
                <p:nvPr/>
              </p:nvSpPr>
              <p:spPr bwMode="auto">
                <a:xfrm>
                  <a:off x="3420" y="1964"/>
                  <a:ext cx="319" cy="479"/>
                </a:xfrm>
                <a:custGeom>
                  <a:avLst/>
                  <a:gdLst>
                    <a:gd name="T0" fmla="*/ 127 w 319"/>
                    <a:gd name="T1" fmla="*/ 32 h 479"/>
                    <a:gd name="T2" fmla="*/ 143 w 319"/>
                    <a:gd name="T3" fmla="*/ 16 h 479"/>
                    <a:gd name="T4" fmla="*/ 159 w 319"/>
                    <a:gd name="T5" fmla="*/ 16 h 479"/>
                    <a:gd name="T6" fmla="*/ 175 w 319"/>
                    <a:gd name="T7" fmla="*/ 16 h 479"/>
                    <a:gd name="T8" fmla="*/ 207 w 319"/>
                    <a:gd name="T9" fmla="*/ 0 h 479"/>
                    <a:gd name="T10" fmla="*/ 223 w 319"/>
                    <a:gd name="T11" fmla="*/ 0 h 479"/>
                    <a:gd name="T12" fmla="*/ 239 w 319"/>
                    <a:gd name="T13" fmla="*/ 0 h 479"/>
                    <a:gd name="T14" fmla="*/ 255 w 319"/>
                    <a:gd name="T15" fmla="*/ 16 h 479"/>
                    <a:gd name="T16" fmla="*/ 255 w 319"/>
                    <a:gd name="T17" fmla="*/ 32 h 479"/>
                    <a:gd name="T18" fmla="*/ 255 w 319"/>
                    <a:gd name="T19" fmla="*/ 64 h 479"/>
                    <a:gd name="T20" fmla="*/ 255 w 319"/>
                    <a:gd name="T21" fmla="*/ 80 h 479"/>
                    <a:gd name="T22" fmla="*/ 255 w 319"/>
                    <a:gd name="T23" fmla="*/ 112 h 479"/>
                    <a:gd name="T24" fmla="*/ 255 w 319"/>
                    <a:gd name="T25" fmla="*/ 128 h 479"/>
                    <a:gd name="T26" fmla="*/ 255 w 319"/>
                    <a:gd name="T27" fmla="*/ 160 h 479"/>
                    <a:gd name="T28" fmla="*/ 255 w 319"/>
                    <a:gd name="T29" fmla="*/ 176 h 479"/>
                    <a:gd name="T30" fmla="*/ 255 w 319"/>
                    <a:gd name="T31" fmla="*/ 208 h 479"/>
                    <a:gd name="T32" fmla="*/ 255 w 319"/>
                    <a:gd name="T33" fmla="*/ 224 h 479"/>
                    <a:gd name="T34" fmla="*/ 255 w 319"/>
                    <a:gd name="T35" fmla="*/ 240 h 479"/>
                    <a:gd name="T36" fmla="*/ 255 w 319"/>
                    <a:gd name="T37" fmla="*/ 256 h 479"/>
                    <a:gd name="T38" fmla="*/ 271 w 319"/>
                    <a:gd name="T39" fmla="*/ 272 h 479"/>
                    <a:gd name="T40" fmla="*/ 271 w 319"/>
                    <a:gd name="T41" fmla="*/ 304 h 479"/>
                    <a:gd name="T42" fmla="*/ 271 w 319"/>
                    <a:gd name="T43" fmla="*/ 320 h 479"/>
                    <a:gd name="T44" fmla="*/ 271 w 319"/>
                    <a:gd name="T45" fmla="*/ 336 h 479"/>
                    <a:gd name="T46" fmla="*/ 287 w 319"/>
                    <a:gd name="T47" fmla="*/ 352 h 479"/>
                    <a:gd name="T48" fmla="*/ 303 w 319"/>
                    <a:gd name="T49" fmla="*/ 368 h 479"/>
                    <a:gd name="T50" fmla="*/ 303 w 319"/>
                    <a:gd name="T51" fmla="*/ 400 h 479"/>
                    <a:gd name="T52" fmla="*/ 319 w 319"/>
                    <a:gd name="T53" fmla="*/ 416 h 479"/>
                    <a:gd name="T54" fmla="*/ 319 w 319"/>
                    <a:gd name="T55" fmla="*/ 431 h 479"/>
                    <a:gd name="T56" fmla="*/ 319 w 319"/>
                    <a:gd name="T57" fmla="*/ 479 h 479"/>
                    <a:gd name="T58" fmla="*/ 271 w 319"/>
                    <a:gd name="T59" fmla="*/ 479 h 479"/>
                    <a:gd name="T60" fmla="*/ 239 w 319"/>
                    <a:gd name="T61" fmla="*/ 479 h 479"/>
                    <a:gd name="T62" fmla="*/ 175 w 319"/>
                    <a:gd name="T63" fmla="*/ 479 h 479"/>
                    <a:gd name="T64" fmla="*/ 127 w 319"/>
                    <a:gd name="T65" fmla="*/ 479 h 479"/>
                    <a:gd name="T66" fmla="*/ 79 w 319"/>
                    <a:gd name="T67" fmla="*/ 479 h 479"/>
                    <a:gd name="T68" fmla="*/ 48 w 319"/>
                    <a:gd name="T69" fmla="*/ 479 h 479"/>
                    <a:gd name="T70" fmla="*/ 16 w 319"/>
                    <a:gd name="T71" fmla="*/ 463 h 479"/>
                    <a:gd name="T72" fmla="*/ 0 w 319"/>
                    <a:gd name="T73" fmla="*/ 463 h 479"/>
                    <a:gd name="T74" fmla="*/ 0 w 319"/>
                    <a:gd name="T75" fmla="*/ 400 h 479"/>
                    <a:gd name="T76" fmla="*/ 16 w 319"/>
                    <a:gd name="T77" fmla="*/ 384 h 479"/>
                    <a:gd name="T78" fmla="*/ 16 w 319"/>
                    <a:gd name="T79" fmla="*/ 368 h 479"/>
                    <a:gd name="T80" fmla="*/ 32 w 319"/>
                    <a:gd name="T81" fmla="*/ 352 h 479"/>
                    <a:gd name="T82" fmla="*/ 48 w 319"/>
                    <a:gd name="T83" fmla="*/ 336 h 479"/>
                    <a:gd name="T84" fmla="*/ 63 w 319"/>
                    <a:gd name="T85" fmla="*/ 304 h 479"/>
                    <a:gd name="T86" fmla="*/ 79 w 319"/>
                    <a:gd name="T87" fmla="*/ 288 h 479"/>
                    <a:gd name="T88" fmla="*/ 95 w 319"/>
                    <a:gd name="T89" fmla="*/ 256 h 479"/>
                    <a:gd name="T90" fmla="*/ 95 w 319"/>
                    <a:gd name="T91" fmla="*/ 240 h 479"/>
                    <a:gd name="T92" fmla="*/ 111 w 319"/>
                    <a:gd name="T93" fmla="*/ 192 h 479"/>
                    <a:gd name="T94" fmla="*/ 127 w 319"/>
                    <a:gd name="T95" fmla="*/ 176 h 479"/>
                    <a:gd name="T96" fmla="*/ 127 w 319"/>
                    <a:gd name="T97" fmla="*/ 144 h 479"/>
                    <a:gd name="T98" fmla="*/ 127 w 319"/>
                    <a:gd name="T99" fmla="*/ 128 h 479"/>
                    <a:gd name="T100" fmla="*/ 127 w 319"/>
                    <a:gd name="T101" fmla="*/ 96 h 479"/>
                    <a:gd name="T102" fmla="*/ 127 w 319"/>
                    <a:gd name="T103" fmla="*/ 80 h 479"/>
                    <a:gd name="T104" fmla="*/ 127 w 319"/>
                    <a:gd name="T105" fmla="*/ 48 h 479"/>
                    <a:gd name="T106" fmla="*/ 127 w 319"/>
                    <a:gd name="T107" fmla="*/ 32 h 479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319"/>
                    <a:gd name="T163" fmla="*/ 0 h 479"/>
                    <a:gd name="T164" fmla="*/ 319 w 319"/>
                    <a:gd name="T165" fmla="*/ 479 h 479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319" h="479">
                      <a:moveTo>
                        <a:pt x="127" y="32"/>
                      </a:moveTo>
                      <a:lnTo>
                        <a:pt x="143" y="16"/>
                      </a:lnTo>
                      <a:lnTo>
                        <a:pt x="159" y="16"/>
                      </a:lnTo>
                      <a:lnTo>
                        <a:pt x="175" y="16"/>
                      </a:lnTo>
                      <a:lnTo>
                        <a:pt x="207" y="0"/>
                      </a:lnTo>
                      <a:lnTo>
                        <a:pt x="223" y="0"/>
                      </a:lnTo>
                      <a:lnTo>
                        <a:pt x="239" y="0"/>
                      </a:lnTo>
                      <a:lnTo>
                        <a:pt x="255" y="16"/>
                      </a:lnTo>
                      <a:lnTo>
                        <a:pt x="255" y="32"/>
                      </a:lnTo>
                      <a:lnTo>
                        <a:pt x="255" y="64"/>
                      </a:lnTo>
                      <a:lnTo>
                        <a:pt x="255" y="80"/>
                      </a:lnTo>
                      <a:lnTo>
                        <a:pt x="255" y="112"/>
                      </a:lnTo>
                      <a:lnTo>
                        <a:pt x="255" y="128"/>
                      </a:lnTo>
                      <a:lnTo>
                        <a:pt x="255" y="160"/>
                      </a:lnTo>
                      <a:lnTo>
                        <a:pt x="255" y="176"/>
                      </a:lnTo>
                      <a:lnTo>
                        <a:pt x="255" y="208"/>
                      </a:lnTo>
                      <a:lnTo>
                        <a:pt x="255" y="224"/>
                      </a:lnTo>
                      <a:lnTo>
                        <a:pt x="255" y="240"/>
                      </a:lnTo>
                      <a:lnTo>
                        <a:pt x="255" y="256"/>
                      </a:lnTo>
                      <a:lnTo>
                        <a:pt x="271" y="272"/>
                      </a:lnTo>
                      <a:lnTo>
                        <a:pt x="271" y="304"/>
                      </a:lnTo>
                      <a:lnTo>
                        <a:pt x="271" y="320"/>
                      </a:lnTo>
                      <a:lnTo>
                        <a:pt x="271" y="336"/>
                      </a:lnTo>
                      <a:lnTo>
                        <a:pt x="287" y="352"/>
                      </a:lnTo>
                      <a:lnTo>
                        <a:pt x="303" y="368"/>
                      </a:lnTo>
                      <a:lnTo>
                        <a:pt x="303" y="400"/>
                      </a:lnTo>
                      <a:lnTo>
                        <a:pt x="319" y="416"/>
                      </a:lnTo>
                      <a:lnTo>
                        <a:pt x="319" y="431"/>
                      </a:lnTo>
                      <a:lnTo>
                        <a:pt x="319" y="479"/>
                      </a:lnTo>
                      <a:lnTo>
                        <a:pt x="271" y="479"/>
                      </a:lnTo>
                      <a:lnTo>
                        <a:pt x="239" y="479"/>
                      </a:lnTo>
                      <a:lnTo>
                        <a:pt x="175" y="479"/>
                      </a:lnTo>
                      <a:lnTo>
                        <a:pt x="127" y="479"/>
                      </a:lnTo>
                      <a:lnTo>
                        <a:pt x="79" y="479"/>
                      </a:lnTo>
                      <a:lnTo>
                        <a:pt x="48" y="479"/>
                      </a:lnTo>
                      <a:lnTo>
                        <a:pt x="16" y="463"/>
                      </a:lnTo>
                      <a:lnTo>
                        <a:pt x="0" y="463"/>
                      </a:lnTo>
                      <a:lnTo>
                        <a:pt x="0" y="400"/>
                      </a:lnTo>
                      <a:lnTo>
                        <a:pt x="16" y="384"/>
                      </a:lnTo>
                      <a:lnTo>
                        <a:pt x="16" y="368"/>
                      </a:lnTo>
                      <a:lnTo>
                        <a:pt x="32" y="352"/>
                      </a:lnTo>
                      <a:lnTo>
                        <a:pt x="48" y="336"/>
                      </a:lnTo>
                      <a:lnTo>
                        <a:pt x="63" y="304"/>
                      </a:lnTo>
                      <a:lnTo>
                        <a:pt x="79" y="288"/>
                      </a:lnTo>
                      <a:lnTo>
                        <a:pt x="95" y="256"/>
                      </a:lnTo>
                      <a:lnTo>
                        <a:pt x="95" y="240"/>
                      </a:lnTo>
                      <a:lnTo>
                        <a:pt x="111" y="192"/>
                      </a:lnTo>
                      <a:lnTo>
                        <a:pt x="127" y="176"/>
                      </a:lnTo>
                      <a:lnTo>
                        <a:pt x="127" y="144"/>
                      </a:lnTo>
                      <a:lnTo>
                        <a:pt x="127" y="128"/>
                      </a:lnTo>
                      <a:lnTo>
                        <a:pt x="127" y="96"/>
                      </a:lnTo>
                      <a:lnTo>
                        <a:pt x="127" y="80"/>
                      </a:lnTo>
                      <a:lnTo>
                        <a:pt x="127" y="48"/>
                      </a:lnTo>
                      <a:lnTo>
                        <a:pt x="127" y="32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423" name="Group 60"/>
              <p:cNvGrpSpPr>
                <a:grpSpLocks/>
              </p:cNvGrpSpPr>
              <p:nvPr/>
            </p:nvGrpSpPr>
            <p:grpSpPr bwMode="auto">
              <a:xfrm>
                <a:off x="3028" y="1893"/>
                <a:ext cx="503" cy="582"/>
                <a:chOff x="3028" y="1893"/>
                <a:chExt cx="503" cy="582"/>
              </a:xfrm>
            </p:grpSpPr>
            <p:sp>
              <p:nvSpPr>
                <p:cNvPr id="424" name="Freeform 61"/>
                <p:cNvSpPr>
                  <a:spLocks/>
                </p:cNvSpPr>
                <p:nvPr/>
              </p:nvSpPr>
              <p:spPr bwMode="auto">
                <a:xfrm>
                  <a:off x="3028" y="1893"/>
                  <a:ext cx="495" cy="574"/>
                </a:xfrm>
                <a:custGeom>
                  <a:avLst/>
                  <a:gdLst>
                    <a:gd name="T0" fmla="*/ 144 w 495"/>
                    <a:gd name="T1" fmla="*/ 31 h 574"/>
                    <a:gd name="T2" fmla="*/ 160 w 495"/>
                    <a:gd name="T3" fmla="*/ 16 h 574"/>
                    <a:gd name="T4" fmla="*/ 192 w 495"/>
                    <a:gd name="T5" fmla="*/ 16 h 574"/>
                    <a:gd name="T6" fmla="*/ 208 w 495"/>
                    <a:gd name="T7" fmla="*/ 0 h 574"/>
                    <a:gd name="T8" fmla="*/ 240 w 495"/>
                    <a:gd name="T9" fmla="*/ 0 h 574"/>
                    <a:gd name="T10" fmla="*/ 272 w 495"/>
                    <a:gd name="T11" fmla="*/ 0 h 574"/>
                    <a:gd name="T12" fmla="*/ 288 w 495"/>
                    <a:gd name="T13" fmla="*/ 0 h 574"/>
                    <a:gd name="T14" fmla="*/ 304 w 495"/>
                    <a:gd name="T15" fmla="*/ 0 h 574"/>
                    <a:gd name="T16" fmla="*/ 336 w 495"/>
                    <a:gd name="T17" fmla="*/ 16 h 574"/>
                    <a:gd name="T18" fmla="*/ 352 w 495"/>
                    <a:gd name="T19" fmla="*/ 16 h 574"/>
                    <a:gd name="T20" fmla="*/ 368 w 495"/>
                    <a:gd name="T21" fmla="*/ 31 h 574"/>
                    <a:gd name="T22" fmla="*/ 352 w 495"/>
                    <a:gd name="T23" fmla="*/ 63 h 574"/>
                    <a:gd name="T24" fmla="*/ 352 w 495"/>
                    <a:gd name="T25" fmla="*/ 95 h 574"/>
                    <a:gd name="T26" fmla="*/ 352 w 495"/>
                    <a:gd name="T27" fmla="*/ 127 h 574"/>
                    <a:gd name="T28" fmla="*/ 352 w 495"/>
                    <a:gd name="T29" fmla="*/ 143 h 574"/>
                    <a:gd name="T30" fmla="*/ 352 w 495"/>
                    <a:gd name="T31" fmla="*/ 175 h 574"/>
                    <a:gd name="T32" fmla="*/ 368 w 495"/>
                    <a:gd name="T33" fmla="*/ 191 h 574"/>
                    <a:gd name="T34" fmla="*/ 368 w 495"/>
                    <a:gd name="T35" fmla="*/ 207 h 574"/>
                    <a:gd name="T36" fmla="*/ 368 w 495"/>
                    <a:gd name="T37" fmla="*/ 223 h 574"/>
                    <a:gd name="T38" fmla="*/ 368 w 495"/>
                    <a:gd name="T39" fmla="*/ 239 h 574"/>
                    <a:gd name="T40" fmla="*/ 384 w 495"/>
                    <a:gd name="T41" fmla="*/ 255 h 574"/>
                    <a:gd name="T42" fmla="*/ 384 w 495"/>
                    <a:gd name="T43" fmla="*/ 271 h 574"/>
                    <a:gd name="T44" fmla="*/ 384 w 495"/>
                    <a:gd name="T45" fmla="*/ 287 h 574"/>
                    <a:gd name="T46" fmla="*/ 400 w 495"/>
                    <a:gd name="T47" fmla="*/ 319 h 574"/>
                    <a:gd name="T48" fmla="*/ 416 w 495"/>
                    <a:gd name="T49" fmla="*/ 351 h 574"/>
                    <a:gd name="T50" fmla="*/ 432 w 495"/>
                    <a:gd name="T51" fmla="*/ 399 h 574"/>
                    <a:gd name="T52" fmla="*/ 463 w 495"/>
                    <a:gd name="T53" fmla="*/ 431 h 574"/>
                    <a:gd name="T54" fmla="*/ 463 w 495"/>
                    <a:gd name="T55" fmla="*/ 447 h 574"/>
                    <a:gd name="T56" fmla="*/ 495 w 495"/>
                    <a:gd name="T57" fmla="*/ 463 h 574"/>
                    <a:gd name="T58" fmla="*/ 495 w 495"/>
                    <a:gd name="T59" fmla="*/ 542 h 574"/>
                    <a:gd name="T60" fmla="*/ 463 w 495"/>
                    <a:gd name="T61" fmla="*/ 558 h 574"/>
                    <a:gd name="T62" fmla="*/ 432 w 495"/>
                    <a:gd name="T63" fmla="*/ 558 h 574"/>
                    <a:gd name="T64" fmla="*/ 384 w 495"/>
                    <a:gd name="T65" fmla="*/ 558 h 574"/>
                    <a:gd name="T66" fmla="*/ 336 w 495"/>
                    <a:gd name="T67" fmla="*/ 574 h 574"/>
                    <a:gd name="T68" fmla="*/ 272 w 495"/>
                    <a:gd name="T69" fmla="*/ 574 h 574"/>
                    <a:gd name="T70" fmla="*/ 208 w 495"/>
                    <a:gd name="T71" fmla="*/ 574 h 574"/>
                    <a:gd name="T72" fmla="*/ 144 w 495"/>
                    <a:gd name="T73" fmla="*/ 558 h 574"/>
                    <a:gd name="T74" fmla="*/ 96 w 495"/>
                    <a:gd name="T75" fmla="*/ 558 h 574"/>
                    <a:gd name="T76" fmla="*/ 48 w 495"/>
                    <a:gd name="T77" fmla="*/ 558 h 574"/>
                    <a:gd name="T78" fmla="*/ 32 w 495"/>
                    <a:gd name="T79" fmla="*/ 542 h 574"/>
                    <a:gd name="T80" fmla="*/ 0 w 495"/>
                    <a:gd name="T81" fmla="*/ 542 h 574"/>
                    <a:gd name="T82" fmla="*/ 0 w 495"/>
                    <a:gd name="T83" fmla="*/ 463 h 574"/>
                    <a:gd name="T84" fmla="*/ 16 w 495"/>
                    <a:gd name="T85" fmla="*/ 463 h 574"/>
                    <a:gd name="T86" fmla="*/ 32 w 495"/>
                    <a:gd name="T87" fmla="*/ 431 h 574"/>
                    <a:gd name="T88" fmla="*/ 48 w 495"/>
                    <a:gd name="T89" fmla="*/ 415 h 574"/>
                    <a:gd name="T90" fmla="*/ 64 w 495"/>
                    <a:gd name="T91" fmla="*/ 383 h 574"/>
                    <a:gd name="T92" fmla="*/ 80 w 495"/>
                    <a:gd name="T93" fmla="*/ 351 h 574"/>
                    <a:gd name="T94" fmla="*/ 96 w 495"/>
                    <a:gd name="T95" fmla="*/ 335 h 574"/>
                    <a:gd name="T96" fmla="*/ 112 w 495"/>
                    <a:gd name="T97" fmla="*/ 303 h 574"/>
                    <a:gd name="T98" fmla="*/ 128 w 495"/>
                    <a:gd name="T99" fmla="*/ 271 h 574"/>
                    <a:gd name="T100" fmla="*/ 128 w 495"/>
                    <a:gd name="T101" fmla="*/ 223 h 574"/>
                    <a:gd name="T102" fmla="*/ 144 w 495"/>
                    <a:gd name="T103" fmla="*/ 191 h 574"/>
                    <a:gd name="T104" fmla="*/ 144 w 495"/>
                    <a:gd name="T105" fmla="*/ 175 h 574"/>
                    <a:gd name="T106" fmla="*/ 160 w 495"/>
                    <a:gd name="T107" fmla="*/ 143 h 574"/>
                    <a:gd name="T108" fmla="*/ 160 w 495"/>
                    <a:gd name="T109" fmla="*/ 111 h 574"/>
                    <a:gd name="T110" fmla="*/ 160 w 495"/>
                    <a:gd name="T111" fmla="*/ 79 h 574"/>
                    <a:gd name="T112" fmla="*/ 160 w 495"/>
                    <a:gd name="T113" fmla="*/ 47 h 574"/>
                    <a:gd name="T114" fmla="*/ 144 w 495"/>
                    <a:gd name="T115" fmla="*/ 31 h 574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495"/>
                    <a:gd name="T175" fmla="*/ 0 h 574"/>
                    <a:gd name="T176" fmla="*/ 495 w 495"/>
                    <a:gd name="T177" fmla="*/ 574 h 574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495" h="574">
                      <a:moveTo>
                        <a:pt x="144" y="31"/>
                      </a:moveTo>
                      <a:lnTo>
                        <a:pt x="160" y="16"/>
                      </a:lnTo>
                      <a:lnTo>
                        <a:pt x="192" y="16"/>
                      </a:lnTo>
                      <a:lnTo>
                        <a:pt x="208" y="0"/>
                      </a:lnTo>
                      <a:lnTo>
                        <a:pt x="240" y="0"/>
                      </a:lnTo>
                      <a:lnTo>
                        <a:pt x="272" y="0"/>
                      </a:lnTo>
                      <a:lnTo>
                        <a:pt x="288" y="0"/>
                      </a:lnTo>
                      <a:lnTo>
                        <a:pt x="304" y="0"/>
                      </a:lnTo>
                      <a:lnTo>
                        <a:pt x="336" y="16"/>
                      </a:lnTo>
                      <a:lnTo>
                        <a:pt x="352" y="16"/>
                      </a:lnTo>
                      <a:lnTo>
                        <a:pt x="368" y="31"/>
                      </a:lnTo>
                      <a:lnTo>
                        <a:pt x="352" y="63"/>
                      </a:lnTo>
                      <a:lnTo>
                        <a:pt x="352" y="95"/>
                      </a:lnTo>
                      <a:lnTo>
                        <a:pt x="352" y="127"/>
                      </a:lnTo>
                      <a:lnTo>
                        <a:pt x="352" y="143"/>
                      </a:lnTo>
                      <a:lnTo>
                        <a:pt x="352" y="175"/>
                      </a:lnTo>
                      <a:lnTo>
                        <a:pt x="368" y="191"/>
                      </a:lnTo>
                      <a:lnTo>
                        <a:pt x="368" y="207"/>
                      </a:lnTo>
                      <a:lnTo>
                        <a:pt x="368" y="223"/>
                      </a:lnTo>
                      <a:lnTo>
                        <a:pt x="368" y="239"/>
                      </a:lnTo>
                      <a:lnTo>
                        <a:pt x="384" y="255"/>
                      </a:lnTo>
                      <a:lnTo>
                        <a:pt x="384" y="271"/>
                      </a:lnTo>
                      <a:lnTo>
                        <a:pt x="384" y="287"/>
                      </a:lnTo>
                      <a:lnTo>
                        <a:pt x="400" y="319"/>
                      </a:lnTo>
                      <a:lnTo>
                        <a:pt x="416" y="351"/>
                      </a:lnTo>
                      <a:lnTo>
                        <a:pt x="432" y="399"/>
                      </a:lnTo>
                      <a:lnTo>
                        <a:pt x="463" y="431"/>
                      </a:lnTo>
                      <a:lnTo>
                        <a:pt x="463" y="447"/>
                      </a:lnTo>
                      <a:lnTo>
                        <a:pt x="495" y="463"/>
                      </a:lnTo>
                      <a:lnTo>
                        <a:pt x="495" y="542"/>
                      </a:lnTo>
                      <a:lnTo>
                        <a:pt x="463" y="558"/>
                      </a:lnTo>
                      <a:lnTo>
                        <a:pt x="432" y="558"/>
                      </a:lnTo>
                      <a:lnTo>
                        <a:pt x="384" y="558"/>
                      </a:lnTo>
                      <a:lnTo>
                        <a:pt x="336" y="574"/>
                      </a:lnTo>
                      <a:lnTo>
                        <a:pt x="272" y="574"/>
                      </a:lnTo>
                      <a:lnTo>
                        <a:pt x="208" y="574"/>
                      </a:lnTo>
                      <a:lnTo>
                        <a:pt x="144" y="558"/>
                      </a:lnTo>
                      <a:lnTo>
                        <a:pt x="96" y="558"/>
                      </a:lnTo>
                      <a:lnTo>
                        <a:pt x="48" y="558"/>
                      </a:lnTo>
                      <a:lnTo>
                        <a:pt x="32" y="542"/>
                      </a:lnTo>
                      <a:lnTo>
                        <a:pt x="0" y="542"/>
                      </a:lnTo>
                      <a:lnTo>
                        <a:pt x="0" y="463"/>
                      </a:lnTo>
                      <a:lnTo>
                        <a:pt x="16" y="463"/>
                      </a:lnTo>
                      <a:lnTo>
                        <a:pt x="32" y="431"/>
                      </a:lnTo>
                      <a:lnTo>
                        <a:pt x="48" y="415"/>
                      </a:lnTo>
                      <a:lnTo>
                        <a:pt x="64" y="383"/>
                      </a:lnTo>
                      <a:lnTo>
                        <a:pt x="80" y="351"/>
                      </a:lnTo>
                      <a:lnTo>
                        <a:pt x="96" y="335"/>
                      </a:lnTo>
                      <a:lnTo>
                        <a:pt x="112" y="303"/>
                      </a:lnTo>
                      <a:lnTo>
                        <a:pt x="128" y="271"/>
                      </a:lnTo>
                      <a:lnTo>
                        <a:pt x="128" y="223"/>
                      </a:lnTo>
                      <a:lnTo>
                        <a:pt x="144" y="191"/>
                      </a:lnTo>
                      <a:lnTo>
                        <a:pt x="144" y="175"/>
                      </a:lnTo>
                      <a:lnTo>
                        <a:pt x="160" y="143"/>
                      </a:lnTo>
                      <a:lnTo>
                        <a:pt x="160" y="111"/>
                      </a:lnTo>
                      <a:lnTo>
                        <a:pt x="160" y="79"/>
                      </a:lnTo>
                      <a:lnTo>
                        <a:pt x="160" y="47"/>
                      </a:lnTo>
                      <a:lnTo>
                        <a:pt x="144" y="31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425" name="Freeform 62"/>
                <p:cNvSpPr>
                  <a:spLocks/>
                </p:cNvSpPr>
                <p:nvPr/>
              </p:nvSpPr>
              <p:spPr bwMode="auto">
                <a:xfrm>
                  <a:off x="3028" y="1893"/>
                  <a:ext cx="495" cy="574"/>
                </a:xfrm>
                <a:custGeom>
                  <a:avLst/>
                  <a:gdLst>
                    <a:gd name="T0" fmla="*/ 144 w 495"/>
                    <a:gd name="T1" fmla="*/ 31 h 574"/>
                    <a:gd name="T2" fmla="*/ 160 w 495"/>
                    <a:gd name="T3" fmla="*/ 16 h 574"/>
                    <a:gd name="T4" fmla="*/ 192 w 495"/>
                    <a:gd name="T5" fmla="*/ 16 h 574"/>
                    <a:gd name="T6" fmla="*/ 208 w 495"/>
                    <a:gd name="T7" fmla="*/ 0 h 574"/>
                    <a:gd name="T8" fmla="*/ 240 w 495"/>
                    <a:gd name="T9" fmla="*/ 0 h 574"/>
                    <a:gd name="T10" fmla="*/ 272 w 495"/>
                    <a:gd name="T11" fmla="*/ 0 h 574"/>
                    <a:gd name="T12" fmla="*/ 288 w 495"/>
                    <a:gd name="T13" fmla="*/ 0 h 574"/>
                    <a:gd name="T14" fmla="*/ 304 w 495"/>
                    <a:gd name="T15" fmla="*/ 0 h 574"/>
                    <a:gd name="T16" fmla="*/ 336 w 495"/>
                    <a:gd name="T17" fmla="*/ 16 h 574"/>
                    <a:gd name="T18" fmla="*/ 352 w 495"/>
                    <a:gd name="T19" fmla="*/ 16 h 574"/>
                    <a:gd name="T20" fmla="*/ 368 w 495"/>
                    <a:gd name="T21" fmla="*/ 31 h 574"/>
                    <a:gd name="T22" fmla="*/ 352 w 495"/>
                    <a:gd name="T23" fmla="*/ 63 h 574"/>
                    <a:gd name="T24" fmla="*/ 352 w 495"/>
                    <a:gd name="T25" fmla="*/ 95 h 574"/>
                    <a:gd name="T26" fmla="*/ 352 w 495"/>
                    <a:gd name="T27" fmla="*/ 127 h 574"/>
                    <a:gd name="T28" fmla="*/ 352 w 495"/>
                    <a:gd name="T29" fmla="*/ 143 h 574"/>
                    <a:gd name="T30" fmla="*/ 352 w 495"/>
                    <a:gd name="T31" fmla="*/ 175 h 574"/>
                    <a:gd name="T32" fmla="*/ 368 w 495"/>
                    <a:gd name="T33" fmla="*/ 191 h 574"/>
                    <a:gd name="T34" fmla="*/ 368 w 495"/>
                    <a:gd name="T35" fmla="*/ 207 h 574"/>
                    <a:gd name="T36" fmla="*/ 368 w 495"/>
                    <a:gd name="T37" fmla="*/ 223 h 574"/>
                    <a:gd name="T38" fmla="*/ 368 w 495"/>
                    <a:gd name="T39" fmla="*/ 239 h 574"/>
                    <a:gd name="T40" fmla="*/ 384 w 495"/>
                    <a:gd name="T41" fmla="*/ 255 h 574"/>
                    <a:gd name="T42" fmla="*/ 384 w 495"/>
                    <a:gd name="T43" fmla="*/ 271 h 574"/>
                    <a:gd name="T44" fmla="*/ 384 w 495"/>
                    <a:gd name="T45" fmla="*/ 287 h 574"/>
                    <a:gd name="T46" fmla="*/ 400 w 495"/>
                    <a:gd name="T47" fmla="*/ 319 h 574"/>
                    <a:gd name="T48" fmla="*/ 416 w 495"/>
                    <a:gd name="T49" fmla="*/ 351 h 574"/>
                    <a:gd name="T50" fmla="*/ 432 w 495"/>
                    <a:gd name="T51" fmla="*/ 399 h 574"/>
                    <a:gd name="T52" fmla="*/ 463 w 495"/>
                    <a:gd name="T53" fmla="*/ 431 h 574"/>
                    <a:gd name="T54" fmla="*/ 463 w 495"/>
                    <a:gd name="T55" fmla="*/ 447 h 574"/>
                    <a:gd name="T56" fmla="*/ 495 w 495"/>
                    <a:gd name="T57" fmla="*/ 463 h 574"/>
                    <a:gd name="T58" fmla="*/ 495 w 495"/>
                    <a:gd name="T59" fmla="*/ 542 h 574"/>
                    <a:gd name="T60" fmla="*/ 463 w 495"/>
                    <a:gd name="T61" fmla="*/ 558 h 574"/>
                    <a:gd name="T62" fmla="*/ 432 w 495"/>
                    <a:gd name="T63" fmla="*/ 558 h 574"/>
                    <a:gd name="T64" fmla="*/ 384 w 495"/>
                    <a:gd name="T65" fmla="*/ 558 h 574"/>
                    <a:gd name="T66" fmla="*/ 336 w 495"/>
                    <a:gd name="T67" fmla="*/ 574 h 574"/>
                    <a:gd name="T68" fmla="*/ 272 w 495"/>
                    <a:gd name="T69" fmla="*/ 574 h 574"/>
                    <a:gd name="T70" fmla="*/ 208 w 495"/>
                    <a:gd name="T71" fmla="*/ 574 h 574"/>
                    <a:gd name="T72" fmla="*/ 144 w 495"/>
                    <a:gd name="T73" fmla="*/ 558 h 574"/>
                    <a:gd name="T74" fmla="*/ 96 w 495"/>
                    <a:gd name="T75" fmla="*/ 558 h 574"/>
                    <a:gd name="T76" fmla="*/ 48 w 495"/>
                    <a:gd name="T77" fmla="*/ 558 h 574"/>
                    <a:gd name="T78" fmla="*/ 32 w 495"/>
                    <a:gd name="T79" fmla="*/ 542 h 574"/>
                    <a:gd name="T80" fmla="*/ 0 w 495"/>
                    <a:gd name="T81" fmla="*/ 542 h 574"/>
                    <a:gd name="T82" fmla="*/ 0 w 495"/>
                    <a:gd name="T83" fmla="*/ 463 h 574"/>
                    <a:gd name="T84" fmla="*/ 16 w 495"/>
                    <a:gd name="T85" fmla="*/ 463 h 574"/>
                    <a:gd name="T86" fmla="*/ 32 w 495"/>
                    <a:gd name="T87" fmla="*/ 431 h 574"/>
                    <a:gd name="T88" fmla="*/ 48 w 495"/>
                    <a:gd name="T89" fmla="*/ 415 h 574"/>
                    <a:gd name="T90" fmla="*/ 64 w 495"/>
                    <a:gd name="T91" fmla="*/ 383 h 574"/>
                    <a:gd name="T92" fmla="*/ 80 w 495"/>
                    <a:gd name="T93" fmla="*/ 351 h 574"/>
                    <a:gd name="T94" fmla="*/ 96 w 495"/>
                    <a:gd name="T95" fmla="*/ 335 h 574"/>
                    <a:gd name="T96" fmla="*/ 112 w 495"/>
                    <a:gd name="T97" fmla="*/ 303 h 574"/>
                    <a:gd name="T98" fmla="*/ 128 w 495"/>
                    <a:gd name="T99" fmla="*/ 271 h 574"/>
                    <a:gd name="T100" fmla="*/ 128 w 495"/>
                    <a:gd name="T101" fmla="*/ 223 h 574"/>
                    <a:gd name="T102" fmla="*/ 144 w 495"/>
                    <a:gd name="T103" fmla="*/ 191 h 574"/>
                    <a:gd name="T104" fmla="*/ 144 w 495"/>
                    <a:gd name="T105" fmla="*/ 175 h 574"/>
                    <a:gd name="T106" fmla="*/ 160 w 495"/>
                    <a:gd name="T107" fmla="*/ 143 h 574"/>
                    <a:gd name="T108" fmla="*/ 160 w 495"/>
                    <a:gd name="T109" fmla="*/ 111 h 574"/>
                    <a:gd name="T110" fmla="*/ 160 w 495"/>
                    <a:gd name="T111" fmla="*/ 79 h 574"/>
                    <a:gd name="T112" fmla="*/ 160 w 495"/>
                    <a:gd name="T113" fmla="*/ 47 h 574"/>
                    <a:gd name="T114" fmla="*/ 144 w 495"/>
                    <a:gd name="T115" fmla="*/ 31 h 574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495"/>
                    <a:gd name="T175" fmla="*/ 0 h 574"/>
                    <a:gd name="T176" fmla="*/ 495 w 495"/>
                    <a:gd name="T177" fmla="*/ 574 h 574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495" h="574">
                      <a:moveTo>
                        <a:pt x="144" y="31"/>
                      </a:moveTo>
                      <a:lnTo>
                        <a:pt x="160" y="16"/>
                      </a:lnTo>
                      <a:lnTo>
                        <a:pt x="192" y="16"/>
                      </a:lnTo>
                      <a:lnTo>
                        <a:pt x="208" y="0"/>
                      </a:lnTo>
                      <a:lnTo>
                        <a:pt x="240" y="0"/>
                      </a:lnTo>
                      <a:lnTo>
                        <a:pt x="272" y="0"/>
                      </a:lnTo>
                      <a:lnTo>
                        <a:pt x="288" y="0"/>
                      </a:lnTo>
                      <a:lnTo>
                        <a:pt x="304" y="0"/>
                      </a:lnTo>
                      <a:lnTo>
                        <a:pt x="336" y="16"/>
                      </a:lnTo>
                      <a:lnTo>
                        <a:pt x="352" y="16"/>
                      </a:lnTo>
                      <a:lnTo>
                        <a:pt x="368" y="31"/>
                      </a:lnTo>
                      <a:lnTo>
                        <a:pt x="352" y="63"/>
                      </a:lnTo>
                      <a:lnTo>
                        <a:pt x="352" y="95"/>
                      </a:lnTo>
                      <a:lnTo>
                        <a:pt x="352" y="127"/>
                      </a:lnTo>
                      <a:lnTo>
                        <a:pt x="352" y="143"/>
                      </a:lnTo>
                      <a:lnTo>
                        <a:pt x="352" y="175"/>
                      </a:lnTo>
                      <a:lnTo>
                        <a:pt x="368" y="191"/>
                      </a:lnTo>
                      <a:lnTo>
                        <a:pt x="368" y="207"/>
                      </a:lnTo>
                      <a:lnTo>
                        <a:pt x="368" y="223"/>
                      </a:lnTo>
                      <a:lnTo>
                        <a:pt x="368" y="239"/>
                      </a:lnTo>
                      <a:lnTo>
                        <a:pt x="384" y="255"/>
                      </a:lnTo>
                      <a:lnTo>
                        <a:pt x="384" y="271"/>
                      </a:lnTo>
                      <a:lnTo>
                        <a:pt x="384" y="287"/>
                      </a:lnTo>
                      <a:lnTo>
                        <a:pt x="400" y="319"/>
                      </a:lnTo>
                      <a:lnTo>
                        <a:pt x="416" y="351"/>
                      </a:lnTo>
                      <a:lnTo>
                        <a:pt x="432" y="399"/>
                      </a:lnTo>
                      <a:lnTo>
                        <a:pt x="463" y="431"/>
                      </a:lnTo>
                      <a:lnTo>
                        <a:pt x="463" y="447"/>
                      </a:lnTo>
                      <a:lnTo>
                        <a:pt x="495" y="463"/>
                      </a:lnTo>
                      <a:lnTo>
                        <a:pt x="495" y="542"/>
                      </a:lnTo>
                      <a:lnTo>
                        <a:pt x="463" y="558"/>
                      </a:lnTo>
                      <a:lnTo>
                        <a:pt x="432" y="558"/>
                      </a:lnTo>
                      <a:lnTo>
                        <a:pt x="384" y="558"/>
                      </a:lnTo>
                      <a:lnTo>
                        <a:pt x="336" y="574"/>
                      </a:lnTo>
                      <a:lnTo>
                        <a:pt x="272" y="574"/>
                      </a:lnTo>
                      <a:lnTo>
                        <a:pt x="208" y="574"/>
                      </a:lnTo>
                      <a:lnTo>
                        <a:pt x="144" y="558"/>
                      </a:lnTo>
                      <a:lnTo>
                        <a:pt x="96" y="558"/>
                      </a:lnTo>
                      <a:lnTo>
                        <a:pt x="48" y="558"/>
                      </a:lnTo>
                      <a:lnTo>
                        <a:pt x="32" y="542"/>
                      </a:lnTo>
                      <a:lnTo>
                        <a:pt x="0" y="542"/>
                      </a:lnTo>
                      <a:lnTo>
                        <a:pt x="0" y="463"/>
                      </a:lnTo>
                      <a:lnTo>
                        <a:pt x="16" y="463"/>
                      </a:lnTo>
                      <a:lnTo>
                        <a:pt x="32" y="431"/>
                      </a:lnTo>
                      <a:lnTo>
                        <a:pt x="48" y="415"/>
                      </a:lnTo>
                      <a:lnTo>
                        <a:pt x="64" y="383"/>
                      </a:lnTo>
                      <a:lnTo>
                        <a:pt x="80" y="351"/>
                      </a:lnTo>
                      <a:lnTo>
                        <a:pt x="96" y="335"/>
                      </a:lnTo>
                      <a:lnTo>
                        <a:pt x="112" y="303"/>
                      </a:lnTo>
                      <a:lnTo>
                        <a:pt x="128" y="271"/>
                      </a:lnTo>
                      <a:lnTo>
                        <a:pt x="128" y="223"/>
                      </a:lnTo>
                      <a:lnTo>
                        <a:pt x="144" y="191"/>
                      </a:lnTo>
                      <a:lnTo>
                        <a:pt x="144" y="175"/>
                      </a:lnTo>
                      <a:lnTo>
                        <a:pt x="160" y="143"/>
                      </a:lnTo>
                      <a:lnTo>
                        <a:pt x="160" y="111"/>
                      </a:lnTo>
                      <a:lnTo>
                        <a:pt x="160" y="79"/>
                      </a:lnTo>
                      <a:lnTo>
                        <a:pt x="160" y="47"/>
                      </a:lnTo>
                      <a:lnTo>
                        <a:pt x="144" y="31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426" name="Freeform 63"/>
                <p:cNvSpPr>
                  <a:spLocks/>
                </p:cNvSpPr>
                <p:nvPr/>
              </p:nvSpPr>
              <p:spPr bwMode="auto">
                <a:xfrm>
                  <a:off x="3036" y="1901"/>
                  <a:ext cx="495" cy="574"/>
                </a:xfrm>
                <a:custGeom>
                  <a:avLst/>
                  <a:gdLst>
                    <a:gd name="T0" fmla="*/ 144 w 495"/>
                    <a:gd name="T1" fmla="*/ 31 h 574"/>
                    <a:gd name="T2" fmla="*/ 160 w 495"/>
                    <a:gd name="T3" fmla="*/ 15 h 574"/>
                    <a:gd name="T4" fmla="*/ 192 w 495"/>
                    <a:gd name="T5" fmla="*/ 15 h 574"/>
                    <a:gd name="T6" fmla="*/ 208 w 495"/>
                    <a:gd name="T7" fmla="*/ 0 h 574"/>
                    <a:gd name="T8" fmla="*/ 240 w 495"/>
                    <a:gd name="T9" fmla="*/ 0 h 574"/>
                    <a:gd name="T10" fmla="*/ 272 w 495"/>
                    <a:gd name="T11" fmla="*/ 0 h 574"/>
                    <a:gd name="T12" fmla="*/ 288 w 495"/>
                    <a:gd name="T13" fmla="*/ 0 h 574"/>
                    <a:gd name="T14" fmla="*/ 304 w 495"/>
                    <a:gd name="T15" fmla="*/ 0 h 574"/>
                    <a:gd name="T16" fmla="*/ 336 w 495"/>
                    <a:gd name="T17" fmla="*/ 15 h 574"/>
                    <a:gd name="T18" fmla="*/ 352 w 495"/>
                    <a:gd name="T19" fmla="*/ 15 h 574"/>
                    <a:gd name="T20" fmla="*/ 368 w 495"/>
                    <a:gd name="T21" fmla="*/ 31 h 574"/>
                    <a:gd name="T22" fmla="*/ 352 w 495"/>
                    <a:gd name="T23" fmla="*/ 63 h 574"/>
                    <a:gd name="T24" fmla="*/ 352 w 495"/>
                    <a:gd name="T25" fmla="*/ 95 h 574"/>
                    <a:gd name="T26" fmla="*/ 352 w 495"/>
                    <a:gd name="T27" fmla="*/ 127 h 574"/>
                    <a:gd name="T28" fmla="*/ 352 w 495"/>
                    <a:gd name="T29" fmla="*/ 143 h 574"/>
                    <a:gd name="T30" fmla="*/ 352 w 495"/>
                    <a:gd name="T31" fmla="*/ 175 h 574"/>
                    <a:gd name="T32" fmla="*/ 368 w 495"/>
                    <a:gd name="T33" fmla="*/ 191 h 574"/>
                    <a:gd name="T34" fmla="*/ 368 w 495"/>
                    <a:gd name="T35" fmla="*/ 207 h 574"/>
                    <a:gd name="T36" fmla="*/ 368 w 495"/>
                    <a:gd name="T37" fmla="*/ 223 h 574"/>
                    <a:gd name="T38" fmla="*/ 368 w 495"/>
                    <a:gd name="T39" fmla="*/ 239 h 574"/>
                    <a:gd name="T40" fmla="*/ 384 w 495"/>
                    <a:gd name="T41" fmla="*/ 255 h 574"/>
                    <a:gd name="T42" fmla="*/ 384 w 495"/>
                    <a:gd name="T43" fmla="*/ 271 h 574"/>
                    <a:gd name="T44" fmla="*/ 384 w 495"/>
                    <a:gd name="T45" fmla="*/ 287 h 574"/>
                    <a:gd name="T46" fmla="*/ 400 w 495"/>
                    <a:gd name="T47" fmla="*/ 319 h 574"/>
                    <a:gd name="T48" fmla="*/ 416 w 495"/>
                    <a:gd name="T49" fmla="*/ 351 h 574"/>
                    <a:gd name="T50" fmla="*/ 432 w 495"/>
                    <a:gd name="T51" fmla="*/ 399 h 574"/>
                    <a:gd name="T52" fmla="*/ 463 w 495"/>
                    <a:gd name="T53" fmla="*/ 431 h 574"/>
                    <a:gd name="T54" fmla="*/ 463 w 495"/>
                    <a:gd name="T55" fmla="*/ 447 h 574"/>
                    <a:gd name="T56" fmla="*/ 495 w 495"/>
                    <a:gd name="T57" fmla="*/ 463 h 574"/>
                    <a:gd name="T58" fmla="*/ 495 w 495"/>
                    <a:gd name="T59" fmla="*/ 542 h 574"/>
                    <a:gd name="T60" fmla="*/ 463 w 495"/>
                    <a:gd name="T61" fmla="*/ 558 h 574"/>
                    <a:gd name="T62" fmla="*/ 432 w 495"/>
                    <a:gd name="T63" fmla="*/ 558 h 574"/>
                    <a:gd name="T64" fmla="*/ 384 w 495"/>
                    <a:gd name="T65" fmla="*/ 558 h 574"/>
                    <a:gd name="T66" fmla="*/ 336 w 495"/>
                    <a:gd name="T67" fmla="*/ 574 h 574"/>
                    <a:gd name="T68" fmla="*/ 272 w 495"/>
                    <a:gd name="T69" fmla="*/ 574 h 574"/>
                    <a:gd name="T70" fmla="*/ 208 w 495"/>
                    <a:gd name="T71" fmla="*/ 574 h 574"/>
                    <a:gd name="T72" fmla="*/ 144 w 495"/>
                    <a:gd name="T73" fmla="*/ 558 h 574"/>
                    <a:gd name="T74" fmla="*/ 96 w 495"/>
                    <a:gd name="T75" fmla="*/ 558 h 574"/>
                    <a:gd name="T76" fmla="*/ 48 w 495"/>
                    <a:gd name="T77" fmla="*/ 558 h 574"/>
                    <a:gd name="T78" fmla="*/ 32 w 495"/>
                    <a:gd name="T79" fmla="*/ 542 h 574"/>
                    <a:gd name="T80" fmla="*/ 0 w 495"/>
                    <a:gd name="T81" fmla="*/ 542 h 574"/>
                    <a:gd name="T82" fmla="*/ 0 w 495"/>
                    <a:gd name="T83" fmla="*/ 463 h 574"/>
                    <a:gd name="T84" fmla="*/ 16 w 495"/>
                    <a:gd name="T85" fmla="*/ 463 h 574"/>
                    <a:gd name="T86" fmla="*/ 32 w 495"/>
                    <a:gd name="T87" fmla="*/ 431 h 574"/>
                    <a:gd name="T88" fmla="*/ 48 w 495"/>
                    <a:gd name="T89" fmla="*/ 415 h 574"/>
                    <a:gd name="T90" fmla="*/ 64 w 495"/>
                    <a:gd name="T91" fmla="*/ 383 h 574"/>
                    <a:gd name="T92" fmla="*/ 80 w 495"/>
                    <a:gd name="T93" fmla="*/ 351 h 574"/>
                    <a:gd name="T94" fmla="*/ 96 w 495"/>
                    <a:gd name="T95" fmla="*/ 335 h 574"/>
                    <a:gd name="T96" fmla="*/ 112 w 495"/>
                    <a:gd name="T97" fmla="*/ 303 h 574"/>
                    <a:gd name="T98" fmla="*/ 128 w 495"/>
                    <a:gd name="T99" fmla="*/ 271 h 574"/>
                    <a:gd name="T100" fmla="*/ 128 w 495"/>
                    <a:gd name="T101" fmla="*/ 223 h 574"/>
                    <a:gd name="T102" fmla="*/ 144 w 495"/>
                    <a:gd name="T103" fmla="*/ 191 h 574"/>
                    <a:gd name="T104" fmla="*/ 144 w 495"/>
                    <a:gd name="T105" fmla="*/ 175 h 574"/>
                    <a:gd name="T106" fmla="*/ 160 w 495"/>
                    <a:gd name="T107" fmla="*/ 143 h 574"/>
                    <a:gd name="T108" fmla="*/ 160 w 495"/>
                    <a:gd name="T109" fmla="*/ 111 h 574"/>
                    <a:gd name="T110" fmla="*/ 160 w 495"/>
                    <a:gd name="T111" fmla="*/ 79 h 574"/>
                    <a:gd name="T112" fmla="*/ 160 w 495"/>
                    <a:gd name="T113" fmla="*/ 47 h 574"/>
                    <a:gd name="T114" fmla="*/ 144 w 495"/>
                    <a:gd name="T115" fmla="*/ 31 h 574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495"/>
                    <a:gd name="T175" fmla="*/ 0 h 574"/>
                    <a:gd name="T176" fmla="*/ 495 w 495"/>
                    <a:gd name="T177" fmla="*/ 574 h 574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495" h="574">
                      <a:moveTo>
                        <a:pt x="144" y="31"/>
                      </a:moveTo>
                      <a:lnTo>
                        <a:pt x="160" y="15"/>
                      </a:lnTo>
                      <a:lnTo>
                        <a:pt x="192" y="15"/>
                      </a:lnTo>
                      <a:lnTo>
                        <a:pt x="208" y="0"/>
                      </a:lnTo>
                      <a:lnTo>
                        <a:pt x="240" y="0"/>
                      </a:lnTo>
                      <a:lnTo>
                        <a:pt x="272" y="0"/>
                      </a:lnTo>
                      <a:lnTo>
                        <a:pt x="288" y="0"/>
                      </a:lnTo>
                      <a:lnTo>
                        <a:pt x="304" y="0"/>
                      </a:lnTo>
                      <a:lnTo>
                        <a:pt x="336" y="15"/>
                      </a:lnTo>
                      <a:lnTo>
                        <a:pt x="352" y="15"/>
                      </a:lnTo>
                      <a:lnTo>
                        <a:pt x="368" y="31"/>
                      </a:lnTo>
                      <a:lnTo>
                        <a:pt x="352" y="63"/>
                      </a:lnTo>
                      <a:lnTo>
                        <a:pt x="352" y="95"/>
                      </a:lnTo>
                      <a:lnTo>
                        <a:pt x="352" y="127"/>
                      </a:lnTo>
                      <a:lnTo>
                        <a:pt x="352" y="143"/>
                      </a:lnTo>
                      <a:lnTo>
                        <a:pt x="352" y="175"/>
                      </a:lnTo>
                      <a:lnTo>
                        <a:pt x="368" y="191"/>
                      </a:lnTo>
                      <a:lnTo>
                        <a:pt x="368" y="207"/>
                      </a:lnTo>
                      <a:lnTo>
                        <a:pt x="368" y="223"/>
                      </a:lnTo>
                      <a:lnTo>
                        <a:pt x="368" y="239"/>
                      </a:lnTo>
                      <a:lnTo>
                        <a:pt x="384" y="255"/>
                      </a:lnTo>
                      <a:lnTo>
                        <a:pt x="384" y="271"/>
                      </a:lnTo>
                      <a:lnTo>
                        <a:pt x="384" y="287"/>
                      </a:lnTo>
                      <a:lnTo>
                        <a:pt x="400" y="319"/>
                      </a:lnTo>
                      <a:lnTo>
                        <a:pt x="416" y="351"/>
                      </a:lnTo>
                      <a:lnTo>
                        <a:pt x="432" y="399"/>
                      </a:lnTo>
                      <a:lnTo>
                        <a:pt x="463" y="431"/>
                      </a:lnTo>
                      <a:lnTo>
                        <a:pt x="463" y="447"/>
                      </a:lnTo>
                      <a:lnTo>
                        <a:pt x="495" y="463"/>
                      </a:lnTo>
                      <a:lnTo>
                        <a:pt x="495" y="542"/>
                      </a:lnTo>
                      <a:lnTo>
                        <a:pt x="463" y="558"/>
                      </a:lnTo>
                      <a:lnTo>
                        <a:pt x="432" y="558"/>
                      </a:lnTo>
                      <a:lnTo>
                        <a:pt x="384" y="558"/>
                      </a:lnTo>
                      <a:lnTo>
                        <a:pt x="336" y="574"/>
                      </a:lnTo>
                      <a:lnTo>
                        <a:pt x="272" y="574"/>
                      </a:lnTo>
                      <a:lnTo>
                        <a:pt x="208" y="574"/>
                      </a:lnTo>
                      <a:lnTo>
                        <a:pt x="144" y="558"/>
                      </a:lnTo>
                      <a:lnTo>
                        <a:pt x="96" y="558"/>
                      </a:lnTo>
                      <a:lnTo>
                        <a:pt x="48" y="558"/>
                      </a:lnTo>
                      <a:lnTo>
                        <a:pt x="32" y="542"/>
                      </a:lnTo>
                      <a:lnTo>
                        <a:pt x="0" y="542"/>
                      </a:lnTo>
                      <a:lnTo>
                        <a:pt x="0" y="463"/>
                      </a:lnTo>
                      <a:lnTo>
                        <a:pt x="16" y="463"/>
                      </a:lnTo>
                      <a:lnTo>
                        <a:pt x="32" y="431"/>
                      </a:lnTo>
                      <a:lnTo>
                        <a:pt x="48" y="415"/>
                      </a:lnTo>
                      <a:lnTo>
                        <a:pt x="64" y="383"/>
                      </a:lnTo>
                      <a:lnTo>
                        <a:pt x="80" y="351"/>
                      </a:lnTo>
                      <a:lnTo>
                        <a:pt x="96" y="335"/>
                      </a:lnTo>
                      <a:lnTo>
                        <a:pt x="112" y="303"/>
                      </a:lnTo>
                      <a:lnTo>
                        <a:pt x="128" y="271"/>
                      </a:lnTo>
                      <a:lnTo>
                        <a:pt x="128" y="223"/>
                      </a:lnTo>
                      <a:lnTo>
                        <a:pt x="144" y="191"/>
                      </a:lnTo>
                      <a:lnTo>
                        <a:pt x="144" y="175"/>
                      </a:lnTo>
                      <a:lnTo>
                        <a:pt x="160" y="143"/>
                      </a:lnTo>
                      <a:lnTo>
                        <a:pt x="160" y="111"/>
                      </a:lnTo>
                      <a:lnTo>
                        <a:pt x="160" y="79"/>
                      </a:lnTo>
                      <a:lnTo>
                        <a:pt x="160" y="47"/>
                      </a:lnTo>
                      <a:lnTo>
                        <a:pt x="144" y="31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427" name="Freeform 64"/>
                <p:cNvSpPr>
                  <a:spLocks/>
                </p:cNvSpPr>
                <p:nvPr/>
              </p:nvSpPr>
              <p:spPr bwMode="auto">
                <a:xfrm>
                  <a:off x="3028" y="1893"/>
                  <a:ext cx="384" cy="574"/>
                </a:xfrm>
                <a:custGeom>
                  <a:avLst/>
                  <a:gdLst>
                    <a:gd name="T0" fmla="*/ 144 w 384"/>
                    <a:gd name="T1" fmla="*/ 31 h 574"/>
                    <a:gd name="T2" fmla="*/ 160 w 384"/>
                    <a:gd name="T3" fmla="*/ 16 h 574"/>
                    <a:gd name="T4" fmla="*/ 192 w 384"/>
                    <a:gd name="T5" fmla="*/ 16 h 574"/>
                    <a:gd name="T6" fmla="*/ 208 w 384"/>
                    <a:gd name="T7" fmla="*/ 0 h 574"/>
                    <a:gd name="T8" fmla="*/ 240 w 384"/>
                    <a:gd name="T9" fmla="*/ 0 h 574"/>
                    <a:gd name="T10" fmla="*/ 272 w 384"/>
                    <a:gd name="T11" fmla="*/ 0 h 574"/>
                    <a:gd name="T12" fmla="*/ 288 w 384"/>
                    <a:gd name="T13" fmla="*/ 0 h 574"/>
                    <a:gd name="T14" fmla="*/ 304 w 384"/>
                    <a:gd name="T15" fmla="*/ 0 h 574"/>
                    <a:gd name="T16" fmla="*/ 304 w 384"/>
                    <a:gd name="T17" fmla="*/ 31 h 574"/>
                    <a:gd name="T18" fmla="*/ 304 w 384"/>
                    <a:gd name="T19" fmla="*/ 63 h 574"/>
                    <a:gd name="T20" fmla="*/ 304 w 384"/>
                    <a:gd name="T21" fmla="*/ 95 h 574"/>
                    <a:gd name="T22" fmla="*/ 304 w 384"/>
                    <a:gd name="T23" fmla="*/ 127 h 574"/>
                    <a:gd name="T24" fmla="*/ 304 w 384"/>
                    <a:gd name="T25" fmla="*/ 143 h 574"/>
                    <a:gd name="T26" fmla="*/ 304 w 384"/>
                    <a:gd name="T27" fmla="*/ 175 h 574"/>
                    <a:gd name="T28" fmla="*/ 304 w 384"/>
                    <a:gd name="T29" fmla="*/ 207 h 574"/>
                    <a:gd name="T30" fmla="*/ 304 w 384"/>
                    <a:gd name="T31" fmla="*/ 223 h 574"/>
                    <a:gd name="T32" fmla="*/ 304 w 384"/>
                    <a:gd name="T33" fmla="*/ 255 h 574"/>
                    <a:gd name="T34" fmla="*/ 304 w 384"/>
                    <a:gd name="T35" fmla="*/ 287 h 574"/>
                    <a:gd name="T36" fmla="*/ 320 w 384"/>
                    <a:gd name="T37" fmla="*/ 303 h 574"/>
                    <a:gd name="T38" fmla="*/ 320 w 384"/>
                    <a:gd name="T39" fmla="*/ 319 h 574"/>
                    <a:gd name="T40" fmla="*/ 320 w 384"/>
                    <a:gd name="T41" fmla="*/ 351 h 574"/>
                    <a:gd name="T42" fmla="*/ 320 w 384"/>
                    <a:gd name="T43" fmla="*/ 367 h 574"/>
                    <a:gd name="T44" fmla="*/ 336 w 384"/>
                    <a:gd name="T45" fmla="*/ 383 h 574"/>
                    <a:gd name="T46" fmla="*/ 336 w 384"/>
                    <a:gd name="T47" fmla="*/ 399 h 574"/>
                    <a:gd name="T48" fmla="*/ 352 w 384"/>
                    <a:gd name="T49" fmla="*/ 431 h 574"/>
                    <a:gd name="T50" fmla="*/ 368 w 384"/>
                    <a:gd name="T51" fmla="*/ 479 h 574"/>
                    <a:gd name="T52" fmla="*/ 384 w 384"/>
                    <a:gd name="T53" fmla="*/ 495 h 574"/>
                    <a:gd name="T54" fmla="*/ 384 w 384"/>
                    <a:gd name="T55" fmla="*/ 510 h 574"/>
                    <a:gd name="T56" fmla="*/ 384 w 384"/>
                    <a:gd name="T57" fmla="*/ 558 h 574"/>
                    <a:gd name="T58" fmla="*/ 336 w 384"/>
                    <a:gd name="T59" fmla="*/ 574 h 574"/>
                    <a:gd name="T60" fmla="*/ 272 w 384"/>
                    <a:gd name="T61" fmla="*/ 574 h 574"/>
                    <a:gd name="T62" fmla="*/ 208 w 384"/>
                    <a:gd name="T63" fmla="*/ 574 h 574"/>
                    <a:gd name="T64" fmla="*/ 144 w 384"/>
                    <a:gd name="T65" fmla="*/ 558 h 574"/>
                    <a:gd name="T66" fmla="*/ 96 w 384"/>
                    <a:gd name="T67" fmla="*/ 558 h 574"/>
                    <a:gd name="T68" fmla="*/ 48 w 384"/>
                    <a:gd name="T69" fmla="*/ 558 h 574"/>
                    <a:gd name="T70" fmla="*/ 32 w 384"/>
                    <a:gd name="T71" fmla="*/ 542 h 574"/>
                    <a:gd name="T72" fmla="*/ 0 w 384"/>
                    <a:gd name="T73" fmla="*/ 542 h 574"/>
                    <a:gd name="T74" fmla="*/ 0 w 384"/>
                    <a:gd name="T75" fmla="*/ 463 h 574"/>
                    <a:gd name="T76" fmla="*/ 16 w 384"/>
                    <a:gd name="T77" fmla="*/ 463 h 574"/>
                    <a:gd name="T78" fmla="*/ 32 w 384"/>
                    <a:gd name="T79" fmla="*/ 431 h 574"/>
                    <a:gd name="T80" fmla="*/ 48 w 384"/>
                    <a:gd name="T81" fmla="*/ 415 h 574"/>
                    <a:gd name="T82" fmla="*/ 64 w 384"/>
                    <a:gd name="T83" fmla="*/ 383 h 574"/>
                    <a:gd name="T84" fmla="*/ 80 w 384"/>
                    <a:gd name="T85" fmla="*/ 351 h 574"/>
                    <a:gd name="T86" fmla="*/ 96 w 384"/>
                    <a:gd name="T87" fmla="*/ 335 h 574"/>
                    <a:gd name="T88" fmla="*/ 112 w 384"/>
                    <a:gd name="T89" fmla="*/ 303 h 574"/>
                    <a:gd name="T90" fmla="*/ 128 w 384"/>
                    <a:gd name="T91" fmla="*/ 271 h 574"/>
                    <a:gd name="T92" fmla="*/ 128 w 384"/>
                    <a:gd name="T93" fmla="*/ 223 h 574"/>
                    <a:gd name="T94" fmla="*/ 144 w 384"/>
                    <a:gd name="T95" fmla="*/ 191 h 574"/>
                    <a:gd name="T96" fmla="*/ 144 w 384"/>
                    <a:gd name="T97" fmla="*/ 175 h 574"/>
                    <a:gd name="T98" fmla="*/ 160 w 384"/>
                    <a:gd name="T99" fmla="*/ 143 h 574"/>
                    <a:gd name="T100" fmla="*/ 160 w 384"/>
                    <a:gd name="T101" fmla="*/ 111 h 574"/>
                    <a:gd name="T102" fmla="*/ 160 w 384"/>
                    <a:gd name="T103" fmla="*/ 79 h 574"/>
                    <a:gd name="T104" fmla="*/ 160 w 384"/>
                    <a:gd name="T105" fmla="*/ 47 h 574"/>
                    <a:gd name="T106" fmla="*/ 144 w 384"/>
                    <a:gd name="T107" fmla="*/ 31 h 574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384"/>
                    <a:gd name="T163" fmla="*/ 0 h 574"/>
                    <a:gd name="T164" fmla="*/ 384 w 384"/>
                    <a:gd name="T165" fmla="*/ 574 h 574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384" h="574">
                      <a:moveTo>
                        <a:pt x="144" y="31"/>
                      </a:moveTo>
                      <a:lnTo>
                        <a:pt x="160" y="16"/>
                      </a:lnTo>
                      <a:lnTo>
                        <a:pt x="192" y="16"/>
                      </a:lnTo>
                      <a:lnTo>
                        <a:pt x="208" y="0"/>
                      </a:lnTo>
                      <a:lnTo>
                        <a:pt x="240" y="0"/>
                      </a:lnTo>
                      <a:lnTo>
                        <a:pt x="272" y="0"/>
                      </a:lnTo>
                      <a:lnTo>
                        <a:pt x="288" y="0"/>
                      </a:lnTo>
                      <a:lnTo>
                        <a:pt x="304" y="0"/>
                      </a:lnTo>
                      <a:lnTo>
                        <a:pt x="304" y="31"/>
                      </a:lnTo>
                      <a:lnTo>
                        <a:pt x="304" y="63"/>
                      </a:lnTo>
                      <a:lnTo>
                        <a:pt x="304" y="95"/>
                      </a:lnTo>
                      <a:lnTo>
                        <a:pt x="304" y="127"/>
                      </a:lnTo>
                      <a:lnTo>
                        <a:pt x="304" y="143"/>
                      </a:lnTo>
                      <a:lnTo>
                        <a:pt x="304" y="175"/>
                      </a:lnTo>
                      <a:lnTo>
                        <a:pt x="304" y="207"/>
                      </a:lnTo>
                      <a:lnTo>
                        <a:pt x="304" y="223"/>
                      </a:lnTo>
                      <a:lnTo>
                        <a:pt x="304" y="255"/>
                      </a:lnTo>
                      <a:lnTo>
                        <a:pt x="304" y="287"/>
                      </a:lnTo>
                      <a:lnTo>
                        <a:pt x="320" y="303"/>
                      </a:lnTo>
                      <a:lnTo>
                        <a:pt x="320" y="319"/>
                      </a:lnTo>
                      <a:lnTo>
                        <a:pt x="320" y="351"/>
                      </a:lnTo>
                      <a:lnTo>
                        <a:pt x="320" y="367"/>
                      </a:lnTo>
                      <a:lnTo>
                        <a:pt x="336" y="383"/>
                      </a:lnTo>
                      <a:lnTo>
                        <a:pt x="336" y="399"/>
                      </a:lnTo>
                      <a:lnTo>
                        <a:pt x="352" y="431"/>
                      </a:lnTo>
                      <a:lnTo>
                        <a:pt x="368" y="479"/>
                      </a:lnTo>
                      <a:lnTo>
                        <a:pt x="384" y="495"/>
                      </a:lnTo>
                      <a:lnTo>
                        <a:pt x="384" y="510"/>
                      </a:lnTo>
                      <a:lnTo>
                        <a:pt x="384" y="558"/>
                      </a:lnTo>
                      <a:lnTo>
                        <a:pt x="336" y="574"/>
                      </a:lnTo>
                      <a:lnTo>
                        <a:pt x="272" y="574"/>
                      </a:lnTo>
                      <a:lnTo>
                        <a:pt x="208" y="574"/>
                      </a:lnTo>
                      <a:lnTo>
                        <a:pt x="144" y="558"/>
                      </a:lnTo>
                      <a:lnTo>
                        <a:pt x="96" y="558"/>
                      </a:lnTo>
                      <a:lnTo>
                        <a:pt x="48" y="558"/>
                      </a:lnTo>
                      <a:lnTo>
                        <a:pt x="32" y="542"/>
                      </a:lnTo>
                      <a:lnTo>
                        <a:pt x="0" y="542"/>
                      </a:lnTo>
                      <a:lnTo>
                        <a:pt x="0" y="463"/>
                      </a:lnTo>
                      <a:lnTo>
                        <a:pt x="16" y="463"/>
                      </a:lnTo>
                      <a:lnTo>
                        <a:pt x="32" y="431"/>
                      </a:lnTo>
                      <a:lnTo>
                        <a:pt x="48" y="415"/>
                      </a:lnTo>
                      <a:lnTo>
                        <a:pt x="64" y="383"/>
                      </a:lnTo>
                      <a:lnTo>
                        <a:pt x="80" y="351"/>
                      </a:lnTo>
                      <a:lnTo>
                        <a:pt x="96" y="335"/>
                      </a:lnTo>
                      <a:lnTo>
                        <a:pt x="112" y="303"/>
                      </a:lnTo>
                      <a:lnTo>
                        <a:pt x="128" y="271"/>
                      </a:lnTo>
                      <a:lnTo>
                        <a:pt x="128" y="223"/>
                      </a:lnTo>
                      <a:lnTo>
                        <a:pt x="144" y="191"/>
                      </a:lnTo>
                      <a:lnTo>
                        <a:pt x="144" y="175"/>
                      </a:lnTo>
                      <a:lnTo>
                        <a:pt x="160" y="143"/>
                      </a:lnTo>
                      <a:lnTo>
                        <a:pt x="160" y="111"/>
                      </a:lnTo>
                      <a:lnTo>
                        <a:pt x="160" y="79"/>
                      </a:lnTo>
                      <a:lnTo>
                        <a:pt x="160" y="47"/>
                      </a:lnTo>
                      <a:lnTo>
                        <a:pt x="144" y="31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428" name="Freeform 65"/>
                <p:cNvSpPr>
                  <a:spLocks/>
                </p:cNvSpPr>
                <p:nvPr/>
              </p:nvSpPr>
              <p:spPr bwMode="auto">
                <a:xfrm>
                  <a:off x="3028" y="1893"/>
                  <a:ext cx="384" cy="574"/>
                </a:xfrm>
                <a:custGeom>
                  <a:avLst/>
                  <a:gdLst>
                    <a:gd name="T0" fmla="*/ 144 w 384"/>
                    <a:gd name="T1" fmla="*/ 31 h 574"/>
                    <a:gd name="T2" fmla="*/ 160 w 384"/>
                    <a:gd name="T3" fmla="*/ 16 h 574"/>
                    <a:gd name="T4" fmla="*/ 192 w 384"/>
                    <a:gd name="T5" fmla="*/ 16 h 574"/>
                    <a:gd name="T6" fmla="*/ 208 w 384"/>
                    <a:gd name="T7" fmla="*/ 0 h 574"/>
                    <a:gd name="T8" fmla="*/ 240 w 384"/>
                    <a:gd name="T9" fmla="*/ 0 h 574"/>
                    <a:gd name="T10" fmla="*/ 272 w 384"/>
                    <a:gd name="T11" fmla="*/ 0 h 574"/>
                    <a:gd name="T12" fmla="*/ 288 w 384"/>
                    <a:gd name="T13" fmla="*/ 0 h 574"/>
                    <a:gd name="T14" fmla="*/ 304 w 384"/>
                    <a:gd name="T15" fmla="*/ 0 h 574"/>
                    <a:gd name="T16" fmla="*/ 304 w 384"/>
                    <a:gd name="T17" fmla="*/ 31 h 574"/>
                    <a:gd name="T18" fmla="*/ 304 w 384"/>
                    <a:gd name="T19" fmla="*/ 63 h 574"/>
                    <a:gd name="T20" fmla="*/ 304 w 384"/>
                    <a:gd name="T21" fmla="*/ 95 h 574"/>
                    <a:gd name="T22" fmla="*/ 304 w 384"/>
                    <a:gd name="T23" fmla="*/ 127 h 574"/>
                    <a:gd name="T24" fmla="*/ 304 w 384"/>
                    <a:gd name="T25" fmla="*/ 143 h 574"/>
                    <a:gd name="T26" fmla="*/ 304 w 384"/>
                    <a:gd name="T27" fmla="*/ 175 h 574"/>
                    <a:gd name="T28" fmla="*/ 304 w 384"/>
                    <a:gd name="T29" fmla="*/ 207 h 574"/>
                    <a:gd name="T30" fmla="*/ 304 w 384"/>
                    <a:gd name="T31" fmla="*/ 223 h 574"/>
                    <a:gd name="T32" fmla="*/ 304 w 384"/>
                    <a:gd name="T33" fmla="*/ 255 h 574"/>
                    <a:gd name="T34" fmla="*/ 304 w 384"/>
                    <a:gd name="T35" fmla="*/ 287 h 574"/>
                    <a:gd name="T36" fmla="*/ 320 w 384"/>
                    <a:gd name="T37" fmla="*/ 303 h 574"/>
                    <a:gd name="T38" fmla="*/ 320 w 384"/>
                    <a:gd name="T39" fmla="*/ 319 h 574"/>
                    <a:gd name="T40" fmla="*/ 320 w 384"/>
                    <a:gd name="T41" fmla="*/ 351 h 574"/>
                    <a:gd name="T42" fmla="*/ 320 w 384"/>
                    <a:gd name="T43" fmla="*/ 367 h 574"/>
                    <a:gd name="T44" fmla="*/ 336 w 384"/>
                    <a:gd name="T45" fmla="*/ 383 h 574"/>
                    <a:gd name="T46" fmla="*/ 336 w 384"/>
                    <a:gd name="T47" fmla="*/ 399 h 574"/>
                    <a:gd name="T48" fmla="*/ 352 w 384"/>
                    <a:gd name="T49" fmla="*/ 431 h 574"/>
                    <a:gd name="T50" fmla="*/ 368 w 384"/>
                    <a:gd name="T51" fmla="*/ 479 h 574"/>
                    <a:gd name="T52" fmla="*/ 384 w 384"/>
                    <a:gd name="T53" fmla="*/ 495 h 574"/>
                    <a:gd name="T54" fmla="*/ 384 w 384"/>
                    <a:gd name="T55" fmla="*/ 510 h 574"/>
                    <a:gd name="T56" fmla="*/ 384 w 384"/>
                    <a:gd name="T57" fmla="*/ 558 h 574"/>
                    <a:gd name="T58" fmla="*/ 336 w 384"/>
                    <a:gd name="T59" fmla="*/ 574 h 574"/>
                    <a:gd name="T60" fmla="*/ 272 w 384"/>
                    <a:gd name="T61" fmla="*/ 574 h 574"/>
                    <a:gd name="T62" fmla="*/ 208 w 384"/>
                    <a:gd name="T63" fmla="*/ 574 h 574"/>
                    <a:gd name="T64" fmla="*/ 144 w 384"/>
                    <a:gd name="T65" fmla="*/ 558 h 574"/>
                    <a:gd name="T66" fmla="*/ 96 w 384"/>
                    <a:gd name="T67" fmla="*/ 558 h 574"/>
                    <a:gd name="T68" fmla="*/ 48 w 384"/>
                    <a:gd name="T69" fmla="*/ 558 h 574"/>
                    <a:gd name="T70" fmla="*/ 32 w 384"/>
                    <a:gd name="T71" fmla="*/ 542 h 574"/>
                    <a:gd name="T72" fmla="*/ 0 w 384"/>
                    <a:gd name="T73" fmla="*/ 542 h 574"/>
                    <a:gd name="T74" fmla="*/ 0 w 384"/>
                    <a:gd name="T75" fmla="*/ 463 h 574"/>
                    <a:gd name="T76" fmla="*/ 16 w 384"/>
                    <a:gd name="T77" fmla="*/ 463 h 574"/>
                    <a:gd name="T78" fmla="*/ 32 w 384"/>
                    <a:gd name="T79" fmla="*/ 431 h 574"/>
                    <a:gd name="T80" fmla="*/ 48 w 384"/>
                    <a:gd name="T81" fmla="*/ 415 h 574"/>
                    <a:gd name="T82" fmla="*/ 64 w 384"/>
                    <a:gd name="T83" fmla="*/ 383 h 574"/>
                    <a:gd name="T84" fmla="*/ 80 w 384"/>
                    <a:gd name="T85" fmla="*/ 351 h 574"/>
                    <a:gd name="T86" fmla="*/ 96 w 384"/>
                    <a:gd name="T87" fmla="*/ 335 h 574"/>
                    <a:gd name="T88" fmla="*/ 112 w 384"/>
                    <a:gd name="T89" fmla="*/ 303 h 574"/>
                    <a:gd name="T90" fmla="*/ 128 w 384"/>
                    <a:gd name="T91" fmla="*/ 271 h 574"/>
                    <a:gd name="T92" fmla="*/ 128 w 384"/>
                    <a:gd name="T93" fmla="*/ 223 h 574"/>
                    <a:gd name="T94" fmla="*/ 144 w 384"/>
                    <a:gd name="T95" fmla="*/ 191 h 574"/>
                    <a:gd name="T96" fmla="*/ 144 w 384"/>
                    <a:gd name="T97" fmla="*/ 175 h 574"/>
                    <a:gd name="T98" fmla="*/ 160 w 384"/>
                    <a:gd name="T99" fmla="*/ 143 h 574"/>
                    <a:gd name="T100" fmla="*/ 160 w 384"/>
                    <a:gd name="T101" fmla="*/ 111 h 574"/>
                    <a:gd name="T102" fmla="*/ 160 w 384"/>
                    <a:gd name="T103" fmla="*/ 79 h 574"/>
                    <a:gd name="T104" fmla="*/ 160 w 384"/>
                    <a:gd name="T105" fmla="*/ 47 h 574"/>
                    <a:gd name="T106" fmla="*/ 144 w 384"/>
                    <a:gd name="T107" fmla="*/ 31 h 574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384"/>
                    <a:gd name="T163" fmla="*/ 0 h 574"/>
                    <a:gd name="T164" fmla="*/ 384 w 384"/>
                    <a:gd name="T165" fmla="*/ 574 h 574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384" h="574">
                      <a:moveTo>
                        <a:pt x="144" y="31"/>
                      </a:moveTo>
                      <a:lnTo>
                        <a:pt x="160" y="16"/>
                      </a:lnTo>
                      <a:lnTo>
                        <a:pt x="192" y="16"/>
                      </a:lnTo>
                      <a:lnTo>
                        <a:pt x="208" y="0"/>
                      </a:lnTo>
                      <a:lnTo>
                        <a:pt x="240" y="0"/>
                      </a:lnTo>
                      <a:lnTo>
                        <a:pt x="272" y="0"/>
                      </a:lnTo>
                      <a:lnTo>
                        <a:pt x="288" y="0"/>
                      </a:lnTo>
                      <a:lnTo>
                        <a:pt x="304" y="0"/>
                      </a:lnTo>
                      <a:lnTo>
                        <a:pt x="304" y="31"/>
                      </a:lnTo>
                      <a:lnTo>
                        <a:pt x="304" y="63"/>
                      </a:lnTo>
                      <a:lnTo>
                        <a:pt x="304" y="95"/>
                      </a:lnTo>
                      <a:lnTo>
                        <a:pt x="304" y="127"/>
                      </a:lnTo>
                      <a:lnTo>
                        <a:pt x="304" y="143"/>
                      </a:lnTo>
                      <a:lnTo>
                        <a:pt x="304" y="175"/>
                      </a:lnTo>
                      <a:lnTo>
                        <a:pt x="304" y="207"/>
                      </a:lnTo>
                      <a:lnTo>
                        <a:pt x="304" y="223"/>
                      </a:lnTo>
                      <a:lnTo>
                        <a:pt x="304" y="255"/>
                      </a:lnTo>
                      <a:lnTo>
                        <a:pt x="304" y="287"/>
                      </a:lnTo>
                      <a:lnTo>
                        <a:pt x="320" y="303"/>
                      </a:lnTo>
                      <a:lnTo>
                        <a:pt x="320" y="319"/>
                      </a:lnTo>
                      <a:lnTo>
                        <a:pt x="320" y="351"/>
                      </a:lnTo>
                      <a:lnTo>
                        <a:pt x="320" y="367"/>
                      </a:lnTo>
                      <a:lnTo>
                        <a:pt x="336" y="383"/>
                      </a:lnTo>
                      <a:lnTo>
                        <a:pt x="336" y="399"/>
                      </a:lnTo>
                      <a:lnTo>
                        <a:pt x="352" y="431"/>
                      </a:lnTo>
                      <a:lnTo>
                        <a:pt x="368" y="479"/>
                      </a:lnTo>
                      <a:lnTo>
                        <a:pt x="384" y="495"/>
                      </a:lnTo>
                      <a:lnTo>
                        <a:pt x="384" y="510"/>
                      </a:lnTo>
                      <a:lnTo>
                        <a:pt x="384" y="558"/>
                      </a:lnTo>
                      <a:lnTo>
                        <a:pt x="336" y="574"/>
                      </a:lnTo>
                      <a:lnTo>
                        <a:pt x="272" y="574"/>
                      </a:lnTo>
                      <a:lnTo>
                        <a:pt x="208" y="574"/>
                      </a:lnTo>
                      <a:lnTo>
                        <a:pt x="144" y="558"/>
                      </a:lnTo>
                      <a:lnTo>
                        <a:pt x="96" y="558"/>
                      </a:lnTo>
                      <a:lnTo>
                        <a:pt x="48" y="558"/>
                      </a:lnTo>
                      <a:lnTo>
                        <a:pt x="32" y="542"/>
                      </a:lnTo>
                      <a:lnTo>
                        <a:pt x="0" y="542"/>
                      </a:lnTo>
                      <a:lnTo>
                        <a:pt x="0" y="463"/>
                      </a:lnTo>
                      <a:lnTo>
                        <a:pt x="16" y="463"/>
                      </a:lnTo>
                      <a:lnTo>
                        <a:pt x="32" y="431"/>
                      </a:lnTo>
                      <a:lnTo>
                        <a:pt x="48" y="415"/>
                      </a:lnTo>
                      <a:lnTo>
                        <a:pt x="64" y="383"/>
                      </a:lnTo>
                      <a:lnTo>
                        <a:pt x="80" y="351"/>
                      </a:lnTo>
                      <a:lnTo>
                        <a:pt x="96" y="335"/>
                      </a:lnTo>
                      <a:lnTo>
                        <a:pt x="112" y="303"/>
                      </a:lnTo>
                      <a:lnTo>
                        <a:pt x="128" y="271"/>
                      </a:lnTo>
                      <a:lnTo>
                        <a:pt x="128" y="223"/>
                      </a:lnTo>
                      <a:lnTo>
                        <a:pt x="144" y="191"/>
                      </a:lnTo>
                      <a:lnTo>
                        <a:pt x="144" y="175"/>
                      </a:lnTo>
                      <a:lnTo>
                        <a:pt x="160" y="143"/>
                      </a:lnTo>
                      <a:lnTo>
                        <a:pt x="160" y="111"/>
                      </a:lnTo>
                      <a:lnTo>
                        <a:pt x="160" y="79"/>
                      </a:lnTo>
                      <a:lnTo>
                        <a:pt x="160" y="47"/>
                      </a:lnTo>
                      <a:lnTo>
                        <a:pt x="144" y="31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429" name="Freeform 66"/>
                <p:cNvSpPr>
                  <a:spLocks/>
                </p:cNvSpPr>
                <p:nvPr/>
              </p:nvSpPr>
              <p:spPr bwMode="auto">
                <a:xfrm>
                  <a:off x="3036" y="1901"/>
                  <a:ext cx="384" cy="574"/>
                </a:xfrm>
                <a:custGeom>
                  <a:avLst/>
                  <a:gdLst>
                    <a:gd name="T0" fmla="*/ 144 w 384"/>
                    <a:gd name="T1" fmla="*/ 31 h 574"/>
                    <a:gd name="T2" fmla="*/ 160 w 384"/>
                    <a:gd name="T3" fmla="*/ 15 h 574"/>
                    <a:gd name="T4" fmla="*/ 192 w 384"/>
                    <a:gd name="T5" fmla="*/ 15 h 574"/>
                    <a:gd name="T6" fmla="*/ 208 w 384"/>
                    <a:gd name="T7" fmla="*/ 0 h 574"/>
                    <a:gd name="T8" fmla="*/ 240 w 384"/>
                    <a:gd name="T9" fmla="*/ 0 h 574"/>
                    <a:gd name="T10" fmla="*/ 272 w 384"/>
                    <a:gd name="T11" fmla="*/ 0 h 574"/>
                    <a:gd name="T12" fmla="*/ 288 w 384"/>
                    <a:gd name="T13" fmla="*/ 0 h 574"/>
                    <a:gd name="T14" fmla="*/ 304 w 384"/>
                    <a:gd name="T15" fmla="*/ 0 h 574"/>
                    <a:gd name="T16" fmla="*/ 304 w 384"/>
                    <a:gd name="T17" fmla="*/ 31 h 574"/>
                    <a:gd name="T18" fmla="*/ 304 w 384"/>
                    <a:gd name="T19" fmla="*/ 63 h 574"/>
                    <a:gd name="T20" fmla="*/ 304 w 384"/>
                    <a:gd name="T21" fmla="*/ 95 h 574"/>
                    <a:gd name="T22" fmla="*/ 304 w 384"/>
                    <a:gd name="T23" fmla="*/ 127 h 574"/>
                    <a:gd name="T24" fmla="*/ 304 w 384"/>
                    <a:gd name="T25" fmla="*/ 143 h 574"/>
                    <a:gd name="T26" fmla="*/ 304 w 384"/>
                    <a:gd name="T27" fmla="*/ 175 h 574"/>
                    <a:gd name="T28" fmla="*/ 304 w 384"/>
                    <a:gd name="T29" fmla="*/ 207 h 574"/>
                    <a:gd name="T30" fmla="*/ 304 w 384"/>
                    <a:gd name="T31" fmla="*/ 223 h 574"/>
                    <a:gd name="T32" fmla="*/ 304 w 384"/>
                    <a:gd name="T33" fmla="*/ 255 h 574"/>
                    <a:gd name="T34" fmla="*/ 304 w 384"/>
                    <a:gd name="T35" fmla="*/ 287 h 574"/>
                    <a:gd name="T36" fmla="*/ 320 w 384"/>
                    <a:gd name="T37" fmla="*/ 303 h 574"/>
                    <a:gd name="T38" fmla="*/ 320 w 384"/>
                    <a:gd name="T39" fmla="*/ 319 h 574"/>
                    <a:gd name="T40" fmla="*/ 320 w 384"/>
                    <a:gd name="T41" fmla="*/ 351 h 574"/>
                    <a:gd name="T42" fmla="*/ 320 w 384"/>
                    <a:gd name="T43" fmla="*/ 367 h 574"/>
                    <a:gd name="T44" fmla="*/ 336 w 384"/>
                    <a:gd name="T45" fmla="*/ 383 h 574"/>
                    <a:gd name="T46" fmla="*/ 336 w 384"/>
                    <a:gd name="T47" fmla="*/ 399 h 574"/>
                    <a:gd name="T48" fmla="*/ 352 w 384"/>
                    <a:gd name="T49" fmla="*/ 431 h 574"/>
                    <a:gd name="T50" fmla="*/ 368 w 384"/>
                    <a:gd name="T51" fmla="*/ 479 h 574"/>
                    <a:gd name="T52" fmla="*/ 384 w 384"/>
                    <a:gd name="T53" fmla="*/ 494 h 574"/>
                    <a:gd name="T54" fmla="*/ 384 w 384"/>
                    <a:gd name="T55" fmla="*/ 510 h 574"/>
                    <a:gd name="T56" fmla="*/ 384 w 384"/>
                    <a:gd name="T57" fmla="*/ 558 h 574"/>
                    <a:gd name="T58" fmla="*/ 336 w 384"/>
                    <a:gd name="T59" fmla="*/ 574 h 574"/>
                    <a:gd name="T60" fmla="*/ 272 w 384"/>
                    <a:gd name="T61" fmla="*/ 574 h 574"/>
                    <a:gd name="T62" fmla="*/ 208 w 384"/>
                    <a:gd name="T63" fmla="*/ 574 h 574"/>
                    <a:gd name="T64" fmla="*/ 144 w 384"/>
                    <a:gd name="T65" fmla="*/ 558 h 574"/>
                    <a:gd name="T66" fmla="*/ 96 w 384"/>
                    <a:gd name="T67" fmla="*/ 558 h 574"/>
                    <a:gd name="T68" fmla="*/ 48 w 384"/>
                    <a:gd name="T69" fmla="*/ 558 h 574"/>
                    <a:gd name="T70" fmla="*/ 32 w 384"/>
                    <a:gd name="T71" fmla="*/ 542 h 574"/>
                    <a:gd name="T72" fmla="*/ 0 w 384"/>
                    <a:gd name="T73" fmla="*/ 542 h 574"/>
                    <a:gd name="T74" fmla="*/ 0 w 384"/>
                    <a:gd name="T75" fmla="*/ 463 h 574"/>
                    <a:gd name="T76" fmla="*/ 16 w 384"/>
                    <a:gd name="T77" fmla="*/ 463 h 574"/>
                    <a:gd name="T78" fmla="*/ 32 w 384"/>
                    <a:gd name="T79" fmla="*/ 431 h 574"/>
                    <a:gd name="T80" fmla="*/ 48 w 384"/>
                    <a:gd name="T81" fmla="*/ 415 h 574"/>
                    <a:gd name="T82" fmla="*/ 64 w 384"/>
                    <a:gd name="T83" fmla="*/ 383 h 574"/>
                    <a:gd name="T84" fmla="*/ 80 w 384"/>
                    <a:gd name="T85" fmla="*/ 351 h 574"/>
                    <a:gd name="T86" fmla="*/ 96 w 384"/>
                    <a:gd name="T87" fmla="*/ 335 h 574"/>
                    <a:gd name="T88" fmla="*/ 112 w 384"/>
                    <a:gd name="T89" fmla="*/ 303 h 574"/>
                    <a:gd name="T90" fmla="*/ 128 w 384"/>
                    <a:gd name="T91" fmla="*/ 271 h 574"/>
                    <a:gd name="T92" fmla="*/ 128 w 384"/>
                    <a:gd name="T93" fmla="*/ 223 h 574"/>
                    <a:gd name="T94" fmla="*/ 144 w 384"/>
                    <a:gd name="T95" fmla="*/ 191 h 574"/>
                    <a:gd name="T96" fmla="*/ 144 w 384"/>
                    <a:gd name="T97" fmla="*/ 175 h 574"/>
                    <a:gd name="T98" fmla="*/ 160 w 384"/>
                    <a:gd name="T99" fmla="*/ 143 h 574"/>
                    <a:gd name="T100" fmla="*/ 160 w 384"/>
                    <a:gd name="T101" fmla="*/ 111 h 574"/>
                    <a:gd name="T102" fmla="*/ 160 w 384"/>
                    <a:gd name="T103" fmla="*/ 79 h 574"/>
                    <a:gd name="T104" fmla="*/ 160 w 384"/>
                    <a:gd name="T105" fmla="*/ 47 h 574"/>
                    <a:gd name="T106" fmla="*/ 144 w 384"/>
                    <a:gd name="T107" fmla="*/ 31 h 574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384"/>
                    <a:gd name="T163" fmla="*/ 0 h 574"/>
                    <a:gd name="T164" fmla="*/ 384 w 384"/>
                    <a:gd name="T165" fmla="*/ 574 h 574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384" h="574">
                      <a:moveTo>
                        <a:pt x="144" y="31"/>
                      </a:moveTo>
                      <a:lnTo>
                        <a:pt x="160" y="15"/>
                      </a:lnTo>
                      <a:lnTo>
                        <a:pt x="192" y="15"/>
                      </a:lnTo>
                      <a:lnTo>
                        <a:pt x="208" y="0"/>
                      </a:lnTo>
                      <a:lnTo>
                        <a:pt x="240" y="0"/>
                      </a:lnTo>
                      <a:lnTo>
                        <a:pt x="272" y="0"/>
                      </a:lnTo>
                      <a:lnTo>
                        <a:pt x="288" y="0"/>
                      </a:lnTo>
                      <a:lnTo>
                        <a:pt x="304" y="0"/>
                      </a:lnTo>
                      <a:lnTo>
                        <a:pt x="304" y="31"/>
                      </a:lnTo>
                      <a:lnTo>
                        <a:pt x="304" y="63"/>
                      </a:lnTo>
                      <a:lnTo>
                        <a:pt x="304" y="95"/>
                      </a:lnTo>
                      <a:lnTo>
                        <a:pt x="304" y="127"/>
                      </a:lnTo>
                      <a:lnTo>
                        <a:pt x="304" y="143"/>
                      </a:lnTo>
                      <a:lnTo>
                        <a:pt x="304" y="175"/>
                      </a:lnTo>
                      <a:lnTo>
                        <a:pt x="304" y="207"/>
                      </a:lnTo>
                      <a:lnTo>
                        <a:pt x="304" y="223"/>
                      </a:lnTo>
                      <a:lnTo>
                        <a:pt x="304" y="255"/>
                      </a:lnTo>
                      <a:lnTo>
                        <a:pt x="304" y="287"/>
                      </a:lnTo>
                      <a:lnTo>
                        <a:pt x="320" y="303"/>
                      </a:lnTo>
                      <a:lnTo>
                        <a:pt x="320" y="319"/>
                      </a:lnTo>
                      <a:lnTo>
                        <a:pt x="320" y="351"/>
                      </a:lnTo>
                      <a:lnTo>
                        <a:pt x="320" y="367"/>
                      </a:lnTo>
                      <a:lnTo>
                        <a:pt x="336" y="383"/>
                      </a:lnTo>
                      <a:lnTo>
                        <a:pt x="336" y="399"/>
                      </a:lnTo>
                      <a:lnTo>
                        <a:pt x="352" y="431"/>
                      </a:lnTo>
                      <a:lnTo>
                        <a:pt x="368" y="479"/>
                      </a:lnTo>
                      <a:lnTo>
                        <a:pt x="384" y="494"/>
                      </a:lnTo>
                      <a:lnTo>
                        <a:pt x="384" y="510"/>
                      </a:lnTo>
                      <a:lnTo>
                        <a:pt x="384" y="558"/>
                      </a:lnTo>
                      <a:lnTo>
                        <a:pt x="336" y="574"/>
                      </a:lnTo>
                      <a:lnTo>
                        <a:pt x="272" y="574"/>
                      </a:lnTo>
                      <a:lnTo>
                        <a:pt x="208" y="574"/>
                      </a:lnTo>
                      <a:lnTo>
                        <a:pt x="144" y="558"/>
                      </a:lnTo>
                      <a:lnTo>
                        <a:pt x="96" y="558"/>
                      </a:lnTo>
                      <a:lnTo>
                        <a:pt x="48" y="558"/>
                      </a:lnTo>
                      <a:lnTo>
                        <a:pt x="32" y="542"/>
                      </a:lnTo>
                      <a:lnTo>
                        <a:pt x="0" y="542"/>
                      </a:lnTo>
                      <a:lnTo>
                        <a:pt x="0" y="463"/>
                      </a:lnTo>
                      <a:lnTo>
                        <a:pt x="16" y="463"/>
                      </a:lnTo>
                      <a:lnTo>
                        <a:pt x="32" y="431"/>
                      </a:lnTo>
                      <a:lnTo>
                        <a:pt x="48" y="415"/>
                      </a:lnTo>
                      <a:lnTo>
                        <a:pt x="64" y="383"/>
                      </a:lnTo>
                      <a:lnTo>
                        <a:pt x="80" y="351"/>
                      </a:lnTo>
                      <a:lnTo>
                        <a:pt x="96" y="335"/>
                      </a:lnTo>
                      <a:lnTo>
                        <a:pt x="112" y="303"/>
                      </a:lnTo>
                      <a:lnTo>
                        <a:pt x="128" y="271"/>
                      </a:lnTo>
                      <a:lnTo>
                        <a:pt x="128" y="223"/>
                      </a:lnTo>
                      <a:lnTo>
                        <a:pt x="144" y="191"/>
                      </a:lnTo>
                      <a:lnTo>
                        <a:pt x="144" y="175"/>
                      </a:lnTo>
                      <a:lnTo>
                        <a:pt x="160" y="143"/>
                      </a:lnTo>
                      <a:lnTo>
                        <a:pt x="160" y="111"/>
                      </a:lnTo>
                      <a:lnTo>
                        <a:pt x="160" y="79"/>
                      </a:lnTo>
                      <a:lnTo>
                        <a:pt x="160" y="47"/>
                      </a:lnTo>
                      <a:lnTo>
                        <a:pt x="144" y="31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</p:grpSp>
        <p:grpSp>
          <p:nvGrpSpPr>
            <p:cNvPr id="57" name="Group 67"/>
            <p:cNvGrpSpPr>
              <a:grpSpLocks/>
            </p:cNvGrpSpPr>
            <p:nvPr/>
          </p:nvGrpSpPr>
          <p:grpSpPr bwMode="auto">
            <a:xfrm>
              <a:off x="3412" y="1445"/>
              <a:ext cx="71" cy="990"/>
              <a:chOff x="3412" y="1445"/>
              <a:chExt cx="71" cy="990"/>
            </a:xfrm>
          </p:grpSpPr>
          <p:sp>
            <p:nvSpPr>
              <p:cNvPr id="412" name="Oval 68"/>
              <p:cNvSpPr>
                <a:spLocks noChangeArrowheads="1"/>
              </p:cNvSpPr>
              <p:nvPr/>
            </p:nvSpPr>
            <p:spPr bwMode="auto">
              <a:xfrm>
                <a:off x="3412" y="1446"/>
                <a:ext cx="63" cy="31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3" name="Rectangle 69"/>
              <p:cNvSpPr>
                <a:spLocks noChangeArrowheads="1"/>
              </p:cNvSpPr>
              <p:nvPr/>
            </p:nvSpPr>
            <p:spPr bwMode="auto">
              <a:xfrm>
                <a:off x="3412" y="1461"/>
                <a:ext cx="63" cy="974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grpSp>
            <p:nvGrpSpPr>
              <p:cNvPr id="414" name="Group 70"/>
              <p:cNvGrpSpPr>
                <a:grpSpLocks/>
              </p:cNvGrpSpPr>
              <p:nvPr/>
            </p:nvGrpSpPr>
            <p:grpSpPr bwMode="auto">
              <a:xfrm>
                <a:off x="3412" y="1445"/>
                <a:ext cx="71" cy="982"/>
                <a:chOff x="3412" y="1445"/>
                <a:chExt cx="71" cy="982"/>
              </a:xfrm>
            </p:grpSpPr>
            <p:grpSp>
              <p:nvGrpSpPr>
                <p:cNvPr id="415" name="Group 71"/>
                <p:cNvGrpSpPr>
                  <a:grpSpLocks/>
                </p:cNvGrpSpPr>
                <p:nvPr/>
              </p:nvGrpSpPr>
              <p:grpSpPr bwMode="auto">
                <a:xfrm>
                  <a:off x="3412" y="1445"/>
                  <a:ext cx="71" cy="982"/>
                  <a:chOff x="3412" y="1445"/>
                  <a:chExt cx="71" cy="982"/>
                </a:xfrm>
              </p:grpSpPr>
              <p:sp>
                <p:nvSpPr>
                  <p:cNvPr id="419" name="Oval 72"/>
                  <p:cNvSpPr>
                    <a:spLocks noChangeArrowheads="1"/>
                  </p:cNvSpPr>
                  <p:nvPr/>
                </p:nvSpPr>
                <p:spPr bwMode="auto">
                  <a:xfrm>
                    <a:off x="3412" y="1445"/>
                    <a:ext cx="71" cy="48"/>
                  </a:xfrm>
                  <a:prstGeom prst="ellipse">
                    <a:avLst/>
                  </a:prstGeom>
                  <a:solidFill>
                    <a:srgbClr val="BFBFB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420" name="Rectangle 73"/>
                  <p:cNvSpPr>
                    <a:spLocks noChangeArrowheads="1"/>
                  </p:cNvSpPr>
                  <p:nvPr/>
                </p:nvSpPr>
                <p:spPr bwMode="auto">
                  <a:xfrm>
                    <a:off x="3412" y="1461"/>
                    <a:ext cx="71" cy="966"/>
                  </a:xfrm>
                  <a:prstGeom prst="rect">
                    <a:avLst/>
                  </a:prstGeom>
                  <a:solidFill>
                    <a:srgbClr val="BFBFB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416" name="Group 74"/>
                <p:cNvGrpSpPr>
                  <a:grpSpLocks/>
                </p:cNvGrpSpPr>
                <p:nvPr/>
              </p:nvGrpSpPr>
              <p:grpSpPr bwMode="auto">
                <a:xfrm>
                  <a:off x="3412" y="1445"/>
                  <a:ext cx="56" cy="982"/>
                  <a:chOff x="3412" y="1445"/>
                  <a:chExt cx="56" cy="982"/>
                </a:xfrm>
              </p:grpSpPr>
              <p:sp>
                <p:nvSpPr>
                  <p:cNvPr id="417" name="Oval 75"/>
                  <p:cNvSpPr>
                    <a:spLocks noChangeArrowheads="1"/>
                  </p:cNvSpPr>
                  <p:nvPr/>
                </p:nvSpPr>
                <p:spPr bwMode="auto">
                  <a:xfrm>
                    <a:off x="3412" y="1445"/>
                    <a:ext cx="56" cy="48"/>
                  </a:xfrm>
                  <a:prstGeom prst="ellipse">
                    <a:avLst/>
                  </a:pr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418" name="Rectangle 76"/>
                  <p:cNvSpPr>
                    <a:spLocks noChangeArrowheads="1"/>
                  </p:cNvSpPr>
                  <p:nvPr/>
                </p:nvSpPr>
                <p:spPr bwMode="auto">
                  <a:xfrm>
                    <a:off x="3412" y="1461"/>
                    <a:ext cx="56" cy="966"/>
                  </a:xfrm>
                  <a:prstGeom prst="rect">
                    <a:avLst/>
                  </a:prstGeom>
                  <a:solidFill>
                    <a:srgbClr val="80808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</p:grpSp>
        </p:grpSp>
        <p:grpSp>
          <p:nvGrpSpPr>
            <p:cNvPr id="58" name="Group 77"/>
            <p:cNvGrpSpPr>
              <a:grpSpLocks/>
            </p:cNvGrpSpPr>
            <p:nvPr/>
          </p:nvGrpSpPr>
          <p:grpSpPr bwMode="auto">
            <a:xfrm>
              <a:off x="2325" y="1988"/>
              <a:ext cx="1382" cy="519"/>
              <a:chOff x="2325" y="1988"/>
              <a:chExt cx="1382" cy="519"/>
            </a:xfrm>
          </p:grpSpPr>
          <p:sp>
            <p:nvSpPr>
              <p:cNvPr id="59" name="Freeform 78"/>
              <p:cNvSpPr>
                <a:spLocks/>
              </p:cNvSpPr>
              <p:nvPr/>
            </p:nvSpPr>
            <p:spPr bwMode="auto">
              <a:xfrm>
                <a:off x="2325" y="2388"/>
                <a:ext cx="64" cy="79"/>
              </a:xfrm>
              <a:custGeom>
                <a:avLst/>
                <a:gdLst>
                  <a:gd name="T0" fmla="*/ 64 w 64"/>
                  <a:gd name="T1" fmla="*/ 0 h 79"/>
                  <a:gd name="T2" fmla="*/ 0 w 64"/>
                  <a:gd name="T3" fmla="*/ 15 h 79"/>
                  <a:gd name="T4" fmla="*/ 0 w 64"/>
                  <a:gd name="T5" fmla="*/ 47 h 79"/>
                  <a:gd name="T6" fmla="*/ 16 w 64"/>
                  <a:gd name="T7" fmla="*/ 47 h 79"/>
                  <a:gd name="T8" fmla="*/ 16 w 64"/>
                  <a:gd name="T9" fmla="*/ 79 h 79"/>
                  <a:gd name="T10" fmla="*/ 32 w 64"/>
                  <a:gd name="T11" fmla="*/ 79 h 79"/>
                  <a:gd name="T12" fmla="*/ 32 w 64"/>
                  <a:gd name="T13" fmla="*/ 47 h 79"/>
                  <a:gd name="T14" fmla="*/ 64 w 64"/>
                  <a:gd name="T15" fmla="*/ 47 h 79"/>
                  <a:gd name="T16" fmla="*/ 64 w 64"/>
                  <a:gd name="T17" fmla="*/ 0 h 7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4"/>
                  <a:gd name="T28" fmla="*/ 0 h 79"/>
                  <a:gd name="T29" fmla="*/ 64 w 64"/>
                  <a:gd name="T30" fmla="*/ 79 h 7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4" h="79">
                    <a:moveTo>
                      <a:pt x="64" y="0"/>
                    </a:moveTo>
                    <a:lnTo>
                      <a:pt x="0" y="15"/>
                    </a:lnTo>
                    <a:lnTo>
                      <a:pt x="0" y="47"/>
                    </a:lnTo>
                    <a:lnTo>
                      <a:pt x="16" y="47"/>
                    </a:lnTo>
                    <a:lnTo>
                      <a:pt x="16" y="79"/>
                    </a:lnTo>
                    <a:lnTo>
                      <a:pt x="32" y="79"/>
                    </a:lnTo>
                    <a:lnTo>
                      <a:pt x="32" y="47"/>
                    </a:lnTo>
                    <a:lnTo>
                      <a:pt x="64" y="47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0059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0" name="Freeform 79"/>
              <p:cNvSpPr>
                <a:spLocks/>
              </p:cNvSpPr>
              <p:nvPr/>
            </p:nvSpPr>
            <p:spPr bwMode="auto">
              <a:xfrm>
                <a:off x="2325" y="2388"/>
                <a:ext cx="64" cy="79"/>
              </a:xfrm>
              <a:custGeom>
                <a:avLst/>
                <a:gdLst>
                  <a:gd name="T0" fmla="*/ 64 w 64"/>
                  <a:gd name="T1" fmla="*/ 0 h 79"/>
                  <a:gd name="T2" fmla="*/ 0 w 64"/>
                  <a:gd name="T3" fmla="*/ 15 h 79"/>
                  <a:gd name="T4" fmla="*/ 0 w 64"/>
                  <a:gd name="T5" fmla="*/ 47 h 79"/>
                  <a:gd name="T6" fmla="*/ 16 w 64"/>
                  <a:gd name="T7" fmla="*/ 47 h 79"/>
                  <a:gd name="T8" fmla="*/ 16 w 64"/>
                  <a:gd name="T9" fmla="*/ 79 h 79"/>
                  <a:gd name="T10" fmla="*/ 32 w 64"/>
                  <a:gd name="T11" fmla="*/ 79 h 79"/>
                  <a:gd name="T12" fmla="*/ 32 w 64"/>
                  <a:gd name="T13" fmla="*/ 47 h 79"/>
                  <a:gd name="T14" fmla="*/ 64 w 64"/>
                  <a:gd name="T15" fmla="*/ 47 h 79"/>
                  <a:gd name="T16" fmla="*/ 64 w 64"/>
                  <a:gd name="T17" fmla="*/ 0 h 7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4"/>
                  <a:gd name="T28" fmla="*/ 0 h 79"/>
                  <a:gd name="T29" fmla="*/ 64 w 64"/>
                  <a:gd name="T30" fmla="*/ 79 h 7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4" h="79">
                    <a:moveTo>
                      <a:pt x="64" y="0"/>
                    </a:moveTo>
                    <a:lnTo>
                      <a:pt x="0" y="15"/>
                    </a:lnTo>
                    <a:lnTo>
                      <a:pt x="0" y="47"/>
                    </a:lnTo>
                    <a:lnTo>
                      <a:pt x="16" y="47"/>
                    </a:lnTo>
                    <a:lnTo>
                      <a:pt x="16" y="79"/>
                    </a:lnTo>
                    <a:lnTo>
                      <a:pt x="32" y="79"/>
                    </a:lnTo>
                    <a:lnTo>
                      <a:pt x="32" y="47"/>
                    </a:lnTo>
                    <a:lnTo>
                      <a:pt x="64" y="47"/>
                    </a:lnTo>
                    <a:lnTo>
                      <a:pt x="64" y="0"/>
                    </a:lnTo>
                    <a:close/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1" name="Freeform 80"/>
              <p:cNvSpPr>
                <a:spLocks/>
              </p:cNvSpPr>
              <p:nvPr/>
            </p:nvSpPr>
            <p:spPr bwMode="auto">
              <a:xfrm>
                <a:off x="2333" y="2395"/>
                <a:ext cx="64" cy="80"/>
              </a:xfrm>
              <a:custGeom>
                <a:avLst/>
                <a:gdLst>
                  <a:gd name="T0" fmla="*/ 64 w 64"/>
                  <a:gd name="T1" fmla="*/ 0 h 80"/>
                  <a:gd name="T2" fmla="*/ 0 w 64"/>
                  <a:gd name="T3" fmla="*/ 16 h 80"/>
                  <a:gd name="T4" fmla="*/ 0 w 64"/>
                  <a:gd name="T5" fmla="*/ 48 h 80"/>
                  <a:gd name="T6" fmla="*/ 16 w 64"/>
                  <a:gd name="T7" fmla="*/ 48 h 80"/>
                  <a:gd name="T8" fmla="*/ 16 w 64"/>
                  <a:gd name="T9" fmla="*/ 80 h 80"/>
                  <a:gd name="T10" fmla="*/ 32 w 64"/>
                  <a:gd name="T11" fmla="*/ 80 h 80"/>
                  <a:gd name="T12" fmla="*/ 32 w 64"/>
                  <a:gd name="T13" fmla="*/ 48 h 80"/>
                  <a:gd name="T14" fmla="*/ 64 w 64"/>
                  <a:gd name="T15" fmla="*/ 48 h 80"/>
                  <a:gd name="T16" fmla="*/ 64 w 64"/>
                  <a:gd name="T17" fmla="*/ 0 h 8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4"/>
                  <a:gd name="T28" fmla="*/ 0 h 80"/>
                  <a:gd name="T29" fmla="*/ 64 w 64"/>
                  <a:gd name="T30" fmla="*/ 80 h 8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4" h="80">
                    <a:moveTo>
                      <a:pt x="64" y="0"/>
                    </a:moveTo>
                    <a:lnTo>
                      <a:pt x="0" y="16"/>
                    </a:lnTo>
                    <a:lnTo>
                      <a:pt x="0" y="48"/>
                    </a:lnTo>
                    <a:lnTo>
                      <a:pt x="16" y="48"/>
                    </a:lnTo>
                    <a:lnTo>
                      <a:pt x="16" y="80"/>
                    </a:lnTo>
                    <a:lnTo>
                      <a:pt x="32" y="80"/>
                    </a:lnTo>
                    <a:lnTo>
                      <a:pt x="32" y="48"/>
                    </a:lnTo>
                    <a:lnTo>
                      <a:pt x="64" y="48"/>
                    </a:lnTo>
                    <a:lnTo>
                      <a:pt x="64" y="0"/>
                    </a:lnTo>
                    <a:close/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grpSp>
            <p:nvGrpSpPr>
              <p:cNvPr id="62" name="Group 81"/>
              <p:cNvGrpSpPr>
                <a:grpSpLocks/>
              </p:cNvGrpSpPr>
              <p:nvPr/>
            </p:nvGrpSpPr>
            <p:grpSpPr bwMode="auto">
              <a:xfrm>
                <a:off x="2389" y="2004"/>
                <a:ext cx="1270" cy="487"/>
                <a:chOff x="2389" y="2004"/>
                <a:chExt cx="1270" cy="487"/>
              </a:xfrm>
            </p:grpSpPr>
            <p:grpSp>
              <p:nvGrpSpPr>
                <p:cNvPr id="303" name="Group 82"/>
                <p:cNvGrpSpPr>
                  <a:grpSpLocks/>
                </p:cNvGrpSpPr>
                <p:nvPr/>
              </p:nvGrpSpPr>
              <p:grpSpPr bwMode="auto">
                <a:xfrm>
                  <a:off x="2948" y="2100"/>
                  <a:ext cx="711" cy="391"/>
                  <a:chOff x="2948" y="2100"/>
                  <a:chExt cx="711" cy="391"/>
                </a:xfrm>
              </p:grpSpPr>
              <p:sp>
                <p:nvSpPr>
                  <p:cNvPr id="344" name="Freeform 83"/>
                  <p:cNvSpPr>
                    <a:spLocks/>
                  </p:cNvSpPr>
                  <p:nvPr/>
                </p:nvSpPr>
                <p:spPr bwMode="auto">
                  <a:xfrm>
                    <a:off x="3523" y="2372"/>
                    <a:ext cx="128" cy="79"/>
                  </a:xfrm>
                  <a:custGeom>
                    <a:avLst/>
                    <a:gdLst>
                      <a:gd name="T0" fmla="*/ 0 w 128"/>
                      <a:gd name="T1" fmla="*/ 16 h 79"/>
                      <a:gd name="T2" fmla="*/ 32 w 128"/>
                      <a:gd name="T3" fmla="*/ 16 h 79"/>
                      <a:gd name="T4" fmla="*/ 32 w 128"/>
                      <a:gd name="T5" fmla="*/ 0 h 79"/>
                      <a:gd name="T6" fmla="*/ 64 w 128"/>
                      <a:gd name="T7" fmla="*/ 0 h 79"/>
                      <a:gd name="T8" fmla="*/ 64 w 128"/>
                      <a:gd name="T9" fmla="*/ 16 h 79"/>
                      <a:gd name="T10" fmla="*/ 80 w 128"/>
                      <a:gd name="T11" fmla="*/ 16 h 79"/>
                      <a:gd name="T12" fmla="*/ 112 w 128"/>
                      <a:gd name="T13" fmla="*/ 16 h 79"/>
                      <a:gd name="T14" fmla="*/ 112 w 128"/>
                      <a:gd name="T15" fmla="*/ 31 h 79"/>
                      <a:gd name="T16" fmla="*/ 128 w 128"/>
                      <a:gd name="T17" fmla="*/ 31 h 79"/>
                      <a:gd name="T18" fmla="*/ 128 w 128"/>
                      <a:gd name="T19" fmla="*/ 79 h 79"/>
                      <a:gd name="T20" fmla="*/ 0 w 128"/>
                      <a:gd name="T21" fmla="*/ 79 h 79"/>
                      <a:gd name="T22" fmla="*/ 0 w 128"/>
                      <a:gd name="T23" fmla="*/ 16 h 79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28"/>
                      <a:gd name="T37" fmla="*/ 0 h 79"/>
                      <a:gd name="T38" fmla="*/ 128 w 128"/>
                      <a:gd name="T39" fmla="*/ 79 h 79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28" h="79">
                        <a:moveTo>
                          <a:pt x="0" y="16"/>
                        </a:moveTo>
                        <a:lnTo>
                          <a:pt x="32" y="16"/>
                        </a:lnTo>
                        <a:lnTo>
                          <a:pt x="32" y="0"/>
                        </a:lnTo>
                        <a:lnTo>
                          <a:pt x="64" y="0"/>
                        </a:lnTo>
                        <a:lnTo>
                          <a:pt x="64" y="16"/>
                        </a:lnTo>
                        <a:lnTo>
                          <a:pt x="80" y="16"/>
                        </a:lnTo>
                        <a:lnTo>
                          <a:pt x="112" y="16"/>
                        </a:lnTo>
                        <a:lnTo>
                          <a:pt x="112" y="31"/>
                        </a:lnTo>
                        <a:lnTo>
                          <a:pt x="128" y="31"/>
                        </a:lnTo>
                        <a:lnTo>
                          <a:pt x="128" y="79"/>
                        </a:lnTo>
                        <a:lnTo>
                          <a:pt x="0" y="79"/>
                        </a:lnTo>
                        <a:lnTo>
                          <a:pt x="0" y="16"/>
                        </a:lnTo>
                        <a:close/>
                      </a:path>
                    </a:pathLst>
                  </a:custGeom>
                  <a:solidFill>
                    <a:srgbClr val="0086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345" name="Freeform 84"/>
                  <p:cNvSpPr>
                    <a:spLocks/>
                  </p:cNvSpPr>
                  <p:nvPr/>
                </p:nvSpPr>
                <p:spPr bwMode="auto">
                  <a:xfrm>
                    <a:off x="3523" y="2372"/>
                    <a:ext cx="128" cy="79"/>
                  </a:xfrm>
                  <a:custGeom>
                    <a:avLst/>
                    <a:gdLst>
                      <a:gd name="T0" fmla="*/ 0 w 128"/>
                      <a:gd name="T1" fmla="*/ 16 h 79"/>
                      <a:gd name="T2" fmla="*/ 32 w 128"/>
                      <a:gd name="T3" fmla="*/ 16 h 79"/>
                      <a:gd name="T4" fmla="*/ 32 w 128"/>
                      <a:gd name="T5" fmla="*/ 0 h 79"/>
                      <a:gd name="T6" fmla="*/ 64 w 128"/>
                      <a:gd name="T7" fmla="*/ 0 h 79"/>
                      <a:gd name="T8" fmla="*/ 64 w 128"/>
                      <a:gd name="T9" fmla="*/ 16 h 79"/>
                      <a:gd name="T10" fmla="*/ 80 w 128"/>
                      <a:gd name="T11" fmla="*/ 16 h 79"/>
                      <a:gd name="T12" fmla="*/ 112 w 128"/>
                      <a:gd name="T13" fmla="*/ 16 h 79"/>
                      <a:gd name="T14" fmla="*/ 112 w 128"/>
                      <a:gd name="T15" fmla="*/ 31 h 79"/>
                      <a:gd name="T16" fmla="*/ 128 w 128"/>
                      <a:gd name="T17" fmla="*/ 31 h 79"/>
                      <a:gd name="T18" fmla="*/ 128 w 128"/>
                      <a:gd name="T19" fmla="*/ 79 h 79"/>
                      <a:gd name="T20" fmla="*/ 0 w 128"/>
                      <a:gd name="T21" fmla="*/ 79 h 79"/>
                      <a:gd name="T22" fmla="*/ 0 w 128"/>
                      <a:gd name="T23" fmla="*/ 16 h 79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28"/>
                      <a:gd name="T37" fmla="*/ 0 h 79"/>
                      <a:gd name="T38" fmla="*/ 128 w 128"/>
                      <a:gd name="T39" fmla="*/ 79 h 79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28" h="79">
                        <a:moveTo>
                          <a:pt x="0" y="16"/>
                        </a:moveTo>
                        <a:lnTo>
                          <a:pt x="32" y="16"/>
                        </a:lnTo>
                        <a:lnTo>
                          <a:pt x="32" y="0"/>
                        </a:lnTo>
                        <a:lnTo>
                          <a:pt x="64" y="0"/>
                        </a:lnTo>
                        <a:lnTo>
                          <a:pt x="64" y="16"/>
                        </a:lnTo>
                        <a:lnTo>
                          <a:pt x="80" y="16"/>
                        </a:lnTo>
                        <a:lnTo>
                          <a:pt x="112" y="16"/>
                        </a:lnTo>
                        <a:lnTo>
                          <a:pt x="112" y="31"/>
                        </a:lnTo>
                        <a:lnTo>
                          <a:pt x="128" y="31"/>
                        </a:lnTo>
                        <a:lnTo>
                          <a:pt x="128" y="79"/>
                        </a:lnTo>
                        <a:lnTo>
                          <a:pt x="0" y="79"/>
                        </a:lnTo>
                        <a:lnTo>
                          <a:pt x="0" y="16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346" name="Freeform 85"/>
                  <p:cNvSpPr>
                    <a:spLocks/>
                  </p:cNvSpPr>
                  <p:nvPr/>
                </p:nvSpPr>
                <p:spPr bwMode="auto">
                  <a:xfrm>
                    <a:off x="3531" y="2380"/>
                    <a:ext cx="128" cy="79"/>
                  </a:xfrm>
                  <a:custGeom>
                    <a:avLst/>
                    <a:gdLst>
                      <a:gd name="T0" fmla="*/ 0 w 128"/>
                      <a:gd name="T1" fmla="*/ 15 h 79"/>
                      <a:gd name="T2" fmla="*/ 32 w 128"/>
                      <a:gd name="T3" fmla="*/ 15 h 79"/>
                      <a:gd name="T4" fmla="*/ 32 w 128"/>
                      <a:gd name="T5" fmla="*/ 0 h 79"/>
                      <a:gd name="T6" fmla="*/ 64 w 128"/>
                      <a:gd name="T7" fmla="*/ 0 h 79"/>
                      <a:gd name="T8" fmla="*/ 64 w 128"/>
                      <a:gd name="T9" fmla="*/ 15 h 79"/>
                      <a:gd name="T10" fmla="*/ 80 w 128"/>
                      <a:gd name="T11" fmla="*/ 15 h 79"/>
                      <a:gd name="T12" fmla="*/ 112 w 128"/>
                      <a:gd name="T13" fmla="*/ 15 h 79"/>
                      <a:gd name="T14" fmla="*/ 112 w 128"/>
                      <a:gd name="T15" fmla="*/ 31 h 79"/>
                      <a:gd name="T16" fmla="*/ 128 w 128"/>
                      <a:gd name="T17" fmla="*/ 31 h 79"/>
                      <a:gd name="T18" fmla="*/ 128 w 128"/>
                      <a:gd name="T19" fmla="*/ 79 h 79"/>
                      <a:gd name="T20" fmla="*/ 0 w 128"/>
                      <a:gd name="T21" fmla="*/ 79 h 79"/>
                      <a:gd name="T22" fmla="*/ 0 w 128"/>
                      <a:gd name="T23" fmla="*/ 15 h 79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28"/>
                      <a:gd name="T37" fmla="*/ 0 h 79"/>
                      <a:gd name="T38" fmla="*/ 128 w 128"/>
                      <a:gd name="T39" fmla="*/ 79 h 79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28" h="79">
                        <a:moveTo>
                          <a:pt x="0" y="15"/>
                        </a:moveTo>
                        <a:lnTo>
                          <a:pt x="32" y="15"/>
                        </a:lnTo>
                        <a:lnTo>
                          <a:pt x="32" y="0"/>
                        </a:lnTo>
                        <a:lnTo>
                          <a:pt x="64" y="0"/>
                        </a:lnTo>
                        <a:lnTo>
                          <a:pt x="64" y="15"/>
                        </a:lnTo>
                        <a:lnTo>
                          <a:pt x="80" y="15"/>
                        </a:lnTo>
                        <a:lnTo>
                          <a:pt x="112" y="15"/>
                        </a:lnTo>
                        <a:lnTo>
                          <a:pt x="112" y="31"/>
                        </a:lnTo>
                        <a:lnTo>
                          <a:pt x="128" y="31"/>
                        </a:lnTo>
                        <a:lnTo>
                          <a:pt x="128" y="79"/>
                        </a:lnTo>
                        <a:lnTo>
                          <a:pt x="0" y="79"/>
                        </a:lnTo>
                        <a:lnTo>
                          <a:pt x="0" y="15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grpSp>
                <p:nvGrpSpPr>
                  <p:cNvPr id="347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2948" y="2100"/>
                    <a:ext cx="599" cy="391"/>
                    <a:chOff x="2948" y="2100"/>
                    <a:chExt cx="599" cy="391"/>
                  </a:xfrm>
                </p:grpSpPr>
                <p:grpSp>
                  <p:nvGrpSpPr>
                    <p:cNvPr id="348" name="Group 8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428" y="2244"/>
                      <a:ext cx="119" cy="231"/>
                      <a:chOff x="3428" y="2244"/>
                      <a:chExt cx="119" cy="231"/>
                    </a:xfrm>
                  </p:grpSpPr>
                  <p:sp>
                    <p:nvSpPr>
                      <p:cNvPr id="406" name="Freeform 8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428" y="2244"/>
                        <a:ext cx="111" cy="223"/>
                      </a:xfrm>
                      <a:custGeom>
                        <a:avLst/>
                        <a:gdLst>
                          <a:gd name="T0" fmla="*/ 0 w 111"/>
                          <a:gd name="T1" fmla="*/ 0 h 223"/>
                          <a:gd name="T2" fmla="*/ 47 w 111"/>
                          <a:gd name="T3" fmla="*/ 16 h 223"/>
                          <a:gd name="T4" fmla="*/ 47 w 111"/>
                          <a:gd name="T5" fmla="*/ 48 h 223"/>
                          <a:gd name="T6" fmla="*/ 79 w 111"/>
                          <a:gd name="T7" fmla="*/ 64 h 223"/>
                          <a:gd name="T8" fmla="*/ 79 w 111"/>
                          <a:gd name="T9" fmla="*/ 32 h 223"/>
                          <a:gd name="T10" fmla="*/ 111 w 111"/>
                          <a:gd name="T11" fmla="*/ 48 h 223"/>
                          <a:gd name="T12" fmla="*/ 111 w 111"/>
                          <a:gd name="T13" fmla="*/ 207 h 223"/>
                          <a:gd name="T14" fmla="*/ 0 w 111"/>
                          <a:gd name="T15" fmla="*/ 223 h 223"/>
                          <a:gd name="T16" fmla="*/ 0 w 111"/>
                          <a:gd name="T17" fmla="*/ 0 h 223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w 111"/>
                          <a:gd name="T28" fmla="*/ 0 h 223"/>
                          <a:gd name="T29" fmla="*/ 111 w 111"/>
                          <a:gd name="T30" fmla="*/ 223 h 223"/>
                        </a:gdLst>
                        <a:ahLst/>
                        <a:cxnLst>
                          <a:cxn ang="T18">
                            <a:pos x="T0" y="T1"/>
                          </a:cxn>
                          <a:cxn ang="T19">
                            <a:pos x="T2" y="T3"/>
                          </a:cxn>
                          <a:cxn ang="T20">
                            <a:pos x="T4" y="T5"/>
                          </a:cxn>
                          <a:cxn ang="T21">
                            <a:pos x="T6" y="T7"/>
                          </a:cxn>
                          <a:cxn ang="T22">
                            <a:pos x="T8" y="T9"/>
                          </a:cxn>
                          <a:cxn ang="T23">
                            <a:pos x="T10" y="T11"/>
                          </a:cxn>
                          <a:cxn ang="T24">
                            <a:pos x="T12" y="T13"/>
                          </a:cxn>
                          <a:cxn ang="T25">
                            <a:pos x="T14" y="T15"/>
                          </a:cxn>
                          <a:cxn ang="T26">
                            <a:pos x="T16" y="T17"/>
                          </a:cxn>
                        </a:cxnLst>
                        <a:rect l="T27" t="T28" r="T29" b="T30"/>
                        <a:pathLst>
                          <a:path w="111" h="223">
                            <a:moveTo>
                              <a:pt x="0" y="0"/>
                            </a:moveTo>
                            <a:lnTo>
                              <a:pt x="47" y="16"/>
                            </a:lnTo>
                            <a:lnTo>
                              <a:pt x="47" y="48"/>
                            </a:lnTo>
                            <a:lnTo>
                              <a:pt x="79" y="64"/>
                            </a:lnTo>
                            <a:lnTo>
                              <a:pt x="79" y="32"/>
                            </a:lnTo>
                            <a:lnTo>
                              <a:pt x="111" y="48"/>
                            </a:lnTo>
                            <a:lnTo>
                              <a:pt x="111" y="207"/>
                            </a:lnTo>
                            <a:lnTo>
                              <a:pt x="0" y="223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00FFF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407" name="Freeform 8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428" y="2244"/>
                        <a:ext cx="111" cy="223"/>
                      </a:xfrm>
                      <a:custGeom>
                        <a:avLst/>
                        <a:gdLst>
                          <a:gd name="T0" fmla="*/ 0 w 111"/>
                          <a:gd name="T1" fmla="*/ 0 h 223"/>
                          <a:gd name="T2" fmla="*/ 47 w 111"/>
                          <a:gd name="T3" fmla="*/ 16 h 223"/>
                          <a:gd name="T4" fmla="*/ 47 w 111"/>
                          <a:gd name="T5" fmla="*/ 48 h 223"/>
                          <a:gd name="T6" fmla="*/ 79 w 111"/>
                          <a:gd name="T7" fmla="*/ 64 h 223"/>
                          <a:gd name="T8" fmla="*/ 79 w 111"/>
                          <a:gd name="T9" fmla="*/ 32 h 223"/>
                          <a:gd name="T10" fmla="*/ 111 w 111"/>
                          <a:gd name="T11" fmla="*/ 48 h 223"/>
                          <a:gd name="T12" fmla="*/ 111 w 111"/>
                          <a:gd name="T13" fmla="*/ 207 h 223"/>
                          <a:gd name="T14" fmla="*/ 0 w 111"/>
                          <a:gd name="T15" fmla="*/ 223 h 223"/>
                          <a:gd name="T16" fmla="*/ 0 w 111"/>
                          <a:gd name="T17" fmla="*/ 0 h 223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w 111"/>
                          <a:gd name="T28" fmla="*/ 0 h 223"/>
                          <a:gd name="T29" fmla="*/ 111 w 111"/>
                          <a:gd name="T30" fmla="*/ 223 h 223"/>
                        </a:gdLst>
                        <a:ahLst/>
                        <a:cxnLst>
                          <a:cxn ang="T18">
                            <a:pos x="T0" y="T1"/>
                          </a:cxn>
                          <a:cxn ang="T19">
                            <a:pos x="T2" y="T3"/>
                          </a:cxn>
                          <a:cxn ang="T20">
                            <a:pos x="T4" y="T5"/>
                          </a:cxn>
                          <a:cxn ang="T21">
                            <a:pos x="T6" y="T7"/>
                          </a:cxn>
                          <a:cxn ang="T22">
                            <a:pos x="T8" y="T9"/>
                          </a:cxn>
                          <a:cxn ang="T23">
                            <a:pos x="T10" y="T11"/>
                          </a:cxn>
                          <a:cxn ang="T24">
                            <a:pos x="T12" y="T13"/>
                          </a:cxn>
                          <a:cxn ang="T25">
                            <a:pos x="T14" y="T15"/>
                          </a:cxn>
                          <a:cxn ang="T26">
                            <a:pos x="T16" y="T17"/>
                          </a:cxn>
                        </a:cxnLst>
                        <a:rect l="T27" t="T28" r="T29" b="T30"/>
                        <a:pathLst>
                          <a:path w="111" h="223">
                            <a:moveTo>
                              <a:pt x="0" y="0"/>
                            </a:moveTo>
                            <a:lnTo>
                              <a:pt x="47" y="16"/>
                            </a:lnTo>
                            <a:lnTo>
                              <a:pt x="47" y="48"/>
                            </a:lnTo>
                            <a:lnTo>
                              <a:pt x="79" y="64"/>
                            </a:lnTo>
                            <a:lnTo>
                              <a:pt x="79" y="32"/>
                            </a:lnTo>
                            <a:lnTo>
                              <a:pt x="111" y="48"/>
                            </a:lnTo>
                            <a:lnTo>
                              <a:pt x="111" y="207"/>
                            </a:lnTo>
                            <a:lnTo>
                              <a:pt x="0" y="223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noFill/>
                      <a:ln w="254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408" name="Freeform 9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436" y="2252"/>
                        <a:ext cx="111" cy="223"/>
                      </a:xfrm>
                      <a:custGeom>
                        <a:avLst/>
                        <a:gdLst>
                          <a:gd name="T0" fmla="*/ 0 w 111"/>
                          <a:gd name="T1" fmla="*/ 0 h 223"/>
                          <a:gd name="T2" fmla="*/ 47 w 111"/>
                          <a:gd name="T3" fmla="*/ 16 h 223"/>
                          <a:gd name="T4" fmla="*/ 47 w 111"/>
                          <a:gd name="T5" fmla="*/ 48 h 223"/>
                          <a:gd name="T6" fmla="*/ 79 w 111"/>
                          <a:gd name="T7" fmla="*/ 64 h 223"/>
                          <a:gd name="T8" fmla="*/ 79 w 111"/>
                          <a:gd name="T9" fmla="*/ 32 h 223"/>
                          <a:gd name="T10" fmla="*/ 111 w 111"/>
                          <a:gd name="T11" fmla="*/ 48 h 223"/>
                          <a:gd name="T12" fmla="*/ 111 w 111"/>
                          <a:gd name="T13" fmla="*/ 207 h 223"/>
                          <a:gd name="T14" fmla="*/ 0 w 111"/>
                          <a:gd name="T15" fmla="*/ 223 h 223"/>
                          <a:gd name="T16" fmla="*/ 0 w 111"/>
                          <a:gd name="T17" fmla="*/ 0 h 223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w 111"/>
                          <a:gd name="T28" fmla="*/ 0 h 223"/>
                          <a:gd name="T29" fmla="*/ 111 w 111"/>
                          <a:gd name="T30" fmla="*/ 223 h 223"/>
                        </a:gdLst>
                        <a:ahLst/>
                        <a:cxnLst>
                          <a:cxn ang="T18">
                            <a:pos x="T0" y="T1"/>
                          </a:cxn>
                          <a:cxn ang="T19">
                            <a:pos x="T2" y="T3"/>
                          </a:cxn>
                          <a:cxn ang="T20">
                            <a:pos x="T4" y="T5"/>
                          </a:cxn>
                          <a:cxn ang="T21">
                            <a:pos x="T6" y="T7"/>
                          </a:cxn>
                          <a:cxn ang="T22">
                            <a:pos x="T8" y="T9"/>
                          </a:cxn>
                          <a:cxn ang="T23">
                            <a:pos x="T10" y="T11"/>
                          </a:cxn>
                          <a:cxn ang="T24">
                            <a:pos x="T12" y="T13"/>
                          </a:cxn>
                          <a:cxn ang="T25">
                            <a:pos x="T14" y="T15"/>
                          </a:cxn>
                          <a:cxn ang="T26">
                            <a:pos x="T16" y="T17"/>
                          </a:cxn>
                        </a:cxnLst>
                        <a:rect l="T27" t="T28" r="T29" b="T30"/>
                        <a:pathLst>
                          <a:path w="111" h="223">
                            <a:moveTo>
                              <a:pt x="0" y="0"/>
                            </a:moveTo>
                            <a:lnTo>
                              <a:pt x="47" y="16"/>
                            </a:lnTo>
                            <a:lnTo>
                              <a:pt x="47" y="48"/>
                            </a:lnTo>
                            <a:lnTo>
                              <a:pt x="79" y="64"/>
                            </a:lnTo>
                            <a:lnTo>
                              <a:pt x="79" y="32"/>
                            </a:lnTo>
                            <a:lnTo>
                              <a:pt x="111" y="48"/>
                            </a:lnTo>
                            <a:lnTo>
                              <a:pt x="111" y="207"/>
                            </a:lnTo>
                            <a:lnTo>
                              <a:pt x="0" y="223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noFill/>
                      <a:ln w="254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409" name="Freeform 9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428" y="2308"/>
                        <a:ext cx="47" cy="159"/>
                      </a:xfrm>
                      <a:custGeom>
                        <a:avLst/>
                        <a:gdLst>
                          <a:gd name="T0" fmla="*/ 0 w 47"/>
                          <a:gd name="T1" fmla="*/ 0 h 159"/>
                          <a:gd name="T2" fmla="*/ 47 w 47"/>
                          <a:gd name="T3" fmla="*/ 32 h 159"/>
                          <a:gd name="T4" fmla="*/ 47 w 47"/>
                          <a:gd name="T5" fmla="*/ 159 h 159"/>
                          <a:gd name="T6" fmla="*/ 32 w 47"/>
                          <a:gd name="T7" fmla="*/ 159 h 159"/>
                          <a:gd name="T8" fmla="*/ 32 w 47"/>
                          <a:gd name="T9" fmla="*/ 32 h 159"/>
                          <a:gd name="T10" fmla="*/ 0 w 47"/>
                          <a:gd name="T11" fmla="*/ 16 h 159"/>
                          <a:gd name="T12" fmla="*/ 0 w 47"/>
                          <a:gd name="T13" fmla="*/ 0 h 159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47"/>
                          <a:gd name="T22" fmla="*/ 0 h 159"/>
                          <a:gd name="T23" fmla="*/ 47 w 47"/>
                          <a:gd name="T24" fmla="*/ 159 h 159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47" h="159">
                            <a:moveTo>
                              <a:pt x="0" y="0"/>
                            </a:moveTo>
                            <a:lnTo>
                              <a:pt x="47" y="32"/>
                            </a:lnTo>
                            <a:lnTo>
                              <a:pt x="47" y="159"/>
                            </a:lnTo>
                            <a:lnTo>
                              <a:pt x="32" y="159"/>
                            </a:lnTo>
                            <a:lnTo>
                              <a:pt x="32" y="32"/>
                            </a:lnTo>
                            <a:lnTo>
                              <a:pt x="0" y="16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005966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410" name="Freeform 9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428" y="2308"/>
                        <a:ext cx="47" cy="159"/>
                      </a:xfrm>
                      <a:custGeom>
                        <a:avLst/>
                        <a:gdLst>
                          <a:gd name="T0" fmla="*/ 0 w 47"/>
                          <a:gd name="T1" fmla="*/ 0 h 159"/>
                          <a:gd name="T2" fmla="*/ 47 w 47"/>
                          <a:gd name="T3" fmla="*/ 32 h 159"/>
                          <a:gd name="T4" fmla="*/ 47 w 47"/>
                          <a:gd name="T5" fmla="*/ 159 h 159"/>
                          <a:gd name="T6" fmla="*/ 32 w 47"/>
                          <a:gd name="T7" fmla="*/ 159 h 159"/>
                          <a:gd name="T8" fmla="*/ 32 w 47"/>
                          <a:gd name="T9" fmla="*/ 32 h 159"/>
                          <a:gd name="T10" fmla="*/ 0 w 47"/>
                          <a:gd name="T11" fmla="*/ 16 h 159"/>
                          <a:gd name="T12" fmla="*/ 0 w 47"/>
                          <a:gd name="T13" fmla="*/ 0 h 159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47"/>
                          <a:gd name="T22" fmla="*/ 0 h 159"/>
                          <a:gd name="T23" fmla="*/ 47 w 47"/>
                          <a:gd name="T24" fmla="*/ 159 h 159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47" h="159">
                            <a:moveTo>
                              <a:pt x="0" y="0"/>
                            </a:moveTo>
                            <a:lnTo>
                              <a:pt x="47" y="32"/>
                            </a:lnTo>
                            <a:lnTo>
                              <a:pt x="47" y="159"/>
                            </a:lnTo>
                            <a:lnTo>
                              <a:pt x="32" y="159"/>
                            </a:lnTo>
                            <a:lnTo>
                              <a:pt x="32" y="32"/>
                            </a:lnTo>
                            <a:lnTo>
                              <a:pt x="0" y="16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noFill/>
                      <a:ln w="254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411" name="Freeform 9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436" y="2316"/>
                        <a:ext cx="47" cy="159"/>
                      </a:xfrm>
                      <a:custGeom>
                        <a:avLst/>
                        <a:gdLst>
                          <a:gd name="T0" fmla="*/ 0 w 47"/>
                          <a:gd name="T1" fmla="*/ 0 h 159"/>
                          <a:gd name="T2" fmla="*/ 47 w 47"/>
                          <a:gd name="T3" fmla="*/ 32 h 159"/>
                          <a:gd name="T4" fmla="*/ 47 w 47"/>
                          <a:gd name="T5" fmla="*/ 159 h 159"/>
                          <a:gd name="T6" fmla="*/ 32 w 47"/>
                          <a:gd name="T7" fmla="*/ 159 h 159"/>
                          <a:gd name="T8" fmla="*/ 32 w 47"/>
                          <a:gd name="T9" fmla="*/ 32 h 159"/>
                          <a:gd name="T10" fmla="*/ 0 w 47"/>
                          <a:gd name="T11" fmla="*/ 16 h 159"/>
                          <a:gd name="T12" fmla="*/ 0 w 47"/>
                          <a:gd name="T13" fmla="*/ 0 h 159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47"/>
                          <a:gd name="T22" fmla="*/ 0 h 159"/>
                          <a:gd name="T23" fmla="*/ 47 w 47"/>
                          <a:gd name="T24" fmla="*/ 159 h 159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47" h="159">
                            <a:moveTo>
                              <a:pt x="0" y="0"/>
                            </a:moveTo>
                            <a:lnTo>
                              <a:pt x="47" y="32"/>
                            </a:lnTo>
                            <a:lnTo>
                              <a:pt x="47" y="159"/>
                            </a:lnTo>
                            <a:lnTo>
                              <a:pt x="32" y="159"/>
                            </a:lnTo>
                            <a:lnTo>
                              <a:pt x="32" y="32"/>
                            </a:lnTo>
                            <a:lnTo>
                              <a:pt x="0" y="16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noFill/>
                      <a:ln w="254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</p:grpSp>
                <p:grpSp>
                  <p:nvGrpSpPr>
                    <p:cNvPr id="349" name="Group 9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948" y="2100"/>
                      <a:ext cx="520" cy="391"/>
                      <a:chOff x="2948" y="2100"/>
                      <a:chExt cx="520" cy="391"/>
                    </a:xfrm>
                  </p:grpSpPr>
                  <p:sp>
                    <p:nvSpPr>
                      <p:cNvPr id="400" name="Freeform 9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48" y="2100"/>
                        <a:ext cx="416" cy="383"/>
                      </a:xfrm>
                      <a:custGeom>
                        <a:avLst/>
                        <a:gdLst>
                          <a:gd name="T0" fmla="*/ 0 w 416"/>
                          <a:gd name="T1" fmla="*/ 80 h 383"/>
                          <a:gd name="T2" fmla="*/ 416 w 416"/>
                          <a:gd name="T3" fmla="*/ 0 h 383"/>
                          <a:gd name="T4" fmla="*/ 416 w 416"/>
                          <a:gd name="T5" fmla="*/ 383 h 383"/>
                          <a:gd name="T6" fmla="*/ 0 w 416"/>
                          <a:gd name="T7" fmla="*/ 383 h 383"/>
                          <a:gd name="T8" fmla="*/ 0 w 416"/>
                          <a:gd name="T9" fmla="*/ 80 h 383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416"/>
                          <a:gd name="T16" fmla="*/ 0 h 383"/>
                          <a:gd name="T17" fmla="*/ 416 w 416"/>
                          <a:gd name="T18" fmla="*/ 383 h 383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416" h="383">
                            <a:moveTo>
                              <a:pt x="0" y="80"/>
                            </a:moveTo>
                            <a:lnTo>
                              <a:pt x="416" y="0"/>
                            </a:lnTo>
                            <a:lnTo>
                              <a:pt x="416" y="383"/>
                            </a:lnTo>
                            <a:lnTo>
                              <a:pt x="0" y="383"/>
                            </a:lnTo>
                            <a:lnTo>
                              <a:pt x="0" y="80"/>
                            </a:lnTo>
                            <a:close/>
                          </a:path>
                        </a:pathLst>
                      </a:custGeom>
                      <a:solidFill>
                        <a:srgbClr val="008699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401" name="Freeform 9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48" y="2100"/>
                        <a:ext cx="416" cy="383"/>
                      </a:xfrm>
                      <a:custGeom>
                        <a:avLst/>
                        <a:gdLst>
                          <a:gd name="T0" fmla="*/ 0 w 416"/>
                          <a:gd name="T1" fmla="*/ 80 h 383"/>
                          <a:gd name="T2" fmla="*/ 416 w 416"/>
                          <a:gd name="T3" fmla="*/ 0 h 383"/>
                          <a:gd name="T4" fmla="*/ 416 w 416"/>
                          <a:gd name="T5" fmla="*/ 383 h 383"/>
                          <a:gd name="T6" fmla="*/ 0 w 416"/>
                          <a:gd name="T7" fmla="*/ 383 h 383"/>
                          <a:gd name="T8" fmla="*/ 0 w 416"/>
                          <a:gd name="T9" fmla="*/ 80 h 383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416"/>
                          <a:gd name="T16" fmla="*/ 0 h 383"/>
                          <a:gd name="T17" fmla="*/ 416 w 416"/>
                          <a:gd name="T18" fmla="*/ 383 h 383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416" h="383">
                            <a:moveTo>
                              <a:pt x="0" y="80"/>
                            </a:moveTo>
                            <a:lnTo>
                              <a:pt x="416" y="0"/>
                            </a:lnTo>
                            <a:lnTo>
                              <a:pt x="416" y="383"/>
                            </a:lnTo>
                            <a:lnTo>
                              <a:pt x="0" y="383"/>
                            </a:lnTo>
                            <a:lnTo>
                              <a:pt x="0" y="80"/>
                            </a:lnTo>
                            <a:close/>
                          </a:path>
                        </a:pathLst>
                      </a:custGeom>
                      <a:noFill/>
                      <a:ln w="254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402" name="Freeform 9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56" y="2108"/>
                        <a:ext cx="416" cy="383"/>
                      </a:xfrm>
                      <a:custGeom>
                        <a:avLst/>
                        <a:gdLst>
                          <a:gd name="T0" fmla="*/ 0 w 416"/>
                          <a:gd name="T1" fmla="*/ 80 h 383"/>
                          <a:gd name="T2" fmla="*/ 416 w 416"/>
                          <a:gd name="T3" fmla="*/ 0 h 383"/>
                          <a:gd name="T4" fmla="*/ 416 w 416"/>
                          <a:gd name="T5" fmla="*/ 383 h 383"/>
                          <a:gd name="T6" fmla="*/ 0 w 416"/>
                          <a:gd name="T7" fmla="*/ 383 h 383"/>
                          <a:gd name="T8" fmla="*/ 0 w 416"/>
                          <a:gd name="T9" fmla="*/ 80 h 383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416"/>
                          <a:gd name="T16" fmla="*/ 0 h 383"/>
                          <a:gd name="T17" fmla="*/ 416 w 416"/>
                          <a:gd name="T18" fmla="*/ 383 h 383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416" h="383">
                            <a:moveTo>
                              <a:pt x="0" y="80"/>
                            </a:moveTo>
                            <a:lnTo>
                              <a:pt x="416" y="0"/>
                            </a:lnTo>
                            <a:lnTo>
                              <a:pt x="416" y="383"/>
                            </a:lnTo>
                            <a:lnTo>
                              <a:pt x="0" y="383"/>
                            </a:lnTo>
                            <a:lnTo>
                              <a:pt x="0" y="80"/>
                            </a:lnTo>
                            <a:close/>
                          </a:path>
                        </a:pathLst>
                      </a:custGeom>
                      <a:noFill/>
                      <a:ln w="254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403" name="Freeform 9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348" y="2100"/>
                        <a:ext cx="112" cy="383"/>
                      </a:xfrm>
                      <a:custGeom>
                        <a:avLst/>
                        <a:gdLst>
                          <a:gd name="T0" fmla="*/ 80 w 112"/>
                          <a:gd name="T1" fmla="*/ 0 h 383"/>
                          <a:gd name="T2" fmla="*/ 80 w 112"/>
                          <a:gd name="T3" fmla="*/ 16 h 383"/>
                          <a:gd name="T4" fmla="*/ 0 w 112"/>
                          <a:gd name="T5" fmla="*/ 0 h 383"/>
                          <a:gd name="T6" fmla="*/ 0 w 112"/>
                          <a:gd name="T7" fmla="*/ 383 h 383"/>
                          <a:gd name="T8" fmla="*/ 80 w 112"/>
                          <a:gd name="T9" fmla="*/ 367 h 383"/>
                          <a:gd name="T10" fmla="*/ 80 w 112"/>
                          <a:gd name="T11" fmla="*/ 80 h 383"/>
                          <a:gd name="T12" fmla="*/ 112 w 112"/>
                          <a:gd name="T13" fmla="*/ 80 h 383"/>
                          <a:gd name="T14" fmla="*/ 112 w 112"/>
                          <a:gd name="T15" fmla="*/ 0 h 383"/>
                          <a:gd name="T16" fmla="*/ 80 w 112"/>
                          <a:gd name="T17" fmla="*/ 0 h 383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w 112"/>
                          <a:gd name="T28" fmla="*/ 0 h 383"/>
                          <a:gd name="T29" fmla="*/ 112 w 112"/>
                          <a:gd name="T30" fmla="*/ 383 h 383"/>
                        </a:gdLst>
                        <a:ahLst/>
                        <a:cxnLst>
                          <a:cxn ang="T18">
                            <a:pos x="T0" y="T1"/>
                          </a:cxn>
                          <a:cxn ang="T19">
                            <a:pos x="T2" y="T3"/>
                          </a:cxn>
                          <a:cxn ang="T20">
                            <a:pos x="T4" y="T5"/>
                          </a:cxn>
                          <a:cxn ang="T21">
                            <a:pos x="T6" y="T7"/>
                          </a:cxn>
                          <a:cxn ang="T22">
                            <a:pos x="T8" y="T9"/>
                          </a:cxn>
                          <a:cxn ang="T23">
                            <a:pos x="T10" y="T11"/>
                          </a:cxn>
                          <a:cxn ang="T24">
                            <a:pos x="T12" y="T13"/>
                          </a:cxn>
                          <a:cxn ang="T25">
                            <a:pos x="T14" y="T15"/>
                          </a:cxn>
                          <a:cxn ang="T26">
                            <a:pos x="T16" y="T17"/>
                          </a:cxn>
                        </a:cxnLst>
                        <a:rect l="T27" t="T28" r="T29" b="T30"/>
                        <a:pathLst>
                          <a:path w="112" h="383">
                            <a:moveTo>
                              <a:pt x="80" y="0"/>
                            </a:moveTo>
                            <a:lnTo>
                              <a:pt x="80" y="16"/>
                            </a:lnTo>
                            <a:lnTo>
                              <a:pt x="0" y="0"/>
                            </a:lnTo>
                            <a:lnTo>
                              <a:pt x="0" y="383"/>
                            </a:lnTo>
                            <a:lnTo>
                              <a:pt x="80" y="367"/>
                            </a:lnTo>
                            <a:lnTo>
                              <a:pt x="80" y="80"/>
                            </a:lnTo>
                            <a:lnTo>
                              <a:pt x="112" y="80"/>
                            </a:lnTo>
                            <a:lnTo>
                              <a:pt x="112" y="0"/>
                            </a:lnTo>
                            <a:lnTo>
                              <a:pt x="80" y="0"/>
                            </a:lnTo>
                            <a:close/>
                          </a:path>
                        </a:pathLst>
                      </a:custGeom>
                      <a:solidFill>
                        <a:srgbClr val="99FFE6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404" name="Freeform 9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348" y="2100"/>
                        <a:ext cx="112" cy="383"/>
                      </a:xfrm>
                      <a:custGeom>
                        <a:avLst/>
                        <a:gdLst>
                          <a:gd name="T0" fmla="*/ 80 w 112"/>
                          <a:gd name="T1" fmla="*/ 0 h 383"/>
                          <a:gd name="T2" fmla="*/ 80 w 112"/>
                          <a:gd name="T3" fmla="*/ 16 h 383"/>
                          <a:gd name="T4" fmla="*/ 0 w 112"/>
                          <a:gd name="T5" fmla="*/ 0 h 383"/>
                          <a:gd name="T6" fmla="*/ 0 w 112"/>
                          <a:gd name="T7" fmla="*/ 383 h 383"/>
                          <a:gd name="T8" fmla="*/ 80 w 112"/>
                          <a:gd name="T9" fmla="*/ 367 h 383"/>
                          <a:gd name="T10" fmla="*/ 80 w 112"/>
                          <a:gd name="T11" fmla="*/ 80 h 383"/>
                          <a:gd name="T12" fmla="*/ 112 w 112"/>
                          <a:gd name="T13" fmla="*/ 80 h 383"/>
                          <a:gd name="T14" fmla="*/ 112 w 112"/>
                          <a:gd name="T15" fmla="*/ 0 h 383"/>
                          <a:gd name="T16" fmla="*/ 80 w 112"/>
                          <a:gd name="T17" fmla="*/ 0 h 383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w 112"/>
                          <a:gd name="T28" fmla="*/ 0 h 383"/>
                          <a:gd name="T29" fmla="*/ 112 w 112"/>
                          <a:gd name="T30" fmla="*/ 383 h 383"/>
                        </a:gdLst>
                        <a:ahLst/>
                        <a:cxnLst>
                          <a:cxn ang="T18">
                            <a:pos x="T0" y="T1"/>
                          </a:cxn>
                          <a:cxn ang="T19">
                            <a:pos x="T2" y="T3"/>
                          </a:cxn>
                          <a:cxn ang="T20">
                            <a:pos x="T4" y="T5"/>
                          </a:cxn>
                          <a:cxn ang="T21">
                            <a:pos x="T6" y="T7"/>
                          </a:cxn>
                          <a:cxn ang="T22">
                            <a:pos x="T8" y="T9"/>
                          </a:cxn>
                          <a:cxn ang="T23">
                            <a:pos x="T10" y="T11"/>
                          </a:cxn>
                          <a:cxn ang="T24">
                            <a:pos x="T12" y="T13"/>
                          </a:cxn>
                          <a:cxn ang="T25">
                            <a:pos x="T14" y="T15"/>
                          </a:cxn>
                          <a:cxn ang="T26">
                            <a:pos x="T16" y="T17"/>
                          </a:cxn>
                        </a:cxnLst>
                        <a:rect l="T27" t="T28" r="T29" b="T30"/>
                        <a:pathLst>
                          <a:path w="112" h="383">
                            <a:moveTo>
                              <a:pt x="80" y="0"/>
                            </a:moveTo>
                            <a:lnTo>
                              <a:pt x="80" y="16"/>
                            </a:lnTo>
                            <a:lnTo>
                              <a:pt x="0" y="0"/>
                            </a:lnTo>
                            <a:lnTo>
                              <a:pt x="0" y="383"/>
                            </a:lnTo>
                            <a:lnTo>
                              <a:pt x="80" y="367"/>
                            </a:lnTo>
                            <a:lnTo>
                              <a:pt x="80" y="80"/>
                            </a:lnTo>
                            <a:lnTo>
                              <a:pt x="112" y="80"/>
                            </a:lnTo>
                            <a:lnTo>
                              <a:pt x="112" y="0"/>
                            </a:lnTo>
                            <a:lnTo>
                              <a:pt x="80" y="0"/>
                            </a:lnTo>
                            <a:close/>
                          </a:path>
                        </a:pathLst>
                      </a:custGeom>
                      <a:noFill/>
                      <a:ln w="254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405" name="Freeform 10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356" y="2108"/>
                        <a:ext cx="112" cy="383"/>
                      </a:xfrm>
                      <a:custGeom>
                        <a:avLst/>
                        <a:gdLst>
                          <a:gd name="T0" fmla="*/ 80 w 112"/>
                          <a:gd name="T1" fmla="*/ 0 h 383"/>
                          <a:gd name="T2" fmla="*/ 80 w 112"/>
                          <a:gd name="T3" fmla="*/ 16 h 383"/>
                          <a:gd name="T4" fmla="*/ 0 w 112"/>
                          <a:gd name="T5" fmla="*/ 0 h 383"/>
                          <a:gd name="T6" fmla="*/ 0 w 112"/>
                          <a:gd name="T7" fmla="*/ 383 h 383"/>
                          <a:gd name="T8" fmla="*/ 80 w 112"/>
                          <a:gd name="T9" fmla="*/ 367 h 383"/>
                          <a:gd name="T10" fmla="*/ 80 w 112"/>
                          <a:gd name="T11" fmla="*/ 80 h 383"/>
                          <a:gd name="T12" fmla="*/ 112 w 112"/>
                          <a:gd name="T13" fmla="*/ 80 h 383"/>
                          <a:gd name="T14" fmla="*/ 112 w 112"/>
                          <a:gd name="T15" fmla="*/ 0 h 383"/>
                          <a:gd name="T16" fmla="*/ 80 w 112"/>
                          <a:gd name="T17" fmla="*/ 0 h 383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w 112"/>
                          <a:gd name="T28" fmla="*/ 0 h 383"/>
                          <a:gd name="T29" fmla="*/ 112 w 112"/>
                          <a:gd name="T30" fmla="*/ 383 h 383"/>
                        </a:gdLst>
                        <a:ahLst/>
                        <a:cxnLst>
                          <a:cxn ang="T18">
                            <a:pos x="T0" y="T1"/>
                          </a:cxn>
                          <a:cxn ang="T19">
                            <a:pos x="T2" y="T3"/>
                          </a:cxn>
                          <a:cxn ang="T20">
                            <a:pos x="T4" y="T5"/>
                          </a:cxn>
                          <a:cxn ang="T21">
                            <a:pos x="T6" y="T7"/>
                          </a:cxn>
                          <a:cxn ang="T22">
                            <a:pos x="T8" y="T9"/>
                          </a:cxn>
                          <a:cxn ang="T23">
                            <a:pos x="T10" y="T11"/>
                          </a:cxn>
                          <a:cxn ang="T24">
                            <a:pos x="T12" y="T13"/>
                          </a:cxn>
                          <a:cxn ang="T25">
                            <a:pos x="T14" y="T15"/>
                          </a:cxn>
                          <a:cxn ang="T26">
                            <a:pos x="T16" y="T17"/>
                          </a:cxn>
                        </a:cxnLst>
                        <a:rect l="T27" t="T28" r="T29" b="T30"/>
                        <a:pathLst>
                          <a:path w="112" h="383">
                            <a:moveTo>
                              <a:pt x="80" y="0"/>
                            </a:moveTo>
                            <a:lnTo>
                              <a:pt x="80" y="16"/>
                            </a:lnTo>
                            <a:lnTo>
                              <a:pt x="0" y="0"/>
                            </a:lnTo>
                            <a:lnTo>
                              <a:pt x="0" y="383"/>
                            </a:lnTo>
                            <a:lnTo>
                              <a:pt x="80" y="367"/>
                            </a:lnTo>
                            <a:lnTo>
                              <a:pt x="80" y="80"/>
                            </a:lnTo>
                            <a:lnTo>
                              <a:pt x="112" y="80"/>
                            </a:lnTo>
                            <a:lnTo>
                              <a:pt x="112" y="0"/>
                            </a:lnTo>
                            <a:lnTo>
                              <a:pt x="80" y="0"/>
                            </a:lnTo>
                            <a:close/>
                          </a:path>
                        </a:pathLst>
                      </a:custGeom>
                      <a:noFill/>
                      <a:ln w="254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</p:grpSp>
                <p:grpSp>
                  <p:nvGrpSpPr>
                    <p:cNvPr id="350" name="Group 10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24" y="2116"/>
                      <a:ext cx="104" cy="295"/>
                      <a:chOff x="3124" y="2116"/>
                      <a:chExt cx="104" cy="295"/>
                    </a:xfrm>
                  </p:grpSpPr>
                  <p:sp>
                    <p:nvSpPr>
                      <p:cNvPr id="391" name="Freeform 10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24" y="2116"/>
                        <a:ext cx="64" cy="240"/>
                      </a:xfrm>
                      <a:custGeom>
                        <a:avLst/>
                        <a:gdLst>
                          <a:gd name="T0" fmla="*/ 64 w 64"/>
                          <a:gd name="T1" fmla="*/ 0 h 240"/>
                          <a:gd name="T2" fmla="*/ 64 w 64"/>
                          <a:gd name="T3" fmla="*/ 224 h 240"/>
                          <a:gd name="T4" fmla="*/ 0 w 64"/>
                          <a:gd name="T5" fmla="*/ 240 h 240"/>
                          <a:gd name="T6" fmla="*/ 0 w 64"/>
                          <a:gd name="T7" fmla="*/ 16 h 240"/>
                          <a:gd name="T8" fmla="*/ 64 w 64"/>
                          <a:gd name="T9" fmla="*/ 0 h 240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64"/>
                          <a:gd name="T16" fmla="*/ 0 h 240"/>
                          <a:gd name="T17" fmla="*/ 64 w 64"/>
                          <a:gd name="T18" fmla="*/ 240 h 240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64" h="240">
                            <a:moveTo>
                              <a:pt x="64" y="0"/>
                            </a:moveTo>
                            <a:lnTo>
                              <a:pt x="64" y="224"/>
                            </a:lnTo>
                            <a:lnTo>
                              <a:pt x="0" y="240"/>
                            </a:lnTo>
                            <a:lnTo>
                              <a:pt x="0" y="16"/>
                            </a:lnTo>
                            <a:lnTo>
                              <a:pt x="64" y="0"/>
                            </a:lnTo>
                            <a:close/>
                          </a:path>
                        </a:pathLst>
                      </a:custGeom>
                      <a:solidFill>
                        <a:srgbClr val="00CCCC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392" name="Freeform 10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24" y="2116"/>
                        <a:ext cx="64" cy="240"/>
                      </a:xfrm>
                      <a:custGeom>
                        <a:avLst/>
                        <a:gdLst>
                          <a:gd name="T0" fmla="*/ 64 w 64"/>
                          <a:gd name="T1" fmla="*/ 0 h 240"/>
                          <a:gd name="T2" fmla="*/ 64 w 64"/>
                          <a:gd name="T3" fmla="*/ 224 h 240"/>
                          <a:gd name="T4" fmla="*/ 0 w 64"/>
                          <a:gd name="T5" fmla="*/ 240 h 240"/>
                          <a:gd name="T6" fmla="*/ 0 w 64"/>
                          <a:gd name="T7" fmla="*/ 16 h 240"/>
                          <a:gd name="T8" fmla="*/ 64 w 64"/>
                          <a:gd name="T9" fmla="*/ 0 h 240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64"/>
                          <a:gd name="T16" fmla="*/ 0 h 240"/>
                          <a:gd name="T17" fmla="*/ 64 w 64"/>
                          <a:gd name="T18" fmla="*/ 240 h 240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64" h="240">
                            <a:moveTo>
                              <a:pt x="64" y="0"/>
                            </a:moveTo>
                            <a:lnTo>
                              <a:pt x="64" y="224"/>
                            </a:lnTo>
                            <a:lnTo>
                              <a:pt x="0" y="240"/>
                            </a:lnTo>
                            <a:lnTo>
                              <a:pt x="0" y="16"/>
                            </a:lnTo>
                            <a:lnTo>
                              <a:pt x="64" y="0"/>
                            </a:lnTo>
                            <a:close/>
                          </a:path>
                        </a:pathLst>
                      </a:custGeom>
                      <a:noFill/>
                      <a:ln w="254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393" name="Freeform 10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32" y="2124"/>
                        <a:ext cx="64" cy="240"/>
                      </a:xfrm>
                      <a:custGeom>
                        <a:avLst/>
                        <a:gdLst>
                          <a:gd name="T0" fmla="*/ 64 w 64"/>
                          <a:gd name="T1" fmla="*/ 0 h 240"/>
                          <a:gd name="T2" fmla="*/ 64 w 64"/>
                          <a:gd name="T3" fmla="*/ 224 h 240"/>
                          <a:gd name="T4" fmla="*/ 0 w 64"/>
                          <a:gd name="T5" fmla="*/ 240 h 240"/>
                          <a:gd name="T6" fmla="*/ 0 w 64"/>
                          <a:gd name="T7" fmla="*/ 16 h 240"/>
                          <a:gd name="T8" fmla="*/ 64 w 64"/>
                          <a:gd name="T9" fmla="*/ 0 h 240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64"/>
                          <a:gd name="T16" fmla="*/ 0 h 240"/>
                          <a:gd name="T17" fmla="*/ 64 w 64"/>
                          <a:gd name="T18" fmla="*/ 240 h 240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64" h="240">
                            <a:moveTo>
                              <a:pt x="64" y="0"/>
                            </a:moveTo>
                            <a:lnTo>
                              <a:pt x="64" y="224"/>
                            </a:lnTo>
                            <a:lnTo>
                              <a:pt x="0" y="240"/>
                            </a:lnTo>
                            <a:lnTo>
                              <a:pt x="0" y="16"/>
                            </a:lnTo>
                            <a:lnTo>
                              <a:pt x="64" y="0"/>
                            </a:lnTo>
                            <a:close/>
                          </a:path>
                        </a:pathLst>
                      </a:custGeom>
                      <a:noFill/>
                      <a:ln w="254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394" name="Freeform 10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24" y="2340"/>
                        <a:ext cx="80" cy="63"/>
                      </a:xfrm>
                      <a:custGeom>
                        <a:avLst/>
                        <a:gdLst>
                          <a:gd name="T0" fmla="*/ 0 w 80"/>
                          <a:gd name="T1" fmla="*/ 16 h 63"/>
                          <a:gd name="T2" fmla="*/ 64 w 80"/>
                          <a:gd name="T3" fmla="*/ 0 h 63"/>
                          <a:gd name="T4" fmla="*/ 80 w 80"/>
                          <a:gd name="T5" fmla="*/ 63 h 63"/>
                          <a:gd name="T6" fmla="*/ 32 w 80"/>
                          <a:gd name="T7" fmla="*/ 63 h 63"/>
                          <a:gd name="T8" fmla="*/ 0 w 80"/>
                          <a:gd name="T9" fmla="*/ 16 h 63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80"/>
                          <a:gd name="T16" fmla="*/ 0 h 63"/>
                          <a:gd name="T17" fmla="*/ 80 w 80"/>
                          <a:gd name="T18" fmla="*/ 63 h 63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80" h="63">
                            <a:moveTo>
                              <a:pt x="0" y="16"/>
                            </a:moveTo>
                            <a:lnTo>
                              <a:pt x="64" y="0"/>
                            </a:lnTo>
                            <a:lnTo>
                              <a:pt x="80" y="63"/>
                            </a:lnTo>
                            <a:lnTo>
                              <a:pt x="32" y="63"/>
                            </a:lnTo>
                            <a:lnTo>
                              <a:pt x="0" y="16"/>
                            </a:lnTo>
                            <a:close/>
                          </a:path>
                        </a:pathLst>
                      </a:custGeom>
                      <a:solidFill>
                        <a:srgbClr val="008699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395" name="Freeform 10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24" y="2340"/>
                        <a:ext cx="80" cy="63"/>
                      </a:xfrm>
                      <a:custGeom>
                        <a:avLst/>
                        <a:gdLst>
                          <a:gd name="T0" fmla="*/ 0 w 80"/>
                          <a:gd name="T1" fmla="*/ 16 h 63"/>
                          <a:gd name="T2" fmla="*/ 64 w 80"/>
                          <a:gd name="T3" fmla="*/ 0 h 63"/>
                          <a:gd name="T4" fmla="*/ 80 w 80"/>
                          <a:gd name="T5" fmla="*/ 63 h 63"/>
                          <a:gd name="T6" fmla="*/ 32 w 80"/>
                          <a:gd name="T7" fmla="*/ 63 h 63"/>
                          <a:gd name="T8" fmla="*/ 0 w 80"/>
                          <a:gd name="T9" fmla="*/ 16 h 63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80"/>
                          <a:gd name="T16" fmla="*/ 0 h 63"/>
                          <a:gd name="T17" fmla="*/ 80 w 80"/>
                          <a:gd name="T18" fmla="*/ 63 h 63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80" h="63">
                            <a:moveTo>
                              <a:pt x="0" y="16"/>
                            </a:moveTo>
                            <a:lnTo>
                              <a:pt x="64" y="0"/>
                            </a:lnTo>
                            <a:lnTo>
                              <a:pt x="80" y="63"/>
                            </a:lnTo>
                            <a:lnTo>
                              <a:pt x="32" y="63"/>
                            </a:lnTo>
                            <a:lnTo>
                              <a:pt x="0" y="16"/>
                            </a:lnTo>
                            <a:close/>
                          </a:path>
                        </a:pathLst>
                      </a:custGeom>
                      <a:noFill/>
                      <a:ln w="254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396" name="Freeform 10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32" y="2348"/>
                        <a:ext cx="80" cy="63"/>
                      </a:xfrm>
                      <a:custGeom>
                        <a:avLst/>
                        <a:gdLst>
                          <a:gd name="T0" fmla="*/ 0 w 80"/>
                          <a:gd name="T1" fmla="*/ 16 h 63"/>
                          <a:gd name="T2" fmla="*/ 64 w 80"/>
                          <a:gd name="T3" fmla="*/ 0 h 63"/>
                          <a:gd name="T4" fmla="*/ 80 w 80"/>
                          <a:gd name="T5" fmla="*/ 63 h 63"/>
                          <a:gd name="T6" fmla="*/ 32 w 80"/>
                          <a:gd name="T7" fmla="*/ 63 h 63"/>
                          <a:gd name="T8" fmla="*/ 0 w 80"/>
                          <a:gd name="T9" fmla="*/ 16 h 63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80"/>
                          <a:gd name="T16" fmla="*/ 0 h 63"/>
                          <a:gd name="T17" fmla="*/ 80 w 80"/>
                          <a:gd name="T18" fmla="*/ 63 h 63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80" h="63">
                            <a:moveTo>
                              <a:pt x="0" y="16"/>
                            </a:moveTo>
                            <a:lnTo>
                              <a:pt x="64" y="0"/>
                            </a:lnTo>
                            <a:lnTo>
                              <a:pt x="80" y="63"/>
                            </a:lnTo>
                            <a:lnTo>
                              <a:pt x="32" y="63"/>
                            </a:lnTo>
                            <a:lnTo>
                              <a:pt x="0" y="16"/>
                            </a:lnTo>
                            <a:close/>
                          </a:path>
                        </a:pathLst>
                      </a:custGeom>
                      <a:noFill/>
                      <a:ln w="254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397" name="Freeform 10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88" y="2116"/>
                        <a:ext cx="32" cy="287"/>
                      </a:xfrm>
                      <a:custGeom>
                        <a:avLst/>
                        <a:gdLst>
                          <a:gd name="T0" fmla="*/ 0 w 32"/>
                          <a:gd name="T1" fmla="*/ 0 h 287"/>
                          <a:gd name="T2" fmla="*/ 32 w 32"/>
                          <a:gd name="T3" fmla="*/ 0 h 287"/>
                          <a:gd name="T4" fmla="*/ 32 w 32"/>
                          <a:gd name="T5" fmla="*/ 287 h 287"/>
                          <a:gd name="T6" fmla="*/ 0 w 32"/>
                          <a:gd name="T7" fmla="*/ 240 h 287"/>
                          <a:gd name="T8" fmla="*/ 0 w 32"/>
                          <a:gd name="T9" fmla="*/ 0 h 28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32"/>
                          <a:gd name="T16" fmla="*/ 0 h 287"/>
                          <a:gd name="T17" fmla="*/ 32 w 32"/>
                          <a:gd name="T18" fmla="*/ 287 h 28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32" h="287">
                            <a:moveTo>
                              <a:pt x="0" y="0"/>
                            </a:moveTo>
                            <a:lnTo>
                              <a:pt x="32" y="0"/>
                            </a:lnTo>
                            <a:lnTo>
                              <a:pt x="32" y="287"/>
                            </a:lnTo>
                            <a:lnTo>
                              <a:pt x="0" y="24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99FFE6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398" name="Freeform 10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88" y="2116"/>
                        <a:ext cx="32" cy="287"/>
                      </a:xfrm>
                      <a:custGeom>
                        <a:avLst/>
                        <a:gdLst>
                          <a:gd name="T0" fmla="*/ 0 w 32"/>
                          <a:gd name="T1" fmla="*/ 0 h 287"/>
                          <a:gd name="T2" fmla="*/ 32 w 32"/>
                          <a:gd name="T3" fmla="*/ 0 h 287"/>
                          <a:gd name="T4" fmla="*/ 32 w 32"/>
                          <a:gd name="T5" fmla="*/ 287 h 287"/>
                          <a:gd name="T6" fmla="*/ 0 w 32"/>
                          <a:gd name="T7" fmla="*/ 240 h 287"/>
                          <a:gd name="T8" fmla="*/ 0 w 32"/>
                          <a:gd name="T9" fmla="*/ 0 h 28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32"/>
                          <a:gd name="T16" fmla="*/ 0 h 287"/>
                          <a:gd name="T17" fmla="*/ 32 w 32"/>
                          <a:gd name="T18" fmla="*/ 287 h 28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32" h="287">
                            <a:moveTo>
                              <a:pt x="0" y="0"/>
                            </a:moveTo>
                            <a:lnTo>
                              <a:pt x="32" y="0"/>
                            </a:lnTo>
                            <a:lnTo>
                              <a:pt x="32" y="287"/>
                            </a:lnTo>
                            <a:lnTo>
                              <a:pt x="0" y="24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noFill/>
                      <a:ln w="254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399" name="Freeform 11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96" y="2124"/>
                        <a:ext cx="32" cy="287"/>
                      </a:xfrm>
                      <a:custGeom>
                        <a:avLst/>
                        <a:gdLst>
                          <a:gd name="T0" fmla="*/ 0 w 32"/>
                          <a:gd name="T1" fmla="*/ 0 h 287"/>
                          <a:gd name="T2" fmla="*/ 32 w 32"/>
                          <a:gd name="T3" fmla="*/ 0 h 287"/>
                          <a:gd name="T4" fmla="*/ 32 w 32"/>
                          <a:gd name="T5" fmla="*/ 287 h 287"/>
                          <a:gd name="T6" fmla="*/ 0 w 32"/>
                          <a:gd name="T7" fmla="*/ 240 h 287"/>
                          <a:gd name="T8" fmla="*/ 0 w 32"/>
                          <a:gd name="T9" fmla="*/ 0 h 28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32"/>
                          <a:gd name="T16" fmla="*/ 0 h 287"/>
                          <a:gd name="T17" fmla="*/ 32 w 32"/>
                          <a:gd name="T18" fmla="*/ 287 h 28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32" h="287">
                            <a:moveTo>
                              <a:pt x="0" y="0"/>
                            </a:moveTo>
                            <a:lnTo>
                              <a:pt x="32" y="0"/>
                            </a:lnTo>
                            <a:lnTo>
                              <a:pt x="32" y="287"/>
                            </a:lnTo>
                            <a:lnTo>
                              <a:pt x="0" y="24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noFill/>
                      <a:ln w="254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</p:grpSp>
                <p:grpSp>
                  <p:nvGrpSpPr>
                    <p:cNvPr id="351" name="Group 11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980" y="2148"/>
                      <a:ext cx="104" cy="263"/>
                      <a:chOff x="2980" y="2148"/>
                      <a:chExt cx="104" cy="263"/>
                    </a:xfrm>
                  </p:grpSpPr>
                  <p:sp>
                    <p:nvSpPr>
                      <p:cNvPr id="382" name="Freeform 11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044" y="2148"/>
                        <a:ext cx="32" cy="255"/>
                      </a:xfrm>
                      <a:custGeom>
                        <a:avLst/>
                        <a:gdLst>
                          <a:gd name="T0" fmla="*/ 0 w 32"/>
                          <a:gd name="T1" fmla="*/ 0 h 255"/>
                          <a:gd name="T2" fmla="*/ 0 w 32"/>
                          <a:gd name="T3" fmla="*/ 208 h 255"/>
                          <a:gd name="T4" fmla="*/ 32 w 32"/>
                          <a:gd name="T5" fmla="*/ 255 h 255"/>
                          <a:gd name="T6" fmla="*/ 32 w 32"/>
                          <a:gd name="T7" fmla="*/ 0 h 255"/>
                          <a:gd name="T8" fmla="*/ 0 w 32"/>
                          <a:gd name="T9" fmla="*/ 0 h 255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32"/>
                          <a:gd name="T16" fmla="*/ 0 h 255"/>
                          <a:gd name="T17" fmla="*/ 32 w 32"/>
                          <a:gd name="T18" fmla="*/ 255 h 255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32" h="255">
                            <a:moveTo>
                              <a:pt x="0" y="0"/>
                            </a:moveTo>
                            <a:lnTo>
                              <a:pt x="0" y="208"/>
                            </a:lnTo>
                            <a:lnTo>
                              <a:pt x="32" y="255"/>
                            </a:lnTo>
                            <a:lnTo>
                              <a:pt x="32" y="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99FFE6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383" name="Freeform 11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044" y="2148"/>
                        <a:ext cx="32" cy="255"/>
                      </a:xfrm>
                      <a:custGeom>
                        <a:avLst/>
                        <a:gdLst>
                          <a:gd name="T0" fmla="*/ 0 w 32"/>
                          <a:gd name="T1" fmla="*/ 0 h 255"/>
                          <a:gd name="T2" fmla="*/ 0 w 32"/>
                          <a:gd name="T3" fmla="*/ 208 h 255"/>
                          <a:gd name="T4" fmla="*/ 32 w 32"/>
                          <a:gd name="T5" fmla="*/ 255 h 255"/>
                          <a:gd name="T6" fmla="*/ 32 w 32"/>
                          <a:gd name="T7" fmla="*/ 0 h 255"/>
                          <a:gd name="T8" fmla="*/ 0 w 32"/>
                          <a:gd name="T9" fmla="*/ 0 h 255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32"/>
                          <a:gd name="T16" fmla="*/ 0 h 255"/>
                          <a:gd name="T17" fmla="*/ 32 w 32"/>
                          <a:gd name="T18" fmla="*/ 255 h 255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32" h="255">
                            <a:moveTo>
                              <a:pt x="0" y="0"/>
                            </a:moveTo>
                            <a:lnTo>
                              <a:pt x="0" y="208"/>
                            </a:lnTo>
                            <a:lnTo>
                              <a:pt x="32" y="255"/>
                            </a:lnTo>
                            <a:lnTo>
                              <a:pt x="32" y="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noFill/>
                      <a:ln w="254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384" name="Freeform 11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052" y="2156"/>
                        <a:ext cx="32" cy="255"/>
                      </a:xfrm>
                      <a:custGeom>
                        <a:avLst/>
                        <a:gdLst>
                          <a:gd name="T0" fmla="*/ 0 w 32"/>
                          <a:gd name="T1" fmla="*/ 0 h 255"/>
                          <a:gd name="T2" fmla="*/ 0 w 32"/>
                          <a:gd name="T3" fmla="*/ 208 h 255"/>
                          <a:gd name="T4" fmla="*/ 32 w 32"/>
                          <a:gd name="T5" fmla="*/ 255 h 255"/>
                          <a:gd name="T6" fmla="*/ 32 w 32"/>
                          <a:gd name="T7" fmla="*/ 0 h 255"/>
                          <a:gd name="T8" fmla="*/ 0 w 32"/>
                          <a:gd name="T9" fmla="*/ 0 h 255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32"/>
                          <a:gd name="T16" fmla="*/ 0 h 255"/>
                          <a:gd name="T17" fmla="*/ 32 w 32"/>
                          <a:gd name="T18" fmla="*/ 255 h 255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32" h="255">
                            <a:moveTo>
                              <a:pt x="0" y="0"/>
                            </a:moveTo>
                            <a:lnTo>
                              <a:pt x="0" y="208"/>
                            </a:lnTo>
                            <a:lnTo>
                              <a:pt x="32" y="255"/>
                            </a:lnTo>
                            <a:lnTo>
                              <a:pt x="32" y="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noFill/>
                      <a:ln w="254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385" name="Freeform 11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80" y="2148"/>
                        <a:ext cx="64" cy="208"/>
                      </a:xfrm>
                      <a:custGeom>
                        <a:avLst/>
                        <a:gdLst>
                          <a:gd name="T0" fmla="*/ 0 w 64"/>
                          <a:gd name="T1" fmla="*/ 16 h 208"/>
                          <a:gd name="T2" fmla="*/ 64 w 64"/>
                          <a:gd name="T3" fmla="*/ 0 h 208"/>
                          <a:gd name="T4" fmla="*/ 64 w 64"/>
                          <a:gd name="T5" fmla="*/ 208 h 208"/>
                          <a:gd name="T6" fmla="*/ 0 w 64"/>
                          <a:gd name="T7" fmla="*/ 208 h 208"/>
                          <a:gd name="T8" fmla="*/ 0 w 64"/>
                          <a:gd name="T9" fmla="*/ 16 h 20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64"/>
                          <a:gd name="T16" fmla="*/ 0 h 208"/>
                          <a:gd name="T17" fmla="*/ 64 w 64"/>
                          <a:gd name="T18" fmla="*/ 208 h 208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64" h="208">
                            <a:moveTo>
                              <a:pt x="0" y="16"/>
                            </a:moveTo>
                            <a:lnTo>
                              <a:pt x="64" y="0"/>
                            </a:lnTo>
                            <a:lnTo>
                              <a:pt x="64" y="208"/>
                            </a:lnTo>
                            <a:lnTo>
                              <a:pt x="0" y="208"/>
                            </a:lnTo>
                            <a:lnTo>
                              <a:pt x="0" y="16"/>
                            </a:lnTo>
                            <a:close/>
                          </a:path>
                        </a:pathLst>
                      </a:custGeom>
                      <a:solidFill>
                        <a:srgbClr val="00CCCC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386" name="Freeform 11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80" y="2148"/>
                        <a:ext cx="64" cy="208"/>
                      </a:xfrm>
                      <a:custGeom>
                        <a:avLst/>
                        <a:gdLst>
                          <a:gd name="T0" fmla="*/ 0 w 64"/>
                          <a:gd name="T1" fmla="*/ 16 h 208"/>
                          <a:gd name="T2" fmla="*/ 64 w 64"/>
                          <a:gd name="T3" fmla="*/ 0 h 208"/>
                          <a:gd name="T4" fmla="*/ 64 w 64"/>
                          <a:gd name="T5" fmla="*/ 208 h 208"/>
                          <a:gd name="T6" fmla="*/ 0 w 64"/>
                          <a:gd name="T7" fmla="*/ 208 h 208"/>
                          <a:gd name="T8" fmla="*/ 0 w 64"/>
                          <a:gd name="T9" fmla="*/ 16 h 20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64"/>
                          <a:gd name="T16" fmla="*/ 0 h 208"/>
                          <a:gd name="T17" fmla="*/ 64 w 64"/>
                          <a:gd name="T18" fmla="*/ 208 h 208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64" h="208">
                            <a:moveTo>
                              <a:pt x="0" y="16"/>
                            </a:moveTo>
                            <a:lnTo>
                              <a:pt x="64" y="0"/>
                            </a:lnTo>
                            <a:lnTo>
                              <a:pt x="64" y="208"/>
                            </a:lnTo>
                            <a:lnTo>
                              <a:pt x="0" y="208"/>
                            </a:lnTo>
                            <a:lnTo>
                              <a:pt x="0" y="16"/>
                            </a:lnTo>
                            <a:close/>
                          </a:path>
                        </a:pathLst>
                      </a:custGeom>
                      <a:noFill/>
                      <a:ln w="254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387" name="Freeform 11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88" y="2156"/>
                        <a:ext cx="64" cy="208"/>
                      </a:xfrm>
                      <a:custGeom>
                        <a:avLst/>
                        <a:gdLst>
                          <a:gd name="T0" fmla="*/ 0 w 64"/>
                          <a:gd name="T1" fmla="*/ 16 h 208"/>
                          <a:gd name="T2" fmla="*/ 64 w 64"/>
                          <a:gd name="T3" fmla="*/ 0 h 208"/>
                          <a:gd name="T4" fmla="*/ 64 w 64"/>
                          <a:gd name="T5" fmla="*/ 208 h 208"/>
                          <a:gd name="T6" fmla="*/ 0 w 64"/>
                          <a:gd name="T7" fmla="*/ 208 h 208"/>
                          <a:gd name="T8" fmla="*/ 0 w 64"/>
                          <a:gd name="T9" fmla="*/ 16 h 20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64"/>
                          <a:gd name="T16" fmla="*/ 0 h 208"/>
                          <a:gd name="T17" fmla="*/ 64 w 64"/>
                          <a:gd name="T18" fmla="*/ 208 h 208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64" h="208">
                            <a:moveTo>
                              <a:pt x="0" y="16"/>
                            </a:moveTo>
                            <a:lnTo>
                              <a:pt x="64" y="0"/>
                            </a:lnTo>
                            <a:lnTo>
                              <a:pt x="64" y="208"/>
                            </a:lnTo>
                            <a:lnTo>
                              <a:pt x="0" y="208"/>
                            </a:lnTo>
                            <a:lnTo>
                              <a:pt x="0" y="16"/>
                            </a:lnTo>
                            <a:close/>
                          </a:path>
                        </a:pathLst>
                      </a:custGeom>
                      <a:noFill/>
                      <a:ln w="254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388" name="Freeform 11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80" y="2356"/>
                        <a:ext cx="96" cy="47"/>
                      </a:xfrm>
                      <a:custGeom>
                        <a:avLst/>
                        <a:gdLst>
                          <a:gd name="T0" fmla="*/ 0 w 96"/>
                          <a:gd name="T1" fmla="*/ 0 h 47"/>
                          <a:gd name="T2" fmla="*/ 64 w 96"/>
                          <a:gd name="T3" fmla="*/ 0 h 47"/>
                          <a:gd name="T4" fmla="*/ 96 w 96"/>
                          <a:gd name="T5" fmla="*/ 47 h 47"/>
                          <a:gd name="T6" fmla="*/ 32 w 96"/>
                          <a:gd name="T7" fmla="*/ 47 h 47"/>
                          <a:gd name="T8" fmla="*/ 0 w 96"/>
                          <a:gd name="T9" fmla="*/ 0 h 4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96"/>
                          <a:gd name="T16" fmla="*/ 0 h 47"/>
                          <a:gd name="T17" fmla="*/ 96 w 96"/>
                          <a:gd name="T18" fmla="*/ 47 h 4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96" h="47">
                            <a:moveTo>
                              <a:pt x="0" y="0"/>
                            </a:moveTo>
                            <a:lnTo>
                              <a:pt x="64" y="0"/>
                            </a:lnTo>
                            <a:lnTo>
                              <a:pt x="96" y="47"/>
                            </a:lnTo>
                            <a:lnTo>
                              <a:pt x="32" y="47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008699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389" name="Freeform 11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80" y="2356"/>
                        <a:ext cx="96" cy="47"/>
                      </a:xfrm>
                      <a:custGeom>
                        <a:avLst/>
                        <a:gdLst>
                          <a:gd name="T0" fmla="*/ 0 w 96"/>
                          <a:gd name="T1" fmla="*/ 0 h 47"/>
                          <a:gd name="T2" fmla="*/ 64 w 96"/>
                          <a:gd name="T3" fmla="*/ 0 h 47"/>
                          <a:gd name="T4" fmla="*/ 96 w 96"/>
                          <a:gd name="T5" fmla="*/ 47 h 47"/>
                          <a:gd name="T6" fmla="*/ 32 w 96"/>
                          <a:gd name="T7" fmla="*/ 47 h 47"/>
                          <a:gd name="T8" fmla="*/ 0 w 96"/>
                          <a:gd name="T9" fmla="*/ 0 h 4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96"/>
                          <a:gd name="T16" fmla="*/ 0 h 47"/>
                          <a:gd name="T17" fmla="*/ 96 w 96"/>
                          <a:gd name="T18" fmla="*/ 47 h 4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96" h="47">
                            <a:moveTo>
                              <a:pt x="0" y="0"/>
                            </a:moveTo>
                            <a:lnTo>
                              <a:pt x="64" y="0"/>
                            </a:lnTo>
                            <a:lnTo>
                              <a:pt x="96" y="47"/>
                            </a:lnTo>
                            <a:lnTo>
                              <a:pt x="32" y="47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noFill/>
                      <a:ln w="254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390" name="Freeform 12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88" y="2364"/>
                        <a:ext cx="96" cy="47"/>
                      </a:xfrm>
                      <a:custGeom>
                        <a:avLst/>
                        <a:gdLst>
                          <a:gd name="T0" fmla="*/ 0 w 96"/>
                          <a:gd name="T1" fmla="*/ 0 h 47"/>
                          <a:gd name="T2" fmla="*/ 64 w 96"/>
                          <a:gd name="T3" fmla="*/ 0 h 47"/>
                          <a:gd name="T4" fmla="*/ 96 w 96"/>
                          <a:gd name="T5" fmla="*/ 47 h 47"/>
                          <a:gd name="T6" fmla="*/ 32 w 96"/>
                          <a:gd name="T7" fmla="*/ 47 h 47"/>
                          <a:gd name="T8" fmla="*/ 0 w 96"/>
                          <a:gd name="T9" fmla="*/ 0 h 4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96"/>
                          <a:gd name="T16" fmla="*/ 0 h 47"/>
                          <a:gd name="T17" fmla="*/ 96 w 96"/>
                          <a:gd name="T18" fmla="*/ 47 h 4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96" h="47">
                            <a:moveTo>
                              <a:pt x="0" y="0"/>
                            </a:moveTo>
                            <a:lnTo>
                              <a:pt x="64" y="0"/>
                            </a:lnTo>
                            <a:lnTo>
                              <a:pt x="96" y="47"/>
                            </a:lnTo>
                            <a:lnTo>
                              <a:pt x="32" y="47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noFill/>
                      <a:ln w="254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</p:grpSp>
                <p:grpSp>
                  <p:nvGrpSpPr>
                    <p:cNvPr id="352" name="Group 12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252" y="2100"/>
                      <a:ext cx="104" cy="232"/>
                      <a:chOff x="3252" y="2100"/>
                      <a:chExt cx="104" cy="232"/>
                    </a:xfrm>
                  </p:grpSpPr>
                  <p:sp>
                    <p:nvSpPr>
                      <p:cNvPr id="373" name="Freeform 12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252" y="2244"/>
                        <a:ext cx="96" cy="80"/>
                      </a:xfrm>
                      <a:custGeom>
                        <a:avLst/>
                        <a:gdLst>
                          <a:gd name="T0" fmla="*/ 0 w 96"/>
                          <a:gd name="T1" fmla="*/ 0 h 80"/>
                          <a:gd name="T2" fmla="*/ 64 w 96"/>
                          <a:gd name="T3" fmla="*/ 0 h 80"/>
                          <a:gd name="T4" fmla="*/ 96 w 96"/>
                          <a:gd name="T5" fmla="*/ 80 h 80"/>
                          <a:gd name="T6" fmla="*/ 32 w 96"/>
                          <a:gd name="T7" fmla="*/ 80 h 80"/>
                          <a:gd name="T8" fmla="*/ 0 w 96"/>
                          <a:gd name="T9" fmla="*/ 0 h 80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96"/>
                          <a:gd name="T16" fmla="*/ 0 h 80"/>
                          <a:gd name="T17" fmla="*/ 96 w 96"/>
                          <a:gd name="T18" fmla="*/ 80 h 80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96" h="80">
                            <a:moveTo>
                              <a:pt x="0" y="0"/>
                            </a:moveTo>
                            <a:lnTo>
                              <a:pt x="64" y="0"/>
                            </a:lnTo>
                            <a:lnTo>
                              <a:pt x="96" y="80"/>
                            </a:lnTo>
                            <a:lnTo>
                              <a:pt x="32" y="8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008699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374" name="Freeform 12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252" y="2244"/>
                        <a:ext cx="96" cy="80"/>
                      </a:xfrm>
                      <a:custGeom>
                        <a:avLst/>
                        <a:gdLst>
                          <a:gd name="T0" fmla="*/ 0 w 96"/>
                          <a:gd name="T1" fmla="*/ 0 h 80"/>
                          <a:gd name="T2" fmla="*/ 64 w 96"/>
                          <a:gd name="T3" fmla="*/ 0 h 80"/>
                          <a:gd name="T4" fmla="*/ 96 w 96"/>
                          <a:gd name="T5" fmla="*/ 80 h 80"/>
                          <a:gd name="T6" fmla="*/ 32 w 96"/>
                          <a:gd name="T7" fmla="*/ 80 h 80"/>
                          <a:gd name="T8" fmla="*/ 0 w 96"/>
                          <a:gd name="T9" fmla="*/ 0 h 80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96"/>
                          <a:gd name="T16" fmla="*/ 0 h 80"/>
                          <a:gd name="T17" fmla="*/ 96 w 96"/>
                          <a:gd name="T18" fmla="*/ 80 h 80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96" h="80">
                            <a:moveTo>
                              <a:pt x="0" y="0"/>
                            </a:moveTo>
                            <a:lnTo>
                              <a:pt x="64" y="0"/>
                            </a:lnTo>
                            <a:lnTo>
                              <a:pt x="96" y="80"/>
                            </a:lnTo>
                            <a:lnTo>
                              <a:pt x="32" y="8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noFill/>
                      <a:ln w="254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375" name="Freeform 12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260" y="2252"/>
                        <a:ext cx="96" cy="80"/>
                      </a:xfrm>
                      <a:custGeom>
                        <a:avLst/>
                        <a:gdLst>
                          <a:gd name="T0" fmla="*/ 0 w 96"/>
                          <a:gd name="T1" fmla="*/ 0 h 80"/>
                          <a:gd name="T2" fmla="*/ 64 w 96"/>
                          <a:gd name="T3" fmla="*/ 0 h 80"/>
                          <a:gd name="T4" fmla="*/ 96 w 96"/>
                          <a:gd name="T5" fmla="*/ 80 h 80"/>
                          <a:gd name="T6" fmla="*/ 32 w 96"/>
                          <a:gd name="T7" fmla="*/ 80 h 80"/>
                          <a:gd name="T8" fmla="*/ 0 w 96"/>
                          <a:gd name="T9" fmla="*/ 0 h 80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96"/>
                          <a:gd name="T16" fmla="*/ 0 h 80"/>
                          <a:gd name="T17" fmla="*/ 96 w 96"/>
                          <a:gd name="T18" fmla="*/ 80 h 80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96" h="80">
                            <a:moveTo>
                              <a:pt x="0" y="0"/>
                            </a:moveTo>
                            <a:lnTo>
                              <a:pt x="64" y="0"/>
                            </a:lnTo>
                            <a:lnTo>
                              <a:pt x="96" y="80"/>
                            </a:lnTo>
                            <a:lnTo>
                              <a:pt x="32" y="8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noFill/>
                      <a:ln w="254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376" name="Freeform 12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252" y="2100"/>
                        <a:ext cx="64" cy="160"/>
                      </a:xfrm>
                      <a:custGeom>
                        <a:avLst/>
                        <a:gdLst>
                          <a:gd name="T0" fmla="*/ 0 w 64"/>
                          <a:gd name="T1" fmla="*/ 160 h 160"/>
                          <a:gd name="T2" fmla="*/ 64 w 64"/>
                          <a:gd name="T3" fmla="*/ 144 h 160"/>
                          <a:gd name="T4" fmla="*/ 64 w 64"/>
                          <a:gd name="T5" fmla="*/ 0 h 160"/>
                          <a:gd name="T6" fmla="*/ 0 w 64"/>
                          <a:gd name="T7" fmla="*/ 0 h 160"/>
                          <a:gd name="T8" fmla="*/ 0 w 64"/>
                          <a:gd name="T9" fmla="*/ 160 h 160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64"/>
                          <a:gd name="T16" fmla="*/ 0 h 160"/>
                          <a:gd name="T17" fmla="*/ 64 w 64"/>
                          <a:gd name="T18" fmla="*/ 160 h 160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64" h="160">
                            <a:moveTo>
                              <a:pt x="0" y="160"/>
                            </a:moveTo>
                            <a:lnTo>
                              <a:pt x="64" y="144"/>
                            </a:lnTo>
                            <a:lnTo>
                              <a:pt x="64" y="0"/>
                            </a:lnTo>
                            <a:lnTo>
                              <a:pt x="0" y="0"/>
                            </a:lnTo>
                            <a:lnTo>
                              <a:pt x="0" y="160"/>
                            </a:lnTo>
                            <a:close/>
                          </a:path>
                        </a:pathLst>
                      </a:custGeom>
                      <a:solidFill>
                        <a:srgbClr val="00CCCC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377" name="Freeform 12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252" y="2100"/>
                        <a:ext cx="64" cy="160"/>
                      </a:xfrm>
                      <a:custGeom>
                        <a:avLst/>
                        <a:gdLst>
                          <a:gd name="T0" fmla="*/ 0 w 64"/>
                          <a:gd name="T1" fmla="*/ 160 h 160"/>
                          <a:gd name="T2" fmla="*/ 64 w 64"/>
                          <a:gd name="T3" fmla="*/ 144 h 160"/>
                          <a:gd name="T4" fmla="*/ 64 w 64"/>
                          <a:gd name="T5" fmla="*/ 0 h 160"/>
                          <a:gd name="T6" fmla="*/ 0 w 64"/>
                          <a:gd name="T7" fmla="*/ 0 h 160"/>
                          <a:gd name="T8" fmla="*/ 0 w 64"/>
                          <a:gd name="T9" fmla="*/ 160 h 160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64"/>
                          <a:gd name="T16" fmla="*/ 0 h 160"/>
                          <a:gd name="T17" fmla="*/ 64 w 64"/>
                          <a:gd name="T18" fmla="*/ 160 h 160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64" h="160">
                            <a:moveTo>
                              <a:pt x="0" y="160"/>
                            </a:moveTo>
                            <a:lnTo>
                              <a:pt x="64" y="144"/>
                            </a:lnTo>
                            <a:lnTo>
                              <a:pt x="64" y="0"/>
                            </a:lnTo>
                            <a:lnTo>
                              <a:pt x="0" y="0"/>
                            </a:lnTo>
                            <a:lnTo>
                              <a:pt x="0" y="160"/>
                            </a:lnTo>
                            <a:close/>
                          </a:path>
                        </a:pathLst>
                      </a:custGeom>
                      <a:noFill/>
                      <a:ln w="254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378" name="Freeform 12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260" y="2108"/>
                        <a:ext cx="64" cy="160"/>
                      </a:xfrm>
                      <a:custGeom>
                        <a:avLst/>
                        <a:gdLst>
                          <a:gd name="T0" fmla="*/ 0 w 64"/>
                          <a:gd name="T1" fmla="*/ 160 h 160"/>
                          <a:gd name="T2" fmla="*/ 64 w 64"/>
                          <a:gd name="T3" fmla="*/ 144 h 160"/>
                          <a:gd name="T4" fmla="*/ 64 w 64"/>
                          <a:gd name="T5" fmla="*/ 0 h 160"/>
                          <a:gd name="T6" fmla="*/ 0 w 64"/>
                          <a:gd name="T7" fmla="*/ 0 h 160"/>
                          <a:gd name="T8" fmla="*/ 0 w 64"/>
                          <a:gd name="T9" fmla="*/ 160 h 160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64"/>
                          <a:gd name="T16" fmla="*/ 0 h 160"/>
                          <a:gd name="T17" fmla="*/ 64 w 64"/>
                          <a:gd name="T18" fmla="*/ 160 h 160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64" h="160">
                            <a:moveTo>
                              <a:pt x="0" y="160"/>
                            </a:moveTo>
                            <a:lnTo>
                              <a:pt x="64" y="144"/>
                            </a:lnTo>
                            <a:lnTo>
                              <a:pt x="64" y="0"/>
                            </a:lnTo>
                            <a:lnTo>
                              <a:pt x="0" y="0"/>
                            </a:lnTo>
                            <a:lnTo>
                              <a:pt x="0" y="160"/>
                            </a:lnTo>
                            <a:close/>
                          </a:path>
                        </a:pathLst>
                      </a:custGeom>
                      <a:noFill/>
                      <a:ln w="254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379" name="Freeform 12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316" y="2100"/>
                        <a:ext cx="32" cy="224"/>
                      </a:xfrm>
                      <a:custGeom>
                        <a:avLst/>
                        <a:gdLst>
                          <a:gd name="T0" fmla="*/ 0 w 32"/>
                          <a:gd name="T1" fmla="*/ 0 h 224"/>
                          <a:gd name="T2" fmla="*/ 0 w 32"/>
                          <a:gd name="T3" fmla="*/ 144 h 224"/>
                          <a:gd name="T4" fmla="*/ 32 w 32"/>
                          <a:gd name="T5" fmla="*/ 224 h 224"/>
                          <a:gd name="T6" fmla="*/ 32 w 32"/>
                          <a:gd name="T7" fmla="*/ 0 h 224"/>
                          <a:gd name="T8" fmla="*/ 0 w 32"/>
                          <a:gd name="T9" fmla="*/ 0 h 224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32"/>
                          <a:gd name="T16" fmla="*/ 0 h 224"/>
                          <a:gd name="T17" fmla="*/ 32 w 32"/>
                          <a:gd name="T18" fmla="*/ 224 h 224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32" h="224">
                            <a:moveTo>
                              <a:pt x="0" y="0"/>
                            </a:moveTo>
                            <a:lnTo>
                              <a:pt x="0" y="144"/>
                            </a:lnTo>
                            <a:lnTo>
                              <a:pt x="32" y="224"/>
                            </a:lnTo>
                            <a:lnTo>
                              <a:pt x="32" y="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99FFE6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380" name="Freeform 12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316" y="2100"/>
                        <a:ext cx="32" cy="224"/>
                      </a:xfrm>
                      <a:custGeom>
                        <a:avLst/>
                        <a:gdLst>
                          <a:gd name="T0" fmla="*/ 0 w 32"/>
                          <a:gd name="T1" fmla="*/ 0 h 224"/>
                          <a:gd name="T2" fmla="*/ 0 w 32"/>
                          <a:gd name="T3" fmla="*/ 144 h 224"/>
                          <a:gd name="T4" fmla="*/ 32 w 32"/>
                          <a:gd name="T5" fmla="*/ 224 h 224"/>
                          <a:gd name="T6" fmla="*/ 32 w 32"/>
                          <a:gd name="T7" fmla="*/ 0 h 224"/>
                          <a:gd name="T8" fmla="*/ 0 w 32"/>
                          <a:gd name="T9" fmla="*/ 0 h 224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32"/>
                          <a:gd name="T16" fmla="*/ 0 h 224"/>
                          <a:gd name="T17" fmla="*/ 32 w 32"/>
                          <a:gd name="T18" fmla="*/ 224 h 224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32" h="224">
                            <a:moveTo>
                              <a:pt x="0" y="0"/>
                            </a:moveTo>
                            <a:lnTo>
                              <a:pt x="0" y="144"/>
                            </a:lnTo>
                            <a:lnTo>
                              <a:pt x="32" y="224"/>
                            </a:lnTo>
                            <a:lnTo>
                              <a:pt x="32" y="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noFill/>
                      <a:ln w="254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381" name="Freeform 13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324" y="2108"/>
                        <a:ext cx="32" cy="224"/>
                      </a:xfrm>
                      <a:custGeom>
                        <a:avLst/>
                        <a:gdLst>
                          <a:gd name="T0" fmla="*/ 0 w 32"/>
                          <a:gd name="T1" fmla="*/ 0 h 224"/>
                          <a:gd name="T2" fmla="*/ 0 w 32"/>
                          <a:gd name="T3" fmla="*/ 144 h 224"/>
                          <a:gd name="T4" fmla="*/ 32 w 32"/>
                          <a:gd name="T5" fmla="*/ 224 h 224"/>
                          <a:gd name="T6" fmla="*/ 32 w 32"/>
                          <a:gd name="T7" fmla="*/ 0 h 224"/>
                          <a:gd name="T8" fmla="*/ 0 w 32"/>
                          <a:gd name="T9" fmla="*/ 0 h 224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32"/>
                          <a:gd name="T16" fmla="*/ 0 h 224"/>
                          <a:gd name="T17" fmla="*/ 32 w 32"/>
                          <a:gd name="T18" fmla="*/ 224 h 224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32" h="224">
                            <a:moveTo>
                              <a:pt x="0" y="0"/>
                            </a:moveTo>
                            <a:lnTo>
                              <a:pt x="0" y="144"/>
                            </a:lnTo>
                            <a:lnTo>
                              <a:pt x="32" y="224"/>
                            </a:lnTo>
                            <a:lnTo>
                              <a:pt x="32" y="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noFill/>
                      <a:ln w="254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</p:grpSp>
                <p:grpSp>
                  <p:nvGrpSpPr>
                    <p:cNvPr id="353" name="Group 13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24" y="2132"/>
                      <a:ext cx="72" cy="200"/>
                      <a:chOff x="3124" y="2132"/>
                      <a:chExt cx="72" cy="200"/>
                    </a:xfrm>
                  </p:grpSpPr>
                  <p:sp>
                    <p:nvSpPr>
                      <p:cNvPr id="364" name="Freeform 13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24" y="2132"/>
                        <a:ext cx="32" cy="128"/>
                      </a:xfrm>
                      <a:custGeom>
                        <a:avLst/>
                        <a:gdLst>
                          <a:gd name="T0" fmla="*/ 0 w 32"/>
                          <a:gd name="T1" fmla="*/ 16 h 128"/>
                          <a:gd name="T2" fmla="*/ 32 w 32"/>
                          <a:gd name="T3" fmla="*/ 0 h 128"/>
                          <a:gd name="T4" fmla="*/ 32 w 32"/>
                          <a:gd name="T5" fmla="*/ 128 h 128"/>
                          <a:gd name="T6" fmla="*/ 0 w 32"/>
                          <a:gd name="T7" fmla="*/ 128 h 128"/>
                          <a:gd name="T8" fmla="*/ 0 w 32"/>
                          <a:gd name="T9" fmla="*/ 16 h 12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32"/>
                          <a:gd name="T16" fmla="*/ 0 h 128"/>
                          <a:gd name="T17" fmla="*/ 32 w 32"/>
                          <a:gd name="T18" fmla="*/ 128 h 128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32" h="128">
                            <a:moveTo>
                              <a:pt x="0" y="16"/>
                            </a:moveTo>
                            <a:lnTo>
                              <a:pt x="32" y="0"/>
                            </a:lnTo>
                            <a:lnTo>
                              <a:pt x="32" y="128"/>
                            </a:lnTo>
                            <a:lnTo>
                              <a:pt x="0" y="128"/>
                            </a:lnTo>
                            <a:lnTo>
                              <a:pt x="0" y="16"/>
                            </a:lnTo>
                            <a:close/>
                          </a:path>
                        </a:pathLst>
                      </a:custGeom>
                      <a:solidFill>
                        <a:srgbClr val="00CCCC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365" name="Freeform 13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24" y="2132"/>
                        <a:ext cx="32" cy="128"/>
                      </a:xfrm>
                      <a:custGeom>
                        <a:avLst/>
                        <a:gdLst>
                          <a:gd name="T0" fmla="*/ 0 w 32"/>
                          <a:gd name="T1" fmla="*/ 16 h 128"/>
                          <a:gd name="T2" fmla="*/ 32 w 32"/>
                          <a:gd name="T3" fmla="*/ 0 h 128"/>
                          <a:gd name="T4" fmla="*/ 32 w 32"/>
                          <a:gd name="T5" fmla="*/ 128 h 128"/>
                          <a:gd name="T6" fmla="*/ 0 w 32"/>
                          <a:gd name="T7" fmla="*/ 128 h 128"/>
                          <a:gd name="T8" fmla="*/ 0 w 32"/>
                          <a:gd name="T9" fmla="*/ 16 h 12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32"/>
                          <a:gd name="T16" fmla="*/ 0 h 128"/>
                          <a:gd name="T17" fmla="*/ 32 w 32"/>
                          <a:gd name="T18" fmla="*/ 128 h 128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32" h="128">
                            <a:moveTo>
                              <a:pt x="0" y="16"/>
                            </a:moveTo>
                            <a:lnTo>
                              <a:pt x="32" y="0"/>
                            </a:lnTo>
                            <a:lnTo>
                              <a:pt x="32" y="128"/>
                            </a:lnTo>
                            <a:lnTo>
                              <a:pt x="0" y="128"/>
                            </a:lnTo>
                            <a:lnTo>
                              <a:pt x="0" y="16"/>
                            </a:lnTo>
                            <a:close/>
                          </a:path>
                        </a:pathLst>
                      </a:custGeom>
                      <a:noFill/>
                      <a:ln w="254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366" name="Freeform 13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32" y="2140"/>
                        <a:ext cx="32" cy="128"/>
                      </a:xfrm>
                      <a:custGeom>
                        <a:avLst/>
                        <a:gdLst>
                          <a:gd name="T0" fmla="*/ 0 w 32"/>
                          <a:gd name="T1" fmla="*/ 16 h 128"/>
                          <a:gd name="T2" fmla="*/ 32 w 32"/>
                          <a:gd name="T3" fmla="*/ 0 h 128"/>
                          <a:gd name="T4" fmla="*/ 32 w 32"/>
                          <a:gd name="T5" fmla="*/ 128 h 128"/>
                          <a:gd name="T6" fmla="*/ 0 w 32"/>
                          <a:gd name="T7" fmla="*/ 128 h 128"/>
                          <a:gd name="T8" fmla="*/ 0 w 32"/>
                          <a:gd name="T9" fmla="*/ 16 h 12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32"/>
                          <a:gd name="T16" fmla="*/ 0 h 128"/>
                          <a:gd name="T17" fmla="*/ 32 w 32"/>
                          <a:gd name="T18" fmla="*/ 128 h 128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32" h="128">
                            <a:moveTo>
                              <a:pt x="0" y="16"/>
                            </a:moveTo>
                            <a:lnTo>
                              <a:pt x="32" y="0"/>
                            </a:lnTo>
                            <a:lnTo>
                              <a:pt x="32" y="128"/>
                            </a:lnTo>
                            <a:lnTo>
                              <a:pt x="0" y="128"/>
                            </a:lnTo>
                            <a:lnTo>
                              <a:pt x="0" y="16"/>
                            </a:lnTo>
                            <a:close/>
                          </a:path>
                        </a:pathLst>
                      </a:custGeom>
                      <a:noFill/>
                      <a:ln w="254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367" name="Freeform 13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24" y="2260"/>
                        <a:ext cx="64" cy="64"/>
                      </a:xfrm>
                      <a:custGeom>
                        <a:avLst/>
                        <a:gdLst>
                          <a:gd name="T0" fmla="*/ 0 w 64"/>
                          <a:gd name="T1" fmla="*/ 0 h 64"/>
                          <a:gd name="T2" fmla="*/ 32 w 64"/>
                          <a:gd name="T3" fmla="*/ 0 h 64"/>
                          <a:gd name="T4" fmla="*/ 64 w 64"/>
                          <a:gd name="T5" fmla="*/ 64 h 64"/>
                          <a:gd name="T6" fmla="*/ 32 w 64"/>
                          <a:gd name="T7" fmla="*/ 64 h 64"/>
                          <a:gd name="T8" fmla="*/ 0 w 64"/>
                          <a:gd name="T9" fmla="*/ 0 h 64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64"/>
                          <a:gd name="T16" fmla="*/ 0 h 64"/>
                          <a:gd name="T17" fmla="*/ 64 w 64"/>
                          <a:gd name="T18" fmla="*/ 64 h 64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64" h="64">
                            <a:moveTo>
                              <a:pt x="0" y="0"/>
                            </a:moveTo>
                            <a:lnTo>
                              <a:pt x="32" y="0"/>
                            </a:lnTo>
                            <a:lnTo>
                              <a:pt x="64" y="64"/>
                            </a:lnTo>
                            <a:lnTo>
                              <a:pt x="32" y="64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008699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368" name="Freeform 13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24" y="2260"/>
                        <a:ext cx="64" cy="64"/>
                      </a:xfrm>
                      <a:custGeom>
                        <a:avLst/>
                        <a:gdLst>
                          <a:gd name="T0" fmla="*/ 0 w 64"/>
                          <a:gd name="T1" fmla="*/ 0 h 64"/>
                          <a:gd name="T2" fmla="*/ 32 w 64"/>
                          <a:gd name="T3" fmla="*/ 0 h 64"/>
                          <a:gd name="T4" fmla="*/ 64 w 64"/>
                          <a:gd name="T5" fmla="*/ 64 h 64"/>
                          <a:gd name="T6" fmla="*/ 32 w 64"/>
                          <a:gd name="T7" fmla="*/ 64 h 64"/>
                          <a:gd name="T8" fmla="*/ 0 w 64"/>
                          <a:gd name="T9" fmla="*/ 0 h 64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64"/>
                          <a:gd name="T16" fmla="*/ 0 h 64"/>
                          <a:gd name="T17" fmla="*/ 64 w 64"/>
                          <a:gd name="T18" fmla="*/ 64 h 64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64" h="64">
                            <a:moveTo>
                              <a:pt x="0" y="0"/>
                            </a:moveTo>
                            <a:lnTo>
                              <a:pt x="32" y="0"/>
                            </a:lnTo>
                            <a:lnTo>
                              <a:pt x="64" y="64"/>
                            </a:lnTo>
                            <a:lnTo>
                              <a:pt x="32" y="64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noFill/>
                      <a:ln w="254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369" name="Freeform 13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32" y="2268"/>
                        <a:ext cx="64" cy="64"/>
                      </a:xfrm>
                      <a:custGeom>
                        <a:avLst/>
                        <a:gdLst>
                          <a:gd name="T0" fmla="*/ 0 w 64"/>
                          <a:gd name="T1" fmla="*/ 0 h 64"/>
                          <a:gd name="T2" fmla="*/ 32 w 64"/>
                          <a:gd name="T3" fmla="*/ 0 h 64"/>
                          <a:gd name="T4" fmla="*/ 64 w 64"/>
                          <a:gd name="T5" fmla="*/ 64 h 64"/>
                          <a:gd name="T6" fmla="*/ 32 w 64"/>
                          <a:gd name="T7" fmla="*/ 64 h 64"/>
                          <a:gd name="T8" fmla="*/ 0 w 64"/>
                          <a:gd name="T9" fmla="*/ 0 h 64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64"/>
                          <a:gd name="T16" fmla="*/ 0 h 64"/>
                          <a:gd name="T17" fmla="*/ 64 w 64"/>
                          <a:gd name="T18" fmla="*/ 64 h 64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64" h="64">
                            <a:moveTo>
                              <a:pt x="0" y="0"/>
                            </a:moveTo>
                            <a:lnTo>
                              <a:pt x="32" y="0"/>
                            </a:lnTo>
                            <a:lnTo>
                              <a:pt x="64" y="64"/>
                            </a:lnTo>
                            <a:lnTo>
                              <a:pt x="32" y="64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noFill/>
                      <a:ln w="254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370" name="Freeform 13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56" y="2132"/>
                        <a:ext cx="32" cy="192"/>
                      </a:xfrm>
                      <a:custGeom>
                        <a:avLst/>
                        <a:gdLst>
                          <a:gd name="T0" fmla="*/ 32 w 32"/>
                          <a:gd name="T1" fmla="*/ 192 h 192"/>
                          <a:gd name="T2" fmla="*/ 32 w 32"/>
                          <a:gd name="T3" fmla="*/ 16 h 192"/>
                          <a:gd name="T4" fmla="*/ 0 w 32"/>
                          <a:gd name="T5" fmla="*/ 0 h 192"/>
                          <a:gd name="T6" fmla="*/ 0 w 32"/>
                          <a:gd name="T7" fmla="*/ 144 h 192"/>
                          <a:gd name="T8" fmla="*/ 32 w 32"/>
                          <a:gd name="T9" fmla="*/ 192 h 192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32"/>
                          <a:gd name="T16" fmla="*/ 0 h 192"/>
                          <a:gd name="T17" fmla="*/ 32 w 32"/>
                          <a:gd name="T18" fmla="*/ 192 h 192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32" h="192">
                            <a:moveTo>
                              <a:pt x="32" y="192"/>
                            </a:moveTo>
                            <a:lnTo>
                              <a:pt x="32" y="16"/>
                            </a:lnTo>
                            <a:lnTo>
                              <a:pt x="0" y="0"/>
                            </a:lnTo>
                            <a:lnTo>
                              <a:pt x="0" y="144"/>
                            </a:lnTo>
                            <a:lnTo>
                              <a:pt x="32" y="192"/>
                            </a:lnTo>
                            <a:close/>
                          </a:path>
                        </a:pathLst>
                      </a:custGeom>
                      <a:solidFill>
                        <a:srgbClr val="99FFE6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371" name="Freeform 13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56" y="2132"/>
                        <a:ext cx="32" cy="192"/>
                      </a:xfrm>
                      <a:custGeom>
                        <a:avLst/>
                        <a:gdLst>
                          <a:gd name="T0" fmla="*/ 32 w 32"/>
                          <a:gd name="T1" fmla="*/ 192 h 192"/>
                          <a:gd name="T2" fmla="*/ 32 w 32"/>
                          <a:gd name="T3" fmla="*/ 16 h 192"/>
                          <a:gd name="T4" fmla="*/ 0 w 32"/>
                          <a:gd name="T5" fmla="*/ 0 h 192"/>
                          <a:gd name="T6" fmla="*/ 0 w 32"/>
                          <a:gd name="T7" fmla="*/ 144 h 192"/>
                          <a:gd name="T8" fmla="*/ 32 w 32"/>
                          <a:gd name="T9" fmla="*/ 192 h 192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32"/>
                          <a:gd name="T16" fmla="*/ 0 h 192"/>
                          <a:gd name="T17" fmla="*/ 32 w 32"/>
                          <a:gd name="T18" fmla="*/ 192 h 192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32" h="192">
                            <a:moveTo>
                              <a:pt x="32" y="192"/>
                            </a:moveTo>
                            <a:lnTo>
                              <a:pt x="32" y="16"/>
                            </a:lnTo>
                            <a:lnTo>
                              <a:pt x="0" y="0"/>
                            </a:lnTo>
                            <a:lnTo>
                              <a:pt x="0" y="144"/>
                            </a:lnTo>
                            <a:lnTo>
                              <a:pt x="32" y="192"/>
                            </a:lnTo>
                            <a:close/>
                          </a:path>
                        </a:pathLst>
                      </a:custGeom>
                      <a:noFill/>
                      <a:ln w="254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372" name="Freeform 14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64" y="2140"/>
                        <a:ext cx="32" cy="192"/>
                      </a:xfrm>
                      <a:custGeom>
                        <a:avLst/>
                        <a:gdLst>
                          <a:gd name="T0" fmla="*/ 32 w 32"/>
                          <a:gd name="T1" fmla="*/ 192 h 192"/>
                          <a:gd name="T2" fmla="*/ 32 w 32"/>
                          <a:gd name="T3" fmla="*/ 16 h 192"/>
                          <a:gd name="T4" fmla="*/ 0 w 32"/>
                          <a:gd name="T5" fmla="*/ 0 h 192"/>
                          <a:gd name="T6" fmla="*/ 0 w 32"/>
                          <a:gd name="T7" fmla="*/ 144 h 192"/>
                          <a:gd name="T8" fmla="*/ 32 w 32"/>
                          <a:gd name="T9" fmla="*/ 192 h 192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32"/>
                          <a:gd name="T16" fmla="*/ 0 h 192"/>
                          <a:gd name="T17" fmla="*/ 32 w 32"/>
                          <a:gd name="T18" fmla="*/ 192 h 192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32" h="192">
                            <a:moveTo>
                              <a:pt x="32" y="192"/>
                            </a:moveTo>
                            <a:lnTo>
                              <a:pt x="32" y="16"/>
                            </a:lnTo>
                            <a:lnTo>
                              <a:pt x="0" y="0"/>
                            </a:lnTo>
                            <a:lnTo>
                              <a:pt x="0" y="144"/>
                            </a:lnTo>
                            <a:lnTo>
                              <a:pt x="32" y="192"/>
                            </a:lnTo>
                            <a:close/>
                          </a:path>
                        </a:pathLst>
                      </a:custGeom>
                      <a:noFill/>
                      <a:ln w="254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</p:grpSp>
                <p:grpSp>
                  <p:nvGrpSpPr>
                    <p:cNvPr id="354" name="Group 14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980" y="2180"/>
                      <a:ext cx="72" cy="168"/>
                      <a:chOff x="2980" y="2180"/>
                      <a:chExt cx="72" cy="168"/>
                    </a:xfrm>
                  </p:grpSpPr>
                  <p:sp>
                    <p:nvSpPr>
                      <p:cNvPr id="355" name="Freeform 14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80" y="2276"/>
                        <a:ext cx="64" cy="64"/>
                      </a:xfrm>
                      <a:custGeom>
                        <a:avLst/>
                        <a:gdLst>
                          <a:gd name="T0" fmla="*/ 16 w 64"/>
                          <a:gd name="T1" fmla="*/ 64 h 64"/>
                          <a:gd name="T2" fmla="*/ 64 w 64"/>
                          <a:gd name="T3" fmla="*/ 64 h 64"/>
                          <a:gd name="T4" fmla="*/ 32 w 64"/>
                          <a:gd name="T5" fmla="*/ 0 h 64"/>
                          <a:gd name="T6" fmla="*/ 0 w 64"/>
                          <a:gd name="T7" fmla="*/ 0 h 64"/>
                          <a:gd name="T8" fmla="*/ 16 w 64"/>
                          <a:gd name="T9" fmla="*/ 64 h 64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64"/>
                          <a:gd name="T16" fmla="*/ 0 h 64"/>
                          <a:gd name="T17" fmla="*/ 64 w 64"/>
                          <a:gd name="T18" fmla="*/ 64 h 64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64" h="64">
                            <a:moveTo>
                              <a:pt x="16" y="64"/>
                            </a:moveTo>
                            <a:lnTo>
                              <a:pt x="64" y="64"/>
                            </a:lnTo>
                            <a:lnTo>
                              <a:pt x="32" y="0"/>
                            </a:lnTo>
                            <a:lnTo>
                              <a:pt x="0" y="0"/>
                            </a:lnTo>
                            <a:lnTo>
                              <a:pt x="16" y="64"/>
                            </a:lnTo>
                            <a:close/>
                          </a:path>
                        </a:pathLst>
                      </a:custGeom>
                      <a:solidFill>
                        <a:srgbClr val="008699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356" name="Freeform 14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80" y="2276"/>
                        <a:ext cx="64" cy="64"/>
                      </a:xfrm>
                      <a:custGeom>
                        <a:avLst/>
                        <a:gdLst>
                          <a:gd name="T0" fmla="*/ 16 w 64"/>
                          <a:gd name="T1" fmla="*/ 64 h 64"/>
                          <a:gd name="T2" fmla="*/ 64 w 64"/>
                          <a:gd name="T3" fmla="*/ 64 h 64"/>
                          <a:gd name="T4" fmla="*/ 32 w 64"/>
                          <a:gd name="T5" fmla="*/ 0 h 64"/>
                          <a:gd name="T6" fmla="*/ 0 w 64"/>
                          <a:gd name="T7" fmla="*/ 0 h 64"/>
                          <a:gd name="T8" fmla="*/ 16 w 64"/>
                          <a:gd name="T9" fmla="*/ 64 h 64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64"/>
                          <a:gd name="T16" fmla="*/ 0 h 64"/>
                          <a:gd name="T17" fmla="*/ 64 w 64"/>
                          <a:gd name="T18" fmla="*/ 64 h 64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64" h="64">
                            <a:moveTo>
                              <a:pt x="16" y="64"/>
                            </a:moveTo>
                            <a:lnTo>
                              <a:pt x="64" y="64"/>
                            </a:lnTo>
                            <a:lnTo>
                              <a:pt x="32" y="0"/>
                            </a:lnTo>
                            <a:lnTo>
                              <a:pt x="0" y="0"/>
                            </a:lnTo>
                            <a:lnTo>
                              <a:pt x="16" y="64"/>
                            </a:lnTo>
                            <a:close/>
                          </a:path>
                        </a:pathLst>
                      </a:custGeom>
                      <a:noFill/>
                      <a:ln w="254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357" name="Freeform 14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88" y="2284"/>
                        <a:ext cx="64" cy="64"/>
                      </a:xfrm>
                      <a:custGeom>
                        <a:avLst/>
                        <a:gdLst>
                          <a:gd name="T0" fmla="*/ 16 w 64"/>
                          <a:gd name="T1" fmla="*/ 64 h 64"/>
                          <a:gd name="T2" fmla="*/ 64 w 64"/>
                          <a:gd name="T3" fmla="*/ 64 h 64"/>
                          <a:gd name="T4" fmla="*/ 32 w 64"/>
                          <a:gd name="T5" fmla="*/ 0 h 64"/>
                          <a:gd name="T6" fmla="*/ 0 w 64"/>
                          <a:gd name="T7" fmla="*/ 0 h 64"/>
                          <a:gd name="T8" fmla="*/ 16 w 64"/>
                          <a:gd name="T9" fmla="*/ 64 h 64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64"/>
                          <a:gd name="T16" fmla="*/ 0 h 64"/>
                          <a:gd name="T17" fmla="*/ 64 w 64"/>
                          <a:gd name="T18" fmla="*/ 64 h 64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64" h="64">
                            <a:moveTo>
                              <a:pt x="16" y="64"/>
                            </a:moveTo>
                            <a:lnTo>
                              <a:pt x="64" y="64"/>
                            </a:lnTo>
                            <a:lnTo>
                              <a:pt x="32" y="0"/>
                            </a:lnTo>
                            <a:lnTo>
                              <a:pt x="0" y="0"/>
                            </a:lnTo>
                            <a:lnTo>
                              <a:pt x="16" y="64"/>
                            </a:lnTo>
                            <a:close/>
                          </a:path>
                        </a:pathLst>
                      </a:custGeom>
                      <a:noFill/>
                      <a:ln w="254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358" name="Freeform 14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80" y="2180"/>
                        <a:ext cx="32" cy="96"/>
                      </a:xfrm>
                      <a:custGeom>
                        <a:avLst/>
                        <a:gdLst>
                          <a:gd name="T0" fmla="*/ 0 w 32"/>
                          <a:gd name="T1" fmla="*/ 96 h 96"/>
                          <a:gd name="T2" fmla="*/ 32 w 32"/>
                          <a:gd name="T3" fmla="*/ 96 h 96"/>
                          <a:gd name="T4" fmla="*/ 32 w 32"/>
                          <a:gd name="T5" fmla="*/ 0 h 96"/>
                          <a:gd name="T6" fmla="*/ 0 w 32"/>
                          <a:gd name="T7" fmla="*/ 16 h 96"/>
                          <a:gd name="T8" fmla="*/ 0 w 32"/>
                          <a:gd name="T9" fmla="*/ 96 h 96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32"/>
                          <a:gd name="T16" fmla="*/ 0 h 96"/>
                          <a:gd name="T17" fmla="*/ 32 w 32"/>
                          <a:gd name="T18" fmla="*/ 96 h 9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32" h="96">
                            <a:moveTo>
                              <a:pt x="0" y="96"/>
                            </a:moveTo>
                            <a:lnTo>
                              <a:pt x="32" y="96"/>
                            </a:lnTo>
                            <a:lnTo>
                              <a:pt x="32" y="0"/>
                            </a:lnTo>
                            <a:lnTo>
                              <a:pt x="0" y="16"/>
                            </a:lnTo>
                            <a:lnTo>
                              <a:pt x="0" y="96"/>
                            </a:lnTo>
                            <a:close/>
                          </a:path>
                        </a:pathLst>
                      </a:custGeom>
                      <a:solidFill>
                        <a:srgbClr val="00CCCC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359" name="Freeform 14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80" y="2180"/>
                        <a:ext cx="32" cy="96"/>
                      </a:xfrm>
                      <a:custGeom>
                        <a:avLst/>
                        <a:gdLst>
                          <a:gd name="T0" fmla="*/ 0 w 32"/>
                          <a:gd name="T1" fmla="*/ 96 h 96"/>
                          <a:gd name="T2" fmla="*/ 32 w 32"/>
                          <a:gd name="T3" fmla="*/ 96 h 96"/>
                          <a:gd name="T4" fmla="*/ 32 w 32"/>
                          <a:gd name="T5" fmla="*/ 0 h 96"/>
                          <a:gd name="T6" fmla="*/ 0 w 32"/>
                          <a:gd name="T7" fmla="*/ 16 h 96"/>
                          <a:gd name="T8" fmla="*/ 0 w 32"/>
                          <a:gd name="T9" fmla="*/ 96 h 96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32"/>
                          <a:gd name="T16" fmla="*/ 0 h 96"/>
                          <a:gd name="T17" fmla="*/ 32 w 32"/>
                          <a:gd name="T18" fmla="*/ 96 h 9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32" h="96">
                            <a:moveTo>
                              <a:pt x="0" y="96"/>
                            </a:moveTo>
                            <a:lnTo>
                              <a:pt x="32" y="96"/>
                            </a:lnTo>
                            <a:lnTo>
                              <a:pt x="32" y="0"/>
                            </a:lnTo>
                            <a:lnTo>
                              <a:pt x="0" y="16"/>
                            </a:lnTo>
                            <a:lnTo>
                              <a:pt x="0" y="96"/>
                            </a:lnTo>
                            <a:close/>
                          </a:path>
                        </a:pathLst>
                      </a:custGeom>
                      <a:noFill/>
                      <a:ln w="254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360" name="Freeform 14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88" y="2188"/>
                        <a:ext cx="32" cy="96"/>
                      </a:xfrm>
                      <a:custGeom>
                        <a:avLst/>
                        <a:gdLst>
                          <a:gd name="T0" fmla="*/ 0 w 32"/>
                          <a:gd name="T1" fmla="*/ 96 h 96"/>
                          <a:gd name="T2" fmla="*/ 32 w 32"/>
                          <a:gd name="T3" fmla="*/ 96 h 96"/>
                          <a:gd name="T4" fmla="*/ 32 w 32"/>
                          <a:gd name="T5" fmla="*/ 0 h 96"/>
                          <a:gd name="T6" fmla="*/ 0 w 32"/>
                          <a:gd name="T7" fmla="*/ 16 h 96"/>
                          <a:gd name="T8" fmla="*/ 0 w 32"/>
                          <a:gd name="T9" fmla="*/ 96 h 96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32"/>
                          <a:gd name="T16" fmla="*/ 0 h 96"/>
                          <a:gd name="T17" fmla="*/ 32 w 32"/>
                          <a:gd name="T18" fmla="*/ 96 h 9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32" h="96">
                            <a:moveTo>
                              <a:pt x="0" y="96"/>
                            </a:moveTo>
                            <a:lnTo>
                              <a:pt x="32" y="96"/>
                            </a:lnTo>
                            <a:lnTo>
                              <a:pt x="32" y="0"/>
                            </a:lnTo>
                            <a:lnTo>
                              <a:pt x="0" y="16"/>
                            </a:lnTo>
                            <a:lnTo>
                              <a:pt x="0" y="96"/>
                            </a:lnTo>
                            <a:close/>
                          </a:path>
                        </a:pathLst>
                      </a:custGeom>
                      <a:noFill/>
                      <a:ln w="254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361" name="Freeform 14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012" y="2180"/>
                        <a:ext cx="32" cy="160"/>
                      </a:xfrm>
                      <a:custGeom>
                        <a:avLst/>
                        <a:gdLst>
                          <a:gd name="T0" fmla="*/ 0 w 32"/>
                          <a:gd name="T1" fmla="*/ 0 h 160"/>
                          <a:gd name="T2" fmla="*/ 0 w 32"/>
                          <a:gd name="T3" fmla="*/ 96 h 160"/>
                          <a:gd name="T4" fmla="*/ 32 w 32"/>
                          <a:gd name="T5" fmla="*/ 160 h 160"/>
                          <a:gd name="T6" fmla="*/ 32 w 32"/>
                          <a:gd name="T7" fmla="*/ 32 h 160"/>
                          <a:gd name="T8" fmla="*/ 0 w 32"/>
                          <a:gd name="T9" fmla="*/ 0 h 160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32"/>
                          <a:gd name="T16" fmla="*/ 0 h 160"/>
                          <a:gd name="T17" fmla="*/ 32 w 32"/>
                          <a:gd name="T18" fmla="*/ 160 h 160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32" h="160">
                            <a:moveTo>
                              <a:pt x="0" y="0"/>
                            </a:moveTo>
                            <a:lnTo>
                              <a:pt x="0" y="96"/>
                            </a:lnTo>
                            <a:lnTo>
                              <a:pt x="32" y="160"/>
                            </a:lnTo>
                            <a:lnTo>
                              <a:pt x="32" y="32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00FFF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362" name="Freeform 14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012" y="2180"/>
                        <a:ext cx="32" cy="160"/>
                      </a:xfrm>
                      <a:custGeom>
                        <a:avLst/>
                        <a:gdLst>
                          <a:gd name="T0" fmla="*/ 0 w 32"/>
                          <a:gd name="T1" fmla="*/ 0 h 160"/>
                          <a:gd name="T2" fmla="*/ 0 w 32"/>
                          <a:gd name="T3" fmla="*/ 96 h 160"/>
                          <a:gd name="T4" fmla="*/ 32 w 32"/>
                          <a:gd name="T5" fmla="*/ 160 h 160"/>
                          <a:gd name="T6" fmla="*/ 32 w 32"/>
                          <a:gd name="T7" fmla="*/ 32 h 160"/>
                          <a:gd name="T8" fmla="*/ 0 w 32"/>
                          <a:gd name="T9" fmla="*/ 0 h 160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32"/>
                          <a:gd name="T16" fmla="*/ 0 h 160"/>
                          <a:gd name="T17" fmla="*/ 32 w 32"/>
                          <a:gd name="T18" fmla="*/ 160 h 160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32" h="160">
                            <a:moveTo>
                              <a:pt x="0" y="0"/>
                            </a:moveTo>
                            <a:lnTo>
                              <a:pt x="0" y="96"/>
                            </a:lnTo>
                            <a:lnTo>
                              <a:pt x="32" y="160"/>
                            </a:lnTo>
                            <a:lnTo>
                              <a:pt x="32" y="32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noFill/>
                      <a:ln w="254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363" name="Freeform 15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020" y="2188"/>
                        <a:ext cx="32" cy="160"/>
                      </a:xfrm>
                      <a:custGeom>
                        <a:avLst/>
                        <a:gdLst>
                          <a:gd name="T0" fmla="*/ 0 w 32"/>
                          <a:gd name="T1" fmla="*/ 0 h 160"/>
                          <a:gd name="T2" fmla="*/ 0 w 32"/>
                          <a:gd name="T3" fmla="*/ 96 h 160"/>
                          <a:gd name="T4" fmla="*/ 32 w 32"/>
                          <a:gd name="T5" fmla="*/ 160 h 160"/>
                          <a:gd name="T6" fmla="*/ 32 w 32"/>
                          <a:gd name="T7" fmla="*/ 32 h 160"/>
                          <a:gd name="T8" fmla="*/ 0 w 32"/>
                          <a:gd name="T9" fmla="*/ 0 h 160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32"/>
                          <a:gd name="T16" fmla="*/ 0 h 160"/>
                          <a:gd name="T17" fmla="*/ 32 w 32"/>
                          <a:gd name="T18" fmla="*/ 160 h 160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32" h="160">
                            <a:moveTo>
                              <a:pt x="0" y="0"/>
                            </a:moveTo>
                            <a:lnTo>
                              <a:pt x="0" y="96"/>
                            </a:lnTo>
                            <a:lnTo>
                              <a:pt x="32" y="160"/>
                            </a:lnTo>
                            <a:lnTo>
                              <a:pt x="32" y="32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noFill/>
                      <a:ln w="254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</p:grpSp>
              </p:grpSp>
            </p:grpSp>
            <p:grpSp>
              <p:nvGrpSpPr>
                <p:cNvPr id="304" name="Group 151"/>
                <p:cNvGrpSpPr>
                  <a:grpSpLocks/>
                </p:cNvGrpSpPr>
                <p:nvPr/>
              </p:nvGrpSpPr>
              <p:grpSpPr bwMode="auto">
                <a:xfrm>
                  <a:off x="2421" y="2004"/>
                  <a:ext cx="551" cy="487"/>
                  <a:chOff x="2421" y="2004"/>
                  <a:chExt cx="551" cy="487"/>
                </a:xfrm>
              </p:grpSpPr>
              <p:grpSp>
                <p:nvGrpSpPr>
                  <p:cNvPr id="328" name="Group 152"/>
                  <p:cNvGrpSpPr>
                    <a:grpSpLocks/>
                  </p:cNvGrpSpPr>
                  <p:nvPr/>
                </p:nvGrpSpPr>
                <p:grpSpPr bwMode="auto">
                  <a:xfrm>
                    <a:off x="2421" y="2004"/>
                    <a:ext cx="551" cy="487"/>
                    <a:chOff x="2421" y="2004"/>
                    <a:chExt cx="551" cy="487"/>
                  </a:xfrm>
                </p:grpSpPr>
                <p:sp>
                  <p:nvSpPr>
                    <p:cNvPr id="332" name="Freeform 153"/>
                    <p:cNvSpPr>
                      <a:spLocks/>
                    </p:cNvSpPr>
                    <p:nvPr/>
                  </p:nvSpPr>
                  <p:spPr bwMode="auto">
                    <a:xfrm>
                      <a:off x="2852" y="2132"/>
                      <a:ext cx="112" cy="351"/>
                    </a:xfrm>
                    <a:custGeom>
                      <a:avLst/>
                      <a:gdLst>
                        <a:gd name="T0" fmla="*/ 32 w 112"/>
                        <a:gd name="T1" fmla="*/ 0 h 351"/>
                        <a:gd name="T2" fmla="*/ 32 w 112"/>
                        <a:gd name="T3" fmla="*/ 48 h 351"/>
                        <a:gd name="T4" fmla="*/ 0 w 112"/>
                        <a:gd name="T5" fmla="*/ 32 h 351"/>
                        <a:gd name="T6" fmla="*/ 0 w 112"/>
                        <a:gd name="T7" fmla="*/ 351 h 351"/>
                        <a:gd name="T8" fmla="*/ 112 w 112"/>
                        <a:gd name="T9" fmla="*/ 351 h 351"/>
                        <a:gd name="T10" fmla="*/ 112 w 112"/>
                        <a:gd name="T11" fmla="*/ 48 h 351"/>
                        <a:gd name="T12" fmla="*/ 32 w 112"/>
                        <a:gd name="T13" fmla="*/ 0 h 35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12"/>
                        <a:gd name="T22" fmla="*/ 0 h 351"/>
                        <a:gd name="T23" fmla="*/ 112 w 112"/>
                        <a:gd name="T24" fmla="*/ 351 h 35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12" h="351">
                          <a:moveTo>
                            <a:pt x="32" y="0"/>
                          </a:moveTo>
                          <a:lnTo>
                            <a:pt x="32" y="48"/>
                          </a:lnTo>
                          <a:lnTo>
                            <a:pt x="0" y="32"/>
                          </a:lnTo>
                          <a:lnTo>
                            <a:pt x="0" y="351"/>
                          </a:lnTo>
                          <a:lnTo>
                            <a:pt x="112" y="351"/>
                          </a:lnTo>
                          <a:lnTo>
                            <a:pt x="112" y="48"/>
                          </a:lnTo>
                          <a:lnTo>
                            <a:pt x="32" y="0"/>
                          </a:lnTo>
                          <a:close/>
                        </a:path>
                      </a:pathLst>
                    </a:custGeom>
                    <a:solidFill>
                      <a:srgbClr val="00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333" name="Freeform 154"/>
                    <p:cNvSpPr>
                      <a:spLocks/>
                    </p:cNvSpPr>
                    <p:nvPr/>
                  </p:nvSpPr>
                  <p:spPr bwMode="auto">
                    <a:xfrm>
                      <a:off x="2852" y="2132"/>
                      <a:ext cx="112" cy="351"/>
                    </a:xfrm>
                    <a:custGeom>
                      <a:avLst/>
                      <a:gdLst>
                        <a:gd name="T0" fmla="*/ 32 w 112"/>
                        <a:gd name="T1" fmla="*/ 0 h 351"/>
                        <a:gd name="T2" fmla="*/ 32 w 112"/>
                        <a:gd name="T3" fmla="*/ 48 h 351"/>
                        <a:gd name="T4" fmla="*/ 0 w 112"/>
                        <a:gd name="T5" fmla="*/ 32 h 351"/>
                        <a:gd name="T6" fmla="*/ 0 w 112"/>
                        <a:gd name="T7" fmla="*/ 351 h 351"/>
                        <a:gd name="T8" fmla="*/ 112 w 112"/>
                        <a:gd name="T9" fmla="*/ 351 h 351"/>
                        <a:gd name="T10" fmla="*/ 112 w 112"/>
                        <a:gd name="T11" fmla="*/ 48 h 351"/>
                        <a:gd name="T12" fmla="*/ 32 w 112"/>
                        <a:gd name="T13" fmla="*/ 0 h 35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12"/>
                        <a:gd name="T22" fmla="*/ 0 h 351"/>
                        <a:gd name="T23" fmla="*/ 112 w 112"/>
                        <a:gd name="T24" fmla="*/ 351 h 35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12" h="351">
                          <a:moveTo>
                            <a:pt x="32" y="0"/>
                          </a:moveTo>
                          <a:lnTo>
                            <a:pt x="32" y="48"/>
                          </a:lnTo>
                          <a:lnTo>
                            <a:pt x="0" y="32"/>
                          </a:lnTo>
                          <a:lnTo>
                            <a:pt x="0" y="351"/>
                          </a:lnTo>
                          <a:lnTo>
                            <a:pt x="112" y="351"/>
                          </a:lnTo>
                          <a:lnTo>
                            <a:pt x="112" y="48"/>
                          </a:lnTo>
                          <a:lnTo>
                            <a:pt x="32" y="0"/>
                          </a:lnTo>
                          <a:close/>
                        </a:path>
                      </a:pathLst>
                    </a:custGeom>
                    <a:noFill/>
                    <a:ln w="254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334" name="Freeform 155"/>
                    <p:cNvSpPr>
                      <a:spLocks/>
                    </p:cNvSpPr>
                    <p:nvPr/>
                  </p:nvSpPr>
                  <p:spPr bwMode="auto">
                    <a:xfrm>
                      <a:off x="2860" y="2140"/>
                      <a:ext cx="112" cy="351"/>
                    </a:xfrm>
                    <a:custGeom>
                      <a:avLst/>
                      <a:gdLst>
                        <a:gd name="T0" fmla="*/ 32 w 112"/>
                        <a:gd name="T1" fmla="*/ 0 h 351"/>
                        <a:gd name="T2" fmla="*/ 32 w 112"/>
                        <a:gd name="T3" fmla="*/ 48 h 351"/>
                        <a:gd name="T4" fmla="*/ 0 w 112"/>
                        <a:gd name="T5" fmla="*/ 32 h 351"/>
                        <a:gd name="T6" fmla="*/ 0 w 112"/>
                        <a:gd name="T7" fmla="*/ 351 h 351"/>
                        <a:gd name="T8" fmla="*/ 112 w 112"/>
                        <a:gd name="T9" fmla="*/ 351 h 351"/>
                        <a:gd name="T10" fmla="*/ 112 w 112"/>
                        <a:gd name="T11" fmla="*/ 48 h 351"/>
                        <a:gd name="T12" fmla="*/ 32 w 112"/>
                        <a:gd name="T13" fmla="*/ 0 h 35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12"/>
                        <a:gd name="T22" fmla="*/ 0 h 351"/>
                        <a:gd name="T23" fmla="*/ 112 w 112"/>
                        <a:gd name="T24" fmla="*/ 351 h 35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12" h="351">
                          <a:moveTo>
                            <a:pt x="32" y="0"/>
                          </a:moveTo>
                          <a:lnTo>
                            <a:pt x="32" y="48"/>
                          </a:lnTo>
                          <a:lnTo>
                            <a:pt x="0" y="32"/>
                          </a:lnTo>
                          <a:lnTo>
                            <a:pt x="0" y="351"/>
                          </a:lnTo>
                          <a:lnTo>
                            <a:pt x="112" y="351"/>
                          </a:lnTo>
                          <a:lnTo>
                            <a:pt x="112" y="48"/>
                          </a:lnTo>
                          <a:lnTo>
                            <a:pt x="32" y="0"/>
                          </a:lnTo>
                          <a:close/>
                        </a:path>
                      </a:pathLst>
                    </a:custGeom>
                    <a:noFill/>
                    <a:ln w="254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335" name="Freeform 156"/>
                    <p:cNvSpPr>
                      <a:spLocks/>
                    </p:cNvSpPr>
                    <p:nvPr/>
                  </p:nvSpPr>
                  <p:spPr bwMode="auto">
                    <a:xfrm>
                      <a:off x="2836" y="2132"/>
                      <a:ext cx="48" cy="64"/>
                    </a:xfrm>
                    <a:custGeom>
                      <a:avLst/>
                      <a:gdLst>
                        <a:gd name="T0" fmla="*/ 48 w 48"/>
                        <a:gd name="T1" fmla="*/ 0 h 64"/>
                        <a:gd name="T2" fmla="*/ 0 w 48"/>
                        <a:gd name="T3" fmla="*/ 16 h 64"/>
                        <a:gd name="T4" fmla="*/ 0 w 48"/>
                        <a:gd name="T5" fmla="*/ 64 h 64"/>
                        <a:gd name="T6" fmla="*/ 48 w 48"/>
                        <a:gd name="T7" fmla="*/ 64 h 64"/>
                        <a:gd name="T8" fmla="*/ 48 w 48"/>
                        <a:gd name="T9" fmla="*/ 0 h 6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8"/>
                        <a:gd name="T16" fmla="*/ 0 h 64"/>
                        <a:gd name="T17" fmla="*/ 48 w 48"/>
                        <a:gd name="T18" fmla="*/ 64 h 6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8" h="64">
                          <a:moveTo>
                            <a:pt x="48" y="0"/>
                          </a:moveTo>
                          <a:lnTo>
                            <a:pt x="0" y="16"/>
                          </a:lnTo>
                          <a:lnTo>
                            <a:pt x="0" y="64"/>
                          </a:lnTo>
                          <a:lnTo>
                            <a:pt x="48" y="64"/>
                          </a:lnTo>
                          <a:lnTo>
                            <a:pt x="48" y="0"/>
                          </a:lnTo>
                          <a:close/>
                        </a:path>
                      </a:pathLst>
                    </a:custGeom>
                    <a:solidFill>
                      <a:srgbClr val="008699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336" name="Freeform 157"/>
                    <p:cNvSpPr>
                      <a:spLocks/>
                    </p:cNvSpPr>
                    <p:nvPr/>
                  </p:nvSpPr>
                  <p:spPr bwMode="auto">
                    <a:xfrm>
                      <a:off x="2836" y="2132"/>
                      <a:ext cx="48" cy="64"/>
                    </a:xfrm>
                    <a:custGeom>
                      <a:avLst/>
                      <a:gdLst>
                        <a:gd name="T0" fmla="*/ 48 w 48"/>
                        <a:gd name="T1" fmla="*/ 0 h 64"/>
                        <a:gd name="T2" fmla="*/ 0 w 48"/>
                        <a:gd name="T3" fmla="*/ 16 h 64"/>
                        <a:gd name="T4" fmla="*/ 0 w 48"/>
                        <a:gd name="T5" fmla="*/ 64 h 64"/>
                        <a:gd name="T6" fmla="*/ 48 w 48"/>
                        <a:gd name="T7" fmla="*/ 64 h 64"/>
                        <a:gd name="T8" fmla="*/ 48 w 48"/>
                        <a:gd name="T9" fmla="*/ 0 h 6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8"/>
                        <a:gd name="T16" fmla="*/ 0 h 64"/>
                        <a:gd name="T17" fmla="*/ 48 w 48"/>
                        <a:gd name="T18" fmla="*/ 64 h 6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8" h="64">
                          <a:moveTo>
                            <a:pt x="48" y="0"/>
                          </a:moveTo>
                          <a:lnTo>
                            <a:pt x="0" y="16"/>
                          </a:lnTo>
                          <a:lnTo>
                            <a:pt x="0" y="64"/>
                          </a:lnTo>
                          <a:lnTo>
                            <a:pt x="48" y="64"/>
                          </a:lnTo>
                          <a:lnTo>
                            <a:pt x="48" y="0"/>
                          </a:lnTo>
                          <a:close/>
                        </a:path>
                      </a:pathLst>
                    </a:custGeom>
                    <a:noFill/>
                    <a:ln w="254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337" name="Freeform 158"/>
                    <p:cNvSpPr>
                      <a:spLocks/>
                    </p:cNvSpPr>
                    <p:nvPr/>
                  </p:nvSpPr>
                  <p:spPr bwMode="auto">
                    <a:xfrm>
                      <a:off x="2844" y="2140"/>
                      <a:ext cx="48" cy="64"/>
                    </a:xfrm>
                    <a:custGeom>
                      <a:avLst/>
                      <a:gdLst>
                        <a:gd name="T0" fmla="*/ 48 w 48"/>
                        <a:gd name="T1" fmla="*/ 0 h 64"/>
                        <a:gd name="T2" fmla="*/ 0 w 48"/>
                        <a:gd name="T3" fmla="*/ 16 h 64"/>
                        <a:gd name="T4" fmla="*/ 0 w 48"/>
                        <a:gd name="T5" fmla="*/ 64 h 64"/>
                        <a:gd name="T6" fmla="*/ 48 w 48"/>
                        <a:gd name="T7" fmla="*/ 64 h 64"/>
                        <a:gd name="T8" fmla="*/ 48 w 48"/>
                        <a:gd name="T9" fmla="*/ 0 h 6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8"/>
                        <a:gd name="T16" fmla="*/ 0 h 64"/>
                        <a:gd name="T17" fmla="*/ 48 w 48"/>
                        <a:gd name="T18" fmla="*/ 64 h 6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8" h="64">
                          <a:moveTo>
                            <a:pt x="48" y="0"/>
                          </a:moveTo>
                          <a:lnTo>
                            <a:pt x="0" y="16"/>
                          </a:lnTo>
                          <a:lnTo>
                            <a:pt x="0" y="64"/>
                          </a:lnTo>
                          <a:lnTo>
                            <a:pt x="48" y="64"/>
                          </a:lnTo>
                          <a:lnTo>
                            <a:pt x="48" y="0"/>
                          </a:lnTo>
                          <a:close/>
                        </a:path>
                      </a:pathLst>
                    </a:custGeom>
                    <a:noFill/>
                    <a:ln w="254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338" name="Freeform 159"/>
                    <p:cNvSpPr>
                      <a:spLocks/>
                    </p:cNvSpPr>
                    <p:nvPr/>
                  </p:nvSpPr>
                  <p:spPr bwMode="auto">
                    <a:xfrm>
                      <a:off x="2421" y="2004"/>
                      <a:ext cx="288" cy="479"/>
                    </a:xfrm>
                    <a:custGeom>
                      <a:avLst/>
                      <a:gdLst>
                        <a:gd name="T0" fmla="*/ 0 w 288"/>
                        <a:gd name="T1" fmla="*/ 96 h 479"/>
                        <a:gd name="T2" fmla="*/ 288 w 288"/>
                        <a:gd name="T3" fmla="*/ 0 h 479"/>
                        <a:gd name="T4" fmla="*/ 288 w 288"/>
                        <a:gd name="T5" fmla="*/ 479 h 479"/>
                        <a:gd name="T6" fmla="*/ 0 w 288"/>
                        <a:gd name="T7" fmla="*/ 479 h 479"/>
                        <a:gd name="T8" fmla="*/ 0 w 288"/>
                        <a:gd name="T9" fmla="*/ 96 h 47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88"/>
                        <a:gd name="T16" fmla="*/ 0 h 479"/>
                        <a:gd name="T17" fmla="*/ 288 w 288"/>
                        <a:gd name="T18" fmla="*/ 479 h 47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88" h="479">
                          <a:moveTo>
                            <a:pt x="0" y="96"/>
                          </a:moveTo>
                          <a:lnTo>
                            <a:pt x="288" y="0"/>
                          </a:lnTo>
                          <a:lnTo>
                            <a:pt x="288" y="479"/>
                          </a:lnTo>
                          <a:lnTo>
                            <a:pt x="0" y="479"/>
                          </a:lnTo>
                          <a:lnTo>
                            <a:pt x="0" y="96"/>
                          </a:lnTo>
                          <a:close/>
                        </a:path>
                      </a:pathLst>
                    </a:custGeom>
                    <a:solidFill>
                      <a:srgbClr val="008699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339" name="Freeform 160"/>
                    <p:cNvSpPr>
                      <a:spLocks/>
                    </p:cNvSpPr>
                    <p:nvPr/>
                  </p:nvSpPr>
                  <p:spPr bwMode="auto">
                    <a:xfrm>
                      <a:off x="2421" y="2004"/>
                      <a:ext cx="288" cy="479"/>
                    </a:xfrm>
                    <a:custGeom>
                      <a:avLst/>
                      <a:gdLst>
                        <a:gd name="T0" fmla="*/ 0 w 288"/>
                        <a:gd name="T1" fmla="*/ 96 h 479"/>
                        <a:gd name="T2" fmla="*/ 288 w 288"/>
                        <a:gd name="T3" fmla="*/ 0 h 479"/>
                        <a:gd name="T4" fmla="*/ 288 w 288"/>
                        <a:gd name="T5" fmla="*/ 479 h 479"/>
                        <a:gd name="T6" fmla="*/ 0 w 288"/>
                        <a:gd name="T7" fmla="*/ 479 h 479"/>
                        <a:gd name="T8" fmla="*/ 0 w 288"/>
                        <a:gd name="T9" fmla="*/ 96 h 47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88"/>
                        <a:gd name="T16" fmla="*/ 0 h 479"/>
                        <a:gd name="T17" fmla="*/ 288 w 288"/>
                        <a:gd name="T18" fmla="*/ 479 h 47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88" h="479">
                          <a:moveTo>
                            <a:pt x="0" y="96"/>
                          </a:moveTo>
                          <a:lnTo>
                            <a:pt x="288" y="0"/>
                          </a:lnTo>
                          <a:lnTo>
                            <a:pt x="288" y="479"/>
                          </a:lnTo>
                          <a:lnTo>
                            <a:pt x="0" y="479"/>
                          </a:lnTo>
                          <a:lnTo>
                            <a:pt x="0" y="96"/>
                          </a:lnTo>
                          <a:close/>
                        </a:path>
                      </a:pathLst>
                    </a:custGeom>
                    <a:noFill/>
                    <a:ln w="254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340" name="Freeform 161"/>
                    <p:cNvSpPr>
                      <a:spLocks/>
                    </p:cNvSpPr>
                    <p:nvPr/>
                  </p:nvSpPr>
                  <p:spPr bwMode="auto">
                    <a:xfrm>
                      <a:off x="2429" y="2012"/>
                      <a:ext cx="288" cy="479"/>
                    </a:xfrm>
                    <a:custGeom>
                      <a:avLst/>
                      <a:gdLst>
                        <a:gd name="T0" fmla="*/ 0 w 288"/>
                        <a:gd name="T1" fmla="*/ 96 h 479"/>
                        <a:gd name="T2" fmla="*/ 288 w 288"/>
                        <a:gd name="T3" fmla="*/ 0 h 479"/>
                        <a:gd name="T4" fmla="*/ 288 w 288"/>
                        <a:gd name="T5" fmla="*/ 479 h 479"/>
                        <a:gd name="T6" fmla="*/ 0 w 288"/>
                        <a:gd name="T7" fmla="*/ 479 h 479"/>
                        <a:gd name="T8" fmla="*/ 0 w 288"/>
                        <a:gd name="T9" fmla="*/ 96 h 47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88"/>
                        <a:gd name="T16" fmla="*/ 0 h 479"/>
                        <a:gd name="T17" fmla="*/ 288 w 288"/>
                        <a:gd name="T18" fmla="*/ 479 h 47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88" h="479">
                          <a:moveTo>
                            <a:pt x="0" y="96"/>
                          </a:moveTo>
                          <a:lnTo>
                            <a:pt x="288" y="0"/>
                          </a:lnTo>
                          <a:lnTo>
                            <a:pt x="288" y="479"/>
                          </a:lnTo>
                          <a:lnTo>
                            <a:pt x="0" y="479"/>
                          </a:lnTo>
                          <a:lnTo>
                            <a:pt x="0" y="96"/>
                          </a:lnTo>
                          <a:close/>
                        </a:path>
                      </a:pathLst>
                    </a:custGeom>
                    <a:noFill/>
                    <a:ln w="254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341" name="Freeform 162"/>
                    <p:cNvSpPr>
                      <a:spLocks/>
                    </p:cNvSpPr>
                    <p:nvPr/>
                  </p:nvSpPr>
                  <p:spPr bwMode="auto">
                    <a:xfrm>
                      <a:off x="2709" y="2004"/>
                      <a:ext cx="143" cy="479"/>
                    </a:xfrm>
                    <a:custGeom>
                      <a:avLst/>
                      <a:gdLst>
                        <a:gd name="T0" fmla="*/ 0 w 143"/>
                        <a:gd name="T1" fmla="*/ 0 h 479"/>
                        <a:gd name="T2" fmla="*/ 16 w 143"/>
                        <a:gd name="T3" fmla="*/ 16 h 479"/>
                        <a:gd name="T4" fmla="*/ 63 w 143"/>
                        <a:gd name="T5" fmla="*/ 0 h 479"/>
                        <a:gd name="T6" fmla="*/ 95 w 143"/>
                        <a:gd name="T7" fmla="*/ 16 h 479"/>
                        <a:gd name="T8" fmla="*/ 95 w 143"/>
                        <a:gd name="T9" fmla="*/ 32 h 479"/>
                        <a:gd name="T10" fmla="*/ 143 w 143"/>
                        <a:gd name="T11" fmla="*/ 48 h 479"/>
                        <a:gd name="T12" fmla="*/ 143 w 143"/>
                        <a:gd name="T13" fmla="*/ 463 h 479"/>
                        <a:gd name="T14" fmla="*/ 0 w 143"/>
                        <a:gd name="T15" fmla="*/ 479 h 479"/>
                        <a:gd name="T16" fmla="*/ 0 w 143"/>
                        <a:gd name="T17" fmla="*/ 0 h 479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143"/>
                        <a:gd name="T28" fmla="*/ 0 h 479"/>
                        <a:gd name="T29" fmla="*/ 143 w 143"/>
                        <a:gd name="T30" fmla="*/ 479 h 479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143" h="479">
                          <a:moveTo>
                            <a:pt x="0" y="0"/>
                          </a:moveTo>
                          <a:lnTo>
                            <a:pt x="16" y="16"/>
                          </a:lnTo>
                          <a:lnTo>
                            <a:pt x="63" y="0"/>
                          </a:lnTo>
                          <a:lnTo>
                            <a:pt x="95" y="16"/>
                          </a:lnTo>
                          <a:lnTo>
                            <a:pt x="95" y="32"/>
                          </a:lnTo>
                          <a:lnTo>
                            <a:pt x="143" y="48"/>
                          </a:lnTo>
                          <a:lnTo>
                            <a:pt x="143" y="463"/>
                          </a:lnTo>
                          <a:lnTo>
                            <a:pt x="0" y="47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342" name="Freeform 163"/>
                    <p:cNvSpPr>
                      <a:spLocks/>
                    </p:cNvSpPr>
                    <p:nvPr/>
                  </p:nvSpPr>
                  <p:spPr bwMode="auto">
                    <a:xfrm>
                      <a:off x="2709" y="2004"/>
                      <a:ext cx="143" cy="479"/>
                    </a:xfrm>
                    <a:custGeom>
                      <a:avLst/>
                      <a:gdLst>
                        <a:gd name="T0" fmla="*/ 0 w 143"/>
                        <a:gd name="T1" fmla="*/ 0 h 479"/>
                        <a:gd name="T2" fmla="*/ 16 w 143"/>
                        <a:gd name="T3" fmla="*/ 16 h 479"/>
                        <a:gd name="T4" fmla="*/ 63 w 143"/>
                        <a:gd name="T5" fmla="*/ 0 h 479"/>
                        <a:gd name="T6" fmla="*/ 95 w 143"/>
                        <a:gd name="T7" fmla="*/ 16 h 479"/>
                        <a:gd name="T8" fmla="*/ 95 w 143"/>
                        <a:gd name="T9" fmla="*/ 32 h 479"/>
                        <a:gd name="T10" fmla="*/ 143 w 143"/>
                        <a:gd name="T11" fmla="*/ 48 h 479"/>
                        <a:gd name="T12" fmla="*/ 143 w 143"/>
                        <a:gd name="T13" fmla="*/ 463 h 479"/>
                        <a:gd name="T14" fmla="*/ 0 w 143"/>
                        <a:gd name="T15" fmla="*/ 479 h 479"/>
                        <a:gd name="T16" fmla="*/ 0 w 143"/>
                        <a:gd name="T17" fmla="*/ 0 h 479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143"/>
                        <a:gd name="T28" fmla="*/ 0 h 479"/>
                        <a:gd name="T29" fmla="*/ 143 w 143"/>
                        <a:gd name="T30" fmla="*/ 479 h 479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143" h="479">
                          <a:moveTo>
                            <a:pt x="0" y="0"/>
                          </a:moveTo>
                          <a:lnTo>
                            <a:pt x="16" y="16"/>
                          </a:lnTo>
                          <a:lnTo>
                            <a:pt x="63" y="0"/>
                          </a:lnTo>
                          <a:lnTo>
                            <a:pt x="95" y="16"/>
                          </a:lnTo>
                          <a:lnTo>
                            <a:pt x="95" y="32"/>
                          </a:lnTo>
                          <a:lnTo>
                            <a:pt x="143" y="48"/>
                          </a:lnTo>
                          <a:lnTo>
                            <a:pt x="143" y="463"/>
                          </a:lnTo>
                          <a:lnTo>
                            <a:pt x="0" y="47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254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343" name="Freeform 164"/>
                    <p:cNvSpPr>
                      <a:spLocks/>
                    </p:cNvSpPr>
                    <p:nvPr/>
                  </p:nvSpPr>
                  <p:spPr bwMode="auto">
                    <a:xfrm>
                      <a:off x="2717" y="2012"/>
                      <a:ext cx="143" cy="479"/>
                    </a:xfrm>
                    <a:custGeom>
                      <a:avLst/>
                      <a:gdLst>
                        <a:gd name="T0" fmla="*/ 0 w 143"/>
                        <a:gd name="T1" fmla="*/ 0 h 479"/>
                        <a:gd name="T2" fmla="*/ 16 w 143"/>
                        <a:gd name="T3" fmla="*/ 16 h 479"/>
                        <a:gd name="T4" fmla="*/ 63 w 143"/>
                        <a:gd name="T5" fmla="*/ 0 h 479"/>
                        <a:gd name="T6" fmla="*/ 95 w 143"/>
                        <a:gd name="T7" fmla="*/ 16 h 479"/>
                        <a:gd name="T8" fmla="*/ 95 w 143"/>
                        <a:gd name="T9" fmla="*/ 32 h 479"/>
                        <a:gd name="T10" fmla="*/ 143 w 143"/>
                        <a:gd name="T11" fmla="*/ 48 h 479"/>
                        <a:gd name="T12" fmla="*/ 143 w 143"/>
                        <a:gd name="T13" fmla="*/ 463 h 479"/>
                        <a:gd name="T14" fmla="*/ 0 w 143"/>
                        <a:gd name="T15" fmla="*/ 479 h 479"/>
                        <a:gd name="T16" fmla="*/ 0 w 143"/>
                        <a:gd name="T17" fmla="*/ 0 h 479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143"/>
                        <a:gd name="T28" fmla="*/ 0 h 479"/>
                        <a:gd name="T29" fmla="*/ 143 w 143"/>
                        <a:gd name="T30" fmla="*/ 479 h 479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143" h="479">
                          <a:moveTo>
                            <a:pt x="0" y="0"/>
                          </a:moveTo>
                          <a:lnTo>
                            <a:pt x="16" y="16"/>
                          </a:lnTo>
                          <a:lnTo>
                            <a:pt x="63" y="0"/>
                          </a:lnTo>
                          <a:lnTo>
                            <a:pt x="95" y="16"/>
                          </a:lnTo>
                          <a:lnTo>
                            <a:pt x="95" y="32"/>
                          </a:lnTo>
                          <a:lnTo>
                            <a:pt x="143" y="48"/>
                          </a:lnTo>
                          <a:lnTo>
                            <a:pt x="143" y="463"/>
                          </a:lnTo>
                          <a:lnTo>
                            <a:pt x="0" y="47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254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</p:grpSp>
              <p:sp>
                <p:nvSpPr>
                  <p:cNvPr id="329" name="Freeform 165"/>
                  <p:cNvSpPr>
                    <a:spLocks/>
                  </p:cNvSpPr>
                  <p:nvPr/>
                </p:nvSpPr>
                <p:spPr bwMode="auto">
                  <a:xfrm>
                    <a:off x="2900" y="2148"/>
                    <a:ext cx="48" cy="48"/>
                  </a:xfrm>
                  <a:custGeom>
                    <a:avLst/>
                    <a:gdLst>
                      <a:gd name="T0" fmla="*/ 0 w 48"/>
                      <a:gd name="T1" fmla="*/ 0 h 48"/>
                      <a:gd name="T2" fmla="*/ 0 w 48"/>
                      <a:gd name="T3" fmla="*/ 32 h 48"/>
                      <a:gd name="T4" fmla="*/ 48 w 48"/>
                      <a:gd name="T5" fmla="*/ 48 h 48"/>
                      <a:gd name="T6" fmla="*/ 48 w 48"/>
                      <a:gd name="T7" fmla="*/ 32 h 48"/>
                      <a:gd name="T8" fmla="*/ 0 w 48"/>
                      <a:gd name="T9" fmla="*/ 0 h 4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8"/>
                      <a:gd name="T16" fmla="*/ 0 h 48"/>
                      <a:gd name="T17" fmla="*/ 48 w 48"/>
                      <a:gd name="T18" fmla="*/ 48 h 4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8" h="48">
                        <a:moveTo>
                          <a:pt x="0" y="0"/>
                        </a:moveTo>
                        <a:lnTo>
                          <a:pt x="0" y="32"/>
                        </a:lnTo>
                        <a:lnTo>
                          <a:pt x="48" y="48"/>
                        </a:lnTo>
                        <a:lnTo>
                          <a:pt x="48" y="3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330" name="Freeform 166"/>
                  <p:cNvSpPr>
                    <a:spLocks/>
                  </p:cNvSpPr>
                  <p:nvPr/>
                </p:nvSpPr>
                <p:spPr bwMode="auto">
                  <a:xfrm>
                    <a:off x="2900" y="2148"/>
                    <a:ext cx="48" cy="48"/>
                  </a:xfrm>
                  <a:custGeom>
                    <a:avLst/>
                    <a:gdLst>
                      <a:gd name="T0" fmla="*/ 0 w 48"/>
                      <a:gd name="T1" fmla="*/ 0 h 48"/>
                      <a:gd name="T2" fmla="*/ 0 w 48"/>
                      <a:gd name="T3" fmla="*/ 32 h 48"/>
                      <a:gd name="T4" fmla="*/ 48 w 48"/>
                      <a:gd name="T5" fmla="*/ 48 h 48"/>
                      <a:gd name="T6" fmla="*/ 48 w 48"/>
                      <a:gd name="T7" fmla="*/ 32 h 48"/>
                      <a:gd name="T8" fmla="*/ 0 w 48"/>
                      <a:gd name="T9" fmla="*/ 0 h 4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8"/>
                      <a:gd name="T16" fmla="*/ 0 h 48"/>
                      <a:gd name="T17" fmla="*/ 48 w 48"/>
                      <a:gd name="T18" fmla="*/ 48 h 4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8" h="48">
                        <a:moveTo>
                          <a:pt x="0" y="0"/>
                        </a:moveTo>
                        <a:lnTo>
                          <a:pt x="0" y="32"/>
                        </a:lnTo>
                        <a:lnTo>
                          <a:pt x="48" y="48"/>
                        </a:lnTo>
                        <a:lnTo>
                          <a:pt x="48" y="3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331" name="Freeform 167"/>
                  <p:cNvSpPr>
                    <a:spLocks/>
                  </p:cNvSpPr>
                  <p:nvPr/>
                </p:nvSpPr>
                <p:spPr bwMode="auto">
                  <a:xfrm>
                    <a:off x="2908" y="2156"/>
                    <a:ext cx="48" cy="48"/>
                  </a:xfrm>
                  <a:custGeom>
                    <a:avLst/>
                    <a:gdLst>
                      <a:gd name="T0" fmla="*/ 0 w 48"/>
                      <a:gd name="T1" fmla="*/ 0 h 48"/>
                      <a:gd name="T2" fmla="*/ 0 w 48"/>
                      <a:gd name="T3" fmla="*/ 32 h 48"/>
                      <a:gd name="T4" fmla="*/ 48 w 48"/>
                      <a:gd name="T5" fmla="*/ 48 h 48"/>
                      <a:gd name="T6" fmla="*/ 48 w 48"/>
                      <a:gd name="T7" fmla="*/ 32 h 48"/>
                      <a:gd name="T8" fmla="*/ 0 w 48"/>
                      <a:gd name="T9" fmla="*/ 0 h 4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8"/>
                      <a:gd name="T16" fmla="*/ 0 h 48"/>
                      <a:gd name="T17" fmla="*/ 48 w 48"/>
                      <a:gd name="T18" fmla="*/ 48 h 4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8" h="48">
                        <a:moveTo>
                          <a:pt x="0" y="0"/>
                        </a:moveTo>
                        <a:lnTo>
                          <a:pt x="0" y="32"/>
                        </a:lnTo>
                        <a:lnTo>
                          <a:pt x="48" y="48"/>
                        </a:lnTo>
                        <a:lnTo>
                          <a:pt x="48" y="3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305" name="Group 168"/>
                <p:cNvGrpSpPr>
                  <a:grpSpLocks/>
                </p:cNvGrpSpPr>
                <p:nvPr/>
              </p:nvGrpSpPr>
              <p:grpSpPr bwMode="auto">
                <a:xfrm>
                  <a:off x="2389" y="2164"/>
                  <a:ext cx="80" cy="327"/>
                  <a:chOff x="2389" y="2164"/>
                  <a:chExt cx="80" cy="327"/>
                </a:xfrm>
              </p:grpSpPr>
              <p:grpSp>
                <p:nvGrpSpPr>
                  <p:cNvPr id="306" name="Group 169"/>
                  <p:cNvGrpSpPr>
                    <a:grpSpLocks/>
                  </p:cNvGrpSpPr>
                  <p:nvPr/>
                </p:nvGrpSpPr>
                <p:grpSpPr bwMode="auto">
                  <a:xfrm>
                    <a:off x="2389" y="2164"/>
                    <a:ext cx="80" cy="327"/>
                    <a:chOff x="2389" y="2164"/>
                    <a:chExt cx="80" cy="327"/>
                  </a:xfrm>
                </p:grpSpPr>
                <p:sp>
                  <p:nvSpPr>
                    <p:cNvPr id="322" name="Freeform 170"/>
                    <p:cNvSpPr>
                      <a:spLocks/>
                    </p:cNvSpPr>
                    <p:nvPr/>
                  </p:nvSpPr>
                  <p:spPr bwMode="auto">
                    <a:xfrm>
                      <a:off x="2389" y="2164"/>
                      <a:ext cx="48" cy="319"/>
                    </a:xfrm>
                    <a:custGeom>
                      <a:avLst/>
                      <a:gdLst>
                        <a:gd name="T0" fmla="*/ 0 w 48"/>
                        <a:gd name="T1" fmla="*/ 16 h 319"/>
                        <a:gd name="T2" fmla="*/ 48 w 48"/>
                        <a:gd name="T3" fmla="*/ 0 h 319"/>
                        <a:gd name="T4" fmla="*/ 48 w 48"/>
                        <a:gd name="T5" fmla="*/ 319 h 319"/>
                        <a:gd name="T6" fmla="*/ 0 w 48"/>
                        <a:gd name="T7" fmla="*/ 319 h 319"/>
                        <a:gd name="T8" fmla="*/ 0 w 48"/>
                        <a:gd name="T9" fmla="*/ 16 h 3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8"/>
                        <a:gd name="T16" fmla="*/ 0 h 319"/>
                        <a:gd name="T17" fmla="*/ 48 w 48"/>
                        <a:gd name="T18" fmla="*/ 319 h 3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8" h="319">
                          <a:moveTo>
                            <a:pt x="0" y="16"/>
                          </a:moveTo>
                          <a:lnTo>
                            <a:pt x="48" y="0"/>
                          </a:lnTo>
                          <a:lnTo>
                            <a:pt x="48" y="319"/>
                          </a:lnTo>
                          <a:lnTo>
                            <a:pt x="0" y="319"/>
                          </a:lnTo>
                          <a:lnTo>
                            <a:pt x="0" y="16"/>
                          </a:lnTo>
                          <a:close/>
                        </a:path>
                      </a:pathLst>
                    </a:custGeom>
                    <a:solidFill>
                      <a:srgbClr val="008699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323" name="Freeform 171"/>
                    <p:cNvSpPr>
                      <a:spLocks/>
                    </p:cNvSpPr>
                    <p:nvPr/>
                  </p:nvSpPr>
                  <p:spPr bwMode="auto">
                    <a:xfrm>
                      <a:off x="2389" y="2164"/>
                      <a:ext cx="48" cy="319"/>
                    </a:xfrm>
                    <a:custGeom>
                      <a:avLst/>
                      <a:gdLst>
                        <a:gd name="T0" fmla="*/ 0 w 48"/>
                        <a:gd name="T1" fmla="*/ 16 h 319"/>
                        <a:gd name="T2" fmla="*/ 48 w 48"/>
                        <a:gd name="T3" fmla="*/ 0 h 319"/>
                        <a:gd name="T4" fmla="*/ 48 w 48"/>
                        <a:gd name="T5" fmla="*/ 319 h 319"/>
                        <a:gd name="T6" fmla="*/ 0 w 48"/>
                        <a:gd name="T7" fmla="*/ 319 h 319"/>
                        <a:gd name="T8" fmla="*/ 0 w 48"/>
                        <a:gd name="T9" fmla="*/ 16 h 3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8"/>
                        <a:gd name="T16" fmla="*/ 0 h 319"/>
                        <a:gd name="T17" fmla="*/ 48 w 48"/>
                        <a:gd name="T18" fmla="*/ 319 h 3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8" h="319">
                          <a:moveTo>
                            <a:pt x="0" y="16"/>
                          </a:moveTo>
                          <a:lnTo>
                            <a:pt x="48" y="0"/>
                          </a:lnTo>
                          <a:lnTo>
                            <a:pt x="48" y="319"/>
                          </a:lnTo>
                          <a:lnTo>
                            <a:pt x="0" y="319"/>
                          </a:lnTo>
                          <a:lnTo>
                            <a:pt x="0" y="16"/>
                          </a:lnTo>
                          <a:close/>
                        </a:path>
                      </a:pathLst>
                    </a:custGeom>
                    <a:noFill/>
                    <a:ln w="254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324" name="Freeform 172"/>
                    <p:cNvSpPr>
                      <a:spLocks/>
                    </p:cNvSpPr>
                    <p:nvPr/>
                  </p:nvSpPr>
                  <p:spPr bwMode="auto">
                    <a:xfrm>
                      <a:off x="2397" y="2172"/>
                      <a:ext cx="48" cy="319"/>
                    </a:xfrm>
                    <a:custGeom>
                      <a:avLst/>
                      <a:gdLst>
                        <a:gd name="T0" fmla="*/ 0 w 48"/>
                        <a:gd name="T1" fmla="*/ 16 h 319"/>
                        <a:gd name="T2" fmla="*/ 48 w 48"/>
                        <a:gd name="T3" fmla="*/ 0 h 319"/>
                        <a:gd name="T4" fmla="*/ 48 w 48"/>
                        <a:gd name="T5" fmla="*/ 319 h 319"/>
                        <a:gd name="T6" fmla="*/ 0 w 48"/>
                        <a:gd name="T7" fmla="*/ 319 h 319"/>
                        <a:gd name="T8" fmla="*/ 0 w 48"/>
                        <a:gd name="T9" fmla="*/ 16 h 3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8"/>
                        <a:gd name="T16" fmla="*/ 0 h 319"/>
                        <a:gd name="T17" fmla="*/ 48 w 48"/>
                        <a:gd name="T18" fmla="*/ 319 h 3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8" h="319">
                          <a:moveTo>
                            <a:pt x="0" y="16"/>
                          </a:moveTo>
                          <a:lnTo>
                            <a:pt x="48" y="0"/>
                          </a:lnTo>
                          <a:lnTo>
                            <a:pt x="48" y="319"/>
                          </a:lnTo>
                          <a:lnTo>
                            <a:pt x="0" y="319"/>
                          </a:lnTo>
                          <a:lnTo>
                            <a:pt x="0" y="16"/>
                          </a:lnTo>
                          <a:close/>
                        </a:path>
                      </a:pathLst>
                    </a:custGeom>
                    <a:noFill/>
                    <a:ln w="254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325" name="Rectangle 1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37" y="2164"/>
                      <a:ext cx="32" cy="319"/>
                    </a:xfrm>
                    <a:prstGeom prst="rect">
                      <a:avLst/>
                    </a:prstGeom>
                    <a:solidFill>
                      <a:srgbClr val="00CCC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326" name="Rectangle 17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45" y="2172"/>
                      <a:ext cx="16" cy="303"/>
                    </a:xfrm>
                    <a:prstGeom prst="rect">
                      <a:avLst/>
                    </a:prstGeom>
                    <a:noFill/>
                    <a:ln w="254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327" name="Rectangle 1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53" y="2180"/>
                      <a:ext cx="16" cy="303"/>
                    </a:xfrm>
                    <a:prstGeom prst="rect">
                      <a:avLst/>
                    </a:prstGeom>
                    <a:noFill/>
                    <a:ln w="254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</p:grpSp>
              <p:grpSp>
                <p:nvGrpSpPr>
                  <p:cNvPr id="307" name="Group 176"/>
                  <p:cNvGrpSpPr>
                    <a:grpSpLocks/>
                  </p:cNvGrpSpPr>
                  <p:nvPr/>
                </p:nvGrpSpPr>
                <p:grpSpPr bwMode="auto">
                  <a:xfrm>
                    <a:off x="2437" y="2180"/>
                    <a:ext cx="16" cy="128"/>
                    <a:chOff x="2437" y="2180"/>
                    <a:chExt cx="16" cy="128"/>
                  </a:xfrm>
                </p:grpSpPr>
                <p:grpSp>
                  <p:nvGrpSpPr>
                    <p:cNvPr id="308" name="Group 17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437" y="2180"/>
                      <a:ext cx="16" cy="64"/>
                      <a:chOff x="2437" y="2180"/>
                      <a:chExt cx="16" cy="64"/>
                    </a:xfrm>
                  </p:grpSpPr>
                  <p:sp>
                    <p:nvSpPr>
                      <p:cNvPr id="316" name="Rectangle 17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37" y="2180"/>
                        <a:ext cx="16" cy="16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317" name="Rectangle 17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45" y="2188"/>
                        <a:ext cx="0" cy="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318" name="Rectangle 18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53" y="2196"/>
                        <a:ext cx="0" cy="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319" name="Rectangle 18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37" y="2212"/>
                        <a:ext cx="16" cy="32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320" name="Rectangle 18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45" y="2220"/>
                        <a:ext cx="0" cy="16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321" name="Rectangle 18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53" y="2228"/>
                        <a:ext cx="0" cy="16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</p:grpSp>
                <p:grpSp>
                  <p:nvGrpSpPr>
                    <p:cNvPr id="309" name="Group 18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437" y="2260"/>
                      <a:ext cx="16" cy="48"/>
                      <a:chOff x="2437" y="2260"/>
                      <a:chExt cx="16" cy="48"/>
                    </a:xfrm>
                  </p:grpSpPr>
                  <p:sp>
                    <p:nvSpPr>
                      <p:cNvPr id="310" name="Rectangle 18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37" y="2260"/>
                        <a:ext cx="16" cy="16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311" name="Rectangle 18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45" y="2268"/>
                        <a:ext cx="0" cy="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312" name="Rectangle 18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53" y="2276"/>
                        <a:ext cx="0" cy="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313" name="Rectangle 18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37" y="2292"/>
                        <a:ext cx="16" cy="16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314" name="Rectangle 18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45" y="2300"/>
                        <a:ext cx="0" cy="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315" name="Rectangle 19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53" y="2308"/>
                        <a:ext cx="0" cy="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</p:grpSp>
              </p:grpSp>
            </p:grpSp>
          </p:grpSp>
          <p:grpSp>
            <p:nvGrpSpPr>
              <p:cNvPr id="63" name="Group 191"/>
              <p:cNvGrpSpPr>
                <a:grpSpLocks/>
              </p:cNvGrpSpPr>
              <p:nvPr/>
            </p:nvGrpSpPr>
            <p:grpSpPr bwMode="auto">
              <a:xfrm>
                <a:off x="2469" y="1988"/>
                <a:ext cx="208" cy="80"/>
                <a:chOff x="2469" y="1988"/>
                <a:chExt cx="208" cy="80"/>
              </a:xfrm>
            </p:grpSpPr>
            <p:sp>
              <p:nvSpPr>
                <p:cNvPr id="291" name="Rectangle 192"/>
                <p:cNvSpPr>
                  <a:spLocks noChangeArrowheads="1"/>
                </p:cNvSpPr>
                <p:nvPr/>
              </p:nvSpPr>
              <p:spPr bwMode="auto">
                <a:xfrm>
                  <a:off x="2469" y="2052"/>
                  <a:ext cx="16" cy="16"/>
                </a:xfrm>
                <a:prstGeom prst="rect">
                  <a:avLst/>
                </a:prstGeom>
                <a:solidFill>
                  <a:srgbClr val="0086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92" name="Rectangle 193"/>
                <p:cNvSpPr>
                  <a:spLocks noChangeArrowheads="1"/>
                </p:cNvSpPr>
                <p:nvPr/>
              </p:nvSpPr>
              <p:spPr bwMode="auto">
                <a:xfrm>
                  <a:off x="2477" y="2060"/>
                  <a:ext cx="0" cy="0"/>
                </a:xfrm>
                <a:prstGeom prst="rect">
                  <a:avLst/>
                </a:prstGeom>
                <a:noFill/>
                <a:ln w="254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93" name="Rectangle 194"/>
                <p:cNvSpPr>
                  <a:spLocks noChangeArrowheads="1"/>
                </p:cNvSpPr>
                <p:nvPr/>
              </p:nvSpPr>
              <p:spPr bwMode="auto">
                <a:xfrm>
                  <a:off x="2485" y="2068"/>
                  <a:ext cx="0" cy="0"/>
                </a:xfrm>
                <a:prstGeom prst="rect">
                  <a:avLst/>
                </a:prstGeom>
                <a:noFill/>
                <a:ln w="254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94" name="Rectangle 195"/>
                <p:cNvSpPr>
                  <a:spLocks noChangeArrowheads="1"/>
                </p:cNvSpPr>
                <p:nvPr/>
              </p:nvSpPr>
              <p:spPr bwMode="auto">
                <a:xfrm>
                  <a:off x="2581" y="2020"/>
                  <a:ext cx="16" cy="16"/>
                </a:xfrm>
                <a:prstGeom prst="rect">
                  <a:avLst/>
                </a:prstGeom>
                <a:solidFill>
                  <a:srgbClr val="0086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95" name="Rectangle 196"/>
                <p:cNvSpPr>
                  <a:spLocks noChangeArrowheads="1"/>
                </p:cNvSpPr>
                <p:nvPr/>
              </p:nvSpPr>
              <p:spPr bwMode="auto">
                <a:xfrm>
                  <a:off x="2589" y="2028"/>
                  <a:ext cx="0" cy="0"/>
                </a:xfrm>
                <a:prstGeom prst="rect">
                  <a:avLst/>
                </a:prstGeom>
                <a:noFill/>
                <a:ln w="254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96" name="Rectangle 197"/>
                <p:cNvSpPr>
                  <a:spLocks noChangeArrowheads="1"/>
                </p:cNvSpPr>
                <p:nvPr/>
              </p:nvSpPr>
              <p:spPr bwMode="auto">
                <a:xfrm>
                  <a:off x="2597" y="2036"/>
                  <a:ext cx="0" cy="0"/>
                </a:xfrm>
                <a:prstGeom prst="rect">
                  <a:avLst/>
                </a:prstGeom>
                <a:noFill/>
                <a:ln w="254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97" name="Rectangle 198"/>
                <p:cNvSpPr>
                  <a:spLocks noChangeArrowheads="1"/>
                </p:cNvSpPr>
                <p:nvPr/>
              </p:nvSpPr>
              <p:spPr bwMode="auto">
                <a:xfrm>
                  <a:off x="2533" y="2036"/>
                  <a:ext cx="16" cy="16"/>
                </a:xfrm>
                <a:prstGeom prst="rect">
                  <a:avLst/>
                </a:prstGeom>
                <a:solidFill>
                  <a:srgbClr val="0086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98" name="Rectangle 199"/>
                <p:cNvSpPr>
                  <a:spLocks noChangeArrowheads="1"/>
                </p:cNvSpPr>
                <p:nvPr/>
              </p:nvSpPr>
              <p:spPr bwMode="auto">
                <a:xfrm>
                  <a:off x="2541" y="2044"/>
                  <a:ext cx="0" cy="0"/>
                </a:xfrm>
                <a:prstGeom prst="rect">
                  <a:avLst/>
                </a:prstGeom>
                <a:noFill/>
                <a:ln w="254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99" name="Rectangle 200"/>
                <p:cNvSpPr>
                  <a:spLocks noChangeArrowheads="1"/>
                </p:cNvSpPr>
                <p:nvPr/>
              </p:nvSpPr>
              <p:spPr bwMode="auto">
                <a:xfrm>
                  <a:off x="2549" y="2052"/>
                  <a:ext cx="0" cy="0"/>
                </a:xfrm>
                <a:prstGeom prst="rect">
                  <a:avLst/>
                </a:prstGeom>
                <a:noFill/>
                <a:ln w="254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00" name="Rectangle 201"/>
                <p:cNvSpPr>
                  <a:spLocks noChangeArrowheads="1"/>
                </p:cNvSpPr>
                <p:nvPr/>
              </p:nvSpPr>
              <p:spPr bwMode="auto">
                <a:xfrm>
                  <a:off x="2661" y="1988"/>
                  <a:ext cx="16" cy="32"/>
                </a:xfrm>
                <a:prstGeom prst="rect">
                  <a:avLst/>
                </a:prstGeom>
                <a:solidFill>
                  <a:srgbClr val="0086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01" name="Rectangle 202"/>
                <p:cNvSpPr>
                  <a:spLocks noChangeArrowheads="1"/>
                </p:cNvSpPr>
                <p:nvPr/>
              </p:nvSpPr>
              <p:spPr bwMode="auto">
                <a:xfrm>
                  <a:off x="2669" y="1996"/>
                  <a:ext cx="0" cy="16"/>
                </a:xfrm>
                <a:prstGeom prst="rect">
                  <a:avLst/>
                </a:prstGeom>
                <a:noFill/>
                <a:ln w="254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02" name="Rectangle 203"/>
                <p:cNvSpPr>
                  <a:spLocks noChangeArrowheads="1"/>
                </p:cNvSpPr>
                <p:nvPr/>
              </p:nvSpPr>
              <p:spPr bwMode="auto">
                <a:xfrm>
                  <a:off x="2677" y="2004"/>
                  <a:ext cx="0" cy="16"/>
                </a:xfrm>
                <a:prstGeom prst="rect">
                  <a:avLst/>
                </a:prstGeom>
                <a:noFill/>
                <a:ln w="254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64" name="Group 204"/>
              <p:cNvGrpSpPr>
                <a:grpSpLocks/>
              </p:cNvGrpSpPr>
              <p:nvPr/>
            </p:nvGrpSpPr>
            <p:grpSpPr bwMode="auto">
              <a:xfrm>
                <a:off x="2756" y="2148"/>
                <a:ext cx="136" cy="343"/>
                <a:chOff x="2756" y="2148"/>
                <a:chExt cx="136" cy="343"/>
              </a:xfrm>
            </p:grpSpPr>
            <p:grpSp>
              <p:nvGrpSpPr>
                <p:cNvPr id="269" name="Group 205"/>
                <p:cNvGrpSpPr>
                  <a:grpSpLocks/>
                </p:cNvGrpSpPr>
                <p:nvPr/>
              </p:nvGrpSpPr>
              <p:grpSpPr bwMode="auto">
                <a:xfrm>
                  <a:off x="2756" y="2148"/>
                  <a:ext cx="136" cy="343"/>
                  <a:chOff x="2756" y="2148"/>
                  <a:chExt cx="136" cy="343"/>
                </a:xfrm>
              </p:grpSpPr>
              <p:sp>
                <p:nvSpPr>
                  <p:cNvPr id="285" name="Freeform 206"/>
                  <p:cNvSpPr>
                    <a:spLocks/>
                  </p:cNvSpPr>
                  <p:nvPr/>
                </p:nvSpPr>
                <p:spPr bwMode="auto">
                  <a:xfrm>
                    <a:off x="2804" y="2148"/>
                    <a:ext cx="80" cy="335"/>
                  </a:xfrm>
                  <a:custGeom>
                    <a:avLst/>
                    <a:gdLst>
                      <a:gd name="T0" fmla="*/ 0 w 80"/>
                      <a:gd name="T1" fmla="*/ 0 h 335"/>
                      <a:gd name="T2" fmla="*/ 80 w 80"/>
                      <a:gd name="T3" fmla="*/ 16 h 335"/>
                      <a:gd name="T4" fmla="*/ 80 w 80"/>
                      <a:gd name="T5" fmla="*/ 335 h 335"/>
                      <a:gd name="T6" fmla="*/ 0 w 80"/>
                      <a:gd name="T7" fmla="*/ 335 h 335"/>
                      <a:gd name="T8" fmla="*/ 0 w 80"/>
                      <a:gd name="T9" fmla="*/ 0 h 33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0"/>
                      <a:gd name="T16" fmla="*/ 0 h 335"/>
                      <a:gd name="T17" fmla="*/ 80 w 80"/>
                      <a:gd name="T18" fmla="*/ 335 h 33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0" h="335">
                        <a:moveTo>
                          <a:pt x="0" y="0"/>
                        </a:moveTo>
                        <a:lnTo>
                          <a:pt x="80" y="16"/>
                        </a:lnTo>
                        <a:lnTo>
                          <a:pt x="80" y="335"/>
                        </a:lnTo>
                        <a:lnTo>
                          <a:pt x="0" y="33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286" name="Freeform 207"/>
                  <p:cNvSpPr>
                    <a:spLocks/>
                  </p:cNvSpPr>
                  <p:nvPr/>
                </p:nvSpPr>
                <p:spPr bwMode="auto">
                  <a:xfrm>
                    <a:off x="2804" y="2148"/>
                    <a:ext cx="80" cy="335"/>
                  </a:xfrm>
                  <a:custGeom>
                    <a:avLst/>
                    <a:gdLst>
                      <a:gd name="T0" fmla="*/ 0 w 80"/>
                      <a:gd name="T1" fmla="*/ 0 h 335"/>
                      <a:gd name="T2" fmla="*/ 80 w 80"/>
                      <a:gd name="T3" fmla="*/ 16 h 335"/>
                      <a:gd name="T4" fmla="*/ 80 w 80"/>
                      <a:gd name="T5" fmla="*/ 335 h 335"/>
                      <a:gd name="T6" fmla="*/ 0 w 80"/>
                      <a:gd name="T7" fmla="*/ 335 h 335"/>
                      <a:gd name="T8" fmla="*/ 0 w 80"/>
                      <a:gd name="T9" fmla="*/ 0 h 33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0"/>
                      <a:gd name="T16" fmla="*/ 0 h 335"/>
                      <a:gd name="T17" fmla="*/ 80 w 80"/>
                      <a:gd name="T18" fmla="*/ 335 h 33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0" h="335">
                        <a:moveTo>
                          <a:pt x="0" y="0"/>
                        </a:moveTo>
                        <a:lnTo>
                          <a:pt x="80" y="16"/>
                        </a:lnTo>
                        <a:lnTo>
                          <a:pt x="80" y="335"/>
                        </a:lnTo>
                        <a:lnTo>
                          <a:pt x="0" y="33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287" name="Freeform 208"/>
                  <p:cNvSpPr>
                    <a:spLocks/>
                  </p:cNvSpPr>
                  <p:nvPr/>
                </p:nvSpPr>
                <p:spPr bwMode="auto">
                  <a:xfrm>
                    <a:off x="2812" y="2156"/>
                    <a:ext cx="80" cy="335"/>
                  </a:xfrm>
                  <a:custGeom>
                    <a:avLst/>
                    <a:gdLst>
                      <a:gd name="T0" fmla="*/ 0 w 80"/>
                      <a:gd name="T1" fmla="*/ 0 h 335"/>
                      <a:gd name="T2" fmla="*/ 80 w 80"/>
                      <a:gd name="T3" fmla="*/ 16 h 335"/>
                      <a:gd name="T4" fmla="*/ 80 w 80"/>
                      <a:gd name="T5" fmla="*/ 335 h 335"/>
                      <a:gd name="T6" fmla="*/ 0 w 80"/>
                      <a:gd name="T7" fmla="*/ 335 h 335"/>
                      <a:gd name="T8" fmla="*/ 0 w 80"/>
                      <a:gd name="T9" fmla="*/ 0 h 33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0"/>
                      <a:gd name="T16" fmla="*/ 0 h 335"/>
                      <a:gd name="T17" fmla="*/ 80 w 80"/>
                      <a:gd name="T18" fmla="*/ 335 h 33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0" h="335">
                        <a:moveTo>
                          <a:pt x="0" y="0"/>
                        </a:moveTo>
                        <a:lnTo>
                          <a:pt x="80" y="16"/>
                        </a:lnTo>
                        <a:lnTo>
                          <a:pt x="80" y="335"/>
                        </a:lnTo>
                        <a:lnTo>
                          <a:pt x="0" y="33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288" name="Rectangle 209"/>
                  <p:cNvSpPr>
                    <a:spLocks noChangeArrowheads="1"/>
                  </p:cNvSpPr>
                  <p:nvPr/>
                </p:nvSpPr>
                <p:spPr bwMode="auto">
                  <a:xfrm>
                    <a:off x="2756" y="2148"/>
                    <a:ext cx="48" cy="335"/>
                  </a:xfrm>
                  <a:prstGeom prst="rect">
                    <a:avLst/>
                  </a:prstGeom>
                  <a:solidFill>
                    <a:srgbClr val="00869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289" name="Rectangle 210"/>
                  <p:cNvSpPr>
                    <a:spLocks noChangeArrowheads="1"/>
                  </p:cNvSpPr>
                  <p:nvPr/>
                </p:nvSpPr>
                <p:spPr bwMode="auto">
                  <a:xfrm>
                    <a:off x="2764" y="2156"/>
                    <a:ext cx="32" cy="319"/>
                  </a:xfrm>
                  <a:prstGeom prst="rect">
                    <a:avLst/>
                  </a:prstGeom>
                  <a:noFill/>
                  <a:ln w="254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290" name="Rectangle 211"/>
                  <p:cNvSpPr>
                    <a:spLocks noChangeArrowheads="1"/>
                  </p:cNvSpPr>
                  <p:nvPr/>
                </p:nvSpPr>
                <p:spPr bwMode="auto">
                  <a:xfrm>
                    <a:off x="2772" y="2164"/>
                    <a:ext cx="32" cy="319"/>
                  </a:xfrm>
                  <a:prstGeom prst="rect">
                    <a:avLst/>
                  </a:prstGeom>
                  <a:noFill/>
                  <a:ln w="254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270" name="Group 212"/>
                <p:cNvGrpSpPr>
                  <a:grpSpLocks/>
                </p:cNvGrpSpPr>
                <p:nvPr/>
              </p:nvGrpSpPr>
              <p:grpSpPr bwMode="auto">
                <a:xfrm>
                  <a:off x="2836" y="2196"/>
                  <a:ext cx="9" cy="136"/>
                  <a:chOff x="2836" y="2196"/>
                  <a:chExt cx="9" cy="136"/>
                </a:xfrm>
              </p:grpSpPr>
              <p:grpSp>
                <p:nvGrpSpPr>
                  <p:cNvPr id="271" name="Group 213"/>
                  <p:cNvGrpSpPr>
                    <a:grpSpLocks/>
                  </p:cNvGrpSpPr>
                  <p:nvPr/>
                </p:nvGrpSpPr>
                <p:grpSpPr bwMode="auto">
                  <a:xfrm>
                    <a:off x="2836" y="2196"/>
                    <a:ext cx="9" cy="72"/>
                    <a:chOff x="2836" y="2196"/>
                    <a:chExt cx="9" cy="72"/>
                  </a:xfrm>
                </p:grpSpPr>
                <p:sp>
                  <p:nvSpPr>
                    <p:cNvPr id="279" name="Freeform 214"/>
                    <p:cNvSpPr>
                      <a:spLocks/>
                    </p:cNvSpPr>
                    <p:nvPr/>
                  </p:nvSpPr>
                  <p:spPr bwMode="auto">
                    <a:xfrm>
                      <a:off x="2836" y="2196"/>
                      <a:ext cx="1" cy="16"/>
                    </a:xfrm>
                    <a:custGeom>
                      <a:avLst/>
                      <a:gdLst>
                        <a:gd name="T0" fmla="*/ 0 w 1"/>
                        <a:gd name="T1" fmla="*/ 0 h 16"/>
                        <a:gd name="T2" fmla="*/ 0 w 1"/>
                        <a:gd name="T3" fmla="*/ 16 h 16"/>
                        <a:gd name="T4" fmla="*/ 0 w 1"/>
                        <a:gd name="T5" fmla="*/ 0 h 16"/>
                        <a:gd name="T6" fmla="*/ 0 60000 65536"/>
                        <a:gd name="T7" fmla="*/ 0 60000 65536"/>
                        <a:gd name="T8" fmla="*/ 0 60000 65536"/>
                        <a:gd name="T9" fmla="*/ 0 w 1"/>
                        <a:gd name="T10" fmla="*/ 0 h 16"/>
                        <a:gd name="T11" fmla="*/ 1 w 1"/>
                        <a:gd name="T12" fmla="*/ 16 h 1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" h="16">
                          <a:moveTo>
                            <a:pt x="0" y="0"/>
                          </a:moveTo>
                          <a:lnTo>
                            <a:pt x="0" y="16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280" name="Freeform 215"/>
                    <p:cNvSpPr>
                      <a:spLocks/>
                    </p:cNvSpPr>
                    <p:nvPr/>
                  </p:nvSpPr>
                  <p:spPr bwMode="auto">
                    <a:xfrm>
                      <a:off x="2836" y="2196"/>
                      <a:ext cx="1" cy="16"/>
                    </a:xfrm>
                    <a:custGeom>
                      <a:avLst/>
                      <a:gdLst>
                        <a:gd name="T0" fmla="*/ 0 w 1"/>
                        <a:gd name="T1" fmla="*/ 0 h 16"/>
                        <a:gd name="T2" fmla="*/ 0 w 1"/>
                        <a:gd name="T3" fmla="*/ 16 h 16"/>
                        <a:gd name="T4" fmla="*/ 0 w 1"/>
                        <a:gd name="T5" fmla="*/ 0 h 16"/>
                        <a:gd name="T6" fmla="*/ 0 60000 65536"/>
                        <a:gd name="T7" fmla="*/ 0 60000 65536"/>
                        <a:gd name="T8" fmla="*/ 0 60000 65536"/>
                        <a:gd name="T9" fmla="*/ 0 w 1"/>
                        <a:gd name="T10" fmla="*/ 0 h 16"/>
                        <a:gd name="T11" fmla="*/ 1 w 1"/>
                        <a:gd name="T12" fmla="*/ 16 h 1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" h="16">
                          <a:moveTo>
                            <a:pt x="0" y="0"/>
                          </a:moveTo>
                          <a:lnTo>
                            <a:pt x="0" y="16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254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281" name="Freeform 216"/>
                    <p:cNvSpPr>
                      <a:spLocks/>
                    </p:cNvSpPr>
                    <p:nvPr/>
                  </p:nvSpPr>
                  <p:spPr bwMode="auto">
                    <a:xfrm>
                      <a:off x="2844" y="2204"/>
                      <a:ext cx="1" cy="16"/>
                    </a:xfrm>
                    <a:custGeom>
                      <a:avLst/>
                      <a:gdLst>
                        <a:gd name="T0" fmla="*/ 0 w 1"/>
                        <a:gd name="T1" fmla="*/ 0 h 16"/>
                        <a:gd name="T2" fmla="*/ 0 w 1"/>
                        <a:gd name="T3" fmla="*/ 16 h 16"/>
                        <a:gd name="T4" fmla="*/ 0 w 1"/>
                        <a:gd name="T5" fmla="*/ 0 h 16"/>
                        <a:gd name="T6" fmla="*/ 0 60000 65536"/>
                        <a:gd name="T7" fmla="*/ 0 60000 65536"/>
                        <a:gd name="T8" fmla="*/ 0 60000 65536"/>
                        <a:gd name="T9" fmla="*/ 0 w 1"/>
                        <a:gd name="T10" fmla="*/ 0 h 16"/>
                        <a:gd name="T11" fmla="*/ 1 w 1"/>
                        <a:gd name="T12" fmla="*/ 16 h 1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" h="16">
                          <a:moveTo>
                            <a:pt x="0" y="0"/>
                          </a:moveTo>
                          <a:lnTo>
                            <a:pt x="0" y="16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254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282" name="Freeform 217"/>
                    <p:cNvSpPr>
                      <a:spLocks/>
                    </p:cNvSpPr>
                    <p:nvPr/>
                  </p:nvSpPr>
                  <p:spPr bwMode="auto">
                    <a:xfrm>
                      <a:off x="2836" y="2228"/>
                      <a:ext cx="1" cy="32"/>
                    </a:xfrm>
                    <a:custGeom>
                      <a:avLst/>
                      <a:gdLst>
                        <a:gd name="T0" fmla="*/ 0 w 1"/>
                        <a:gd name="T1" fmla="*/ 0 h 32"/>
                        <a:gd name="T2" fmla="*/ 0 w 1"/>
                        <a:gd name="T3" fmla="*/ 32 h 32"/>
                        <a:gd name="T4" fmla="*/ 0 w 1"/>
                        <a:gd name="T5" fmla="*/ 0 h 32"/>
                        <a:gd name="T6" fmla="*/ 0 60000 65536"/>
                        <a:gd name="T7" fmla="*/ 0 60000 65536"/>
                        <a:gd name="T8" fmla="*/ 0 60000 65536"/>
                        <a:gd name="T9" fmla="*/ 0 w 1"/>
                        <a:gd name="T10" fmla="*/ 0 h 32"/>
                        <a:gd name="T11" fmla="*/ 1 w 1"/>
                        <a:gd name="T12" fmla="*/ 32 h 32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" h="32">
                          <a:moveTo>
                            <a:pt x="0" y="0"/>
                          </a:moveTo>
                          <a:lnTo>
                            <a:pt x="0" y="32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283" name="Freeform 218"/>
                    <p:cNvSpPr>
                      <a:spLocks/>
                    </p:cNvSpPr>
                    <p:nvPr/>
                  </p:nvSpPr>
                  <p:spPr bwMode="auto">
                    <a:xfrm>
                      <a:off x="2836" y="2228"/>
                      <a:ext cx="1" cy="32"/>
                    </a:xfrm>
                    <a:custGeom>
                      <a:avLst/>
                      <a:gdLst>
                        <a:gd name="T0" fmla="*/ 0 w 1"/>
                        <a:gd name="T1" fmla="*/ 0 h 32"/>
                        <a:gd name="T2" fmla="*/ 0 w 1"/>
                        <a:gd name="T3" fmla="*/ 32 h 32"/>
                        <a:gd name="T4" fmla="*/ 0 w 1"/>
                        <a:gd name="T5" fmla="*/ 0 h 32"/>
                        <a:gd name="T6" fmla="*/ 0 60000 65536"/>
                        <a:gd name="T7" fmla="*/ 0 60000 65536"/>
                        <a:gd name="T8" fmla="*/ 0 60000 65536"/>
                        <a:gd name="T9" fmla="*/ 0 w 1"/>
                        <a:gd name="T10" fmla="*/ 0 h 32"/>
                        <a:gd name="T11" fmla="*/ 1 w 1"/>
                        <a:gd name="T12" fmla="*/ 32 h 32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" h="32">
                          <a:moveTo>
                            <a:pt x="0" y="0"/>
                          </a:moveTo>
                          <a:lnTo>
                            <a:pt x="0" y="32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254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284" name="Freeform 219"/>
                    <p:cNvSpPr>
                      <a:spLocks/>
                    </p:cNvSpPr>
                    <p:nvPr/>
                  </p:nvSpPr>
                  <p:spPr bwMode="auto">
                    <a:xfrm>
                      <a:off x="2844" y="2236"/>
                      <a:ext cx="1" cy="32"/>
                    </a:xfrm>
                    <a:custGeom>
                      <a:avLst/>
                      <a:gdLst>
                        <a:gd name="T0" fmla="*/ 0 w 1"/>
                        <a:gd name="T1" fmla="*/ 0 h 32"/>
                        <a:gd name="T2" fmla="*/ 0 w 1"/>
                        <a:gd name="T3" fmla="*/ 32 h 32"/>
                        <a:gd name="T4" fmla="*/ 0 w 1"/>
                        <a:gd name="T5" fmla="*/ 0 h 32"/>
                        <a:gd name="T6" fmla="*/ 0 60000 65536"/>
                        <a:gd name="T7" fmla="*/ 0 60000 65536"/>
                        <a:gd name="T8" fmla="*/ 0 60000 65536"/>
                        <a:gd name="T9" fmla="*/ 0 w 1"/>
                        <a:gd name="T10" fmla="*/ 0 h 32"/>
                        <a:gd name="T11" fmla="*/ 1 w 1"/>
                        <a:gd name="T12" fmla="*/ 32 h 32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" h="32">
                          <a:moveTo>
                            <a:pt x="0" y="0"/>
                          </a:moveTo>
                          <a:lnTo>
                            <a:pt x="0" y="32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254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</p:grpSp>
              <p:grpSp>
                <p:nvGrpSpPr>
                  <p:cNvPr id="272" name="Group 220"/>
                  <p:cNvGrpSpPr>
                    <a:grpSpLocks/>
                  </p:cNvGrpSpPr>
                  <p:nvPr/>
                </p:nvGrpSpPr>
                <p:grpSpPr bwMode="auto">
                  <a:xfrm>
                    <a:off x="2836" y="2276"/>
                    <a:ext cx="9" cy="56"/>
                    <a:chOff x="2836" y="2276"/>
                    <a:chExt cx="9" cy="56"/>
                  </a:xfrm>
                </p:grpSpPr>
                <p:sp>
                  <p:nvSpPr>
                    <p:cNvPr id="273" name="Freeform 221"/>
                    <p:cNvSpPr>
                      <a:spLocks/>
                    </p:cNvSpPr>
                    <p:nvPr/>
                  </p:nvSpPr>
                  <p:spPr bwMode="auto">
                    <a:xfrm>
                      <a:off x="2836" y="2276"/>
                      <a:ext cx="1" cy="16"/>
                    </a:xfrm>
                    <a:custGeom>
                      <a:avLst/>
                      <a:gdLst>
                        <a:gd name="T0" fmla="*/ 0 w 1"/>
                        <a:gd name="T1" fmla="*/ 0 h 16"/>
                        <a:gd name="T2" fmla="*/ 0 w 1"/>
                        <a:gd name="T3" fmla="*/ 16 h 16"/>
                        <a:gd name="T4" fmla="*/ 0 w 1"/>
                        <a:gd name="T5" fmla="*/ 0 h 16"/>
                        <a:gd name="T6" fmla="*/ 0 60000 65536"/>
                        <a:gd name="T7" fmla="*/ 0 60000 65536"/>
                        <a:gd name="T8" fmla="*/ 0 60000 65536"/>
                        <a:gd name="T9" fmla="*/ 0 w 1"/>
                        <a:gd name="T10" fmla="*/ 0 h 16"/>
                        <a:gd name="T11" fmla="*/ 1 w 1"/>
                        <a:gd name="T12" fmla="*/ 16 h 1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" h="16">
                          <a:moveTo>
                            <a:pt x="0" y="0"/>
                          </a:moveTo>
                          <a:lnTo>
                            <a:pt x="0" y="16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274" name="Freeform 222"/>
                    <p:cNvSpPr>
                      <a:spLocks/>
                    </p:cNvSpPr>
                    <p:nvPr/>
                  </p:nvSpPr>
                  <p:spPr bwMode="auto">
                    <a:xfrm>
                      <a:off x="2836" y="2276"/>
                      <a:ext cx="1" cy="16"/>
                    </a:xfrm>
                    <a:custGeom>
                      <a:avLst/>
                      <a:gdLst>
                        <a:gd name="T0" fmla="*/ 0 w 1"/>
                        <a:gd name="T1" fmla="*/ 0 h 16"/>
                        <a:gd name="T2" fmla="*/ 0 w 1"/>
                        <a:gd name="T3" fmla="*/ 16 h 16"/>
                        <a:gd name="T4" fmla="*/ 0 w 1"/>
                        <a:gd name="T5" fmla="*/ 0 h 16"/>
                        <a:gd name="T6" fmla="*/ 0 60000 65536"/>
                        <a:gd name="T7" fmla="*/ 0 60000 65536"/>
                        <a:gd name="T8" fmla="*/ 0 60000 65536"/>
                        <a:gd name="T9" fmla="*/ 0 w 1"/>
                        <a:gd name="T10" fmla="*/ 0 h 16"/>
                        <a:gd name="T11" fmla="*/ 1 w 1"/>
                        <a:gd name="T12" fmla="*/ 16 h 1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" h="16">
                          <a:moveTo>
                            <a:pt x="0" y="0"/>
                          </a:moveTo>
                          <a:lnTo>
                            <a:pt x="0" y="16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254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275" name="Freeform 223"/>
                    <p:cNvSpPr>
                      <a:spLocks/>
                    </p:cNvSpPr>
                    <p:nvPr/>
                  </p:nvSpPr>
                  <p:spPr bwMode="auto">
                    <a:xfrm>
                      <a:off x="2844" y="2284"/>
                      <a:ext cx="1" cy="16"/>
                    </a:xfrm>
                    <a:custGeom>
                      <a:avLst/>
                      <a:gdLst>
                        <a:gd name="T0" fmla="*/ 0 w 1"/>
                        <a:gd name="T1" fmla="*/ 0 h 16"/>
                        <a:gd name="T2" fmla="*/ 0 w 1"/>
                        <a:gd name="T3" fmla="*/ 16 h 16"/>
                        <a:gd name="T4" fmla="*/ 0 w 1"/>
                        <a:gd name="T5" fmla="*/ 0 h 16"/>
                        <a:gd name="T6" fmla="*/ 0 60000 65536"/>
                        <a:gd name="T7" fmla="*/ 0 60000 65536"/>
                        <a:gd name="T8" fmla="*/ 0 60000 65536"/>
                        <a:gd name="T9" fmla="*/ 0 w 1"/>
                        <a:gd name="T10" fmla="*/ 0 h 16"/>
                        <a:gd name="T11" fmla="*/ 1 w 1"/>
                        <a:gd name="T12" fmla="*/ 16 h 1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" h="16">
                          <a:moveTo>
                            <a:pt x="0" y="0"/>
                          </a:moveTo>
                          <a:lnTo>
                            <a:pt x="0" y="16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254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276" name="Freeform 224"/>
                    <p:cNvSpPr>
                      <a:spLocks/>
                    </p:cNvSpPr>
                    <p:nvPr/>
                  </p:nvSpPr>
                  <p:spPr bwMode="auto">
                    <a:xfrm>
                      <a:off x="2836" y="2308"/>
                      <a:ext cx="1" cy="16"/>
                    </a:xfrm>
                    <a:custGeom>
                      <a:avLst/>
                      <a:gdLst>
                        <a:gd name="T0" fmla="*/ 0 w 1"/>
                        <a:gd name="T1" fmla="*/ 0 h 16"/>
                        <a:gd name="T2" fmla="*/ 0 w 1"/>
                        <a:gd name="T3" fmla="*/ 16 h 16"/>
                        <a:gd name="T4" fmla="*/ 0 w 1"/>
                        <a:gd name="T5" fmla="*/ 0 h 16"/>
                        <a:gd name="T6" fmla="*/ 0 60000 65536"/>
                        <a:gd name="T7" fmla="*/ 0 60000 65536"/>
                        <a:gd name="T8" fmla="*/ 0 60000 65536"/>
                        <a:gd name="T9" fmla="*/ 0 w 1"/>
                        <a:gd name="T10" fmla="*/ 0 h 16"/>
                        <a:gd name="T11" fmla="*/ 1 w 1"/>
                        <a:gd name="T12" fmla="*/ 16 h 1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" h="16">
                          <a:moveTo>
                            <a:pt x="0" y="0"/>
                          </a:moveTo>
                          <a:lnTo>
                            <a:pt x="0" y="16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277" name="Freeform 225"/>
                    <p:cNvSpPr>
                      <a:spLocks/>
                    </p:cNvSpPr>
                    <p:nvPr/>
                  </p:nvSpPr>
                  <p:spPr bwMode="auto">
                    <a:xfrm>
                      <a:off x="2836" y="2308"/>
                      <a:ext cx="1" cy="16"/>
                    </a:xfrm>
                    <a:custGeom>
                      <a:avLst/>
                      <a:gdLst>
                        <a:gd name="T0" fmla="*/ 0 w 1"/>
                        <a:gd name="T1" fmla="*/ 0 h 16"/>
                        <a:gd name="T2" fmla="*/ 0 w 1"/>
                        <a:gd name="T3" fmla="*/ 16 h 16"/>
                        <a:gd name="T4" fmla="*/ 0 w 1"/>
                        <a:gd name="T5" fmla="*/ 0 h 16"/>
                        <a:gd name="T6" fmla="*/ 0 60000 65536"/>
                        <a:gd name="T7" fmla="*/ 0 60000 65536"/>
                        <a:gd name="T8" fmla="*/ 0 60000 65536"/>
                        <a:gd name="T9" fmla="*/ 0 w 1"/>
                        <a:gd name="T10" fmla="*/ 0 h 16"/>
                        <a:gd name="T11" fmla="*/ 1 w 1"/>
                        <a:gd name="T12" fmla="*/ 16 h 1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" h="16">
                          <a:moveTo>
                            <a:pt x="0" y="0"/>
                          </a:moveTo>
                          <a:lnTo>
                            <a:pt x="0" y="16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254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278" name="Freeform 226"/>
                    <p:cNvSpPr>
                      <a:spLocks/>
                    </p:cNvSpPr>
                    <p:nvPr/>
                  </p:nvSpPr>
                  <p:spPr bwMode="auto">
                    <a:xfrm>
                      <a:off x="2844" y="2316"/>
                      <a:ext cx="1" cy="16"/>
                    </a:xfrm>
                    <a:custGeom>
                      <a:avLst/>
                      <a:gdLst>
                        <a:gd name="T0" fmla="*/ 0 w 1"/>
                        <a:gd name="T1" fmla="*/ 0 h 16"/>
                        <a:gd name="T2" fmla="*/ 0 w 1"/>
                        <a:gd name="T3" fmla="*/ 16 h 16"/>
                        <a:gd name="T4" fmla="*/ 0 w 1"/>
                        <a:gd name="T5" fmla="*/ 0 h 16"/>
                        <a:gd name="T6" fmla="*/ 0 60000 65536"/>
                        <a:gd name="T7" fmla="*/ 0 60000 65536"/>
                        <a:gd name="T8" fmla="*/ 0 60000 65536"/>
                        <a:gd name="T9" fmla="*/ 0 w 1"/>
                        <a:gd name="T10" fmla="*/ 0 h 16"/>
                        <a:gd name="T11" fmla="*/ 1 w 1"/>
                        <a:gd name="T12" fmla="*/ 16 h 1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" h="16">
                          <a:moveTo>
                            <a:pt x="0" y="0"/>
                          </a:moveTo>
                          <a:lnTo>
                            <a:pt x="0" y="16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254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</p:grpSp>
            </p:grpSp>
          </p:grpSp>
          <p:sp>
            <p:nvSpPr>
              <p:cNvPr id="65" name="Freeform 227"/>
              <p:cNvSpPr>
                <a:spLocks/>
              </p:cNvSpPr>
              <p:nvPr/>
            </p:nvSpPr>
            <p:spPr bwMode="auto">
              <a:xfrm>
                <a:off x="2852" y="2260"/>
                <a:ext cx="176" cy="223"/>
              </a:xfrm>
              <a:custGeom>
                <a:avLst/>
                <a:gdLst>
                  <a:gd name="T0" fmla="*/ 0 w 176"/>
                  <a:gd name="T1" fmla="*/ 223 h 223"/>
                  <a:gd name="T2" fmla="*/ 176 w 176"/>
                  <a:gd name="T3" fmla="*/ 223 h 223"/>
                  <a:gd name="T4" fmla="*/ 176 w 176"/>
                  <a:gd name="T5" fmla="*/ 0 h 223"/>
                  <a:gd name="T6" fmla="*/ 64 w 176"/>
                  <a:gd name="T7" fmla="*/ 0 h 223"/>
                  <a:gd name="T8" fmla="*/ 64 w 176"/>
                  <a:gd name="T9" fmla="*/ 159 h 223"/>
                  <a:gd name="T10" fmla="*/ 0 w 176"/>
                  <a:gd name="T11" fmla="*/ 175 h 223"/>
                  <a:gd name="T12" fmla="*/ 0 w 176"/>
                  <a:gd name="T13" fmla="*/ 223 h 2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6"/>
                  <a:gd name="T22" fmla="*/ 0 h 223"/>
                  <a:gd name="T23" fmla="*/ 176 w 176"/>
                  <a:gd name="T24" fmla="*/ 223 h 22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6" h="223">
                    <a:moveTo>
                      <a:pt x="0" y="223"/>
                    </a:moveTo>
                    <a:lnTo>
                      <a:pt x="176" y="223"/>
                    </a:lnTo>
                    <a:lnTo>
                      <a:pt x="176" y="0"/>
                    </a:lnTo>
                    <a:lnTo>
                      <a:pt x="64" y="0"/>
                    </a:lnTo>
                    <a:lnTo>
                      <a:pt x="64" y="159"/>
                    </a:lnTo>
                    <a:lnTo>
                      <a:pt x="0" y="175"/>
                    </a:lnTo>
                    <a:lnTo>
                      <a:pt x="0" y="223"/>
                    </a:lnTo>
                    <a:close/>
                  </a:path>
                </a:pathLst>
              </a:custGeom>
              <a:solidFill>
                <a:srgbClr val="66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6" name="Freeform 228"/>
              <p:cNvSpPr>
                <a:spLocks/>
              </p:cNvSpPr>
              <p:nvPr/>
            </p:nvSpPr>
            <p:spPr bwMode="auto">
              <a:xfrm>
                <a:off x="2852" y="2260"/>
                <a:ext cx="176" cy="223"/>
              </a:xfrm>
              <a:custGeom>
                <a:avLst/>
                <a:gdLst>
                  <a:gd name="T0" fmla="*/ 0 w 176"/>
                  <a:gd name="T1" fmla="*/ 223 h 223"/>
                  <a:gd name="T2" fmla="*/ 176 w 176"/>
                  <a:gd name="T3" fmla="*/ 223 h 223"/>
                  <a:gd name="T4" fmla="*/ 176 w 176"/>
                  <a:gd name="T5" fmla="*/ 0 h 223"/>
                  <a:gd name="T6" fmla="*/ 64 w 176"/>
                  <a:gd name="T7" fmla="*/ 0 h 223"/>
                  <a:gd name="T8" fmla="*/ 64 w 176"/>
                  <a:gd name="T9" fmla="*/ 159 h 223"/>
                  <a:gd name="T10" fmla="*/ 0 w 176"/>
                  <a:gd name="T11" fmla="*/ 175 h 223"/>
                  <a:gd name="T12" fmla="*/ 0 w 176"/>
                  <a:gd name="T13" fmla="*/ 223 h 2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6"/>
                  <a:gd name="T22" fmla="*/ 0 h 223"/>
                  <a:gd name="T23" fmla="*/ 176 w 176"/>
                  <a:gd name="T24" fmla="*/ 223 h 22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6" h="223">
                    <a:moveTo>
                      <a:pt x="0" y="223"/>
                    </a:moveTo>
                    <a:lnTo>
                      <a:pt x="176" y="223"/>
                    </a:lnTo>
                    <a:lnTo>
                      <a:pt x="176" y="0"/>
                    </a:lnTo>
                    <a:lnTo>
                      <a:pt x="64" y="0"/>
                    </a:lnTo>
                    <a:lnTo>
                      <a:pt x="64" y="159"/>
                    </a:lnTo>
                    <a:lnTo>
                      <a:pt x="0" y="175"/>
                    </a:lnTo>
                    <a:lnTo>
                      <a:pt x="0" y="223"/>
                    </a:lnTo>
                    <a:close/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7" name="Freeform 229"/>
              <p:cNvSpPr>
                <a:spLocks/>
              </p:cNvSpPr>
              <p:nvPr/>
            </p:nvSpPr>
            <p:spPr bwMode="auto">
              <a:xfrm>
                <a:off x="2860" y="2268"/>
                <a:ext cx="176" cy="223"/>
              </a:xfrm>
              <a:custGeom>
                <a:avLst/>
                <a:gdLst>
                  <a:gd name="T0" fmla="*/ 0 w 176"/>
                  <a:gd name="T1" fmla="*/ 223 h 223"/>
                  <a:gd name="T2" fmla="*/ 176 w 176"/>
                  <a:gd name="T3" fmla="*/ 223 h 223"/>
                  <a:gd name="T4" fmla="*/ 176 w 176"/>
                  <a:gd name="T5" fmla="*/ 0 h 223"/>
                  <a:gd name="T6" fmla="*/ 64 w 176"/>
                  <a:gd name="T7" fmla="*/ 0 h 223"/>
                  <a:gd name="T8" fmla="*/ 64 w 176"/>
                  <a:gd name="T9" fmla="*/ 159 h 223"/>
                  <a:gd name="T10" fmla="*/ 0 w 176"/>
                  <a:gd name="T11" fmla="*/ 175 h 223"/>
                  <a:gd name="T12" fmla="*/ 0 w 176"/>
                  <a:gd name="T13" fmla="*/ 223 h 2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6"/>
                  <a:gd name="T22" fmla="*/ 0 h 223"/>
                  <a:gd name="T23" fmla="*/ 176 w 176"/>
                  <a:gd name="T24" fmla="*/ 223 h 22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6" h="223">
                    <a:moveTo>
                      <a:pt x="0" y="223"/>
                    </a:moveTo>
                    <a:lnTo>
                      <a:pt x="176" y="223"/>
                    </a:lnTo>
                    <a:lnTo>
                      <a:pt x="176" y="0"/>
                    </a:lnTo>
                    <a:lnTo>
                      <a:pt x="64" y="0"/>
                    </a:lnTo>
                    <a:lnTo>
                      <a:pt x="64" y="159"/>
                    </a:lnTo>
                    <a:lnTo>
                      <a:pt x="0" y="175"/>
                    </a:lnTo>
                    <a:lnTo>
                      <a:pt x="0" y="223"/>
                    </a:lnTo>
                    <a:close/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8" name="Freeform 230"/>
              <p:cNvSpPr>
                <a:spLocks/>
              </p:cNvSpPr>
              <p:nvPr/>
            </p:nvSpPr>
            <p:spPr bwMode="auto">
              <a:xfrm>
                <a:off x="3587" y="2340"/>
                <a:ext cx="32" cy="127"/>
              </a:xfrm>
              <a:custGeom>
                <a:avLst/>
                <a:gdLst>
                  <a:gd name="T0" fmla="*/ 0 w 32"/>
                  <a:gd name="T1" fmla="*/ 16 h 127"/>
                  <a:gd name="T2" fmla="*/ 0 w 32"/>
                  <a:gd name="T3" fmla="*/ 0 h 127"/>
                  <a:gd name="T4" fmla="*/ 16 w 32"/>
                  <a:gd name="T5" fmla="*/ 0 h 127"/>
                  <a:gd name="T6" fmla="*/ 32 w 32"/>
                  <a:gd name="T7" fmla="*/ 0 h 127"/>
                  <a:gd name="T8" fmla="*/ 32 w 32"/>
                  <a:gd name="T9" fmla="*/ 16 h 127"/>
                  <a:gd name="T10" fmla="*/ 16 w 32"/>
                  <a:gd name="T11" fmla="*/ 0 h 127"/>
                  <a:gd name="T12" fmla="*/ 16 w 32"/>
                  <a:gd name="T13" fmla="*/ 16 h 127"/>
                  <a:gd name="T14" fmla="*/ 16 w 32"/>
                  <a:gd name="T15" fmla="*/ 127 h 127"/>
                  <a:gd name="T16" fmla="*/ 0 w 32"/>
                  <a:gd name="T17" fmla="*/ 127 h 127"/>
                  <a:gd name="T18" fmla="*/ 0 w 32"/>
                  <a:gd name="T19" fmla="*/ 16 h 12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2"/>
                  <a:gd name="T31" fmla="*/ 0 h 127"/>
                  <a:gd name="T32" fmla="*/ 32 w 32"/>
                  <a:gd name="T33" fmla="*/ 127 h 12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2" h="127">
                    <a:moveTo>
                      <a:pt x="0" y="16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32" y="0"/>
                    </a:lnTo>
                    <a:lnTo>
                      <a:pt x="32" y="16"/>
                    </a:lnTo>
                    <a:lnTo>
                      <a:pt x="16" y="0"/>
                    </a:lnTo>
                    <a:lnTo>
                      <a:pt x="16" y="16"/>
                    </a:lnTo>
                    <a:lnTo>
                      <a:pt x="16" y="127"/>
                    </a:lnTo>
                    <a:lnTo>
                      <a:pt x="0" y="127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9" name="Freeform 231"/>
              <p:cNvSpPr>
                <a:spLocks/>
              </p:cNvSpPr>
              <p:nvPr/>
            </p:nvSpPr>
            <p:spPr bwMode="auto">
              <a:xfrm>
                <a:off x="3587" y="2340"/>
                <a:ext cx="32" cy="127"/>
              </a:xfrm>
              <a:custGeom>
                <a:avLst/>
                <a:gdLst>
                  <a:gd name="T0" fmla="*/ 0 w 32"/>
                  <a:gd name="T1" fmla="*/ 16 h 127"/>
                  <a:gd name="T2" fmla="*/ 0 w 32"/>
                  <a:gd name="T3" fmla="*/ 0 h 127"/>
                  <a:gd name="T4" fmla="*/ 16 w 32"/>
                  <a:gd name="T5" fmla="*/ 0 h 127"/>
                  <a:gd name="T6" fmla="*/ 32 w 32"/>
                  <a:gd name="T7" fmla="*/ 0 h 127"/>
                  <a:gd name="T8" fmla="*/ 32 w 32"/>
                  <a:gd name="T9" fmla="*/ 16 h 127"/>
                  <a:gd name="T10" fmla="*/ 16 w 32"/>
                  <a:gd name="T11" fmla="*/ 0 h 127"/>
                  <a:gd name="T12" fmla="*/ 16 w 32"/>
                  <a:gd name="T13" fmla="*/ 16 h 127"/>
                  <a:gd name="T14" fmla="*/ 16 w 32"/>
                  <a:gd name="T15" fmla="*/ 127 h 127"/>
                  <a:gd name="T16" fmla="*/ 0 w 32"/>
                  <a:gd name="T17" fmla="*/ 127 h 127"/>
                  <a:gd name="T18" fmla="*/ 0 w 32"/>
                  <a:gd name="T19" fmla="*/ 16 h 12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2"/>
                  <a:gd name="T31" fmla="*/ 0 h 127"/>
                  <a:gd name="T32" fmla="*/ 32 w 32"/>
                  <a:gd name="T33" fmla="*/ 127 h 12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2" h="127">
                    <a:moveTo>
                      <a:pt x="0" y="16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32" y="0"/>
                    </a:lnTo>
                    <a:lnTo>
                      <a:pt x="32" y="16"/>
                    </a:lnTo>
                    <a:lnTo>
                      <a:pt x="16" y="0"/>
                    </a:lnTo>
                    <a:lnTo>
                      <a:pt x="16" y="16"/>
                    </a:lnTo>
                    <a:lnTo>
                      <a:pt x="16" y="127"/>
                    </a:lnTo>
                    <a:lnTo>
                      <a:pt x="0" y="127"/>
                    </a:lnTo>
                    <a:lnTo>
                      <a:pt x="0" y="16"/>
                    </a:lnTo>
                    <a:close/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0" name="Freeform 232"/>
              <p:cNvSpPr>
                <a:spLocks/>
              </p:cNvSpPr>
              <p:nvPr/>
            </p:nvSpPr>
            <p:spPr bwMode="auto">
              <a:xfrm>
                <a:off x="3595" y="2348"/>
                <a:ext cx="32" cy="127"/>
              </a:xfrm>
              <a:custGeom>
                <a:avLst/>
                <a:gdLst>
                  <a:gd name="T0" fmla="*/ 0 w 32"/>
                  <a:gd name="T1" fmla="*/ 16 h 127"/>
                  <a:gd name="T2" fmla="*/ 0 w 32"/>
                  <a:gd name="T3" fmla="*/ 0 h 127"/>
                  <a:gd name="T4" fmla="*/ 16 w 32"/>
                  <a:gd name="T5" fmla="*/ 0 h 127"/>
                  <a:gd name="T6" fmla="*/ 32 w 32"/>
                  <a:gd name="T7" fmla="*/ 0 h 127"/>
                  <a:gd name="T8" fmla="*/ 32 w 32"/>
                  <a:gd name="T9" fmla="*/ 16 h 127"/>
                  <a:gd name="T10" fmla="*/ 16 w 32"/>
                  <a:gd name="T11" fmla="*/ 0 h 127"/>
                  <a:gd name="T12" fmla="*/ 16 w 32"/>
                  <a:gd name="T13" fmla="*/ 16 h 127"/>
                  <a:gd name="T14" fmla="*/ 16 w 32"/>
                  <a:gd name="T15" fmla="*/ 127 h 127"/>
                  <a:gd name="T16" fmla="*/ 0 w 32"/>
                  <a:gd name="T17" fmla="*/ 127 h 127"/>
                  <a:gd name="T18" fmla="*/ 0 w 32"/>
                  <a:gd name="T19" fmla="*/ 16 h 12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2"/>
                  <a:gd name="T31" fmla="*/ 0 h 127"/>
                  <a:gd name="T32" fmla="*/ 32 w 32"/>
                  <a:gd name="T33" fmla="*/ 127 h 12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2" h="127">
                    <a:moveTo>
                      <a:pt x="0" y="16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32" y="0"/>
                    </a:lnTo>
                    <a:lnTo>
                      <a:pt x="32" y="16"/>
                    </a:lnTo>
                    <a:lnTo>
                      <a:pt x="16" y="0"/>
                    </a:lnTo>
                    <a:lnTo>
                      <a:pt x="16" y="16"/>
                    </a:lnTo>
                    <a:lnTo>
                      <a:pt x="16" y="127"/>
                    </a:lnTo>
                    <a:lnTo>
                      <a:pt x="0" y="127"/>
                    </a:lnTo>
                    <a:lnTo>
                      <a:pt x="0" y="16"/>
                    </a:lnTo>
                    <a:close/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grpSp>
            <p:nvGrpSpPr>
              <p:cNvPr id="71" name="Group 233"/>
              <p:cNvGrpSpPr>
                <a:grpSpLocks/>
              </p:cNvGrpSpPr>
              <p:nvPr/>
            </p:nvGrpSpPr>
            <p:grpSpPr bwMode="auto">
              <a:xfrm>
                <a:off x="2948" y="2435"/>
                <a:ext cx="392" cy="56"/>
                <a:chOff x="2948" y="2435"/>
                <a:chExt cx="392" cy="56"/>
              </a:xfrm>
            </p:grpSpPr>
            <p:grpSp>
              <p:nvGrpSpPr>
                <p:cNvPr id="211" name="Group 234"/>
                <p:cNvGrpSpPr>
                  <a:grpSpLocks/>
                </p:cNvGrpSpPr>
                <p:nvPr/>
              </p:nvGrpSpPr>
              <p:grpSpPr bwMode="auto">
                <a:xfrm>
                  <a:off x="2948" y="2435"/>
                  <a:ext cx="200" cy="56"/>
                  <a:chOff x="2948" y="2435"/>
                  <a:chExt cx="200" cy="56"/>
                </a:xfrm>
              </p:grpSpPr>
              <p:grpSp>
                <p:nvGrpSpPr>
                  <p:cNvPr id="249" name="Group 235"/>
                  <p:cNvGrpSpPr>
                    <a:grpSpLocks/>
                  </p:cNvGrpSpPr>
                  <p:nvPr/>
                </p:nvGrpSpPr>
                <p:grpSpPr bwMode="auto">
                  <a:xfrm>
                    <a:off x="2948" y="2435"/>
                    <a:ext cx="40" cy="56"/>
                    <a:chOff x="2948" y="2435"/>
                    <a:chExt cx="40" cy="56"/>
                  </a:xfrm>
                </p:grpSpPr>
                <p:sp>
                  <p:nvSpPr>
                    <p:cNvPr id="265" name="Rectangle 2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56" y="2443"/>
                      <a:ext cx="16" cy="32"/>
                    </a:xfrm>
                    <a:prstGeom prst="rect">
                      <a:avLst/>
                    </a:prstGeom>
                    <a:noFill/>
                    <a:ln w="254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266" name="Rectangle 2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64" y="2451"/>
                      <a:ext cx="16" cy="32"/>
                    </a:xfrm>
                    <a:prstGeom prst="rect">
                      <a:avLst/>
                    </a:prstGeom>
                    <a:noFill/>
                    <a:ln w="254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267" name="Freeform 238"/>
                    <p:cNvSpPr>
                      <a:spLocks/>
                    </p:cNvSpPr>
                    <p:nvPr/>
                  </p:nvSpPr>
                  <p:spPr bwMode="auto">
                    <a:xfrm>
                      <a:off x="2948" y="2435"/>
                      <a:ext cx="32" cy="48"/>
                    </a:xfrm>
                    <a:custGeom>
                      <a:avLst/>
                      <a:gdLst>
                        <a:gd name="T0" fmla="*/ 0 w 32"/>
                        <a:gd name="T1" fmla="*/ 0 h 48"/>
                        <a:gd name="T2" fmla="*/ 32 w 32"/>
                        <a:gd name="T3" fmla="*/ 48 h 48"/>
                        <a:gd name="T4" fmla="*/ 32 w 32"/>
                        <a:gd name="T5" fmla="*/ 0 h 48"/>
                        <a:gd name="T6" fmla="*/ 0 w 32"/>
                        <a:gd name="T7" fmla="*/ 48 h 48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32"/>
                        <a:gd name="T13" fmla="*/ 0 h 48"/>
                        <a:gd name="T14" fmla="*/ 32 w 32"/>
                        <a:gd name="T15" fmla="*/ 48 h 48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32" h="48">
                          <a:moveTo>
                            <a:pt x="0" y="0"/>
                          </a:moveTo>
                          <a:lnTo>
                            <a:pt x="32" y="48"/>
                          </a:lnTo>
                          <a:lnTo>
                            <a:pt x="32" y="0"/>
                          </a:lnTo>
                          <a:lnTo>
                            <a:pt x="0" y="48"/>
                          </a:lnTo>
                        </a:path>
                      </a:pathLst>
                    </a:custGeom>
                    <a:noFill/>
                    <a:ln w="254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268" name="Freeform 239"/>
                    <p:cNvSpPr>
                      <a:spLocks/>
                    </p:cNvSpPr>
                    <p:nvPr/>
                  </p:nvSpPr>
                  <p:spPr bwMode="auto">
                    <a:xfrm>
                      <a:off x="2956" y="2443"/>
                      <a:ext cx="32" cy="48"/>
                    </a:xfrm>
                    <a:custGeom>
                      <a:avLst/>
                      <a:gdLst>
                        <a:gd name="T0" fmla="*/ 0 w 32"/>
                        <a:gd name="T1" fmla="*/ 0 h 48"/>
                        <a:gd name="T2" fmla="*/ 32 w 32"/>
                        <a:gd name="T3" fmla="*/ 48 h 48"/>
                        <a:gd name="T4" fmla="*/ 32 w 32"/>
                        <a:gd name="T5" fmla="*/ 0 h 48"/>
                        <a:gd name="T6" fmla="*/ 0 w 32"/>
                        <a:gd name="T7" fmla="*/ 48 h 48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32"/>
                        <a:gd name="T13" fmla="*/ 0 h 48"/>
                        <a:gd name="T14" fmla="*/ 32 w 32"/>
                        <a:gd name="T15" fmla="*/ 48 h 48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32" h="48">
                          <a:moveTo>
                            <a:pt x="0" y="0"/>
                          </a:moveTo>
                          <a:lnTo>
                            <a:pt x="32" y="48"/>
                          </a:lnTo>
                          <a:lnTo>
                            <a:pt x="32" y="0"/>
                          </a:lnTo>
                          <a:lnTo>
                            <a:pt x="0" y="48"/>
                          </a:lnTo>
                        </a:path>
                      </a:pathLst>
                    </a:custGeom>
                    <a:noFill/>
                    <a:ln w="254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</p:grpSp>
              <p:grpSp>
                <p:nvGrpSpPr>
                  <p:cNvPr id="250" name="Group 240"/>
                  <p:cNvGrpSpPr>
                    <a:grpSpLocks/>
                  </p:cNvGrpSpPr>
                  <p:nvPr/>
                </p:nvGrpSpPr>
                <p:grpSpPr bwMode="auto">
                  <a:xfrm>
                    <a:off x="2980" y="2435"/>
                    <a:ext cx="72" cy="56"/>
                    <a:chOff x="2980" y="2435"/>
                    <a:chExt cx="72" cy="56"/>
                  </a:xfrm>
                </p:grpSpPr>
                <p:sp>
                  <p:nvSpPr>
                    <p:cNvPr id="261" name="Rectangle 2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88" y="2443"/>
                      <a:ext cx="48" cy="32"/>
                    </a:xfrm>
                    <a:prstGeom prst="rect">
                      <a:avLst/>
                    </a:prstGeom>
                    <a:noFill/>
                    <a:ln w="254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262" name="Rectangle 2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96" y="2451"/>
                      <a:ext cx="48" cy="32"/>
                    </a:xfrm>
                    <a:prstGeom prst="rect">
                      <a:avLst/>
                    </a:prstGeom>
                    <a:noFill/>
                    <a:ln w="254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263" name="Freeform 243"/>
                    <p:cNvSpPr>
                      <a:spLocks/>
                    </p:cNvSpPr>
                    <p:nvPr/>
                  </p:nvSpPr>
                  <p:spPr bwMode="auto">
                    <a:xfrm>
                      <a:off x="2980" y="2435"/>
                      <a:ext cx="64" cy="48"/>
                    </a:xfrm>
                    <a:custGeom>
                      <a:avLst/>
                      <a:gdLst>
                        <a:gd name="T0" fmla="*/ 0 w 64"/>
                        <a:gd name="T1" fmla="*/ 0 h 48"/>
                        <a:gd name="T2" fmla="*/ 64 w 64"/>
                        <a:gd name="T3" fmla="*/ 48 h 48"/>
                        <a:gd name="T4" fmla="*/ 64 w 64"/>
                        <a:gd name="T5" fmla="*/ 0 h 48"/>
                        <a:gd name="T6" fmla="*/ 0 w 64"/>
                        <a:gd name="T7" fmla="*/ 48 h 48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64"/>
                        <a:gd name="T13" fmla="*/ 0 h 48"/>
                        <a:gd name="T14" fmla="*/ 64 w 64"/>
                        <a:gd name="T15" fmla="*/ 48 h 48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64" h="48">
                          <a:moveTo>
                            <a:pt x="0" y="0"/>
                          </a:moveTo>
                          <a:lnTo>
                            <a:pt x="64" y="48"/>
                          </a:lnTo>
                          <a:lnTo>
                            <a:pt x="64" y="0"/>
                          </a:lnTo>
                          <a:lnTo>
                            <a:pt x="0" y="48"/>
                          </a:lnTo>
                        </a:path>
                      </a:pathLst>
                    </a:custGeom>
                    <a:noFill/>
                    <a:ln w="254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264" name="Freeform 244"/>
                    <p:cNvSpPr>
                      <a:spLocks/>
                    </p:cNvSpPr>
                    <p:nvPr/>
                  </p:nvSpPr>
                  <p:spPr bwMode="auto">
                    <a:xfrm>
                      <a:off x="2988" y="2443"/>
                      <a:ext cx="64" cy="48"/>
                    </a:xfrm>
                    <a:custGeom>
                      <a:avLst/>
                      <a:gdLst>
                        <a:gd name="T0" fmla="*/ 0 w 64"/>
                        <a:gd name="T1" fmla="*/ 0 h 48"/>
                        <a:gd name="T2" fmla="*/ 64 w 64"/>
                        <a:gd name="T3" fmla="*/ 48 h 48"/>
                        <a:gd name="T4" fmla="*/ 64 w 64"/>
                        <a:gd name="T5" fmla="*/ 0 h 48"/>
                        <a:gd name="T6" fmla="*/ 0 w 64"/>
                        <a:gd name="T7" fmla="*/ 48 h 48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64"/>
                        <a:gd name="T13" fmla="*/ 0 h 48"/>
                        <a:gd name="T14" fmla="*/ 64 w 64"/>
                        <a:gd name="T15" fmla="*/ 48 h 48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64" h="48">
                          <a:moveTo>
                            <a:pt x="0" y="0"/>
                          </a:moveTo>
                          <a:lnTo>
                            <a:pt x="64" y="48"/>
                          </a:lnTo>
                          <a:lnTo>
                            <a:pt x="64" y="0"/>
                          </a:lnTo>
                          <a:lnTo>
                            <a:pt x="0" y="48"/>
                          </a:lnTo>
                        </a:path>
                      </a:pathLst>
                    </a:custGeom>
                    <a:noFill/>
                    <a:ln w="254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</p:grpSp>
              <p:grpSp>
                <p:nvGrpSpPr>
                  <p:cNvPr id="251" name="Group 245"/>
                  <p:cNvGrpSpPr>
                    <a:grpSpLocks/>
                  </p:cNvGrpSpPr>
                  <p:nvPr/>
                </p:nvGrpSpPr>
                <p:grpSpPr bwMode="auto">
                  <a:xfrm>
                    <a:off x="3044" y="2435"/>
                    <a:ext cx="56" cy="56"/>
                    <a:chOff x="3044" y="2435"/>
                    <a:chExt cx="56" cy="56"/>
                  </a:xfrm>
                </p:grpSpPr>
                <p:sp>
                  <p:nvSpPr>
                    <p:cNvPr id="257" name="Rectangle 2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52" y="2443"/>
                      <a:ext cx="32" cy="32"/>
                    </a:xfrm>
                    <a:prstGeom prst="rect">
                      <a:avLst/>
                    </a:prstGeom>
                    <a:noFill/>
                    <a:ln w="254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258" name="Rectangle 2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60" y="2451"/>
                      <a:ext cx="32" cy="32"/>
                    </a:xfrm>
                    <a:prstGeom prst="rect">
                      <a:avLst/>
                    </a:prstGeom>
                    <a:noFill/>
                    <a:ln w="254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259" name="Freeform 248"/>
                    <p:cNvSpPr>
                      <a:spLocks/>
                    </p:cNvSpPr>
                    <p:nvPr/>
                  </p:nvSpPr>
                  <p:spPr bwMode="auto">
                    <a:xfrm>
                      <a:off x="3044" y="2435"/>
                      <a:ext cx="48" cy="48"/>
                    </a:xfrm>
                    <a:custGeom>
                      <a:avLst/>
                      <a:gdLst>
                        <a:gd name="T0" fmla="*/ 0 w 48"/>
                        <a:gd name="T1" fmla="*/ 0 h 48"/>
                        <a:gd name="T2" fmla="*/ 48 w 48"/>
                        <a:gd name="T3" fmla="*/ 48 h 48"/>
                        <a:gd name="T4" fmla="*/ 48 w 48"/>
                        <a:gd name="T5" fmla="*/ 0 h 48"/>
                        <a:gd name="T6" fmla="*/ 0 w 48"/>
                        <a:gd name="T7" fmla="*/ 48 h 48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48"/>
                        <a:gd name="T13" fmla="*/ 0 h 48"/>
                        <a:gd name="T14" fmla="*/ 48 w 48"/>
                        <a:gd name="T15" fmla="*/ 48 h 48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48" h="48">
                          <a:moveTo>
                            <a:pt x="0" y="0"/>
                          </a:moveTo>
                          <a:lnTo>
                            <a:pt x="48" y="48"/>
                          </a:lnTo>
                          <a:lnTo>
                            <a:pt x="48" y="0"/>
                          </a:lnTo>
                          <a:lnTo>
                            <a:pt x="0" y="48"/>
                          </a:lnTo>
                        </a:path>
                      </a:pathLst>
                    </a:custGeom>
                    <a:noFill/>
                    <a:ln w="254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260" name="Freeform 249"/>
                    <p:cNvSpPr>
                      <a:spLocks/>
                    </p:cNvSpPr>
                    <p:nvPr/>
                  </p:nvSpPr>
                  <p:spPr bwMode="auto">
                    <a:xfrm>
                      <a:off x="3052" y="2443"/>
                      <a:ext cx="48" cy="48"/>
                    </a:xfrm>
                    <a:custGeom>
                      <a:avLst/>
                      <a:gdLst>
                        <a:gd name="T0" fmla="*/ 0 w 48"/>
                        <a:gd name="T1" fmla="*/ 0 h 48"/>
                        <a:gd name="T2" fmla="*/ 48 w 48"/>
                        <a:gd name="T3" fmla="*/ 48 h 48"/>
                        <a:gd name="T4" fmla="*/ 48 w 48"/>
                        <a:gd name="T5" fmla="*/ 0 h 48"/>
                        <a:gd name="T6" fmla="*/ 0 w 48"/>
                        <a:gd name="T7" fmla="*/ 48 h 48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48"/>
                        <a:gd name="T13" fmla="*/ 0 h 48"/>
                        <a:gd name="T14" fmla="*/ 48 w 48"/>
                        <a:gd name="T15" fmla="*/ 48 h 48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48" h="48">
                          <a:moveTo>
                            <a:pt x="0" y="0"/>
                          </a:moveTo>
                          <a:lnTo>
                            <a:pt x="48" y="48"/>
                          </a:lnTo>
                          <a:lnTo>
                            <a:pt x="48" y="0"/>
                          </a:lnTo>
                          <a:lnTo>
                            <a:pt x="0" y="48"/>
                          </a:lnTo>
                        </a:path>
                      </a:pathLst>
                    </a:custGeom>
                    <a:noFill/>
                    <a:ln w="254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</p:grpSp>
              <p:grpSp>
                <p:nvGrpSpPr>
                  <p:cNvPr id="252" name="Group 250"/>
                  <p:cNvGrpSpPr>
                    <a:grpSpLocks/>
                  </p:cNvGrpSpPr>
                  <p:nvPr/>
                </p:nvGrpSpPr>
                <p:grpSpPr bwMode="auto">
                  <a:xfrm>
                    <a:off x="3092" y="2435"/>
                    <a:ext cx="56" cy="56"/>
                    <a:chOff x="3092" y="2435"/>
                    <a:chExt cx="56" cy="56"/>
                  </a:xfrm>
                </p:grpSpPr>
                <p:sp>
                  <p:nvSpPr>
                    <p:cNvPr id="253" name="Rectangle 2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00" y="2443"/>
                      <a:ext cx="32" cy="32"/>
                    </a:xfrm>
                    <a:prstGeom prst="rect">
                      <a:avLst/>
                    </a:prstGeom>
                    <a:noFill/>
                    <a:ln w="254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254" name="Rectangle 2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08" y="2451"/>
                      <a:ext cx="32" cy="32"/>
                    </a:xfrm>
                    <a:prstGeom prst="rect">
                      <a:avLst/>
                    </a:prstGeom>
                    <a:noFill/>
                    <a:ln w="254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255" name="Freeform 253"/>
                    <p:cNvSpPr>
                      <a:spLocks/>
                    </p:cNvSpPr>
                    <p:nvPr/>
                  </p:nvSpPr>
                  <p:spPr bwMode="auto">
                    <a:xfrm>
                      <a:off x="3092" y="2435"/>
                      <a:ext cx="48" cy="48"/>
                    </a:xfrm>
                    <a:custGeom>
                      <a:avLst/>
                      <a:gdLst>
                        <a:gd name="T0" fmla="*/ 0 w 48"/>
                        <a:gd name="T1" fmla="*/ 0 h 48"/>
                        <a:gd name="T2" fmla="*/ 48 w 48"/>
                        <a:gd name="T3" fmla="*/ 48 h 48"/>
                        <a:gd name="T4" fmla="*/ 48 w 48"/>
                        <a:gd name="T5" fmla="*/ 0 h 48"/>
                        <a:gd name="T6" fmla="*/ 0 w 48"/>
                        <a:gd name="T7" fmla="*/ 48 h 48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48"/>
                        <a:gd name="T13" fmla="*/ 0 h 48"/>
                        <a:gd name="T14" fmla="*/ 48 w 48"/>
                        <a:gd name="T15" fmla="*/ 48 h 48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48" h="48">
                          <a:moveTo>
                            <a:pt x="0" y="0"/>
                          </a:moveTo>
                          <a:lnTo>
                            <a:pt x="48" y="48"/>
                          </a:lnTo>
                          <a:lnTo>
                            <a:pt x="48" y="0"/>
                          </a:lnTo>
                          <a:lnTo>
                            <a:pt x="0" y="48"/>
                          </a:lnTo>
                        </a:path>
                      </a:pathLst>
                    </a:custGeom>
                    <a:noFill/>
                    <a:ln w="254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256" name="Freeform 254"/>
                    <p:cNvSpPr>
                      <a:spLocks/>
                    </p:cNvSpPr>
                    <p:nvPr/>
                  </p:nvSpPr>
                  <p:spPr bwMode="auto">
                    <a:xfrm>
                      <a:off x="3100" y="2443"/>
                      <a:ext cx="48" cy="48"/>
                    </a:xfrm>
                    <a:custGeom>
                      <a:avLst/>
                      <a:gdLst>
                        <a:gd name="T0" fmla="*/ 0 w 48"/>
                        <a:gd name="T1" fmla="*/ 0 h 48"/>
                        <a:gd name="T2" fmla="*/ 48 w 48"/>
                        <a:gd name="T3" fmla="*/ 48 h 48"/>
                        <a:gd name="T4" fmla="*/ 48 w 48"/>
                        <a:gd name="T5" fmla="*/ 0 h 48"/>
                        <a:gd name="T6" fmla="*/ 0 w 48"/>
                        <a:gd name="T7" fmla="*/ 48 h 48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48"/>
                        <a:gd name="T13" fmla="*/ 0 h 48"/>
                        <a:gd name="T14" fmla="*/ 48 w 48"/>
                        <a:gd name="T15" fmla="*/ 48 h 48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48" h="48">
                          <a:moveTo>
                            <a:pt x="0" y="0"/>
                          </a:moveTo>
                          <a:lnTo>
                            <a:pt x="48" y="48"/>
                          </a:lnTo>
                          <a:lnTo>
                            <a:pt x="48" y="0"/>
                          </a:lnTo>
                          <a:lnTo>
                            <a:pt x="0" y="48"/>
                          </a:lnTo>
                        </a:path>
                      </a:pathLst>
                    </a:custGeom>
                    <a:noFill/>
                    <a:ln w="254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</p:grpSp>
            </p:grpSp>
            <p:grpSp>
              <p:nvGrpSpPr>
                <p:cNvPr id="212" name="Group 255"/>
                <p:cNvGrpSpPr>
                  <a:grpSpLocks/>
                </p:cNvGrpSpPr>
                <p:nvPr/>
              </p:nvGrpSpPr>
              <p:grpSpPr bwMode="auto">
                <a:xfrm>
                  <a:off x="3140" y="2435"/>
                  <a:ext cx="200" cy="56"/>
                  <a:chOff x="3140" y="2435"/>
                  <a:chExt cx="200" cy="56"/>
                </a:xfrm>
              </p:grpSpPr>
              <p:grpSp>
                <p:nvGrpSpPr>
                  <p:cNvPr id="229" name="Group 256"/>
                  <p:cNvGrpSpPr>
                    <a:grpSpLocks/>
                  </p:cNvGrpSpPr>
                  <p:nvPr/>
                </p:nvGrpSpPr>
                <p:grpSpPr bwMode="auto">
                  <a:xfrm>
                    <a:off x="3140" y="2435"/>
                    <a:ext cx="56" cy="56"/>
                    <a:chOff x="3140" y="2435"/>
                    <a:chExt cx="56" cy="56"/>
                  </a:xfrm>
                </p:grpSpPr>
                <p:sp>
                  <p:nvSpPr>
                    <p:cNvPr id="245" name="Rectangle 2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48" y="2443"/>
                      <a:ext cx="32" cy="32"/>
                    </a:xfrm>
                    <a:prstGeom prst="rect">
                      <a:avLst/>
                    </a:prstGeom>
                    <a:noFill/>
                    <a:ln w="254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246" name="Rectangle 2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56" y="2451"/>
                      <a:ext cx="32" cy="32"/>
                    </a:xfrm>
                    <a:prstGeom prst="rect">
                      <a:avLst/>
                    </a:prstGeom>
                    <a:noFill/>
                    <a:ln w="254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247" name="Freeform 259"/>
                    <p:cNvSpPr>
                      <a:spLocks/>
                    </p:cNvSpPr>
                    <p:nvPr/>
                  </p:nvSpPr>
                  <p:spPr bwMode="auto">
                    <a:xfrm>
                      <a:off x="3140" y="2435"/>
                      <a:ext cx="48" cy="48"/>
                    </a:xfrm>
                    <a:custGeom>
                      <a:avLst/>
                      <a:gdLst>
                        <a:gd name="T0" fmla="*/ 0 w 48"/>
                        <a:gd name="T1" fmla="*/ 0 h 48"/>
                        <a:gd name="T2" fmla="*/ 48 w 48"/>
                        <a:gd name="T3" fmla="*/ 48 h 48"/>
                        <a:gd name="T4" fmla="*/ 48 w 48"/>
                        <a:gd name="T5" fmla="*/ 0 h 48"/>
                        <a:gd name="T6" fmla="*/ 0 w 48"/>
                        <a:gd name="T7" fmla="*/ 48 h 48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48"/>
                        <a:gd name="T13" fmla="*/ 0 h 48"/>
                        <a:gd name="T14" fmla="*/ 48 w 48"/>
                        <a:gd name="T15" fmla="*/ 48 h 48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48" h="48">
                          <a:moveTo>
                            <a:pt x="0" y="0"/>
                          </a:moveTo>
                          <a:lnTo>
                            <a:pt x="48" y="48"/>
                          </a:lnTo>
                          <a:lnTo>
                            <a:pt x="48" y="0"/>
                          </a:lnTo>
                          <a:lnTo>
                            <a:pt x="0" y="48"/>
                          </a:lnTo>
                        </a:path>
                      </a:pathLst>
                    </a:custGeom>
                    <a:noFill/>
                    <a:ln w="254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248" name="Freeform 260"/>
                    <p:cNvSpPr>
                      <a:spLocks/>
                    </p:cNvSpPr>
                    <p:nvPr/>
                  </p:nvSpPr>
                  <p:spPr bwMode="auto">
                    <a:xfrm>
                      <a:off x="3148" y="2443"/>
                      <a:ext cx="48" cy="48"/>
                    </a:xfrm>
                    <a:custGeom>
                      <a:avLst/>
                      <a:gdLst>
                        <a:gd name="T0" fmla="*/ 0 w 48"/>
                        <a:gd name="T1" fmla="*/ 0 h 48"/>
                        <a:gd name="T2" fmla="*/ 48 w 48"/>
                        <a:gd name="T3" fmla="*/ 48 h 48"/>
                        <a:gd name="T4" fmla="*/ 48 w 48"/>
                        <a:gd name="T5" fmla="*/ 0 h 48"/>
                        <a:gd name="T6" fmla="*/ 0 w 48"/>
                        <a:gd name="T7" fmla="*/ 48 h 48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48"/>
                        <a:gd name="T13" fmla="*/ 0 h 48"/>
                        <a:gd name="T14" fmla="*/ 48 w 48"/>
                        <a:gd name="T15" fmla="*/ 48 h 48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48" h="48">
                          <a:moveTo>
                            <a:pt x="0" y="0"/>
                          </a:moveTo>
                          <a:lnTo>
                            <a:pt x="48" y="48"/>
                          </a:lnTo>
                          <a:lnTo>
                            <a:pt x="48" y="0"/>
                          </a:lnTo>
                          <a:lnTo>
                            <a:pt x="0" y="48"/>
                          </a:lnTo>
                        </a:path>
                      </a:pathLst>
                    </a:custGeom>
                    <a:noFill/>
                    <a:ln w="254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</p:grpSp>
              <p:grpSp>
                <p:nvGrpSpPr>
                  <p:cNvPr id="230" name="Group 261"/>
                  <p:cNvGrpSpPr>
                    <a:grpSpLocks/>
                  </p:cNvGrpSpPr>
                  <p:nvPr/>
                </p:nvGrpSpPr>
                <p:grpSpPr bwMode="auto">
                  <a:xfrm>
                    <a:off x="3188" y="2435"/>
                    <a:ext cx="56" cy="56"/>
                    <a:chOff x="3188" y="2435"/>
                    <a:chExt cx="56" cy="56"/>
                  </a:xfrm>
                </p:grpSpPr>
                <p:sp>
                  <p:nvSpPr>
                    <p:cNvPr id="241" name="Rectangle 2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96" y="2443"/>
                      <a:ext cx="32" cy="32"/>
                    </a:xfrm>
                    <a:prstGeom prst="rect">
                      <a:avLst/>
                    </a:prstGeom>
                    <a:noFill/>
                    <a:ln w="254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242" name="Rectangle 2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04" y="2451"/>
                      <a:ext cx="32" cy="32"/>
                    </a:xfrm>
                    <a:prstGeom prst="rect">
                      <a:avLst/>
                    </a:prstGeom>
                    <a:noFill/>
                    <a:ln w="254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243" name="Freeform 264"/>
                    <p:cNvSpPr>
                      <a:spLocks/>
                    </p:cNvSpPr>
                    <p:nvPr/>
                  </p:nvSpPr>
                  <p:spPr bwMode="auto">
                    <a:xfrm>
                      <a:off x="3188" y="2435"/>
                      <a:ext cx="48" cy="48"/>
                    </a:xfrm>
                    <a:custGeom>
                      <a:avLst/>
                      <a:gdLst>
                        <a:gd name="T0" fmla="*/ 0 w 48"/>
                        <a:gd name="T1" fmla="*/ 0 h 48"/>
                        <a:gd name="T2" fmla="*/ 48 w 48"/>
                        <a:gd name="T3" fmla="*/ 48 h 48"/>
                        <a:gd name="T4" fmla="*/ 48 w 48"/>
                        <a:gd name="T5" fmla="*/ 0 h 48"/>
                        <a:gd name="T6" fmla="*/ 0 w 48"/>
                        <a:gd name="T7" fmla="*/ 48 h 48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48"/>
                        <a:gd name="T13" fmla="*/ 0 h 48"/>
                        <a:gd name="T14" fmla="*/ 48 w 48"/>
                        <a:gd name="T15" fmla="*/ 48 h 48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48" h="48">
                          <a:moveTo>
                            <a:pt x="0" y="0"/>
                          </a:moveTo>
                          <a:lnTo>
                            <a:pt x="48" y="48"/>
                          </a:lnTo>
                          <a:lnTo>
                            <a:pt x="48" y="0"/>
                          </a:lnTo>
                          <a:lnTo>
                            <a:pt x="0" y="48"/>
                          </a:lnTo>
                        </a:path>
                      </a:pathLst>
                    </a:custGeom>
                    <a:noFill/>
                    <a:ln w="254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244" name="Freeform 265"/>
                    <p:cNvSpPr>
                      <a:spLocks/>
                    </p:cNvSpPr>
                    <p:nvPr/>
                  </p:nvSpPr>
                  <p:spPr bwMode="auto">
                    <a:xfrm>
                      <a:off x="3196" y="2443"/>
                      <a:ext cx="48" cy="48"/>
                    </a:xfrm>
                    <a:custGeom>
                      <a:avLst/>
                      <a:gdLst>
                        <a:gd name="T0" fmla="*/ 0 w 48"/>
                        <a:gd name="T1" fmla="*/ 0 h 48"/>
                        <a:gd name="T2" fmla="*/ 48 w 48"/>
                        <a:gd name="T3" fmla="*/ 48 h 48"/>
                        <a:gd name="T4" fmla="*/ 48 w 48"/>
                        <a:gd name="T5" fmla="*/ 0 h 48"/>
                        <a:gd name="T6" fmla="*/ 0 w 48"/>
                        <a:gd name="T7" fmla="*/ 48 h 48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48"/>
                        <a:gd name="T13" fmla="*/ 0 h 48"/>
                        <a:gd name="T14" fmla="*/ 48 w 48"/>
                        <a:gd name="T15" fmla="*/ 48 h 48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48" h="48">
                          <a:moveTo>
                            <a:pt x="0" y="0"/>
                          </a:moveTo>
                          <a:lnTo>
                            <a:pt x="48" y="48"/>
                          </a:lnTo>
                          <a:lnTo>
                            <a:pt x="48" y="0"/>
                          </a:lnTo>
                          <a:lnTo>
                            <a:pt x="0" y="48"/>
                          </a:lnTo>
                        </a:path>
                      </a:pathLst>
                    </a:custGeom>
                    <a:noFill/>
                    <a:ln w="254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</p:grpSp>
              <p:grpSp>
                <p:nvGrpSpPr>
                  <p:cNvPr id="231" name="Group 266"/>
                  <p:cNvGrpSpPr>
                    <a:grpSpLocks/>
                  </p:cNvGrpSpPr>
                  <p:nvPr/>
                </p:nvGrpSpPr>
                <p:grpSpPr bwMode="auto">
                  <a:xfrm>
                    <a:off x="3236" y="2435"/>
                    <a:ext cx="56" cy="56"/>
                    <a:chOff x="3236" y="2435"/>
                    <a:chExt cx="56" cy="56"/>
                  </a:xfrm>
                </p:grpSpPr>
                <p:sp>
                  <p:nvSpPr>
                    <p:cNvPr id="237" name="Rectangle 2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44" y="2443"/>
                      <a:ext cx="32" cy="32"/>
                    </a:xfrm>
                    <a:prstGeom prst="rect">
                      <a:avLst/>
                    </a:prstGeom>
                    <a:noFill/>
                    <a:ln w="254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238" name="Rectangle 26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52" y="2451"/>
                      <a:ext cx="32" cy="32"/>
                    </a:xfrm>
                    <a:prstGeom prst="rect">
                      <a:avLst/>
                    </a:prstGeom>
                    <a:noFill/>
                    <a:ln w="254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239" name="Freeform 269"/>
                    <p:cNvSpPr>
                      <a:spLocks/>
                    </p:cNvSpPr>
                    <p:nvPr/>
                  </p:nvSpPr>
                  <p:spPr bwMode="auto">
                    <a:xfrm>
                      <a:off x="3236" y="2435"/>
                      <a:ext cx="48" cy="48"/>
                    </a:xfrm>
                    <a:custGeom>
                      <a:avLst/>
                      <a:gdLst>
                        <a:gd name="T0" fmla="*/ 0 w 48"/>
                        <a:gd name="T1" fmla="*/ 0 h 48"/>
                        <a:gd name="T2" fmla="*/ 48 w 48"/>
                        <a:gd name="T3" fmla="*/ 48 h 48"/>
                        <a:gd name="T4" fmla="*/ 48 w 48"/>
                        <a:gd name="T5" fmla="*/ 0 h 48"/>
                        <a:gd name="T6" fmla="*/ 0 w 48"/>
                        <a:gd name="T7" fmla="*/ 48 h 48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48"/>
                        <a:gd name="T13" fmla="*/ 0 h 48"/>
                        <a:gd name="T14" fmla="*/ 48 w 48"/>
                        <a:gd name="T15" fmla="*/ 48 h 48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48" h="48">
                          <a:moveTo>
                            <a:pt x="0" y="0"/>
                          </a:moveTo>
                          <a:lnTo>
                            <a:pt x="48" y="48"/>
                          </a:lnTo>
                          <a:lnTo>
                            <a:pt x="48" y="0"/>
                          </a:lnTo>
                          <a:lnTo>
                            <a:pt x="0" y="48"/>
                          </a:lnTo>
                        </a:path>
                      </a:pathLst>
                    </a:custGeom>
                    <a:noFill/>
                    <a:ln w="254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240" name="Freeform 270"/>
                    <p:cNvSpPr>
                      <a:spLocks/>
                    </p:cNvSpPr>
                    <p:nvPr/>
                  </p:nvSpPr>
                  <p:spPr bwMode="auto">
                    <a:xfrm>
                      <a:off x="3244" y="2443"/>
                      <a:ext cx="48" cy="48"/>
                    </a:xfrm>
                    <a:custGeom>
                      <a:avLst/>
                      <a:gdLst>
                        <a:gd name="T0" fmla="*/ 0 w 48"/>
                        <a:gd name="T1" fmla="*/ 0 h 48"/>
                        <a:gd name="T2" fmla="*/ 48 w 48"/>
                        <a:gd name="T3" fmla="*/ 48 h 48"/>
                        <a:gd name="T4" fmla="*/ 48 w 48"/>
                        <a:gd name="T5" fmla="*/ 0 h 48"/>
                        <a:gd name="T6" fmla="*/ 0 w 48"/>
                        <a:gd name="T7" fmla="*/ 48 h 48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48"/>
                        <a:gd name="T13" fmla="*/ 0 h 48"/>
                        <a:gd name="T14" fmla="*/ 48 w 48"/>
                        <a:gd name="T15" fmla="*/ 48 h 48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48" h="48">
                          <a:moveTo>
                            <a:pt x="0" y="0"/>
                          </a:moveTo>
                          <a:lnTo>
                            <a:pt x="48" y="48"/>
                          </a:lnTo>
                          <a:lnTo>
                            <a:pt x="48" y="0"/>
                          </a:lnTo>
                          <a:lnTo>
                            <a:pt x="0" y="48"/>
                          </a:lnTo>
                        </a:path>
                      </a:pathLst>
                    </a:custGeom>
                    <a:noFill/>
                    <a:ln w="254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</p:grpSp>
              <p:grpSp>
                <p:nvGrpSpPr>
                  <p:cNvPr id="232" name="Group 271"/>
                  <p:cNvGrpSpPr>
                    <a:grpSpLocks/>
                  </p:cNvGrpSpPr>
                  <p:nvPr/>
                </p:nvGrpSpPr>
                <p:grpSpPr bwMode="auto">
                  <a:xfrm>
                    <a:off x="3284" y="2435"/>
                    <a:ext cx="56" cy="56"/>
                    <a:chOff x="3284" y="2435"/>
                    <a:chExt cx="56" cy="56"/>
                  </a:xfrm>
                </p:grpSpPr>
                <p:sp>
                  <p:nvSpPr>
                    <p:cNvPr id="233" name="Rectangle 2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92" y="2443"/>
                      <a:ext cx="32" cy="32"/>
                    </a:xfrm>
                    <a:prstGeom prst="rect">
                      <a:avLst/>
                    </a:prstGeom>
                    <a:noFill/>
                    <a:ln w="254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234" name="Rectangle 2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00" y="2451"/>
                      <a:ext cx="32" cy="32"/>
                    </a:xfrm>
                    <a:prstGeom prst="rect">
                      <a:avLst/>
                    </a:prstGeom>
                    <a:noFill/>
                    <a:ln w="254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235" name="Freeform 274"/>
                    <p:cNvSpPr>
                      <a:spLocks/>
                    </p:cNvSpPr>
                    <p:nvPr/>
                  </p:nvSpPr>
                  <p:spPr bwMode="auto">
                    <a:xfrm>
                      <a:off x="3284" y="2435"/>
                      <a:ext cx="48" cy="48"/>
                    </a:xfrm>
                    <a:custGeom>
                      <a:avLst/>
                      <a:gdLst>
                        <a:gd name="T0" fmla="*/ 0 w 48"/>
                        <a:gd name="T1" fmla="*/ 0 h 48"/>
                        <a:gd name="T2" fmla="*/ 48 w 48"/>
                        <a:gd name="T3" fmla="*/ 48 h 48"/>
                        <a:gd name="T4" fmla="*/ 48 w 48"/>
                        <a:gd name="T5" fmla="*/ 0 h 48"/>
                        <a:gd name="T6" fmla="*/ 0 w 48"/>
                        <a:gd name="T7" fmla="*/ 48 h 48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48"/>
                        <a:gd name="T13" fmla="*/ 0 h 48"/>
                        <a:gd name="T14" fmla="*/ 48 w 48"/>
                        <a:gd name="T15" fmla="*/ 48 h 48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48" h="48">
                          <a:moveTo>
                            <a:pt x="0" y="0"/>
                          </a:moveTo>
                          <a:lnTo>
                            <a:pt x="48" y="48"/>
                          </a:lnTo>
                          <a:lnTo>
                            <a:pt x="48" y="0"/>
                          </a:lnTo>
                          <a:lnTo>
                            <a:pt x="0" y="48"/>
                          </a:lnTo>
                        </a:path>
                      </a:pathLst>
                    </a:custGeom>
                    <a:noFill/>
                    <a:ln w="254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236" name="Freeform 275"/>
                    <p:cNvSpPr>
                      <a:spLocks/>
                    </p:cNvSpPr>
                    <p:nvPr/>
                  </p:nvSpPr>
                  <p:spPr bwMode="auto">
                    <a:xfrm>
                      <a:off x="3292" y="2443"/>
                      <a:ext cx="48" cy="48"/>
                    </a:xfrm>
                    <a:custGeom>
                      <a:avLst/>
                      <a:gdLst>
                        <a:gd name="T0" fmla="*/ 0 w 48"/>
                        <a:gd name="T1" fmla="*/ 0 h 48"/>
                        <a:gd name="T2" fmla="*/ 48 w 48"/>
                        <a:gd name="T3" fmla="*/ 48 h 48"/>
                        <a:gd name="T4" fmla="*/ 48 w 48"/>
                        <a:gd name="T5" fmla="*/ 0 h 48"/>
                        <a:gd name="T6" fmla="*/ 0 w 48"/>
                        <a:gd name="T7" fmla="*/ 48 h 48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48"/>
                        <a:gd name="T13" fmla="*/ 0 h 48"/>
                        <a:gd name="T14" fmla="*/ 48 w 48"/>
                        <a:gd name="T15" fmla="*/ 48 h 48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48" h="48">
                          <a:moveTo>
                            <a:pt x="0" y="0"/>
                          </a:moveTo>
                          <a:lnTo>
                            <a:pt x="48" y="48"/>
                          </a:lnTo>
                          <a:lnTo>
                            <a:pt x="48" y="0"/>
                          </a:lnTo>
                          <a:lnTo>
                            <a:pt x="0" y="48"/>
                          </a:lnTo>
                        </a:path>
                      </a:pathLst>
                    </a:custGeom>
                    <a:noFill/>
                    <a:ln w="254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</p:grpSp>
            </p:grpSp>
            <p:sp>
              <p:nvSpPr>
                <p:cNvPr id="213" name="Line 276"/>
                <p:cNvSpPr>
                  <a:spLocks noChangeShapeType="1"/>
                </p:cNvSpPr>
                <p:nvPr/>
              </p:nvSpPr>
              <p:spPr bwMode="auto">
                <a:xfrm>
                  <a:off x="3060" y="2435"/>
                  <a:ext cx="1" cy="48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14" name="Line 277"/>
                <p:cNvSpPr>
                  <a:spLocks noChangeShapeType="1"/>
                </p:cNvSpPr>
                <p:nvPr/>
              </p:nvSpPr>
              <p:spPr bwMode="auto">
                <a:xfrm>
                  <a:off x="3068" y="2443"/>
                  <a:ext cx="1" cy="48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15" name="Line 278"/>
                <p:cNvSpPr>
                  <a:spLocks noChangeShapeType="1"/>
                </p:cNvSpPr>
                <p:nvPr/>
              </p:nvSpPr>
              <p:spPr bwMode="auto">
                <a:xfrm>
                  <a:off x="3204" y="2435"/>
                  <a:ext cx="1" cy="48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16" name="Line 279"/>
                <p:cNvSpPr>
                  <a:spLocks noChangeShapeType="1"/>
                </p:cNvSpPr>
                <p:nvPr/>
              </p:nvSpPr>
              <p:spPr bwMode="auto">
                <a:xfrm>
                  <a:off x="3212" y="2443"/>
                  <a:ext cx="1" cy="48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17" name="Line 280"/>
                <p:cNvSpPr>
                  <a:spLocks noChangeShapeType="1"/>
                </p:cNvSpPr>
                <p:nvPr/>
              </p:nvSpPr>
              <p:spPr bwMode="auto">
                <a:xfrm>
                  <a:off x="3108" y="2435"/>
                  <a:ext cx="1" cy="48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18" name="Line 281"/>
                <p:cNvSpPr>
                  <a:spLocks noChangeShapeType="1"/>
                </p:cNvSpPr>
                <p:nvPr/>
              </p:nvSpPr>
              <p:spPr bwMode="auto">
                <a:xfrm>
                  <a:off x="3116" y="2443"/>
                  <a:ext cx="1" cy="48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19" name="Line 282"/>
                <p:cNvSpPr>
                  <a:spLocks noChangeShapeType="1"/>
                </p:cNvSpPr>
                <p:nvPr/>
              </p:nvSpPr>
              <p:spPr bwMode="auto">
                <a:xfrm>
                  <a:off x="3156" y="2435"/>
                  <a:ext cx="1" cy="48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20" name="Line 283"/>
                <p:cNvSpPr>
                  <a:spLocks noChangeShapeType="1"/>
                </p:cNvSpPr>
                <p:nvPr/>
              </p:nvSpPr>
              <p:spPr bwMode="auto">
                <a:xfrm>
                  <a:off x="3164" y="2443"/>
                  <a:ext cx="1" cy="48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21" name="Line 284"/>
                <p:cNvSpPr>
                  <a:spLocks noChangeShapeType="1"/>
                </p:cNvSpPr>
                <p:nvPr/>
              </p:nvSpPr>
              <p:spPr bwMode="auto">
                <a:xfrm>
                  <a:off x="3012" y="2435"/>
                  <a:ext cx="1" cy="48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22" name="Line 285"/>
                <p:cNvSpPr>
                  <a:spLocks noChangeShapeType="1"/>
                </p:cNvSpPr>
                <p:nvPr/>
              </p:nvSpPr>
              <p:spPr bwMode="auto">
                <a:xfrm>
                  <a:off x="3020" y="2443"/>
                  <a:ext cx="1" cy="48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23" name="Line 286"/>
                <p:cNvSpPr>
                  <a:spLocks noChangeShapeType="1"/>
                </p:cNvSpPr>
                <p:nvPr/>
              </p:nvSpPr>
              <p:spPr bwMode="auto">
                <a:xfrm>
                  <a:off x="2964" y="2435"/>
                  <a:ext cx="1" cy="48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24" name="Line 287"/>
                <p:cNvSpPr>
                  <a:spLocks noChangeShapeType="1"/>
                </p:cNvSpPr>
                <p:nvPr/>
              </p:nvSpPr>
              <p:spPr bwMode="auto">
                <a:xfrm>
                  <a:off x="2972" y="2443"/>
                  <a:ext cx="1" cy="48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25" name="Line 288"/>
                <p:cNvSpPr>
                  <a:spLocks noChangeShapeType="1"/>
                </p:cNvSpPr>
                <p:nvPr/>
              </p:nvSpPr>
              <p:spPr bwMode="auto">
                <a:xfrm>
                  <a:off x="3268" y="2435"/>
                  <a:ext cx="1" cy="48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26" name="Line 289"/>
                <p:cNvSpPr>
                  <a:spLocks noChangeShapeType="1"/>
                </p:cNvSpPr>
                <p:nvPr/>
              </p:nvSpPr>
              <p:spPr bwMode="auto">
                <a:xfrm>
                  <a:off x="3276" y="2443"/>
                  <a:ext cx="1" cy="48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27" name="Line 290"/>
                <p:cNvSpPr>
                  <a:spLocks noChangeShapeType="1"/>
                </p:cNvSpPr>
                <p:nvPr/>
              </p:nvSpPr>
              <p:spPr bwMode="auto">
                <a:xfrm>
                  <a:off x="3316" y="2435"/>
                  <a:ext cx="1" cy="48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28" name="Line 291"/>
                <p:cNvSpPr>
                  <a:spLocks noChangeShapeType="1"/>
                </p:cNvSpPr>
                <p:nvPr/>
              </p:nvSpPr>
              <p:spPr bwMode="auto">
                <a:xfrm>
                  <a:off x="3324" y="2443"/>
                  <a:ext cx="1" cy="48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sp>
            <p:nvSpPr>
              <p:cNvPr id="72" name="Freeform 292"/>
              <p:cNvSpPr>
                <a:spLocks/>
              </p:cNvSpPr>
              <p:nvPr/>
            </p:nvSpPr>
            <p:spPr bwMode="auto">
              <a:xfrm>
                <a:off x="2868" y="2419"/>
                <a:ext cx="432" cy="16"/>
              </a:xfrm>
              <a:custGeom>
                <a:avLst/>
                <a:gdLst>
                  <a:gd name="T0" fmla="*/ 0 w 432"/>
                  <a:gd name="T1" fmla="*/ 16 h 16"/>
                  <a:gd name="T2" fmla="*/ 16 w 432"/>
                  <a:gd name="T3" fmla="*/ 0 h 16"/>
                  <a:gd name="T4" fmla="*/ 432 w 432"/>
                  <a:gd name="T5" fmla="*/ 0 h 16"/>
                  <a:gd name="T6" fmla="*/ 432 w 432"/>
                  <a:gd name="T7" fmla="*/ 16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32"/>
                  <a:gd name="T13" fmla="*/ 0 h 16"/>
                  <a:gd name="T14" fmla="*/ 432 w 432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32" h="16">
                    <a:moveTo>
                      <a:pt x="0" y="16"/>
                    </a:moveTo>
                    <a:lnTo>
                      <a:pt x="16" y="0"/>
                    </a:lnTo>
                    <a:lnTo>
                      <a:pt x="432" y="0"/>
                    </a:lnTo>
                    <a:lnTo>
                      <a:pt x="432" y="16"/>
                    </a:ln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3" name="Freeform 293"/>
              <p:cNvSpPr>
                <a:spLocks/>
              </p:cNvSpPr>
              <p:nvPr/>
            </p:nvSpPr>
            <p:spPr bwMode="auto">
              <a:xfrm>
                <a:off x="2876" y="2427"/>
                <a:ext cx="432" cy="16"/>
              </a:xfrm>
              <a:custGeom>
                <a:avLst/>
                <a:gdLst>
                  <a:gd name="T0" fmla="*/ 0 w 432"/>
                  <a:gd name="T1" fmla="*/ 16 h 16"/>
                  <a:gd name="T2" fmla="*/ 16 w 432"/>
                  <a:gd name="T3" fmla="*/ 0 h 16"/>
                  <a:gd name="T4" fmla="*/ 432 w 432"/>
                  <a:gd name="T5" fmla="*/ 0 h 16"/>
                  <a:gd name="T6" fmla="*/ 432 w 432"/>
                  <a:gd name="T7" fmla="*/ 16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32"/>
                  <a:gd name="T13" fmla="*/ 0 h 16"/>
                  <a:gd name="T14" fmla="*/ 432 w 432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32" h="16">
                    <a:moveTo>
                      <a:pt x="0" y="16"/>
                    </a:moveTo>
                    <a:lnTo>
                      <a:pt x="16" y="0"/>
                    </a:lnTo>
                    <a:lnTo>
                      <a:pt x="432" y="0"/>
                    </a:lnTo>
                    <a:lnTo>
                      <a:pt x="432" y="16"/>
                    </a:ln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4" name="Freeform 294"/>
              <p:cNvSpPr>
                <a:spLocks/>
              </p:cNvSpPr>
              <p:nvPr/>
            </p:nvSpPr>
            <p:spPr bwMode="auto">
              <a:xfrm>
                <a:off x="3491" y="2324"/>
                <a:ext cx="48" cy="159"/>
              </a:xfrm>
              <a:custGeom>
                <a:avLst/>
                <a:gdLst>
                  <a:gd name="T0" fmla="*/ 0 w 48"/>
                  <a:gd name="T1" fmla="*/ 16 h 159"/>
                  <a:gd name="T2" fmla="*/ 16 w 48"/>
                  <a:gd name="T3" fmla="*/ 0 h 159"/>
                  <a:gd name="T4" fmla="*/ 32 w 48"/>
                  <a:gd name="T5" fmla="*/ 0 h 159"/>
                  <a:gd name="T6" fmla="*/ 48 w 48"/>
                  <a:gd name="T7" fmla="*/ 0 h 159"/>
                  <a:gd name="T8" fmla="*/ 48 w 48"/>
                  <a:gd name="T9" fmla="*/ 16 h 159"/>
                  <a:gd name="T10" fmla="*/ 32 w 48"/>
                  <a:gd name="T11" fmla="*/ 16 h 159"/>
                  <a:gd name="T12" fmla="*/ 32 w 48"/>
                  <a:gd name="T13" fmla="*/ 0 h 159"/>
                  <a:gd name="T14" fmla="*/ 16 w 48"/>
                  <a:gd name="T15" fmla="*/ 0 h 159"/>
                  <a:gd name="T16" fmla="*/ 16 w 48"/>
                  <a:gd name="T17" fmla="*/ 16 h 159"/>
                  <a:gd name="T18" fmla="*/ 16 w 48"/>
                  <a:gd name="T19" fmla="*/ 32 h 159"/>
                  <a:gd name="T20" fmla="*/ 16 w 48"/>
                  <a:gd name="T21" fmla="*/ 159 h 159"/>
                  <a:gd name="T22" fmla="*/ 0 w 48"/>
                  <a:gd name="T23" fmla="*/ 159 h 159"/>
                  <a:gd name="T24" fmla="*/ 0 w 48"/>
                  <a:gd name="T25" fmla="*/ 16 h 15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8"/>
                  <a:gd name="T40" fmla="*/ 0 h 159"/>
                  <a:gd name="T41" fmla="*/ 48 w 48"/>
                  <a:gd name="T42" fmla="*/ 159 h 15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8" h="159">
                    <a:moveTo>
                      <a:pt x="0" y="16"/>
                    </a:moveTo>
                    <a:lnTo>
                      <a:pt x="16" y="0"/>
                    </a:lnTo>
                    <a:lnTo>
                      <a:pt x="32" y="0"/>
                    </a:lnTo>
                    <a:lnTo>
                      <a:pt x="48" y="0"/>
                    </a:lnTo>
                    <a:lnTo>
                      <a:pt x="48" y="16"/>
                    </a:lnTo>
                    <a:lnTo>
                      <a:pt x="32" y="16"/>
                    </a:lnTo>
                    <a:lnTo>
                      <a:pt x="32" y="0"/>
                    </a:lnTo>
                    <a:lnTo>
                      <a:pt x="16" y="0"/>
                    </a:lnTo>
                    <a:lnTo>
                      <a:pt x="16" y="16"/>
                    </a:lnTo>
                    <a:lnTo>
                      <a:pt x="16" y="32"/>
                    </a:lnTo>
                    <a:lnTo>
                      <a:pt x="16" y="159"/>
                    </a:lnTo>
                    <a:lnTo>
                      <a:pt x="0" y="159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5" name="Freeform 295"/>
              <p:cNvSpPr>
                <a:spLocks/>
              </p:cNvSpPr>
              <p:nvPr/>
            </p:nvSpPr>
            <p:spPr bwMode="auto">
              <a:xfrm>
                <a:off x="3491" y="2324"/>
                <a:ext cx="48" cy="159"/>
              </a:xfrm>
              <a:custGeom>
                <a:avLst/>
                <a:gdLst>
                  <a:gd name="T0" fmla="*/ 0 w 48"/>
                  <a:gd name="T1" fmla="*/ 16 h 159"/>
                  <a:gd name="T2" fmla="*/ 16 w 48"/>
                  <a:gd name="T3" fmla="*/ 0 h 159"/>
                  <a:gd name="T4" fmla="*/ 32 w 48"/>
                  <a:gd name="T5" fmla="*/ 0 h 159"/>
                  <a:gd name="T6" fmla="*/ 48 w 48"/>
                  <a:gd name="T7" fmla="*/ 0 h 159"/>
                  <a:gd name="T8" fmla="*/ 48 w 48"/>
                  <a:gd name="T9" fmla="*/ 16 h 159"/>
                  <a:gd name="T10" fmla="*/ 32 w 48"/>
                  <a:gd name="T11" fmla="*/ 16 h 159"/>
                  <a:gd name="T12" fmla="*/ 32 w 48"/>
                  <a:gd name="T13" fmla="*/ 0 h 159"/>
                  <a:gd name="T14" fmla="*/ 16 w 48"/>
                  <a:gd name="T15" fmla="*/ 0 h 159"/>
                  <a:gd name="T16" fmla="*/ 16 w 48"/>
                  <a:gd name="T17" fmla="*/ 16 h 159"/>
                  <a:gd name="T18" fmla="*/ 16 w 48"/>
                  <a:gd name="T19" fmla="*/ 32 h 159"/>
                  <a:gd name="T20" fmla="*/ 16 w 48"/>
                  <a:gd name="T21" fmla="*/ 159 h 159"/>
                  <a:gd name="T22" fmla="*/ 0 w 48"/>
                  <a:gd name="T23" fmla="*/ 159 h 159"/>
                  <a:gd name="T24" fmla="*/ 0 w 48"/>
                  <a:gd name="T25" fmla="*/ 16 h 15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8"/>
                  <a:gd name="T40" fmla="*/ 0 h 159"/>
                  <a:gd name="T41" fmla="*/ 48 w 48"/>
                  <a:gd name="T42" fmla="*/ 159 h 15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8" h="159">
                    <a:moveTo>
                      <a:pt x="0" y="16"/>
                    </a:moveTo>
                    <a:lnTo>
                      <a:pt x="16" y="0"/>
                    </a:lnTo>
                    <a:lnTo>
                      <a:pt x="32" y="0"/>
                    </a:lnTo>
                    <a:lnTo>
                      <a:pt x="48" y="0"/>
                    </a:lnTo>
                    <a:lnTo>
                      <a:pt x="48" y="16"/>
                    </a:lnTo>
                    <a:lnTo>
                      <a:pt x="32" y="16"/>
                    </a:lnTo>
                    <a:lnTo>
                      <a:pt x="32" y="0"/>
                    </a:lnTo>
                    <a:lnTo>
                      <a:pt x="16" y="0"/>
                    </a:lnTo>
                    <a:lnTo>
                      <a:pt x="16" y="16"/>
                    </a:lnTo>
                    <a:lnTo>
                      <a:pt x="16" y="32"/>
                    </a:lnTo>
                    <a:lnTo>
                      <a:pt x="16" y="159"/>
                    </a:lnTo>
                    <a:lnTo>
                      <a:pt x="0" y="159"/>
                    </a:lnTo>
                    <a:lnTo>
                      <a:pt x="0" y="16"/>
                    </a:lnTo>
                    <a:close/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6" name="Freeform 296"/>
              <p:cNvSpPr>
                <a:spLocks/>
              </p:cNvSpPr>
              <p:nvPr/>
            </p:nvSpPr>
            <p:spPr bwMode="auto">
              <a:xfrm>
                <a:off x="3499" y="2332"/>
                <a:ext cx="48" cy="159"/>
              </a:xfrm>
              <a:custGeom>
                <a:avLst/>
                <a:gdLst>
                  <a:gd name="T0" fmla="*/ 0 w 48"/>
                  <a:gd name="T1" fmla="*/ 16 h 159"/>
                  <a:gd name="T2" fmla="*/ 16 w 48"/>
                  <a:gd name="T3" fmla="*/ 0 h 159"/>
                  <a:gd name="T4" fmla="*/ 32 w 48"/>
                  <a:gd name="T5" fmla="*/ 0 h 159"/>
                  <a:gd name="T6" fmla="*/ 48 w 48"/>
                  <a:gd name="T7" fmla="*/ 0 h 159"/>
                  <a:gd name="T8" fmla="*/ 48 w 48"/>
                  <a:gd name="T9" fmla="*/ 16 h 159"/>
                  <a:gd name="T10" fmla="*/ 32 w 48"/>
                  <a:gd name="T11" fmla="*/ 16 h 159"/>
                  <a:gd name="T12" fmla="*/ 32 w 48"/>
                  <a:gd name="T13" fmla="*/ 0 h 159"/>
                  <a:gd name="T14" fmla="*/ 16 w 48"/>
                  <a:gd name="T15" fmla="*/ 0 h 159"/>
                  <a:gd name="T16" fmla="*/ 16 w 48"/>
                  <a:gd name="T17" fmla="*/ 16 h 159"/>
                  <a:gd name="T18" fmla="*/ 16 w 48"/>
                  <a:gd name="T19" fmla="*/ 32 h 159"/>
                  <a:gd name="T20" fmla="*/ 16 w 48"/>
                  <a:gd name="T21" fmla="*/ 159 h 159"/>
                  <a:gd name="T22" fmla="*/ 0 w 48"/>
                  <a:gd name="T23" fmla="*/ 159 h 159"/>
                  <a:gd name="T24" fmla="*/ 0 w 48"/>
                  <a:gd name="T25" fmla="*/ 16 h 15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8"/>
                  <a:gd name="T40" fmla="*/ 0 h 159"/>
                  <a:gd name="T41" fmla="*/ 48 w 48"/>
                  <a:gd name="T42" fmla="*/ 159 h 15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8" h="159">
                    <a:moveTo>
                      <a:pt x="0" y="16"/>
                    </a:moveTo>
                    <a:lnTo>
                      <a:pt x="16" y="0"/>
                    </a:lnTo>
                    <a:lnTo>
                      <a:pt x="32" y="0"/>
                    </a:lnTo>
                    <a:lnTo>
                      <a:pt x="48" y="0"/>
                    </a:lnTo>
                    <a:lnTo>
                      <a:pt x="48" y="16"/>
                    </a:lnTo>
                    <a:lnTo>
                      <a:pt x="32" y="16"/>
                    </a:lnTo>
                    <a:lnTo>
                      <a:pt x="32" y="0"/>
                    </a:lnTo>
                    <a:lnTo>
                      <a:pt x="16" y="0"/>
                    </a:lnTo>
                    <a:lnTo>
                      <a:pt x="16" y="16"/>
                    </a:lnTo>
                    <a:lnTo>
                      <a:pt x="16" y="32"/>
                    </a:lnTo>
                    <a:lnTo>
                      <a:pt x="16" y="159"/>
                    </a:lnTo>
                    <a:lnTo>
                      <a:pt x="0" y="159"/>
                    </a:lnTo>
                    <a:lnTo>
                      <a:pt x="0" y="16"/>
                    </a:lnTo>
                    <a:close/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grpSp>
            <p:nvGrpSpPr>
              <p:cNvPr id="77" name="Group 297"/>
              <p:cNvGrpSpPr>
                <a:grpSpLocks/>
              </p:cNvGrpSpPr>
              <p:nvPr/>
            </p:nvGrpSpPr>
            <p:grpSpPr bwMode="auto">
              <a:xfrm>
                <a:off x="3412" y="2451"/>
                <a:ext cx="79" cy="32"/>
                <a:chOff x="3412" y="2451"/>
                <a:chExt cx="79" cy="32"/>
              </a:xfrm>
            </p:grpSpPr>
            <p:sp>
              <p:nvSpPr>
                <p:cNvPr id="205" name="Rectangle 298"/>
                <p:cNvSpPr>
                  <a:spLocks noChangeArrowheads="1"/>
                </p:cNvSpPr>
                <p:nvPr/>
              </p:nvSpPr>
              <p:spPr bwMode="auto">
                <a:xfrm>
                  <a:off x="3412" y="2451"/>
                  <a:ext cx="48" cy="32"/>
                </a:xfrm>
                <a:prstGeom prst="rect">
                  <a:avLst/>
                </a:prstGeom>
                <a:solidFill>
                  <a:srgbClr val="0099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06" name="Rectangle 299"/>
                <p:cNvSpPr>
                  <a:spLocks noChangeArrowheads="1"/>
                </p:cNvSpPr>
                <p:nvPr/>
              </p:nvSpPr>
              <p:spPr bwMode="auto">
                <a:xfrm>
                  <a:off x="3420" y="2459"/>
                  <a:ext cx="32" cy="16"/>
                </a:xfrm>
                <a:prstGeom prst="rect">
                  <a:avLst/>
                </a:prstGeom>
                <a:noFill/>
                <a:ln w="254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07" name="Rectangle 300"/>
                <p:cNvSpPr>
                  <a:spLocks noChangeArrowheads="1"/>
                </p:cNvSpPr>
                <p:nvPr/>
              </p:nvSpPr>
              <p:spPr bwMode="auto">
                <a:xfrm>
                  <a:off x="3428" y="2467"/>
                  <a:ext cx="32" cy="16"/>
                </a:xfrm>
                <a:prstGeom prst="rect">
                  <a:avLst/>
                </a:prstGeom>
                <a:noFill/>
                <a:ln w="254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08" name="Rectangle 301"/>
                <p:cNvSpPr>
                  <a:spLocks noChangeArrowheads="1"/>
                </p:cNvSpPr>
                <p:nvPr/>
              </p:nvSpPr>
              <p:spPr bwMode="auto">
                <a:xfrm>
                  <a:off x="3460" y="2451"/>
                  <a:ext cx="31" cy="32"/>
                </a:xfrm>
                <a:prstGeom prst="rect">
                  <a:avLst/>
                </a:prstGeom>
                <a:solidFill>
                  <a:srgbClr val="00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09" name="Rectangle 302"/>
                <p:cNvSpPr>
                  <a:spLocks noChangeArrowheads="1"/>
                </p:cNvSpPr>
                <p:nvPr/>
              </p:nvSpPr>
              <p:spPr bwMode="auto">
                <a:xfrm>
                  <a:off x="3468" y="2459"/>
                  <a:ext cx="15" cy="16"/>
                </a:xfrm>
                <a:prstGeom prst="rect">
                  <a:avLst/>
                </a:prstGeom>
                <a:noFill/>
                <a:ln w="254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10" name="Rectangle 303"/>
                <p:cNvSpPr>
                  <a:spLocks noChangeArrowheads="1"/>
                </p:cNvSpPr>
                <p:nvPr/>
              </p:nvSpPr>
              <p:spPr bwMode="auto">
                <a:xfrm>
                  <a:off x="3476" y="2467"/>
                  <a:ext cx="15" cy="16"/>
                </a:xfrm>
                <a:prstGeom prst="rect">
                  <a:avLst/>
                </a:prstGeom>
                <a:noFill/>
                <a:ln w="254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sp>
            <p:nvSpPr>
              <p:cNvPr id="78" name="Freeform 304"/>
              <p:cNvSpPr>
                <a:spLocks/>
              </p:cNvSpPr>
              <p:nvPr/>
            </p:nvSpPr>
            <p:spPr bwMode="auto">
              <a:xfrm>
                <a:off x="3667" y="2356"/>
                <a:ext cx="32" cy="95"/>
              </a:xfrm>
              <a:custGeom>
                <a:avLst/>
                <a:gdLst>
                  <a:gd name="T0" fmla="*/ 0 w 32"/>
                  <a:gd name="T1" fmla="*/ 16 h 95"/>
                  <a:gd name="T2" fmla="*/ 16 w 32"/>
                  <a:gd name="T3" fmla="*/ 16 h 95"/>
                  <a:gd name="T4" fmla="*/ 16 w 32"/>
                  <a:gd name="T5" fmla="*/ 0 h 95"/>
                  <a:gd name="T6" fmla="*/ 16 w 32"/>
                  <a:gd name="T7" fmla="*/ 16 h 95"/>
                  <a:gd name="T8" fmla="*/ 32 w 32"/>
                  <a:gd name="T9" fmla="*/ 16 h 95"/>
                  <a:gd name="T10" fmla="*/ 16 w 32"/>
                  <a:gd name="T11" fmla="*/ 16 h 95"/>
                  <a:gd name="T12" fmla="*/ 16 w 32"/>
                  <a:gd name="T13" fmla="*/ 95 h 95"/>
                  <a:gd name="T14" fmla="*/ 0 w 32"/>
                  <a:gd name="T15" fmla="*/ 95 h 95"/>
                  <a:gd name="T16" fmla="*/ 0 w 32"/>
                  <a:gd name="T17" fmla="*/ 16 h 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2"/>
                  <a:gd name="T28" fmla="*/ 0 h 95"/>
                  <a:gd name="T29" fmla="*/ 32 w 32"/>
                  <a:gd name="T30" fmla="*/ 95 h 9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2" h="95">
                    <a:moveTo>
                      <a:pt x="0" y="16"/>
                    </a:moveTo>
                    <a:lnTo>
                      <a:pt x="16" y="16"/>
                    </a:lnTo>
                    <a:lnTo>
                      <a:pt x="16" y="0"/>
                    </a:lnTo>
                    <a:lnTo>
                      <a:pt x="16" y="16"/>
                    </a:lnTo>
                    <a:lnTo>
                      <a:pt x="32" y="16"/>
                    </a:lnTo>
                    <a:lnTo>
                      <a:pt x="16" y="16"/>
                    </a:lnTo>
                    <a:lnTo>
                      <a:pt x="16" y="95"/>
                    </a:lnTo>
                    <a:lnTo>
                      <a:pt x="0" y="95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9" name="Freeform 305"/>
              <p:cNvSpPr>
                <a:spLocks/>
              </p:cNvSpPr>
              <p:nvPr/>
            </p:nvSpPr>
            <p:spPr bwMode="auto">
              <a:xfrm>
                <a:off x="3667" y="2356"/>
                <a:ext cx="32" cy="95"/>
              </a:xfrm>
              <a:custGeom>
                <a:avLst/>
                <a:gdLst>
                  <a:gd name="T0" fmla="*/ 0 w 32"/>
                  <a:gd name="T1" fmla="*/ 16 h 95"/>
                  <a:gd name="T2" fmla="*/ 16 w 32"/>
                  <a:gd name="T3" fmla="*/ 16 h 95"/>
                  <a:gd name="T4" fmla="*/ 16 w 32"/>
                  <a:gd name="T5" fmla="*/ 0 h 95"/>
                  <a:gd name="T6" fmla="*/ 16 w 32"/>
                  <a:gd name="T7" fmla="*/ 16 h 95"/>
                  <a:gd name="T8" fmla="*/ 32 w 32"/>
                  <a:gd name="T9" fmla="*/ 16 h 95"/>
                  <a:gd name="T10" fmla="*/ 16 w 32"/>
                  <a:gd name="T11" fmla="*/ 16 h 95"/>
                  <a:gd name="T12" fmla="*/ 16 w 32"/>
                  <a:gd name="T13" fmla="*/ 95 h 95"/>
                  <a:gd name="T14" fmla="*/ 0 w 32"/>
                  <a:gd name="T15" fmla="*/ 95 h 95"/>
                  <a:gd name="T16" fmla="*/ 0 w 32"/>
                  <a:gd name="T17" fmla="*/ 16 h 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2"/>
                  <a:gd name="T28" fmla="*/ 0 h 95"/>
                  <a:gd name="T29" fmla="*/ 32 w 32"/>
                  <a:gd name="T30" fmla="*/ 95 h 9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2" h="95">
                    <a:moveTo>
                      <a:pt x="0" y="16"/>
                    </a:moveTo>
                    <a:lnTo>
                      <a:pt x="16" y="16"/>
                    </a:lnTo>
                    <a:lnTo>
                      <a:pt x="16" y="0"/>
                    </a:lnTo>
                    <a:lnTo>
                      <a:pt x="16" y="16"/>
                    </a:lnTo>
                    <a:lnTo>
                      <a:pt x="32" y="16"/>
                    </a:lnTo>
                    <a:lnTo>
                      <a:pt x="16" y="16"/>
                    </a:lnTo>
                    <a:lnTo>
                      <a:pt x="16" y="95"/>
                    </a:lnTo>
                    <a:lnTo>
                      <a:pt x="0" y="95"/>
                    </a:lnTo>
                    <a:lnTo>
                      <a:pt x="0" y="16"/>
                    </a:lnTo>
                    <a:close/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0" name="Freeform 306"/>
              <p:cNvSpPr>
                <a:spLocks/>
              </p:cNvSpPr>
              <p:nvPr/>
            </p:nvSpPr>
            <p:spPr bwMode="auto">
              <a:xfrm>
                <a:off x="3675" y="2364"/>
                <a:ext cx="32" cy="95"/>
              </a:xfrm>
              <a:custGeom>
                <a:avLst/>
                <a:gdLst>
                  <a:gd name="T0" fmla="*/ 0 w 32"/>
                  <a:gd name="T1" fmla="*/ 16 h 95"/>
                  <a:gd name="T2" fmla="*/ 16 w 32"/>
                  <a:gd name="T3" fmla="*/ 16 h 95"/>
                  <a:gd name="T4" fmla="*/ 16 w 32"/>
                  <a:gd name="T5" fmla="*/ 0 h 95"/>
                  <a:gd name="T6" fmla="*/ 16 w 32"/>
                  <a:gd name="T7" fmla="*/ 16 h 95"/>
                  <a:gd name="T8" fmla="*/ 32 w 32"/>
                  <a:gd name="T9" fmla="*/ 16 h 95"/>
                  <a:gd name="T10" fmla="*/ 16 w 32"/>
                  <a:gd name="T11" fmla="*/ 16 h 95"/>
                  <a:gd name="T12" fmla="*/ 16 w 32"/>
                  <a:gd name="T13" fmla="*/ 95 h 95"/>
                  <a:gd name="T14" fmla="*/ 0 w 32"/>
                  <a:gd name="T15" fmla="*/ 95 h 95"/>
                  <a:gd name="T16" fmla="*/ 0 w 32"/>
                  <a:gd name="T17" fmla="*/ 16 h 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2"/>
                  <a:gd name="T28" fmla="*/ 0 h 95"/>
                  <a:gd name="T29" fmla="*/ 32 w 32"/>
                  <a:gd name="T30" fmla="*/ 95 h 9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2" h="95">
                    <a:moveTo>
                      <a:pt x="0" y="16"/>
                    </a:moveTo>
                    <a:lnTo>
                      <a:pt x="16" y="16"/>
                    </a:lnTo>
                    <a:lnTo>
                      <a:pt x="16" y="0"/>
                    </a:lnTo>
                    <a:lnTo>
                      <a:pt x="16" y="16"/>
                    </a:lnTo>
                    <a:lnTo>
                      <a:pt x="32" y="16"/>
                    </a:lnTo>
                    <a:lnTo>
                      <a:pt x="16" y="16"/>
                    </a:lnTo>
                    <a:lnTo>
                      <a:pt x="16" y="95"/>
                    </a:lnTo>
                    <a:lnTo>
                      <a:pt x="0" y="95"/>
                    </a:lnTo>
                    <a:lnTo>
                      <a:pt x="0" y="16"/>
                    </a:lnTo>
                    <a:close/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grpSp>
            <p:nvGrpSpPr>
              <p:cNvPr id="81" name="Group 307"/>
              <p:cNvGrpSpPr>
                <a:grpSpLocks/>
              </p:cNvGrpSpPr>
              <p:nvPr/>
            </p:nvGrpSpPr>
            <p:grpSpPr bwMode="auto">
              <a:xfrm>
                <a:off x="3396" y="2324"/>
                <a:ext cx="40" cy="167"/>
                <a:chOff x="3396" y="2324"/>
                <a:chExt cx="40" cy="167"/>
              </a:xfrm>
            </p:grpSpPr>
            <p:grpSp>
              <p:nvGrpSpPr>
                <p:cNvPr id="181" name="Group 308"/>
                <p:cNvGrpSpPr>
                  <a:grpSpLocks/>
                </p:cNvGrpSpPr>
                <p:nvPr/>
              </p:nvGrpSpPr>
              <p:grpSpPr bwMode="auto">
                <a:xfrm>
                  <a:off x="3396" y="2435"/>
                  <a:ext cx="40" cy="56"/>
                  <a:chOff x="3396" y="2435"/>
                  <a:chExt cx="40" cy="56"/>
                </a:xfrm>
              </p:grpSpPr>
              <p:sp>
                <p:nvSpPr>
                  <p:cNvPr id="198" name="Rectangle 309"/>
                  <p:cNvSpPr>
                    <a:spLocks noChangeArrowheads="1"/>
                  </p:cNvSpPr>
                  <p:nvPr/>
                </p:nvSpPr>
                <p:spPr bwMode="auto">
                  <a:xfrm>
                    <a:off x="3396" y="2451"/>
                    <a:ext cx="16" cy="16"/>
                  </a:xfrm>
                  <a:prstGeom prst="rect">
                    <a:avLst/>
                  </a:prstGeom>
                  <a:noFill/>
                  <a:ln w="254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199" name="Freeform 310"/>
                  <p:cNvSpPr>
                    <a:spLocks/>
                  </p:cNvSpPr>
                  <p:nvPr/>
                </p:nvSpPr>
                <p:spPr bwMode="auto">
                  <a:xfrm>
                    <a:off x="3396" y="2467"/>
                    <a:ext cx="32" cy="16"/>
                  </a:xfrm>
                  <a:custGeom>
                    <a:avLst/>
                    <a:gdLst>
                      <a:gd name="T0" fmla="*/ 0 w 32"/>
                      <a:gd name="T1" fmla="*/ 0 h 16"/>
                      <a:gd name="T2" fmla="*/ 32 w 32"/>
                      <a:gd name="T3" fmla="*/ 16 h 16"/>
                      <a:gd name="T4" fmla="*/ 32 w 32"/>
                      <a:gd name="T5" fmla="*/ 0 h 16"/>
                      <a:gd name="T6" fmla="*/ 0 w 32"/>
                      <a:gd name="T7" fmla="*/ 16 h 1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2"/>
                      <a:gd name="T13" fmla="*/ 0 h 16"/>
                      <a:gd name="T14" fmla="*/ 32 w 32"/>
                      <a:gd name="T15" fmla="*/ 16 h 1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2" h="16">
                        <a:moveTo>
                          <a:pt x="0" y="0"/>
                        </a:moveTo>
                        <a:lnTo>
                          <a:pt x="32" y="16"/>
                        </a:lnTo>
                        <a:lnTo>
                          <a:pt x="32" y="0"/>
                        </a:lnTo>
                        <a:lnTo>
                          <a:pt x="0" y="16"/>
                        </a:ln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200" name="Freeform 311"/>
                  <p:cNvSpPr>
                    <a:spLocks/>
                  </p:cNvSpPr>
                  <p:nvPr/>
                </p:nvSpPr>
                <p:spPr bwMode="auto">
                  <a:xfrm>
                    <a:off x="3404" y="2475"/>
                    <a:ext cx="32" cy="16"/>
                  </a:xfrm>
                  <a:custGeom>
                    <a:avLst/>
                    <a:gdLst>
                      <a:gd name="T0" fmla="*/ 0 w 32"/>
                      <a:gd name="T1" fmla="*/ 0 h 16"/>
                      <a:gd name="T2" fmla="*/ 32 w 32"/>
                      <a:gd name="T3" fmla="*/ 16 h 16"/>
                      <a:gd name="T4" fmla="*/ 32 w 32"/>
                      <a:gd name="T5" fmla="*/ 0 h 16"/>
                      <a:gd name="T6" fmla="*/ 0 w 32"/>
                      <a:gd name="T7" fmla="*/ 16 h 1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2"/>
                      <a:gd name="T13" fmla="*/ 0 h 16"/>
                      <a:gd name="T14" fmla="*/ 32 w 32"/>
                      <a:gd name="T15" fmla="*/ 16 h 1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2" h="16">
                        <a:moveTo>
                          <a:pt x="0" y="0"/>
                        </a:moveTo>
                        <a:lnTo>
                          <a:pt x="32" y="16"/>
                        </a:lnTo>
                        <a:lnTo>
                          <a:pt x="32" y="0"/>
                        </a:lnTo>
                        <a:lnTo>
                          <a:pt x="0" y="16"/>
                        </a:ln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201" name="Rectangle 312"/>
                  <p:cNvSpPr>
                    <a:spLocks noChangeArrowheads="1"/>
                  </p:cNvSpPr>
                  <p:nvPr/>
                </p:nvSpPr>
                <p:spPr bwMode="auto">
                  <a:xfrm>
                    <a:off x="3404" y="2443"/>
                    <a:ext cx="16" cy="16"/>
                  </a:xfrm>
                  <a:prstGeom prst="rect">
                    <a:avLst/>
                  </a:prstGeom>
                  <a:noFill/>
                  <a:ln w="254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202" name="Rectangle 313"/>
                  <p:cNvSpPr>
                    <a:spLocks noChangeArrowheads="1"/>
                  </p:cNvSpPr>
                  <p:nvPr/>
                </p:nvSpPr>
                <p:spPr bwMode="auto">
                  <a:xfrm>
                    <a:off x="3412" y="2451"/>
                    <a:ext cx="16" cy="16"/>
                  </a:xfrm>
                  <a:prstGeom prst="rect">
                    <a:avLst/>
                  </a:prstGeom>
                  <a:noFill/>
                  <a:ln w="254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203" name="Freeform 314"/>
                  <p:cNvSpPr>
                    <a:spLocks/>
                  </p:cNvSpPr>
                  <p:nvPr/>
                </p:nvSpPr>
                <p:spPr bwMode="auto">
                  <a:xfrm>
                    <a:off x="3396" y="2435"/>
                    <a:ext cx="32" cy="32"/>
                  </a:xfrm>
                  <a:custGeom>
                    <a:avLst/>
                    <a:gdLst>
                      <a:gd name="T0" fmla="*/ 0 w 32"/>
                      <a:gd name="T1" fmla="*/ 0 h 32"/>
                      <a:gd name="T2" fmla="*/ 32 w 32"/>
                      <a:gd name="T3" fmla="*/ 32 h 32"/>
                      <a:gd name="T4" fmla="*/ 32 w 32"/>
                      <a:gd name="T5" fmla="*/ 0 h 32"/>
                      <a:gd name="T6" fmla="*/ 0 w 32"/>
                      <a:gd name="T7" fmla="*/ 32 h 3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2"/>
                      <a:gd name="T13" fmla="*/ 0 h 32"/>
                      <a:gd name="T14" fmla="*/ 32 w 32"/>
                      <a:gd name="T15" fmla="*/ 32 h 32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2" h="32">
                        <a:moveTo>
                          <a:pt x="0" y="0"/>
                        </a:moveTo>
                        <a:lnTo>
                          <a:pt x="32" y="32"/>
                        </a:lnTo>
                        <a:lnTo>
                          <a:pt x="32" y="0"/>
                        </a:lnTo>
                        <a:lnTo>
                          <a:pt x="0" y="32"/>
                        </a:ln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204" name="Freeform 315"/>
                  <p:cNvSpPr>
                    <a:spLocks/>
                  </p:cNvSpPr>
                  <p:nvPr/>
                </p:nvSpPr>
                <p:spPr bwMode="auto">
                  <a:xfrm>
                    <a:off x="3404" y="2443"/>
                    <a:ext cx="32" cy="32"/>
                  </a:xfrm>
                  <a:custGeom>
                    <a:avLst/>
                    <a:gdLst>
                      <a:gd name="T0" fmla="*/ 0 w 32"/>
                      <a:gd name="T1" fmla="*/ 0 h 32"/>
                      <a:gd name="T2" fmla="*/ 32 w 32"/>
                      <a:gd name="T3" fmla="*/ 32 h 32"/>
                      <a:gd name="T4" fmla="*/ 32 w 32"/>
                      <a:gd name="T5" fmla="*/ 0 h 32"/>
                      <a:gd name="T6" fmla="*/ 0 w 32"/>
                      <a:gd name="T7" fmla="*/ 32 h 3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2"/>
                      <a:gd name="T13" fmla="*/ 0 h 32"/>
                      <a:gd name="T14" fmla="*/ 32 w 32"/>
                      <a:gd name="T15" fmla="*/ 32 h 32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2" h="32">
                        <a:moveTo>
                          <a:pt x="0" y="0"/>
                        </a:moveTo>
                        <a:lnTo>
                          <a:pt x="32" y="32"/>
                        </a:lnTo>
                        <a:lnTo>
                          <a:pt x="32" y="0"/>
                        </a:lnTo>
                        <a:lnTo>
                          <a:pt x="0" y="32"/>
                        </a:ln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182" name="Group 316"/>
                <p:cNvGrpSpPr>
                  <a:grpSpLocks/>
                </p:cNvGrpSpPr>
                <p:nvPr/>
              </p:nvGrpSpPr>
              <p:grpSpPr bwMode="auto">
                <a:xfrm>
                  <a:off x="3396" y="2372"/>
                  <a:ext cx="40" cy="71"/>
                  <a:chOff x="3396" y="2372"/>
                  <a:chExt cx="40" cy="71"/>
                </a:xfrm>
              </p:grpSpPr>
              <p:sp>
                <p:nvSpPr>
                  <p:cNvPr id="191" name="Rectangle 317"/>
                  <p:cNvSpPr>
                    <a:spLocks noChangeArrowheads="1"/>
                  </p:cNvSpPr>
                  <p:nvPr/>
                </p:nvSpPr>
                <p:spPr bwMode="auto">
                  <a:xfrm>
                    <a:off x="3396" y="2403"/>
                    <a:ext cx="16" cy="16"/>
                  </a:xfrm>
                  <a:prstGeom prst="rect">
                    <a:avLst/>
                  </a:prstGeom>
                  <a:noFill/>
                  <a:ln w="254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192" name="Freeform 318"/>
                  <p:cNvSpPr>
                    <a:spLocks/>
                  </p:cNvSpPr>
                  <p:nvPr/>
                </p:nvSpPr>
                <p:spPr bwMode="auto">
                  <a:xfrm>
                    <a:off x="3396" y="2403"/>
                    <a:ext cx="32" cy="32"/>
                  </a:xfrm>
                  <a:custGeom>
                    <a:avLst/>
                    <a:gdLst>
                      <a:gd name="T0" fmla="*/ 0 w 32"/>
                      <a:gd name="T1" fmla="*/ 0 h 32"/>
                      <a:gd name="T2" fmla="*/ 32 w 32"/>
                      <a:gd name="T3" fmla="*/ 32 h 32"/>
                      <a:gd name="T4" fmla="*/ 32 w 32"/>
                      <a:gd name="T5" fmla="*/ 0 h 32"/>
                      <a:gd name="T6" fmla="*/ 0 w 32"/>
                      <a:gd name="T7" fmla="*/ 32 h 3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2"/>
                      <a:gd name="T13" fmla="*/ 0 h 32"/>
                      <a:gd name="T14" fmla="*/ 32 w 32"/>
                      <a:gd name="T15" fmla="*/ 32 h 32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2" h="32">
                        <a:moveTo>
                          <a:pt x="0" y="0"/>
                        </a:moveTo>
                        <a:lnTo>
                          <a:pt x="32" y="32"/>
                        </a:lnTo>
                        <a:lnTo>
                          <a:pt x="32" y="0"/>
                        </a:lnTo>
                        <a:lnTo>
                          <a:pt x="0" y="32"/>
                        </a:ln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193" name="Freeform 319"/>
                  <p:cNvSpPr>
                    <a:spLocks/>
                  </p:cNvSpPr>
                  <p:nvPr/>
                </p:nvSpPr>
                <p:spPr bwMode="auto">
                  <a:xfrm>
                    <a:off x="3404" y="2411"/>
                    <a:ext cx="32" cy="32"/>
                  </a:xfrm>
                  <a:custGeom>
                    <a:avLst/>
                    <a:gdLst>
                      <a:gd name="T0" fmla="*/ 0 w 32"/>
                      <a:gd name="T1" fmla="*/ 0 h 32"/>
                      <a:gd name="T2" fmla="*/ 32 w 32"/>
                      <a:gd name="T3" fmla="*/ 32 h 32"/>
                      <a:gd name="T4" fmla="*/ 32 w 32"/>
                      <a:gd name="T5" fmla="*/ 0 h 32"/>
                      <a:gd name="T6" fmla="*/ 0 w 32"/>
                      <a:gd name="T7" fmla="*/ 32 h 3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2"/>
                      <a:gd name="T13" fmla="*/ 0 h 32"/>
                      <a:gd name="T14" fmla="*/ 32 w 32"/>
                      <a:gd name="T15" fmla="*/ 32 h 32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2" h="32">
                        <a:moveTo>
                          <a:pt x="0" y="0"/>
                        </a:moveTo>
                        <a:lnTo>
                          <a:pt x="32" y="32"/>
                        </a:lnTo>
                        <a:lnTo>
                          <a:pt x="32" y="0"/>
                        </a:lnTo>
                        <a:lnTo>
                          <a:pt x="0" y="32"/>
                        </a:ln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194" name="Rectangle 320"/>
                  <p:cNvSpPr>
                    <a:spLocks noChangeArrowheads="1"/>
                  </p:cNvSpPr>
                  <p:nvPr/>
                </p:nvSpPr>
                <p:spPr bwMode="auto">
                  <a:xfrm>
                    <a:off x="3404" y="2380"/>
                    <a:ext cx="16" cy="15"/>
                  </a:xfrm>
                  <a:prstGeom prst="rect">
                    <a:avLst/>
                  </a:prstGeom>
                  <a:noFill/>
                  <a:ln w="254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195" name="Rectangle 321"/>
                  <p:cNvSpPr>
                    <a:spLocks noChangeArrowheads="1"/>
                  </p:cNvSpPr>
                  <p:nvPr/>
                </p:nvSpPr>
                <p:spPr bwMode="auto">
                  <a:xfrm>
                    <a:off x="3412" y="2388"/>
                    <a:ext cx="16" cy="15"/>
                  </a:xfrm>
                  <a:prstGeom prst="rect">
                    <a:avLst/>
                  </a:prstGeom>
                  <a:noFill/>
                  <a:ln w="254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196" name="Freeform 322"/>
                  <p:cNvSpPr>
                    <a:spLocks/>
                  </p:cNvSpPr>
                  <p:nvPr/>
                </p:nvSpPr>
                <p:spPr bwMode="auto">
                  <a:xfrm>
                    <a:off x="3396" y="2372"/>
                    <a:ext cx="32" cy="31"/>
                  </a:xfrm>
                  <a:custGeom>
                    <a:avLst/>
                    <a:gdLst>
                      <a:gd name="T0" fmla="*/ 0 w 32"/>
                      <a:gd name="T1" fmla="*/ 0 h 31"/>
                      <a:gd name="T2" fmla="*/ 32 w 32"/>
                      <a:gd name="T3" fmla="*/ 31 h 31"/>
                      <a:gd name="T4" fmla="*/ 32 w 32"/>
                      <a:gd name="T5" fmla="*/ 0 h 31"/>
                      <a:gd name="T6" fmla="*/ 0 w 32"/>
                      <a:gd name="T7" fmla="*/ 31 h 31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2"/>
                      <a:gd name="T13" fmla="*/ 0 h 31"/>
                      <a:gd name="T14" fmla="*/ 32 w 32"/>
                      <a:gd name="T15" fmla="*/ 31 h 31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2" h="31">
                        <a:moveTo>
                          <a:pt x="0" y="0"/>
                        </a:moveTo>
                        <a:lnTo>
                          <a:pt x="32" y="31"/>
                        </a:lnTo>
                        <a:lnTo>
                          <a:pt x="32" y="0"/>
                        </a:lnTo>
                        <a:lnTo>
                          <a:pt x="0" y="31"/>
                        </a:ln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197" name="Freeform 323"/>
                  <p:cNvSpPr>
                    <a:spLocks/>
                  </p:cNvSpPr>
                  <p:nvPr/>
                </p:nvSpPr>
                <p:spPr bwMode="auto">
                  <a:xfrm>
                    <a:off x="3404" y="2380"/>
                    <a:ext cx="32" cy="31"/>
                  </a:xfrm>
                  <a:custGeom>
                    <a:avLst/>
                    <a:gdLst>
                      <a:gd name="T0" fmla="*/ 0 w 32"/>
                      <a:gd name="T1" fmla="*/ 0 h 31"/>
                      <a:gd name="T2" fmla="*/ 32 w 32"/>
                      <a:gd name="T3" fmla="*/ 31 h 31"/>
                      <a:gd name="T4" fmla="*/ 32 w 32"/>
                      <a:gd name="T5" fmla="*/ 0 h 31"/>
                      <a:gd name="T6" fmla="*/ 0 w 32"/>
                      <a:gd name="T7" fmla="*/ 31 h 31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2"/>
                      <a:gd name="T13" fmla="*/ 0 h 31"/>
                      <a:gd name="T14" fmla="*/ 32 w 32"/>
                      <a:gd name="T15" fmla="*/ 31 h 31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2" h="31">
                        <a:moveTo>
                          <a:pt x="0" y="0"/>
                        </a:moveTo>
                        <a:lnTo>
                          <a:pt x="32" y="31"/>
                        </a:lnTo>
                        <a:lnTo>
                          <a:pt x="32" y="0"/>
                        </a:lnTo>
                        <a:lnTo>
                          <a:pt x="0" y="31"/>
                        </a:ln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183" name="Group 324"/>
                <p:cNvGrpSpPr>
                  <a:grpSpLocks/>
                </p:cNvGrpSpPr>
                <p:nvPr/>
              </p:nvGrpSpPr>
              <p:grpSpPr bwMode="auto">
                <a:xfrm>
                  <a:off x="3396" y="2324"/>
                  <a:ext cx="40" cy="56"/>
                  <a:chOff x="3396" y="2324"/>
                  <a:chExt cx="40" cy="56"/>
                </a:xfrm>
              </p:grpSpPr>
              <p:sp>
                <p:nvSpPr>
                  <p:cNvPr id="184" name="Rectangle 325"/>
                  <p:cNvSpPr>
                    <a:spLocks noChangeArrowheads="1"/>
                  </p:cNvSpPr>
                  <p:nvPr/>
                </p:nvSpPr>
                <p:spPr bwMode="auto">
                  <a:xfrm>
                    <a:off x="3396" y="2356"/>
                    <a:ext cx="16" cy="0"/>
                  </a:xfrm>
                  <a:prstGeom prst="rect">
                    <a:avLst/>
                  </a:prstGeom>
                  <a:noFill/>
                  <a:ln w="254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185" name="Freeform 326"/>
                  <p:cNvSpPr>
                    <a:spLocks/>
                  </p:cNvSpPr>
                  <p:nvPr/>
                </p:nvSpPr>
                <p:spPr bwMode="auto">
                  <a:xfrm>
                    <a:off x="3396" y="2356"/>
                    <a:ext cx="32" cy="16"/>
                  </a:xfrm>
                  <a:custGeom>
                    <a:avLst/>
                    <a:gdLst>
                      <a:gd name="T0" fmla="*/ 0 w 32"/>
                      <a:gd name="T1" fmla="*/ 0 h 16"/>
                      <a:gd name="T2" fmla="*/ 32 w 32"/>
                      <a:gd name="T3" fmla="*/ 16 h 16"/>
                      <a:gd name="T4" fmla="*/ 32 w 32"/>
                      <a:gd name="T5" fmla="*/ 0 h 16"/>
                      <a:gd name="T6" fmla="*/ 0 w 32"/>
                      <a:gd name="T7" fmla="*/ 16 h 1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2"/>
                      <a:gd name="T13" fmla="*/ 0 h 16"/>
                      <a:gd name="T14" fmla="*/ 32 w 32"/>
                      <a:gd name="T15" fmla="*/ 16 h 1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2" h="16">
                        <a:moveTo>
                          <a:pt x="0" y="0"/>
                        </a:moveTo>
                        <a:lnTo>
                          <a:pt x="32" y="16"/>
                        </a:lnTo>
                        <a:lnTo>
                          <a:pt x="32" y="0"/>
                        </a:lnTo>
                        <a:lnTo>
                          <a:pt x="0" y="16"/>
                        </a:ln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186" name="Freeform 327"/>
                  <p:cNvSpPr>
                    <a:spLocks/>
                  </p:cNvSpPr>
                  <p:nvPr/>
                </p:nvSpPr>
                <p:spPr bwMode="auto">
                  <a:xfrm>
                    <a:off x="3404" y="2364"/>
                    <a:ext cx="32" cy="16"/>
                  </a:xfrm>
                  <a:custGeom>
                    <a:avLst/>
                    <a:gdLst>
                      <a:gd name="T0" fmla="*/ 0 w 32"/>
                      <a:gd name="T1" fmla="*/ 0 h 16"/>
                      <a:gd name="T2" fmla="*/ 32 w 32"/>
                      <a:gd name="T3" fmla="*/ 16 h 16"/>
                      <a:gd name="T4" fmla="*/ 32 w 32"/>
                      <a:gd name="T5" fmla="*/ 0 h 16"/>
                      <a:gd name="T6" fmla="*/ 0 w 32"/>
                      <a:gd name="T7" fmla="*/ 16 h 1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2"/>
                      <a:gd name="T13" fmla="*/ 0 h 16"/>
                      <a:gd name="T14" fmla="*/ 32 w 32"/>
                      <a:gd name="T15" fmla="*/ 16 h 1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2" h="16">
                        <a:moveTo>
                          <a:pt x="0" y="0"/>
                        </a:moveTo>
                        <a:lnTo>
                          <a:pt x="32" y="16"/>
                        </a:lnTo>
                        <a:lnTo>
                          <a:pt x="32" y="0"/>
                        </a:lnTo>
                        <a:lnTo>
                          <a:pt x="0" y="16"/>
                        </a:ln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187" name="Rectangle 328"/>
                  <p:cNvSpPr>
                    <a:spLocks noChangeArrowheads="1"/>
                  </p:cNvSpPr>
                  <p:nvPr/>
                </p:nvSpPr>
                <p:spPr bwMode="auto">
                  <a:xfrm>
                    <a:off x="3404" y="2332"/>
                    <a:ext cx="16" cy="16"/>
                  </a:xfrm>
                  <a:prstGeom prst="rect">
                    <a:avLst/>
                  </a:prstGeom>
                  <a:noFill/>
                  <a:ln w="254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188" name="Rectangle 329"/>
                  <p:cNvSpPr>
                    <a:spLocks noChangeArrowheads="1"/>
                  </p:cNvSpPr>
                  <p:nvPr/>
                </p:nvSpPr>
                <p:spPr bwMode="auto">
                  <a:xfrm>
                    <a:off x="3412" y="2340"/>
                    <a:ext cx="16" cy="16"/>
                  </a:xfrm>
                  <a:prstGeom prst="rect">
                    <a:avLst/>
                  </a:prstGeom>
                  <a:noFill/>
                  <a:ln w="254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189" name="Freeform 330"/>
                  <p:cNvSpPr>
                    <a:spLocks/>
                  </p:cNvSpPr>
                  <p:nvPr/>
                </p:nvSpPr>
                <p:spPr bwMode="auto">
                  <a:xfrm>
                    <a:off x="3396" y="2324"/>
                    <a:ext cx="32" cy="32"/>
                  </a:xfrm>
                  <a:custGeom>
                    <a:avLst/>
                    <a:gdLst>
                      <a:gd name="T0" fmla="*/ 0 w 32"/>
                      <a:gd name="T1" fmla="*/ 0 h 32"/>
                      <a:gd name="T2" fmla="*/ 32 w 32"/>
                      <a:gd name="T3" fmla="*/ 32 h 32"/>
                      <a:gd name="T4" fmla="*/ 32 w 32"/>
                      <a:gd name="T5" fmla="*/ 0 h 32"/>
                      <a:gd name="T6" fmla="*/ 0 w 32"/>
                      <a:gd name="T7" fmla="*/ 32 h 3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2"/>
                      <a:gd name="T13" fmla="*/ 0 h 32"/>
                      <a:gd name="T14" fmla="*/ 32 w 32"/>
                      <a:gd name="T15" fmla="*/ 32 h 32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2" h="32">
                        <a:moveTo>
                          <a:pt x="0" y="0"/>
                        </a:moveTo>
                        <a:lnTo>
                          <a:pt x="32" y="32"/>
                        </a:lnTo>
                        <a:lnTo>
                          <a:pt x="32" y="0"/>
                        </a:lnTo>
                        <a:lnTo>
                          <a:pt x="0" y="32"/>
                        </a:ln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190" name="Freeform 331"/>
                  <p:cNvSpPr>
                    <a:spLocks/>
                  </p:cNvSpPr>
                  <p:nvPr/>
                </p:nvSpPr>
                <p:spPr bwMode="auto">
                  <a:xfrm>
                    <a:off x="3404" y="2332"/>
                    <a:ext cx="32" cy="32"/>
                  </a:xfrm>
                  <a:custGeom>
                    <a:avLst/>
                    <a:gdLst>
                      <a:gd name="T0" fmla="*/ 0 w 32"/>
                      <a:gd name="T1" fmla="*/ 0 h 32"/>
                      <a:gd name="T2" fmla="*/ 32 w 32"/>
                      <a:gd name="T3" fmla="*/ 32 h 32"/>
                      <a:gd name="T4" fmla="*/ 32 w 32"/>
                      <a:gd name="T5" fmla="*/ 0 h 32"/>
                      <a:gd name="T6" fmla="*/ 0 w 32"/>
                      <a:gd name="T7" fmla="*/ 32 h 3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2"/>
                      <a:gd name="T13" fmla="*/ 0 h 32"/>
                      <a:gd name="T14" fmla="*/ 32 w 32"/>
                      <a:gd name="T15" fmla="*/ 32 h 32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2" h="32">
                        <a:moveTo>
                          <a:pt x="0" y="0"/>
                        </a:moveTo>
                        <a:lnTo>
                          <a:pt x="32" y="32"/>
                        </a:lnTo>
                        <a:lnTo>
                          <a:pt x="32" y="0"/>
                        </a:lnTo>
                        <a:lnTo>
                          <a:pt x="0" y="32"/>
                        </a:ln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</p:grpSp>
          <p:sp>
            <p:nvSpPr>
              <p:cNvPr id="82" name="Freeform 332"/>
              <p:cNvSpPr>
                <a:spLocks/>
              </p:cNvSpPr>
              <p:nvPr/>
            </p:nvSpPr>
            <p:spPr bwMode="auto">
              <a:xfrm>
                <a:off x="2373" y="2212"/>
                <a:ext cx="927" cy="191"/>
              </a:xfrm>
              <a:custGeom>
                <a:avLst/>
                <a:gdLst>
                  <a:gd name="T0" fmla="*/ 927 w 927"/>
                  <a:gd name="T1" fmla="*/ 0 h 191"/>
                  <a:gd name="T2" fmla="*/ 927 w 927"/>
                  <a:gd name="T3" fmla="*/ 32 h 191"/>
                  <a:gd name="T4" fmla="*/ 575 w 927"/>
                  <a:gd name="T5" fmla="*/ 64 h 191"/>
                  <a:gd name="T6" fmla="*/ 479 w 927"/>
                  <a:gd name="T7" fmla="*/ 176 h 191"/>
                  <a:gd name="T8" fmla="*/ 0 w 927"/>
                  <a:gd name="T9" fmla="*/ 191 h 191"/>
                  <a:gd name="T10" fmla="*/ 0 w 927"/>
                  <a:gd name="T11" fmla="*/ 176 h 191"/>
                  <a:gd name="T12" fmla="*/ 447 w 927"/>
                  <a:gd name="T13" fmla="*/ 144 h 191"/>
                  <a:gd name="T14" fmla="*/ 543 w 927"/>
                  <a:gd name="T15" fmla="*/ 32 h 191"/>
                  <a:gd name="T16" fmla="*/ 927 w 927"/>
                  <a:gd name="T17" fmla="*/ 0 h 19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27"/>
                  <a:gd name="T28" fmla="*/ 0 h 191"/>
                  <a:gd name="T29" fmla="*/ 927 w 927"/>
                  <a:gd name="T30" fmla="*/ 191 h 19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27" h="191">
                    <a:moveTo>
                      <a:pt x="927" y="0"/>
                    </a:moveTo>
                    <a:lnTo>
                      <a:pt x="927" y="32"/>
                    </a:lnTo>
                    <a:lnTo>
                      <a:pt x="575" y="64"/>
                    </a:lnTo>
                    <a:lnTo>
                      <a:pt x="479" y="176"/>
                    </a:lnTo>
                    <a:lnTo>
                      <a:pt x="0" y="191"/>
                    </a:lnTo>
                    <a:lnTo>
                      <a:pt x="0" y="176"/>
                    </a:lnTo>
                    <a:lnTo>
                      <a:pt x="447" y="144"/>
                    </a:lnTo>
                    <a:lnTo>
                      <a:pt x="543" y="32"/>
                    </a:lnTo>
                    <a:lnTo>
                      <a:pt x="927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3" name="Freeform 333"/>
              <p:cNvSpPr>
                <a:spLocks/>
              </p:cNvSpPr>
              <p:nvPr/>
            </p:nvSpPr>
            <p:spPr bwMode="auto">
              <a:xfrm>
                <a:off x="2373" y="2212"/>
                <a:ext cx="927" cy="191"/>
              </a:xfrm>
              <a:custGeom>
                <a:avLst/>
                <a:gdLst>
                  <a:gd name="T0" fmla="*/ 927 w 927"/>
                  <a:gd name="T1" fmla="*/ 0 h 191"/>
                  <a:gd name="T2" fmla="*/ 927 w 927"/>
                  <a:gd name="T3" fmla="*/ 32 h 191"/>
                  <a:gd name="T4" fmla="*/ 575 w 927"/>
                  <a:gd name="T5" fmla="*/ 64 h 191"/>
                  <a:gd name="T6" fmla="*/ 479 w 927"/>
                  <a:gd name="T7" fmla="*/ 176 h 191"/>
                  <a:gd name="T8" fmla="*/ 0 w 927"/>
                  <a:gd name="T9" fmla="*/ 191 h 191"/>
                  <a:gd name="T10" fmla="*/ 0 w 927"/>
                  <a:gd name="T11" fmla="*/ 176 h 191"/>
                  <a:gd name="T12" fmla="*/ 447 w 927"/>
                  <a:gd name="T13" fmla="*/ 144 h 191"/>
                  <a:gd name="T14" fmla="*/ 543 w 927"/>
                  <a:gd name="T15" fmla="*/ 32 h 191"/>
                  <a:gd name="T16" fmla="*/ 927 w 927"/>
                  <a:gd name="T17" fmla="*/ 0 h 19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27"/>
                  <a:gd name="T28" fmla="*/ 0 h 191"/>
                  <a:gd name="T29" fmla="*/ 927 w 927"/>
                  <a:gd name="T30" fmla="*/ 191 h 19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27" h="191">
                    <a:moveTo>
                      <a:pt x="927" y="0"/>
                    </a:moveTo>
                    <a:lnTo>
                      <a:pt x="927" y="32"/>
                    </a:lnTo>
                    <a:lnTo>
                      <a:pt x="575" y="64"/>
                    </a:lnTo>
                    <a:lnTo>
                      <a:pt x="479" y="176"/>
                    </a:lnTo>
                    <a:lnTo>
                      <a:pt x="0" y="191"/>
                    </a:lnTo>
                    <a:lnTo>
                      <a:pt x="0" y="176"/>
                    </a:lnTo>
                    <a:lnTo>
                      <a:pt x="447" y="144"/>
                    </a:lnTo>
                    <a:lnTo>
                      <a:pt x="543" y="32"/>
                    </a:lnTo>
                    <a:lnTo>
                      <a:pt x="927" y="0"/>
                    </a:lnTo>
                    <a:close/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4" name="Freeform 334"/>
              <p:cNvSpPr>
                <a:spLocks/>
              </p:cNvSpPr>
              <p:nvPr/>
            </p:nvSpPr>
            <p:spPr bwMode="auto">
              <a:xfrm>
                <a:off x="2381" y="2220"/>
                <a:ext cx="927" cy="191"/>
              </a:xfrm>
              <a:custGeom>
                <a:avLst/>
                <a:gdLst>
                  <a:gd name="T0" fmla="*/ 927 w 927"/>
                  <a:gd name="T1" fmla="*/ 0 h 191"/>
                  <a:gd name="T2" fmla="*/ 927 w 927"/>
                  <a:gd name="T3" fmla="*/ 32 h 191"/>
                  <a:gd name="T4" fmla="*/ 575 w 927"/>
                  <a:gd name="T5" fmla="*/ 64 h 191"/>
                  <a:gd name="T6" fmla="*/ 479 w 927"/>
                  <a:gd name="T7" fmla="*/ 175 h 191"/>
                  <a:gd name="T8" fmla="*/ 0 w 927"/>
                  <a:gd name="T9" fmla="*/ 191 h 191"/>
                  <a:gd name="T10" fmla="*/ 0 w 927"/>
                  <a:gd name="T11" fmla="*/ 175 h 191"/>
                  <a:gd name="T12" fmla="*/ 447 w 927"/>
                  <a:gd name="T13" fmla="*/ 144 h 191"/>
                  <a:gd name="T14" fmla="*/ 543 w 927"/>
                  <a:gd name="T15" fmla="*/ 32 h 191"/>
                  <a:gd name="T16" fmla="*/ 927 w 927"/>
                  <a:gd name="T17" fmla="*/ 0 h 19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27"/>
                  <a:gd name="T28" fmla="*/ 0 h 191"/>
                  <a:gd name="T29" fmla="*/ 927 w 927"/>
                  <a:gd name="T30" fmla="*/ 191 h 19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27" h="191">
                    <a:moveTo>
                      <a:pt x="927" y="0"/>
                    </a:moveTo>
                    <a:lnTo>
                      <a:pt x="927" y="32"/>
                    </a:lnTo>
                    <a:lnTo>
                      <a:pt x="575" y="64"/>
                    </a:lnTo>
                    <a:lnTo>
                      <a:pt x="479" y="175"/>
                    </a:lnTo>
                    <a:lnTo>
                      <a:pt x="0" y="191"/>
                    </a:lnTo>
                    <a:lnTo>
                      <a:pt x="0" y="175"/>
                    </a:lnTo>
                    <a:lnTo>
                      <a:pt x="447" y="144"/>
                    </a:lnTo>
                    <a:lnTo>
                      <a:pt x="543" y="32"/>
                    </a:lnTo>
                    <a:lnTo>
                      <a:pt x="927" y="0"/>
                    </a:lnTo>
                    <a:close/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grpSp>
            <p:nvGrpSpPr>
              <p:cNvPr id="85" name="Group 335"/>
              <p:cNvGrpSpPr>
                <a:grpSpLocks/>
              </p:cNvGrpSpPr>
              <p:nvPr/>
            </p:nvGrpSpPr>
            <p:grpSpPr bwMode="auto">
              <a:xfrm>
                <a:off x="3044" y="2132"/>
                <a:ext cx="120" cy="120"/>
                <a:chOff x="3044" y="2132"/>
                <a:chExt cx="120" cy="120"/>
              </a:xfrm>
            </p:grpSpPr>
            <p:sp>
              <p:nvSpPr>
                <p:cNvPr id="175" name="Freeform 336"/>
                <p:cNvSpPr>
                  <a:spLocks/>
                </p:cNvSpPr>
                <p:nvPr/>
              </p:nvSpPr>
              <p:spPr bwMode="auto">
                <a:xfrm>
                  <a:off x="3076" y="2132"/>
                  <a:ext cx="80" cy="112"/>
                </a:xfrm>
                <a:custGeom>
                  <a:avLst/>
                  <a:gdLst>
                    <a:gd name="T0" fmla="*/ 32 w 80"/>
                    <a:gd name="T1" fmla="*/ 0 h 112"/>
                    <a:gd name="T2" fmla="*/ 80 w 80"/>
                    <a:gd name="T3" fmla="*/ 16 h 112"/>
                    <a:gd name="T4" fmla="*/ 80 w 80"/>
                    <a:gd name="T5" fmla="*/ 48 h 112"/>
                    <a:gd name="T6" fmla="*/ 48 w 80"/>
                    <a:gd name="T7" fmla="*/ 64 h 112"/>
                    <a:gd name="T8" fmla="*/ 32 w 80"/>
                    <a:gd name="T9" fmla="*/ 112 h 112"/>
                    <a:gd name="T10" fmla="*/ 0 w 80"/>
                    <a:gd name="T11" fmla="*/ 112 h 112"/>
                    <a:gd name="T12" fmla="*/ 32 w 80"/>
                    <a:gd name="T13" fmla="*/ 0 h 11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0"/>
                    <a:gd name="T22" fmla="*/ 0 h 112"/>
                    <a:gd name="T23" fmla="*/ 80 w 80"/>
                    <a:gd name="T24" fmla="*/ 112 h 11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0" h="112">
                      <a:moveTo>
                        <a:pt x="32" y="0"/>
                      </a:moveTo>
                      <a:lnTo>
                        <a:pt x="80" y="16"/>
                      </a:lnTo>
                      <a:lnTo>
                        <a:pt x="80" y="48"/>
                      </a:lnTo>
                      <a:lnTo>
                        <a:pt x="48" y="64"/>
                      </a:lnTo>
                      <a:lnTo>
                        <a:pt x="32" y="112"/>
                      </a:lnTo>
                      <a:lnTo>
                        <a:pt x="0" y="112"/>
                      </a:lnTo>
                      <a:lnTo>
                        <a:pt x="32" y="0"/>
                      </a:lnTo>
                      <a:close/>
                    </a:path>
                  </a:pathLst>
                </a:custGeom>
                <a:solidFill>
                  <a:srgbClr val="99FFE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6" name="Freeform 337"/>
                <p:cNvSpPr>
                  <a:spLocks/>
                </p:cNvSpPr>
                <p:nvPr/>
              </p:nvSpPr>
              <p:spPr bwMode="auto">
                <a:xfrm>
                  <a:off x="3076" y="2132"/>
                  <a:ext cx="80" cy="112"/>
                </a:xfrm>
                <a:custGeom>
                  <a:avLst/>
                  <a:gdLst>
                    <a:gd name="T0" fmla="*/ 32 w 80"/>
                    <a:gd name="T1" fmla="*/ 0 h 112"/>
                    <a:gd name="T2" fmla="*/ 80 w 80"/>
                    <a:gd name="T3" fmla="*/ 16 h 112"/>
                    <a:gd name="T4" fmla="*/ 80 w 80"/>
                    <a:gd name="T5" fmla="*/ 48 h 112"/>
                    <a:gd name="T6" fmla="*/ 48 w 80"/>
                    <a:gd name="T7" fmla="*/ 64 h 112"/>
                    <a:gd name="T8" fmla="*/ 32 w 80"/>
                    <a:gd name="T9" fmla="*/ 112 h 112"/>
                    <a:gd name="T10" fmla="*/ 0 w 80"/>
                    <a:gd name="T11" fmla="*/ 112 h 112"/>
                    <a:gd name="T12" fmla="*/ 32 w 80"/>
                    <a:gd name="T13" fmla="*/ 0 h 11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0"/>
                    <a:gd name="T22" fmla="*/ 0 h 112"/>
                    <a:gd name="T23" fmla="*/ 80 w 80"/>
                    <a:gd name="T24" fmla="*/ 112 h 11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0" h="112">
                      <a:moveTo>
                        <a:pt x="32" y="0"/>
                      </a:moveTo>
                      <a:lnTo>
                        <a:pt x="80" y="16"/>
                      </a:lnTo>
                      <a:lnTo>
                        <a:pt x="80" y="48"/>
                      </a:lnTo>
                      <a:lnTo>
                        <a:pt x="48" y="64"/>
                      </a:lnTo>
                      <a:lnTo>
                        <a:pt x="32" y="112"/>
                      </a:lnTo>
                      <a:lnTo>
                        <a:pt x="0" y="112"/>
                      </a:lnTo>
                      <a:lnTo>
                        <a:pt x="32" y="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7" name="Freeform 338"/>
                <p:cNvSpPr>
                  <a:spLocks/>
                </p:cNvSpPr>
                <p:nvPr/>
              </p:nvSpPr>
              <p:spPr bwMode="auto">
                <a:xfrm>
                  <a:off x="3084" y="2140"/>
                  <a:ext cx="80" cy="112"/>
                </a:xfrm>
                <a:custGeom>
                  <a:avLst/>
                  <a:gdLst>
                    <a:gd name="T0" fmla="*/ 32 w 80"/>
                    <a:gd name="T1" fmla="*/ 0 h 112"/>
                    <a:gd name="T2" fmla="*/ 80 w 80"/>
                    <a:gd name="T3" fmla="*/ 16 h 112"/>
                    <a:gd name="T4" fmla="*/ 80 w 80"/>
                    <a:gd name="T5" fmla="*/ 48 h 112"/>
                    <a:gd name="T6" fmla="*/ 48 w 80"/>
                    <a:gd name="T7" fmla="*/ 64 h 112"/>
                    <a:gd name="T8" fmla="*/ 32 w 80"/>
                    <a:gd name="T9" fmla="*/ 112 h 112"/>
                    <a:gd name="T10" fmla="*/ 0 w 80"/>
                    <a:gd name="T11" fmla="*/ 112 h 112"/>
                    <a:gd name="T12" fmla="*/ 32 w 80"/>
                    <a:gd name="T13" fmla="*/ 0 h 11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0"/>
                    <a:gd name="T22" fmla="*/ 0 h 112"/>
                    <a:gd name="T23" fmla="*/ 80 w 80"/>
                    <a:gd name="T24" fmla="*/ 112 h 11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0" h="112">
                      <a:moveTo>
                        <a:pt x="32" y="0"/>
                      </a:moveTo>
                      <a:lnTo>
                        <a:pt x="80" y="16"/>
                      </a:lnTo>
                      <a:lnTo>
                        <a:pt x="80" y="48"/>
                      </a:lnTo>
                      <a:lnTo>
                        <a:pt x="48" y="64"/>
                      </a:lnTo>
                      <a:lnTo>
                        <a:pt x="32" y="112"/>
                      </a:lnTo>
                      <a:lnTo>
                        <a:pt x="0" y="112"/>
                      </a:lnTo>
                      <a:lnTo>
                        <a:pt x="32" y="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8" name="Freeform 339"/>
                <p:cNvSpPr>
                  <a:spLocks/>
                </p:cNvSpPr>
                <p:nvPr/>
              </p:nvSpPr>
              <p:spPr bwMode="auto">
                <a:xfrm>
                  <a:off x="3044" y="2132"/>
                  <a:ext cx="64" cy="112"/>
                </a:xfrm>
                <a:custGeom>
                  <a:avLst/>
                  <a:gdLst>
                    <a:gd name="T0" fmla="*/ 32 w 64"/>
                    <a:gd name="T1" fmla="*/ 16 h 112"/>
                    <a:gd name="T2" fmla="*/ 64 w 64"/>
                    <a:gd name="T3" fmla="*/ 0 h 112"/>
                    <a:gd name="T4" fmla="*/ 32 w 64"/>
                    <a:gd name="T5" fmla="*/ 112 h 112"/>
                    <a:gd name="T6" fmla="*/ 0 w 64"/>
                    <a:gd name="T7" fmla="*/ 112 h 112"/>
                    <a:gd name="T8" fmla="*/ 32 w 64"/>
                    <a:gd name="T9" fmla="*/ 16 h 1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4"/>
                    <a:gd name="T16" fmla="*/ 0 h 112"/>
                    <a:gd name="T17" fmla="*/ 64 w 64"/>
                    <a:gd name="T18" fmla="*/ 112 h 11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4" h="112">
                      <a:moveTo>
                        <a:pt x="32" y="16"/>
                      </a:moveTo>
                      <a:lnTo>
                        <a:pt x="64" y="0"/>
                      </a:lnTo>
                      <a:lnTo>
                        <a:pt x="32" y="112"/>
                      </a:lnTo>
                      <a:lnTo>
                        <a:pt x="0" y="112"/>
                      </a:lnTo>
                      <a:lnTo>
                        <a:pt x="32" y="16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9" name="Freeform 340"/>
                <p:cNvSpPr>
                  <a:spLocks/>
                </p:cNvSpPr>
                <p:nvPr/>
              </p:nvSpPr>
              <p:spPr bwMode="auto">
                <a:xfrm>
                  <a:off x="3044" y="2132"/>
                  <a:ext cx="64" cy="112"/>
                </a:xfrm>
                <a:custGeom>
                  <a:avLst/>
                  <a:gdLst>
                    <a:gd name="T0" fmla="*/ 32 w 64"/>
                    <a:gd name="T1" fmla="*/ 16 h 112"/>
                    <a:gd name="T2" fmla="*/ 64 w 64"/>
                    <a:gd name="T3" fmla="*/ 0 h 112"/>
                    <a:gd name="T4" fmla="*/ 32 w 64"/>
                    <a:gd name="T5" fmla="*/ 112 h 112"/>
                    <a:gd name="T6" fmla="*/ 0 w 64"/>
                    <a:gd name="T7" fmla="*/ 112 h 112"/>
                    <a:gd name="T8" fmla="*/ 32 w 64"/>
                    <a:gd name="T9" fmla="*/ 16 h 1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4"/>
                    <a:gd name="T16" fmla="*/ 0 h 112"/>
                    <a:gd name="T17" fmla="*/ 64 w 64"/>
                    <a:gd name="T18" fmla="*/ 112 h 11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4" h="112">
                      <a:moveTo>
                        <a:pt x="32" y="16"/>
                      </a:moveTo>
                      <a:lnTo>
                        <a:pt x="64" y="0"/>
                      </a:lnTo>
                      <a:lnTo>
                        <a:pt x="32" y="112"/>
                      </a:lnTo>
                      <a:lnTo>
                        <a:pt x="0" y="112"/>
                      </a:lnTo>
                      <a:lnTo>
                        <a:pt x="32" y="16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80" name="Freeform 341"/>
                <p:cNvSpPr>
                  <a:spLocks/>
                </p:cNvSpPr>
                <p:nvPr/>
              </p:nvSpPr>
              <p:spPr bwMode="auto">
                <a:xfrm>
                  <a:off x="3052" y="2140"/>
                  <a:ext cx="64" cy="112"/>
                </a:xfrm>
                <a:custGeom>
                  <a:avLst/>
                  <a:gdLst>
                    <a:gd name="T0" fmla="*/ 32 w 64"/>
                    <a:gd name="T1" fmla="*/ 16 h 112"/>
                    <a:gd name="T2" fmla="*/ 64 w 64"/>
                    <a:gd name="T3" fmla="*/ 0 h 112"/>
                    <a:gd name="T4" fmla="*/ 32 w 64"/>
                    <a:gd name="T5" fmla="*/ 112 h 112"/>
                    <a:gd name="T6" fmla="*/ 0 w 64"/>
                    <a:gd name="T7" fmla="*/ 112 h 112"/>
                    <a:gd name="T8" fmla="*/ 32 w 64"/>
                    <a:gd name="T9" fmla="*/ 16 h 1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4"/>
                    <a:gd name="T16" fmla="*/ 0 h 112"/>
                    <a:gd name="T17" fmla="*/ 64 w 64"/>
                    <a:gd name="T18" fmla="*/ 112 h 11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4" h="112">
                      <a:moveTo>
                        <a:pt x="32" y="16"/>
                      </a:moveTo>
                      <a:lnTo>
                        <a:pt x="64" y="0"/>
                      </a:lnTo>
                      <a:lnTo>
                        <a:pt x="32" y="112"/>
                      </a:lnTo>
                      <a:lnTo>
                        <a:pt x="0" y="112"/>
                      </a:lnTo>
                      <a:lnTo>
                        <a:pt x="32" y="16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86" name="Group 342"/>
              <p:cNvGrpSpPr>
                <a:grpSpLocks/>
              </p:cNvGrpSpPr>
              <p:nvPr/>
            </p:nvGrpSpPr>
            <p:grpSpPr bwMode="auto">
              <a:xfrm>
                <a:off x="3188" y="2100"/>
                <a:ext cx="136" cy="136"/>
                <a:chOff x="3188" y="2100"/>
                <a:chExt cx="136" cy="136"/>
              </a:xfrm>
            </p:grpSpPr>
            <p:sp>
              <p:nvSpPr>
                <p:cNvPr id="169" name="Freeform 343"/>
                <p:cNvSpPr>
                  <a:spLocks/>
                </p:cNvSpPr>
                <p:nvPr/>
              </p:nvSpPr>
              <p:spPr bwMode="auto">
                <a:xfrm>
                  <a:off x="3188" y="2100"/>
                  <a:ext cx="80" cy="128"/>
                </a:xfrm>
                <a:custGeom>
                  <a:avLst/>
                  <a:gdLst>
                    <a:gd name="T0" fmla="*/ 48 w 80"/>
                    <a:gd name="T1" fmla="*/ 16 h 128"/>
                    <a:gd name="T2" fmla="*/ 80 w 80"/>
                    <a:gd name="T3" fmla="*/ 0 h 128"/>
                    <a:gd name="T4" fmla="*/ 48 w 80"/>
                    <a:gd name="T5" fmla="*/ 128 h 128"/>
                    <a:gd name="T6" fmla="*/ 0 w 80"/>
                    <a:gd name="T7" fmla="*/ 128 h 128"/>
                    <a:gd name="T8" fmla="*/ 48 w 80"/>
                    <a:gd name="T9" fmla="*/ 16 h 1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0"/>
                    <a:gd name="T16" fmla="*/ 0 h 128"/>
                    <a:gd name="T17" fmla="*/ 80 w 80"/>
                    <a:gd name="T18" fmla="*/ 128 h 12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0" h="128">
                      <a:moveTo>
                        <a:pt x="48" y="16"/>
                      </a:moveTo>
                      <a:lnTo>
                        <a:pt x="80" y="0"/>
                      </a:lnTo>
                      <a:lnTo>
                        <a:pt x="48" y="128"/>
                      </a:lnTo>
                      <a:lnTo>
                        <a:pt x="0" y="128"/>
                      </a:lnTo>
                      <a:lnTo>
                        <a:pt x="48" y="16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0" name="Freeform 344"/>
                <p:cNvSpPr>
                  <a:spLocks/>
                </p:cNvSpPr>
                <p:nvPr/>
              </p:nvSpPr>
              <p:spPr bwMode="auto">
                <a:xfrm>
                  <a:off x="3188" y="2100"/>
                  <a:ext cx="80" cy="128"/>
                </a:xfrm>
                <a:custGeom>
                  <a:avLst/>
                  <a:gdLst>
                    <a:gd name="T0" fmla="*/ 48 w 80"/>
                    <a:gd name="T1" fmla="*/ 16 h 128"/>
                    <a:gd name="T2" fmla="*/ 80 w 80"/>
                    <a:gd name="T3" fmla="*/ 0 h 128"/>
                    <a:gd name="T4" fmla="*/ 48 w 80"/>
                    <a:gd name="T5" fmla="*/ 128 h 128"/>
                    <a:gd name="T6" fmla="*/ 0 w 80"/>
                    <a:gd name="T7" fmla="*/ 128 h 128"/>
                    <a:gd name="T8" fmla="*/ 48 w 80"/>
                    <a:gd name="T9" fmla="*/ 16 h 1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0"/>
                    <a:gd name="T16" fmla="*/ 0 h 128"/>
                    <a:gd name="T17" fmla="*/ 80 w 80"/>
                    <a:gd name="T18" fmla="*/ 128 h 12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0" h="128">
                      <a:moveTo>
                        <a:pt x="48" y="16"/>
                      </a:moveTo>
                      <a:lnTo>
                        <a:pt x="80" y="0"/>
                      </a:lnTo>
                      <a:lnTo>
                        <a:pt x="48" y="128"/>
                      </a:lnTo>
                      <a:lnTo>
                        <a:pt x="0" y="128"/>
                      </a:lnTo>
                      <a:lnTo>
                        <a:pt x="48" y="16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1" name="Freeform 345"/>
                <p:cNvSpPr>
                  <a:spLocks/>
                </p:cNvSpPr>
                <p:nvPr/>
              </p:nvSpPr>
              <p:spPr bwMode="auto">
                <a:xfrm>
                  <a:off x="3196" y="2108"/>
                  <a:ext cx="80" cy="128"/>
                </a:xfrm>
                <a:custGeom>
                  <a:avLst/>
                  <a:gdLst>
                    <a:gd name="T0" fmla="*/ 48 w 80"/>
                    <a:gd name="T1" fmla="*/ 16 h 128"/>
                    <a:gd name="T2" fmla="*/ 80 w 80"/>
                    <a:gd name="T3" fmla="*/ 0 h 128"/>
                    <a:gd name="T4" fmla="*/ 48 w 80"/>
                    <a:gd name="T5" fmla="*/ 128 h 128"/>
                    <a:gd name="T6" fmla="*/ 0 w 80"/>
                    <a:gd name="T7" fmla="*/ 128 h 128"/>
                    <a:gd name="T8" fmla="*/ 48 w 80"/>
                    <a:gd name="T9" fmla="*/ 16 h 1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0"/>
                    <a:gd name="T16" fmla="*/ 0 h 128"/>
                    <a:gd name="T17" fmla="*/ 80 w 80"/>
                    <a:gd name="T18" fmla="*/ 128 h 12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0" h="128">
                      <a:moveTo>
                        <a:pt x="48" y="16"/>
                      </a:moveTo>
                      <a:lnTo>
                        <a:pt x="80" y="0"/>
                      </a:lnTo>
                      <a:lnTo>
                        <a:pt x="48" y="128"/>
                      </a:lnTo>
                      <a:lnTo>
                        <a:pt x="0" y="128"/>
                      </a:lnTo>
                      <a:lnTo>
                        <a:pt x="48" y="16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2" name="Freeform 346"/>
                <p:cNvSpPr>
                  <a:spLocks/>
                </p:cNvSpPr>
                <p:nvPr/>
              </p:nvSpPr>
              <p:spPr bwMode="auto">
                <a:xfrm>
                  <a:off x="3236" y="2100"/>
                  <a:ext cx="80" cy="128"/>
                </a:xfrm>
                <a:custGeom>
                  <a:avLst/>
                  <a:gdLst>
                    <a:gd name="T0" fmla="*/ 32 w 80"/>
                    <a:gd name="T1" fmla="*/ 0 h 128"/>
                    <a:gd name="T2" fmla="*/ 0 w 80"/>
                    <a:gd name="T3" fmla="*/ 128 h 128"/>
                    <a:gd name="T4" fmla="*/ 16 w 80"/>
                    <a:gd name="T5" fmla="*/ 112 h 128"/>
                    <a:gd name="T6" fmla="*/ 48 w 80"/>
                    <a:gd name="T7" fmla="*/ 64 h 128"/>
                    <a:gd name="T8" fmla="*/ 80 w 80"/>
                    <a:gd name="T9" fmla="*/ 64 h 128"/>
                    <a:gd name="T10" fmla="*/ 80 w 80"/>
                    <a:gd name="T11" fmla="*/ 32 h 128"/>
                    <a:gd name="T12" fmla="*/ 32 w 80"/>
                    <a:gd name="T13" fmla="*/ 0 h 12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0"/>
                    <a:gd name="T22" fmla="*/ 0 h 128"/>
                    <a:gd name="T23" fmla="*/ 80 w 80"/>
                    <a:gd name="T24" fmla="*/ 128 h 12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0" h="128">
                      <a:moveTo>
                        <a:pt x="32" y="0"/>
                      </a:moveTo>
                      <a:lnTo>
                        <a:pt x="0" y="128"/>
                      </a:lnTo>
                      <a:lnTo>
                        <a:pt x="16" y="112"/>
                      </a:lnTo>
                      <a:lnTo>
                        <a:pt x="48" y="64"/>
                      </a:lnTo>
                      <a:lnTo>
                        <a:pt x="80" y="64"/>
                      </a:lnTo>
                      <a:lnTo>
                        <a:pt x="80" y="32"/>
                      </a:lnTo>
                      <a:lnTo>
                        <a:pt x="32" y="0"/>
                      </a:lnTo>
                      <a:close/>
                    </a:path>
                  </a:pathLst>
                </a:custGeom>
                <a:solidFill>
                  <a:srgbClr val="99FFE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3" name="Freeform 347"/>
                <p:cNvSpPr>
                  <a:spLocks/>
                </p:cNvSpPr>
                <p:nvPr/>
              </p:nvSpPr>
              <p:spPr bwMode="auto">
                <a:xfrm>
                  <a:off x="3236" y="2100"/>
                  <a:ext cx="80" cy="128"/>
                </a:xfrm>
                <a:custGeom>
                  <a:avLst/>
                  <a:gdLst>
                    <a:gd name="T0" fmla="*/ 32 w 80"/>
                    <a:gd name="T1" fmla="*/ 0 h 128"/>
                    <a:gd name="T2" fmla="*/ 0 w 80"/>
                    <a:gd name="T3" fmla="*/ 128 h 128"/>
                    <a:gd name="T4" fmla="*/ 16 w 80"/>
                    <a:gd name="T5" fmla="*/ 112 h 128"/>
                    <a:gd name="T6" fmla="*/ 48 w 80"/>
                    <a:gd name="T7" fmla="*/ 64 h 128"/>
                    <a:gd name="T8" fmla="*/ 80 w 80"/>
                    <a:gd name="T9" fmla="*/ 64 h 128"/>
                    <a:gd name="T10" fmla="*/ 80 w 80"/>
                    <a:gd name="T11" fmla="*/ 32 h 128"/>
                    <a:gd name="T12" fmla="*/ 32 w 80"/>
                    <a:gd name="T13" fmla="*/ 0 h 12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0"/>
                    <a:gd name="T22" fmla="*/ 0 h 128"/>
                    <a:gd name="T23" fmla="*/ 80 w 80"/>
                    <a:gd name="T24" fmla="*/ 128 h 12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0" h="128">
                      <a:moveTo>
                        <a:pt x="32" y="0"/>
                      </a:moveTo>
                      <a:lnTo>
                        <a:pt x="0" y="128"/>
                      </a:lnTo>
                      <a:lnTo>
                        <a:pt x="16" y="112"/>
                      </a:lnTo>
                      <a:lnTo>
                        <a:pt x="48" y="64"/>
                      </a:lnTo>
                      <a:lnTo>
                        <a:pt x="80" y="64"/>
                      </a:lnTo>
                      <a:lnTo>
                        <a:pt x="80" y="32"/>
                      </a:lnTo>
                      <a:lnTo>
                        <a:pt x="32" y="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4" name="Freeform 348"/>
                <p:cNvSpPr>
                  <a:spLocks/>
                </p:cNvSpPr>
                <p:nvPr/>
              </p:nvSpPr>
              <p:spPr bwMode="auto">
                <a:xfrm>
                  <a:off x="3244" y="2108"/>
                  <a:ext cx="80" cy="128"/>
                </a:xfrm>
                <a:custGeom>
                  <a:avLst/>
                  <a:gdLst>
                    <a:gd name="T0" fmla="*/ 32 w 80"/>
                    <a:gd name="T1" fmla="*/ 0 h 128"/>
                    <a:gd name="T2" fmla="*/ 0 w 80"/>
                    <a:gd name="T3" fmla="*/ 128 h 128"/>
                    <a:gd name="T4" fmla="*/ 16 w 80"/>
                    <a:gd name="T5" fmla="*/ 112 h 128"/>
                    <a:gd name="T6" fmla="*/ 48 w 80"/>
                    <a:gd name="T7" fmla="*/ 64 h 128"/>
                    <a:gd name="T8" fmla="*/ 80 w 80"/>
                    <a:gd name="T9" fmla="*/ 64 h 128"/>
                    <a:gd name="T10" fmla="*/ 80 w 80"/>
                    <a:gd name="T11" fmla="*/ 32 h 128"/>
                    <a:gd name="T12" fmla="*/ 32 w 80"/>
                    <a:gd name="T13" fmla="*/ 0 h 12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0"/>
                    <a:gd name="T22" fmla="*/ 0 h 128"/>
                    <a:gd name="T23" fmla="*/ 80 w 80"/>
                    <a:gd name="T24" fmla="*/ 128 h 12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0" h="128">
                      <a:moveTo>
                        <a:pt x="32" y="0"/>
                      </a:moveTo>
                      <a:lnTo>
                        <a:pt x="0" y="128"/>
                      </a:lnTo>
                      <a:lnTo>
                        <a:pt x="16" y="112"/>
                      </a:lnTo>
                      <a:lnTo>
                        <a:pt x="48" y="64"/>
                      </a:lnTo>
                      <a:lnTo>
                        <a:pt x="80" y="64"/>
                      </a:lnTo>
                      <a:lnTo>
                        <a:pt x="80" y="32"/>
                      </a:lnTo>
                      <a:lnTo>
                        <a:pt x="32" y="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87" name="Group 349"/>
              <p:cNvGrpSpPr>
                <a:grpSpLocks/>
              </p:cNvGrpSpPr>
              <p:nvPr/>
            </p:nvGrpSpPr>
            <p:grpSpPr bwMode="auto">
              <a:xfrm>
                <a:off x="3300" y="2435"/>
                <a:ext cx="120" cy="72"/>
                <a:chOff x="3300" y="2435"/>
                <a:chExt cx="120" cy="72"/>
              </a:xfrm>
            </p:grpSpPr>
            <p:sp>
              <p:nvSpPr>
                <p:cNvPr id="163" name="Rectangle 350"/>
                <p:cNvSpPr>
                  <a:spLocks noChangeArrowheads="1"/>
                </p:cNvSpPr>
                <p:nvPr/>
              </p:nvSpPr>
              <p:spPr bwMode="auto">
                <a:xfrm>
                  <a:off x="3300" y="2435"/>
                  <a:ext cx="96" cy="64"/>
                </a:xfrm>
                <a:prstGeom prst="rect">
                  <a:avLst/>
                </a:prstGeom>
                <a:solidFill>
                  <a:srgbClr val="0099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64" name="Rectangle 351"/>
                <p:cNvSpPr>
                  <a:spLocks noChangeArrowheads="1"/>
                </p:cNvSpPr>
                <p:nvPr/>
              </p:nvSpPr>
              <p:spPr bwMode="auto">
                <a:xfrm>
                  <a:off x="3308" y="2443"/>
                  <a:ext cx="80" cy="48"/>
                </a:xfrm>
                <a:prstGeom prst="rect">
                  <a:avLst/>
                </a:prstGeom>
                <a:noFill/>
                <a:ln w="254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65" name="Rectangle 352"/>
                <p:cNvSpPr>
                  <a:spLocks noChangeArrowheads="1"/>
                </p:cNvSpPr>
                <p:nvPr/>
              </p:nvSpPr>
              <p:spPr bwMode="auto">
                <a:xfrm>
                  <a:off x="3316" y="2451"/>
                  <a:ext cx="80" cy="48"/>
                </a:xfrm>
                <a:prstGeom prst="rect">
                  <a:avLst/>
                </a:prstGeom>
                <a:noFill/>
                <a:ln w="254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66" name="Freeform 353"/>
                <p:cNvSpPr>
                  <a:spLocks/>
                </p:cNvSpPr>
                <p:nvPr/>
              </p:nvSpPr>
              <p:spPr bwMode="auto">
                <a:xfrm>
                  <a:off x="3396" y="2435"/>
                  <a:ext cx="16" cy="64"/>
                </a:xfrm>
                <a:custGeom>
                  <a:avLst/>
                  <a:gdLst>
                    <a:gd name="T0" fmla="*/ 0 w 16"/>
                    <a:gd name="T1" fmla="*/ 0 h 64"/>
                    <a:gd name="T2" fmla="*/ 0 w 16"/>
                    <a:gd name="T3" fmla="*/ 64 h 64"/>
                    <a:gd name="T4" fmla="*/ 16 w 16"/>
                    <a:gd name="T5" fmla="*/ 64 h 64"/>
                    <a:gd name="T6" fmla="*/ 16 w 16"/>
                    <a:gd name="T7" fmla="*/ 16 h 64"/>
                    <a:gd name="T8" fmla="*/ 0 w 16"/>
                    <a:gd name="T9" fmla="*/ 0 h 6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"/>
                    <a:gd name="T16" fmla="*/ 0 h 64"/>
                    <a:gd name="T17" fmla="*/ 16 w 16"/>
                    <a:gd name="T18" fmla="*/ 64 h 6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" h="64">
                      <a:moveTo>
                        <a:pt x="0" y="0"/>
                      </a:moveTo>
                      <a:lnTo>
                        <a:pt x="0" y="64"/>
                      </a:lnTo>
                      <a:lnTo>
                        <a:pt x="16" y="64"/>
                      </a:lnTo>
                      <a:lnTo>
                        <a:pt x="16" y="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67" name="Freeform 354"/>
                <p:cNvSpPr>
                  <a:spLocks/>
                </p:cNvSpPr>
                <p:nvPr/>
              </p:nvSpPr>
              <p:spPr bwMode="auto">
                <a:xfrm>
                  <a:off x="3396" y="2435"/>
                  <a:ext cx="16" cy="64"/>
                </a:xfrm>
                <a:custGeom>
                  <a:avLst/>
                  <a:gdLst>
                    <a:gd name="T0" fmla="*/ 0 w 16"/>
                    <a:gd name="T1" fmla="*/ 0 h 64"/>
                    <a:gd name="T2" fmla="*/ 0 w 16"/>
                    <a:gd name="T3" fmla="*/ 64 h 64"/>
                    <a:gd name="T4" fmla="*/ 16 w 16"/>
                    <a:gd name="T5" fmla="*/ 64 h 64"/>
                    <a:gd name="T6" fmla="*/ 16 w 16"/>
                    <a:gd name="T7" fmla="*/ 16 h 64"/>
                    <a:gd name="T8" fmla="*/ 0 w 16"/>
                    <a:gd name="T9" fmla="*/ 0 h 6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"/>
                    <a:gd name="T16" fmla="*/ 0 h 64"/>
                    <a:gd name="T17" fmla="*/ 16 w 16"/>
                    <a:gd name="T18" fmla="*/ 64 h 6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" h="64">
                      <a:moveTo>
                        <a:pt x="0" y="0"/>
                      </a:moveTo>
                      <a:lnTo>
                        <a:pt x="0" y="64"/>
                      </a:lnTo>
                      <a:lnTo>
                        <a:pt x="16" y="64"/>
                      </a:lnTo>
                      <a:lnTo>
                        <a:pt x="16" y="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68" name="Freeform 355"/>
                <p:cNvSpPr>
                  <a:spLocks/>
                </p:cNvSpPr>
                <p:nvPr/>
              </p:nvSpPr>
              <p:spPr bwMode="auto">
                <a:xfrm>
                  <a:off x="3404" y="2443"/>
                  <a:ext cx="16" cy="64"/>
                </a:xfrm>
                <a:custGeom>
                  <a:avLst/>
                  <a:gdLst>
                    <a:gd name="T0" fmla="*/ 0 w 16"/>
                    <a:gd name="T1" fmla="*/ 0 h 64"/>
                    <a:gd name="T2" fmla="*/ 0 w 16"/>
                    <a:gd name="T3" fmla="*/ 64 h 64"/>
                    <a:gd name="T4" fmla="*/ 16 w 16"/>
                    <a:gd name="T5" fmla="*/ 64 h 64"/>
                    <a:gd name="T6" fmla="*/ 16 w 16"/>
                    <a:gd name="T7" fmla="*/ 16 h 64"/>
                    <a:gd name="T8" fmla="*/ 0 w 16"/>
                    <a:gd name="T9" fmla="*/ 0 h 6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"/>
                    <a:gd name="T16" fmla="*/ 0 h 64"/>
                    <a:gd name="T17" fmla="*/ 16 w 16"/>
                    <a:gd name="T18" fmla="*/ 64 h 6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" h="64">
                      <a:moveTo>
                        <a:pt x="0" y="0"/>
                      </a:moveTo>
                      <a:lnTo>
                        <a:pt x="0" y="64"/>
                      </a:lnTo>
                      <a:lnTo>
                        <a:pt x="16" y="64"/>
                      </a:lnTo>
                      <a:lnTo>
                        <a:pt x="16" y="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88" name="Group 356"/>
              <p:cNvGrpSpPr>
                <a:grpSpLocks/>
              </p:cNvGrpSpPr>
              <p:nvPr/>
            </p:nvGrpSpPr>
            <p:grpSpPr bwMode="auto">
              <a:xfrm>
                <a:off x="2932" y="2276"/>
                <a:ext cx="296" cy="231"/>
                <a:chOff x="2932" y="2276"/>
                <a:chExt cx="296" cy="231"/>
              </a:xfrm>
            </p:grpSpPr>
            <p:sp>
              <p:nvSpPr>
                <p:cNvPr id="148" name="Freeform 357"/>
                <p:cNvSpPr>
                  <a:spLocks/>
                </p:cNvSpPr>
                <p:nvPr/>
              </p:nvSpPr>
              <p:spPr bwMode="auto">
                <a:xfrm>
                  <a:off x="2948" y="2292"/>
                  <a:ext cx="128" cy="16"/>
                </a:xfrm>
                <a:custGeom>
                  <a:avLst/>
                  <a:gdLst>
                    <a:gd name="T0" fmla="*/ 0 w 128"/>
                    <a:gd name="T1" fmla="*/ 0 h 16"/>
                    <a:gd name="T2" fmla="*/ 112 w 128"/>
                    <a:gd name="T3" fmla="*/ 0 h 16"/>
                    <a:gd name="T4" fmla="*/ 128 w 128"/>
                    <a:gd name="T5" fmla="*/ 0 h 16"/>
                    <a:gd name="T6" fmla="*/ 0 w 128"/>
                    <a:gd name="T7" fmla="*/ 16 h 16"/>
                    <a:gd name="T8" fmla="*/ 0 w 128"/>
                    <a:gd name="T9" fmla="*/ 0 h 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8"/>
                    <a:gd name="T16" fmla="*/ 0 h 16"/>
                    <a:gd name="T17" fmla="*/ 128 w 128"/>
                    <a:gd name="T18" fmla="*/ 16 h 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8" h="16">
                      <a:moveTo>
                        <a:pt x="0" y="0"/>
                      </a:moveTo>
                      <a:lnTo>
                        <a:pt x="112" y="0"/>
                      </a:lnTo>
                      <a:lnTo>
                        <a:pt x="128" y="0"/>
                      </a:lnTo>
                      <a:lnTo>
                        <a:pt x="0" y="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86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9" name="Freeform 358"/>
                <p:cNvSpPr>
                  <a:spLocks/>
                </p:cNvSpPr>
                <p:nvPr/>
              </p:nvSpPr>
              <p:spPr bwMode="auto">
                <a:xfrm>
                  <a:off x="2948" y="2292"/>
                  <a:ext cx="128" cy="16"/>
                </a:xfrm>
                <a:custGeom>
                  <a:avLst/>
                  <a:gdLst>
                    <a:gd name="T0" fmla="*/ 0 w 128"/>
                    <a:gd name="T1" fmla="*/ 0 h 16"/>
                    <a:gd name="T2" fmla="*/ 112 w 128"/>
                    <a:gd name="T3" fmla="*/ 0 h 16"/>
                    <a:gd name="T4" fmla="*/ 128 w 128"/>
                    <a:gd name="T5" fmla="*/ 0 h 16"/>
                    <a:gd name="T6" fmla="*/ 0 w 128"/>
                    <a:gd name="T7" fmla="*/ 16 h 16"/>
                    <a:gd name="T8" fmla="*/ 0 w 128"/>
                    <a:gd name="T9" fmla="*/ 0 h 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8"/>
                    <a:gd name="T16" fmla="*/ 0 h 16"/>
                    <a:gd name="T17" fmla="*/ 128 w 128"/>
                    <a:gd name="T18" fmla="*/ 16 h 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8" h="16">
                      <a:moveTo>
                        <a:pt x="0" y="0"/>
                      </a:moveTo>
                      <a:lnTo>
                        <a:pt x="112" y="0"/>
                      </a:lnTo>
                      <a:lnTo>
                        <a:pt x="128" y="0"/>
                      </a:lnTo>
                      <a:lnTo>
                        <a:pt x="0" y="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0" name="Freeform 359"/>
                <p:cNvSpPr>
                  <a:spLocks/>
                </p:cNvSpPr>
                <p:nvPr/>
              </p:nvSpPr>
              <p:spPr bwMode="auto">
                <a:xfrm>
                  <a:off x="2956" y="2300"/>
                  <a:ext cx="128" cy="16"/>
                </a:xfrm>
                <a:custGeom>
                  <a:avLst/>
                  <a:gdLst>
                    <a:gd name="T0" fmla="*/ 0 w 128"/>
                    <a:gd name="T1" fmla="*/ 0 h 16"/>
                    <a:gd name="T2" fmla="*/ 112 w 128"/>
                    <a:gd name="T3" fmla="*/ 0 h 16"/>
                    <a:gd name="T4" fmla="*/ 128 w 128"/>
                    <a:gd name="T5" fmla="*/ 0 h 16"/>
                    <a:gd name="T6" fmla="*/ 0 w 128"/>
                    <a:gd name="T7" fmla="*/ 16 h 16"/>
                    <a:gd name="T8" fmla="*/ 0 w 128"/>
                    <a:gd name="T9" fmla="*/ 0 h 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8"/>
                    <a:gd name="T16" fmla="*/ 0 h 16"/>
                    <a:gd name="T17" fmla="*/ 128 w 128"/>
                    <a:gd name="T18" fmla="*/ 16 h 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8" h="16">
                      <a:moveTo>
                        <a:pt x="0" y="0"/>
                      </a:moveTo>
                      <a:lnTo>
                        <a:pt x="112" y="0"/>
                      </a:lnTo>
                      <a:lnTo>
                        <a:pt x="128" y="0"/>
                      </a:lnTo>
                      <a:lnTo>
                        <a:pt x="0" y="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1" name="Freeform 360"/>
                <p:cNvSpPr>
                  <a:spLocks/>
                </p:cNvSpPr>
                <p:nvPr/>
              </p:nvSpPr>
              <p:spPr bwMode="auto">
                <a:xfrm>
                  <a:off x="2932" y="2292"/>
                  <a:ext cx="16" cy="191"/>
                </a:xfrm>
                <a:custGeom>
                  <a:avLst/>
                  <a:gdLst>
                    <a:gd name="T0" fmla="*/ 0 w 16"/>
                    <a:gd name="T1" fmla="*/ 191 h 191"/>
                    <a:gd name="T2" fmla="*/ 0 w 16"/>
                    <a:gd name="T3" fmla="*/ 0 h 191"/>
                    <a:gd name="T4" fmla="*/ 16 w 16"/>
                    <a:gd name="T5" fmla="*/ 16 h 191"/>
                    <a:gd name="T6" fmla="*/ 16 w 16"/>
                    <a:gd name="T7" fmla="*/ 191 h 191"/>
                    <a:gd name="T8" fmla="*/ 0 w 16"/>
                    <a:gd name="T9" fmla="*/ 191 h 19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"/>
                    <a:gd name="T16" fmla="*/ 0 h 191"/>
                    <a:gd name="T17" fmla="*/ 16 w 16"/>
                    <a:gd name="T18" fmla="*/ 191 h 19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" h="191">
                      <a:moveTo>
                        <a:pt x="0" y="191"/>
                      </a:moveTo>
                      <a:lnTo>
                        <a:pt x="0" y="0"/>
                      </a:lnTo>
                      <a:lnTo>
                        <a:pt x="16" y="16"/>
                      </a:lnTo>
                      <a:lnTo>
                        <a:pt x="16" y="191"/>
                      </a:lnTo>
                      <a:lnTo>
                        <a:pt x="0" y="191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2" name="Freeform 361"/>
                <p:cNvSpPr>
                  <a:spLocks/>
                </p:cNvSpPr>
                <p:nvPr/>
              </p:nvSpPr>
              <p:spPr bwMode="auto">
                <a:xfrm>
                  <a:off x="2932" y="2292"/>
                  <a:ext cx="16" cy="191"/>
                </a:xfrm>
                <a:custGeom>
                  <a:avLst/>
                  <a:gdLst>
                    <a:gd name="T0" fmla="*/ 0 w 16"/>
                    <a:gd name="T1" fmla="*/ 191 h 191"/>
                    <a:gd name="T2" fmla="*/ 0 w 16"/>
                    <a:gd name="T3" fmla="*/ 0 h 191"/>
                    <a:gd name="T4" fmla="*/ 16 w 16"/>
                    <a:gd name="T5" fmla="*/ 16 h 191"/>
                    <a:gd name="T6" fmla="*/ 16 w 16"/>
                    <a:gd name="T7" fmla="*/ 191 h 191"/>
                    <a:gd name="T8" fmla="*/ 0 w 16"/>
                    <a:gd name="T9" fmla="*/ 191 h 19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"/>
                    <a:gd name="T16" fmla="*/ 0 h 191"/>
                    <a:gd name="T17" fmla="*/ 16 w 16"/>
                    <a:gd name="T18" fmla="*/ 191 h 19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" h="191">
                      <a:moveTo>
                        <a:pt x="0" y="191"/>
                      </a:moveTo>
                      <a:lnTo>
                        <a:pt x="0" y="0"/>
                      </a:lnTo>
                      <a:lnTo>
                        <a:pt x="16" y="16"/>
                      </a:lnTo>
                      <a:lnTo>
                        <a:pt x="16" y="191"/>
                      </a:lnTo>
                      <a:lnTo>
                        <a:pt x="0" y="191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3" name="Freeform 362"/>
                <p:cNvSpPr>
                  <a:spLocks/>
                </p:cNvSpPr>
                <p:nvPr/>
              </p:nvSpPr>
              <p:spPr bwMode="auto">
                <a:xfrm>
                  <a:off x="2940" y="2300"/>
                  <a:ext cx="16" cy="191"/>
                </a:xfrm>
                <a:custGeom>
                  <a:avLst/>
                  <a:gdLst>
                    <a:gd name="T0" fmla="*/ 0 w 16"/>
                    <a:gd name="T1" fmla="*/ 191 h 191"/>
                    <a:gd name="T2" fmla="*/ 0 w 16"/>
                    <a:gd name="T3" fmla="*/ 0 h 191"/>
                    <a:gd name="T4" fmla="*/ 16 w 16"/>
                    <a:gd name="T5" fmla="*/ 16 h 191"/>
                    <a:gd name="T6" fmla="*/ 16 w 16"/>
                    <a:gd name="T7" fmla="*/ 191 h 191"/>
                    <a:gd name="T8" fmla="*/ 0 w 16"/>
                    <a:gd name="T9" fmla="*/ 191 h 19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"/>
                    <a:gd name="T16" fmla="*/ 0 h 191"/>
                    <a:gd name="T17" fmla="*/ 16 w 16"/>
                    <a:gd name="T18" fmla="*/ 191 h 19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" h="191">
                      <a:moveTo>
                        <a:pt x="0" y="191"/>
                      </a:moveTo>
                      <a:lnTo>
                        <a:pt x="0" y="0"/>
                      </a:lnTo>
                      <a:lnTo>
                        <a:pt x="16" y="16"/>
                      </a:lnTo>
                      <a:lnTo>
                        <a:pt x="16" y="191"/>
                      </a:lnTo>
                      <a:lnTo>
                        <a:pt x="0" y="191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4" name="Rectangle 363"/>
                <p:cNvSpPr>
                  <a:spLocks noChangeArrowheads="1"/>
                </p:cNvSpPr>
                <p:nvPr/>
              </p:nvSpPr>
              <p:spPr bwMode="auto">
                <a:xfrm>
                  <a:off x="3060" y="2292"/>
                  <a:ext cx="16" cy="207"/>
                </a:xfrm>
                <a:prstGeom prst="rect">
                  <a:avLst/>
                </a:prstGeom>
                <a:solidFill>
                  <a:srgbClr val="00CC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5" name="Rectangle 364"/>
                <p:cNvSpPr>
                  <a:spLocks noChangeArrowheads="1"/>
                </p:cNvSpPr>
                <p:nvPr/>
              </p:nvSpPr>
              <p:spPr bwMode="auto">
                <a:xfrm>
                  <a:off x="3068" y="2300"/>
                  <a:ext cx="0" cy="191"/>
                </a:xfrm>
                <a:prstGeom prst="rect">
                  <a:avLst/>
                </a:prstGeom>
                <a:noFill/>
                <a:ln w="254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6" name="Rectangle 365"/>
                <p:cNvSpPr>
                  <a:spLocks noChangeArrowheads="1"/>
                </p:cNvSpPr>
                <p:nvPr/>
              </p:nvSpPr>
              <p:spPr bwMode="auto">
                <a:xfrm>
                  <a:off x="3076" y="2308"/>
                  <a:ext cx="0" cy="191"/>
                </a:xfrm>
                <a:prstGeom prst="rect">
                  <a:avLst/>
                </a:prstGeom>
                <a:noFill/>
                <a:ln w="254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7" name="Freeform 366"/>
                <p:cNvSpPr>
                  <a:spLocks/>
                </p:cNvSpPr>
                <p:nvPr/>
              </p:nvSpPr>
              <p:spPr bwMode="auto">
                <a:xfrm>
                  <a:off x="3060" y="2276"/>
                  <a:ext cx="160" cy="16"/>
                </a:xfrm>
                <a:custGeom>
                  <a:avLst/>
                  <a:gdLst>
                    <a:gd name="T0" fmla="*/ 0 w 160"/>
                    <a:gd name="T1" fmla="*/ 16 h 16"/>
                    <a:gd name="T2" fmla="*/ 144 w 160"/>
                    <a:gd name="T3" fmla="*/ 0 h 16"/>
                    <a:gd name="T4" fmla="*/ 160 w 160"/>
                    <a:gd name="T5" fmla="*/ 16 h 16"/>
                    <a:gd name="T6" fmla="*/ 16 w 160"/>
                    <a:gd name="T7" fmla="*/ 16 h 16"/>
                    <a:gd name="T8" fmla="*/ 0 w 160"/>
                    <a:gd name="T9" fmla="*/ 16 h 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0"/>
                    <a:gd name="T16" fmla="*/ 0 h 16"/>
                    <a:gd name="T17" fmla="*/ 160 w 160"/>
                    <a:gd name="T18" fmla="*/ 16 h 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0" h="16">
                      <a:moveTo>
                        <a:pt x="0" y="16"/>
                      </a:moveTo>
                      <a:lnTo>
                        <a:pt x="144" y="0"/>
                      </a:lnTo>
                      <a:lnTo>
                        <a:pt x="160" y="16"/>
                      </a:lnTo>
                      <a:lnTo>
                        <a:pt x="16" y="16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0086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8" name="Freeform 367"/>
                <p:cNvSpPr>
                  <a:spLocks/>
                </p:cNvSpPr>
                <p:nvPr/>
              </p:nvSpPr>
              <p:spPr bwMode="auto">
                <a:xfrm>
                  <a:off x="3060" y="2276"/>
                  <a:ext cx="160" cy="16"/>
                </a:xfrm>
                <a:custGeom>
                  <a:avLst/>
                  <a:gdLst>
                    <a:gd name="T0" fmla="*/ 0 w 160"/>
                    <a:gd name="T1" fmla="*/ 16 h 16"/>
                    <a:gd name="T2" fmla="*/ 144 w 160"/>
                    <a:gd name="T3" fmla="*/ 0 h 16"/>
                    <a:gd name="T4" fmla="*/ 160 w 160"/>
                    <a:gd name="T5" fmla="*/ 16 h 16"/>
                    <a:gd name="T6" fmla="*/ 16 w 160"/>
                    <a:gd name="T7" fmla="*/ 16 h 16"/>
                    <a:gd name="T8" fmla="*/ 0 w 160"/>
                    <a:gd name="T9" fmla="*/ 16 h 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0"/>
                    <a:gd name="T16" fmla="*/ 0 h 16"/>
                    <a:gd name="T17" fmla="*/ 160 w 160"/>
                    <a:gd name="T18" fmla="*/ 16 h 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0" h="16">
                      <a:moveTo>
                        <a:pt x="0" y="16"/>
                      </a:moveTo>
                      <a:lnTo>
                        <a:pt x="144" y="0"/>
                      </a:lnTo>
                      <a:lnTo>
                        <a:pt x="160" y="16"/>
                      </a:lnTo>
                      <a:lnTo>
                        <a:pt x="16" y="16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9" name="Freeform 368"/>
                <p:cNvSpPr>
                  <a:spLocks/>
                </p:cNvSpPr>
                <p:nvPr/>
              </p:nvSpPr>
              <p:spPr bwMode="auto">
                <a:xfrm>
                  <a:off x="3068" y="2284"/>
                  <a:ext cx="160" cy="16"/>
                </a:xfrm>
                <a:custGeom>
                  <a:avLst/>
                  <a:gdLst>
                    <a:gd name="T0" fmla="*/ 0 w 160"/>
                    <a:gd name="T1" fmla="*/ 16 h 16"/>
                    <a:gd name="T2" fmla="*/ 144 w 160"/>
                    <a:gd name="T3" fmla="*/ 0 h 16"/>
                    <a:gd name="T4" fmla="*/ 160 w 160"/>
                    <a:gd name="T5" fmla="*/ 16 h 16"/>
                    <a:gd name="T6" fmla="*/ 16 w 160"/>
                    <a:gd name="T7" fmla="*/ 16 h 16"/>
                    <a:gd name="T8" fmla="*/ 0 w 160"/>
                    <a:gd name="T9" fmla="*/ 16 h 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0"/>
                    <a:gd name="T16" fmla="*/ 0 h 16"/>
                    <a:gd name="T17" fmla="*/ 160 w 160"/>
                    <a:gd name="T18" fmla="*/ 16 h 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0" h="16">
                      <a:moveTo>
                        <a:pt x="0" y="16"/>
                      </a:moveTo>
                      <a:lnTo>
                        <a:pt x="144" y="0"/>
                      </a:lnTo>
                      <a:lnTo>
                        <a:pt x="160" y="16"/>
                      </a:lnTo>
                      <a:lnTo>
                        <a:pt x="16" y="16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60" name="Freeform 369"/>
                <p:cNvSpPr>
                  <a:spLocks/>
                </p:cNvSpPr>
                <p:nvPr/>
              </p:nvSpPr>
              <p:spPr bwMode="auto">
                <a:xfrm>
                  <a:off x="3204" y="2276"/>
                  <a:ext cx="16" cy="223"/>
                </a:xfrm>
                <a:custGeom>
                  <a:avLst/>
                  <a:gdLst>
                    <a:gd name="T0" fmla="*/ 0 w 16"/>
                    <a:gd name="T1" fmla="*/ 223 h 223"/>
                    <a:gd name="T2" fmla="*/ 0 w 16"/>
                    <a:gd name="T3" fmla="*/ 0 h 223"/>
                    <a:gd name="T4" fmla="*/ 16 w 16"/>
                    <a:gd name="T5" fmla="*/ 16 h 223"/>
                    <a:gd name="T6" fmla="*/ 16 w 16"/>
                    <a:gd name="T7" fmla="*/ 223 h 223"/>
                    <a:gd name="T8" fmla="*/ 0 w 16"/>
                    <a:gd name="T9" fmla="*/ 223 h 2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"/>
                    <a:gd name="T16" fmla="*/ 0 h 223"/>
                    <a:gd name="T17" fmla="*/ 16 w 16"/>
                    <a:gd name="T18" fmla="*/ 223 h 2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" h="223">
                      <a:moveTo>
                        <a:pt x="0" y="223"/>
                      </a:moveTo>
                      <a:lnTo>
                        <a:pt x="0" y="0"/>
                      </a:lnTo>
                      <a:lnTo>
                        <a:pt x="16" y="16"/>
                      </a:lnTo>
                      <a:lnTo>
                        <a:pt x="16" y="223"/>
                      </a:lnTo>
                      <a:lnTo>
                        <a:pt x="0" y="223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61" name="Freeform 370"/>
                <p:cNvSpPr>
                  <a:spLocks/>
                </p:cNvSpPr>
                <p:nvPr/>
              </p:nvSpPr>
              <p:spPr bwMode="auto">
                <a:xfrm>
                  <a:off x="3204" y="2276"/>
                  <a:ext cx="16" cy="223"/>
                </a:xfrm>
                <a:custGeom>
                  <a:avLst/>
                  <a:gdLst>
                    <a:gd name="T0" fmla="*/ 0 w 16"/>
                    <a:gd name="T1" fmla="*/ 223 h 223"/>
                    <a:gd name="T2" fmla="*/ 0 w 16"/>
                    <a:gd name="T3" fmla="*/ 0 h 223"/>
                    <a:gd name="T4" fmla="*/ 16 w 16"/>
                    <a:gd name="T5" fmla="*/ 16 h 223"/>
                    <a:gd name="T6" fmla="*/ 16 w 16"/>
                    <a:gd name="T7" fmla="*/ 223 h 223"/>
                    <a:gd name="T8" fmla="*/ 0 w 16"/>
                    <a:gd name="T9" fmla="*/ 223 h 2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"/>
                    <a:gd name="T16" fmla="*/ 0 h 223"/>
                    <a:gd name="T17" fmla="*/ 16 w 16"/>
                    <a:gd name="T18" fmla="*/ 223 h 2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" h="223">
                      <a:moveTo>
                        <a:pt x="0" y="223"/>
                      </a:moveTo>
                      <a:lnTo>
                        <a:pt x="0" y="0"/>
                      </a:lnTo>
                      <a:lnTo>
                        <a:pt x="16" y="16"/>
                      </a:lnTo>
                      <a:lnTo>
                        <a:pt x="16" y="223"/>
                      </a:lnTo>
                      <a:lnTo>
                        <a:pt x="0" y="223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62" name="Freeform 371"/>
                <p:cNvSpPr>
                  <a:spLocks/>
                </p:cNvSpPr>
                <p:nvPr/>
              </p:nvSpPr>
              <p:spPr bwMode="auto">
                <a:xfrm>
                  <a:off x="3212" y="2284"/>
                  <a:ext cx="16" cy="223"/>
                </a:xfrm>
                <a:custGeom>
                  <a:avLst/>
                  <a:gdLst>
                    <a:gd name="T0" fmla="*/ 0 w 16"/>
                    <a:gd name="T1" fmla="*/ 223 h 223"/>
                    <a:gd name="T2" fmla="*/ 0 w 16"/>
                    <a:gd name="T3" fmla="*/ 0 h 223"/>
                    <a:gd name="T4" fmla="*/ 16 w 16"/>
                    <a:gd name="T5" fmla="*/ 16 h 223"/>
                    <a:gd name="T6" fmla="*/ 16 w 16"/>
                    <a:gd name="T7" fmla="*/ 223 h 223"/>
                    <a:gd name="T8" fmla="*/ 0 w 16"/>
                    <a:gd name="T9" fmla="*/ 223 h 2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"/>
                    <a:gd name="T16" fmla="*/ 0 h 223"/>
                    <a:gd name="T17" fmla="*/ 16 w 16"/>
                    <a:gd name="T18" fmla="*/ 223 h 2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" h="223">
                      <a:moveTo>
                        <a:pt x="0" y="223"/>
                      </a:moveTo>
                      <a:lnTo>
                        <a:pt x="0" y="0"/>
                      </a:lnTo>
                      <a:lnTo>
                        <a:pt x="16" y="16"/>
                      </a:lnTo>
                      <a:lnTo>
                        <a:pt x="16" y="223"/>
                      </a:lnTo>
                      <a:lnTo>
                        <a:pt x="0" y="223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89" name="Group 372"/>
              <p:cNvGrpSpPr>
                <a:grpSpLocks/>
              </p:cNvGrpSpPr>
              <p:nvPr/>
            </p:nvGrpSpPr>
            <p:grpSpPr bwMode="auto">
              <a:xfrm>
                <a:off x="2389" y="2435"/>
                <a:ext cx="391" cy="56"/>
                <a:chOff x="2389" y="2435"/>
                <a:chExt cx="391" cy="56"/>
              </a:xfrm>
            </p:grpSpPr>
            <p:grpSp>
              <p:nvGrpSpPr>
                <p:cNvPr id="90" name="Group 373"/>
                <p:cNvGrpSpPr>
                  <a:grpSpLocks/>
                </p:cNvGrpSpPr>
                <p:nvPr/>
              </p:nvGrpSpPr>
              <p:grpSpPr bwMode="auto">
                <a:xfrm>
                  <a:off x="2389" y="2435"/>
                  <a:ext cx="200" cy="56"/>
                  <a:chOff x="2389" y="2435"/>
                  <a:chExt cx="200" cy="56"/>
                </a:xfrm>
              </p:grpSpPr>
              <p:grpSp>
                <p:nvGrpSpPr>
                  <p:cNvPr id="128" name="Group 374"/>
                  <p:cNvGrpSpPr>
                    <a:grpSpLocks/>
                  </p:cNvGrpSpPr>
                  <p:nvPr/>
                </p:nvGrpSpPr>
                <p:grpSpPr bwMode="auto">
                  <a:xfrm>
                    <a:off x="2389" y="2435"/>
                    <a:ext cx="56" cy="56"/>
                    <a:chOff x="2389" y="2435"/>
                    <a:chExt cx="56" cy="56"/>
                  </a:xfrm>
                </p:grpSpPr>
                <p:sp>
                  <p:nvSpPr>
                    <p:cNvPr id="144" name="Rectangle 3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97" y="2443"/>
                      <a:ext cx="32" cy="32"/>
                    </a:xfrm>
                    <a:prstGeom prst="rect">
                      <a:avLst/>
                    </a:prstGeom>
                    <a:noFill/>
                    <a:ln w="254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145" name="Rectangle 3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05" y="2451"/>
                      <a:ext cx="32" cy="32"/>
                    </a:xfrm>
                    <a:prstGeom prst="rect">
                      <a:avLst/>
                    </a:prstGeom>
                    <a:noFill/>
                    <a:ln w="254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146" name="Freeform 377"/>
                    <p:cNvSpPr>
                      <a:spLocks/>
                    </p:cNvSpPr>
                    <p:nvPr/>
                  </p:nvSpPr>
                  <p:spPr bwMode="auto">
                    <a:xfrm>
                      <a:off x="2389" y="2435"/>
                      <a:ext cx="48" cy="48"/>
                    </a:xfrm>
                    <a:custGeom>
                      <a:avLst/>
                      <a:gdLst>
                        <a:gd name="T0" fmla="*/ 0 w 48"/>
                        <a:gd name="T1" fmla="*/ 0 h 48"/>
                        <a:gd name="T2" fmla="*/ 48 w 48"/>
                        <a:gd name="T3" fmla="*/ 48 h 48"/>
                        <a:gd name="T4" fmla="*/ 48 w 48"/>
                        <a:gd name="T5" fmla="*/ 0 h 48"/>
                        <a:gd name="T6" fmla="*/ 0 w 48"/>
                        <a:gd name="T7" fmla="*/ 48 h 48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48"/>
                        <a:gd name="T13" fmla="*/ 0 h 48"/>
                        <a:gd name="T14" fmla="*/ 48 w 48"/>
                        <a:gd name="T15" fmla="*/ 48 h 48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48" h="48">
                          <a:moveTo>
                            <a:pt x="0" y="0"/>
                          </a:moveTo>
                          <a:lnTo>
                            <a:pt x="48" y="48"/>
                          </a:lnTo>
                          <a:lnTo>
                            <a:pt x="48" y="0"/>
                          </a:lnTo>
                          <a:lnTo>
                            <a:pt x="0" y="48"/>
                          </a:lnTo>
                        </a:path>
                      </a:pathLst>
                    </a:custGeom>
                    <a:noFill/>
                    <a:ln w="254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147" name="Freeform 378"/>
                    <p:cNvSpPr>
                      <a:spLocks/>
                    </p:cNvSpPr>
                    <p:nvPr/>
                  </p:nvSpPr>
                  <p:spPr bwMode="auto">
                    <a:xfrm>
                      <a:off x="2397" y="2443"/>
                      <a:ext cx="48" cy="48"/>
                    </a:xfrm>
                    <a:custGeom>
                      <a:avLst/>
                      <a:gdLst>
                        <a:gd name="T0" fmla="*/ 0 w 48"/>
                        <a:gd name="T1" fmla="*/ 0 h 48"/>
                        <a:gd name="T2" fmla="*/ 48 w 48"/>
                        <a:gd name="T3" fmla="*/ 48 h 48"/>
                        <a:gd name="T4" fmla="*/ 48 w 48"/>
                        <a:gd name="T5" fmla="*/ 0 h 48"/>
                        <a:gd name="T6" fmla="*/ 0 w 48"/>
                        <a:gd name="T7" fmla="*/ 48 h 48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48"/>
                        <a:gd name="T13" fmla="*/ 0 h 48"/>
                        <a:gd name="T14" fmla="*/ 48 w 48"/>
                        <a:gd name="T15" fmla="*/ 48 h 48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48" h="48">
                          <a:moveTo>
                            <a:pt x="0" y="0"/>
                          </a:moveTo>
                          <a:lnTo>
                            <a:pt x="48" y="48"/>
                          </a:lnTo>
                          <a:lnTo>
                            <a:pt x="48" y="0"/>
                          </a:lnTo>
                          <a:lnTo>
                            <a:pt x="0" y="48"/>
                          </a:lnTo>
                        </a:path>
                      </a:pathLst>
                    </a:custGeom>
                    <a:noFill/>
                    <a:ln w="254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</p:grpSp>
              <p:grpSp>
                <p:nvGrpSpPr>
                  <p:cNvPr id="129" name="Group 379"/>
                  <p:cNvGrpSpPr>
                    <a:grpSpLocks/>
                  </p:cNvGrpSpPr>
                  <p:nvPr/>
                </p:nvGrpSpPr>
                <p:grpSpPr bwMode="auto">
                  <a:xfrm>
                    <a:off x="2437" y="2435"/>
                    <a:ext cx="56" cy="56"/>
                    <a:chOff x="2437" y="2435"/>
                    <a:chExt cx="56" cy="56"/>
                  </a:xfrm>
                </p:grpSpPr>
                <p:sp>
                  <p:nvSpPr>
                    <p:cNvPr id="140" name="Rectangle 38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45" y="2443"/>
                      <a:ext cx="32" cy="32"/>
                    </a:xfrm>
                    <a:prstGeom prst="rect">
                      <a:avLst/>
                    </a:prstGeom>
                    <a:noFill/>
                    <a:ln w="254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141" name="Rectangle 3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53" y="2451"/>
                      <a:ext cx="32" cy="32"/>
                    </a:xfrm>
                    <a:prstGeom prst="rect">
                      <a:avLst/>
                    </a:prstGeom>
                    <a:noFill/>
                    <a:ln w="254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142" name="Freeform 382"/>
                    <p:cNvSpPr>
                      <a:spLocks/>
                    </p:cNvSpPr>
                    <p:nvPr/>
                  </p:nvSpPr>
                  <p:spPr bwMode="auto">
                    <a:xfrm>
                      <a:off x="2437" y="2435"/>
                      <a:ext cx="48" cy="48"/>
                    </a:xfrm>
                    <a:custGeom>
                      <a:avLst/>
                      <a:gdLst>
                        <a:gd name="T0" fmla="*/ 0 w 48"/>
                        <a:gd name="T1" fmla="*/ 0 h 48"/>
                        <a:gd name="T2" fmla="*/ 48 w 48"/>
                        <a:gd name="T3" fmla="*/ 48 h 48"/>
                        <a:gd name="T4" fmla="*/ 48 w 48"/>
                        <a:gd name="T5" fmla="*/ 0 h 48"/>
                        <a:gd name="T6" fmla="*/ 0 w 48"/>
                        <a:gd name="T7" fmla="*/ 48 h 48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48"/>
                        <a:gd name="T13" fmla="*/ 0 h 48"/>
                        <a:gd name="T14" fmla="*/ 48 w 48"/>
                        <a:gd name="T15" fmla="*/ 48 h 48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48" h="48">
                          <a:moveTo>
                            <a:pt x="0" y="0"/>
                          </a:moveTo>
                          <a:lnTo>
                            <a:pt x="48" y="48"/>
                          </a:lnTo>
                          <a:lnTo>
                            <a:pt x="48" y="0"/>
                          </a:lnTo>
                          <a:lnTo>
                            <a:pt x="0" y="48"/>
                          </a:lnTo>
                        </a:path>
                      </a:pathLst>
                    </a:custGeom>
                    <a:noFill/>
                    <a:ln w="254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143" name="Freeform 383"/>
                    <p:cNvSpPr>
                      <a:spLocks/>
                    </p:cNvSpPr>
                    <p:nvPr/>
                  </p:nvSpPr>
                  <p:spPr bwMode="auto">
                    <a:xfrm>
                      <a:off x="2445" y="2443"/>
                      <a:ext cx="48" cy="48"/>
                    </a:xfrm>
                    <a:custGeom>
                      <a:avLst/>
                      <a:gdLst>
                        <a:gd name="T0" fmla="*/ 0 w 48"/>
                        <a:gd name="T1" fmla="*/ 0 h 48"/>
                        <a:gd name="T2" fmla="*/ 48 w 48"/>
                        <a:gd name="T3" fmla="*/ 48 h 48"/>
                        <a:gd name="T4" fmla="*/ 48 w 48"/>
                        <a:gd name="T5" fmla="*/ 0 h 48"/>
                        <a:gd name="T6" fmla="*/ 0 w 48"/>
                        <a:gd name="T7" fmla="*/ 48 h 48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48"/>
                        <a:gd name="T13" fmla="*/ 0 h 48"/>
                        <a:gd name="T14" fmla="*/ 48 w 48"/>
                        <a:gd name="T15" fmla="*/ 48 h 48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48" h="48">
                          <a:moveTo>
                            <a:pt x="0" y="0"/>
                          </a:moveTo>
                          <a:lnTo>
                            <a:pt x="48" y="48"/>
                          </a:lnTo>
                          <a:lnTo>
                            <a:pt x="48" y="0"/>
                          </a:lnTo>
                          <a:lnTo>
                            <a:pt x="0" y="48"/>
                          </a:lnTo>
                        </a:path>
                      </a:pathLst>
                    </a:custGeom>
                    <a:noFill/>
                    <a:ln w="254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</p:grpSp>
              <p:grpSp>
                <p:nvGrpSpPr>
                  <p:cNvPr id="130" name="Group 384"/>
                  <p:cNvGrpSpPr>
                    <a:grpSpLocks/>
                  </p:cNvGrpSpPr>
                  <p:nvPr/>
                </p:nvGrpSpPr>
                <p:grpSpPr bwMode="auto">
                  <a:xfrm>
                    <a:off x="2485" y="2435"/>
                    <a:ext cx="56" cy="56"/>
                    <a:chOff x="2485" y="2435"/>
                    <a:chExt cx="56" cy="56"/>
                  </a:xfrm>
                </p:grpSpPr>
                <p:sp>
                  <p:nvSpPr>
                    <p:cNvPr id="136" name="Rectangle 3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93" y="2443"/>
                      <a:ext cx="32" cy="32"/>
                    </a:xfrm>
                    <a:prstGeom prst="rect">
                      <a:avLst/>
                    </a:prstGeom>
                    <a:noFill/>
                    <a:ln w="254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137" name="Rectangle 3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01" y="2451"/>
                      <a:ext cx="32" cy="32"/>
                    </a:xfrm>
                    <a:prstGeom prst="rect">
                      <a:avLst/>
                    </a:prstGeom>
                    <a:noFill/>
                    <a:ln w="254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138" name="Freeform 387"/>
                    <p:cNvSpPr>
                      <a:spLocks/>
                    </p:cNvSpPr>
                    <p:nvPr/>
                  </p:nvSpPr>
                  <p:spPr bwMode="auto">
                    <a:xfrm>
                      <a:off x="2485" y="2435"/>
                      <a:ext cx="48" cy="48"/>
                    </a:xfrm>
                    <a:custGeom>
                      <a:avLst/>
                      <a:gdLst>
                        <a:gd name="T0" fmla="*/ 0 w 48"/>
                        <a:gd name="T1" fmla="*/ 0 h 48"/>
                        <a:gd name="T2" fmla="*/ 48 w 48"/>
                        <a:gd name="T3" fmla="*/ 48 h 48"/>
                        <a:gd name="T4" fmla="*/ 48 w 48"/>
                        <a:gd name="T5" fmla="*/ 0 h 48"/>
                        <a:gd name="T6" fmla="*/ 0 w 48"/>
                        <a:gd name="T7" fmla="*/ 48 h 48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48"/>
                        <a:gd name="T13" fmla="*/ 0 h 48"/>
                        <a:gd name="T14" fmla="*/ 48 w 48"/>
                        <a:gd name="T15" fmla="*/ 48 h 48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48" h="48">
                          <a:moveTo>
                            <a:pt x="0" y="0"/>
                          </a:moveTo>
                          <a:lnTo>
                            <a:pt x="48" y="48"/>
                          </a:lnTo>
                          <a:lnTo>
                            <a:pt x="48" y="0"/>
                          </a:lnTo>
                          <a:lnTo>
                            <a:pt x="0" y="48"/>
                          </a:lnTo>
                        </a:path>
                      </a:pathLst>
                    </a:custGeom>
                    <a:noFill/>
                    <a:ln w="254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139" name="Freeform 388"/>
                    <p:cNvSpPr>
                      <a:spLocks/>
                    </p:cNvSpPr>
                    <p:nvPr/>
                  </p:nvSpPr>
                  <p:spPr bwMode="auto">
                    <a:xfrm>
                      <a:off x="2493" y="2443"/>
                      <a:ext cx="48" cy="48"/>
                    </a:xfrm>
                    <a:custGeom>
                      <a:avLst/>
                      <a:gdLst>
                        <a:gd name="T0" fmla="*/ 0 w 48"/>
                        <a:gd name="T1" fmla="*/ 0 h 48"/>
                        <a:gd name="T2" fmla="*/ 48 w 48"/>
                        <a:gd name="T3" fmla="*/ 48 h 48"/>
                        <a:gd name="T4" fmla="*/ 48 w 48"/>
                        <a:gd name="T5" fmla="*/ 0 h 48"/>
                        <a:gd name="T6" fmla="*/ 0 w 48"/>
                        <a:gd name="T7" fmla="*/ 48 h 48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48"/>
                        <a:gd name="T13" fmla="*/ 0 h 48"/>
                        <a:gd name="T14" fmla="*/ 48 w 48"/>
                        <a:gd name="T15" fmla="*/ 48 h 48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48" h="48">
                          <a:moveTo>
                            <a:pt x="0" y="0"/>
                          </a:moveTo>
                          <a:lnTo>
                            <a:pt x="48" y="48"/>
                          </a:lnTo>
                          <a:lnTo>
                            <a:pt x="48" y="0"/>
                          </a:lnTo>
                          <a:lnTo>
                            <a:pt x="0" y="48"/>
                          </a:lnTo>
                        </a:path>
                      </a:pathLst>
                    </a:custGeom>
                    <a:noFill/>
                    <a:ln w="254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</p:grpSp>
              <p:grpSp>
                <p:nvGrpSpPr>
                  <p:cNvPr id="131" name="Group 389"/>
                  <p:cNvGrpSpPr>
                    <a:grpSpLocks/>
                  </p:cNvGrpSpPr>
                  <p:nvPr/>
                </p:nvGrpSpPr>
                <p:grpSpPr bwMode="auto">
                  <a:xfrm>
                    <a:off x="2533" y="2435"/>
                    <a:ext cx="56" cy="56"/>
                    <a:chOff x="2533" y="2435"/>
                    <a:chExt cx="56" cy="56"/>
                  </a:xfrm>
                </p:grpSpPr>
                <p:sp>
                  <p:nvSpPr>
                    <p:cNvPr id="132" name="Rectangle 39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41" y="2443"/>
                      <a:ext cx="32" cy="32"/>
                    </a:xfrm>
                    <a:prstGeom prst="rect">
                      <a:avLst/>
                    </a:prstGeom>
                    <a:noFill/>
                    <a:ln w="254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133" name="Rectangle 3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49" y="2451"/>
                      <a:ext cx="32" cy="32"/>
                    </a:xfrm>
                    <a:prstGeom prst="rect">
                      <a:avLst/>
                    </a:prstGeom>
                    <a:noFill/>
                    <a:ln w="254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134" name="Freeform 392"/>
                    <p:cNvSpPr>
                      <a:spLocks/>
                    </p:cNvSpPr>
                    <p:nvPr/>
                  </p:nvSpPr>
                  <p:spPr bwMode="auto">
                    <a:xfrm>
                      <a:off x="2533" y="2435"/>
                      <a:ext cx="48" cy="48"/>
                    </a:xfrm>
                    <a:custGeom>
                      <a:avLst/>
                      <a:gdLst>
                        <a:gd name="T0" fmla="*/ 0 w 48"/>
                        <a:gd name="T1" fmla="*/ 0 h 48"/>
                        <a:gd name="T2" fmla="*/ 48 w 48"/>
                        <a:gd name="T3" fmla="*/ 48 h 48"/>
                        <a:gd name="T4" fmla="*/ 48 w 48"/>
                        <a:gd name="T5" fmla="*/ 0 h 48"/>
                        <a:gd name="T6" fmla="*/ 0 w 48"/>
                        <a:gd name="T7" fmla="*/ 48 h 48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48"/>
                        <a:gd name="T13" fmla="*/ 0 h 48"/>
                        <a:gd name="T14" fmla="*/ 48 w 48"/>
                        <a:gd name="T15" fmla="*/ 48 h 48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48" h="48">
                          <a:moveTo>
                            <a:pt x="0" y="0"/>
                          </a:moveTo>
                          <a:lnTo>
                            <a:pt x="48" y="48"/>
                          </a:lnTo>
                          <a:lnTo>
                            <a:pt x="48" y="0"/>
                          </a:lnTo>
                          <a:lnTo>
                            <a:pt x="0" y="48"/>
                          </a:lnTo>
                        </a:path>
                      </a:pathLst>
                    </a:custGeom>
                    <a:noFill/>
                    <a:ln w="254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135" name="Freeform 393"/>
                    <p:cNvSpPr>
                      <a:spLocks/>
                    </p:cNvSpPr>
                    <p:nvPr/>
                  </p:nvSpPr>
                  <p:spPr bwMode="auto">
                    <a:xfrm>
                      <a:off x="2541" y="2443"/>
                      <a:ext cx="48" cy="48"/>
                    </a:xfrm>
                    <a:custGeom>
                      <a:avLst/>
                      <a:gdLst>
                        <a:gd name="T0" fmla="*/ 0 w 48"/>
                        <a:gd name="T1" fmla="*/ 0 h 48"/>
                        <a:gd name="T2" fmla="*/ 48 w 48"/>
                        <a:gd name="T3" fmla="*/ 48 h 48"/>
                        <a:gd name="T4" fmla="*/ 48 w 48"/>
                        <a:gd name="T5" fmla="*/ 0 h 48"/>
                        <a:gd name="T6" fmla="*/ 0 w 48"/>
                        <a:gd name="T7" fmla="*/ 48 h 48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48"/>
                        <a:gd name="T13" fmla="*/ 0 h 48"/>
                        <a:gd name="T14" fmla="*/ 48 w 48"/>
                        <a:gd name="T15" fmla="*/ 48 h 48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48" h="48">
                          <a:moveTo>
                            <a:pt x="0" y="0"/>
                          </a:moveTo>
                          <a:lnTo>
                            <a:pt x="48" y="48"/>
                          </a:lnTo>
                          <a:lnTo>
                            <a:pt x="48" y="0"/>
                          </a:lnTo>
                          <a:lnTo>
                            <a:pt x="0" y="48"/>
                          </a:lnTo>
                        </a:path>
                      </a:pathLst>
                    </a:custGeom>
                    <a:noFill/>
                    <a:ln w="254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</p:grpSp>
            </p:grpSp>
            <p:grpSp>
              <p:nvGrpSpPr>
                <p:cNvPr id="91" name="Group 394"/>
                <p:cNvGrpSpPr>
                  <a:grpSpLocks/>
                </p:cNvGrpSpPr>
                <p:nvPr/>
              </p:nvGrpSpPr>
              <p:grpSpPr bwMode="auto">
                <a:xfrm>
                  <a:off x="2581" y="2435"/>
                  <a:ext cx="199" cy="56"/>
                  <a:chOff x="2581" y="2435"/>
                  <a:chExt cx="199" cy="56"/>
                </a:xfrm>
              </p:grpSpPr>
              <p:grpSp>
                <p:nvGrpSpPr>
                  <p:cNvPr id="108" name="Group 395"/>
                  <p:cNvGrpSpPr>
                    <a:grpSpLocks/>
                  </p:cNvGrpSpPr>
                  <p:nvPr/>
                </p:nvGrpSpPr>
                <p:grpSpPr bwMode="auto">
                  <a:xfrm>
                    <a:off x="2581" y="2435"/>
                    <a:ext cx="56" cy="56"/>
                    <a:chOff x="2581" y="2435"/>
                    <a:chExt cx="56" cy="56"/>
                  </a:xfrm>
                </p:grpSpPr>
                <p:sp>
                  <p:nvSpPr>
                    <p:cNvPr id="124" name="Rectangle 39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89" y="2443"/>
                      <a:ext cx="32" cy="32"/>
                    </a:xfrm>
                    <a:prstGeom prst="rect">
                      <a:avLst/>
                    </a:prstGeom>
                    <a:noFill/>
                    <a:ln w="254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125" name="Rectangle 3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97" y="2451"/>
                      <a:ext cx="32" cy="32"/>
                    </a:xfrm>
                    <a:prstGeom prst="rect">
                      <a:avLst/>
                    </a:prstGeom>
                    <a:noFill/>
                    <a:ln w="254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126" name="Freeform 398"/>
                    <p:cNvSpPr>
                      <a:spLocks/>
                    </p:cNvSpPr>
                    <p:nvPr/>
                  </p:nvSpPr>
                  <p:spPr bwMode="auto">
                    <a:xfrm>
                      <a:off x="2581" y="2435"/>
                      <a:ext cx="48" cy="48"/>
                    </a:xfrm>
                    <a:custGeom>
                      <a:avLst/>
                      <a:gdLst>
                        <a:gd name="T0" fmla="*/ 0 w 48"/>
                        <a:gd name="T1" fmla="*/ 0 h 48"/>
                        <a:gd name="T2" fmla="*/ 48 w 48"/>
                        <a:gd name="T3" fmla="*/ 48 h 48"/>
                        <a:gd name="T4" fmla="*/ 48 w 48"/>
                        <a:gd name="T5" fmla="*/ 0 h 48"/>
                        <a:gd name="T6" fmla="*/ 0 w 48"/>
                        <a:gd name="T7" fmla="*/ 48 h 48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48"/>
                        <a:gd name="T13" fmla="*/ 0 h 48"/>
                        <a:gd name="T14" fmla="*/ 48 w 48"/>
                        <a:gd name="T15" fmla="*/ 48 h 48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48" h="48">
                          <a:moveTo>
                            <a:pt x="0" y="0"/>
                          </a:moveTo>
                          <a:lnTo>
                            <a:pt x="48" y="48"/>
                          </a:lnTo>
                          <a:lnTo>
                            <a:pt x="48" y="0"/>
                          </a:lnTo>
                          <a:lnTo>
                            <a:pt x="0" y="48"/>
                          </a:lnTo>
                        </a:path>
                      </a:pathLst>
                    </a:custGeom>
                    <a:noFill/>
                    <a:ln w="254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127" name="Freeform 399"/>
                    <p:cNvSpPr>
                      <a:spLocks/>
                    </p:cNvSpPr>
                    <p:nvPr/>
                  </p:nvSpPr>
                  <p:spPr bwMode="auto">
                    <a:xfrm>
                      <a:off x="2589" y="2443"/>
                      <a:ext cx="48" cy="48"/>
                    </a:xfrm>
                    <a:custGeom>
                      <a:avLst/>
                      <a:gdLst>
                        <a:gd name="T0" fmla="*/ 0 w 48"/>
                        <a:gd name="T1" fmla="*/ 0 h 48"/>
                        <a:gd name="T2" fmla="*/ 48 w 48"/>
                        <a:gd name="T3" fmla="*/ 48 h 48"/>
                        <a:gd name="T4" fmla="*/ 48 w 48"/>
                        <a:gd name="T5" fmla="*/ 0 h 48"/>
                        <a:gd name="T6" fmla="*/ 0 w 48"/>
                        <a:gd name="T7" fmla="*/ 48 h 48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48"/>
                        <a:gd name="T13" fmla="*/ 0 h 48"/>
                        <a:gd name="T14" fmla="*/ 48 w 48"/>
                        <a:gd name="T15" fmla="*/ 48 h 48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48" h="48">
                          <a:moveTo>
                            <a:pt x="0" y="0"/>
                          </a:moveTo>
                          <a:lnTo>
                            <a:pt x="48" y="48"/>
                          </a:lnTo>
                          <a:lnTo>
                            <a:pt x="48" y="0"/>
                          </a:lnTo>
                          <a:lnTo>
                            <a:pt x="0" y="48"/>
                          </a:lnTo>
                        </a:path>
                      </a:pathLst>
                    </a:custGeom>
                    <a:noFill/>
                    <a:ln w="254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</p:grpSp>
              <p:grpSp>
                <p:nvGrpSpPr>
                  <p:cNvPr id="109" name="Group 400"/>
                  <p:cNvGrpSpPr>
                    <a:grpSpLocks/>
                  </p:cNvGrpSpPr>
                  <p:nvPr/>
                </p:nvGrpSpPr>
                <p:grpSpPr bwMode="auto">
                  <a:xfrm>
                    <a:off x="2629" y="2435"/>
                    <a:ext cx="56" cy="56"/>
                    <a:chOff x="2629" y="2435"/>
                    <a:chExt cx="56" cy="56"/>
                  </a:xfrm>
                </p:grpSpPr>
                <p:sp>
                  <p:nvSpPr>
                    <p:cNvPr id="120" name="Rectangle 40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37" y="2443"/>
                      <a:ext cx="32" cy="32"/>
                    </a:xfrm>
                    <a:prstGeom prst="rect">
                      <a:avLst/>
                    </a:prstGeom>
                    <a:noFill/>
                    <a:ln w="254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121" name="Rectangle 4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45" y="2451"/>
                      <a:ext cx="32" cy="32"/>
                    </a:xfrm>
                    <a:prstGeom prst="rect">
                      <a:avLst/>
                    </a:prstGeom>
                    <a:noFill/>
                    <a:ln w="254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122" name="Freeform 403"/>
                    <p:cNvSpPr>
                      <a:spLocks/>
                    </p:cNvSpPr>
                    <p:nvPr/>
                  </p:nvSpPr>
                  <p:spPr bwMode="auto">
                    <a:xfrm>
                      <a:off x="2629" y="2435"/>
                      <a:ext cx="48" cy="48"/>
                    </a:xfrm>
                    <a:custGeom>
                      <a:avLst/>
                      <a:gdLst>
                        <a:gd name="T0" fmla="*/ 0 w 48"/>
                        <a:gd name="T1" fmla="*/ 0 h 48"/>
                        <a:gd name="T2" fmla="*/ 48 w 48"/>
                        <a:gd name="T3" fmla="*/ 48 h 48"/>
                        <a:gd name="T4" fmla="*/ 48 w 48"/>
                        <a:gd name="T5" fmla="*/ 0 h 48"/>
                        <a:gd name="T6" fmla="*/ 0 w 48"/>
                        <a:gd name="T7" fmla="*/ 48 h 48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48"/>
                        <a:gd name="T13" fmla="*/ 0 h 48"/>
                        <a:gd name="T14" fmla="*/ 48 w 48"/>
                        <a:gd name="T15" fmla="*/ 48 h 48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48" h="48">
                          <a:moveTo>
                            <a:pt x="0" y="0"/>
                          </a:moveTo>
                          <a:lnTo>
                            <a:pt x="48" y="48"/>
                          </a:lnTo>
                          <a:lnTo>
                            <a:pt x="48" y="0"/>
                          </a:lnTo>
                          <a:lnTo>
                            <a:pt x="0" y="48"/>
                          </a:lnTo>
                        </a:path>
                      </a:pathLst>
                    </a:custGeom>
                    <a:noFill/>
                    <a:ln w="254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123" name="Freeform 404"/>
                    <p:cNvSpPr>
                      <a:spLocks/>
                    </p:cNvSpPr>
                    <p:nvPr/>
                  </p:nvSpPr>
                  <p:spPr bwMode="auto">
                    <a:xfrm>
                      <a:off x="2637" y="2443"/>
                      <a:ext cx="48" cy="48"/>
                    </a:xfrm>
                    <a:custGeom>
                      <a:avLst/>
                      <a:gdLst>
                        <a:gd name="T0" fmla="*/ 0 w 48"/>
                        <a:gd name="T1" fmla="*/ 0 h 48"/>
                        <a:gd name="T2" fmla="*/ 48 w 48"/>
                        <a:gd name="T3" fmla="*/ 48 h 48"/>
                        <a:gd name="T4" fmla="*/ 48 w 48"/>
                        <a:gd name="T5" fmla="*/ 0 h 48"/>
                        <a:gd name="T6" fmla="*/ 0 w 48"/>
                        <a:gd name="T7" fmla="*/ 48 h 48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48"/>
                        <a:gd name="T13" fmla="*/ 0 h 48"/>
                        <a:gd name="T14" fmla="*/ 48 w 48"/>
                        <a:gd name="T15" fmla="*/ 48 h 48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48" h="48">
                          <a:moveTo>
                            <a:pt x="0" y="0"/>
                          </a:moveTo>
                          <a:lnTo>
                            <a:pt x="48" y="48"/>
                          </a:lnTo>
                          <a:lnTo>
                            <a:pt x="48" y="0"/>
                          </a:lnTo>
                          <a:lnTo>
                            <a:pt x="0" y="48"/>
                          </a:lnTo>
                        </a:path>
                      </a:pathLst>
                    </a:custGeom>
                    <a:noFill/>
                    <a:ln w="254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</p:grpSp>
              <p:grpSp>
                <p:nvGrpSpPr>
                  <p:cNvPr id="110" name="Group 405"/>
                  <p:cNvGrpSpPr>
                    <a:grpSpLocks/>
                  </p:cNvGrpSpPr>
                  <p:nvPr/>
                </p:nvGrpSpPr>
                <p:grpSpPr bwMode="auto">
                  <a:xfrm>
                    <a:off x="2677" y="2435"/>
                    <a:ext cx="56" cy="56"/>
                    <a:chOff x="2677" y="2435"/>
                    <a:chExt cx="56" cy="56"/>
                  </a:xfrm>
                </p:grpSpPr>
                <p:sp>
                  <p:nvSpPr>
                    <p:cNvPr id="116" name="Rectangle 4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85" y="2443"/>
                      <a:ext cx="32" cy="32"/>
                    </a:xfrm>
                    <a:prstGeom prst="rect">
                      <a:avLst/>
                    </a:prstGeom>
                    <a:noFill/>
                    <a:ln w="254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117" name="Rectangle 4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93" y="2451"/>
                      <a:ext cx="32" cy="32"/>
                    </a:xfrm>
                    <a:prstGeom prst="rect">
                      <a:avLst/>
                    </a:prstGeom>
                    <a:noFill/>
                    <a:ln w="254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118" name="Freeform 408"/>
                    <p:cNvSpPr>
                      <a:spLocks/>
                    </p:cNvSpPr>
                    <p:nvPr/>
                  </p:nvSpPr>
                  <p:spPr bwMode="auto">
                    <a:xfrm>
                      <a:off x="2677" y="2435"/>
                      <a:ext cx="48" cy="48"/>
                    </a:xfrm>
                    <a:custGeom>
                      <a:avLst/>
                      <a:gdLst>
                        <a:gd name="T0" fmla="*/ 0 w 48"/>
                        <a:gd name="T1" fmla="*/ 0 h 48"/>
                        <a:gd name="T2" fmla="*/ 48 w 48"/>
                        <a:gd name="T3" fmla="*/ 48 h 48"/>
                        <a:gd name="T4" fmla="*/ 48 w 48"/>
                        <a:gd name="T5" fmla="*/ 0 h 48"/>
                        <a:gd name="T6" fmla="*/ 0 w 48"/>
                        <a:gd name="T7" fmla="*/ 48 h 48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48"/>
                        <a:gd name="T13" fmla="*/ 0 h 48"/>
                        <a:gd name="T14" fmla="*/ 48 w 48"/>
                        <a:gd name="T15" fmla="*/ 48 h 48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48" h="48">
                          <a:moveTo>
                            <a:pt x="0" y="0"/>
                          </a:moveTo>
                          <a:lnTo>
                            <a:pt x="48" y="48"/>
                          </a:lnTo>
                          <a:lnTo>
                            <a:pt x="48" y="0"/>
                          </a:lnTo>
                          <a:lnTo>
                            <a:pt x="0" y="48"/>
                          </a:lnTo>
                        </a:path>
                      </a:pathLst>
                    </a:custGeom>
                    <a:noFill/>
                    <a:ln w="254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119" name="Freeform 409"/>
                    <p:cNvSpPr>
                      <a:spLocks/>
                    </p:cNvSpPr>
                    <p:nvPr/>
                  </p:nvSpPr>
                  <p:spPr bwMode="auto">
                    <a:xfrm>
                      <a:off x="2685" y="2443"/>
                      <a:ext cx="48" cy="48"/>
                    </a:xfrm>
                    <a:custGeom>
                      <a:avLst/>
                      <a:gdLst>
                        <a:gd name="T0" fmla="*/ 0 w 48"/>
                        <a:gd name="T1" fmla="*/ 0 h 48"/>
                        <a:gd name="T2" fmla="*/ 48 w 48"/>
                        <a:gd name="T3" fmla="*/ 48 h 48"/>
                        <a:gd name="T4" fmla="*/ 48 w 48"/>
                        <a:gd name="T5" fmla="*/ 0 h 48"/>
                        <a:gd name="T6" fmla="*/ 0 w 48"/>
                        <a:gd name="T7" fmla="*/ 48 h 48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48"/>
                        <a:gd name="T13" fmla="*/ 0 h 48"/>
                        <a:gd name="T14" fmla="*/ 48 w 48"/>
                        <a:gd name="T15" fmla="*/ 48 h 48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48" h="48">
                          <a:moveTo>
                            <a:pt x="0" y="0"/>
                          </a:moveTo>
                          <a:lnTo>
                            <a:pt x="48" y="48"/>
                          </a:lnTo>
                          <a:lnTo>
                            <a:pt x="48" y="0"/>
                          </a:lnTo>
                          <a:lnTo>
                            <a:pt x="0" y="48"/>
                          </a:lnTo>
                        </a:path>
                      </a:pathLst>
                    </a:custGeom>
                    <a:noFill/>
                    <a:ln w="254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</p:grpSp>
              <p:grpSp>
                <p:nvGrpSpPr>
                  <p:cNvPr id="111" name="Group 410"/>
                  <p:cNvGrpSpPr>
                    <a:grpSpLocks/>
                  </p:cNvGrpSpPr>
                  <p:nvPr/>
                </p:nvGrpSpPr>
                <p:grpSpPr bwMode="auto">
                  <a:xfrm>
                    <a:off x="2725" y="2435"/>
                    <a:ext cx="55" cy="56"/>
                    <a:chOff x="2725" y="2435"/>
                    <a:chExt cx="55" cy="56"/>
                  </a:xfrm>
                </p:grpSpPr>
                <p:sp>
                  <p:nvSpPr>
                    <p:cNvPr id="112" name="Rectangle 4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33" y="2443"/>
                      <a:ext cx="31" cy="32"/>
                    </a:xfrm>
                    <a:prstGeom prst="rect">
                      <a:avLst/>
                    </a:prstGeom>
                    <a:noFill/>
                    <a:ln w="254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113" name="Rectangle 4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41" y="2451"/>
                      <a:ext cx="31" cy="32"/>
                    </a:xfrm>
                    <a:prstGeom prst="rect">
                      <a:avLst/>
                    </a:prstGeom>
                    <a:noFill/>
                    <a:ln w="254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114" name="Freeform 413"/>
                    <p:cNvSpPr>
                      <a:spLocks/>
                    </p:cNvSpPr>
                    <p:nvPr/>
                  </p:nvSpPr>
                  <p:spPr bwMode="auto">
                    <a:xfrm>
                      <a:off x="2725" y="2435"/>
                      <a:ext cx="47" cy="48"/>
                    </a:xfrm>
                    <a:custGeom>
                      <a:avLst/>
                      <a:gdLst>
                        <a:gd name="T0" fmla="*/ 0 w 47"/>
                        <a:gd name="T1" fmla="*/ 0 h 48"/>
                        <a:gd name="T2" fmla="*/ 47 w 47"/>
                        <a:gd name="T3" fmla="*/ 48 h 48"/>
                        <a:gd name="T4" fmla="*/ 47 w 47"/>
                        <a:gd name="T5" fmla="*/ 0 h 48"/>
                        <a:gd name="T6" fmla="*/ 0 w 47"/>
                        <a:gd name="T7" fmla="*/ 48 h 48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47"/>
                        <a:gd name="T13" fmla="*/ 0 h 48"/>
                        <a:gd name="T14" fmla="*/ 47 w 47"/>
                        <a:gd name="T15" fmla="*/ 48 h 48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47" h="48">
                          <a:moveTo>
                            <a:pt x="0" y="0"/>
                          </a:moveTo>
                          <a:lnTo>
                            <a:pt x="47" y="48"/>
                          </a:lnTo>
                          <a:lnTo>
                            <a:pt x="47" y="0"/>
                          </a:lnTo>
                          <a:lnTo>
                            <a:pt x="0" y="48"/>
                          </a:lnTo>
                        </a:path>
                      </a:pathLst>
                    </a:custGeom>
                    <a:noFill/>
                    <a:ln w="254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115" name="Freeform 414"/>
                    <p:cNvSpPr>
                      <a:spLocks/>
                    </p:cNvSpPr>
                    <p:nvPr/>
                  </p:nvSpPr>
                  <p:spPr bwMode="auto">
                    <a:xfrm>
                      <a:off x="2733" y="2443"/>
                      <a:ext cx="47" cy="48"/>
                    </a:xfrm>
                    <a:custGeom>
                      <a:avLst/>
                      <a:gdLst>
                        <a:gd name="T0" fmla="*/ 0 w 47"/>
                        <a:gd name="T1" fmla="*/ 0 h 48"/>
                        <a:gd name="T2" fmla="*/ 47 w 47"/>
                        <a:gd name="T3" fmla="*/ 48 h 48"/>
                        <a:gd name="T4" fmla="*/ 47 w 47"/>
                        <a:gd name="T5" fmla="*/ 0 h 48"/>
                        <a:gd name="T6" fmla="*/ 0 w 47"/>
                        <a:gd name="T7" fmla="*/ 48 h 48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47"/>
                        <a:gd name="T13" fmla="*/ 0 h 48"/>
                        <a:gd name="T14" fmla="*/ 47 w 47"/>
                        <a:gd name="T15" fmla="*/ 48 h 48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47" h="48">
                          <a:moveTo>
                            <a:pt x="0" y="0"/>
                          </a:moveTo>
                          <a:lnTo>
                            <a:pt x="47" y="48"/>
                          </a:lnTo>
                          <a:lnTo>
                            <a:pt x="47" y="0"/>
                          </a:lnTo>
                          <a:lnTo>
                            <a:pt x="0" y="48"/>
                          </a:lnTo>
                        </a:path>
                      </a:pathLst>
                    </a:custGeom>
                    <a:noFill/>
                    <a:ln w="254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</p:grpSp>
            </p:grpSp>
            <p:sp>
              <p:nvSpPr>
                <p:cNvPr id="92" name="Line 415"/>
                <p:cNvSpPr>
                  <a:spLocks noChangeShapeType="1"/>
                </p:cNvSpPr>
                <p:nvPr/>
              </p:nvSpPr>
              <p:spPr bwMode="auto">
                <a:xfrm>
                  <a:off x="2517" y="2435"/>
                  <a:ext cx="1" cy="48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93" name="Line 416"/>
                <p:cNvSpPr>
                  <a:spLocks noChangeShapeType="1"/>
                </p:cNvSpPr>
                <p:nvPr/>
              </p:nvSpPr>
              <p:spPr bwMode="auto">
                <a:xfrm>
                  <a:off x="2525" y="2443"/>
                  <a:ext cx="1" cy="48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94" name="Line 417"/>
                <p:cNvSpPr>
                  <a:spLocks noChangeShapeType="1"/>
                </p:cNvSpPr>
                <p:nvPr/>
              </p:nvSpPr>
              <p:spPr bwMode="auto">
                <a:xfrm>
                  <a:off x="2661" y="2435"/>
                  <a:ext cx="1" cy="48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95" name="Line 418"/>
                <p:cNvSpPr>
                  <a:spLocks noChangeShapeType="1"/>
                </p:cNvSpPr>
                <p:nvPr/>
              </p:nvSpPr>
              <p:spPr bwMode="auto">
                <a:xfrm>
                  <a:off x="2669" y="2443"/>
                  <a:ext cx="1" cy="48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96" name="Line 419"/>
                <p:cNvSpPr>
                  <a:spLocks noChangeShapeType="1"/>
                </p:cNvSpPr>
                <p:nvPr/>
              </p:nvSpPr>
              <p:spPr bwMode="auto">
                <a:xfrm>
                  <a:off x="2565" y="2435"/>
                  <a:ext cx="1" cy="48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97" name="Line 420"/>
                <p:cNvSpPr>
                  <a:spLocks noChangeShapeType="1"/>
                </p:cNvSpPr>
                <p:nvPr/>
              </p:nvSpPr>
              <p:spPr bwMode="auto">
                <a:xfrm>
                  <a:off x="2573" y="2443"/>
                  <a:ext cx="1" cy="48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98" name="Line 421"/>
                <p:cNvSpPr>
                  <a:spLocks noChangeShapeType="1"/>
                </p:cNvSpPr>
                <p:nvPr/>
              </p:nvSpPr>
              <p:spPr bwMode="auto">
                <a:xfrm>
                  <a:off x="2613" y="2435"/>
                  <a:ext cx="1" cy="48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99" name="Line 422"/>
                <p:cNvSpPr>
                  <a:spLocks noChangeShapeType="1"/>
                </p:cNvSpPr>
                <p:nvPr/>
              </p:nvSpPr>
              <p:spPr bwMode="auto">
                <a:xfrm>
                  <a:off x="2621" y="2443"/>
                  <a:ext cx="1" cy="48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0" name="Line 423"/>
                <p:cNvSpPr>
                  <a:spLocks noChangeShapeType="1"/>
                </p:cNvSpPr>
                <p:nvPr/>
              </p:nvSpPr>
              <p:spPr bwMode="auto">
                <a:xfrm>
                  <a:off x="2469" y="2435"/>
                  <a:ext cx="1" cy="48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1" name="Line 424"/>
                <p:cNvSpPr>
                  <a:spLocks noChangeShapeType="1"/>
                </p:cNvSpPr>
                <p:nvPr/>
              </p:nvSpPr>
              <p:spPr bwMode="auto">
                <a:xfrm>
                  <a:off x="2477" y="2443"/>
                  <a:ext cx="1" cy="48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2" name="Line 425"/>
                <p:cNvSpPr>
                  <a:spLocks noChangeShapeType="1"/>
                </p:cNvSpPr>
                <p:nvPr/>
              </p:nvSpPr>
              <p:spPr bwMode="auto">
                <a:xfrm>
                  <a:off x="2421" y="2435"/>
                  <a:ext cx="1" cy="48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3" name="Line 426"/>
                <p:cNvSpPr>
                  <a:spLocks noChangeShapeType="1"/>
                </p:cNvSpPr>
                <p:nvPr/>
              </p:nvSpPr>
              <p:spPr bwMode="auto">
                <a:xfrm>
                  <a:off x="2429" y="2443"/>
                  <a:ext cx="1" cy="48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4" name="Line 427"/>
                <p:cNvSpPr>
                  <a:spLocks noChangeShapeType="1"/>
                </p:cNvSpPr>
                <p:nvPr/>
              </p:nvSpPr>
              <p:spPr bwMode="auto">
                <a:xfrm>
                  <a:off x="2709" y="2435"/>
                  <a:ext cx="1" cy="48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5" name="Line 428"/>
                <p:cNvSpPr>
                  <a:spLocks noChangeShapeType="1"/>
                </p:cNvSpPr>
                <p:nvPr/>
              </p:nvSpPr>
              <p:spPr bwMode="auto">
                <a:xfrm>
                  <a:off x="2717" y="2443"/>
                  <a:ext cx="1" cy="48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6" name="Line 429"/>
                <p:cNvSpPr>
                  <a:spLocks noChangeShapeType="1"/>
                </p:cNvSpPr>
                <p:nvPr/>
              </p:nvSpPr>
              <p:spPr bwMode="auto">
                <a:xfrm>
                  <a:off x="2741" y="2435"/>
                  <a:ext cx="1" cy="48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7" name="Line 430"/>
                <p:cNvSpPr>
                  <a:spLocks noChangeShapeType="1"/>
                </p:cNvSpPr>
                <p:nvPr/>
              </p:nvSpPr>
              <p:spPr bwMode="auto">
                <a:xfrm>
                  <a:off x="2749" y="2443"/>
                  <a:ext cx="1" cy="48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</p:grpSp>
      </p:grpSp>
      <p:sp>
        <p:nvSpPr>
          <p:cNvPr id="442" name="Text Box 432"/>
          <p:cNvSpPr txBox="1">
            <a:spLocks noChangeArrowheads="1"/>
          </p:cNvSpPr>
          <p:nvPr/>
        </p:nvSpPr>
        <p:spPr bwMode="auto">
          <a:xfrm>
            <a:off x="8409354" y="2335215"/>
            <a:ext cx="1737946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400">
                <a:solidFill>
                  <a:srgbClr val="000000"/>
                </a:solidFill>
                <a:latin typeface="Verdana" charset="0"/>
              </a:rPr>
              <a:t>Compreensão e</a:t>
            </a:r>
          </a:p>
          <a:p>
            <a:pPr algn="ctr"/>
            <a:r>
              <a:rPr lang="pt-BR" sz="1400">
                <a:solidFill>
                  <a:srgbClr val="000000"/>
                </a:solidFill>
                <a:latin typeface="Verdana" charset="0"/>
              </a:rPr>
              <a:t>Comunicação</a:t>
            </a:r>
          </a:p>
        </p:txBody>
      </p:sp>
    </p:spTree>
    <p:extLst>
      <p:ext uri="{BB962C8B-B14F-4D97-AF65-F5344CB8AC3E}">
        <p14:creationId xmlns:p14="http://schemas.microsoft.com/office/powerpoint/2010/main" val="47504120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3817328" y="301626"/>
            <a:ext cx="184731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t-BR"/>
          </a:p>
        </p:txBody>
      </p:sp>
      <p:sp>
        <p:nvSpPr>
          <p:cNvPr id="11" name="Shape 809"/>
          <p:cNvSpPr txBox="1"/>
          <p:nvPr/>
        </p:nvSpPr>
        <p:spPr>
          <a:xfrm>
            <a:off x="401574" y="735789"/>
            <a:ext cx="9186925" cy="15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42E"/>
              </a:buClr>
              <a:buSzPts val="2400"/>
              <a:buFont typeface="Arial"/>
              <a:buNone/>
            </a:pPr>
            <a:r>
              <a:rPr lang="pt-BR" sz="2400" dirty="0" smtClean="0">
                <a:solidFill>
                  <a:srgbClr val="1A242E"/>
                </a:solidFill>
                <a:latin typeface="Arial"/>
                <a:ea typeface="Arial"/>
                <a:cs typeface="Arial"/>
                <a:sym typeface="Arial"/>
              </a:rPr>
              <a:t>História</a:t>
            </a:r>
            <a:endParaRPr sz="1100" dirty="0"/>
          </a:p>
        </p:txBody>
      </p:sp>
      <p:cxnSp>
        <p:nvCxnSpPr>
          <p:cNvPr id="13" name="Shape 810"/>
          <p:cNvCxnSpPr/>
          <p:nvPr/>
        </p:nvCxnSpPr>
        <p:spPr>
          <a:xfrm>
            <a:off x="432487" y="486079"/>
            <a:ext cx="486900" cy="0"/>
          </a:xfrm>
          <a:prstGeom prst="straightConnector1">
            <a:avLst/>
          </a:prstGeom>
          <a:noFill/>
          <a:ln w="57150" cap="flat" cmpd="sng">
            <a:solidFill>
              <a:srgbClr val="FF6600"/>
            </a:solidFill>
            <a:prstDash val="solid"/>
            <a:miter lim="8000"/>
            <a:headEnd type="none" w="sm" len="sm"/>
            <a:tailEnd type="none" w="sm" len="sm"/>
          </a:ln>
        </p:spPr>
      </p:cxnSp>
      <p:pic>
        <p:nvPicPr>
          <p:cNvPr id="12" name="Picture 5" descr="David_Prober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8820" y="3803650"/>
            <a:ext cx="776654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 descr="rp10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81544" y="3802856"/>
            <a:ext cx="810357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7" descr="ctmb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30797" y="1909765"/>
            <a:ext cx="3190142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8" descr="ifm200_39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96505" y="2852737"/>
            <a:ext cx="18991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9" descr="uniban-s2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50584" y="2849562"/>
            <a:ext cx="1758462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" descr="Screen Shot 2019-03-07 at 22.39.26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828800"/>
            <a:ext cx="5307012" cy="315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m.gi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700" y="4572000"/>
            <a:ext cx="927100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93997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809"/>
          <p:cNvSpPr txBox="1"/>
          <p:nvPr/>
        </p:nvSpPr>
        <p:spPr>
          <a:xfrm>
            <a:off x="401574" y="735789"/>
            <a:ext cx="9186925" cy="15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42E"/>
              </a:buClr>
              <a:buSzPts val="2400"/>
              <a:buFont typeface="Arial"/>
              <a:buNone/>
            </a:pPr>
            <a:r>
              <a:rPr lang="pt-BR" sz="2400" smtClean="0">
                <a:solidFill>
                  <a:srgbClr val="1A242E"/>
                </a:solidFill>
                <a:latin typeface="Arial"/>
                <a:ea typeface="Arial"/>
                <a:cs typeface="Arial"/>
                <a:sym typeface="Arial"/>
              </a:rPr>
              <a:t>Roadmaps</a:t>
            </a:r>
            <a:endParaRPr sz="1100" dirty="0"/>
          </a:p>
        </p:txBody>
      </p:sp>
      <p:cxnSp>
        <p:nvCxnSpPr>
          <p:cNvPr id="113" name="Shape 810"/>
          <p:cNvCxnSpPr/>
          <p:nvPr/>
        </p:nvCxnSpPr>
        <p:spPr>
          <a:xfrm>
            <a:off x="432487" y="486079"/>
            <a:ext cx="486900" cy="0"/>
          </a:xfrm>
          <a:prstGeom prst="straightConnector1">
            <a:avLst/>
          </a:prstGeom>
          <a:noFill/>
          <a:ln w="57150" cap="flat" cmpd="sng">
            <a:solidFill>
              <a:srgbClr val="FF6600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3" name="Rectangle 2"/>
          <p:cNvSpPr/>
          <p:nvPr/>
        </p:nvSpPr>
        <p:spPr>
          <a:xfrm>
            <a:off x="292100" y="2034739"/>
            <a:ext cx="4076700" cy="1087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1000"/>
              </a:spcBef>
              <a:buFont typeface="Arial"/>
              <a:buChar char="•"/>
            </a:pPr>
            <a:r>
              <a:rPr lang="pt-BR" sz="1600" dirty="0">
                <a:latin typeface="Arial"/>
                <a:ea typeface="Tahoma" panose="020B0604030504040204" pitchFamily="34" charset="0"/>
                <a:cs typeface="Arial"/>
              </a:rPr>
              <a:t>Representação </a:t>
            </a:r>
            <a:r>
              <a:rPr lang="pt-BR" sz="1600" dirty="0" smtClean="0">
                <a:latin typeface="Arial"/>
                <a:ea typeface="Tahoma" panose="020B0604030504040204" pitchFamily="34" charset="0"/>
                <a:cs typeface="Arial"/>
              </a:rPr>
              <a:t>gráfica</a:t>
            </a:r>
          </a:p>
          <a:p>
            <a:pPr marL="285750" indent="-285750" algn="just">
              <a:spcBef>
                <a:spcPts val="1000"/>
              </a:spcBef>
              <a:buFont typeface="Arial"/>
              <a:buChar char="•"/>
            </a:pPr>
            <a:r>
              <a:rPr lang="pt-BR" sz="1600" dirty="0" smtClean="0">
                <a:latin typeface="Arial"/>
                <a:ea typeface="Tahoma" panose="020B0604030504040204" pitchFamily="34" charset="0"/>
                <a:cs typeface="Arial"/>
              </a:rPr>
              <a:t>Sintetiza </a:t>
            </a:r>
            <a:r>
              <a:rPr lang="pt-BR" sz="1600" dirty="0">
                <a:latin typeface="Arial"/>
                <a:ea typeface="Tahoma" panose="020B0604030504040204" pitchFamily="34" charset="0"/>
                <a:cs typeface="Arial"/>
              </a:rPr>
              <a:t>o resultado do </a:t>
            </a:r>
            <a:r>
              <a:rPr lang="pt-BR" sz="1600" dirty="0" smtClean="0">
                <a:latin typeface="Arial"/>
                <a:ea typeface="Tahoma" panose="020B0604030504040204" pitchFamily="34" charset="0"/>
                <a:cs typeface="Arial"/>
              </a:rPr>
              <a:t>processo</a:t>
            </a:r>
            <a:endParaRPr lang="pt-BR" sz="1600" dirty="0">
              <a:latin typeface="Arial"/>
              <a:ea typeface="Tahoma" panose="020B0604030504040204" pitchFamily="34" charset="0"/>
              <a:cs typeface="Arial"/>
            </a:endParaRPr>
          </a:p>
          <a:p>
            <a:pPr marL="285750" indent="-285750" algn="just">
              <a:spcBef>
                <a:spcPts val="1000"/>
              </a:spcBef>
              <a:buFont typeface="Arial"/>
              <a:buChar char="•"/>
            </a:pPr>
            <a:r>
              <a:rPr lang="pt-BR" sz="1600" dirty="0">
                <a:latin typeface="Arial"/>
                <a:ea typeface="Tahoma" panose="020B0604030504040204" pitchFamily="34" charset="0"/>
                <a:cs typeface="Arial"/>
              </a:rPr>
              <a:t>Estabelece e comunica relações entre</a:t>
            </a:r>
            <a:r>
              <a:rPr lang="pt-BR" sz="1600" dirty="0" smtClean="0">
                <a:latin typeface="Arial"/>
                <a:ea typeface="Tahoma" panose="020B0604030504040204" pitchFamily="34" charset="0"/>
                <a:cs typeface="Arial"/>
              </a:rPr>
              <a:t>:</a:t>
            </a:r>
            <a:endParaRPr lang="pt-BR" sz="1600" dirty="0">
              <a:latin typeface="Arial"/>
              <a:ea typeface="Tahoma" panose="020B0604030504040204" pitchFamily="34" charset="0"/>
              <a:cs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49300" y="3180631"/>
            <a:ext cx="3441700" cy="146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lvl="1" indent="-265113" algn="just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sz="1600" dirty="0" smtClean="0">
                <a:latin typeface="Arial"/>
                <a:ea typeface="Tahoma" panose="020B0604030504040204" pitchFamily="34" charset="0"/>
                <a:cs typeface="Arial"/>
              </a:rPr>
              <a:t>Contextos </a:t>
            </a:r>
            <a:r>
              <a:rPr lang="pt-BR" sz="1600" dirty="0">
                <a:latin typeface="Arial"/>
                <a:ea typeface="Tahoma" panose="020B0604030504040204" pitchFamily="34" charset="0"/>
                <a:cs typeface="Arial"/>
              </a:rPr>
              <a:t>futuros</a:t>
            </a:r>
          </a:p>
          <a:p>
            <a:pPr marL="265113" lvl="1" indent="-265113" algn="just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sz="1600" dirty="0" smtClean="0">
                <a:latin typeface="Arial"/>
                <a:ea typeface="Tahoma" panose="020B0604030504040204" pitchFamily="34" charset="0"/>
                <a:cs typeface="Arial"/>
              </a:rPr>
              <a:t>Tecnologias </a:t>
            </a:r>
            <a:r>
              <a:rPr lang="pt-BR" sz="1600" dirty="0">
                <a:latin typeface="Arial"/>
                <a:ea typeface="Tahoma" panose="020B0604030504040204" pitchFamily="34" charset="0"/>
                <a:cs typeface="Arial"/>
              </a:rPr>
              <a:t>atuais</a:t>
            </a:r>
          </a:p>
          <a:p>
            <a:pPr marL="265113" lvl="1" indent="-265113" algn="just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sz="1600" dirty="0">
                <a:latin typeface="Arial"/>
                <a:ea typeface="Tahoma" panose="020B0604030504040204" pitchFamily="34" charset="0"/>
                <a:cs typeface="Arial"/>
              </a:rPr>
              <a:t>T</a:t>
            </a:r>
            <a:r>
              <a:rPr lang="pt-BR" sz="1600" dirty="0" smtClean="0">
                <a:latin typeface="Arial"/>
                <a:ea typeface="Tahoma" panose="020B0604030504040204" pitchFamily="34" charset="0"/>
                <a:cs typeface="Arial"/>
              </a:rPr>
              <a:t>endências </a:t>
            </a:r>
            <a:r>
              <a:rPr lang="pt-BR" sz="1600" dirty="0">
                <a:latin typeface="Arial"/>
                <a:ea typeface="Tahoma" panose="020B0604030504040204" pitchFamily="34" charset="0"/>
                <a:cs typeface="Arial"/>
              </a:rPr>
              <a:t>tecnológicas globais</a:t>
            </a:r>
          </a:p>
          <a:p>
            <a:pPr marL="265113" lvl="1" indent="-265113" algn="just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sz="1600" dirty="0" smtClean="0">
                <a:latin typeface="Arial"/>
                <a:ea typeface="Tahoma" panose="020B0604030504040204" pitchFamily="34" charset="0"/>
                <a:cs typeface="Arial"/>
              </a:rPr>
              <a:t>Programas </a:t>
            </a:r>
            <a:r>
              <a:rPr lang="pt-BR" sz="1600" dirty="0">
                <a:latin typeface="Arial"/>
                <a:ea typeface="Tahoma" panose="020B0604030504040204" pitchFamily="34" charset="0"/>
                <a:cs typeface="Arial"/>
              </a:rPr>
              <a:t>de P&amp;D</a:t>
            </a:r>
            <a:endParaRPr lang="pt-BR" sz="1600" dirty="0">
              <a:solidFill>
                <a:srgbClr val="FF0000"/>
              </a:solidFill>
              <a:latin typeface="Arial"/>
              <a:ea typeface="Tahoma" panose="020B0604030504040204" pitchFamily="34" charset="0"/>
              <a:cs typeface="Arial"/>
            </a:endParaRPr>
          </a:p>
        </p:txBody>
      </p:sp>
      <p:pic>
        <p:nvPicPr>
          <p:cNvPr id="114" name="Imagem 14">
            <a:extLst>
              <a:ext uri="{FF2B5EF4-FFF2-40B4-BE49-F238E27FC236}">
                <a16:creationId xmlns:a16="http://schemas.microsoft.com/office/drawing/2014/main" xmlns="" id="{0EC326DD-2C78-49F3-918D-693460DF9C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5681" y="1365082"/>
            <a:ext cx="6396781" cy="4197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21984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xmlns="" id="{3FD46145-4C49-4A0B-85DC-13E092E354C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067800" y="5624514"/>
            <a:ext cx="1600200" cy="274637"/>
          </a:xfrm>
        </p:spPr>
        <p:txBody>
          <a:bodyPr/>
          <a:lstStyle/>
          <a:p>
            <a:pPr>
              <a:defRPr/>
            </a:pPr>
            <a:fld id="{A9589D7C-6707-4CFB-A03C-B123D5566656}" type="slidenum">
              <a:rPr lang="pt-BR" smtClean="0"/>
              <a:pPr>
                <a:defRPr/>
              </a:pPr>
              <a:t>7</a:t>
            </a:fld>
            <a:endParaRPr lang="pt-BR" dirty="0"/>
          </a:p>
        </p:txBody>
      </p:sp>
      <p:sp>
        <p:nvSpPr>
          <p:cNvPr id="8" name="Shape 809"/>
          <p:cNvSpPr txBox="1"/>
          <p:nvPr/>
        </p:nvSpPr>
        <p:spPr>
          <a:xfrm>
            <a:off x="401574" y="735789"/>
            <a:ext cx="9186925" cy="15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42E"/>
              </a:buClr>
              <a:buSzPts val="2400"/>
              <a:buFont typeface="Arial"/>
              <a:buNone/>
            </a:pPr>
            <a:r>
              <a:rPr lang="pt-BR" sz="2400" dirty="0" smtClean="0">
                <a:solidFill>
                  <a:srgbClr val="1A242E"/>
                </a:solidFill>
                <a:latin typeface="Arial"/>
                <a:ea typeface="Arial"/>
                <a:cs typeface="Arial"/>
                <a:sym typeface="Arial"/>
              </a:rPr>
              <a:t>Perguntas Fundamentais e Lógica de Construção</a:t>
            </a:r>
            <a:endParaRPr sz="1100" dirty="0"/>
          </a:p>
        </p:txBody>
      </p:sp>
      <p:cxnSp>
        <p:nvCxnSpPr>
          <p:cNvPr id="9" name="Shape 810"/>
          <p:cNvCxnSpPr/>
          <p:nvPr/>
        </p:nvCxnSpPr>
        <p:spPr>
          <a:xfrm>
            <a:off x="432487" y="486079"/>
            <a:ext cx="486900" cy="0"/>
          </a:xfrm>
          <a:prstGeom prst="straightConnector1">
            <a:avLst/>
          </a:prstGeom>
          <a:noFill/>
          <a:ln w="57150" cap="flat" cmpd="sng">
            <a:solidFill>
              <a:srgbClr val="FF6600"/>
            </a:solidFill>
            <a:prstDash val="solid"/>
            <a:miter lim="8000"/>
            <a:headEnd type="none" w="sm" len="sm"/>
            <a:tailEnd type="none" w="sm" len="sm"/>
          </a:ln>
        </p:spPr>
      </p:cxnSp>
      <p:grpSp>
        <p:nvGrpSpPr>
          <p:cNvPr id="5" name="Group 4"/>
          <p:cNvGrpSpPr/>
          <p:nvPr/>
        </p:nvGrpSpPr>
        <p:grpSpPr>
          <a:xfrm>
            <a:off x="2222500" y="1477080"/>
            <a:ext cx="7366000" cy="4961819"/>
            <a:chOff x="2222500" y="1477080"/>
            <a:chExt cx="7366000" cy="496181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grayscl/>
            </a:blip>
            <a:stretch>
              <a:fillRect/>
            </a:stretch>
          </p:blipFill>
          <p:spPr>
            <a:xfrm>
              <a:off x="2222500" y="1477080"/>
              <a:ext cx="7366000" cy="4961819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2336800" y="1638300"/>
              <a:ext cx="1117600" cy="736600"/>
            </a:xfrm>
            <a:prstGeom prst="rect">
              <a:avLst/>
            </a:prstGeom>
            <a:solidFill>
              <a:srgbClr val="C4C4C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22636" y="1651000"/>
            <a:ext cx="606860" cy="84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24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809"/>
          <p:cNvSpPr txBox="1"/>
          <p:nvPr/>
        </p:nvSpPr>
        <p:spPr>
          <a:xfrm>
            <a:off x="401574" y="735789"/>
            <a:ext cx="9186925" cy="15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42E"/>
              </a:buClr>
              <a:buSzPts val="2400"/>
              <a:buFont typeface="Arial"/>
              <a:buNone/>
            </a:pPr>
            <a:r>
              <a:rPr lang="pt-BR" sz="2400" dirty="0" err="1" smtClean="0">
                <a:solidFill>
                  <a:srgbClr val="1A242E"/>
                </a:solidFill>
                <a:latin typeface="Arial"/>
                <a:ea typeface="Arial"/>
                <a:cs typeface="Arial"/>
                <a:sym typeface="Arial"/>
              </a:rPr>
              <a:t>Roadmapping</a:t>
            </a:r>
            <a:endParaRPr sz="1100" dirty="0"/>
          </a:p>
        </p:txBody>
      </p:sp>
      <p:cxnSp>
        <p:nvCxnSpPr>
          <p:cNvPr id="113" name="Shape 810"/>
          <p:cNvCxnSpPr/>
          <p:nvPr/>
        </p:nvCxnSpPr>
        <p:spPr>
          <a:xfrm>
            <a:off x="432487" y="486079"/>
            <a:ext cx="486900" cy="0"/>
          </a:xfrm>
          <a:prstGeom prst="straightConnector1">
            <a:avLst/>
          </a:prstGeom>
          <a:noFill/>
          <a:ln w="57150" cap="flat" cmpd="sng">
            <a:solidFill>
              <a:srgbClr val="FF6600"/>
            </a:solidFill>
            <a:prstDash val="solid"/>
            <a:miter lim="8000"/>
            <a:headEnd type="none" w="sm" len="sm"/>
            <a:tailEnd type="none" w="sm" len="sm"/>
          </a:ln>
        </p:spPr>
      </p:cxnSp>
      <p:pic>
        <p:nvPicPr>
          <p:cNvPr id="7" name="Imagem 13">
            <a:extLst>
              <a:ext uri="{FF2B5EF4-FFF2-40B4-BE49-F238E27FC236}">
                <a16:creationId xmlns:a16="http://schemas.microsoft.com/office/drawing/2014/main" xmlns="" id="{C4357307-2017-4A00-8FB1-2350666FEF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8597" y="1397000"/>
            <a:ext cx="7334503" cy="41275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69900" y="2657039"/>
            <a:ext cx="4076700" cy="3195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000"/>
              </a:spcBef>
              <a:buFont typeface="Arial"/>
              <a:buChar char="•"/>
            </a:pPr>
            <a:r>
              <a:rPr lang="pt-BR" sz="1600" dirty="0" smtClean="0">
                <a:latin typeface="Arial"/>
                <a:ea typeface="Tahoma" panose="020B0604030504040204" pitchFamily="34" charset="0"/>
                <a:cs typeface="Arial"/>
              </a:rPr>
              <a:t>Fases e atividades</a:t>
            </a:r>
          </a:p>
          <a:p>
            <a:pPr marL="285750" indent="-285750">
              <a:spcBef>
                <a:spcPts val="1000"/>
              </a:spcBef>
              <a:buFont typeface="Arial"/>
              <a:buChar char="•"/>
            </a:pPr>
            <a:r>
              <a:rPr lang="pt-BR" sz="1600" dirty="0" smtClean="0">
                <a:latin typeface="Arial"/>
                <a:ea typeface="Tahoma" panose="020B0604030504040204" pitchFamily="34" charset="0"/>
                <a:cs typeface="Arial"/>
              </a:rPr>
              <a:t>Técnicas e ferramentas</a:t>
            </a:r>
          </a:p>
          <a:p>
            <a:pPr marL="285750" indent="-285750">
              <a:spcBef>
                <a:spcPts val="1000"/>
              </a:spcBef>
              <a:buFont typeface="Arial"/>
              <a:buChar char="•"/>
            </a:pPr>
            <a:r>
              <a:rPr lang="pt-BR" sz="1600" dirty="0" smtClean="0">
                <a:latin typeface="Arial"/>
                <a:ea typeface="Tahoma" panose="020B0604030504040204" pitchFamily="34" charset="0"/>
                <a:cs typeface="Arial"/>
              </a:rPr>
              <a:t>Colaboração na identificação, seleção e priorização das informações</a:t>
            </a:r>
          </a:p>
          <a:p>
            <a:pPr marL="285750" indent="-285750">
              <a:spcBef>
                <a:spcPts val="1000"/>
              </a:spcBef>
              <a:buFont typeface="Arial"/>
              <a:buChar char="•"/>
            </a:pPr>
            <a:r>
              <a:rPr lang="pt-BR" sz="1600" dirty="0" smtClean="0">
                <a:latin typeface="Arial"/>
                <a:ea typeface="Tahoma" panose="020B0604030504040204" pitchFamily="34" charset="0"/>
                <a:cs typeface="Arial"/>
              </a:rPr>
              <a:t>Desenvolvimento de método </a:t>
            </a:r>
            <a:r>
              <a:rPr lang="pt-BR" sz="1600" dirty="0">
                <a:latin typeface="Arial"/>
                <a:ea typeface="Tahoma" panose="020B0604030504040204" pitchFamily="34" charset="0"/>
                <a:cs typeface="Arial"/>
              </a:rPr>
              <a:t>estruturado para guiar a elaboração de </a:t>
            </a:r>
            <a:r>
              <a:rPr lang="pt-BR" sz="1600" dirty="0" err="1" smtClean="0">
                <a:latin typeface="Arial"/>
                <a:ea typeface="Tahoma" panose="020B0604030504040204" pitchFamily="34" charset="0"/>
                <a:cs typeface="Arial"/>
              </a:rPr>
              <a:t>roadmaps</a:t>
            </a:r>
            <a:endParaRPr lang="pt-BR" sz="1600" dirty="0" smtClean="0">
              <a:latin typeface="Arial"/>
              <a:ea typeface="Tahoma" panose="020B0604030504040204" pitchFamily="34" charset="0"/>
              <a:cs typeface="Arial"/>
            </a:endParaRPr>
          </a:p>
          <a:p>
            <a:pPr marL="285750" indent="-285750">
              <a:spcBef>
                <a:spcPts val="1000"/>
              </a:spcBef>
              <a:buFont typeface="Arial"/>
              <a:buChar char="•"/>
            </a:pPr>
            <a:r>
              <a:rPr lang="pt-BR" sz="1600" dirty="0" smtClean="0">
                <a:latin typeface="Arial"/>
                <a:ea typeface="Tahoma" panose="020B0604030504040204" pitchFamily="34" charset="0"/>
                <a:cs typeface="Arial"/>
              </a:rPr>
              <a:t>Institucionalização dos processos no </a:t>
            </a:r>
            <a:r>
              <a:rPr lang="pt-BR" sz="1600" dirty="0">
                <a:latin typeface="Arial"/>
                <a:ea typeface="Tahoma" panose="020B0604030504040204" pitchFamily="34" charset="0"/>
                <a:cs typeface="Arial"/>
              </a:rPr>
              <a:t>ambiente organizacional</a:t>
            </a:r>
          </a:p>
          <a:p>
            <a:pPr>
              <a:spcBef>
                <a:spcPts val="1000"/>
              </a:spcBef>
            </a:pPr>
            <a:endParaRPr lang="pt-BR" sz="1600" dirty="0">
              <a:latin typeface="Arial"/>
              <a:ea typeface="Tahoma" panose="020B0604030504040204" pitchFamily="34" charset="0"/>
              <a:cs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6400" y="1480235"/>
            <a:ext cx="47625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</a:pPr>
            <a:r>
              <a:rPr lang="pt-BR" dirty="0">
                <a:latin typeface="Arial"/>
                <a:ea typeface="Tahoma" panose="020B0604030504040204" pitchFamily="34" charset="0"/>
                <a:cs typeface="Arial"/>
              </a:rPr>
              <a:t>Processo de construção do </a:t>
            </a:r>
            <a:r>
              <a:rPr lang="pt-BR" dirty="0" err="1">
                <a:latin typeface="Arial"/>
                <a:ea typeface="Tahoma" panose="020B0604030504040204" pitchFamily="34" charset="0"/>
                <a:cs typeface="Arial"/>
              </a:rPr>
              <a:t>roadmap</a:t>
            </a:r>
            <a:r>
              <a:rPr lang="pt-BR" dirty="0">
                <a:latin typeface="Arial"/>
                <a:ea typeface="Tahoma" panose="020B0604030504040204" pitchFamily="34" charset="0"/>
                <a:cs typeface="Arial"/>
              </a:rPr>
              <a:t> por meio de coleta </a:t>
            </a:r>
            <a:r>
              <a:rPr lang="pt-BR" dirty="0" smtClean="0">
                <a:latin typeface="Arial"/>
                <a:ea typeface="Tahoma" panose="020B0604030504040204" pitchFamily="34" charset="0"/>
                <a:cs typeface="Arial"/>
              </a:rPr>
              <a:t>de </a:t>
            </a:r>
            <a:r>
              <a:rPr lang="pt-BR" dirty="0">
                <a:latin typeface="Arial"/>
                <a:ea typeface="Tahoma" panose="020B0604030504040204" pitchFamily="34" charset="0"/>
                <a:cs typeface="Arial"/>
              </a:rPr>
              <a:t>informações e reuniões </a:t>
            </a:r>
            <a:r>
              <a:rPr lang="pt-BR" dirty="0" smtClean="0">
                <a:latin typeface="Arial"/>
                <a:ea typeface="Tahoma" panose="020B0604030504040204" pitchFamily="34" charset="0"/>
                <a:cs typeface="Arial"/>
              </a:rPr>
              <a:t>colaborativas</a:t>
            </a:r>
            <a:endParaRPr lang="pt-BR" dirty="0">
              <a:latin typeface="Arial"/>
              <a:ea typeface="Tahoma" panose="020B060403050404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6997278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641274" y="4187941"/>
            <a:ext cx="172665" cy="95710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5" name="Retângulo 4"/>
          <p:cNvSpPr/>
          <p:nvPr/>
        </p:nvSpPr>
        <p:spPr>
          <a:xfrm>
            <a:off x="2042853" y="3879725"/>
            <a:ext cx="1427534" cy="19298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6" name="CaixaDeTexto 5"/>
          <p:cNvSpPr txBox="1"/>
          <p:nvPr/>
        </p:nvSpPr>
        <p:spPr>
          <a:xfrm>
            <a:off x="1830014" y="4140771"/>
            <a:ext cx="223201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Font typeface="Arial"/>
              <a:buChar char="•"/>
            </a:pPr>
            <a:r>
              <a:rPr lang="pt-BR" sz="1600" dirty="0" smtClean="0"/>
              <a:t>Instrumento de consulta</a:t>
            </a:r>
          </a:p>
          <a:p>
            <a:pPr marL="177800" indent="-177800">
              <a:buFont typeface="Arial"/>
              <a:buChar char="•"/>
            </a:pPr>
            <a:r>
              <a:rPr lang="pt-BR" sz="1600" dirty="0" smtClean="0"/>
              <a:t>Lacunas consideráveis nos mapas construídos</a:t>
            </a:r>
          </a:p>
          <a:p>
            <a:pPr marL="177800" indent="-177800">
              <a:buFont typeface="Arial"/>
              <a:buChar char="•"/>
            </a:pPr>
            <a:r>
              <a:rPr lang="pt-BR" sz="1600" dirty="0" smtClean="0"/>
              <a:t>Pouca articulação com  processos organizacionais</a:t>
            </a:r>
            <a:endParaRPr lang="pt-BR" sz="1400" dirty="0"/>
          </a:p>
        </p:txBody>
      </p:sp>
      <p:sp>
        <p:nvSpPr>
          <p:cNvPr id="10" name="Retângulo 9"/>
          <p:cNvSpPr/>
          <p:nvPr/>
        </p:nvSpPr>
        <p:spPr>
          <a:xfrm>
            <a:off x="4152642" y="3910945"/>
            <a:ext cx="172665" cy="123410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11" name="Retângulo 10"/>
          <p:cNvSpPr/>
          <p:nvPr/>
        </p:nvSpPr>
        <p:spPr>
          <a:xfrm>
            <a:off x="4430261" y="3535210"/>
            <a:ext cx="1631642" cy="18222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12" name="CaixaDeTexto 11"/>
          <p:cNvSpPr txBox="1"/>
          <p:nvPr/>
        </p:nvSpPr>
        <p:spPr>
          <a:xfrm>
            <a:off x="4340085" y="3742136"/>
            <a:ext cx="245578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Font typeface="Arial"/>
              <a:buChar char="•"/>
            </a:pPr>
            <a:r>
              <a:rPr lang="pt-BR" sz="1600" dirty="0" smtClean="0"/>
              <a:t>Reconhecido pela alta gestão </a:t>
            </a:r>
          </a:p>
          <a:p>
            <a:pPr marL="177800" indent="-177800">
              <a:buFont typeface="Arial"/>
              <a:buChar char="•"/>
            </a:pPr>
            <a:r>
              <a:rPr lang="pt-BR" sz="1600" dirty="0" smtClean="0"/>
              <a:t>Integrado ao planejamento estratégico</a:t>
            </a:r>
          </a:p>
          <a:p>
            <a:pPr marL="177800" indent="-177800">
              <a:buFont typeface="Arial"/>
              <a:buChar char="•"/>
            </a:pPr>
            <a:r>
              <a:rPr lang="pt-BR" sz="1600" dirty="0" smtClean="0"/>
              <a:t>Metodologia difundida</a:t>
            </a:r>
          </a:p>
          <a:p>
            <a:pPr marL="177800" indent="-177800">
              <a:buFont typeface="Arial"/>
              <a:buChar char="•"/>
            </a:pPr>
            <a:r>
              <a:rPr lang="pt-BR" sz="1600" dirty="0" smtClean="0"/>
              <a:t>Utilização em processos de trabalho</a:t>
            </a:r>
          </a:p>
          <a:p>
            <a:pPr marL="177800" indent="-177800">
              <a:buFont typeface="Arial"/>
              <a:buChar char="•"/>
            </a:pPr>
            <a:r>
              <a:rPr lang="pt-BR" sz="1600" dirty="0" smtClean="0"/>
              <a:t>Novas técnicas são combinadas</a:t>
            </a:r>
            <a:endParaRPr lang="pt-BR" sz="1600" dirty="0"/>
          </a:p>
        </p:txBody>
      </p:sp>
      <p:sp>
        <p:nvSpPr>
          <p:cNvPr id="13" name="Retângulo 12"/>
          <p:cNvSpPr/>
          <p:nvPr/>
        </p:nvSpPr>
        <p:spPr>
          <a:xfrm>
            <a:off x="6589477" y="2874216"/>
            <a:ext cx="172665" cy="123410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14" name="Retângulo 13"/>
          <p:cNvSpPr/>
          <p:nvPr/>
        </p:nvSpPr>
        <p:spPr>
          <a:xfrm>
            <a:off x="6704638" y="2505937"/>
            <a:ext cx="1631642" cy="18222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15" name="CaixaDeTexto 14"/>
          <p:cNvSpPr txBox="1"/>
          <p:nvPr/>
        </p:nvSpPr>
        <p:spPr>
          <a:xfrm>
            <a:off x="6781691" y="2712863"/>
            <a:ext cx="193021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pt-BR" sz="1600" dirty="0" smtClean="0"/>
              <a:t>Diferentes processos de </a:t>
            </a:r>
            <a:r>
              <a:rPr lang="pt-BR" sz="1600" dirty="0" smtClean="0"/>
              <a:t>construção</a:t>
            </a:r>
            <a:endParaRPr lang="pt-BR" sz="1600" dirty="0"/>
          </a:p>
          <a:p>
            <a:pPr marL="285750" indent="-285750">
              <a:buFont typeface="Arial"/>
              <a:buChar char="•"/>
            </a:pPr>
            <a:r>
              <a:rPr lang="pt-BR" sz="1600" dirty="0" smtClean="0"/>
              <a:t>Cenários e outras técnicas de </a:t>
            </a:r>
            <a:r>
              <a:rPr lang="pt-BR" sz="1600" dirty="0" err="1" smtClean="0"/>
              <a:t>forecasting</a:t>
            </a:r>
            <a:r>
              <a:rPr lang="pt-BR" sz="1600" dirty="0" smtClean="0"/>
              <a:t> e </a:t>
            </a:r>
            <a:r>
              <a:rPr lang="pt-BR" sz="1600" dirty="0" err="1" smtClean="0"/>
              <a:t>foresight</a:t>
            </a:r>
            <a:r>
              <a:rPr lang="pt-BR" sz="1600" dirty="0" smtClean="0"/>
              <a:t> combinadas</a:t>
            </a:r>
            <a:endParaRPr lang="pt-BR" sz="900" dirty="0"/>
          </a:p>
        </p:txBody>
      </p:sp>
      <p:sp>
        <p:nvSpPr>
          <p:cNvPr id="16" name="Retângulo 15"/>
          <p:cNvSpPr/>
          <p:nvPr/>
        </p:nvSpPr>
        <p:spPr>
          <a:xfrm>
            <a:off x="8769796" y="1851309"/>
            <a:ext cx="172665" cy="123410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17" name="Retângulo 16"/>
          <p:cNvSpPr/>
          <p:nvPr/>
        </p:nvSpPr>
        <p:spPr>
          <a:xfrm>
            <a:off x="8918764" y="1585639"/>
            <a:ext cx="1631642" cy="18222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18" name="CaixaDeTexto 17"/>
          <p:cNvSpPr txBox="1"/>
          <p:nvPr/>
        </p:nvSpPr>
        <p:spPr>
          <a:xfrm>
            <a:off x="8993122" y="1849310"/>
            <a:ext cx="210667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pt-BR" sz="1600" dirty="0" smtClean="0"/>
              <a:t>Processo maduro</a:t>
            </a:r>
          </a:p>
          <a:p>
            <a:pPr marL="285750" indent="-285750">
              <a:buFont typeface="Arial"/>
              <a:buChar char="•"/>
            </a:pPr>
            <a:r>
              <a:rPr lang="pt-BR" sz="1600" dirty="0" smtClean="0"/>
              <a:t>Incorporado à cultura </a:t>
            </a:r>
          </a:p>
          <a:p>
            <a:pPr marL="285750" indent="-285750">
              <a:buFont typeface="Arial"/>
              <a:buChar char="•"/>
            </a:pPr>
            <a:r>
              <a:rPr lang="pt-BR" sz="1600" dirty="0" smtClean="0"/>
              <a:t>Desenvolvimento sistemático </a:t>
            </a:r>
          </a:p>
          <a:p>
            <a:pPr marL="285750" indent="-285750">
              <a:buFont typeface="Arial"/>
              <a:buChar char="•"/>
            </a:pPr>
            <a:r>
              <a:rPr lang="pt-BR" sz="1600" dirty="0" smtClean="0"/>
              <a:t>Compartilhamento entre organizações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2103335" y="3465136"/>
            <a:ext cx="14532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smtClean="0"/>
              <a:t>Nível 1</a:t>
            </a:r>
            <a:endParaRPr lang="pt-BR" sz="2000" b="1"/>
          </a:p>
        </p:txBody>
      </p:sp>
      <p:sp>
        <p:nvSpPr>
          <p:cNvPr id="20" name="CaixaDeTexto 19"/>
          <p:cNvSpPr txBox="1"/>
          <p:nvPr/>
        </p:nvSpPr>
        <p:spPr>
          <a:xfrm>
            <a:off x="4580230" y="3056710"/>
            <a:ext cx="14532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smtClean="0"/>
              <a:t>Nível 2</a:t>
            </a:r>
            <a:endParaRPr lang="pt-BR" sz="2000" b="1"/>
          </a:p>
        </p:txBody>
      </p:sp>
      <p:sp>
        <p:nvSpPr>
          <p:cNvPr id="21" name="CaixaDeTexto 20"/>
          <p:cNvSpPr txBox="1"/>
          <p:nvPr/>
        </p:nvSpPr>
        <p:spPr>
          <a:xfrm>
            <a:off x="6704638" y="2117196"/>
            <a:ext cx="14532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smtClean="0"/>
              <a:t>Nível 3</a:t>
            </a:r>
            <a:endParaRPr lang="pt-BR" sz="2000" b="1"/>
          </a:p>
        </p:txBody>
      </p:sp>
      <p:sp>
        <p:nvSpPr>
          <p:cNvPr id="23" name="CaixaDeTexto 22"/>
          <p:cNvSpPr txBox="1"/>
          <p:nvPr/>
        </p:nvSpPr>
        <p:spPr>
          <a:xfrm>
            <a:off x="8942461" y="1143805"/>
            <a:ext cx="14532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smtClean="0"/>
              <a:t>Nível 4</a:t>
            </a:r>
            <a:endParaRPr lang="pt-BR" sz="2000" b="1"/>
          </a:p>
        </p:txBody>
      </p:sp>
      <p:sp>
        <p:nvSpPr>
          <p:cNvPr id="22" name="Shape 809"/>
          <p:cNvSpPr txBox="1"/>
          <p:nvPr/>
        </p:nvSpPr>
        <p:spPr>
          <a:xfrm>
            <a:off x="401574" y="684989"/>
            <a:ext cx="10723626" cy="496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/>
          <a:p>
            <a:pPr lvl="0">
              <a:buClr>
                <a:srgbClr val="1A242E"/>
              </a:buClr>
              <a:buSzPts val="2400"/>
            </a:pPr>
            <a:r>
              <a:rPr lang="pt-BR" sz="2400" smtClean="0">
                <a:solidFill>
                  <a:srgbClr val="1A242E"/>
                </a:solidFill>
                <a:latin typeface="Arial"/>
                <a:ea typeface="Arial"/>
                <a:cs typeface="Arial"/>
                <a:sym typeface="Arial"/>
              </a:rPr>
              <a:t>Etapas na </a:t>
            </a:r>
            <a:r>
              <a:rPr lang="pt-BR" sz="2400" dirty="0" smtClean="0">
                <a:solidFill>
                  <a:srgbClr val="1A242E"/>
                </a:solidFill>
                <a:latin typeface="Arial"/>
                <a:ea typeface="Arial"/>
                <a:cs typeface="Arial"/>
                <a:sym typeface="Arial"/>
              </a:rPr>
              <a:t>institucionalização da abordagem</a:t>
            </a:r>
            <a:endParaRPr lang="pt-BR" sz="2400" dirty="0">
              <a:solidFill>
                <a:srgbClr val="1A242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" name="Shape 810"/>
          <p:cNvCxnSpPr/>
          <p:nvPr/>
        </p:nvCxnSpPr>
        <p:spPr>
          <a:xfrm>
            <a:off x="432487" y="486079"/>
            <a:ext cx="486900" cy="0"/>
          </a:xfrm>
          <a:prstGeom prst="straightConnector1">
            <a:avLst/>
          </a:prstGeom>
          <a:noFill/>
          <a:ln w="57150" cap="flat" cmpd="sng">
            <a:solidFill>
              <a:srgbClr val="004040"/>
            </a:solidFill>
            <a:prstDash val="solid"/>
            <a:miter lim="8000"/>
            <a:headEnd type="none" w="sm" len="sm"/>
            <a:tailEnd type="none" w="sm" len="sm"/>
          </a:ln>
        </p:spPr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59365" y="1435100"/>
            <a:ext cx="3204634" cy="1800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196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3089</TotalTime>
  <Words>270</Words>
  <Application>Microsoft Macintosh PowerPoint</Application>
  <PresentationFormat>Custom</PresentationFormat>
  <Paragraphs>107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Projeto NAGI</dc:creator>
  <cp:lastModifiedBy>Andre</cp:lastModifiedBy>
  <cp:revision>343</cp:revision>
  <dcterms:created xsi:type="dcterms:W3CDTF">2018-09-27T10:45:10Z</dcterms:created>
  <dcterms:modified xsi:type="dcterms:W3CDTF">2020-11-08T21:45:14Z</dcterms:modified>
</cp:coreProperties>
</file>