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eg&amp;ehk=AE9qCGkgycVvQACOnseTIg&amp;r=0&amp;pid=OfficeInsert" ContentType="image/jpeg"/>
  <Default Extension="jpg" ContentType="image/jpeg"/>
  <Default Extension="jpg&amp;ehk=6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60"/>
  </p:notesMasterIdLst>
  <p:sldIdLst>
    <p:sldId id="323" r:id="rId3"/>
    <p:sldId id="324" r:id="rId4"/>
    <p:sldId id="1053" r:id="rId5"/>
    <p:sldId id="1051" r:id="rId6"/>
    <p:sldId id="257" r:id="rId7"/>
    <p:sldId id="259" r:id="rId8"/>
    <p:sldId id="258" r:id="rId9"/>
    <p:sldId id="1059" r:id="rId10"/>
    <p:sldId id="365" r:id="rId11"/>
    <p:sldId id="366" r:id="rId12"/>
    <p:sldId id="368" r:id="rId13"/>
    <p:sldId id="369" r:id="rId14"/>
    <p:sldId id="371" r:id="rId15"/>
    <p:sldId id="878" r:id="rId16"/>
    <p:sldId id="1058" r:id="rId17"/>
    <p:sldId id="1055" r:id="rId18"/>
    <p:sldId id="321" r:id="rId19"/>
    <p:sldId id="1057" r:id="rId20"/>
    <p:sldId id="260" r:id="rId21"/>
    <p:sldId id="1043" r:id="rId22"/>
    <p:sldId id="1044" r:id="rId23"/>
    <p:sldId id="289" r:id="rId24"/>
    <p:sldId id="291" r:id="rId25"/>
    <p:sldId id="290" r:id="rId26"/>
    <p:sldId id="657" r:id="rId27"/>
    <p:sldId id="1042" r:id="rId28"/>
    <p:sldId id="261" r:id="rId29"/>
    <p:sldId id="1054" r:id="rId30"/>
    <p:sldId id="315" r:id="rId31"/>
    <p:sldId id="316" r:id="rId32"/>
    <p:sldId id="1048" r:id="rId33"/>
    <p:sldId id="292" r:id="rId34"/>
    <p:sldId id="264" r:id="rId35"/>
    <p:sldId id="296" r:id="rId36"/>
    <p:sldId id="294" r:id="rId37"/>
    <p:sldId id="295" r:id="rId38"/>
    <p:sldId id="1060" r:id="rId39"/>
    <p:sldId id="263" r:id="rId40"/>
    <p:sldId id="265" r:id="rId41"/>
    <p:sldId id="1049" r:id="rId42"/>
    <p:sldId id="638" r:id="rId43"/>
    <p:sldId id="849" r:id="rId44"/>
    <p:sldId id="317" r:id="rId45"/>
    <p:sldId id="858" r:id="rId46"/>
    <p:sldId id="896" r:id="rId47"/>
    <p:sldId id="318" r:id="rId48"/>
    <p:sldId id="286" r:id="rId49"/>
    <p:sldId id="297" r:id="rId50"/>
    <p:sldId id="285" r:id="rId51"/>
    <p:sldId id="320" r:id="rId52"/>
    <p:sldId id="1046" r:id="rId53"/>
    <p:sldId id="1056" r:id="rId54"/>
    <p:sldId id="851" r:id="rId55"/>
    <p:sldId id="906" r:id="rId56"/>
    <p:sldId id="887" r:id="rId57"/>
    <p:sldId id="305" r:id="rId58"/>
    <p:sldId id="287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F"/>
    <a:srgbClr val="E7F9FF"/>
    <a:srgbClr val="B9FFE8"/>
    <a:srgbClr val="99FFCC"/>
    <a:srgbClr val="CEEAB0"/>
    <a:srgbClr val="EDF2F9"/>
    <a:srgbClr val="007E39"/>
    <a:srgbClr val="DA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504" autoAdjust="0"/>
  </p:normalViewPr>
  <p:slideViewPr>
    <p:cSldViewPr snapToGrid="0">
      <p:cViewPr varScale="1">
        <p:scale>
          <a:sx n="64" d="100"/>
          <a:sy n="64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&amp;ehk=6PG"/><Relationship Id="rId1" Type="http://schemas.openxmlformats.org/officeDocument/2006/relationships/image" Target="../media/image57.jpeg&amp;ehk=AE9qCGkgycVvQACOnseTIg&amp;r=0&amp;pid=OfficeInsert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&amp;ehk=6PG"/><Relationship Id="rId1" Type="http://schemas.openxmlformats.org/officeDocument/2006/relationships/image" Target="../media/image57.jpeg&amp;ehk=AE9qCGkgycVvQACOnseTIg&amp;r=0&amp;pid=OfficeInsert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CFEA7-74F0-49B0-9930-AE2FC0E727F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CC21462-F53C-414A-B294-34F00327C80A}">
      <dgm:prSet phldrT="[Texto]" custT="1"/>
      <dgm:spPr/>
      <dgm:t>
        <a:bodyPr/>
        <a:lstStyle/>
        <a:p>
          <a:pPr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dirty="0"/>
        </a:p>
        <a:p>
          <a:pPr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dirty="0"/>
        </a:p>
        <a:p>
          <a:pPr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dirty="0"/>
        </a:p>
        <a:p>
          <a:pPr algn="ctr">
            <a:lnSpc>
              <a:spcPct val="90000"/>
            </a:lnSpc>
            <a:spcBef>
              <a:spcPts val="600"/>
            </a:spcBef>
            <a:spcAft>
              <a:spcPct val="35000"/>
            </a:spcAft>
          </a:pP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 primordial</a:t>
          </a:r>
        </a:p>
        <a:p>
          <a:pPr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Evitar fatores de risco</a:t>
          </a:r>
        </a:p>
        <a:p>
          <a:pPr algn="l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Curso de vida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Estratégias populacionais</a:t>
          </a:r>
        </a:p>
      </dgm:t>
    </dgm:pt>
    <dgm:pt modelId="{E4FF59E7-583B-4B8B-B803-62E671422249}" type="parTrans" cxnId="{3C495E5C-3B63-41A2-A502-1C6DF1204B10}">
      <dgm:prSet/>
      <dgm:spPr/>
      <dgm:t>
        <a:bodyPr/>
        <a:lstStyle/>
        <a:p>
          <a:endParaRPr lang="pt-BR" b="1"/>
        </a:p>
      </dgm:t>
    </dgm:pt>
    <dgm:pt modelId="{56C993DC-22FF-4A1A-B302-A578AB297A63}" type="sibTrans" cxnId="{3C495E5C-3B63-41A2-A502-1C6DF1204B10}">
      <dgm:prSet/>
      <dgm:spPr/>
      <dgm:t>
        <a:bodyPr/>
        <a:lstStyle/>
        <a:p>
          <a:endParaRPr lang="pt-BR" b="1"/>
        </a:p>
      </dgm:t>
    </dgm:pt>
    <dgm:pt modelId="{26EADBAD-16EB-484A-BE71-A053E1454759}">
      <dgm:prSet phldrT="[Texto]" custT="1"/>
      <dgm:spPr/>
      <dgm:t>
        <a:bodyPr/>
        <a:lstStyle/>
        <a:p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 secundária</a:t>
          </a:r>
        </a:p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Detectar doença antes dos sintomas </a:t>
          </a:r>
        </a:p>
      </dgm:t>
    </dgm:pt>
    <dgm:pt modelId="{2B03F042-821B-48AF-80C7-94DAFE1C2A3B}" type="parTrans" cxnId="{BCCAFDEF-F70A-4CD2-B8E2-AFD9810F8D73}">
      <dgm:prSet/>
      <dgm:spPr/>
      <dgm:t>
        <a:bodyPr/>
        <a:lstStyle/>
        <a:p>
          <a:endParaRPr lang="pt-BR" b="1"/>
        </a:p>
      </dgm:t>
    </dgm:pt>
    <dgm:pt modelId="{74C7A190-913E-41F6-A196-A4D322F5F72A}" type="sibTrans" cxnId="{BCCAFDEF-F70A-4CD2-B8E2-AFD9810F8D73}">
      <dgm:prSet/>
      <dgm:spPr/>
      <dgm:t>
        <a:bodyPr/>
        <a:lstStyle/>
        <a:p>
          <a:endParaRPr lang="pt-BR" b="1"/>
        </a:p>
      </dgm:t>
    </dgm:pt>
    <dgm:pt modelId="{938340D5-F749-4D40-8FF3-2DF3E59702B6}">
      <dgm:prSet phldrT="[Texto]" custT="1"/>
      <dgm:spPr/>
      <dgm:t>
        <a:bodyPr/>
        <a:lstStyle/>
        <a:p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 terciária </a:t>
          </a:r>
        </a:p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Tratar doença para evitar complicações  </a:t>
          </a:r>
        </a:p>
      </dgm:t>
    </dgm:pt>
    <dgm:pt modelId="{936E758A-B09E-449A-B865-3A35ABAC5C02}" type="sibTrans" cxnId="{74C8E60E-A063-499B-931D-611441AFC83F}">
      <dgm:prSet/>
      <dgm:spPr/>
      <dgm:t>
        <a:bodyPr/>
        <a:lstStyle/>
        <a:p>
          <a:endParaRPr lang="pt-BR" b="1"/>
        </a:p>
      </dgm:t>
    </dgm:pt>
    <dgm:pt modelId="{8B186293-8BB7-42B2-B84E-5BCE53B3F799}" type="parTrans" cxnId="{74C8E60E-A063-499B-931D-611441AFC83F}">
      <dgm:prSet/>
      <dgm:spPr/>
      <dgm:t>
        <a:bodyPr/>
        <a:lstStyle/>
        <a:p>
          <a:endParaRPr lang="pt-BR" b="1"/>
        </a:p>
      </dgm:t>
    </dgm:pt>
    <dgm:pt modelId="{9A0EF2DB-EC79-48D7-94B4-FFEBF279850A}">
      <dgm:prSet custT="1"/>
      <dgm:spPr/>
      <dgm:t>
        <a:bodyPr/>
        <a:lstStyle/>
        <a:p>
          <a:pPr eaLnBrk="1" latinLnBrk="0"/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eaLnBrk="1" latinLnBrk="0"/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eaLnBrk="1" latinLnBrk="0"/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 primária</a:t>
          </a:r>
        </a:p>
        <a:p>
          <a:pPr eaLnBrk="1" latinLnBrk="0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Combater fatores de risco</a:t>
          </a:r>
        </a:p>
        <a:p>
          <a:endParaRPr lang="pt-BR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4D185-5D19-4CD0-B49F-CD54853657E8}" type="parTrans" cxnId="{13A0C339-5B08-42D0-ACDE-905A926F2E26}">
      <dgm:prSet/>
      <dgm:spPr/>
      <dgm:t>
        <a:bodyPr/>
        <a:lstStyle/>
        <a:p>
          <a:endParaRPr lang="pt-BR" b="1"/>
        </a:p>
      </dgm:t>
    </dgm:pt>
    <dgm:pt modelId="{5826672C-CAD6-4AA1-9AC7-FC9EB4A530C4}" type="sibTrans" cxnId="{13A0C339-5B08-42D0-ACDE-905A926F2E26}">
      <dgm:prSet/>
      <dgm:spPr/>
      <dgm:t>
        <a:bodyPr/>
        <a:lstStyle/>
        <a:p>
          <a:endParaRPr lang="pt-BR" b="1"/>
        </a:p>
      </dgm:t>
    </dgm:pt>
    <dgm:pt modelId="{5EF4A26B-1BAB-4369-8C41-BB7BBFD48B42}" type="pres">
      <dgm:prSet presAssocID="{B8ACFEA7-74F0-49B0-9930-AE2FC0E727FD}" presName="Name0" presStyleCnt="0">
        <dgm:presLayoutVars>
          <dgm:dir/>
          <dgm:resizeHandles val="exact"/>
        </dgm:presLayoutVars>
      </dgm:prSet>
      <dgm:spPr/>
    </dgm:pt>
    <dgm:pt modelId="{33E1F620-001C-4B70-8D8C-5808AAA9C0AB}" type="pres">
      <dgm:prSet presAssocID="{B8ACFEA7-74F0-49B0-9930-AE2FC0E727FD}" presName="fgShape" presStyleLbl="fgShp" presStyleIdx="0" presStyleCnt="1" custScaleX="108696" custScaleY="91264" custLinFactY="-100000" custLinFactNeighborX="516" custLinFactNeighborY="-174099"/>
      <dgm:spPr>
        <a:prstGeom prst="rightArrow">
          <a:avLst/>
        </a:prstGeom>
      </dgm:spPr>
    </dgm:pt>
    <dgm:pt modelId="{E4B40E59-F987-4BF0-A077-D64E143FB36C}" type="pres">
      <dgm:prSet presAssocID="{B8ACFEA7-74F0-49B0-9930-AE2FC0E727FD}" presName="linComp" presStyleCnt="0"/>
      <dgm:spPr/>
    </dgm:pt>
    <dgm:pt modelId="{5EB076F1-7266-4E3F-B001-7E95148C688B}" type="pres">
      <dgm:prSet presAssocID="{8CC21462-F53C-414A-B294-34F00327C80A}" presName="compNode" presStyleCnt="0"/>
      <dgm:spPr/>
    </dgm:pt>
    <dgm:pt modelId="{88A36C53-131B-427F-ABA6-3A838E7B7514}" type="pres">
      <dgm:prSet presAssocID="{8CC21462-F53C-414A-B294-34F00327C80A}" presName="bkgdShape" presStyleLbl="node1" presStyleIdx="0" presStyleCnt="4"/>
      <dgm:spPr/>
    </dgm:pt>
    <dgm:pt modelId="{3DE9830B-4710-45BF-B919-B3BBABDC82BA}" type="pres">
      <dgm:prSet presAssocID="{8CC21462-F53C-414A-B294-34F00327C80A}" presName="nodeTx" presStyleLbl="node1" presStyleIdx="0" presStyleCnt="4">
        <dgm:presLayoutVars>
          <dgm:bulletEnabled val="1"/>
        </dgm:presLayoutVars>
      </dgm:prSet>
      <dgm:spPr/>
    </dgm:pt>
    <dgm:pt modelId="{D30C05A2-9C3A-4306-8286-77F8D7A05866}" type="pres">
      <dgm:prSet presAssocID="{8CC21462-F53C-414A-B294-34F00327C80A}" presName="invisiNode" presStyleLbl="node1" presStyleIdx="0" presStyleCnt="4"/>
      <dgm:spPr/>
    </dgm:pt>
    <dgm:pt modelId="{77C39880-7E1B-4B0B-A7CF-86ECC4945088}" type="pres">
      <dgm:prSet presAssocID="{8CC21462-F53C-414A-B294-34F00327C80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0D18067-35FF-461C-A3B1-5685EF6F1B92}" type="pres">
      <dgm:prSet presAssocID="{56C993DC-22FF-4A1A-B302-A578AB297A63}" presName="sibTrans" presStyleLbl="sibTrans2D1" presStyleIdx="0" presStyleCnt="0"/>
      <dgm:spPr/>
    </dgm:pt>
    <dgm:pt modelId="{EC6CAE32-63E6-468F-9E9B-571A525042C6}" type="pres">
      <dgm:prSet presAssocID="{9A0EF2DB-EC79-48D7-94B4-FFEBF279850A}" presName="compNode" presStyleCnt="0"/>
      <dgm:spPr/>
    </dgm:pt>
    <dgm:pt modelId="{DA4C377A-DEB9-4BE8-A928-1303E8AA1058}" type="pres">
      <dgm:prSet presAssocID="{9A0EF2DB-EC79-48D7-94B4-FFEBF279850A}" presName="bkgdShape" presStyleLbl="node1" presStyleIdx="1" presStyleCnt="4" custLinFactNeighborX="-3413"/>
      <dgm:spPr/>
    </dgm:pt>
    <dgm:pt modelId="{FE29A30B-5688-4D1C-A88A-58CB20B21D17}" type="pres">
      <dgm:prSet presAssocID="{9A0EF2DB-EC79-48D7-94B4-FFEBF279850A}" presName="nodeTx" presStyleLbl="node1" presStyleIdx="1" presStyleCnt="4">
        <dgm:presLayoutVars>
          <dgm:bulletEnabled val="1"/>
        </dgm:presLayoutVars>
      </dgm:prSet>
      <dgm:spPr/>
    </dgm:pt>
    <dgm:pt modelId="{B548EC5E-3858-4AA9-9833-FA4F22F4F601}" type="pres">
      <dgm:prSet presAssocID="{9A0EF2DB-EC79-48D7-94B4-FFEBF279850A}" presName="invisiNode" presStyleLbl="node1" presStyleIdx="1" presStyleCnt="4"/>
      <dgm:spPr/>
    </dgm:pt>
    <dgm:pt modelId="{8AAC9E16-56D8-4192-BF3F-42FF7AB54559}" type="pres">
      <dgm:prSet presAssocID="{9A0EF2DB-EC79-48D7-94B4-FFEBF279850A}" presName="imagNode" presStyleLbl="fgImgPlace1" presStyleIdx="1" presStyleCnt="4"/>
      <dgm:spPr/>
    </dgm:pt>
    <dgm:pt modelId="{BCF9A78E-E02C-457D-98EF-674888C0ABC9}" type="pres">
      <dgm:prSet presAssocID="{5826672C-CAD6-4AA1-9AC7-FC9EB4A530C4}" presName="sibTrans" presStyleLbl="sibTrans2D1" presStyleIdx="0" presStyleCnt="0"/>
      <dgm:spPr/>
    </dgm:pt>
    <dgm:pt modelId="{A34374A9-14C8-4F98-98EF-B152BB4C4769}" type="pres">
      <dgm:prSet presAssocID="{26EADBAD-16EB-484A-BE71-A053E1454759}" presName="compNode" presStyleCnt="0"/>
      <dgm:spPr/>
    </dgm:pt>
    <dgm:pt modelId="{393EF68C-EC6C-4375-AFB8-8E966B74B763}" type="pres">
      <dgm:prSet presAssocID="{26EADBAD-16EB-484A-BE71-A053E1454759}" presName="bkgdShape" presStyleLbl="node1" presStyleIdx="2" presStyleCnt="4" custLinFactNeighborX="1"/>
      <dgm:spPr/>
    </dgm:pt>
    <dgm:pt modelId="{C08AF696-C728-4AB8-84D5-D70784D6E227}" type="pres">
      <dgm:prSet presAssocID="{26EADBAD-16EB-484A-BE71-A053E1454759}" presName="nodeTx" presStyleLbl="node1" presStyleIdx="2" presStyleCnt="4">
        <dgm:presLayoutVars>
          <dgm:bulletEnabled val="1"/>
        </dgm:presLayoutVars>
      </dgm:prSet>
      <dgm:spPr/>
    </dgm:pt>
    <dgm:pt modelId="{558CE0C3-1ED1-4FE1-844D-2762D85590E6}" type="pres">
      <dgm:prSet presAssocID="{26EADBAD-16EB-484A-BE71-A053E1454759}" presName="invisiNode" presStyleLbl="node1" presStyleIdx="2" presStyleCnt="4"/>
      <dgm:spPr/>
    </dgm:pt>
    <dgm:pt modelId="{8C578E57-4C42-4A64-B588-261E61AC5B37}" type="pres">
      <dgm:prSet presAssocID="{26EADBAD-16EB-484A-BE71-A053E1454759}" presName="imagNode" presStyleLbl="fgImgPlace1" presStyleIdx="2" presStyleCnt="4" custLinFactX="-14838" custLinFactNeighborX="-100000" custLinFactNeighborY="-817"/>
      <dgm:spPr>
        <a:blipFill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43CC335D-4BE3-45DF-B4D0-AF444970B3DE}" type="pres">
      <dgm:prSet presAssocID="{74C7A190-913E-41F6-A196-A4D322F5F72A}" presName="sibTrans" presStyleLbl="sibTrans2D1" presStyleIdx="0" presStyleCnt="0"/>
      <dgm:spPr/>
    </dgm:pt>
    <dgm:pt modelId="{46413C3A-0CD8-4789-9340-C5669865D40E}" type="pres">
      <dgm:prSet presAssocID="{938340D5-F749-4D40-8FF3-2DF3E59702B6}" presName="compNode" presStyleCnt="0"/>
      <dgm:spPr/>
    </dgm:pt>
    <dgm:pt modelId="{486A5100-EFC0-4B09-BF7A-70053ABAF8A9}" type="pres">
      <dgm:prSet presAssocID="{938340D5-F749-4D40-8FF3-2DF3E59702B6}" presName="bkgdShape" presStyleLbl="node1" presStyleIdx="3" presStyleCnt="4"/>
      <dgm:spPr/>
    </dgm:pt>
    <dgm:pt modelId="{4E29F02D-9892-4FB1-BBC5-BAA6A596CA57}" type="pres">
      <dgm:prSet presAssocID="{938340D5-F749-4D40-8FF3-2DF3E59702B6}" presName="nodeTx" presStyleLbl="node1" presStyleIdx="3" presStyleCnt="4">
        <dgm:presLayoutVars>
          <dgm:bulletEnabled val="1"/>
        </dgm:presLayoutVars>
      </dgm:prSet>
      <dgm:spPr/>
    </dgm:pt>
    <dgm:pt modelId="{0A738671-E1E8-43AD-A012-142A27AED300}" type="pres">
      <dgm:prSet presAssocID="{938340D5-F749-4D40-8FF3-2DF3E59702B6}" presName="invisiNode" presStyleLbl="node1" presStyleIdx="3" presStyleCnt="4"/>
      <dgm:spPr/>
    </dgm:pt>
    <dgm:pt modelId="{3D009636-4BEE-4CED-B2B3-25B041EAC3A3}" type="pres">
      <dgm:prSet presAssocID="{938340D5-F749-4D40-8FF3-2DF3E59702B6}" presName="imagNode" presStyleLbl="fgImgPlace1" presStyleIdx="3" presStyleCnt="4" custLinFactX="-8314" custLinFactNeighborX="-100000" custLinFactNeighborY="-122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74C8E60E-A063-499B-931D-611441AFC83F}" srcId="{B8ACFEA7-74F0-49B0-9930-AE2FC0E727FD}" destId="{938340D5-F749-4D40-8FF3-2DF3E59702B6}" srcOrd="3" destOrd="0" parTransId="{8B186293-8BB7-42B2-B84E-5BCE53B3F799}" sibTransId="{936E758A-B09E-449A-B865-3A35ABAC5C02}"/>
    <dgm:cxn modelId="{69674A13-03AF-5F4E-A495-01B48BE9F755}" type="presOf" srcId="{26EADBAD-16EB-484A-BE71-A053E1454759}" destId="{393EF68C-EC6C-4375-AFB8-8E966B74B763}" srcOrd="0" destOrd="0" presId="urn:microsoft.com/office/officeart/2005/8/layout/hList7"/>
    <dgm:cxn modelId="{C28B1629-A0F9-AD41-A6CF-226DD4F976B2}" type="presOf" srcId="{938340D5-F749-4D40-8FF3-2DF3E59702B6}" destId="{486A5100-EFC0-4B09-BF7A-70053ABAF8A9}" srcOrd="0" destOrd="0" presId="urn:microsoft.com/office/officeart/2005/8/layout/hList7"/>
    <dgm:cxn modelId="{13A0C339-5B08-42D0-ACDE-905A926F2E26}" srcId="{B8ACFEA7-74F0-49B0-9930-AE2FC0E727FD}" destId="{9A0EF2DB-EC79-48D7-94B4-FFEBF279850A}" srcOrd="1" destOrd="0" parTransId="{B354D185-5D19-4CD0-B49F-CD54853657E8}" sibTransId="{5826672C-CAD6-4AA1-9AC7-FC9EB4A530C4}"/>
    <dgm:cxn modelId="{3C495E5C-3B63-41A2-A502-1C6DF1204B10}" srcId="{B8ACFEA7-74F0-49B0-9930-AE2FC0E727FD}" destId="{8CC21462-F53C-414A-B294-34F00327C80A}" srcOrd="0" destOrd="0" parTransId="{E4FF59E7-583B-4B8B-B803-62E671422249}" sibTransId="{56C993DC-22FF-4A1A-B302-A578AB297A63}"/>
    <dgm:cxn modelId="{CEAAA141-00D1-B746-80CF-7E3E034D12CE}" type="presOf" srcId="{26EADBAD-16EB-484A-BE71-A053E1454759}" destId="{C08AF696-C728-4AB8-84D5-D70784D6E227}" srcOrd="1" destOrd="0" presId="urn:microsoft.com/office/officeart/2005/8/layout/hList7"/>
    <dgm:cxn modelId="{B358496A-42F3-9C4F-A5C0-2702B267EDA4}" type="presOf" srcId="{8CC21462-F53C-414A-B294-34F00327C80A}" destId="{3DE9830B-4710-45BF-B919-B3BBABDC82BA}" srcOrd="1" destOrd="0" presId="urn:microsoft.com/office/officeart/2005/8/layout/hList7"/>
    <dgm:cxn modelId="{D5878B9D-5529-7844-91F6-DD2A8DF0A0E5}" type="presOf" srcId="{74C7A190-913E-41F6-A196-A4D322F5F72A}" destId="{43CC335D-4BE3-45DF-B4D0-AF444970B3DE}" srcOrd="0" destOrd="0" presId="urn:microsoft.com/office/officeart/2005/8/layout/hList7"/>
    <dgm:cxn modelId="{A968C89F-1EA2-9B49-BEE6-1C3C439B2194}" type="presOf" srcId="{938340D5-F749-4D40-8FF3-2DF3E59702B6}" destId="{4E29F02D-9892-4FB1-BBC5-BAA6A596CA57}" srcOrd="1" destOrd="0" presId="urn:microsoft.com/office/officeart/2005/8/layout/hList7"/>
    <dgm:cxn modelId="{A1AD84AB-DB65-7349-8172-BFE2796927B0}" type="presOf" srcId="{9A0EF2DB-EC79-48D7-94B4-FFEBF279850A}" destId="{DA4C377A-DEB9-4BE8-A928-1303E8AA1058}" srcOrd="0" destOrd="0" presId="urn:microsoft.com/office/officeart/2005/8/layout/hList7"/>
    <dgm:cxn modelId="{F9B4D7AF-D6DA-BE4A-8C04-09690853B09D}" type="presOf" srcId="{8CC21462-F53C-414A-B294-34F00327C80A}" destId="{88A36C53-131B-427F-ABA6-3A838E7B7514}" srcOrd="0" destOrd="0" presId="urn:microsoft.com/office/officeart/2005/8/layout/hList7"/>
    <dgm:cxn modelId="{48D70DB0-8EA8-F543-967D-CCA7955190D2}" type="presOf" srcId="{9A0EF2DB-EC79-48D7-94B4-FFEBF279850A}" destId="{FE29A30B-5688-4D1C-A88A-58CB20B21D17}" srcOrd="1" destOrd="0" presId="urn:microsoft.com/office/officeart/2005/8/layout/hList7"/>
    <dgm:cxn modelId="{7966A3BA-3E0B-9046-8381-6D95E36D01BE}" type="presOf" srcId="{5826672C-CAD6-4AA1-9AC7-FC9EB4A530C4}" destId="{BCF9A78E-E02C-457D-98EF-674888C0ABC9}" srcOrd="0" destOrd="0" presId="urn:microsoft.com/office/officeart/2005/8/layout/hList7"/>
    <dgm:cxn modelId="{9EED8FE7-2EC6-5A4A-9353-963DC7B5C20C}" type="presOf" srcId="{B8ACFEA7-74F0-49B0-9930-AE2FC0E727FD}" destId="{5EF4A26B-1BAB-4369-8C41-BB7BBFD48B42}" srcOrd="0" destOrd="0" presId="urn:microsoft.com/office/officeart/2005/8/layout/hList7"/>
    <dgm:cxn modelId="{BCCAFDEF-F70A-4CD2-B8E2-AFD9810F8D73}" srcId="{B8ACFEA7-74F0-49B0-9930-AE2FC0E727FD}" destId="{26EADBAD-16EB-484A-BE71-A053E1454759}" srcOrd="2" destOrd="0" parTransId="{2B03F042-821B-48AF-80C7-94DAFE1C2A3B}" sibTransId="{74C7A190-913E-41F6-A196-A4D322F5F72A}"/>
    <dgm:cxn modelId="{09069CFE-90A9-644E-9F33-90287AD37CA6}" type="presOf" srcId="{56C993DC-22FF-4A1A-B302-A578AB297A63}" destId="{B0D18067-35FF-461C-A3B1-5685EF6F1B92}" srcOrd="0" destOrd="0" presId="urn:microsoft.com/office/officeart/2005/8/layout/hList7"/>
    <dgm:cxn modelId="{813408C3-215D-D84C-9737-9330D27D5D7B}" type="presParOf" srcId="{5EF4A26B-1BAB-4369-8C41-BB7BBFD48B42}" destId="{33E1F620-001C-4B70-8D8C-5808AAA9C0AB}" srcOrd="0" destOrd="0" presId="urn:microsoft.com/office/officeart/2005/8/layout/hList7"/>
    <dgm:cxn modelId="{0B970011-C282-EC43-BFD6-4CD9B4864621}" type="presParOf" srcId="{5EF4A26B-1BAB-4369-8C41-BB7BBFD48B42}" destId="{E4B40E59-F987-4BF0-A077-D64E143FB36C}" srcOrd="1" destOrd="0" presId="urn:microsoft.com/office/officeart/2005/8/layout/hList7"/>
    <dgm:cxn modelId="{0A5F3F66-0BA0-B040-A5BB-1DA170A7AC8F}" type="presParOf" srcId="{E4B40E59-F987-4BF0-A077-D64E143FB36C}" destId="{5EB076F1-7266-4E3F-B001-7E95148C688B}" srcOrd="0" destOrd="0" presId="urn:microsoft.com/office/officeart/2005/8/layout/hList7"/>
    <dgm:cxn modelId="{650B8CE7-E07F-D24F-81E4-FBB4521ED9F5}" type="presParOf" srcId="{5EB076F1-7266-4E3F-B001-7E95148C688B}" destId="{88A36C53-131B-427F-ABA6-3A838E7B7514}" srcOrd="0" destOrd="0" presId="urn:microsoft.com/office/officeart/2005/8/layout/hList7"/>
    <dgm:cxn modelId="{820B36C8-84F5-B344-95D5-141B7F9E454B}" type="presParOf" srcId="{5EB076F1-7266-4E3F-B001-7E95148C688B}" destId="{3DE9830B-4710-45BF-B919-B3BBABDC82BA}" srcOrd="1" destOrd="0" presId="urn:microsoft.com/office/officeart/2005/8/layout/hList7"/>
    <dgm:cxn modelId="{9DF27FFA-7A5E-4749-A1D2-802F4A8DC085}" type="presParOf" srcId="{5EB076F1-7266-4E3F-B001-7E95148C688B}" destId="{D30C05A2-9C3A-4306-8286-77F8D7A05866}" srcOrd="2" destOrd="0" presId="urn:microsoft.com/office/officeart/2005/8/layout/hList7"/>
    <dgm:cxn modelId="{1FB8A356-B9FB-4942-A1D1-ABB07C726B5E}" type="presParOf" srcId="{5EB076F1-7266-4E3F-B001-7E95148C688B}" destId="{77C39880-7E1B-4B0B-A7CF-86ECC4945088}" srcOrd="3" destOrd="0" presId="urn:microsoft.com/office/officeart/2005/8/layout/hList7"/>
    <dgm:cxn modelId="{8025D622-A206-3840-B02F-21D160A1E426}" type="presParOf" srcId="{E4B40E59-F987-4BF0-A077-D64E143FB36C}" destId="{B0D18067-35FF-461C-A3B1-5685EF6F1B92}" srcOrd="1" destOrd="0" presId="urn:microsoft.com/office/officeart/2005/8/layout/hList7"/>
    <dgm:cxn modelId="{A5962101-E71F-BA43-BFD2-F9EEE0F2FDD7}" type="presParOf" srcId="{E4B40E59-F987-4BF0-A077-D64E143FB36C}" destId="{EC6CAE32-63E6-468F-9E9B-571A525042C6}" srcOrd="2" destOrd="0" presId="urn:microsoft.com/office/officeart/2005/8/layout/hList7"/>
    <dgm:cxn modelId="{06E87D72-099C-804D-9B85-009C4FA2C09B}" type="presParOf" srcId="{EC6CAE32-63E6-468F-9E9B-571A525042C6}" destId="{DA4C377A-DEB9-4BE8-A928-1303E8AA1058}" srcOrd="0" destOrd="0" presId="urn:microsoft.com/office/officeart/2005/8/layout/hList7"/>
    <dgm:cxn modelId="{AB51172A-BA41-1544-89C0-16AE5ECE869D}" type="presParOf" srcId="{EC6CAE32-63E6-468F-9E9B-571A525042C6}" destId="{FE29A30B-5688-4D1C-A88A-58CB20B21D17}" srcOrd="1" destOrd="0" presId="urn:microsoft.com/office/officeart/2005/8/layout/hList7"/>
    <dgm:cxn modelId="{16EF95BE-FED5-114D-B1D8-9EFE2F28A6C7}" type="presParOf" srcId="{EC6CAE32-63E6-468F-9E9B-571A525042C6}" destId="{B548EC5E-3858-4AA9-9833-FA4F22F4F601}" srcOrd="2" destOrd="0" presId="urn:microsoft.com/office/officeart/2005/8/layout/hList7"/>
    <dgm:cxn modelId="{03872B41-5566-1444-ABBE-8F68507B59F3}" type="presParOf" srcId="{EC6CAE32-63E6-468F-9E9B-571A525042C6}" destId="{8AAC9E16-56D8-4192-BF3F-42FF7AB54559}" srcOrd="3" destOrd="0" presId="urn:microsoft.com/office/officeart/2005/8/layout/hList7"/>
    <dgm:cxn modelId="{43D5AF17-FA1A-DA4C-B4A8-CA69691F925F}" type="presParOf" srcId="{E4B40E59-F987-4BF0-A077-D64E143FB36C}" destId="{BCF9A78E-E02C-457D-98EF-674888C0ABC9}" srcOrd="3" destOrd="0" presId="urn:microsoft.com/office/officeart/2005/8/layout/hList7"/>
    <dgm:cxn modelId="{681A6F37-E75F-104B-B6B6-D23B3F531D18}" type="presParOf" srcId="{E4B40E59-F987-4BF0-A077-D64E143FB36C}" destId="{A34374A9-14C8-4F98-98EF-B152BB4C4769}" srcOrd="4" destOrd="0" presId="urn:microsoft.com/office/officeart/2005/8/layout/hList7"/>
    <dgm:cxn modelId="{A06FFB8B-C513-8A4B-8383-3D4D6522F717}" type="presParOf" srcId="{A34374A9-14C8-4F98-98EF-B152BB4C4769}" destId="{393EF68C-EC6C-4375-AFB8-8E966B74B763}" srcOrd="0" destOrd="0" presId="urn:microsoft.com/office/officeart/2005/8/layout/hList7"/>
    <dgm:cxn modelId="{7A1BF104-8A35-6441-B45B-577E27B0D4C6}" type="presParOf" srcId="{A34374A9-14C8-4F98-98EF-B152BB4C4769}" destId="{C08AF696-C728-4AB8-84D5-D70784D6E227}" srcOrd="1" destOrd="0" presId="urn:microsoft.com/office/officeart/2005/8/layout/hList7"/>
    <dgm:cxn modelId="{F240265F-743F-A445-A5A5-64F8BEE58811}" type="presParOf" srcId="{A34374A9-14C8-4F98-98EF-B152BB4C4769}" destId="{558CE0C3-1ED1-4FE1-844D-2762D85590E6}" srcOrd="2" destOrd="0" presId="urn:microsoft.com/office/officeart/2005/8/layout/hList7"/>
    <dgm:cxn modelId="{AB901B3B-AAE7-8745-8C85-D04E1AEBAE7D}" type="presParOf" srcId="{A34374A9-14C8-4F98-98EF-B152BB4C4769}" destId="{8C578E57-4C42-4A64-B588-261E61AC5B37}" srcOrd="3" destOrd="0" presId="urn:microsoft.com/office/officeart/2005/8/layout/hList7"/>
    <dgm:cxn modelId="{AFAFA11C-84A8-194C-9AD7-EC6BB11C696E}" type="presParOf" srcId="{E4B40E59-F987-4BF0-A077-D64E143FB36C}" destId="{43CC335D-4BE3-45DF-B4D0-AF444970B3DE}" srcOrd="5" destOrd="0" presId="urn:microsoft.com/office/officeart/2005/8/layout/hList7"/>
    <dgm:cxn modelId="{9703BC32-B748-5440-A014-C4F04A247FC9}" type="presParOf" srcId="{E4B40E59-F987-4BF0-A077-D64E143FB36C}" destId="{46413C3A-0CD8-4789-9340-C5669865D40E}" srcOrd="6" destOrd="0" presId="urn:microsoft.com/office/officeart/2005/8/layout/hList7"/>
    <dgm:cxn modelId="{82DA531C-9516-8249-9032-670260BD387F}" type="presParOf" srcId="{46413C3A-0CD8-4789-9340-C5669865D40E}" destId="{486A5100-EFC0-4B09-BF7A-70053ABAF8A9}" srcOrd="0" destOrd="0" presId="urn:microsoft.com/office/officeart/2005/8/layout/hList7"/>
    <dgm:cxn modelId="{EFB1E9FD-F203-8645-8FC4-8F007067F5CA}" type="presParOf" srcId="{46413C3A-0CD8-4789-9340-C5669865D40E}" destId="{4E29F02D-9892-4FB1-BBC5-BAA6A596CA57}" srcOrd="1" destOrd="0" presId="urn:microsoft.com/office/officeart/2005/8/layout/hList7"/>
    <dgm:cxn modelId="{2730DFED-CA73-0B40-9E80-AF4067D0712D}" type="presParOf" srcId="{46413C3A-0CD8-4789-9340-C5669865D40E}" destId="{0A738671-E1E8-43AD-A012-142A27AED300}" srcOrd="2" destOrd="0" presId="urn:microsoft.com/office/officeart/2005/8/layout/hList7"/>
    <dgm:cxn modelId="{B8C24A4B-23C1-6B40-93A0-35E70BCE9728}" type="presParOf" srcId="{46413C3A-0CD8-4789-9340-C5669865D40E}" destId="{3D009636-4BEE-4CED-B2B3-25B041EAC3A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36C53-131B-427F-ABA6-3A838E7B7514}">
      <dsp:nvSpPr>
        <dsp:cNvPr id="0" name=""/>
        <dsp:cNvSpPr/>
      </dsp:nvSpPr>
      <dsp:spPr>
        <a:xfrm>
          <a:off x="1745" y="0"/>
          <a:ext cx="1830011" cy="5121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 primordial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Evitar fatores de risco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Curso de vida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Estratégias populacionais</a:t>
          </a:r>
        </a:p>
      </dsp:txBody>
      <dsp:txXfrm>
        <a:off x="1745" y="2048510"/>
        <a:ext cx="1830011" cy="2048510"/>
      </dsp:txXfrm>
    </dsp:sp>
    <dsp:sp modelId="{77C39880-7E1B-4B0B-A7CF-86ECC4945088}">
      <dsp:nvSpPr>
        <dsp:cNvPr id="0" name=""/>
        <dsp:cNvSpPr/>
      </dsp:nvSpPr>
      <dsp:spPr>
        <a:xfrm>
          <a:off x="64059" y="307276"/>
          <a:ext cx="1705384" cy="17053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C377A-DEB9-4BE8-A928-1303E8AA1058}">
      <dsp:nvSpPr>
        <dsp:cNvPr id="0" name=""/>
        <dsp:cNvSpPr/>
      </dsp:nvSpPr>
      <dsp:spPr>
        <a:xfrm>
          <a:off x="1824199" y="0"/>
          <a:ext cx="1830011" cy="5121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 primária</a:t>
          </a:r>
        </a:p>
        <a:p>
          <a:pPr marL="0" lvl="0" indent="0" algn="ctr" defTabSz="711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Combater fatores de risco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4199" y="2048510"/>
        <a:ext cx="1830011" cy="2048510"/>
      </dsp:txXfrm>
    </dsp:sp>
    <dsp:sp modelId="{8AAC9E16-56D8-4192-BF3F-42FF7AB54559}">
      <dsp:nvSpPr>
        <dsp:cNvPr id="0" name=""/>
        <dsp:cNvSpPr/>
      </dsp:nvSpPr>
      <dsp:spPr>
        <a:xfrm>
          <a:off x="1948970" y="307276"/>
          <a:ext cx="1705384" cy="170538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EF68C-EC6C-4375-AFB8-8E966B74B763}">
      <dsp:nvSpPr>
        <dsp:cNvPr id="0" name=""/>
        <dsp:cNvSpPr/>
      </dsp:nvSpPr>
      <dsp:spPr>
        <a:xfrm>
          <a:off x="3771586" y="0"/>
          <a:ext cx="1830011" cy="5121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 secundária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Detectar doença antes dos sintomas </a:t>
          </a:r>
        </a:p>
      </dsp:txBody>
      <dsp:txXfrm>
        <a:off x="3771586" y="2048510"/>
        <a:ext cx="1830011" cy="2048510"/>
      </dsp:txXfrm>
    </dsp:sp>
    <dsp:sp modelId="{8C578E57-4C42-4A64-B588-261E61AC5B37}">
      <dsp:nvSpPr>
        <dsp:cNvPr id="0" name=""/>
        <dsp:cNvSpPr/>
      </dsp:nvSpPr>
      <dsp:spPr>
        <a:xfrm>
          <a:off x="1875452" y="293343"/>
          <a:ext cx="1705384" cy="170538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6000" b="-6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A5100-EFC0-4B09-BF7A-70053ABAF8A9}">
      <dsp:nvSpPr>
        <dsp:cNvPr id="0" name=""/>
        <dsp:cNvSpPr/>
      </dsp:nvSpPr>
      <dsp:spPr>
        <a:xfrm>
          <a:off x="5656480" y="0"/>
          <a:ext cx="1830011" cy="5121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 terciária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Tratar doença para evitar complicações  </a:t>
          </a:r>
        </a:p>
      </dsp:txBody>
      <dsp:txXfrm>
        <a:off x="5656480" y="2048510"/>
        <a:ext cx="1830011" cy="2048510"/>
      </dsp:txXfrm>
    </dsp:sp>
    <dsp:sp modelId="{3D009636-4BEE-4CED-B2B3-25B041EAC3A3}">
      <dsp:nvSpPr>
        <dsp:cNvPr id="0" name=""/>
        <dsp:cNvSpPr/>
      </dsp:nvSpPr>
      <dsp:spPr>
        <a:xfrm>
          <a:off x="3871623" y="286368"/>
          <a:ext cx="1705384" cy="170538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1F620-001C-4B70-8D8C-5808AAA9C0AB}">
      <dsp:nvSpPr>
        <dsp:cNvPr id="0" name=""/>
        <dsp:cNvSpPr/>
      </dsp:nvSpPr>
      <dsp:spPr>
        <a:xfrm>
          <a:off x="-11" y="2024970"/>
          <a:ext cx="7488260" cy="701082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9DE56-B7B3-4153-8D2A-6DD822CE285C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60F88-1B1D-4B62-9D7A-C862F95AC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36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versity_of_Washington" TargetMode="External"/><Relationship Id="rId3" Type="http://schemas.openxmlformats.org/officeDocument/2006/relationships/hyperlink" Target="https://en.wikipedia.org/wiki/Disease_burden" TargetMode="External"/><Relationship Id="rId7" Type="http://schemas.openxmlformats.org/officeDocument/2006/relationships/hyperlink" Target="https://en.wikipedia.org/wiki/Institute_for_Health_Metrics_and_Evalua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Risk_factor" TargetMode="External"/><Relationship Id="rId5" Type="http://schemas.openxmlformats.org/officeDocument/2006/relationships/hyperlink" Target="https://en.wikipedia.org/wiki/Disability" TargetMode="External"/><Relationship Id="rId4" Type="http://schemas.openxmlformats.org/officeDocument/2006/relationships/hyperlink" Target="https://en.wikipedia.org/wiki/Death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00000"/>
                </a:solidFill>
                <a:latin typeface="Helvetica" panose="020B0604020202020204" pitchFamily="34" charset="0"/>
              </a:rPr>
              <a:t>Termo foi instituído agrupando um conjunto de agravos os quais o processo causal não está baseado em </a:t>
            </a:r>
            <a:r>
              <a:rPr lang="pt-BR" sz="1200" dirty="0" err="1">
                <a:solidFill>
                  <a:srgbClr val="000000"/>
                </a:solidFill>
                <a:latin typeface="Helvetica" panose="020B0604020202020204" pitchFamily="34" charset="0"/>
              </a:rPr>
              <a:t>mecanimos</a:t>
            </a:r>
            <a:r>
              <a:rPr lang="pt-BR" sz="1200" dirty="0">
                <a:solidFill>
                  <a:srgbClr val="000000"/>
                </a:solidFill>
                <a:latin typeface="Helvetica" panose="020B0604020202020204" pitchFamily="34" charset="0"/>
              </a:rPr>
              <a:t> de transmissão de agentes etiológicos, como ocorre com as doenças transmissíveis. As DANT dependem de uma rede causal constituída pela interação de diversos fatores de natureza biológica, social, etc. Incluem-se nesse rol as doenças do aparelho circulatório, os vários tipos de câncer, a obesidade, os transtornos mentais, a violência e os acidentes.</a:t>
            </a:r>
            <a:endParaRPr lang="pt-BR" sz="12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C51F6-EBEE-4CA3-9000-55C2D09324F2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670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E51C346-EAD1-4B87-A1C2-4BC0A1C42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DB7AD0-2B21-45D0-8556-499BF254D9F5}" type="slidenum">
              <a:rPr lang="pt-BR" altLang="pt-BR" sz="1200" smtClean="0">
                <a:latin typeface="Times New Roman" panose="02020603050405020304" pitchFamily="18" charset="0"/>
              </a:rPr>
              <a:pPr/>
              <a:t>44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0F15269-A20B-4356-9BB7-B885269A9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0B9E349-D1E3-4E60-9393-46428C9D2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>
                <a:latin typeface="Arial" panose="020B0604020202020204" pitchFamily="34" charset="0"/>
              </a:rPr>
              <a:t>LER</a:t>
            </a:r>
          </a:p>
          <a:p>
            <a:r>
              <a:rPr lang="en-US" altLang="pt-BR">
                <a:latin typeface="Arial" panose="020B0604020202020204" pitchFamily="34" charset="0"/>
              </a:rPr>
              <a:t>Para este planejamento sao importantes os conhecimentos sobre genética e ambiente como determinantes destas doencas.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76DAF69B-4B77-43FD-B938-49AEDA8DD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EF0F45A0-3FB6-46EF-B278-ED3B8F824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86240947-9808-4781-B475-9D8DED6812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F6D4A6-4A98-4ADB-AAF8-9D693868BF79}" type="slidenum">
              <a:rPr lang="pt-BR" altLang="pt-BR" smtClean="0">
                <a:latin typeface="Calibri" panose="020F0502020204030204" pitchFamily="34" charset="0"/>
              </a:rPr>
              <a:pPr/>
              <a:t>45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60F88-1B1D-4B62-9D7A-C862F95AC262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01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49B0CE74-D4B0-4724-9096-D0B6627F8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3B81188D-C1E0-49C1-9F9D-44456E4D9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Além do estilo de vida inadequado da atualidade, a poluição ambiental é reconhecida como fator de risco para doenças crônicas como obesidade e DM2 (estresse oxidativo e inflamação), cuja principal complicação é a DCV aterosclerótica que representa a principal causa de mortalidade do  indivíduo obeso diabético.</a:t>
            </a:r>
          </a:p>
          <a:p>
            <a:r>
              <a:rPr lang="pt-BR" altLang="pt-BR"/>
              <a:t>Conhecendo tais fat de risco, quando devemos intervir?</a:t>
            </a:r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573ADDD2-BDFF-48BD-B40C-B4AB5FFE0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921544-6E51-468B-8284-2CECEEEDFAEA}" type="slidenum">
              <a:rPr lang="pt-BR" altLang="pt-BR" smtClean="0">
                <a:latin typeface="Calibri" panose="020F0502020204030204" pitchFamily="34" charset="0"/>
              </a:rPr>
              <a:pPr/>
              <a:t>53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7A2A0A56-6055-4818-864D-E38E0CF9F1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65041CB1-4FEC-45A0-B06F-CB79E2198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5200" eaLnBrk="1" hangingPunct="1">
              <a:spcBef>
                <a:spcPct val="0"/>
              </a:spcBef>
            </a:pPr>
            <a:r>
              <a:rPr lang="pt-BR" altLang="pt-BR" sz="1300" u="sng"/>
              <a:t>Quanto mais cedo melhor, certo? </a:t>
            </a:r>
          </a:p>
          <a:p>
            <a:pPr defTabSz="965200" eaLnBrk="1" hangingPunct="1">
              <a:spcBef>
                <a:spcPct val="0"/>
              </a:spcBef>
            </a:pPr>
            <a:r>
              <a:rPr lang="pt-BR" altLang="pt-BR" sz="1300"/>
              <a:t>Desde a proposta de Barker (anos 90) da Teoria DOHAD, passou a comprovar a importância dos nossos primeiros 1000 dias de vida – incluindo a intra-útero – para o risco de DCNT. Eventos intra-útero como oferta inadequada de nutrientes (cujo proxy é o peso ao nascer) induzem a programações metabólicas p/ adaptar às condições adversas que terão repercussão na estrutura/função de órgãos e sistemas que afetarão o estado de saúde na vida adulta.</a:t>
            </a:r>
            <a:endParaRPr lang="en-US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F3CF8263-C4CE-4F14-BF7A-A97828473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6E0240-6DEC-4F37-A039-0CDEFB9929A8}" type="slidenum">
              <a:rPr lang="en-US" altLang="pt-BR" smtClean="0">
                <a:latin typeface="Calibri" panose="020F0502020204030204" pitchFamily="34" charset="0"/>
              </a:rPr>
              <a:pPr/>
              <a:t>54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D5BF5D1C-6B6E-4B69-A96E-3B05859D8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590C7034-EA21-4398-8B94-69D1A8704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Dessa forma, </a:t>
            </a:r>
            <a:r>
              <a:rPr lang="pt-BR" altLang="pt-BR" u="sng"/>
              <a:t>além das preocupações internacionais com</a:t>
            </a:r>
            <a:r>
              <a:rPr lang="pt-BR" altLang="pt-BR"/>
              <a:t> determinantes sociais, fatores de risco comportamentais que conduzem à obesidade e DM e consequentemente à DCV, </a:t>
            </a:r>
            <a:r>
              <a:rPr lang="pt-BR" altLang="pt-BR" u="sng"/>
              <a:t>devemos voltar nosso olhar </a:t>
            </a:r>
            <a:r>
              <a:rPr lang="pt-BR" altLang="pt-BR"/>
              <a:t>como profissionais da Saúde Pública para os eventos mais precoces da vida nesta cadeia fisiopatológica. Eventos da vida intrauterina e neonatal são capazes de induzir alterações epigenéticas, influenciar hábitos e processos metabólicos e comprometer a saúde do adulto! </a:t>
            </a:r>
          </a:p>
          <a:p>
            <a:endParaRPr lang="pt-BR" altLang="pt-BR"/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7E7B4461-2AE6-4412-8FDE-7D3EED673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BE2E31-DDE6-4E60-9DAC-A4E4E60BC7E4}" type="slidenum">
              <a:rPr lang="en-US" altLang="pt-BR" smtClean="0">
                <a:latin typeface="Calibri" panose="020F0502020204030204" pitchFamily="34" charset="0"/>
              </a:rPr>
              <a:pPr/>
              <a:t>55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6703B099-A42D-46F8-AD9B-335BC1A9A2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F5624F77-9291-476A-A85C-EABDA4C56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/>
              <a:t>No mesmo período, as pesquisas epidemiológicas no Brasil comprovam este cenário. Apesar da boa noticia de reduçao do déficit de peso vivenciamos um crescimento acelerado da prevalência de excesso de peso.</a:t>
            </a:r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6D3F4E48-4B50-430A-9879-84DF6C796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0A48D4-5061-4D1A-9896-86931634F775}" type="slidenum">
              <a:rPr lang="pt-BR" altLang="pt-BR" smtClean="0">
                <a:latin typeface="Calibri" panose="020F0502020204030204" pitchFamily="34" charset="0"/>
              </a:rPr>
              <a:pPr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9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1114C19-3391-4292-B6C9-76B46F95A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ED4759-FBE3-489B-939A-546982432B20}" type="slidenum">
              <a:rPr lang="en-US" altLang="pt-BR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pt-BR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56BC799-5A2B-43A0-8241-16C20680C8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5938"/>
            <a:ext cx="3425825" cy="2568575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6C9D4C6-1A1A-4F9F-B70B-B1E990896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latin typeface="Arial" panose="020B0604020202020204" pitchFamily="34" charset="0"/>
              </a:rPr>
              <a:t>Proc.históricos de mudanças nas populações têm ocorrido nas últimas décadas, em veloci// acentuada nos países em desenvolvimento. </a:t>
            </a:r>
          </a:p>
          <a:p>
            <a:r>
              <a:rPr lang="pt-BR" altLang="pt-BR">
                <a:latin typeface="Arial" panose="020B0604020202020204" pitchFamily="34" charset="0"/>
              </a:rPr>
              <a:t>A trans. demográfica e a nutricional – em decorrência do aumento de FRCV – como a </a:t>
            </a:r>
            <a:r>
              <a:rPr lang="pt-BR" altLang="pt-BR" b="1">
                <a:latin typeface="Arial" panose="020B0604020202020204" pitchFamily="34" charset="0"/>
              </a:rPr>
              <a:t>idade avançada e obesi//</a:t>
            </a:r>
            <a:r>
              <a:rPr lang="pt-BR" altLang="pt-BR">
                <a:latin typeface="Arial" panose="020B0604020202020204" pitchFamily="34" charset="0"/>
              </a:rPr>
              <a:t> – contribuem p/ elevar a prevalência de DCNT. </a:t>
            </a:r>
          </a:p>
          <a:p>
            <a:r>
              <a:rPr lang="pt-BR" altLang="pt-BR">
                <a:latin typeface="Arial" panose="020B0604020202020204" pitchFamily="34" charset="0"/>
              </a:rPr>
              <a:t>Dessa forma, a mortali// por DCNT já supera em muito a mortali// por doenças infecciosas, inclusive no nosso meio. </a:t>
            </a:r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2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</a:rPr>
              <a:t>The </a:t>
            </a:r>
            <a:r>
              <a:rPr lang="en-US" b="1" dirty="0">
                <a:latin typeface="Arial" panose="020B0604020202020204" pitchFamily="34" charset="0"/>
              </a:rPr>
              <a:t>Global Burden of Disease Study</a:t>
            </a:r>
            <a:r>
              <a:rPr lang="en-US" dirty="0">
                <a:latin typeface="Arial" panose="020B0604020202020204" pitchFamily="34" charset="0"/>
              </a:rPr>
              <a:t> (</a:t>
            </a:r>
            <a:r>
              <a:rPr lang="en-US" b="1" dirty="0">
                <a:latin typeface="Arial" panose="020B0604020202020204" pitchFamily="34" charset="0"/>
              </a:rPr>
              <a:t>GBD</a:t>
            </a:r>
            <a:r>
              <a:rPr lang="en-US" dirty="0">
                <a:latin typeface="Arial" panose="020B0604020202020204" pitchFamily="34" charset="0"/>
              </a:rPr>
              <a:t>) is a comprehensive regional and global research program of </a:t>
            </a:r>
            <a:r>
              <a:rPr lang="en-US" dirty="0">
                <a:latin typeface="Arial" panose="020B0604020202020204" pitchFamily="34" charset="0"/>
                <a:hlinkClick r:id="rId3" tooltip="Disease bur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disease burden</a:t>
            </a:r>
            <a:r>
              <a:rPr lang="en-US" dirty="0">
                <a:latin typeface="Arial" panose="020B0604020202020204" pitchFamily="34" charset="0"/>
              </a:rPr>
              <a:t> that assesses </a:t>
            </a:r>
            <a:r>
              <a:rPr lang="en-US" dirty="0">
                <a:latin typeface="Arial" panose="020B0604020202020204" pitchFamily="34" charset="0"/>
                <a:hlinkClick r:id="rId4" tooltip="Dea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mortality</a:t>
            </a:r>
            <a:r>
              <a:rPr lang="en-US" dirty="0">
                <a:latin typeface="Arial" panose="020B0604020202020204" pitchFamily="34" charset="0"/>
              </a:rPr>
              <a:t> and </a:t>
            </a:r>
            <a:r>
              <a:rPr lang="en-US" dirty="0">
                <a:latin typeface="Arial" panose="020B0604020202020204" pitchFamily="34" charset="0"/>
                <a:hlinkClick r:id="rId5" tooltip="Disabil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</a:t>
            </a:r>
            <a:r>
              <a:rPr lang="en-US" dirty="0">
                <a:latin typeface="Arial" panose="020B0604020202020204" pitchFamily="34" charset="0"/>
              </a:rPr>
              <a:t> from major diseases, injuries, and </a:t>
            </a:r>
            <a:r>
              <a:rPr lang="en-US" dirty="0">
                <a:latin typeface="Arial" panose="020B0604020202020204" pitchFamily="34" charset="0"/>
                <a:hlinkClick r:id="rId6" tooltip="Risk fact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 factors</a:t>
            </a:r>
            <a:r>
              <a:rPr lang="en-US" dirty="0">
                <a:latin typeface="Arial" panose="020B0604020202020204" pitchFamily="34" charset="0"/>
              </a:rPr>
              <a:t>. GBD is a collaboration of over 1,800 researchers from 127 countries. GBD is based out of the </a:t>
            </a:r>
            <a:r>
              <a:rPr lang="en-US" dirty="0">
                <a:latin typeface="Arial" panose="020B0604020202020204" pitchFamily="34" charset="0"/>
                <a:hlinkClick r:id="rId7" tooltip="Institute for Health Metrics and Evalu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Institute for Health Metrics and Evaluation</a:t>
            </a:r>
            <a:r>
              <a:rPr lang="en-US" dirty="0">
                <a:latin typeface="Arial" panose="020B0604020202020204" pitchFamily="34" charset="0"/>
              </a:rPr>
              <a:t> (IHME) at the </a:t>
            </a:r>
            <a:r>
              <a:rPr lang="en-US" dirty="0">
                <a:latin typeface="Arial" panose="020B0604020202020204" pitchFamily="34" charset="0"/>
                <a:hlinkClick r:id="rId8" tooltip="University of Washingt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Washington</a:t>
            </a:r>
            <a:r>
              <a:rPr lang="en-US" dirty="0">
                <a:latin typeface="Arial" panose="020B0604020202020204" pitchFamily="34" charset="0"/>
              </a:rPr>
              <a:t>. It</a:t>
            </a:r>
            <a:r>
              <a:rPr lang="en-US" dirty="0">
                <a:solidFill>
                  <a:srgbClr val="4C4D4F"/>
                </a:solidFill>
                <a:latin typeface="AvenirNextLTW01-Regular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provides a tool to quantify health loss from hundreds of diseases, injuries, and risk factors, so that health systems can be improved and disparities can be eliminated.</a:t>
            </a:r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0F88-1B1D-4B62-9D7A-C862F95AC26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73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2F118-4EE9-4C9E-B0DC-AB9BDAE67C6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42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60F88-1B1D-4B62-9D7A-C862F95AC26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23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FE1136E-5CB5-423B-88E1-E9BF38F8C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1CEE9894-2D98-4712-BD71-3EC42F46C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dirty="0">
                <a:latin typeface="Arial" panose="020B0604020202020204" pitchFamily="34" charset="0"/>
              </a:rPr>
              <a:t>Embora a avaliação da mortalidade bruta por DCNT indique um aumento de 5% de 1996</a:t>
            </a:r>
          </a:p>
          <a:p>
            <a:r>
              <a:rPr lang="pt-BR" altLang="pt-BR" dirty="0">
                <a:latin typeface="Arial" panose="020B0604020202020204" pitchFamily="34" charset="0"/>
              </a:rPr>
              <a:t>para 2007, de 442 para 463 mortes por 100 mil habitantes, quando essas taxas são padronizadas por idade para</a:t>
            </a:r>
          </a:p>
          <a:p>
            <a:r>
              <a:rPr lang="pt-BR" altLang="pt-BR" dirty="0">
                <a:latin typeface="Arial" panose="020B0604020202020204" pitchFamily="34" charset="0"/>
              </a:rPr>
              <a:t>a população-padrão da OMS e corrigidas para </a:t>
            </a:r>
            <a:r>
              <a:rPr lang="pt-BR" altLang="pt-BR" dirty="0" err="1">
                <a:latin typeface="Arial" panose="020B0604020202020204" pitchFamily="34" charset="0"/>
              </a:rPr>
              <a:t>sub-registro</a:t>
            </a:r>
            <a:r>
              <a:rPr lang="pt-BR" altLang="pt-BR" dirty="0">
                <a:latin typeface="Arial" panose="020B0604020202020204" pitchFamily="34" charset="0"/>
              </a:rPr>
              <a:t> com redistribuição das causas mal definidas de morte, a</a:t>
            </a:r>
          </a:p>
          <a:p>
            <a:r>
              <a:rPr lang="pt-BR" altLang="pt-BR" dirty="0">
                <a:latin typeface="Arial" panose="020B0604020202020204" pitchFamily="34" charset="0"/>
              </a:rPr>
              <a:t>comparação ao longo do tempo mostra que a mortalidade por DCNT diminuiu em 20% de 1996 para 2007 (Figura</a:t>
            </a:r>
          </a:p>
          <a:p>
            <a:r>
              <a:rPr lang="pt-BR" altLang="pt-BR" dirty="0">
                <a:latin typeface="Arial" panose="020B0604020202020204" pitchFamily="34" charset="0"/>
              </a:rPr>
              <a:t>1). Nesse período, a redução foi de 31% para as doenças do aparelho circulatório e de 38% para as respiratórias</a:t>
            </a:r>
          </a:p>
          <a:p>
            <a:r>
              <a:rPr lang="pt-BR" altLang="pt-BR" dirty="0">
                <a:latin typeface="Arial" panose="020B0604020202020204" pitchFamily="34" charset="0"/>
              </a:rPr>
              <a:t>crônicas (28% doença pulmonar obstrutiva crônica e 34% asma); para o diabetes verificou-se aumento de 2% e para</a:t>
            </a:r>
          </a:p>
          <a:p>
            <a:r>
              <a:rPr lang="pt-BR" altLang="pt-BR" dirty="0">
                <a:latin typeface="Arial" panose="020B0604020202020204" pitchFamily="34" charset="0"/>
              </a:rPr>
              <a:t>outras doenças crônicas, diminuição de 2% (SCHMIDT et al, 2011).↑</a:t>
            </a:r>
            <a:endParaRPr lang="en-US" altLang="pt-BR" dirty="0">
              <a:latin typeface="Arial" panose="020B0604020202020204" pitchFamily="34" charset="0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0243B4FF-089F-425F-8B1A-B83CC28CA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86C825-0A97-4F64-9D74-47B433F251A8}" type="slidenum">
              <a:rPr lang="pt-BR" altLang="pt-BR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25</a:t>
            </a:fld>
            <a:endParaRPr lang="pt-BR" altLang="pt-BR" sz="120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0F88-1B1D-4B62-9D7A-C862F95AC26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9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História natural = sequencia de </a:t>
            </a:r>
            <a:r>
              <a:rPr lang="pt-BR" dirty="0" err="1"/>
              <a:t>interrelacoes</a:t>
            </a:r>
            <a:r>
              <a:rPr lang="pt-BR" dirty="0"/>
              <a:t> do ambiente e indivíduo para desenvolvimento da </a:t>
            </a:r>
            <a:r>
              <a:rPr lang="pt-BR" dirty="0" err="1"/>
              <a:t>doenca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0F88-1B1D-4B62-9D7A-C862F95AC262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22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36F879-F82C-4338-9EFB-A0F1317515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888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42C5-655D-4730-8A0A-54FF99F21509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7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BA86-47B7-4615-9DB7-6B1854FBFB26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3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A063-97BC-4B75-813F-56BAAF14E9A4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0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F3AF-6478-4AA7-9B1D-33C381AD4197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9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36F879-F82C-4338-9EFB-A0F1317515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55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2CA7-C828-4FEE-BE88-1BB112AD2910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1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3512-B87B-4DD1-B2BA-4F5A6ECCDC98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97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EA2-4F35-4B47-ABC0-D99BEFB85CB6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8F52-0669-4347-8C91-7C358F01CA84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6F31-394B-4212-8770-99C6B94BAC7F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7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2CA7-C828-4FEE-BE88-1BB112AD2910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ABEE-218F-4C6F-AA9F-9E22C009E733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4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27D9-6B84-427E-95C2-C0C70E624532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1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white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7087-863C-4785-9F82-0D1C23E04FBC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42C5-655D-4730-8A0A-54FF99F21509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4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BA86-47B7-4615-9DB7-6B1854FBFB26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5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3512-B87B-4DD1-B2BA-4F5A6ECCDC98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1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EA2-4F35-4B47-ABC0-D99BEFB85CB6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8F52-0669-4347-8C91-7C358F01CA84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65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6F31-394B-4212-8770-99C6B94BAC7F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2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ABEE-218F-4C6F-AA9F-9E22C009E733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0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27D9-6B84-427E-95C2-C0C70E624532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51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white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7087-863C-4785-9F82-0D1C23E04FBC}" type="slidenum">
              <a:rPr lang="pt-BR" alt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35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73BB2-374F-4BF1-A3B2-BC9673E59151}" type="slidenum">
              <a:rPr lang="pt-BR" altLang="pt-BR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4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73BB2-374F-4BF1-A3B2-BC9673E59151}" type="slidenum">
              <a:rPr lang="pt-BR" altLang="pt-BR">
                <a:solidFill>
                  <a:prstClr val="black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black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10" Type="http://schemas.openxmlformats.org/officeDocument/2006/relationships/image" Target="../media/image71.jpg"/><Relationship Id="rId4" Type="http://schemas.openxmlformats.org/officeDocument/2006/relationships/image" Target="../media/image66.jpeg"/><Relationship Id="rId9" Type="http://schemas.openxmlformats.org/officeDocument/2006/relationships/image" Target="../media/image7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thelancet.com/flatcontentassets/pdfs/brazil/brazilpor4.pdf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1044408-9895-4300-BF2E-944788458F00}"/>
              </a:ext>
            </a:extLst>
          </p:cNvPr>
          <p:cNvSpPr/>
          <p:nvPr/>
        </p:nvSpPr>
        <p:spPr>
          <a:xfrm>
            <a:off x="119921" y="369498"/>
            <a:ext cx="8904158" cy="770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EPIDEMIOLOGIA DAS DCNT (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HEP0151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CRONOGRAMA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4º ano, 7º sem. - Sala José Maria Gomes (térreo) - 14:00-18:00 - 19/02 a 06/05/2020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8AAB464-96ED-4E7C-B21C-B2A49B212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6297"/>
              </p:ext>
            </p:extLst>
          </p:nvPr>
        </p:nvGraphicFramePr>
        <p:xfrm>
          <a:off x="404734" y="1203215"/>
          <a:ext cx="8259581" cy="5255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692">
                  <a:extLst>
                    <a:ext uri="{9D8B030D-6E8A-4147-A177-3AD203B41FA5}">
                      <a16:colId xmlns:a16="http://schemas.microsoft.com/office/drawing/2014/main" val="3173047203"/>
                    </a:ext>
                  </a:extLst>
                </a:gridCol>
                <a:gridCol w="6441467">
                  <a:extLst>
                    <a:ext uri="{9D8B030D-6E8A-4147-A177-3AD203B41FA5}">
                      <a16:colId xmlns:a16="http://schemas.microsoft.com/office/drawing/2014/main" val="2824225628"/>
                    </a:ext>
                  </a:extLst>
                </a:gridCol>
                <a:gridCol w="884422">
                  <a:extLst>
                    <a:ext uri="{9D8B030D-6E8A-4147-A177-3AD203B41FA5}">
                      <a16:colId xmlns:a16="http://schemas.microsoft.com/office/drawing/2014/main" val="2978990650"/>
                    </a:ext>
                  </a:extLst>
                </a:gridCol>
              </a:tblGrid>
              <a:tr h="385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AULA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319780580"/>
                  </a:ext>
                </a:extLst>
              </a:tr>
              <a:tr h="1009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pt-BR" sz="15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19/2 quarta-f.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pt-BR" sz="15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Bases epidemiológicas das </a:t>
                      </a:r>
                      <a:r>
                        <a:rPr lang="pt-BR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DCNTs</a:t>
                      </a:r>
                      <a:endParaRPr lang="pt-B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Dinâmica das </a:t>
                      </a:r>
                      <a:r>
                        <a:rPr lang="pt-BR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DCNTs</a:t>
                      </a: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Epidemiologia das </a:t>
                      </a:r>
                      <a:r>
                        <a:rPr lang="pt-BR" sz="16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DCNTs</a:t>
                      </a: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Brasil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FSP</a:t>
                      </a: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2638249727"/>
                  </a:ext>
                </a:extLst>
              </a:tr>
              <a:tr h="588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pt-BR" sz="15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04/03 quarta-f.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Prevenção de DCNT mais prevalentes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Estratégias de intervenção p/ redução de DCNT mais prevalentes</a:t>
                      </a:r>
                      <a:endParaRPr lang="pt-B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FSP</a:t>
                      </a: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2209767344"/>
                  </a:ext>
                </a:extLst>
              </a:tr>
              <a:tr h="1556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pt-BR" sz="15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11/3 quarta-f.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marL="1348740" indent="-13487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 e doença cardiovascular:</a:t>
                      </a:r>
                    </a:p>
                    <a:p>
                      <a:pPr marL="1348740" indent="-13487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− Transição nutricional e história natural</a:t>
                      </a:r>
                    </a:p>
                    <a:p>
                      <a:pPr marL="1348740" indent="-13487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− Aspectos fisiopatológicos, fatores de risco e biomarcadores</a:t>
                      </a:r>
                    </a:p>
                    <a:p>
                      <a:pPr marL="1348740" indent="-13487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− Diagnóstico e aspectos clínicos de relevância</a:t>
                      </a:r>
                    </a:p>
                    <a:p>
                      <a:pPr marL="1348740" indent="-13487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− Medidas de prevenção: impacto na incidência e mortalidade </a:t>
                      </a:r>
                      <a:endParaRPr lang="pt-B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Sandra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2276372040"/>
                  </a:ext>
                </a:extLst>
              </a:tr>
              <a:tr h="594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pt-BR" sz="15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14/3 sábado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marL="1348740" indent="-13487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 e doença cardiovascular: Parte 1</a:t>
                      </a:r>
                      <a:endParaRPr lang="pt-B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Sandra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64660523"/>
                  </a:ext>
                </a:extLst>
              </a:tr>
              <a:tr h="575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pt-BR" sz="15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18/3 quarta-f.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 e doença cardiovascular: Parte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Sandra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424938050"/>
                  </a:ext>
                </a:extLst>
              </a:tr>
              <a:tr h="544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pt-BR" sz="15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25/3 quarta-f.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PROVA 1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Sandra / Júlia</a:t>
                      </a:r>
                      <a:endParaRPr lang="pt-BR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993917651"/>
                  </a:ext>
                </a:extLst>
              </a:tr>
            </a:tbl>
          </a:graphicData>
        </a:graphic>
      </p:graphicFrame>
      <p:grpSp>
        <p:nvGrpSpPr>
          <p:cNvPr id="4" name="Group 8">
            <a:extLst>
              <a:ext uri="{FF2B5EF4-FFF2-40B4-BE49-F238E27FC236}">
                <a16:creationId xmlns:a16="http://schemas.microsoft.com/office/drawing/2014/main" id="{11853039-870D-4E38-8866-437C26284797}"/>
              </a:ext>
            </a:extLst>
          </p:cNvPr>
          <p:cNvGrpSpPr>
            <a:grpSpLocks/>
          </p:cNvGrpSpPr>
          <p:nvPr/>
        </p:nvGrpSpPr>
        <p:grpSpPr bwMode="auto">
          <a:xfrm>
            <a:off x="119921" y="108454"/>
            <a:ext cx="704538" cy="656044"/>
            <a:chOff x="4110" y="2797"/>
            <a:chExt cx="1424" cy="1357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F90FF3A7-5F53-46A3-B86B-F9AABB55F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815"/>
              <a:ext cx="1361" cy="1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pic>
          <p:nvPicPr>
            <p:cNvPr id="6" name="Picture 5" descr="logoNutri_jpg">
              <a:extLst>
                <a:ext uri="{FF2B5EF4-FFF2-40B4-BE49-F238E27FC236}">
                  <a16:creationId xmlns:a16="http://schemas.microsoft.com/office/drawing/2014/main" id="{213AD7DF-FA67-4F0F-89C6-6AE22D886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" y="2797"/>
              <a:ext cx="1424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77E55D-CA37-4044-B525-64096B67C0C1}"/>
              </a:ext>
            </a:extLst>
          </p:cNvPr>
          <p:cNvSpPr txBox="1"/>
          <p:nvPr/>
        </p:nvSpPr>
        <p:spPr>
          <a:xfrm>
            <a:off x="4469872" y="6475273"/>
            <a:ext cx="446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Aulas expositivas seguidas de apresentação de artigo</a:t>
            </a:r>
          </a:p>
        </p:txBody>
      </p:sp>
    </p:spTree>
    <p:extLst>
      <p:ext uri="{BB962C8B-B14F-4D97-AF65-F5344CB8AC3E}">
        <p14:creationId xmlns:p14="http://schemas.microsoft.com/office/powerpoint/2010/main" val="234012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6700198-82B2-498F-A76F-D874D1AF0069}"/>
              </a:ext>
            </a:extLst>
          </p:cNvPr>
          <p:cNvGrpSpPr/>
          <p:nvPr/>
        </p:nvGrpSpPr>
        <p:grpSpPr>
          <a:xfrm>
            <a:off x="944380" y="89941"/>
            <a:ext cx="7422630" cy="2512816"/>
            <a:chOff x="944380" y="89941"/>
            <a:chExt cx="7422630" cy="2512816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145F294-1596-498A-A237-D9FB37652EE0}"/>
                </a:ext>
              </a:extLst>
            </p:cNvPr>
            <p:cNvSpPr txBox="1"/>
            <p:nvPr/>
          </p:nvSpPr>
          <p:spPr>
            <a:xfrm>
              <a:off x="2139853" y="89941"/>
              <a:ext cx="4864294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Pirâmide Etária - Brasil 2000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55AB761-7BDE-4F71-9B3A-AE7DB5B6FF27}"/>
                </a:ext>
              </a:extLst>
            </p:cNvPr>
            <p:cNvSpPr txBox="1"/>
            <p:nvPr/>
          </p:nvSpPr>
          <p:spPr>
            <a:xfrm>
              <a:off x="944380" y="2071139"/>
              <a:ext cx="1993692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Homens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FE68B17-764B-414D-8390-44E444CC2D29}"/>
                </a:ext>
              </a:extLst>
            </p:cNvPr>
            <p:cNvSpPr txBox="1"/>
            <p:nvPr/>
          </p:nvSpPr>
          <p:spPr>
            <a:xfrm>
              <a:off x="6373318" y="2141092"/>
              <a:ext cx="1993692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Mulheres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37CB2A6-DB5D-48C1-96E1-FAF361050D8E}"/>
              </a:ext>
            </a:extLst>
          </p:cNvPr>
          <p:cNvGrpSpPr/>
          <p:nvPr/>
        </p:nvGrpSpPr>
        <p:grpSpPr>
          <a:xfrm>
            <a:off x="944380" y="102467"/>
            <a:ext cx="7422630" cy="2515280"/>
            <a:chOff x="944380" y="102467"/>
            <a:chExt cx="7422630" cy="251528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6487E0C5-7929-4ACC-B1FA-F45709B8DB00}"/>
                </a:ext>
              </a:extLst>
            </p:cNvPr>
            <p:cNvSpPr txBox="1"/>
            <p:nvPr/>
          </p:nvSpPr>
          <p:spPr>
            <a:xfrm>
              <a:off x="2139853" y="102467"/>
              <a:ext cx="4864294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Pirâmide Etária - Brasil 2010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4FB85BD-0F6D-49B9-B507-A812DD7B8A5B}"/>
                </a:ext>
              </a:extLst>
            </p:cNvPr>
            <p:cNvSpPr txBox="1"/>
            <p:nvPr/>
          </p:nvSpPr>
          <p:spPr>
            <a:xfrm>
              <a:off x="944380" y="2116109"/>
              <a:ext cx="1771338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Homens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48C695F-6E13-443D-BA5F-A060E5DBDD82}"/>
                </a:ext>
              </a:extLst>
            </p:cNvPr>
            <p:cNvSpPr txBox="1"/>
            <p:nvPr/>
          </p:nvSpPr>
          <p:spPr>
            <a:xfrm>
              <a:off x="6595672" y="2156082"/>
              <a:ext cx="1771338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Mulheres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EA26C9C-7C3E-4A46-8C87-299CF6BF649D}"/>
              </a:ext>
            </a:extLst>
          </p:cNvPr>
          <p:cNvGrpSpPr/>
          <p:nvPr/>
        </p:nvGrpSpPr>
        <p:grpSpPr>
          <a:xfrm>
            <a:off x="1151742" y="89941"/>
            <a:ext cx="7215268" cy="2048126"/>
            <a:chOff x="1151742" y="89941"/>
            <a:chExt cx="7215268" cy="2048126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F37B2B7-E25D-46EB-BF5C-1795B5CB4820}"/>
                </a:ext>
              </a:extLst>
            </p:cNvPr>
            <p:cNvSpPr txBox="1"/>
            <p:nvPr/>
          </p:nvSpPr>
          <p:spPr>
            <a:xfrm>
              <a:off x="2139853" y="89941"/>
              <a:ext cx="4864294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Pirâmide Etária - Brasil 2020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0E43AC0-5486-464C-BC69-DF412DB65D25}"/>
                </a:ext>
              </a:extLst>
            </p:cNvPr>
            <p:cNvSpPr txBox="1"/>
            <p:nvPr/>
          </p:nvSpPr>
          <p:spPr>
            <a:xfrm>
              <a:off x="1151742" y="1576469"/>
              <a:ext cx="1666409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Homens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96723F6-F7B4-4189-969E-E68DAA1D053E}"/>
                </a:ext>
              </a:extLst>
            </p:cNvPr>
            <p:cNvSpPr txBox="1"/>
            <p:nvPr/>
          </p:nvSpPr>
          <p:spPr>
            <a:xfrm>
              <a:off x="6580682" y="1676402"/>
              <a:ext cx="1786328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Mulheres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62098C8E-216C-4E5D-86F1-8E8AF5990AA8}"/>
              </a:ext>
            </a:extLst>
          </p:cNvPr>
          <p:cNvGrpSpPr/>
          <p:nvPr/>
        </p:nvGrpSpPr>
        <p:grpSpPr>
          <a:xfrm>
            <a:off x="473444" y="104931"/>
            <a:ext cx="8373248" cy="1033793"/>
            <a:chOff x="473444" y="104931"/>
            <a:chExt cx="8373248" cy="1033793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1B07F26-77B8-46BF-A350-390F4AF1F617}"/>
                </a:ext>
              </a:extLst>
            </p:cNvPr>
            <p:cNvSpPr txBox="1"/>
            <p:nvPr/>
          </p:nvSpPr>
          <p:spPr>
            <a:xfrm>
              <a:off x="2139853" y="104931"/>
              <a:ext cx="4864294" cy="830997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Projeção da Pirâmide Etária - Brasil 2040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83780F-6833-4228-90C3-1F5CDEC0912B}"/>
                </a:ext>
              </a:extLst>
            </p:cNvPr>
            <p:cNvSpPr txBox="1"/>
            <p:nvPr/>
          </p:nvSpPr>
          <p:spPr>
            <a:xfrm>
              <a:off x="473444" y="677059"/>
              <a:ext cx="1666409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Homens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69926DC-CDD3-4C81-8D80-8A5D9F5FE1E1}"/>
                </a:ext>
              </a:extLst>
            </p:cNvPr>
            <p:cNvSpPr txBox="1"/>
            <p:nvPr/>
          </p:nvSpPr>
          <p:spPr>
            <a:xfrm>
              <a:off x="7060364" y="672063"/>
              <a:ext cx="1786328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Mulheres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B1FD60E0-A55A-4441-BE13-A13F88A318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88675" y="357188"/>
            <a:ext cx="6504374" cy="1036637"/>
          </a:xfrm>
        </p:spPr>
        <p:txBody>
          <a:bodyPr>
            <a:normAutofit/>
          </a:bodyPr>
          <a:lstStyle/>
          <a:p>
            <a:pPr algn="ctr"/>
            <a:r>
              <a:rPr lang="pt-BR" altLang="pt-BR" sz="3200" dirty="0">
                <a:latin typeface="Arial" panose="020B0604020202020204" pitchFamily="34" charset="0"/>
              </a:rPr>
              <a:t>Transição nutricional no Brasil</a:t>
            </a:r>
            <a:endParaRPr lang="pt-BR" altLang="pt-BR" sz="3200" b="1" dirty="0">
              <a:latin typeface="Arial" panose="020B0604020202020204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131B992A-3B21-47EF-9B06-CD2D870A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6529388"/>
            <a:ext cx="12525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pt-BR" altLang="pt-BR" sz="1200" b="1" i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POF/IBGE 2008-9</a:t>
            </a:r>
          </a:p>
        </p:txBody>
      </p:sp>
      <p:grpSp>
        <p:nvGrpSpPr>
          <p:cNvPr id="14340" name="Grupo 3">
            <a:extLst>
              <a:ext uri="{FF2B5EF4-FFF2-40B4-BE49-F238E27FC236}">
                <a16:creationId xmlns:a16="http://schemas.microsoft.com/office/drawing/2014/main" id="{A39E071E-512B-4C4E-B134-93AE6CB5809A}"/>
              </a:ext>
            </a:extLst>
          </p:cNvPr>
          <p:cNvGrpSpPr>
            <a:grpSpLocks/>
          </p:cNvGrpSpPr>
          <p:nvPr/>
        </p:nvGrpSpPr>
        <p:grpSpPr bwMode="auto">
          <a:xfrm>
            <a:off x="1145993" y="1449598"/>
            <a:ext cx="6840537" cy="4767262"/>
            <a:chOff x="2182696" y="1491890"/>
            <a:chExt cx="7396279" cy="5112112"/>
          </a:xfrm>
        </p:grpSpPr>
        <p:sp>
          <p:nvSpPr>
            <p:cNvPr id="14342" name="Retângulo 5">
              <a:extLst>
                <a:ext uri="{FF2B5EF4-FFF2-40B4-BE49-F238E27FC236}">
                  <a16:creationId xmlns:a16="http://schemas.microsoft.com/office/drawing/2014/main" id="{A4E0C90D-7D6C-4FD7-8752-DD8DDBEC4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13" y="1491890"/>
              <a:ext cx="7396162" cy="49974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pt-BR"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4343" name="Object 9">
              <a:extLst>
                <a:ext uri="{FF2B5EF4-FFF2-40B4-BE49-F238E27FC236}">
                  <a16:creationId xmlns:a16="http://schemas.microsoft.com/office/drawing/2014/main" id="{B3F84874-67CA-40A5-9FC6-059AC581F6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71199" y="1735139"/>
            <a:ext cx="6997107" cy="486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r:id="rId4" imgW="6992718" imgH="4865030" progId="Excel.Chart.8">
                    <p:embed/>
                  </p:oleObj>
                </mc:Choice>
                <mc:Fallback>
                  <p:oleObj r:id="rId4" imgW="6992718" imgH="4865030" progId="Excel.Chart.8">
                    <p:embed/>
                    <p:pic>
                      <p:nvPicPr>
                        <p:cNvPr id="14343" name="Object 9">
                          <a:extLst>
                            <a:ext uri="{FF2B5EF4-FFF2-40B4-BE49-F238E27FC236}">
                              <a16:creationId xmlns:a16="http://schemas.microsoft.com/office/drawing/2014/main" id="{B3F84874-67CA-40A5-9FC6-059AC581F6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1199" y="1735139"/>
                          <a:ext cx="6997107" cy="4868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0109AA97-1164-41A5-AE43-0A83B09DD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2696" y="2155801"/>
              <a:ext cx="485761" cy="3183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pt-BR" altLang="pt-BR" sz="1244"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  <a:endParaRPr lang="en-US" altLang="pt-BR" sz="1244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D6E8D596-8EAE-4A96-82B6-542B09288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521" y="1602541"/>
              <a:ext cx="1294220" cy="39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anose="020B0604020202020204" pitchFamily="34" charset="0"/>
                </a:rPr>
                <a:t>HOMENS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2B2527D6-EBDC-4D54-B7E4-1E19DFB43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236" y="1602541"/>
              <a:ext cx="1586020" cy="39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6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anose="020B0604020202020204" pitchFamily="34" charset="0"/>
                </a:rPr>
                <a:t>MULHERES</a:t>
              </a:r>
              <a:endParaRPr lang="en-US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347" name="Grupo 1">
              <a:extLst>
                <a:ext uri="{FF2B5EF4-FFF2-40B4-BE49-F238E27FC236}">
                  <a16:creationId xmlns:a16="http://schemas.microsoft.com/office/drawing/2014/main" id="{8D7158AC-9294-4447-B618-E1CD7B1AC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334" y="1902153"/>
              <a:ext cx="4176268" cy="3988572"/>
              <a:chOff x="4742195" y="1591030"/>
              <a:chExt cx="3711877" cy="3987925"/>
            </a:xfrm>
          </p:grpSpPr>
          <p:grpSp>
            <p:nvGrpSpPr>
              <p:cNvPr id="14348" name="Grupo 21">
                <a:extLst>
                  <a:ext uri="{FF2B5EF4-FFF2-40B4-BE49-F238E27FC236}">
                    <a16:creationId xmlns:a16="http://schemas.microsoft.com/office/drawing/2014/main" id="{BC19C507-97CC-4ADE-A186-A0DF2AC91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81355" y="1729253"/>
                <a:ext cx="2872717" cy="3848322"/>
                <a:chOff x="6861487" y="2063635"/>
                <a:chExt cx="3232340" cy="3458543"/>
              </a:xfrm>
            </p:grpSpPr>
            <p:sp>
              <p:nvSpPr>
                <p:cNvPr id="15" name="Retângulo 14">
                  <a:extLst>
                    <a:ext uri="{FF2B5EF4-FFF2-40B4-BE49-F238E27FC236}">
                      <a16:creationId xmlns:a16="http://schemas.microsoft.com/office/drawing/2014/main" id="{4C32E6FF-31E0-406B-BEA8-0BD93799CE54}"/>
                    </a:ext>
                  </a:extLst>
                </p:cNvPr>
                <p:cNvSpPr/>
                <p:nvPr/>
              </p:nvSpPr>
              <p:spPr>
                <a:xfrm>
                  <a:off x="9745072" y="2063315"/>
                  <a:ext cx="348467" cy="3458573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FE4D3CF4-44C6-4988-B7F8-61946EA00D18}"/>
                    </a:ext>
                  </a:extLst>
                </p:cNvPr>
                <p:cNvSpPr/>
                <p:nvPr/>
              </p:nvSpPr>
              <p:spPr>
                <a:xfrm>
                  <a:off x="6861204" y="3250335"/>
                  <a:ext cx="161359" cy="14378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CaixaDeTexto 25">
                  <a:extLst>
                    <a:ext uri="{FF2B5EF4-FFF2-40B4-BE49-F238E27FC236}">
                      <a16:creationId xmlns:a16="http://schemas.microsoft.com/office/drawing/2014/main" id="{03871785-7B20-4573-BAAB-722ECEC51A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69348" y="3179971"/>
                  <a:ext cx="1182730" cy="2860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pt-BR" altLang="pt-BR" sz="1244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POF 2008-9</a:t>
                  </a:r>
                </a:p>
              </p:txBody>
            </p:sp>
          </p:grp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52F32D76-6E92-43AF-979E-9BBDF697E0D0}"/>
                  </a:ext>
                </a:extLst>
              </p:cNvPr>
              <p:cNvSpPr/>
              <p:nvPr/>
            </p:nvSpPr>
            <p:spPr bwMode="auto">
              <a:xfrm>
                <a:off x="4742195" y="1591030"/>
                <a:ext cx="295967" cy="398792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4341" name="Imagem 5">
            <a:extLst>
              <a:ext uri="{FF2B5EF4-FFF2-40B4-BE49-F238E27FC236}">
                <a16:creationId xmlns:a16="http://schemas.microsoft.com/office/drawing/2014/main" id="{633EC09D-76DB-498D-9B59-149CBBDC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6525"/>
            <a:ext cx="11652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5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46" name="Text Box 14">
            <a:extLst>
              <a:ext uri="{FF2B5EF4-FFF2-40B4-BE49-F238E27FC236}">
                <a16:creationId xmlns:a16="http://schemas.microsoft.com/office/drawing/2014/main" id="{31B3D188-3567-4331-9092-04F224B6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011" y="5053513"/>
            <a:ext cx="2548467" cy="125572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alt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 </a:t>
            </a:r>
            <a:r>
              <a:rPr lang="pt-BR" altLang="pt-B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morbi-m</a:t>
            </a:r>
            <a:r>
              <a:rPr lang="pt-BR" altLang="pt-B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ortalidade</a:t>
            </a:r>
            <a:r>
              <a:rPr lang="pt-BR" alt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por DCNT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E843427-B06D-4A38-B36E-BA8D1D302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270" y="2803805"/>
            <a:ext cx="2548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Transição</a:t>
            </a:r>
          </a:p>
          <a:p>
            <a:pPr algn="ctr" eaLnBrk="1" hangingPunct="1"/>
            <a:r>
              <a:rPr lang="pt-BR" altLang="pt-B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Epidemiológica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62738F5-4FD0-4F0C-93A7-6D7184F4A108}"/>
              </a:ext>
            </a:extLst>
          </p:cNvPr>
          <p:cNvGrpSpPr/>
          <p:nvPr/>
        </p:nvGrpSpPr>
        <p:grpSpPr>
          <a:xfrm>
            <a:off x="430774" y="778661"/>
            <a:ext cx="5252378" cy="3346638"/>
            <a:chOff x="348954" y="208929"/>
            <a:chExt cx="5252378" cy="3346638"/>
          </a:xfrm>
        </p:grpSpPr>
        <p:sp>
          <p:nvSpPr>
            <p:cNvPr id="1170442" name="Text Box 10">
              <a:extLst>
                <a:ext uri="{FF2B5EF4-FFF2-40B4-BE49-F238E27FC236}">
                  <a16:creationId xmlns:a16="http://schemas.microsoft.com/office/drawing/2014/main" id="{25B45876-A014-495D-9A64-DC5C86673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0022" y="954546"/>
              <a:ext cx="1758244" cy="748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pt-BR" altLang="pt-BR" sz="2133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Transição </a:t>
              </a:r>
            </a:p>
            <a:p>
              <a:pPr algn="ctr" eaLnBrk="1" hangingPunct="1"/>
              <a:r>
                <a:rPr lang="pt-BR" altLang="pt-BR" sz="2133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Nutricional</a:t>
              </a:r>
              <a:r>
                <a:rPr lang="pt-BR" altLang="pt-BR" sz="1778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 </a:t>
              </a:r>
              <a:endParaRPr lang="pt-BR" altLang="pt-BR" sz="284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endParaRPr>
            </a:p>
          </p:txBody>
        </p:sp>
        <p:sp>
          <p:nvSpPr>
            <p:cNvPr id="1170438" name="Text Box 6">
              <a:extLst>
                <a:ext uri="{FF2B5EF4-FFF2-40B4-BE49-F238E27FC236}">
                  <a16:creationId xmlns:a16="http://schemas.microsoft.com/office/drawing/2014/main" id="{49FFF625-51DC-40AA-9CD5-E4BD0AE0D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54" y="1531967"/>
              <a:ext cx="2160411" cy="683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pt-BR" altLang="pt-BR" sz="2133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Transição</a:t>
              </a:r>
            </a:p>
            <a:p>
              <a:pPr algn="ctr">
                <a:lnSpc>
                  <a:spcPct val="90000"/>
                </a:lnSpc>
              </a:pPr>
              <a:r>
                <a:rPr lang="pt-BR" altLang="pt-BR" sz="2133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</a:rPr>
                <a:t>Demográfica</a:t>
              </a:r>
            </a:p>
          </p:txBody>
        </p:sp>
        <p:sp>
          <p:nvSpPr>
            <p:cNvPr id="22533" name="AutoShape 8">
              <a:extLst>
                <a:ext uri="{FF2B5EF4-FFF2-40B4-BE49-F238E27FC236}">
                  <a16:creationId xmlns:a16="http://schemas.microsoft.com/office/drawing/2014/main" id="{2DDA629A-392F-4BBE-A6D9-28E127F1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378" y="2883042"/>
              <a:ext cx="403578" cy="672525"/>
            </a:xfrm>
            <a:prstGeom prst="rightArrow">
              <a:avLst>
                <a:gd name="adj1" fmla="val 50000"/>
                <a:gd name="adj2" fmla="val 3541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pt-BR" sz="1600" b="1">
                <a:latin typeface="Arial" charset="0"/>
                <a:ea typeface="ＭＳ Ｐゴシック" charset="0"/>
              </a:endParaRPr>
            </a:p>
          </p:txBody>
        </p:sp>
        <p:pic>
          <p:nvPicPr>
            <p:cNvPr id="28677" name="Picture 4" descr="http://www.residenciasaocamilo.com.br/wp-content/uploads/2014/03/cuidador-de-idoso.jpg">
              <a:extLst>
                <a:ext uri="{FF2B5EF4-FFF2-40B4-BE49-F238E27FC236}">
                  <a16:creationId xmlns:a16="http://schemas.microsoft.com/office/drawing/2014/main" id="{122A8625-B2C8-4445-9D38-DB909A461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35" y="208929"/>
              <a:ext cx="1963074" cy="134149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B3BE60A2-6005-4EBC-B996-AEC6FD223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6235" y="3020035"/>
              <a:ext cx="2755097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pt-BR" altLang="pt-B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decorrente de mudanças na dieta e atividade física</a:t>
              </a:r>
            </a:p>
          </p:txBody>
        </p:sp>
        <p:sp>
          <p:nvSpPr>
            <p:cNvPr id="2" name="Mais 1">
              <a:extLst>
                <a:ext uri="{FF2B5EF4-FFF2-40B4-BE49-F238E27FC236}">
                  <a16:creationId xmlns:a16="http://schemas.microsoft.com/office/drawing/2014/main" id="{968B8A12-1D7D-4C1E-81B5-FE910C873454}"/>
                </a:ext>
              </a:extLst>
            </p:cNvPr>
            <p:cNvSpPr/>
            <p:nvPr/>
          </p:nvSpPr>
          <p:spPr bwMode="auto">
            <a:xfrm>
              <a:off x="2544963" y="1317306"/>
              <a:ext cx="602545" cy="654756"/>
            </a:xfrm>
            <a:prstGeom prst="mathPlus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 sz="1600" b="1">
                <a:latin typeface="Arial" charset="0"/>
              </a:endParaRPr>
            </a:p>
          </p:txBody>
        </p:sp>
        <p:pic>
          <p:nvPicPr>
            <p:cNvPr id="11" name="Picture 3" descr="http://i0.statig.com.br/fw/a9/e9/qq/a9e9qqpl10ntaqg6xd5fwthnp.jpg">
              <a:extLst>
                <a:ext uri="{FF2B5EF4-FFF2-40B4-BE49-F238E27FC236}">
                  <a16:creationId xmlns:a16="http://schemas.microsoft.com/office/drawing/2014/main" id="{566B714A-EFD5-4A19-9326-60CF980BC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382" y="1760926"/>
              <a:ext cx="1587524" cy="120152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softEdge rad="38100"/>
            </a:effectLst>
          </p:spPr>
        </p:pic>
      </p:grpSp>
      <p:sp>
        <p:nvSpPr>
          <p:cNvPr id="13" name="Mais 1">
            <a:extLst>
              <a:ext uri="{FF2B5EF4-FFF2-40B4-BE49-F238E27FC236}">
                <a16:creationId xmlns:a16="http://schemas.microsoft.com/office/drawing/2014/main" id="{AC54E4F8-3187-4375-B667-4A2613BD6C84}"/>
              </a:ext>
            </a:extLst>
          </p:cNvPr>
          <p:cNvSpPr/>
          <p:nvPr/>
        </p:nvSpPr>
        <p:spPr bwMode="auto">
          <a:xfrm>
            <a:off x="5533843" y="2709728"/>
            <a:ext cx="602545" cy="654756"/>
          </a:xfrm>
          <a:prstGeom prst="mathPlus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sz="1600" b="1">
              <a:latin typeface="Arial" charset="0"/>
            </a:endParaRP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A5006A12-F103-4499-B5B6-33EACFD31C35}"/>
              </a:ext>
            </a:extLst>
          </p:cNvPr>
          <p:cNvSpPr/>
          <p:nvPr/>
        </p:nvSpPr>
        <p:spPr>
          <a:xfrm>
            <a:off x="6925456" y="3789036"/>
            <a:ext cx="403578" cy="830997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3323E4-9594-49F4-8B98-54372C140CB3}"/>
              </a:ext>
            </a:extLst>
          </p:cNvPr>
          <p:cNvSpPr txBox="1"/>
          <p:nvPr/>
        </p:nvSpPr>
        <p:spPr>
          <a:xfrm>
            <a:off x="5533843" y="778661"/>
            <a:ext cx="2355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“Alteração na estrutura etária</a:t>
            </a:r>
          </a:p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da população”</a:t>
            </a:r>
          </a:p>
        </p:txBody>
      </p:sp>
    </p:spTree>
    <p:extLst>
      <p:ext uri="{BB962C8B-B14F-4D97-AF65-F5344CB8AC3E}">
        <p14:creationId xmlns:p14="http://schemas.microsoft.com/office/powerpoint/2010/main" val="24498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2F738-B7DE-4903-8372-463E5263DC1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832361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/>
            <a:r>
              <a:rPr lang="pt-BR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Ateração</a:t>
            </a:r>
            <a:r>
              <a:rPr lang="pt-B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 do perfil de morbidade da população brasileira</a:t>
            </a:r>
          </a:p>
        </p:txBody>
      </p:sp>
      <p:pic>
        <p:nvPicPr>
          <p:cNvPr id="4" name="Picture 2" descr="Resultado de imagem para transição epidemiologica Brasil">
            <a:extLst>
              <a:ext uri="{FF2B5EF4-FFF2-40B4-BE49-F238E27FC236}">
                <a16:creationId xmlns:a16="http://schemas.microsoft.com/office/drawing/2014/main" id="{7C89E3C1-08FA-4523-A1C6-E9DE66B8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4" y="1648918"/>
            <a:ext cx="8002751" cy="47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8144C9-1AD6-4DC3-9E3A-6A97D453CA76}"/>
              </a:ext>
            </a:extLst>
          </p:cNvPr>
          <p:cNvSpPr txBox="1"/>
          <p:nvPr/>
        </p:nvSpPr>
        <p:spPr>
          <a:xfrm rot="19359688">
            <a:off x="1737658" y="408939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AGUDAS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CCF74C9-A3C1-451B-AD82-C4ED71376DE2}"/>
              </a:ext>
            </a:extLst>
          </p:cNvPr>
          <p:cNvGrpSpPr/>
          <p:nvPr/>
        </p:nvGrpSpPr>
        <p:grpSpPr>
          <a:xfrm>
            <a:off x="7214932" y="3540177"/>
            <a:ext cx="1638461" cy="1174524"/>
            <a:chOff x="7214932" y="3540177"/>
            <a:chExt cx="1638461" cy="1174524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5A02A82-BB36-459E-95E1-EA9DD55A5DCC}"/>
                </a:ext>
              </a:extLst>
            </p:cNvPr>
            <p:cNvSpPr txBox="1"/>
            <p:nvPr/>
          </p:nvSpPr>
          <p:spPr>
            <a:xfrm rot="19414143">
              <a:off x="7437621" y="3540177"/>
              <a:ext cx="1415772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CRÔNICAS</a:t>
              </a:r>
            </a:p>
          </p:txBody>
        </p:sp>
        <p:sp>
          <p:nvSpPr>
            <p:cNvPr id="7" name="Seta: Dobrada 6">
              <a:extLst>
                <a:ext uri="{FF2B5EF4-FFF2-40B4-BE49-F238E27FC236}">
                  <a16:creationId xmlns:a16="http://schemas.microsoft.com/office/drawing/2014/main" id="{7758B89D-13BD-405B-A313-B179A49DF473}"/>
                </a:ext>
              </a:extLst>
            </p:cNvPr>
            <p:cNvSpPr/>
            <p:nvPr/>
          </p:nvSpPr>
          <p:spPr>
            <a:xfrm rot="1807943">
              <a:off x="7214932" y="3541395"/>
              <a:ext cx="506865" cy="219459"/>
            </a:xfrm>
            <a:prstGeom prst="ben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8" name="Seta: Dobrada 7">
              <a:extLst>
                <a:ext uri="{FF2B5EF4-FFF2-40B4-BE49-F238E27FC236}">
                  <a16:creationId xmlns:a16="http://schemas.microsoft.com/office/drawing/2014/main" id="{9141737D-BC31-4A84-BC02-40B0DBB639A9}"/>
                </a:ext>
              </a:extLst>
            </p:cNvPr>
            <p:cNvSpPr/>
            <p:nvPr/>
          </p:nvSpPr>
          <p:spPr>
            <a:xfrm rot="18582343" flipV="1">
              <a:off x="7415997" y="4372548"/>
              <a:ext cx="488091" cy="196216"/>
            </a:xfrm>
            <a:prstGeom prst="ben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29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BB87013-6EAC-4BCE-91A9-FABD6E67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14" y="292493"/>
            <a:ext cx="2235191" cy="869401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DCNT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BAD28B-DA1D-4222-B71B-CF752579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93" y="4404845"/>
            <a:ext cx="7360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ctr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Caracterizam-se por etiologia incompletamente conhecida, não-infecciosa, múltiplos fatores de risco, longos períodos de latência, curso prolongado e por levarem a incapacidades funcionais e altos custos para o indivíduo e sociedade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D338BAA-45D2-4E13-AF2A-344151B3F27B}"/>
              </a:ext>
            </a:extLst>
          </p:cNvPr>
          <p:cNvGrpSpPr/>
          <p:nvPr/>
        </p:nvGrpSpPr>
        <p:grpSpPr>
          <a:xfrm>
            <a:off x="3579291" y="805520"/>
            <a:ext cx="3919949" cy="894453"/>
            <a:chOff x="2613558" y="1264036"/>
            <a:chExt cx="3919949" cy="894453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7C8FFDBF-D0C8-494E-B40A-01D04C5879E1}"/>
                </a:ext>
              </a:extLst>
            </p:cNvPr>
            <p:cNvSpPr txBox="1"/>
            <p:nvPr/>
          </p:nvSpPr>
          <p:spPr>
            <a:xfrm>
              <a:off x="2613558" y="1670946"/>
              <a:ext cx="1175322" cy="461665"/>
            </a:xfrm>
            <a:prstGeom prst="rect">
              <a:avLst/>
            </a:prstGeom>
            <a:noFill/>
            <a:ln>
              <a:solidFill>
                <a:srgbClr val="007E3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007E39"/>
                  </a:solidFill>
                </a:rPr>
                <a:t>SAÚDE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D309303-E61F-204B-8E9E-79D10F2DF6E7}"/>
                </a:ext>
              </a:extLst>
            </p:cNvPr>
            <p:cNvSpPr txBox="1"/>
            <p:nvPr/>
          </p:nvSpPr>
          <p:spPr>
            <a:xfrm>
              <a:off x="5049110" y="1670946"/>
              <a:ext cx="1475084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C00000"/>
                  </a:solidFill>
                </a:rPr>
                <a:t>DOENÇA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3352B82-B367-AA49-8B91-ECD3178FDE1A}"/>
                </a:ext>
              </a:extLst>
            </p:cNvPr>
            <p:cNvSpPr txBox="1"/>
            <p:nvPr/>
          </p:nvSpPr>
          <p:spPr>
            <a:xfrm>
              <a:off x="2692391" y="1264036"/>
              <a:ext cx="3841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i="1" dirty="0"/>
                <a:t>Não é uma condição “binária”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516159A-F33D-8F40-80BE-F44DB676E6C2}"/>
                </a:ext>
              </a:extLst>
            </p:cNvPr>
            <p:cNvSpPr txBox="1"/>
            <p:nvPr/>
          </p:nvSpPr>
          <p:spPr>
            <a:xfrm>
              <a:off x="4210073" y="1789157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i="1" dirty="0"/>
                <a:t>ou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65EEE36-2111-4665-AE78-DB54CAC90BC5}"/>
              </a:ext>
            </a:extLst>
          </p:cNvPr>
          <p:cNvGrpSpPr/>
          <p:nvPr/>
        </p:nvGrpSpPr>
        <p:grpSpPr>
          <a:xfrm>
            <a:off x="352853" y="2559825"/>
            <a:ext cx="8621471" cy="552097"/>
            <a:chOff x="352853" y="2544835"/>
            <a:chExt cx="8621471" cy="552097"/>
          </a:xfrm>
        </p:grpSpPr>
        <p:sp>
          <p:nvSpPr>
            <p:cNvPr id="7" name="Seta para a Direita 6">
              <a:extLst>
                <a:ext uri="{FF2B5EF4-FFF2-40B4-BE49-F238E27FC236}">
                  <a16:creationId xmlns:a16="http://schemas.microsoft.com/office/drawing/2014/main" id="{C1465C80-4865-984B-A5D0-59A65DFE07F7}"/>
                </a:ext>
              </a:extLst>
            </p:cNvPr>
            <p:cNvSpPr/>
            <p:nvPr/>
          </p:nvSpPr>
          <p:spPr>
            <a:xfrm>
              <a:off x="1550763" y="2544835"/>
              <a:ext cx="5933487" cy="552097"/>
            </a:xfrm>
            <a:prstGeom prst="rightArrow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55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B984055-3656-484A-8D6C-DC43ED2EC004}"/>
                </a:ext>
              </a:extLst>
            </p:cNvPr>
            <p:cNvSpPr txBox="1"/>
            <p:nvPr/>
          </p:nvSpPr>
          <p:spPr>
            <a:xfrm>
              <a:off x="352853" y="2589187"/>
              <a:ext cx="11753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007E39"/>
                  </a:solidFill>
                </a:rPr>
                <a:t>SAÚDE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C361B20C-CD56-D94F-B215-237329CECACA}"/>
                </a:ext>
              </a:extLst>
            </p:cNvPr>
            <p:cNvSpPr txBox="1"/>
            <p:nvPr/>
          </p:nvSpPr>
          <p:spPr>
            <a:xfrm>
              <a:off x="7499240" y="2595325"/>
              <a:ext cx="14750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2400" b="1" dirty="0">
                  <a:solidFill>
                    <a:srgbClr val="C00000"/>
                  </a:solidFill>
                </a:rPr>
                <a:t>DOENÇA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3854B2-1D5C-4A61-A86B-5C98FC2E49C3}"/>
              </a:ext>
            </a:extLst>
          </p:cNvPr>
          <p:cNvSpPr txBox="1"/>
          <p:nvPr/>
        </p:nvSpPr>
        <p:spPr>
          <a:xfrm>
            <a:off x="1783113" y="2470419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DD2C66-E045-4038-B5FA-6B0159CDBEAF}"/>
              </a:ext>
            </a:extLst>
          </p:cNvPr>
          <p:cNvSpPr txBox="1"/>
          <p:nvPr/>
        </p:nvSpPr>
        <p:spPr>
          <a:xfrm>
            <a:off x="2346203" y="2470419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FB8DFE-3C8E-47AF-961B-5F073C119F01}"/>
              </a:ext>
            </a:extLst>
          </p:cNvPr>
          <p:cNvSpPr txBox="1"/>
          <p:nvPr/>
        </p:nvSpPr>
        <p:spPr>
          <a:xfrm>
            <a:off x="6630451" y="2470419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081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600810" y="1199214"/>
            <a:ext cx="6493878" cy="5184047"/>
          </a:xfrm>
        </p:spPr>
        <p:txBody>
          <a:bodyPr>
            <a:normAutofit/>
          </a:bodyPr>
          <a:lstStyle/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Idade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Sexo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Fatores genéticos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Tabagismo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Consumo excessivo de bebidas alcoólicas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Obesidade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Fatores nutricionais</a:t>
            </a:r>
          </a:p>
          <a:p>
            <a:pPr marL="449263" lvl="2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Verdana" pitchFamily="34" charset="0"/>
              </a:rPr>
              <a:t>Consumo insuficiente de frutas e hortaliças</a:t>
            </a:r>
          </a:p>
          <a:p>
            <a:pPr marL="449263" lvl="2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Verdana" pitchFamily="34" charset="0"/>
              </a:rPr>
              <a:t>Consumo excessivo de gorduras animais</a:t>
            </a:r>
          </a:p>
          <a:p>
            <a:pPr marL="449263" lvl="2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Verdana" pitchFamily="34" charset="0"/>
              </a:rPr>
              <a:t>Consumo de sal e açúcar acima da recomendação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Inatividade física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Exposições tóxicas ocupacionais/ambientais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705" y="328736"/>
            <a:ext cx="8533605" cy="69550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Consagrados fatores de risco para </a:t>
            </a: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58972" y="2473377"/>
            <a:ext cx="5953178" cy="34177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CFA55A-63FE-4C56-BF2A-7045CAAE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184" y="3518827"/>
            <a:ext cx="634038" cy="7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4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66950" y="1454046"/>
            <a:ext cx="4788880" cy="4242216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Doenças do ap. circulatório</a:t>
            </a:r>
          </a:p>
          <a:p>
            <a:pPr marL="630238" lvl="2" indent="-269875" eaLnBrk="1" hangingPunct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Hipertensão arterial</a:t>
            </a:r>
          </a:p>
          <a:p>
            <a:pPr marL="630238" lvl="2" indent="-269875" eaLnBrk="1" hangingPunct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Coronariopatia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aterosclerótica</a:t>
            </a:r>
          </a:p>
          <a:p>
            <a:pPr marL="630238" lvl="2" indent="-269875" eaLnBrk="1" hangingPunct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Doença cerebrovascular</a:t>
            </a:r>
          </a:p>
          <a:p>
            <a:pPr marL="630238" lvl="2" indent="-269875" eaLnBrk="1" hangingPunct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Neoplasias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Doenças respiratórias crônicas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75970" y="427221"/>
            <a:ext cx="7886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Principais </a:t>
            </a:r>
            <a:r>
              <a:rPr lang="pt-BR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em termos globais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55830" y="4660505"/>
            <a:ext cx="2548518" cy="92333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ONU, 2011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Reunião de Alto Nível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sobre DCNT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F900BF-629A-4230-B9B1-E675648C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2" y="116653"/>
            <a:ext cx="780217" cy="780217"/>
          </a:xfrm>
          <a:prstGeom prst="rect">
            <a:avLst/>
          </a:prstGeom>
        </p:spPr>
      </p:pic>
      <p:sp>
        <p:nvSpPr>
          <p:cNvPr id="6" name="Seta: Dobrada 5">
            <a:extLst>
              <a:ext uri="{FF2B5EF4-FFF2-40B4-BE49-F238E27FC236}">
                <a16:creationId xmlns:a16="http://schemas.microsoft.com/office/drawing/2014/main" id="{1C863DAE-8BC1-4B6E-A86E-37E00FCDC811}"/>
              </a:ext>
            </a:extLst>
          </p:cNvPr>
          <p:cNvSpPr/>
          <p:nvPr/>
        </p:nvSpPr>
        <p:spPr>
          <a:xfrm rot="5400000">
            <a:off x="6808517" y="3735438"/>
            <a:ext cx="607676" cy="929389"/>
          </a:xfrm>
          <a:prstGeom prst="bentArrow">
            <a:avLst>
              <a:gd name="adj1" fmla="val 1111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3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408C46C-ECA6-46BA-B01A-C36107147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357162"/>
              </p:ext>
            </p:extLst>
          </p:nvPr>
        </p:nvGraphicFramePr>
        <p:xfrm>
          <a:off x="494676" y="1171358"/>
          <a:ext cx="8154648" cy="3715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926">
                  <a:extLst>
                    <a:ext uri="{9D8B030D-6E8A-4147-A177-3AD203B41FA5}">
                      <a16:colId xmlns:a16="http://schemas.microsoft.com/office/drawing/2014/main" val="3173047203"/>
                    </a:ext>
                  </a:extLst>
                </a:gridCol>
                <a:gridCol w="5966392">
                  <a:extLst>
                    <a:ext uri="{9D8B030D-6E8A-4147-A177-3AD203B41FA5}">
                      <a16:colId xmlns:a16="http://schemas.microsoft.com/office/drawing/2014/main" val="2824225628"/>
                    </a:ext>
                  </a:extLst>
                </a:gridCol>
                <a:gridCol w="1019330">
                  <a:extLst>
                    <a:ext uri="{9D8B030D-6E8A-4147-A177-3AD203B41FA5}">
                      <a16:colId xmlns:a16="http://schemas.microsoft.com/office/drawing/2014/main" val="2978990650"/>
                    </a:ext>
                  </a:extLst>
                </a:gridCol>
              </a:tblGrid>
              <a:tr h="279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AULA</a:t>
                      </a:r>
                      <a:endParaRPr lang="pt-B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319780580"/>
                  </a:ext>
                </a:extLst>
              </a:tr>
              <a:tr h="681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quarta-f.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t-B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Saúde mental no século XXI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Itamar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FMUSP</a:t>
                      </a: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2910914253"/>
                  </a:ext>
                </a:extLst>
              </a:tr>
              <a:tr h="64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quarta-f.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pt-B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Incidência e mortalidade dos principais tipos de câncer 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Tatiana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FSP</a:t>
                      </a: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174600861"/>
                  </a:ext>
                </a:extLst>
              </a:tr>
              <a:tr h="7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quarta-f.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kumimoji="0" lang="pt-B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Estratégias de prevenção primária 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kumimoji="0" lang="pt-B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secundária em câncer</a:t>
                      </a: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Tatiana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FSP</a:t>
                      </a: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801320420"/>
                  </a:ext>
                </a:extLst>
              </a:tr>
              <a:tr h="746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quarta-f.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kumimoji="0" lang="pt-B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Doença renal na saúde pública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kumimoji="0" lang="pt-B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Doença pulmonar na saúde pública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Dirce / Ubiratan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FMUSP 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4272470599"/>
                  </a:ext>
                </a:extLst>
              </a:tr>
              <a:tr h="646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06/05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quarta-f.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marL="1348740" indent="-13487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48740" indent="-13487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PROVA 2</a:t>
                      </a:r>
                    </a:p>
                  </a:txBody>
                  <a:tcPr marL="36049" marR="36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Sandra / Júlia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49" marR="36049" marT="0" marB="0"/>
                </a:tc>
                <a:extLst>
                  <a:ext uri="{0D108BD9-81ED-4DB2-BD59-A6C34878D82A}">
                    <a16:rowId xmlns:a16="http://schemas.microsoft.com/office/drawing/2014/main" val="1431119523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3B842C7A-C33F-4BC9-A894-F58D6996A5CA}"/>
              </a:ext>
            </a:extLst>
          </p:cNvPr>
          <p:cNvSpPr/>
          <p:nvPr/>
        </p:nvSpPr>
        <p:spPr>
          <a:xfrm>
            <a:off x="119921" y="490972"/>
            <a:ext cx="890415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EPIDEMIOLOGIA DAS DCNT - CRONOGRAMA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EEC5B4-59CC-460E-9C90-BC68223BE684}"/>
              </a:ext>
            </a:extLst>
          </p:cNvPr>
          <p:cNvSpPr/>
          <p:nvPr/>
        </p:nvSpPr>
        <p:spPr>
          <a:xfrm>
            <a:off x="389742" y="5275933"/>
            <a:ext cx="173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Artigos p/ apresentação:</a:t>
            </a:r>
            <a:endParaRPr lang="pt-BR" b="1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B2F34AC-AD15-43DF-B075-35605AB4E615}"/>
              </a:ext>
            </a:extLst>
          </p:cNvPr>
          <p:cNvGrpSpPr>
            <a:grpSpLocks/>
          </p:cNvGrpSpPr>
          <p:nvPr/>
        </p:nvGrpSpPr>
        <p:grpSpPr bwMode="auto">
          <a:xfrm>
            <a:off x="119921" y="108454"/>
            <a:ext cx="704538" cy="656044"/>
            <a:chOff x="4110" y="2797"/>
            <a:chExt cx="1424" cy="1357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929466D6-45A7-4145-8FB4-5E31954F8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815"/>
              <a:ext cx="1361" cy="1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pic>
          <p:nvPicPr>
            <p:cNvPr id="13" name="Picture 5" descr="logoNutri_jpg">
              <a:extLst>
                <a:ext uri="{FF2B5EF4-FFF2-40B4-BE49-F238E27FC236}">
                  <a16:creationId xmlns:a16="http://schemas.microsoft.com/office/drawing/2014/main" id="{60A5163C-60FF-4386-8402-CFDF86D8E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" y="2797"/>
              <a:ext cx="1424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0B2A5DDA-D54B-4B4B-8230-CF087B9FABD4}"/>
              </a:ext>
            </a:extLst>
          </p:cNvPr>
          <p:cNvSpPr/>
          <p:nvPr/>
        </p:nvSpPr>
        <p:spPr>
          <a:xfrm>
            <a:off x="2128602" y="5022040"/>
            <a:ext cx="6895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2 diabetes mellitus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impaired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glucose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Tuomilehto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J et al. N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2001; 344:1343-50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4AFAB67-C46B-4B8D-889D-46D056FA9720}"/>
              </a:ext>
            </a:extLst>
          </p:cNvPr>
          <p:cNvSpPr/>
          <p:nvPr/>
        </p:nvSpPr>
        <p:spPr>
          <a:xfrm>
            <a:off x="2863121" y="5548682"/>
            <a:ext cx="6026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sodium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cardiovascular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observational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follow-up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(TOHP). Cook NR et al. BMJ 2007; 334 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5E37E7-BC73-4223-9EEF-52045E8D2407}"/>
              </a:ext>
            </a:extLst>
          </p:cNvPr>
          <p:cNvSpPr/>
          <p:nvPr/>
        </p:nvSpPr>
        <p:spPr>
          <a:xfrm>
            <a:off x="4002372" y="6287346"/>
            <a:ext cx="4886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Global Mental Health 1. No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mental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Prince M et al.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Lancet 2007; 370:859–77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7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E66AA6F8-D1C9-4B13-BC04-0579FD58A8DF}"/>
              </a:ext>
            </a:extLst>
          </p:cNvPr>
          <p:cNvSpPr/>
          <p:nvPr/>
        </p:nvSpPr>
        <p:spPr>
          <a:xfrm>
            <a:off x="314137" y="3019843"/>
            <a:ext cx="921463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A289ED-31AE-4335-B88A-4D4D31CC5D5F}"/>
              </a:ext>
            </a:extLst>
          </p:cNvPr>
          <p:cNvSpPr txBox="1"/>
          <p:nvPr/>
        </p:nvSpPr>
        <p:spPr>
          <a:xfrm>
            <a:off x="82086" y="3783798"/>
            <a:ext cx="1568344" cy="2234565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WHO calls for research, prevention, collaboration, and capacity building  to prevent and control Non-communicable Diseases (NCD)</a:t>
            </a:r>
            <a:endParaRPr lang="pt-B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6A9F411-D675-47F5-B882-8B13E1503E3A}"/>
              </a:ext>
            </a:extLst>
          </p:cNvPr>
          <p:cNvCxnSpPr>
            <a:cxnSpLocks/>
          </p:cNvCxnSpPr>
          <p:nvPr/>
        </p:nvCxnSpPr>
        <p:spPr>
          <a:xfrm>
            <a:off x="1281228" y="3338516"/>
            <a:ext cx="9927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C416B5AD-D814-480D-85A9-6B5589847608}"/>
              </a:ext>
            </a:extLst>
          </p:cNvPr>
          <p:cNvSpPr/>
          <p:nvPr/>
        </p:nvSpPr>
        <p:spPr>
          <a:xfrm>
            <a:off x="1974281" y="3008058"/>
            <a:ext cx="89630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976097D-8E0D-4419-A461-999E25673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67" y="3751225"/>
            <a:ext cx="1505390" cy="1129043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B31B2C1-B364-46C0-95EF-5D2E8D318CAF}"/>
              </a:ext>
            </a:extLst>
          </p:cNvPr>
          <p:cNvCxnSpPr>
            <a:cxnSpLocks/>
          </p:cNvCxnSpPr>
          <p:nvPr/>
        </p:nvCxnSpPr>
        <p:spPr>
          <a:xfrm>
            <a:off x="5566840" y="3338516"/>
            <a:ext cx="6106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558CA86A-1200-4BB8-90A5-C442C3F79D80}"/>
              </a:ext>
            </a:extLst>
          </p:cNvPr>
          <p:cNvSpPr/>
          <p:nvPr/>
        </p:nvSpPr>
        <p:spPr>
          <a:xfrm>
            <a:off x="5956000" y="2993068"/>
            <a:ext cx="92092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33E2D4A-8796-4680-A056-64EE91F5A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94" y="3772560"/>
            <a:ext cx="1176081" cy="1664607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38EFDCA-7C59-4BA8-82DD-F4CACA224767}"/>
              </a:ext>
            </a:extLst>
          </p:cNvPr>
          <p:cNvCxnSpPr>
            <a:cxnSpLocks/>
          </p:cNvCxnSpPr>
          <p:nvPr/>
        </p:nvCxnSpPr>
        <p:spPr>
          <a:xfrm>
            <a:off x="4387290" y="3338516"/>
            <a:ext cx="79622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EC2D45F1-EE0E-4659-BB51-DE5A4E84E189}"/>
              </a:ext>
            </a:extLst>
          </p:cNvPr>
          <p:cNvSpPr/>
          <p:nvPr/>
        </p:nvSpPr>
        <p:spPr>
          <a:xfrm>
            <a:off x="4820595" y="3008058"/>
            <a:ext cx="920762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E37414D-256B-462D-B7FF-B77EC43EA4B0}"/>
              </a:ext>
            </a:extLst>
          </p:cNvPr>
          <p:cNvCxnSpPr>
            <a:cxnSpLocks/>
          </p:cNvCxnSpPr>
          <p:nvPr/>
        </p:nvCxnSpPr>
        <p:spPr>
          <a:xfrm>
            <a:off x="2916689" y="3332186"/>
            <a:ext cx="830506" cy="12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07AA5BAE-949D-4D39-8170-2912598E52D8}"/>
              </a:ext>
            </a:extLst>
          </p:cNvPr>
          <p:cNvSpPr/>
          <p:nvPr/>
        </p:nvSpPr>
        <p:spPr>
          <a:xfrm>
            <a:off x="3465381" y="3008058"/>
            <a:ext cx="87693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EC91E27-7150-42F5-B5E8-8BBE250C873D}"/>
              </a:ext>
            </a:extLst>
          </p:cNvPr>
          <p:cNvSpPr txBox="1"/>
          <p:nvPr/>
        </p:nvSpPr>
        <p:spPr>
          <a:xfrm>
            <a:off x="4417065" y="1274358"/>
            <a:ext cx="1548120" cy="1532334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UN High-Level Meeting on NCD</a:t>
            </a:r>
          </a:p>
          <a:p>
            <a:endParaRPr lang="en-US" sz="1400" dirty="0"/>
          </a:p>
          <a:p>
            <a:r>
              <a:rPr lang="en-US" sz="1400" dirty="0"/>
              <a:t>Political Declaration </a:t>
            </a:r>
            <a:endParaRPr lang="pt-BR" sz="1400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DBB60C12-132B-449D-8F0A-406F8ECDC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45" y="3751224"/>
            <a:ext cx="1113333" cy="150728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DA744D02-13DB-43E1-AB96-92DCA8793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30" y="4774361"/>
            <a:ext cx="1176080" cy="166460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61CEE036-EE7A-4721-A3C0-40A7F3A1A63A}"/>
              </a:ext>
            </a:extLst>
          </p:cNvPr>
          <p:cNvSpPr txBox="1"/>
          <p:nvPr/>
        </p:nvSpPr>
        <p:spPr>
          <a:xfrm>
            <a:off x="73321" y="409037"/>
            <a:ext cx="9086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Marcos internacionais no controle das DCNT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7403B20-9F26-4CBD-9826-303001E656B9}"/>
              </a:ext>
            </a:extLst>
          </p:cNvPr>
          <p:cNvSpPr txBox="1"/>
          <p:nvPr/>
        </p:nvSpPr>
        <p:spPr>
          <a:xfrm>
            <a:off x="7970267" y="1442091"/>
            <a:ext cx="1043193" cy="987504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300" dirty="0"/>
              <a:t>UN High-Level Meeting </a:t>
            </a:r>
          </a:p>
          <a:p>
            <a:r>
              <a:rPr lang="en-US" sz="1300" dirty="0"/>
              <a:t>on NCD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439EF91-F258-4DCB-BB0F-401BFCE9BC24}"/>
              </a:ext>
            </a:extLst>
          </p:cNvPr>
          <p:cNvSpPr txBox="1"/>
          <p:nvPr/>
        </p:nvSpPr>
        <p:spPr>
          <a:xfrm>
            <a:off x="2996274" y="5437167"/>
            <a:ext cx="1830558" cy="116955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4 Risk Factors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tobacco, physical inactivity, unhealthy diets and alcohol use</a:t>
            </a:r>
          </a:p>
        </p:txBody>
      </p:sp>
      <p:pic>
        <p:nvPicPr>
          <p:cNvPr id="36" name="Picture 2" descr="http://www.wri.org/sites/default/files/uploads/SDGs-GlobalGoalsForSustainableDevelopment-05.jpg">
            <a:extLst>
              <a:ext uri="{FF2B5EF4-FFF2-40B4-BE49-F238E27FC236}">
                <a16:creationId xmlns:a16="http://schemas.microsoft.com/office/drawing/2014/main" id="{4581232F-10AD-4EFB-8943-28CA9612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25" y="1765264"/>
            <a:ext cx="1458738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D0C5B3F6-791C-4FDF-AE5D-1DC458CCF9A9}"/>
              </a:ext>
            </a:extLst>
          </p:cNvPr>
          <p:cNvCxnSpPr>
            <a:cxnSpLocks/>
          </p:cNvCxnSpPr>
          <p:nvPr/>
        </p:nvCxnSpPr>
        <p:spPr>
          <a:xfrm>
            <a:off x="6876928" y="3338516"/>
            <a:ext cx="635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AFB07D49-F958-4DCB-BA79-955B65A86670}"/>
              </a:ext>
            </a:extLst>
          </p:cNvPr>
          <p:cNvSpPr/>
          <p:nvPr/>
        </p:nvSpPr>
        <p:spPr>
          <a:xfrm>
            <a:off x="7042070" y="2995995"/>
            <a:ext cx="883908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BFF76D7-10BA-4F05-AE21-1FA275297DC8}"/>
              </a:ext>
            </a:extLst>
          </p:cNvPr>
          <p:cNvGrpSpPr/>
          <p:nvPr/>
        </p:nvGrpSpPr>
        <p:grpSpPr>
          <a:xfrm>
            <a:off x="7925978" y="3338517"/>
            <a:ext cx="1074037" cy="941497"/>
            <a:chOff x="7925978" y="3338517"/>
            <a:chExt cx="1074037" cy="941497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1BBB7ED2-5943-4F4D-AE35-8A0165C27F94}"/>
                </a:ext>
              </a:extLst>
            </p:cNvPr>
            <p:cNvCxnSpPr>
              <a:cxnSpLocks/>
              <a:stCxn id="40" idx="6"/>
            </p:cNvCxnSpPr>
            <p:nvPr/>
          </p:nvCxnSpPr>
          <p:spPr>
            <a:xfrm flipV="1">
              <a:off x="7925978" y="3338517"/>
              <a:ext cx="356705" cy="3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13870A1-406E-4811-9AB5-943695F8BABE}"/>
                </a:ext>
              </a:extLst>
            </p:cNvPr>
            <p:cNvSpPr txBox="1"/>
            <p:nvPr/>
          </p:nvSpPr>
          <p:spPr>
            <a:xfrm>
              <a:off x="8116303" y="3633683"/>
              <a:ext cx="62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...</a:t>
              </a:r>
            </a:p>
          </p:txBody>
        </p: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8D57B04B-A813-409D-8410-9AD1AD0DEB28}"/>
                </a:ext>
              </a:extLst>
            </p:cNvPr>
            <p:cNvCxnSpPr/>
            <p:nvPr/>
          </p:nvCxnSpPr>
          <p:spPr>
            <a:xfrm>
              <a:off x="8477163" y="4123756"/>
              <a:ext cx="52285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EFED08E2-04C8-4740-8BE8-B9E8383A8815}"/>
              </a:ext>
            </a:extLst>
          </p:cNvPr>
          <p:cNvSpPr/>
          <p:nvPr/>
        </p:nvSpPr>
        <p:spPr>
          <a:xfrm>
            <a:off x="8180128" y="3010985"/>
            <a:ext cx="894066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180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2" grpId="0" animBg="1"/>
      <p:bldP spid="24" grpId="0" animBg="1"/>
      <p:bldP spid="34" grpId="0" animBg="1"/>
      <p:bldP spid="35" grpId="0" animBg="1"/>
      <p:bldP spid="40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51881" y="509457"/>
            <a:ext cx="6172200" cy="787310"/>
          </a:xfrm>
        </p:spPr>
        <p:txBody>
          <a:bodyPr>
            <a:noAutofit/>
          </a:bodyPr>
          <a:lstStyle/>
          <a:p>
            <a:pPr algn="l"/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Global </a:t>
            </a:r>
            <a:r>
              <a:rPr lang="pt-BR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Action</a:t>
            </a:r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 </a:t>
            </a:r>
            <a:r>
              <a:rPr lang="pt-BR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Plan</a:t>
            </a:r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 2013-2020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03793" y="1670631"/>
            <a:ext cx="3030141" cy="479822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Alvos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537017" y="2782953"/>
            <a:ext cx="4350962" cy="479822"/>
          </a:xfrm>
          <a:noFill/>
          <a:ln w="9652">
            <a:noFill/>
            <a:miter lim="800000"/>
          </a:ln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 dos Sistemas de Saúde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47" y="3225557"/>
            <a:ext cx="4939153" cy="22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0" y="2189771"/>
            <a:ext cx="3839886" cy="431596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81" y="388527"/>
            <a:ext cx="1218802" cy="1726638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875002" y="6462096"/>
            <a:ext cx="17347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WHO, 2013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3FF45A9-CF2C-46F6-8B05-07D644148CED}"/>
              </a:ext>
            </a:extLst>
          </p:cNvPr>
          <p:cNvSpPr/>
          <p:nvPr/>
        </p:nvSpPr>
        <p:spPr>
          <a:xfrm>
            <a:off x="427318" y="2234741"/>
            <a:ext cx="3890050" cy="608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5EC831-50B3-40B9-A7B1-2610C8240891}"/>
              </a:ext>
            </a:extLst>
          </p:cNvPr>
          <p:cNvSpPr txBox="1"/>
          <p:nvPr/>
        </p:nvSpPr>
        <p:spPr>
          <a:xfrm>
            <a:off x="4335756" y="3247785"/>
            <a:ext cx="47221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 Narrow" panose="020B0606020202030204" pitchFamily="34" charset="0"/>
              </a:rPr>
              <a:t> Duas frentes         Alvos		Indicadores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73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  <p:bldP spid="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886498" y="360439"/>
            <a:ext cx="7886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no Brasil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156617" y="1962989"/>
            <a:ext cx="456435" cy="34007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91006" y="1161429"/>
            <a:ext cx="3210363" cy="17235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 DE AÇÕES 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ESTRATÉGICAS PARA O 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ENFRENTAMENTO DAS 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DCNT NO BRASIL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2011-2022</a:t>
            </a:r>
            <a:r>
              <a:rPr lang="pt-BR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Ministério da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156617" y="3507319"/>
            <a:ext cx="3909642" cy="126188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Prioriza ações e investimentos necessários p/ preparar o país p/ enfrentar e deter DCNT nos próximos 10 anos</a:t>
            </a:r>
          </a:p>
        </p:txBody>
      </p:sp>
      <p:sp>
        <p:nvSpPr>
          <p:cNvPr id="8" name="Seta para a direita 7"/>
          <p:cNvSpPr/>
          <p:nvPr/>
        </p:nvSpPr>
        <p:spPr>
          <a:xfrm rot="5400000">
            <a:off x="6865771" y="3073978"/>
            <a:ext cx="400724" cy="2582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71800" y="5489599"/>
            <a:ext cx="4085651" cy="96949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Atuação nestes grupos de </a:t>
            </a:r>
          </a:p>
          <a:p>
            <a:pPr algn="ctr"/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doenças também trará benefícios p/ as demais DCNT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9940" y="6592809"/>
            <a:ext cx="90093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PLANO DE AÇÕES ESTRATÉGICAS PARA O ENFRENTAMENTO DAS DOENÇAS CRÔNICAS NÃO TRANSMISSÍVEIS (DCNT) NO BRASIL, 2011-2022 </a:t>
            </a:r>
          </a:p>
        </p:txBody>
      </p:sp>
      <p:sp>
        <p:nvSpPr>
          <p:cNvPr id="13" name="Rectangle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53F2369-E0C8-48A5-8BBD-AF6DDF2B0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2620" y="1418370"/>
            <a:ext cx="4516043" cy="4177899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Doenças cardiovasculares</a:t>
            </a:r>
          </a:p>
          <a:p>
            <a:pPr marL="719138" lvl="2" indent="-269875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Hipertensão arterial</a:t>
            </a:r>
          </a:p>
          <a:p>
            <a:pPr marL="719138" lvl="2" indent="-269875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Coronariopatia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aterosclerótica</a:t>
            </a:r>
          </a:p>
          <a:p>
            <a:pPr marL="719138" lvl="2" indent="-269875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Doença cerebrovascular aterosclerótica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Neoplasias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Doenças respiratórias crônicas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92C5D1-8651-467A-8680-79B551BF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2" y="215045"/>
            <a:ext cx="1065932" cy="1065932"/>
          </a:xfrm>
          <a:prstGeom prst="rect">
            <a:avLst/>
          </a:prstGeom>
        </p:spPr>
      </p:pic>
      <p:sp>
        <p:nvSpPr>
          <p:cNvPr id="15" name="Seta para a direita 7">
            <a:extLst>
              <a:ext uri="{FF2B5EF4-FFF2-40B4-BE49-F238E27FC236}">
                <a16:creationId xmlns:a16="http://schemas.microsoft.com/office/drawing/2014/main" id="{07DE0358-0680-48AD-9022-F95B00640C39}"/>
              </a:ext>
            </a:extLst>
          </p:cNvPr>
          <p:cNvSpPr/>
          <p:nvPr/>
        </p:nvSpPr>
        <p:spPr>
          <a:xfrm rot="5400000">
            <a:off x="6933883" y="5056635"/>
            <a:ext cx="400724" cy="2582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2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49991" y="1555379"/>
            <a:ext cx="8244017" cy="4346848"/>
          </a:xfrm>
          <a:ln w="57150">
            <a:noFill/>
          </a:ln>
        </p:spPr>
        <p:txBody>
          <a:bodyPr/>
          <a:lstStyle/>
          <a:p>
            <a:pPr marL="269875" indent="-269875" algn="just" eaLnBrk="1" hangingPunct="1">
              <a:spcBef>
                <a:spcPts val="18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Problema de saúde de maior magnitude correspondendo a 72% das causas de mortes. </a:t>
            </a:r>
          </a:p>
          <a:p>
            <a:pPr marL="269875" indent="-269875" algn="just" eaLnBrk="1" hangingPunct="1">
              <a:spcBef>
                <a:spcPts val="18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Atingem mais camadas pobres da população e grupos vulneráveis. </a:t>
            </a:r>
          </a:p>
          <a:p>
            <a:pPr marL="269875" indent="-269875" algn="just" eaLnBrk="1" hangingPunct="1">
              <a:spcBef>
                <a:spcPts val="18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Apesar de ainda alta, houve redução de 20% nas taxas de mortalidade por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DCNTs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última década, principalmente em relação às doenças do aparelho circulatório e respiratórias crônicas. Porém, a mortalidade aumentou para diabetes </a:t>
            </a:r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(↑obesidade)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câncer </a:t>
            </a:r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(↓diagnóstico, ↓acesso tratamento)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9875" indent="-269875" algn="just" eaLnBrk="1" hangingPunct="1">
              <a:spcBef>
                <a:spcPts val="1800"/>
              </a:spcBef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redução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DCNTs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em parte tem sido atribuída à expansão da Atenção Básica, melhoria da assistência, medicações e redução do tabagismo nas últimas 2 décadas.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73907" y="519997"/>
            <a:ext cx="6895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no Brasil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FADACE7-DEFD-48CC-9562-8C789E50E83A}"/>
              </a:ext>
            </a:extLst>
          </p:cNvPr>
          <p:cNvGrpSpPr/>
          <p:nvPr/>
        </p:nvGrpSpPr>
        <p:grpSpPr>
          <a:xfrm>
            <a:off x="6797295" y="115386"/>
            <a:ext cx="2245105" cy="1439993"/>
            <a:chOff x="888915" y="-223096"/>
            <a:chExt cx="2245105" cy="143999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2616E56-05DD-41DD-B34A-54A26E7E5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88" y="-223096"/>
              <a:ext cx="1065932" cy="1065932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0DE83F92-A4E3-4186-8793-85771B8AE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915" y="342574"/>
              <a:ext cx="1489587" cy="87432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4016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3421" y="1300886"/>
            <a:ext cx="7226080" cy="2995617"/>
          </a:xfrm>
          <a:ln w="57150">
            <a:noFill/>
          </a:ln>
        </p:spPr>
        <p:txBody>
          <a:bodyPr/>
          <a:lstStyle/>
          <a:p>
            <a:pPr marL="269875" indent="-269875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Principais responsáveis por mortes no mundo, correspondendo a 63% dos casos em 2008. </a:t>
            </a:r>
          </a:p>
          <a:p>
            <a:pPr marL="269875" indent="-269875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Cerca de 80% das mortes por DCNT ocorrem em países de baixa e média renda. </a:t>
            </a:r>
          </a:p>
          <a:p>
            <a:pPr marL="269875" indent="-269875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terço destas mortes ocorre em pessoas c/ &lt;60 anos. </a:t>
            </a:r>
          </a:p>
          <a:p>
            <a:pPr marL="269875" indent="-269875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Maioria dos óbitos atribuíveis às doenças do aparelho circulatório, câncer, diabetes e às doenças respiratórias crônicas.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913578" y="529296"/>
            <a:ext cx="7385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Mortalidade por DCNT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23F862-73B1-4A88-8389-ABB368D26A01}"/>
              </a:ext>
            </a:extLst>
          </p:cNvPr>
          <p:cNvSpPr txBox="1"/>
          <p:nvPr/>
        </p:nvSpPr>
        <p:spPr>
          <a:xfrm>
            <a:off x="1588958" y="4454933"/>
            <a:ext cx="6235908" cy="16056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>
              <a:spcBef>
                <a:spcPts val="1067"/>
              </a:spcBef>
            </a:pPr>
            <a:r>
              <a:rPr lang="pt-BR" altLang="pt-BR" sz="2133" b="1" dirty="0">
                <a:solidFill>
                  <a:schemeClr val="tx1"/>
                </a:solidFill>
                <a:cs typeface="Tahoma" panose="020B0604030504040204" pitchFamily="34" charset="0"/>
              </a:rPr>
              <a:t>Plano de Ação e Metas</a:t>
            </a:r>
          </a:p>
          <a:p>
            <a:pPr marL="269875" lvl="1" indent="-269875">
              <a:spcBef>
                <a:spcPts val="1067"/>
              </a:spcBef>
              <a:buFont typeface="Wingdings" panose="05000000000000000000" pitchFamily="2" charset="2"/>
              <a:buChar char="Ø"/>
            </a:pPr>
            <a:r>
              <a:rPr lang="pt-BR" altLang="pt-BR" sz="1956" b="1" dirty="0">
                <a:solidFill>
                  <a:schemeClr val="tx1"/>
                </a:solidFill>
                <a:cs typeface="Tahoma" panose="020B0604030504040204" pitchFamily="34" charset="0"/>
              </a:rPr>
              <a:t> OMS: Até 2025, </a:t>
            </a:r>
            <a:r>
              <a:rPr lang="pt-BR" altLang="pt-BR" sz="1956" b="1" dirty="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↓ </a:t>
            </a:r>
            <a:r>
              <a:rPr lang="pt-BR" altLang="pt-BR" sz="1956" b="1" dirty="0">
                <a:solidFill>
                  <a:schemeClr val="tx1"/>
                </a:solidFill>
                <a:cs typeface="Tahoma" panose="020B0604030504040204" pitchFamily="34" charset="0"/>
              </a:rPr>
              <a:t>25% probabilidade de mortes decorrentes de DCNT</a:t>
            </a:r>
          </a:p>
          <a:p>
            <a:pPr marL="269875" lvl="1" indent="-269875">
              <a:spcBef>
                <a:spcPts val="1067"/>
              </a:spcBef>
              <a:buFont typeface="Wingdings" panose="05000000000000000000" pitchFamily="2" charset="2"/>
              <a:buChar char="Ø"/>
            </a:pPr>
            <a:r>
              <a:rPr lang="pt-BR" altLang="pt-BR" sz="1956" b="1" dirty="0">
                <a:solidFill>
                  <a:schemeClr val="tx1"/>
                </a:solidFill>
                <a:cs typeface="Tahoma" panose="020B0604030504040204" pitchFamily="34" charset="0"/>
              </a:rPr>
              <a:t> Brasil: </a:t>
            </a:r>
            <a:r>
              <a:rPr lang="pt-BR" altLang="pt-BR" sz="1956" b="1" dirty="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↓</a:t>
            </a:r>
            <a:r>
              <a:rPr lang="pt-BR" altLang="pt-BR" sz="1956" b="1" dirty="0">
                <a:solidFill>
                  <a:schemeClr val="tx1"/>
                </a:solidFill>
                <a:cs typeface="Tahoma" panose="020B0604030504040204" pitchFamily="34" charset="0"/>
              </a:rPr>
              <a:t> 2% ao ano  </a:t>
            </a:r>
            <a:r>
              <a:rPr lang="pt-BR" altLang="pt-BR" sz="1956" b="1" dirty="0">
                <a:solidFill>
                  <a:schemeClr val="tx1"/>
                </a:solidFill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endParaRPr lang="pt-BR" altLang="pt-BR" sz="1956" b="1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C18F64-D29A-49B3-AC2D-9FC6347D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579" y="194618"/>
            <a:ext cx="640519" cy="106129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1450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9" name="Grupo 1">
            <a:extLst>
              <a:ext uri="{FF2B5EF4-FFF2-40B4-BE49-F238E27FC236}">
                <a16:creationId xmlns:a16="http://schemas.microsoft.com/office/drawing/2014/main" id="{8C0EA290-7390-476B-B972-72978BDB8F9E}"/>
              </a:ext>
            </a:extLst>
          </p:cNvPr>
          <p:cNvGrpSpPr>
            <a:grpSpLocks/>
          </p:cNvGrpSpPr>
          <p:nvPr/>
        </p:nvGrpSpPr>
        <p:grpSpPr bwMode="auto">
          <a:xfrm>
            <a:off x="845257" y="1614312"/>
            <a:ext cx="8185855" cy="4942566"/>
            <a:chOff x="951583" y="1387475"/>
            <a:chExt cx="9208417" cy="55603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24276C-D312-4684-AF39-686399A8BE89}"/>
                </a:ext>
              </a:extLst>
            </p:cNvPr>
            <p:cNvSpPr/>
            <p:nvPr/>
          </p:nvSpPr>
          <p:spPr>
            <a:xfrm>
              <a:off x="5127991" y="6695451"/>
              <a:ext cx="5032009" cy="2524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44" i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Cartilha do Plano de Enfrentamento de DCNT no Brasil 2011-2022</a:t>
              </a:r>
              <a:endParaRPr lang="en-US" sz="1244" i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31752" name="Group 12">
              <a:extLst>
                <a:ext uri="{FF2B5EF4-FFF2-40B4-BE49-F238E27FC236}">
                  <a16:creationId xmlns:a16="http://schemas.microsoft.com/office/drawing/2014/main" id="{CEF2A30C-FF6E-4BE1-BF75-A118D5A5F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7263" y="1387475"/>
              <a:ext cx="8686510" cy="5222875"/>
              <a:chOff x="938671" y="1799206"/>
              <a:chExt cx="8266709" cy="4219905"/>
            </a:xfrm>
          </p:grpSpPr>
          <p:pic>
            <p:nvPicPr>
              <p:cNvPr id="31755" name="Picture 2">
                <a:extLst>
                  <a:ext uri="{FF2B5EF4-FFF2-40B4-BE49-F238E27FC236}">
                    <a16:creationId xmlns:a16="http://schemas.microsoft.com/office/drawing/2014/main" id="{814AD4FD-4790-4450-A891-6A0EBE33A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771" b="27441"/>
              <a:stretch>
                <a:fillRect/>
              </a:stretch>
            </p:blipFill>
            <p:spPr bwMode="auto">
              <a:xfrm>
                <a:off x="938671" y="1799206"/>
                <a:ext cx="8266709" cy="416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ADB72D-C31D-4D79-A79A-F9A6D2BA4E55}"/>
                  </a:ext>
                </a:extLst>
              </p:cNvPr>
              <p:cNvSpPr/>
              <p:nvPr/>
            </p:nvSpPr>
            <p:spPr>
              <a:xfrm>
                <a:off x="1017863" y="5659970"/>
                <a:ext cx="2424624" cy="3591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244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Fonte: Schmidt, M et al 2011</a:t>
                </a:r>
                <a:endParaRPr lang="en-US" sz="124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4590" name="Rectangle 7">
                <a:extLst>
                  <a:ext uri="{FF2B5EF4-FFF2-40B4-BE49-F238E27FC236}">
                    <a16:creationId xmlns:a16="http://schemas.microsoft.com/office/drawing/2014/main" id="{5D9E90C6-4594-4ECD-A927-320878EE9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8982" y="4735183"/>
                <a:ext cx="590672" cy="332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/>
                  <a:buChar char="l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pt-BR" altLang="pt-BR" sz="1778" b="1" dirty="0">
                    <a:latin typeface="Arial Narrow" panose="020B0606020202030204" pitchFamily="34" charset="0"/>
                    <a:cs typeface="Arial" pitchFamily="34" charset="0"/>
                  </a:rPr>
                  <a:t>2%</a:t>
                </a:r>
                <a:endParaRPr lang="en-US" altLang="pt-BR" sz="1778" b="1" dirty="0"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31758" name="Rectangle 10">
                <a:extLst>
                  <a:ext uri="{FF2B5EF4-FFF2-40B4-BE49-F238E27FC236}">
                    <a16:creationId xmlns:a16="http://schemas.microsoft.com/office/drawing/2014/main" id="{4699FA50-9747-4FFB-9CCF-7365BC5A4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601" y="2794500"/>
                <a:ext cx="808628" cy="332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pt-BR" altLang="pt-BR" sz="1778">
                    <a:solidFill>
                      <a:schemeClr val="tx1"/>
                    </a:solidFill>
                    <a:cs typeface="Arial" panose="020B0604020202020204" pitchFamily="34" charset="0"/>
                  </a:rPr>
                  <a:t>20%</a:t>
                </a:r>
                <a:endParaRPr lang="en-US" altLang="pt-BR" sz="1778">
                  <a:cs typeface="Arial" panose="020B0604020202020204" pitchFamily="34" charset="0"/>
                </a:endParaRPr>
              </a:p>
            </p:txBody>
          </p:sp>
          <p:sp>
            <p:nvSpPr>
              <p:cNvPr id="31759" name="Rectangle 11">
                <a:extLst>
                  <a:ext uri="{FF2B5EF4-FFF2-40B4-BE49-F238E27FC236}">
                    <a16:creationId xmlns:a16="http://schemas.microsoft.com/office/drawing/2014/main" id="{2D462F49-31C3-4983-ACE6-5DB0E036C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060" y="3975235"/>
                <a:ext cx="808628" cy="332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pt-BR" altLang="pt-BR" sz="1778">
                    <a:solidFill>
                      <a:schemeClr val="tx1"/>
                    </a:solidFill>
                    <a:cs typeface="Arial" panose="020B0604020202020204" pitchFamily="34" charset="0"/>
                  </a:rPr>
                  <a:t>31%</a:t>
                </a:r>
                <a:endParaRPr lang="en-US" altLang="pt-BR" sz="1778">
                  <a:cs typeface="Arial" panose="020B0604020202020204" pitchFamily="34" charset="0"/>
                </a:endParaRPr>
              </a:p>
            </p:txBody>
          </p:sp>
          <p:sp>
            <p:nvSpPr>
              <p:cNvPr id="9" name="Down Arrow 8">
                <a:extLst>
                  <a:ext uri="{FF2B5EF4-FFF2-40B4-BE49-F238E27FC236}">
                    <a16:creationId xmlns:a16="http://schemas.microsoft.com/office/drawing/2014/main" id="{04E1C837-D42D-4DF4-A5E5-0198C16774DC}"/>
                  </a:ext>
                </a:extLst>
              </p:cNvPr>
              <p:cNvSpPr/>
              <p:nvPr/>
            </p:nvSpPr>
            <p:spPr>
              <a:xfrm>
                <a:off x="2434871" y="2794539"/>
                <a:ext cx="261345" cy="3617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22222127-37FF-466A-9366-ABC35447090E}"/>
                  </a:ext>
                </a:extLst>
              </p:cNvPr>
              <p:cNvSpPr/>
              <p:nvPr/>
            </p:nvSpPr>
            <p:spPr>
              <a:xfrm>
                <a:off x="3533128" y="3972008"/>
                <a:ext cx="259835" cy="35657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5" name="Down Arrow 14">
                <a:extLst>
                  <a:ext uri="{FF2B5EF4-FFF2-40B4-BE49-F238E27FC236}">
                    <a16:creationId xmlns:a16="http://schemas.microsoft.com/office/drawing/2014/main" id="{5FAD17EE-4699-4F1D-9A4D-3EEA603573CB}"/>
                  </a:ext>
                </a:extLst>
              </p:cNvPr>
              <p:cNvSpPr/>
              <p:nvPr/>
            </p:nvSpPr>
            <p:spPr>
              <a:xfrm rot="10800000">
                <a:off x="6654171" y="4735183"/>
                <a:ext cx="228112" cy="324509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729EE6-3DF2-4F97-ACA2-E400A89E2A53}"/>
                </a:ext>
              </a:extLst>
            </p:cNvPr>
            <p:cNvSpPr/>
            <p:nvPr/>
          </p:nvSpPr>
          <p:spPr>
            <a:xfrm>
              <a:off x="1081750" y="1412875"/>
              <a:ext cx="8370278" cy="38087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600" dirty="0">
                <a:latin typeface="Arial" charset="0"/>
                <a:cs typeface="Arial" charset="0"/>
              </a:endParaRPr>
            </a:p>
          </p:txBody>
        </p:sp>
        <p:sp>
          <p:nvSpPr>
            <p:cNvPr id="31754" name="Rectangle 16">
              <a:extLst>
                <a:ext uri="{FF2B5EF4-FFF2-40B4-BE49-F238E27FC236}">
                  <a16:creationId xmlns:a16="http://schemas.microsoft.com/office/drawing/2014/main" id="{A68E993A-3F55-47CA-AC53-048F2855F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583" y="1412875"/>
              <a:ext cx="3366008" cy="51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pt-BR" altLang="pt-BR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Taxas padronizadas por idade e corrigidas p/ </a:t>
              </a:r>
              <a:r>
                <a:rPr lang="pt-BR" altLang="pt-BR" sz="12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sub-registro</a:t>
              </a:r>
              <a:endParaRPr lang="pt-BR" altLang="pt-BR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FFCB561B-9B42-4CB8-94BF-F847F29BC6EF}"/>
              </a:ext>
            </a:extLst>
          </p:cNvPr>
          <p:cNvSpPr/>
          <p:nvPr/>
        </p:nvSpPr>
        <p:spPr>
          <a:xfrm rot="20020904">
            <a:off x="1691923" y="3268134"/>
            <a:ext cx="6443133" cy="1024467"/>
          </a:xfrm>
          <a:prstGeom prst="rect">
            <a:avLst/>
          </a:prstGeom>
          <a:solidFill>
            <a:srgbClr val="002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1956" b="1"/>
              <a:t>Redução do tabagismo</a:t>
            </a:r>
          </a:p>
          <a:p>
            <a:pPr algn="ctr"/>
            <a:endParaRPr lang="en-US" altLang="pt-BR" sz="711" b="1"/>
          </a:p>
          <a:p>
            <a:pPr algn="ctr"/>
            <a:r>
              <a:rPr lang="pt-BR" altLang="pt-BR" sz="1956" b="1"/>
              <a:t>Controle medicamentoso de FR cardiometabólicos: HAS e dislipidemia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A0549A-8FF1-4DC4-85A1-ABE602628A15}"/>
              </a:ext>
            </a:extLst>
          </p:cNvPr>
          <p:cNvSpPr txBox="1"/>
          <p:nvPr/>
        </p:nvSpPr>
        <p:spPr>
          <a:xfrm>
            <a:off x="719528" y="343298"/>
            <a:ext cx="7667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Tendências de mortalidade por DCNT</a:t>
            </a:r>
          </a:p>
          <a:p>
            <a:pPr algn="ctr"/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1996-200 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2">
            <a:extLst>
              <a:ext uri="{FF2B5EF4-FFF2-40B4-BE49-F238E27FC236}">
                <a16:creationId xmlns:a16="http://schemas.microsoft.com/office/drawing/2014/main" id="{20E6C8DD-F14E-4F1E-A331-1E464282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74" y="1477136"/>
            <a:ext cx="6639277" cy="414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1BAC8A-8865-4819-BDD0-77E576AD15B3}"/>
              </a:ext>
            </a:extLst>
          </p:cNvPr>
          <p:cNvSpPr txBox="1"/>
          <p:nvPr/>
        </p:nvSpPr>
        <p:spPr>
          <a:xfrm>
            <a:off x="220084" y="6490011"/>
            <a:ext cx="1055610" cy="2837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44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Vigitel</a:t>
            </a:r>
            <a:r>
              <a:rPr lang="pt-BR" sz="1244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371C7898-7EEB-4D5C-80D8-D7521AA1A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89" y="571373"/>
            <a:ext cx="7648222" cy="71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844" tIns="40923" rIns="81844" bIns="40923" anchor="ctr"/>
          <a:lstStyle>
            <a:lvl1pPr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pt-BR" alt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Tendência da obesidade</a:t>
            </a:r>
            <a:r>
              <a:rPr lang="pt-BR" alt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*</a:t>
            </a:r>
            <a:r>
              <a:rPr lang="pt-BR" alt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 em adultos no Brasil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9D17EC0-8211-4430-9A45-C7A0FFA6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148" y="5796808"/>
            <a:ext cx="6284768" cy="71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844" tIns="40923" rIns="81844" bIns="40923" anchor="ctr"/>
          <a:lstStyle>
            <a:lvl1pPr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pt-BR" altLang="pt-BR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... que colabora para outras </a:t>
            </a:r>
            <a:r>
              <a:rPr lang="pt-BR" altLang="pt-BR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DCNTs</a:t>
            </a:r>
            <a:endParaRPr lang="pt-BR" altLang="pt-BR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14250"/>
            <a:ext cx="8208962" cy="1223962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QUESTÃO 1: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Quais são os 4 principais grupos de 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  <a:endParaRPr lang="pt-BR" sz="40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56681" y="2190493"/>
            <a:ext cx="5517825" cy="3555215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marL="452437" indent="-342900" eaLnBrk="1" hangingPunct="1">
              <a:lnSpc>
                <a:spcPct val="140000"/>
              </a:lnSpc>
              <a:spcBef>
                <a:spcPct val="100000"/>
              </a:spcBef>
              <a:buFont typeface="+mj-lt"/>
              <a:buAutoNum type="arabicPeriod"/>
            </a:pPr>
            <a:r>
              <a:rPr lang="pt-BR" altLang="pt-BR" sz="2400" dirty="0">
                <a:latin typeface="Verdana" panose="020B0604030504040204" pitchFamily="34" charset="0"/>
              </a:rPr>
              <a:t>Doenças cardiovasculares</a:t>
            </a:r>
          </a:p>
          <a:p>
            <a:pPr marL="452437" indent="-342900" eaLnBrk="1" hangingPunct="1">
              <a:lnSpc>
                <a:spcPct val="140000"/>
              </a:lnSpc>
              <a:spcBef>
                <a:spcPct val="100000"/>
              </a:spcBef>
              <a:buFont typeface="+mj-lt"/>
              <a:buAutoNum type="arabicPeriod"/>
            </a:pPr>
            <a:r>
              <a:rPr lang="pt-BR" altLang="pt-BR" sz="2400" dirty="0">
                <a:latin typeface="Verdana" panose="020B0604030504040204" pitchFamily="34" charset="0"/>
              </a:rPr>
              <a:t>Diabetes</a:t>
            </a:r>
          </a:p>
          <a:p>
            <a:pPr marL="452437" indent="-342900" eaLnBrk="1" hangingPunct="1">
              <a:lnSpc>
                <a:spcPct val="140000"/>
              </a:lnSpc>
              <a:spcBef>
                <a:spcPct val="100000"/>
              </a:spcBef>
              <a:buFont typeface="+mj-lt"/>
              <a:buAutoNum type="arabicPeriod"/>
            </a:pPr>
            <a:r>
              <a:rPr lang="pt-BR" altLang="pt-BR" sz="2400" dirty="0">
                <a:latin typeface="Verdana" panose="020B0604030504040204" pitchFamily="34" charset="0"/>
              </a:rPr>
              <a:t>Neoplasias</a:t>
            </a:r>
          </a:p>
          <a:p>
            <a:pPr marL="452437" indent="-342900" eaLnBrk="1" hangingPunct="1">
              <a:lnSpc>
                <a:spcPct val="140000"/>
              </a:lnSpc>
              <a:spcBef>
                <a:spcPct val="100000"/>
              </a:spcBef>
              <a:buFont typeface="+mj-lt"/>
              <a:buAutoNum type="arabicPeriod"/>
            </a:pPr>
            <a:r>
              <a:rPr lang="pt-BR" altLang="pt-BR" sz="2400" dirty="0">
                <a:latin typeface="Verdana" panose="020B0604030504040204" pitchFamily="34" charset="0"/>
              </a:rPr>
              <a:t>Doenças respiratórias crônicas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0815DA-C3F2-7541-9E54-54BA1D76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6" y="112734"/>
            <a:ext cx="779521" cy="10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3">
            <a:extLst>
              <a:ext uri="{FF2B5EF4-FFF2-40B4-BE49-F238E27FC236}">
                <a16:creationId xmlns:a16="http://schemas.microsoft.com/office/drawing/2014/main" id="{B00667E2-97BA-4878-BE6A-1DBA55C98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0" y="5286182"/>
            <a:ext cx="1678150" cy="920050"/>
          </a:xfrm>
          <a:prstGeom prst="rect">
            <a:avLst/>
          </a:prstGeom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">
            <a:extLst>
              <a:ext uri="{FF2B5EF4-FFF2-40B4-BE49-F238E27FC236}">
                <a16:creationId xmlns:a16="http://schemas.microsoft.com/office/drawing/2014/main" id="{767AE612-32CB-4AE3-B6CC-ADFDD5186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3" y="2336683"/>
            <a:ext cx="1247722" cy="1182380"/>
          </a:xfrm>
          <a:prstGeom prst="rect">
            <a:avLst/>
          </a:prstGeom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3">
            <a:extLst>
              <a:ext uri="{FF2B5EF4-FFF2-40B4-BE49-F238E27FC236}">
                <a16:creationId xmlns:a16="http://schemas.microsoft.com/office/drawing/2014/main" id="{83FA7A60-F059-4F49-8E69-5CB47A426C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1" y="4256307"/>
            <a:ext cx="955885" cy="638565"/>
          </a:xfrm>
          <a:prstGeom prst="rect">
            <a:avLst/>
          </a:prstGeom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DE140BB-E42D-4ADB-BC33-E6AF7066C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4" y="3563910"/>
            <a:ext cx="825860" cy="521494"/>
          </a:xfrm>
          <a:prstGeom prst="rect">
            <a:avLst/>
          </a:prstGeom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9744" y="188913"/>
            <a:ext cx="83645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compartilham fatores de risco</a:t>
            </a:r>
            <a:endParaRPr lang="pt-BR" sz="2800" dirty="0">
              <a:latin typeface="Verdana" pitchFamily="34" charset="0"/>
            </a:endParaRPr>
          </a:p>
        </p:txBody>
      </p:sp>
      <p:graphicFrame>
        <p:nvGraphicFramePr>
          <p:cNvPr id="80963" name="Group 6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85514811"/>
              </p:ext>
            </p:extLst>
          </p:nvPr>
        </p:nvGraphicFramePr>
        <p:xfrm>
          <a:off x="1454046" y="1380350"/>
          <a:ext cx="7423874" cy="4370389"/>
        </p:xfrm>
        <a:graphic>
          <a:graphicData uri="http://schemas.openxmlformats.org/drawingml/2006/table">
            <a:tbl>
              <a:tblPr/>
              <a:tblGrid>
                <a:gridCol w="430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FATORES DE RISCO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pt-BR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DCNTs</a:t>
                      </a:r>
                      <a:endParaRPr kumimoji="0" lang="pt-BR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História familiar 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Estresse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Vida sedentária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a. </a:t>
                      </a:r>
                      <a:r>
                        <a:rPr kumimoji="0" lang="pt-B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D.Coronariana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 Dieta inadequada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b. </a:t>
                      </a:r>
                      <a:r>
                        <a:rPr kumimoji="0" lang="pt-B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D.Cerebrovascular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 Obesidade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c. Diabetes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 Hábito de fumar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d. DPOC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 Consumo de álcool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e. Câncer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 Hipercolesterolemia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f. Cirrose hepática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9. Pressão arterial </a:t>
                      </a: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 Exposição a agentes específicos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381BC38F-5BA4-4FD2-B70A-891E2CA13D1F}"/>
              </a:ext>
            </a:extLst>
          </p:cNvPr>
          <p:cNvGrpSpPr/>
          <p:nvPr/>
        </p:nvGrpSpPr>
        <p:grpSpPr>
          <a:xfrm>
            <a:off x="3208296" y="1739101"/>
            <a:ext cx="5573969" cy="3470706"/>
            <a:chOff x="3208296" y="1604191"/>
            <a:chExt cx="5573969" cy="3470706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0471EB0C-22B9-49EA-9ADE-02F41E64C79A}"/>
                </a:ext>
              </a:extLst>
            </p:cNvPr>
            <p:cNvGrpSpPr/>
            <p:nvPr/>
          </p:nvGrpSpPr>
          <p:grpSpPr>
            <a:xfrm>
              <a:off x="3208296" y="1604191"/>
              <a:ext cx="5318076" cy="3470706"/>
              <a:chOff x="3298236" y="2128841"/>
              <a:chExt cx="5318076" cy="3470706"/>
            </a:xfrm>
          </p:grpSpPr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150FAE1B-0B1C-4DC0-A234-35494D10A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7340472" y="2128841"/>
                <a:ext cx="1275840" cy="933192"/>
              </a:xfrm>
              <a:prstGeom prst="rect">
                <a:avLst/>
              </a:prstGeom>
              <a:effectLst>
                <a:softEdge rad="50800"/>
              </a:effectLst>
            </p:spPr>
          </p:pic>
          <p:grpSp>
            <p:nvGrpSpPr>
              <p:cNvPr id="4" name="Agrupar 3">
                <a:extLst>
                  <a:ext uri="{FF2B5EF4-FFF2-40B4-BE49-F238E27FC236}">
                    <a16:creationId xmlns:a16="http://schemas.microsoft.com/office/drawing/2014/main" id="{59369B20-1844-41FF-A52F-8DFEF774656C}"/>
                  </a:ext>
                </a:extLst>
              </p:cNvPr>
              <p:cNvGrpSpPr/>
              <p:nvPr/>
            </p:nvGrpSpPr>
            <p:grpSpPr>
              <a:xfrm>
                <a:off x="3298236" y="2560650"/>
                <a:ext cx="2435969" cy="3038897"/>
                <a:chOff x="3109222" y="2560650"/>
                <a:chExt cx="2819650" cy="3038897"/>
              </a:xfrm>
            </p:grpSpPr>
            <p:sp>
              <p:nvSpPr>
                <p:cNvPr id="29722" name="Line 51"/>
                <p:cNvSpPr>
                  <a:spLocks noChangeShapeType="1"/>
                </p:cNvSpPr>
                <p:nvPr/>
              </p:nvSpPr>
              <p:spPr bwMode="auto">
                <a:xfrm>
                  <a:off x="3768100" y="3217887"/>
                  <a:ext cx="1973118" cy="1350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2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039187" y="3660853"/>
                  <a:ext cx="1794530" cy="12288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24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039187" y="3414734"/>
                  <a:ext cx="1684679" cy="184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2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109222" y="3524020"/>
                  <a:ext cx="2659121" cy="612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894339" y="3585844"/>
                  <a:ext cx="1931595" cy="9640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2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027877" y="3788193"/>
                  <a:ext cx="1900995" cy="18113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28" name="Line 57"/>
                <p:cNvSpPr>
                  <a:spLocks noChangeShapeType="1"/>
                </p:cNvSpPr>
                <p:nvPr/>
              </p:nvSpPr>
              <p:spPr bwMode="auto">
                <a:xfrm>
                  <a:off x="3750754" y="2560650"/>
                  <a:ext cx="2104013" cy="5954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29" name="Line 58"/>
                <p:cNvSpPr>
                  <a:spLocks noChangeShapeType="1"/>
                </p:cNvSpPr>
                <p:nvPr/>
              </p:nvSpPr>
              <p:spPr bwMode="auto">
                <a:xfrm>
                  <a:off x="3184360" y="2774921"/>
                  <a:ext cx="2659121" cy="4818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" name="Elipse 1"/>
              <p:cNvSpPr/>
              <p:nvPr/>
            </p:nvSpPr>
            <p:spPr>
              <a:xfrm rot="20715770">
                <a:off x="6014432" y="2911549"/>
                <a:ext cx="2263945" cy="84640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DB7A4DD-91B5-4F60-ABA7-B82536111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08609" y="2478727"/>
              <a:ext cx="473656" cy="784817"/>
            </a:xfrm>
            <a:prstGeom prst="rect">
              <a:avLst/>
            </a:prstGeom>
            <a:effectLst>
              <a:softEdge rad="50800"/>
            </a:effectLst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2F4D23-765D-4E78-B322-E969B24C3A0C}"/>
              </a:ext>
            </a:extLst>
          </p:cNvPr>
          <p:cNvSpPr txBox="1"/>
          <p:nvPr/>
        </p:nvSpPr>
        <p:spPr>
          <a:xfrm rot="20213875">
            <a:off x="6296371" y="5047416"/>
            <a:ext cx="2627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ATEROSCLERÓTICA</a:t>
            </a:r>
          </a:p>
          <a:p>
            <a:pPr algn="ctr"/>
            <a:r>
              <a:rPr lang="pt-BR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causa de morte mundialmente, apesar da queda nas taxas </a:t>
            </a:r>
          </a:p>
        </p:txBody>
      </p:sp>
    </p:spTree>
    <p:extLst>
      <p:ext uri="{BB962C8B-B14F-4D97-AF65-F5344CB8AC3E}">
        <p14:creationId xmlns:p14="http://schemas.microsoft.com/office/powerpoint/2010/main" val="17101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754" y="626301"/>
            <a:ext cx="8394492" cy="1933731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QUESTÃO 2: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Apesar de ainda elevada, observou-se </a:t>
            </a:r>
            <a:r>
              <a:rPr 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redução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nas taxas de mortalidade de quais 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na última década?</a:t>
            </a:r>
            <a:endParaRPr lang="pt-BR" sz="40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5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987100" y="3073599"/>
            <a:ext cx="5517825" cy="1732006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marL="452437" indent="-342900" eaLnBrk="1" hangingPunct="1">
              <a:lnSpc>
                <a:spcPct val="140000"/>
              </a:lnSpc>
              <a:spcBef>
                <a:spcPct val="100000"/>
              </a:spcBef>
              <a:buFont typeface="+mj-lt"/>
              <a:buAutoNum type="arabicPeriod"/>
            </a:pPr>
            <a:r>
              <a:rPr lang="pt-BR" altLang="pt-BR" sz="2400" dirty="0">
                <a:latin typeface="Verdana" panose="020B0604030504040204" pitchFamily="34" charset="0"/>
              </a:rPr>
              <a:t>Doenças cardiovasculares </a:t>
            </a:r>
          </a:p>
          <a:p>
            <a:pPr marL="452437" indent="-342900" eaLnBrk="1" hangingPunct="1">
              <a:lnSpc>
                <a:spcPct val="140000"/>
              </a:lnSpc>
              <a:spcBef>
                <a:spcPct val="100000"/>
              </a:spcBef>
              <a:buFont typeface="+mj-lt"/>
              <a:buAutoNum type="arabicPeriod"/>
            </a:pPr>
            <a:r>
              <a:rPr lang="pt-BR" altLang="pt-BR" sz="2400" dirty="0">
                <a:latin typeface="Verdana" panose="020B0604030504040204" pitchFamily="34" charset="0"/>
              </a:rPr>
              <a:t>Doenças respiratórias crônicas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55849F-F3DA-C44E-8440-2E7CFD2D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6" y="112734"/>
            <a:ext cx="779521" cy="10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D066504-2D6D-45B8-B3EC-98B6C32D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13" y="1795931"/>
            <a:ext cx="8117174" cy="420013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Incidência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freqüência de casos novos de uma doença ou agravo)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Prevalência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proporção da população afetada em certo momento)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Mortalidade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(número de óbitos ocorridos no período dividido pela pop. na metade do período)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Dados de 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Morbidade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úteis no entendimento de tendências na mortalidade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o declínio na mortalidade por DCV em países desenvolvidos poderia ser decorrente de redução tanto da incidência devido à melhoria na prevenção, quanto da letalidade por melhorias no tratamento)</a:t>
            </a:r>
          </a:p>
          <a:p>
            <a:pPr>
              <a:spcBef>
                <a:spcPts val="1200"/>
              </a:spcBef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Incapacidade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(consequências de doenças/agravos definidas pela OMS na Classificação Internacional de Funcionalidade, Incapacidade e Saúde – CIFIS)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05253BA-18FB-4D60-ADE5-2E2C88AA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97" y="707638"/>
            <a:ext cx="6543207" cy="759683"/>
          </a:xfrm>
        </p:spPr>
        <p:txBody>
          <a:bodyPr>
            <a:normAutofit/>
          </a:bodyPr>
          <a:lstStyle/>
          <a:p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Recomenda-se recordar conceitos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FA963D-AEEB-43D3-A02F-2922CCCA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564" y="144749"/>
            <a:ext cx="2235173" cy="166964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73DC631-1AC6-FE4A-9F33-FA0FFFDD5D91}"/>
              </a:ext>
            </a:extLst>
          </p:cNvPr>
          <p:cNvSpPr/>
          <p:nvPr/>
        </p:nvSpPr>
        <p:spPr>
          <a:xfrm>
            <a:off x="2011351" y="300603"/>
            <a:ext cx="484038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EPIDEMIOLOGIA DAS </a:t>
            </a:r>
            <a:r>
              <a:rPr lang="pt-BR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DCNTs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6F4204B4-DDAD-6E4F-95F5-A2A2F54703B7}"/>
              </a:ext>
            </a:extLst>
          </p:cNvPr>
          <p:cNvGrpSpPr>
            <a:grpSpLocks/>
          </p:cNvGrpSpPr>
          <p:nvPr/>
        </p:nvGrpSpPr>
        <p:grpSpPr bwMode="auto">
          <a:xfrm>
            <a:off x="119921" y="108454"/>
            <a:ext cx="704538" cy="656044"/>
            <a:chOff x="4110" y="2797"/>
            <a:chExt cx="1424" cy="1357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DFDB56F-91B7-0045-8D33-364F5AC2B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815"/>
              <a:ext cx="1361" cy="1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pic>
          <p:nvPicPr>
            <p:cNvPr id="8" name="Picture 5" descr="logoNutri_jpg">
              <a:extLst>
                <a:ext uri="{FF2B5EF4-FFF2-40B4-BE49-F238E27FC236}">
                  <a16:creationId xmlns:a16="http://schemas.microsoft.com/office/drawing/2014/main" id="{15B5532B-6730-E444-A7D8-298A6D89E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" y="2797"/>
              <a:ext cx="1424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936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17" y="717858"/>
            <a:ext cx="8589365" cy="1223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QUESTÃO 3: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 última década, observou-se </a:t>
            </a:r>
            <a:r>
              <a:rPr lang="pt-BR" sz="27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elevação</a:t>
            </a:r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nas taxas de mortalidade de quais </a:t>
            </a:r>
            <a:r>
              <a:rPr lang="pt-BR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  <a:endParaRPr lang="pt-BR" sz="27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015739" y="2804644"/>
            <a:ext cx="3102172" cy="1753710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marL="452437" indent="-342900" eaLnBrk="1" hangingPunct="1">
              <a:lnSpc>
                <a:spcPct val="140000"/>
              </a:lnSpc>
              <a:spcBef>
                <a:spcPct val="100000"/>
              </a:spcBef>
              <a:buFont typeface="+mj-lt"/>
              <a:buAutoNum type="arabicPeriod"/>
            </a:pPr>
            <a:r>
              <a:rPr lang="pt-BR" altLang="pt-BR" sz="2400" dirty="0">
                <a:latin typeface="Verdana" panose="020B0604030504040204" pitchFamily="34" charset="0"/>
              </a:rPr>
              <a:t>Diabetes</a:t>
            </a:r>
          </a:p>
          <a:p>
            <a:pPr marL="452437" indent="-342900" eaLnBrk="1" hangingPunct="1">
              <a:lnSpc>
                <a:spcPct val="140000"/>
              </a:lnSpc>
              <a:spcBef>
                <a:spcPct val="100000"/>
              </a:spcBef>
              <a:buFont typeface="+mj-lt"/>
              <a:buAutoNum type="arabicPeriod"/>
            </a:pPr>
            <a:r>
              <a:rPr lang="pt-BR" altLang="pt-BR" sz="2400" dirty="0">
                <a:latin typeface="Verdana" panose="020B0604030504040204" pitchFamily="34" charset="0"/>
              </a:rPr>
              <a:t>Neoplasias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4628707" y="2913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47030" y="2971476"/>
            <a:ext cx="2149948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↑↑↑ OBESIDADE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2E484E-0DA9-5643-9CFB-111B78A9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6" y="112734"/>
            <a:ext cx="779521" cy="10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5034" y="4229163"/>
            <a:ext cx="7532947" cy="48126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A34A66D-D642-4AD7-A73E-585DE573BF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4237" y="1869508"/>
            <a:ext cx="7774542" cy="36734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dirty="0">
                <a:latin typeface="Verdana" panose="020B0604030504040204" pitchFamily="34" charset="0"/>
                <a:ea typeface="Verdana" panose="020B0604030504040204" pitchFamily="34" charset="0"/>
              </a:rPr>
              <a:t>História natural prolongada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dirty="0">
                <a:latin typeface="Verdana" panose="020B0604030504040204" pitchFamily="34" charset="0"/>
                <a:ea typeface="Verdana" panose="020B0604030504040204" pitchFamily="34" charset="0"/>
              </a:rPr>
              <a:t>Longo período de latência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dirty="0">
                <a:latin typeface="Verdana" panose="020B0604030504040204" pitchFamily="34" charset="0"/>
                <a:ea typeface="Verdana" panose="020B0604030504040204" pitchFamily="34" charset="0"/>
              </a:rPr>
              <a:t>Fisiopatologia envolve uma multiplicidade de </a:t>
            </a:r>
            <a:r>
              <a:rPr lang="pt-BR" altLang="pt-BR" sz="2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fatores de risco</a:t>
            </a:r>
            <a:r>
              <a:rPr lang="pt-BR" altLang="pt-B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dirty="0">
                <a:latin typeface="Verdana" panose="020B0604030504040204" pitchFamily="34" charset="0"/>
                <a:ea typeface="Verdana" panose="020B0604030504040204" pitchFamily="34" charset="0"/>
              </a:rPr>
              <a:t>Interação de fatores conhecidos e desconhecidos</a:t>
            </a:r>
          </a:p>
          <a:p>
            <a:pPr eaLnBrk="1" hangingPunct="1">
              <a:spcBef>
                <a:spcPts val="1200"/>
              </a:spcBef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Causa necessária desconhecida em sua maioria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E52ECF8-8768-41ED-B555-9A23CA23E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40" y="371741"/>
            <a:ext cx="8949375" cy="1223962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Características Epidemiológicas das </a:t>
            </a:r>
            <a:r>
              <a:rPr lang="pt-BR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endParaRPr lang="pt-BR" sz="27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657D707-F62A-4716-821B-E05E533E53F4}"/>
              </a:ext>
            </a:extLst>
          </p:cNvPr>
          <p:cNvGrpSpPr/>
          <p:nvPr/>
        </p:nvGrpSpPr>
        <p:grpSpPr>
          <a:xfrm>
            <a:off x="1546901" y="5272245"/>
            <a:ext cx="6692862" cy="1048654"/>
            <a:chOff x="2207089" y="5272245"/>
            <a:chExt cx="6031571" cy="1048654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79B1F0CB-DB72-4DFF-BDE1-6B6B24F444AE}"/>
                </a:ext>
              </a:extLst>
            </p:cNvPr>
            <p:cNvGrpSpPr/>
            <p:nvPr/>
          </p:nvGrpSpPr>
          <p:grpSpPr>
            <a:xfrm>
              <a:off x="2207089" y="5272245"/>
              <a:ext cx="2922317" cy="811314"/>
              <a:chOff x="5131542" y="5763216"/>
              <a:chExt cx="2922317" cy="811314"/>
            </a:xfrm>
          </p:grpSpPr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8D829FB5-1B38-4AC4-801A-17A1956EA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3270" y="5763216"/>
                <a:ext cx="590589" cy="811314"/>
              </a:xfrm>
              <a:prstGeom prst="rect">
                <a:avLst/>
              </a:prstGeom>
            </p:spPr>
          </p:pic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13A8680-C490-4895-B771-61B131959EB2}"/>
                  </a:ext>
                </a:extLst>
              </p:cNvPr>
              <p:cNvSpPr txBox="1"/>
              <p:nvPr/>
            </p:nvSpPr>
            <p:spPr>
              <a:xfrm>
                <a:off x="5131542" y="5833899"/>
                <a:ext cx="2284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000" b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*fatores de risco</a:t>
                </a: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7B5BC6A-4D95-4DEB-85B5-CC467537751D}"/>
                </a:ext>
              </a:extLst>
            </p:cNvPr>
            <p:cNvSpPr txBox="1"/>
            <p:nvPr/>
          </p:nvSpPr>
          <p:spPr>
            <a:xfrm>
              <a:off x="5266668" y="5397569"/>
              <a:ext cx="29719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</a:rPr>
                <a:t>Fatores positivamente associados à ocorrência da doença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5756" y="259679"/>
            <a:ext cx="8532813" cy="4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HISTÓRIA NATURAL DA DOENÇA</a:t>
            </a:r>
          </a:p>
        </p:txBody>
      </p:sp>
      <p:pic>
        <p:nvPicPr>
          <p:cNvPr id="2050" name="Picture 2" descr="Resultado de imagem para história natural da doenç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4819" r="1600"/>
          <a:stretch/>
        </p:blipFill>
        <p:spPr bwMode="auto">
          <a:xfrm>
            <a:off x="244435" y="1068388"/>
            <a:ext cx="8690055" cy="47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52500" y="1534410"/>
            <a:ext cx="224131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 </a:t>
            </a:r>
            <a:r>
              <a:rPr lang="pt-BR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</a:t>
            </a:r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-patogênico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37023" y="1505470"/>
            <a:ext cx="192713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 Patogênico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78ABAA1-89B3-4AB9-955C-7176E8EF091E}"/>
              </a:ext>
            </a:extLst>
          </p:cNvPr>
          <p:cNvGrpSpPr/>
          <p:nvPr/>
        </p:nvGrpSpPr>
        <p:grpSpPr>
          <a:xfrm>
            <a:off x="395065" y="944879"/>
            <a:ext cx="7825417" cy="5410505"/>
            <a:chOff x="395065" y="944879"/>
            <a:chExt cx="7825417" cy="5410505"/>
          </a:xfrm>
        </p:grpSpPr>
        <p:sp>
          <p:nvSpPr>
            <p:cNvPr id="6" name="CaixaDeTexto 5"/>
            <p:cNvSpPr txBox="1"/>
            <p:nvPr/>
          </p:nvSpPr>
          <p:spPr>
            <a:xfrm>
              <a:off x="395065" y="1122343"/>
              <a:ext cx="2305438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de Susceptibilidade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241108" y="2076082"/>
              <a:ext cx="1457451" cy="8925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Pré-clínica</a:t>
              </a:r>
            </a:p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</a:t>
              </a:r>
            </a:p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Período de</a:t>
              </a:r>
            </a:p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latência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532163" y="1105151"/>
              <a:ext cx="1136850" cy="2923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Clínica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317397" y="1520859"/>
              <a:ext cx="1903085" cy="2923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de Incapacidade</a:t>
              </a:r>
            </a:p>
          </p:txBody>
        </p:sp>
        <p:cxnSp>
          <p:nvCxnSpPr>
            <p:cNvPr id="9" name="Conector de seta reta 8"/>
            <p:cNvCxnSpPr/>
            <p:nvPr/>
          </p:nvCxnSpPr>
          <p:spPr>
            <a:xfrm>
              <a:off x="3265401" y="944879"/>
              <a:ext cx="0" cy="487949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H="1">
              <a:off x="4648866" y="2057990"/>
              <a:ext cx="25398" cy="380495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2393770" y="5862941"/>
              <a:ext cx="1463862" cy="4924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Início Biológico </a:t>
              </a:r>
            </a:p>
            <a:p>
              <a:pPr algn="ctr"/>
              <a:r>
                <a:rPr lang="pt-BR" sz="13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 Doença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913369" y="5862941"/>
              <a:ext cx="1539204" cy="4924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Início dos Sinais </a:t>
              </a:r>
            </a:p>
            <a:p>
              <a:pPr algn="ctr"/>
              <a:r>
                <a:rPr lang="pt-BR" sz="13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Sintomas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5960933" y="5949147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Doenças Silenciosas!!</a:t>
            </a:r>
          </a:p>
        </p:txBody>
      </p:sp>
      <p:sp>
        <p:nvSpPr>
          <p:cNvPr id="19" name="Elipse 18"/>
          <p:cNvSpPr/>
          <p:nvPr/>
        </p:nvSpPr>
        <p:spPr>
          <a:xfrm>
            <a:off x="3479800" y="4452080"/>
            <a:ext cx="1103163" cy="5696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FD18F2-2B86-4389-BA97-4571FF68E67D}"/>
              </a:ext>
            </a:extLst>
          </p:cNvPr>
          <p:cNvSpPr txBox="1"/>
          <p:nvPr/>
        </p:nvSpPr>
        <p:spPr>
          <a:xfrm>
            <a:off x="7529830" y="2128016"/>
            <a:ext cx="705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50000"/>
                  </a:schemeClr>
                </a:solidFill>
              </a:rPr>
              <a:t>INVALIDEZ</a:t>
            </a:r>
          </a:p>
        </p:txBody>
      </p:sp>
    </p:spTree>
    <p:extLst>
      <p:ext uri="{BB962C8B-B14F-4D97-AF65-F5344CB8AC3E}">
        <p14:creationId xmlns:p14="http://schemas.microsoft.com/office/powerpoint/2010/main" val="9267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40560"/>
            <a:ext cx="7561262" cy="645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5A6A1F2-173C-4C72-A75E-7377DD589603}"/>
              </a:ext>
            </a:extLst>
          </p:cNvPr>
          <p:cNvSpPr txBox="1"/>
          <p:nvPr/>
        </p:nvSpPr>
        <p:spPr>
          <a:xfrm>
            <a:off x="171128" y="308476"/>
            <a:ext cx="88766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Em que fase este caso de DCNT se encontrava à época?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A80215-DCE9-4CD5-B051-818B1DDB9778}"/>
              </a:ext>
            </a:extLst>
          </p:cNvPr>
          <p:cNvSpPr txBox="1"/>
          <p:nvPr/>
        </p:nvSpPr>
        <p:spPr>
          <a:xfrm>
            <a:off x="6189060" y="5836185"/>
            <a:ext cx="1903085" cy="2923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 Incapacidade</a:t>
            </a:r>
          </a:p>
        </p:txBody>
      </p:sp>
    </p:spTree>
    <p:extLst>
      <p:ext uri="{BB962C8B-B14F-4D97-AF65-F5344CB8AC3E}">
        <p14:creationId xmlns:p14="http://schemas.microsoft.com/office/powerpoint/2010/main" val="22301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5034" y="4181037"/>
            <a:ext cx="7532947" cy="481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A34A66D-D642-4AD7-A73E-585DE573BF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4237" y="1821382"/>
            <a:ext cx="7774542" cy="36734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História natural prolongada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Longo período de latência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Fisiopatologia complexa: multiplicidade de </a:t>
            </a:r>
            <a:r>
              <a:rPr lang="pt-BR" altLang="pt-B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fatores de risco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Interação de fatores conhecidos e desconhecidos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Causa</a:t>
            </a:r>
            <a:r>
              <a:rPr lang="pt-BR" altLang="pt-BR" sz="2300" dirty="0">
                <a:latin typeface="Verdana" panose="020B0604030504040204" pitchFamily="34" charset="0"/>
                <a:ea typeface="Verdana" panose="020B0604030504040204" pitchFamily="34" charset="0"/>
              </a:rPr>
              <a:t> necessária desconhecida em sua maioria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E52ECF8-8768-41ED-B555-9A23CA23E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40" y="371741"/>
            <a:ext cx="8949375" cy="1223962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Características Epidemiológicas das </a:t>
            </a:r>
            <a:r>
              <a:rPr lang="pt-BR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endParaRPr lang="pt-BR" sz="27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7A6F95B-F33A-470B-AFEE-D3DEE6E8F99A}"/>
              </a:ext>
            </a:extLst>
          </p:cNvPr>
          <p:cNvGrpSpPr/>
          <p:nvPr/>
        </p:nvGrpSpPr>
        <p:grpSpPr>
          <a:xfrm>
            <a:off x="2367062" y="5263451"/>
            <a:ext cx="1724316" cy="860976"/>
            <a:chOff x="5829087" y="5717448"/>
            <a:chExt cx="1724316" cy="86097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32D0595-5C3F-41A0-9080-5D071B03F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6663" y="5717448"/>
              <a:ext cx="626740" cy="860976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ADEFDD1-F107-4B83-BB62-D046AC9125B7}"/>
                </a:ext>
              </a:extLst>
            </p:cNvPr>
            <p:cNvSpPr txBox="1"/>
            <p:nvPr/>
          </p:nvSpPr>
          <p:spPr>
            <a:xfrm>
              <a:off x="5829087" y="5936139"/>
              <a:ext cx="11400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2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Causa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262663-55DF-4E1B-A43E-5E278FB47D6E}"/>
              </a:ext>
            </a:extLst>
          </p:cNvPr>
          <p:cNvSpPr txBox="1"/>
          <p:nvPr/>
        </p:nvSpPr>
        <p:spPr>
          <a:xfrm>
            <a:off x="4564627" y="5445424"/>
            <a:ext cx="3675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</a:rPr>
              <a:t>Condição (precedente) com papel essencial na determinação da doença</a:t>
            </a:r>
          </a:p>
        </p:txBody>
      </p:sp>
    </p:spTree>
    <p:extLst>
      <p:ext uri="{BB962C8B-B14F-4D97-AF65-F5344CB8AC3E}">
        <p14:creationId xmlns:p14="http://schemas.microsoft.com/office/powerpoint/2010/main" val="26700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268" y="376634"/>
            <a:ext cx="7772400" cy="6999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Causa: Conceitos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800" y="2868524"/>
            <a:ext cx="8280400" cy="842484"/>
          </a:xfrm>
        </p:spPr>
        <p:txBody>
          <a:bodyPr/>
          <a:lstStyle/>
          <a:p>
            <a:pPr marL="109537" indent="0" algn="ctr">
              <a:spcBef>
                <a:spcPts val="0"/>
              </a:spcBef>
              <a:buNone/>
              <a:defRPr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causas “suficiente e componente” 							</a:t>
            </a:r>
            <a:r>
              <a:rPr lang="pt-BR" sz="1800" b="1" i="1" dirty="0" err="1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Rothman</a:t>
            </a:r>
            <a:endParaRPr lang="pt-BR" sz="18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40268" y="1554074"/>
            <a:ext cx="8280400" cy="8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Causa necessária</a:t>
            </a:r>
            <a:r>
              <a:rPr lang="pt-BR" altLang="pt-BR" sz="2400" dirty="0">
                <a:latin typeface="Arial Unicode MS" panose="020B0604020202020204" pitchFamily="34" charset="-128"/>
              </a:rPr>
              <a:t>: </a:t>
            </a:r>
            <a:r>
              <a:rPr lang="pt-B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doença </a:t>
            </a:r>
            <a:r>
              <a:rPr lang="pt-BR" sz="24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só</a:t>
            </a:r>
            <a:r>
              <a:rPr lang="pt-B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 desenvolve na sua presença, mas esta pode não ser suficiente! </a:t>
            </a:r>
            <a:endParaRPr lang="pt-BR" altLang="pt-B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B1DE585-547B-47B8-8CC6-E8B1FF4C4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4" y="3792423"/>
            <a:ext cx="8144932" cy="22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Causa suficiente</a:t>
            </a:r>
            <a:r>
              <a:rPr lang="pt-BR" altLang="pt-BR" sz="2400" dirty="0">
                <a:latin typeface="Arial Unicode MS" panose="020B0604020202020204" pitchFamily="34" charset="-128"/>
              </a:rPr>
              <a:t>: condição mínima de eventos para que a doença ocorra. Uma causa suficiente geralmente é composta por diversos componentes </a:t>
            </a:r>
            <a:r>
              <a:rPr lang="pt-BR" altLang="pt-BR" sz="1800" dirty="0">
                <a:latin typeface="Arial Unicode MS" panose="020B0604020202020204" pitchFamily="34" charset="-128"/>
              </a:rPr>
              <a:t>(inclui a “necessária”)</a:t>
            </a:r>
          </a:p>
          <a:p>
            <a:pPr eaLnBrk="1" hangingPunct="1">
              <a:spcBef>
                <a:spcPct val="90000"/>
              </a:spcBef>
              <a:buFont typeface="Wingdings" panose="05000000000000000000" pitchFamily="2" charset="2"/>
              <a:buChar char="ü"/>
            </a:pPr>
            <a:r>
              <a:rPr lang="pt-BR" alt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Causa componente</a:t>
            </a:r>
            <a:r>
              <a:rPr lang="pt-BR" altLang="pt-BR" sz="2400" dirty="0">
                <a:latin typeface="Arial Unicode MS" panose="020B0604020202020204" pitchFamily="34" charset="-128"/>
              </a:rPr>
              <a:t>: componentes da causa suficiente</a:t>
            </a:r>
            <a:endParaRPr lang="pt-BR" altLang="pt-B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594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872" y="449372"/>
            <a:ext cx="8183032" cy="487563"/>
          </a:xfrm>
        </p:spPr>
        <p:txBody>
          <a:bodyPr/>
          <a:lstStyle/>
          <a:p>
            <a:pPr marL="109537" indent="0" algn="ctr">
              <a:buNone/>
              <a:defRPr/>
            </a:pPr>
            <a:r>
              <a:rPr lang="pt-BR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Modelo de Causas “Suficiente e Componente”</a:t>
            </a:r>
          </a:p>
        </p:txBody>
      </p:sp>
      <p:sp>
        <p:nvSpPr>
          <p:cNvPr id="4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383800" y="1298445"/>
            <a:ext cx="6883201" cy="128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80000"/>
              </a:lnSpc>
              <a:spcBef>
                <a:spcPct val="90000"/>
              </a:spcBef>
              <a:buNone/>
            </a:pPr>
            <a:r>
              <a:rPr lang="pt-BR" sz="2000" b="1" dirty="0"/>
              <a:t>Ex.: tuberculose </a:t>
            </a:r>
            <a:r>
              <a:rPr lang="pt-BR" sz="1800" b="1" dirty="0"/>
              <a:t>(d. infecciosa, transmissível)</a:t>
            </a:r>
          </a:p>
          <a:p>
            <a:pPr marL="107950" indent="431800" eaLnBrk="1" hangingPunct="1">
              <a:spcBef>
                <a:spcPct val="90000"/>
              </a:spcBef>
              <a:buNone/>
            </a:pPr>
            <a:r>
              <a:rPr lang="pt-BR" sz="1900" b="1" dirty="0"/>
              <a:t>1. </a:t>
            </a:r>
            <a:r>
              <a:rPr lang="pt-BR" sz="1900" b="1" dirty="0">
                <a:solidFill>
                  <a:srgbClr val="00B050"/>
                </a:solidFill>
              </a:rPr>
              <a:t>A</a:t>
            </a:r>
            <a:r>
              <a:rPr lang="pt-BR" sz="1900" dirty="0"/>
              <a:t>=alcoolismo; </a:t>
            </a:r>
            <a:r>
              <a:rPr lang="pt-BR" sz="1900" b="1" dirty="0">
                <a:solidFill>
                  <a:srgbClr val="00B050"/>
                </a:solidFill>
              </a:rPr>
              <a:t>U</a:t>
            </a:r>
            <a:r>
              <a:rPr lang="pt-BR" sz="1900" dirty="0"/>
              <a:t>=desnutrição; </a:t>
            </a:r>
            <a:r>
              <a:rPr lang="pt-BR" sz="1900" b="1" dirty="0">
                <a:solidFill>
                  <a:srgbClr val="C00000"/>
                </a:solidFill>
              </a:rPr>
              <a:t>B</a:t>
            </a:r>
            <a:r>
              <a:rPr lang="pt-BR" sz="1900" dirty="0"/>
              <a:t>=M. </a:t>
            </a:r>
            <a:r>
              <a:rPr lang="pt-BR" sz="1900" dirty="0" err="1"/>
              <a:t>tuberculosis</a:t>
            </a:r>
            <a:endParaRPr lang="pt-BR" sz="1900" dirty="0"/>
          </a:p>
          <a:p>
            <a:pPr marL="107950" indent="431800" eaLnBrk="1" hangingPunct="1">
              <a:spcBef>
                <a:spcPts val="600"/>
              </a:spcBef>
              <a:buNone/>
            </a:pPr>
            <a:r>
              <a:rPr lang="pt-BR" sz="1900" b="1" dirty="0"/>
              <a:t>2. </a:t>
            </a:r>
            <a:r>
              <a:rPr lang="pt-BR" sz="1900" b="1" dirty="0">
                <a:solidFill>
                  <a:srgbClr val="00B050"/>
                </a:solidFill>
              </a:rPr>
              <a:t>T</a:t>
            </a:r>
            <a:r>
              <a:rPr lang="pt-BR" sz="1900" dirty="0"/>
              <a:t>=imunodepressão; </a:t>
            </a:r>
            <a:r>
              <a:rPr lang="pt-BR" sz="1900" b="1" dirty="0">
                <a:solidFill>
                  <a:srgbClr val="00B050"/>
                </a:solidFill>
              </a:rPr>
              <a:t>X</a:t>
            </a:r>
            <a:r>
              <a:rPr lang="pt-BR" sz="1900" dirty="0"/>
              <a:t>=AIDS; </a:t>
            </a:r>
            <a:r>
              <a:rPr lang="pt-BR" sz="1900" b="1" dirty="0">
                <a:solidFill>
                  <a:srgbClr val="C00000"/>
                </a:solidFill>
              </a:rPr>
              <a:t>B</a:t>
            </a:r>
            <a:r>
              <a:rPr lang="pt-BR" sz="1900" dirty="0"/>
              <a:t>=M. </a:t>
            </a:r>
            <a:r>
              <a:rPr lang="pt-BR" sz="1900" dirty="0" err="1"/>
              <a:t>tuberculosis</a:t>
            </a:r>
            <a:endParaRPr lang="pt-BR" altLang="pt-BR" sz="1900" dirty="0">
              <a:latin typeface="Arial Unicode MS" panose="020B0604020202020204" pitchFamily="34" charset="-128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306020" y="3644900"/>
            <a:ext cx="1524000" cy="15113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stCxn id="5" idx="2"/>
            <a:endCxn id="5" idx="6"/>
          </p:cNvCxnSpPr>
          <p:nvPr/>
        </p:nvCxnSpPr>
        <p:spPr>
          <a:xfrm>
            <a:off x="1306020" y="4400550"/>
            <a:ext cx="152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endCxn id="5" idx="4"/>
          </p:cNvCxnSpPr>
          <p:nvPr/>
        </p:nvCxnSpPr>
        <p:spPr>
          <a:xfrm>
            <a:off x="2055320" y="4400550"/>
            <a:ext cx="12700" cy="7556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4517040" y="3644900"/>
            <a:ext cx="1524000" cy="15113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>
            <a:stCxn id="17" idx="2"/>
            <a:endCxn id="17" idx="6"/>
          </p:cNvCxnSpPr>
          <p:nvPr/>
        </p:nvCxnSpPr>
        <p:spPr>
          <a:xfrm>
            <a:off x="4517040" y="4400550"/>
            <a:ext cx="152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endCxn id="17" idx="4"/>
          </p:cNvCxnSpPr>
          <p:nvPr/>
        </p:nvCxnSpPr>
        <p:spPr>
          <a:xfrm>
            <a:off x="5266340" y="4400550"/>
            <a:ext cx="12700" cy="7556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156145" y="5285951"/>
            <a:ext cx="2008883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/>
              <a:t>Causa Suficiente 1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342193" y="5285951"/>
            <a:ext cx="2008883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/>
              <a:t>Causa Suficiente 2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881434" y="387732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U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362817" y="4516763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012934" y="383605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141591" y="4516763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803819" y="452851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577633" y="452851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052681" y="2981932"/>
            <a:ext cx="2127505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/>
              <a:t>Causa Componente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438839" y="2981932"/>
            <a:ext cx="1915909" cy="3385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/>
              <a:t>Causa Necessária</a:t>
            </a:r>
          </a:p>
        </p:txBody>
      </p:sp>
      <p:cxnSp>
        <p:nvCxnSpPr>
          <p:cNvPr id="35" name="Conector reto 34"/>
          <p:cNvCxnSpPr/>
          <p:nvPr/>
        </p:nvCxnSpPr>
        <p:spPr>
          <a:xfrm flipH="1" flipV="1">
            <a:off x="1066497" y="3903866"/>
            <a:ext cx="668938" cy="7032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cxnSpLocks/>
          </p:cNvCxnSpPr>
          <p:nvPr/>
        </p:nvCxnSpPr>
        <p:spPr>
          <a:xfrm flipH="1" flipV="1">
            <a:off x="4098275" y="3901235"/>
            <a:ext cx="726324" cy="6491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cxnSpLocks/>
          </p:cNvCxnSpPr>
          <p:nvPr/>
        </p:nvCxnSpPr>
        <p:spPr>
          <a:xfrm flipH="1" flipV="1">
            <a:off x="1098590" y="3903866"/>
            <a:ext cx="747237" cy="1133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cxnSpLocks/>
          </p:cNvCxnSpPr>
          <p:nvPr/>
        </p:nvCxnSpPr>
        <p:spPr>
          <a:xfrm flipH="1" flipV="1">
            <a:off x="2880607" y="3333186"/>
            <a:ext cx="1217668" cy="5706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cxnSpLocks/>
          </p:cNvCxnSpPr>
          <p:nvPr/>
        </p:nvCxnSpPr>
        <p:spPr>
          <a:xfrm flipH="1" flipV="1">
            <a:off x="4043934" y="3877330"/>
            <a:ext cx="966612" cy="169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078568" y="3320486"/>
            <a:ext cx="610464" cy="5818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o 53"/>
          <p:cNvSpPr/>
          <p:nvPr/>
        </p:nvSpPr>
        <p:spPr>
          <a:xfrm flipV="1">
            <a:off x="493344" y="2080334"/>
            <a:ext cx="4123825" cy="2584751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Arco 54"/>
          <p:cNvSpPr/>
          <p:nvPr/>
        </p:nvSpPr>
        <p:spPr>
          <a:xfrm flipV="1">
            <a:off x="5198285" y="1823898"/>
            <a:ext cx="1081750" cy="2819304"/>
          </a:xfrm>
          <a:prstGeom prst="arc">
            <a:avLst>
              <a:gd name="adj1" fmla="val 16200000"/>
              <a:gd name="adj2" fmla="val 2066458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7AD272-1205-4350-AA0B-64C4B2B0C725}"/>
              </a:ext>
            </a:extLst>
          </p:cNvPr>
          <p:cNvSpPr txBox="1"/>
          <p:nvPr/>
        </p:nvSpPr>
        <p:spPr>
          <a:xfrm>
            <a:off x="266700" y="6391232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i="1" dirty="0" err="1">
                <a:latin typeface="Arial Narrow" panose="020B0606020202030204" pitchFamily="34" charset="0"/>
              </a:rPr>
              <a:t>Rothman</a:t>
            </a:r>
            <a:endParaRPr lang="pt-BR" sz="1600" b="1" i="1" dirty="0">
              <a:latin typeface="Arial Narrow" panose="020B0606020202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E6F950E-A688-4065-A7D4-15101408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0" y="1570617"/>
            <a:ext cx="1524467" cy="1024670"/>
          </a:xfrm>
          <a:prstGeom prst="rect">
            <a:avLst/>
          </a:prstGeom>
          <a:effectLst>
            <a:softEdge rad="38100"/>
          </a:effectLst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1AA9455-3DDD-45B0-9FEB-AF387892C2FC}"/>
              </a:ext>
            </a:extLst>
          </p:cNvPr>
          <p:cNvGrpSpPr/>
          <p:nvPr/>
        </p:nvGrpSpPr>
        <p:grpSpPr>
          <a:xfrm>
            <a:off x="6512641" y="2839826"/>
            <a:ext cx="2429185" cy="3917590"/>
            <a:chOff x="6512641" y="2839826"/>
            <a:chExt cx="2429185" cy="3917590"/>
          </a:xfrm>
        </p:grpSpPr>
        <p:sp>
          <p:nvSpPr>
            <p:cNvPr id="56" name="CaixaDeTexto 55"/>
            <p:cNvSpPr txBox="1"/>
            <p:nvPr/>
          </p:nvSpPr>
          <p:spPr>
            <a:xfrm>
              <a:off x="7417725" y="4173863"/>
              <a:ext cx="1292341" cy="52322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Verdana" panose="020B0604030504040204" pitchFamily="34" charset="0"/>
                  <a:ea typeface="Verdana" panose="020B0604030504040204" pitchFamily="34" charset="0"/>
                </a:rPr>
                <a:t>DCNT</a:t>
              </a:r>
            </a:p>
          </p:txBody>
        </p:sp>
        <p:cxnSp>
          <p:nvCxnSpPr>
            <p:cNvPr id="58" name="Conector de seta reta 57"/>
            <p:cNvCxnSpPr/>
            <p:nvPr/>
          </p:nvCxnSpPr>
          <p:spPr>
            <a:xfrm flipH="1" flipV="1">
              <a:off x="7096855" y="3464513"/>
              <a:ext cx="759144" cy="57634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/>
            <p:cNvSpPr txBox="1"/>
            <p:nvPr/>
          </p:nvSpPr>
          <p:spPr>
            <a:xfrm>
              <a:off x="6667437" y="2839826"/>
              <a:ext cx="5421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b="1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93D4649-076F-40A6-9A66-A55A46631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7040" y="5363883"/>
              <a:ext cx="2160388" cy="1393533"/>
            </a:xfrm>
            <a:prstGeom prst="rect">
              <a:avLst/>
            </a:prstGeom>
            <a:effectLst>
              <a:softEdge rad="38100"/>
            </a:effectLst>
          </p:spPr>
        </p:pic>
        <p:sp>
          <p:nvSpPr>
            <p:cNvPr id="4" name="Retângulo 3"/>
            <p:cNvSpPr/>
            <p:nvPr/>
          </p:nvSpPr>
          <p:spPr>
            <a:xfrm>
              <a:off x="6512641" y="5684735"/>
              <a:ext cx="2429185" cy="877163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700" b="1" dirty="0"/>
                <a:t>Há diversos </a:t>
              </a:r>
            </a:p>
            <a:p>
              <a:pPr algn="ctr"/>
              <a:r>
                <a:rPr lang="pt-BR" sz="1700" b="1" dirty="0"/>
                <a:t>conjuntos de causas </a:t>
              </a:r>
            </a:p>
            <a:p>
              <a:pPr algn="ctr"/>
              <a:r>
                <a:rPr lang="pt-BR" sz="1700" b="1" dirty="0"/>
                <a:t>suficientes </a:t>
              </a:r>
            </a:p>
          </p:txBody>
        </p:sp>
        <p:cxnSp>
          <p:nvCxnSpPr>
            <p:cNvPr id="60" name="Conector de seta reta 59"/>
            <p:cNvCxnSpPr/>
            <p:nvPr/>
          </p:nvCxnSpPr>
          <p:spPr>
            <a:xfrm flipH="1">
              <a:off x="7775228" y="4790120"/>
              <a:ext cx="455404" cy="89461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4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600810" y="1199214"/>
            <a:ext cx="6493878" cy="5184047"/>
          </a:xfrm>
        </p:spPr>
        <p:txBody>
          <a:bodyPr>
            <a:normAutofit/>
          </a:bodyPr>
          <a:lstStyle/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Idade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Sexo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Fatores genéticos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Tabagismo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Consumo excessivo de bebidas alcoólicas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Obesidade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Fatores nutricionais</a:t>
            </a:r>
          </a:p>
          <a:p>
            <a:pPr marL="449263" lvl="2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Verdana" pitchFamily="34" charset="0"/>
              </a:rPr>
              <a:t>Consumo insuficiente de frutas e hortaliças</a:t>
            </a:r>
          </a:p>
          <a:p>
            <a:pPr marL="449263" lvl="2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Verdana" pitchFamily="34" charset="0"/>
              </a:rPr>
              <a:t>Consumo excessivo de gorduras animais</a:t>
            </a:r>
          </a:p>
          <a:p>
            <a:pPr marL="449263" lvl="2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b="1" dirty="0">
                <a:latin typeface="Verdana" pitchFamily="34" charset="0"/>
              </a:rPr>
              <a:t>Consumo de sal e açúcar acima da recomendação</a:t>
            </a:r>
          </a:p>
          <a:p>
            <a:pPr marL="179388" indent="-1793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Inatividade física</a:t>
            </a:r>
          </a:p>
          <a:p>
            <a:pPr marL="365760" indent="-256032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>
                <a:latin typeface="Verdana" pitchFamily="34" charset="0"/>
              </a:rPr>
              <a:t>Exposições tóxicas ocupacionais/ambientais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7412" y="294858"/>
            <a:ext cx="7606193" cy="695507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Consagrados Fatores de Risco para </a:t>
            </a: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58972" y="2473377"/>
            <a:ext cx="5953178" cy="34177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CFA55A-63FE-4C56-BF2A-7045CAAE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184" y="3518827"/>
            <a:ext cx="634038" cy="7094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F51D36-97CF-4218-B0A9-6209C95A2651}"/>
              </a:ext>
            </a:extLst>
          </p:cNvPr>
          <p:cNvSpPr txBox="1"/>
          <p:nvPr/>
        </p:nvSpPr>
        <p:spPr>
          <a:xfrm>
            <a:off x="5052777" y="999159"/>
            <a:ext cx="3267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ou causas componentes</a:t>
            </a:r>
          </a:p>
        </p:txBody>
      </p:sp>
    </p:spTree>
    <p:extLst>
      <p:ext uri="{BB962C8B-B14F-4D97-AF65-F5344CB8AC3E}">
        <p14:creationId xmlns:p14="http://schemas.microsoft.com/office/powerpoint/2010/main" val="14473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885122" y="1536492"/>
            <a:ext cx="3379789" cy="318541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TRANSMISSÍVEIS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pt-BR" altLang="pt-BR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pt-BR" altLang="pt-BR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Agente infeccioso</a:t>
            </a: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Ambiente</a:t>
            </a: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Susceptível (hospedeiro)</a:t>
            </a:r>
          </a:p>
        </p:txBody>
      </p:sp>
      <p:sp>
        <p:nvSpPr>
          <p:cNvPr id="2048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5040210" y="2568679"/>
            <a:ext cx="3379788" cy="339740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NÃO TRANSMISSÍVEIS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pt-BR" altLang="pt-BR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Fatores de risco</a:t>
            </a: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Ambiente</a:t>
            </a:r>
          </a:p>
          <a:p>
            <a:pPr marL="693738" lvl="1" indent="-236538" eaLnBrk="1" hangingPunct="1">
              <a:spcBef>
                <a:spcPct val="70000"/>
              </a:spcBef>
            </a:pP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Susceptível (genética)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549275"/>
            <a:ext cx="7772400" cy="6111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DINÂMICA DAS DOENÇAS</a:t>
            </a:r>
          </a:p>
        </p:txBody>
      </p:sp>
    </p:spTree>
    <p:extLst>
      <p:ext uri="{BB962C8B-B14F-4D97-AF65-F5344CB8AC3E}">
        <p14:creationId xmlns:p14="http://schemas.microsoft.com/office/powerpoint/2010/main" val="700139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1573760" y="1741855"/>
            <a:ext cx="4343400" cy="2895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1573760" y="2732455"/>
            <a:ext cx="4343400" cy="19050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1573760" y="3494455"/>
            <a:ext cx="4343400" cy="11430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573760" y="4637455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1573760" y="1284655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b="1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993360" y="2445118"/>
            <a:ext cx="2263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 b="1">
                <a:latin typeface="Verdana" panose="020B0604030504040204" pitchFamily="34" charset="0"/>
              </a:rPr>
              <a:t>População geral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993360" y="1513255"/>
            <a:ext cx="1805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 b="1" dirty="0" err="1">
                <a:latin typeface="Verdana" panose="020B0604030504040204" pitchFamily="34" charset="0"/>
              </a:rPr>
              <a:t>Susceptíveis</a:t>
            </a:r>
            <a:endParaRPr lang="en-US" altLang="pt-BR" sz="1800" b="1" dirty="0">
              <a:latin typeface="Verdana" panose="020B0604030504040204" pitchFamily="34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993360" y="3283318"/>
            <a:ext cx="1691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 b="1">
                <a:latin typeface="Verdana" panose="020B0604030504040204" pitchFamily="34" charset="0"/>
              </a:rPr>
              <a:t>Resistentes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03340" y="4691825"/>
            <a:ext cx="5155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 b="1" dirty="0">
                <a:latin typeface="Verdana" panose="020B0604030504040204" pitchFamily="34" charset="0"/>
              </a:rPr>
              <a:t>Tempo de </a:t>
            </a:r>
            <a:r>
              <a:rPr lang="en-US" altLang="pt-BR" sz="1800" b="1" dirty="0" err="1">
                <a:latin typeface="Verdana" panose="020B0604030504040204" pitchFamily="34" charset="0"/>
              </a:rPr>
              <a:t>exposição</a:t>
            </a:r>
            <a:r>
              <a:rPr lang="en-US" altLang="pt-BR" sz="1800" b="1" dirty="0">
                <a:latin typeface="Verdana" panose="020B0604030504040204" pitchFamily="34" charset="0"/>
              </a:rPr>
              <a:t> a </a:t>
            </a:r>
            <a:r>
              <a:rPr lang="en-US" altLang="pt-BR" sz="1800" b="1" dirty="0" err="1">
                <a:latin typeface="Verdana" panose="020B0604030504040204" pitchFamily="34" charset="0"/>
              </a:rPr>
              <a:t>fatores</a:t>
            </a:r>
            <a:r>
              <a:rPr lang="en-US" altLang="pt-BR" sz="1800" b="1" dirty="0">
                <a:latin typeface="Verdana" panose="020B0604030504040204" pitchFamily="34" charset="0"/>
              </a:rPr>
              <a:t> de </a:t>
            </a:r>
            <a:r>
              <a:rPr lang="en-US" altLang="pt-BR" sz="1800" b="1" dirty="0" err="1">
                <a:latin typeface="Verdana" panose="020B0604030504040204" pitchFamily="34" charset="0"/>
              </a:rPr>
              <a:t>risco</a:t>
            </a:r>
            <a:endParaRPr lang="en-US" altLang="pt-BR" sz="1800" b="1" dirty="0">
              <a:latin typeface="Verdana" panose="020B0604030504040204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35560" y="1208455"/>
            <a:ext cx="875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BR" sz="1800" b="1">
                <a:latin typeface="Verdana" panose="020B0604030504040204" pitchFamily="34" charset="0"/>
              </a:rPr>
              <a:t>Risco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1237563" y="350146"/>
            <a:ext cx="66851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Papel da susceptibilidade genética a doenças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71920" y="5688827"/>
            <a:ext cx="598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Efeito da exposição → CUMULATIVO!</a:t>
            </a: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Pode haver efeito de associação entre </a:t>
            </a:r>
            <a:r>
              <a:rPr lang="pt-BR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fat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</a:rPr>
              <a:t>. de risco ou entre genética e fator de risco</a:t>
            </a:r>
          </a:p>
        </p:txBody>
      </p:sp>
      <p:sp>
        <p:nvSpPr>
          <p:cNvPr id="27" name="Seta para a direita 26"/>
          <p:cNvSpPr/>
          <p:nvPr/>
        </p:nvSpPr>
        <p:spPr>
          <a:xfrm rot="5400000">
            <a:off x="6172314" y="5244176"/>
            <a:ext cx="400921" cy="23593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8EC290-EE5F-4D34-9B88-624ABB0E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695" y="266083"/>
            <a:ext cx="989419" cy="7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407E5C8-4939-45B3-9530-DB99CC1E27AA}"/>
              </a:ext>
            </a:extLst>
          </p:cNvPr>
          <p:cNvGrpSpPr/>
          <p:nvPr/>
        </p:nvGrpSpPr>
        <p:grpSpPr>
          <a:xfrm>
            <a:off x="1440492" y="277315"/>
            <a:ext cx="6463427" cy="6434867"/>
            <a:chOff x="1490802" y="277315"/>
            <a:chExt cx="6463427" cy="643486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696ACDC-3AC6-4967-AFCD-AB4B2E02D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0802" y="277315"/>
              <a:ext cx="6463427" cy="6434867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72FEAC-DE80-48A8-A117-6A5C28E76856}"/>
                </a:ext>
              </a:extLst>
            </p:cNvPr>
            <p:cNvSpPr/>
            <p:nvPr/>
          </p:nvSpPr>
          <p:spPr>
            <a:xfrm>
              <a:off x="1999031" y="1553101"/>
              <a:ext cx="5323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altLang="pt-BR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epidemiologia</a:t>
              </a:r>
              <a:r>
                <a:rPr lang="pt-BR" altLang="pt-B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 surge das observações de Hipócrates (~2000 anos) de que fatores ambientais influenciavam a ocorrência de doenças. Esta ciência </a:t>
              </a:r>
              <a:r>
                <a:rPr lang="pt-BR" altLang="pt-BR" i="1" dirty="0">
                  <a:latin typeface="Arial" panose="020B0604020202020204" pitchFamily="34" charset="0"/>
                  <a:cs typeface="Arial" panose="020B0604020202020204" pitchFamily="34" charset="0"/>
                </a:rPr>
                <a:t>(estuda a distribuição das doenças em grupos humanos) </a:t>
              </a:r>
              <a:r>
                <a:rPr lang="pt-BR" altLang="pt-B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passou a ser usada em larga escala no </a:t>
              </a:r>
              <a:r>
                <a:rPr lang="pt-BR" altLang="pt-BR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séc.XIX</a:t>
              </a:r>
              <a:r>
                <a:rPr lang="pt-BR" altLang="pt-B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C0B84494-71E4-492E-839E-06D07707565F}"/>
                </a:ext>
              </a:extLst>
            </p:cNvPr>
            <p:cNvSpPr/>
            <p:nvPr/>
          </p:nvSpPr>
          <p:spPr>
            <a:xfrm>
              <a:off x="2213048" y="3672921"/>
              <a:ext cx="509665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Sua aplicação foi inicialmente dirigida ao controle de doenças transmissíveis e no séc. XX também ao estudo das relações entre condições/agentes ambientais e doenças específicas de instalação </a:t>
              </a:r>
              <a:r>
                <a:rPr lang="pt-BR" altLang="pt-BR" sz="2000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crônica</a:t>
              </a:r>
              <a:r>
                <a:rPr lang="pt-BR" altLang="pt-BR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BB95DE3D-504B-D04C-88BE-C7F46CF58D8C}"/>
              </a:ext>
            </a:extLst>
          </p:cNvPr>
          <p:cNvSpPr/>
          <p:nvPr/>
        </p:nvSpPr>
        <p:spPr>
          <a:xfrm>
            <a:off x="2253607" y="2072991"/>
            <a:ext cx="4636785" cy="3019032"/>
          </a:xfrm>
          <a:prstGeom prst="rect">
            <a:avLst/>
          </a:prstGeom>
          <a:solidFill>
            <a:srgbClr val="E7F9F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A moderna epidemiologia estrutura-se em torno de um conceito fundamental – RISCO – e outro correlato – FATOR DE RISCO</a:t>
            </a:r>
          </a:p>
        </p:txBody>
      </p:sp>
    </p:spTree>
    <p:extLst>
      <p:ext uri="{BB962C8B-B14F-4D97-AF65-F5344CB8AC3E}">
        <p14:creationId xmlns:p14="http://schemas.microsoft.com/office/powerpoint/2010/main" val="5655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D465938-5FE4-4C72-92C4-EFAD670E22F8}"/>
              </a:ext>
            </a:extLst>
          </p:cNvPr>
          <p:cNvSpPr txBox="1">
            <a:spLocks noChangeArrowheads="1"/>
          </p:cNvSpPr>
          <p:nvPr/>
        </p:nvSpPr>
        <p:spPr>
          <a:xfrm>
            <a:off x="374754" y="374755"/>
            <a:ext cx="8394492" cy="110638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HISTÓRIA NATURAL do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Diabetes Mellitus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</a:t>
            </a:r>
            <a:r>
              <a:rPr lang="pt-BR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ipo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</a:t>
            </a:r>
            <a:endParaRPr lang="pt-BR" sz="40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4EEB41F1-930A-424D-8482-89DB2B07B8C4}"/>
              </a:ext>
            </a:extLst>
          </p:cNvPr>
          <p:cNvGrpSpPr/>
          <p:nvPr/>
        </p:nvGrpSpPr>
        <p:grpSpPr>
          <a:xfrm>
            <a:off x="289151" y="1641372"/>
            <a:ext cx="7444569" cy="701370"/>
            <a:chOff x="289151" y="1641372"/>
            <a:chExt cx="7444569" cy="701370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4BC26C72-4D40-4FDE-B9D1-F81D097C21A3}"/>
                </a:ext>
              </a:extLst>
            </p:cNvPr>
            <p:cNvSpPr txBox="1"/>
            <p:nvPr/>
          </p:nvSpPr>
          <p:spPr>
            <a:xfrm>
              <a:off x="289151" y="1813248"/>
              <a:ext cx="1592786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de Susceptibilidade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A131764C-49B7-4563-BE7E-C0826E4BCDEB}"/>
                </a:ext>
              </a:extLst>
            </p:cNvPr>
            <p:cNvSpPr txBox="1"/>
            <p:nvPr/>
          </p:nvSpPr>
          <p:spPr>
            <a:xfrm>
              <a:off x="2497945" y="1641372"/>
              <a:ext cx="1726323" cy="6924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Pré-clínica</a:t>
              </a:r>
            </a:p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</a:t>
              </a:r>
            </a:p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Período de latência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4B31BD0-961E-41ED-9DED-78BBF6464ED2}"/>
                </a:ext>
              </a:extLst>
            </p:cNvPr>
            <p:cNvSpPr txBox="1"/>
            <p:nvPr/>
          </p:nvSpPr>
          <p:spPr>
            <a:xfrm>
              <a:off x="4499168" y="2043085"/>
              <a:ext cx="1688446" cy="2923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Clínica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FB294154-4B3E-4A7A-9A3E-5A276785AFE2}"/>
                </a:ext>
              </a:extLst>
            </p:cNvPr>
            <p:cNvSpPr txBox="1"/>
            <p:nvPr/>
          </p:nvSpPr>
          <p:spPr>
            <a:xfrm>
              <a:off x="6324012" y="1850299"/>
              <a:ext cx="1409708" cy="4924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de Incapacidade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74F55E2-B5D9-4D90-9AE6-3D5F3A0C87EE}"/>
              </a:ext>
            </a:extLst>
          </p:cNvPr>
          <p:cNvGrpSpPr/>
          <p:nvPr/>
        </p:nvGrpSpPr>
        <p:grpSpPr>
          <a:xfrm>
            <a:off x="1426788" y="1623280"/>
            <a:ext cx="3641835" cy="4297394"/>
            <a:chOff x="1426788" y="1623280"/>
            <a:chExt cx="3641835" cy="4297394"/>
          </a:xfrm>
        </p:grpSpPr>
        <p:cxnSp>
          <p:nvCxnSpPr>
            <p:cNvPr id="29" name="Conector de seta reta 8">
              <a:extLst>
                <a:ext uri="{FF2B5EF4-FFF2-40B4-BE49-F238E27FC236}">
                  <a16:creationId xmlns:a16="http://schemas.microsoft.com/office/drawing/2014/main" id="{568DDC0C-E587-4B88-9C58-E2E0B6306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5913" y="1641372"/>
              <a:ext cx="12032" cy="3748292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16">
              <a:extLst>
                <a:ext uri="{FF2B5EF4-FFF2-40B4-BE49-F238E27FC236}">
                  <a16:creationId xmlns:a16="http://schemas.microsoft.com/office/drawing/2014/main" id="{488FB28A-5486-46C5-A1F2-D95722ED55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9613" y="1623280"/>
              <a:ext cx="25398" cy="380495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2632963-ED6A-4C9F-985C-753347018C08}"/>
                </a:ext>
              </a:extLst>
            </p:cNvPr>
            <p:cNvSpPr txBox="1"/>
            <p:nvPr/>
          </p:nvSpPr>
          <p:spPr>
            <a:xfrm>
              <a:off x="1426788" y="5428231"/>
              <a:ext cx="1641224" cy="4924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Início Biológico </a:t>
              </a:r>
            </a:p>
            <a:p>
              <a:pPr algn="ctr"/>
              <a:r>
                <a:rPr lang="pt-BR" sz="13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 Doença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6E2B19F8-BD80-4524-AD1E-1AAFC7B9DC66}"/>
                </a:ext>
              </a:extLst>
            </p:cNvPr>
            <p:cNvSpPr txBox="1"/>
            <p:nvPr/>
          </p:nvSpPr>
          <p:spPr>
            <a:xfrm>
              <a:off x="3427398" y="5428231"/>
              <a:ext cx="1641225" cy="4924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Início dos Sinais </a:t>
              </a:r>
            </a:p>
            <a:p>
              <a:pPr algn="ctr"/>
              <a:r>
                <a:rPr lang="pt-BR" sz="13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Sintomas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87B328E4-5656-41DB-A721-6B8668A4053D}"/>
              </a:ext>
            </a:extLst>
          </p:cNvPr>
          <p:cNvGrpSpPr/>
          <p:nvPr/>
        </p:nvGrpSpPr>
        <p:grpSpPr>
          <a:xfrm>
            <a:off x="2642167" y="4024229"/>
            <a:ext cx="5614192" cy="1200329"/>
            <a:chOff x="2642167" y="3952037"/>
            <a:chExt cx="5614192" cy="1200329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E70B7C6B-4093-43CB-8D85-45E606430473}"/>
                </a:ext>
              </a:extLst>
            </p:cNvPr>
            <p:cNvGrpSpPr/>
            <p:nvPr/>
          </p:nvGrpSpPr>
          <p:grpSpPr>
            <a:xfrm>
              <a:off x="3062779" y="3952037"/>
              <a:ext cx="4646877" cy="1200329"/>
              <a:chOff x="3062779" y="3952037"/>
              <a:chExt cx="4646877" cy="1200329"/>
            </a:xfrm>
          </p:grpSpPr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BAB867D-F107-46BA-82D2-44CB9811A0AF}"/>
                  </a:ext>
                </a:extLst>
              </p:cNvPr>
              <p:cNvSpPr txBox="1"/>
              <p:nvPr/>
            </p:nvSpPr>
            <p:spPr>
              <a:xfrm>
                <a:off x="3062779" y="4009659"/>
                <a:ext cx="1154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>
                    <a:latin typeface="Arial Narrow" panose="020B0606020202030204" pitchFamily="34" charset="0"/>
                  </a:rPr>
                  <a:t>Obesidade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3BF873D-2CDF-4444-A030-F7C7B00ED1FC}"/>
                  </a:ext>
                </a:extLst>
              </p:cNvPr>
              <p:cNvSpPr txBox="1"/>
              <p:nvPr/>
            </p:nvSpPr>
            <p:spPr>
              <a:xfrm>
                <a:off x="4224268" y="4036328"/>
                <a:ext cx="10942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err="1">
                    <a:latin typeface="Arial Narrow" panose="020B0606020202030204" pitchFamily="34" charset="0"/>
                  </a:rPr>
                  <a:t>Pré</a:t>
                </a:r>
                <a:r>
                  <a:rPr lang="pt-BR" b="1" dirty="0">
                    <a:latin typeface="Arial Narrow" panose="020B0606020202030204" pitchFamily="34" charset="0"/>
                  </a:rPr>
                  <a:t>-Diabetes</a:t>
                </a: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3CF9F68-09D1-4D77-876D-FFE079AD9383}"/>
                  </a:ext>
                </a:extLst>
              </p:cNvPr>
              <p:cNvSpPr txBox="1"/>
              <p:nvPr/>
            </p:nvSpPr>
            <p:spPr>
              <a:xfrm>
                <a:off x="5341189" y="4043745"/>
                <a:ext cx="1094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latin typeface="Arial Narrow" panose="020B0606020202030204" pitchFamily="34" charset="0"/>
                  </a:rPr>
                  <a:t>Diabetes</a:t>
                </a:r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0AD0DDA-1565-4788-94BA-402E974D73B5}"/>
                  </a:ext>
                </a:extLst>
              </p:cNvPr>
              <p:cNvSpPr txBox="1"/>
              <p:nvPr/>
            </p:nvSpPr>
            <p:spPr>
              <a:xfrm>
                <a:off x="6488379" y="3952037"/>
                <a:ext cx="1221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latin typeface="Arial Narrow" panose="020B0606020202030204" pitchFamily="34" charset="0"/>
                  </a:rPr>
                  <a:t>Infarto</a:t>
                </a:r>
              </a:p>
              <a:p>
                <a:pPr algn="ctr"/>
                <a:r>
                  <a:rPr lang="pt-BR" b="1" dirty="0">
                    <a:latin typeface="Arial Narrow" panose="020B0606020202030204" pitchFamily="34" charset="0"/>
                  </a:rPr>
                  <a:t>IRC</a:t>
                </a:r>
              </a:p>
              <a:p>
                <a:pPr algn="ctr"/>
                <a:r>
                  <a:rPr lang="pt-BR" b="1" dirty="0" err="1">
                    <a:latin typeface="Arial Narrow" panose="020B0606020202030204" pitchFamily="34" charset="0"/>
                  </a:rPr>
                  <a:t>Amaurose</a:t>
                </a:r>
                <a:endParaRPr lang="pt-BR" b="1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pt-BR" b="1" dirty="0">
                    <a:latin typeface="Arial Narrow" panose="020B0606020202030204" pitchFamily="34" charset="0"/>
                  </a:rPr>
                  <a:t>Amputação</a:t>
                </a:r>
              </a:p>
            </p:txBody>
          </p:sp>
        </p:grpSp>
        <p:pic>
          <p:nvPicPr>
            <p:cNvPr id="41" name="Picture 63" descr="coracao">
              <a:extLst>
                <a:ext uri="{FF2B5EF4-FFF2-40B4-BE49-F238E27FC236}">
                  <a16:creationId xmlns:a16="http://schemas.microsoft.com/office/drawing/2014/main" id="{FD370EAB-7D72-4CC3-909C-40F543E83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720" y="4020750"/>
              <a:ext cx="522639" cy="635282"/>
            </a:xfrm>
            <a:prstGeom prst="rect">
              <a:avLst/>
            </a:prstGeom>
            <a:noFill/>
            <a:ln w="3810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7">
              <a:extLst>
                <a:ext uri="{FF2B5EF4-FFF2-40B4-BE49-F238E27FC236}">
                  <a16:creationId xmlns:a16="http://schemas.microsoft.com/office/drawing/2014/main" id="{ED92FB88-657F-487B-8E65-8B09EB355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167" y="4366538"/>
              <a:ext cx="551313" cy="677051"/>
            </a:xfrm>
            <a:prstGeom prst="rect">
              <a:avLst/>
            </a:prstGeom>
            <a:noFill/>
            <a:ln w="3810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EB1B21A-B4F0-45A7-BBDA-8222D83CD5DC}"/>
              </a:ext>
            </a:extLst>
          </p:cNvPr>
          <p:cNvGrpSpPr/>
          <p:nvPr/>
        </p:nvGrpSpPr>
        <p:grpSpPr>
          <a:xfrm>
            <a:off x="374754" y="2206651"/>
            <a:ext cx="8394492" cy="1723869"/>
            <a:chOff x="374754" y="2206651"/>
            <a:chExt cx="8394492" cy="1723869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D8A55C34-1FDC-4583-BD52-6CAA3ADFB26B}"/>
                </a:ext>
              </a:extLst>
            </p:cNvPr>
            <p:cNvGrpSpPr/>
            <p:nvPr/>
          </p:nvGrpSpPr>
          <p:grpSpPr>
            <a:xfrm>
              <a:off x="374754" y="2206651"/>
              <a:ext cx="8394492" cy="1723869"/>
              <a:chOff x="434714" y="3561260"/>
              <a:chExt cx="8394492" cy="1450441"/>
            </a:xfrm>
          </p:grpSpPr>
          <p:sp>
            <p:nvSpPr>
              <p:cNvPr id="8" name="Right Arrow 32">
                <a:extLst>
                  <a:ext uri="{FF2B5EF4-FFF2-40B4-BE49-F238E27FC236}">
                    <a16:creationId xmlns:a16="http://schemas.microsoft.com/office/drawing/2014/main" id="{B0451FD1-E286-45D0-9CD8-E2AFF0694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714" y="3561260"/>
                <a:ext cx="8394492" cy="1450441"/>
              </a:xfrm>
              <a:prstGeom prst="rightArrow">
                <a:avLst>
                  <a:gd name="adj1" fmla="val 50000"/>
                  <a:gd name="adj2" fmla="val 50010"/>
                </a:avLst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FFFFFF"/>
                  </a:gs>
                </a:gsLst>
                <a:lin ang="108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FD5C403-881F-4570-996B-CA5ADD40FF6C}"/>
                  </a:ext>
                </a:extLst>
              </p:cNvPr>
              <p:cNvSpPr txBox="1"/>
              <p:nvPr/>
            </p:nvSpPr>
            <p:spPr>
              <a:xfrm>
                <a:off x="464696" y="4004096"/>
                <a:ext cx="1289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</a:rPr>
                  <a:t>Antecedente familiar</a:t>
                </a: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76EB748-54F6-434C-BC7A-AC8782B1C0D1}"/>
                  </a:ext>
                </a:extLst>
              </p:cNvPr>
              <p:cNvSpPr txBox="1"/>
              <p:nvPr/>
            </p:nvSpPr>
            <p:spPr>
              <a:xfrm rot="20238702">
                <a:off x="1476625" y="3763200"/>
                <a:ext cx="1473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</a:rPr>
                  <a:t>Dieta inadequada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045943C-167C-404D-AE52-F8F86241C7ED}"/>
                  </a:ext>
                </a:extLst>
              </p:cNvPr>
              <p:cNvSpPr txBox="1"/>
              <p:nvPr/>
            </p:nvSpPr>
            <p:spPr>
              <a:xfrm rot="20076147">
                <a:off x="1583508" y="4266503"/>
                <a:ext cx="1394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</a:rPr>
                  <a:t>Inatividade física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7B13A3C-3311-4D4E-A9D2-F77BB1E46887}"/>
                  </a:ext>
                </a:extLst>
              </p:cNvPr>
              <p:cNvSpPr txBox="1"/>
              <p:nvPr/>
            </p:nvSpPr>
            <p:spPr>
              <a:xfrm>
                <a:off x="2819977" y="3922127"/>
                <a:ext cx="1394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</a:rPr>
                  <a:t>Ganho de peso excessivo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8C2DA7F-D657-4703-B09D-70DA4F316EE1}"/>
                  </a:ext>
                </a:extLst>
              </p:cNvPr>
              <p:cNvSpPr txBox="1"/>
              <p:nvPr/>
            </p:nvSpPr>
            <p:spPr>
              <a:xfrm>
                <a:off x="4203268" y="3999339"/>
                <a:ext cx="10942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</a:rPr>
                  <a:t>Discreta </a:t>
                </a:r>
              </a:p>
              <a:p>
                <a:pPr algn="ctr"/>
                <a:r>
                  <a:rPr lang="pt-BR" sz="1600" b="1" dirty="0">
                    <a:latin typeface="Arial Narrow" panose="020B0606020202030204" pitchFamily="34" charset="0"/>
                    <a:sym typeface="Symbol" panose="05050102010706020507" pitchFamily="18" charset="2"/>
                  </a:rPr>
                  <a:t> glicemia</a:t>
                </a:r>
                <a:endParaRPr lang="pt-BR" sz="16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70FE27C-5C5A-43F7-8110-731903F34365}"/>
                  </a:ext>
                </a:extLst>
              </p:cNvPr>
              <p:cNvSpPr txBox="1"/>
              <p:nvPr/>
            </p:nvSpPr>
            <p:spPr>
              <a:xfrm>
                <a:off x="5154254" y="4026525"/>
                <a:ext cx="1394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  <a:sym typeface="Symbol" panose="05050102010706020507" pitchFamily="18" charset="2"/>
                  </a:rPr>
                  <a:t>Hiperglicemia mantida</a:t>
                </a:r>
                <a:endParaRPr lang="pt-BR" sz="16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0F70513-98B8-457E-845E-986271E57F94}"/>
                  </a:ext>
                </a:extLst>
              </p:cNvPr>
              <p:cNvSpPr txBox="1"/>
              <p:nvPr/>
            </p:nvSpPr>
            <p:spPr>
              <a:xfrm>
                <a:off x="6557058" y="4026307"/>
                <a:ext cx="13415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</a:rPr>
                  <a:t>Complicações crônicas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D3B078F-01C8-4B2A-B2BF-478AE60C597A}"/>
                  </a:ext>
                </a:extLst>
              </p:cNvPr>
              <p:cNvSpPr txBox="1"/>
              <p:nvPr/>
            </p:nvSpPr>
            <p:spPr>
              <a:xfrm>
                <a:off x="7907351" y="4097225"/>
                <a:ext cx="871545" cy="28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</a:rPr>
                  <a:t>MORTE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C9FCE47-DA32-4313-8ED1-AE6223C524E7}"/>
                  </a:ext>
                </a:extLst>
              </p:cNvPr>
              <p:cNvSpPr txBox="1"/>
              <p:nvPr/>
            </p:nvSpPr>
            <p:spPr>
              <a:xfrm>
                <a:off x="2986512" y="4398147"/>
                <a:ext cx="12241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>
                    <a:latin typeface="Arial Narrow" panose="020B0606020202030204" pitchFamily="34" charset="0"/>
                  </a:rPr>
                  <a:t>Outros (?)</a:t>
                </a:r>
              </a:p>
            </p:txBody>
          </p:sp>
        </p:grp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0D34805A-AF25-417E-9686-44A075BF6E1D}"/>
                </a:ext>
              </a:extLst>
            </p:cNvPr>
            <p:cNvSpPr txBox="1"/>
            <p:nvPr/>
          </p:nvSpPr>
          <p:spPr>
            <a:xfrm>
              <a:off x="1627608" y="3572393"/>
              <a:ext cx="1473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Fatores de risco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6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0A8AC9D-6B82-4951-A881-312E81939DC1}"/>
              </a:ext>
            </a:extLst>
          </p:cNvPr>
          <p:cNvSpPr txBox="1">
            <a:spLocks noChangeArrowheads="1"/>
          </p:cNvSpPr>
          <p:nvPr/>
        </p:nvSpPr>
        <p:spPr>
          <a:xfrm>
            <a:off x="97312" y="462575"/>
            <a:ext cx="8949375" cy="60262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Características Clínicas das </a:t>
            </a:r>
            <a:r>
              <a:rPr lang="pt-BR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endParaRPr lang="pt-BR" sz="27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F48AD4-714F-4ED4-ADA7-AC817D0F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51" y="5031043"/>
            <a:ext cx="3015131" cy="168570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6EFF65B-1F74-4647-99EE-B403BFF5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23" y="1389814"/>
            <a:ext cx="7362552" cy="41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0363" lvl="2" indent="-360363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t-BR" alt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Evolução insidiosa, assintomática por longo período, requerendo diagnóstico </a:t>
            </a:r>
            <a:r>
              <a:rPr lang="pt-BR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pt-BR" alt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ativo</a:t>
            </a:r>
            <a:r>
              <a:rPr lang="pt-BR" alt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marL="360363" lvl="2" indent="-360363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t-BR" alt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Diagnóstico tardio implica em complicações crônicas debilitantes</a:t>
            </a:r>
          </a:p>
          <a:p>
            <a:pPr marL="360363" lvl="2" indent="-360363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t-BR" alt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Períodos de controle e exacerbação; terapêutica personalizada</a:t>
            </a:r>
          </a:p>
          <a:p>
            <a:pPr marL="360363" lvl="2" indent="-360363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t-BR" alt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Geralmente sem cura </a:t>
            </a:r>
          </a:p>
          <a:p>
            <a:pPr marL="360363" lvl="2" indent="-360363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t-BR" altLang="pt-BR" sz="2200" dirty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 qualidade de vida (incapacidades),  </a:t>
            </a:r>
            <a:r>
              <a:rPr lang="pt-BR" alt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custos individuais e aos sistemas de saúde </a:t>
            </a:r>
            <a:endParaRPr lang="en-US" altLang="pt-BR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2">
            <a:extLst>
              <a:ext uri="{FF2B5EF4-FFF2-40B4-BE49-F238E27FC236}">
                <a16:creationId xmlns:a16="http://schemas.microsoft.com/office/drawing/2014/main" id="{89DF1849-CC3E-4D2B-90F6-B5D6B5CAA3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9253" y="3179671"/>
            <a:ext cx="8001000" cy="2264777"/>
          </a:xfrm>
        </p:spPr>
        <p:txBody>
          <a:bodyPr/>
          <a:lstStyle/>
          <a:p>
            <a:pPr marL="266700" indent="-266700">
              <a:spcBef>
                <a:spcPts val="1200"/>
              </a:spcBef>
            </a:pP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Apesar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de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agregarem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-se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em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famílias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,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não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há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um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padrão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de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herança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dificultando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determinar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o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risco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de um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indivíduo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herdá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-las. </a:t>
            </a:r>
          </a:p>
          <a:p>
            <a:pPr marL="266700" indent="-266700">
              <a:spcBef>
                <a:spcPts val="1200"/>
              </a:spcBef>
            </a:pP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Continua a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busca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pelos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genes de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susceptibilidade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e por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mecanismos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fisiopatólógicos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com vistas à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prevenção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e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controle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.</a:t>
            </a:r>
          </a:p>
          <a:p>
            <a:pPr marL="266700" indent="-266700">
              <a:spcBef>
                <a:spcPts val="1200"/>
              </a:spcBef>
            </a:pP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Ainda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são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difíceis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de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tratar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pois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muitos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fatores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causais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não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foram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000" dirty="0" err="1">
                <a:solidFill>
                  <a:srgbClr val="202020"/>
                </a:solidFill>
                <a:latin typeface="Roboto" charset="0"/>
              </a:rPr>
              <a:t>identificados</a:t>
            </a:r>
            <a:r>
              <a:rPr lang="en-US" altLang="pt-BR" sz="2000" dirty="0">
                <a:solidFill>
                  <a:srgbClr val="202020"/>
                </a:solidFill>
                <a:latin typeface="Roboto" charset="0"/>
              </a:rPr>
              <a:t>. </a:t>
            </a:r>
          </a:p>
        </p:txBody>
      </p:sp>
      <p:sp>
        <p:nvSpPr>
          <p:cNvPr id="10243" name="Título 1">
            <a:extLst>
              <a:ext uri="{FF2B5EF4-FFF2-40B4-BE49-F238E27FC236}">
                <a16:creationId xmlns:a16="http://schemas.microsoft.com/office/drawing/2014/main" id="{6AC0B5D5-FEC7-49E5-8B3F-885C4B728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295" y="319088"/>
            <a:ext cx="8967537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2600" dirty="0" err="1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DCNTs</a:t>
            </a:r>
            <a:r>
              <a:rPr lang="pt-BR" altLang="pt-BR" sz="26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são denominadas “Doenças Complexas” </a:t>
            </a:r>
          </a:p>
        </p:txBody>
      </p:sp>
      <p:sp>
        <p:nvSpPr>
          <p:cNvPr id="10244" name="Retângulo 8">
            <a:extLst>
              <a:ext uri="{FF2B5EF4-FFF2-40B4-BE49-F238E27FC236}">
                <a16:creationId xmlns:a16="http://schemas.microsoft.com/office/drawing/2014/main" id="{914ACAFD-C1AD-4A3B-957A-B81D756A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1565275"/>
            <a:ext cx="8001000" cy="1107996"/>
          </a:xfrm>
          <a:prstGeom prst="rect">
            <a:avLst/>
          </a:prstGeom>
          <a:solidFill>
            <a:srgbClr val="EDF2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</a:pP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Termo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atribuído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às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doenças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resultantes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do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efeito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de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múltiplos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genes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combinado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aos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efeitos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de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múltiplos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fatores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relacionados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ao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ambiente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e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estilo</a:t>
            </a:r>
            <a:r>
              <a:rPr lang="en-US" altLang="pt-BR" sz="2200" b="1" dirty="0">
                <a:solidFill>
                  <a:srgbClr val="202020"/>
                </a:solidFill>
                <a:latin typeface="Roboto" charset="0"/>
              </a:rPr>
              <a:t> de </a:t>
            </a:r>
            <a:r>
              <a:rPr lang="en-US" altLang="pt-BR" sz="2200" b="1" dirty="0" err="1">
                <a:solidFill>
                  <a:srgbClr val="202020"/>
                </a:solidFill>
                <a:latin typeface="Roboto" charset="0"/>
              </a:rPr>
              <a:t>vida</a:t>
            </a:r>
            <a:endParaRPr lang="en-US" altLang="pt-BR" sz="2200" b="1" dirty="0">
              <a:solidFill>
                <a:srgbClr val="202020"/>
              </a:solidFill>
              <a:latin typeface="Roboto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D7CB9D-605E-4C71-9AD9-441323CD5DFD}"/>
              </a:ext>
            </a:extLst>
          </p:cNvPr>
          <p:cNvGrpSpPr>
            <a:grpSpLocks/>
          </p:cNvGrpSpPr>
          <p:nvPr/>
        </p:nvGrpSpPr>
        <p:grpSpPr bwMode="auto">
          <a:xfrm>
            <a:off x="579104" y="5406192"/>
            <a:ext cx="8183562" cy="1022350"/>
            <a:chOff x="611560" y="5791596"/>
            <a:chExt cx="8182587" cy="102178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3903BA02-818B-438D-B2E8-E99E74EB3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5856316"/>
              <a:ext cx="1210029" cy="87193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1A72133-81B0-4FFA-A755-52A07A55C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9767" y="5791596"/>
              <a:ext cx="906321" cy="1021780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D229309-878B-4B7D-8FD7-6E02AC49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1371" y="5890467"/>
              <a:ext cx="1473746" cy="829665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DCB673D-D721-4823-8591-E309A68A3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7567" y="5888866"/>
              <a:ext cx="1121867" cy="839383"/>
            </a:xfrm>
            <a:prstGeom prst="rect">
              <a:avLst/>
            </a:prstGeom>
            <a:effectLst>
              <a:softEdge rad="38100"/>
            </a:effectLst>
          </p:spPr>
        </p:pic>
        <p:pic>
          <p:nvPicPr>
            <p:cNvPr id="6" name="Picture 2" descr="Resultado de imagem para aleitamento materno">
              <a:extLst>
                <a:ext uri="{FF2B5EF4-FFF2-40B4-BE49-F238E27FC236}">
                  <a16:creationId xmlns:a16="http://schemas.microsoft.com/office/drawing/2014/main" id="{B016F1C0-E295-412A-9763-D7B41D314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747" y="5903650"/>
              <a:ext cx="906320" cy="894785"/>
            </a:xfrm>
            <a:prstGeom prst="rect">
              <a:avLst/>
            </a:prstGeom>
            <a:effectLst>
              <a:softEdge rad="38100"/>
            </a:effectLst>
          </p:spPr>
        </p:pic>
        <p:grpSp>
          <p:nvGrpSpPr>
            <p:cNvPr id="10251" name="Agrupar 10">
              <a:extLst>
                <a:ext uri="{FF2B5EF4-FFF2-40B4-BE49-F238E27FC236}">
                  <a16:creationId xmlns:a16="http://schemas.microsoft.com/office/drawing/2014/main" id="{31CD2AA8-A3AB-46B6-81DE-24B0C1AFFE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525" y="5889625"/>
              <a:ext cx="2295525" cy="862013"/>
              <a:chOff x="3995936" y="5860666"/>
              <a:chExt cx="2465551" cy="839738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9275A777-8A0D-46FD-98D6-701C08D07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5936" y="5860666"/>
                <a:ext cx="1218623" cy="839383"/>
              </a:xfrm>
              <a:prstGeom prst="rect">
                <a:avLst/>
              </a:prstGeom>
              <a:effectLst>
                <a:softEdge rad="38100"/>
              </a:effectLst>
            </p:spPr>
          </p:pic>
          <p:pic>
            <p:nvPicPr>
              <p:cNvPr id="7" name="Picture 4" descr="Resultado de imagem para alimentação">
                <a:extLst>
                  <a:ext uri="{FF2B5EF4-FFF2-40B4-BE49-F238E27FC236}">
                    <a16:creationId xmlns:a16="http://schemas.microsoft.com/office/drawing/2014/main" id="{9E30E63D-CB0E-425E-9C8B-DD84B89167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5889573"/>
                <a:ext cx="1385431" cy="810831"/>
              </a:xfrm>
              <a:prstGeom prst="rect">
                <a:avLst/>
              </a:prstGeom>
              <a:noFill/>
              <a:effectLst>
                <a:softEdge rad="38100"/>
              </a:effectLst>
            </p:spPr>
          </p:pic>
        </p:grpSp>
        <p:pic>
          <p:nvPicPr>
            <p:cNvPr id="14" name="Imagem 6">
              <a:extLst>
                <a:ext uri="{FF2B5EF4-FFF2-40B4-BE49-F238E27FC236}">
                  <a16:creationId xmlns:a16="http://schemas.microsoft.com/office/drawing/2014/main" id="{E149980E-52D2-4224-AE58-2E087044A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7711157" y="5949280"/>
              <a:ext cx="1082990" cy="792262"/>
            </a:xfrm>
            <a:prstGeom prst="rect">
              <a:avLst/>
            </a:prstGeom>
            <a:effectLst>
              <a:softEdge rad="50800"/>
            </a:effectLst>
          </p:spPr>
        </p:pic>
      </p:grpSp>
    </p:spTree>
    <p:extLst>
      <p:ext uri="{BB962C8B-B14F-4D97-AF65-F5344CB8AC3E}">
        <p14:creationId xmlns:p14="http://schemas.microsoft.com/office/powerpoint/2010/main" val="15309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223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QUESTÃO 4: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QUAIS SÃO AS CARACTERÍSTICAS EPIDEMIOLÓGICAS DAS DOENÇAS NÃO TRANSMISSÍVEIS?</a:t>
            </a:r>
            <a:endParaRPr lang="pt-BR" sz="40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D2D72E6-860B-4249-98C6-7402968AF9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9108" y="2226115"/>
            <a:ext cx="7250412" cy="3673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História natural prolongada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Longo período de latência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Doenças complexas: multiplicidade de fatores de risco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Interação de fatores etiológicos conhecidos e desconhecidos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Causa necessária desconhecida em sua maioria</a:t>
            </a:r>
          </a:p>
        </p:txBody>
      </p:sp>
    </p:spTree>
    <p:extLst>
      <p:ext uri="{BB962C8B-B14F-4D97-AF65-F5344CB8AC3E}">
        <p14:creationId xmlns:p14="http://schemas.microsoft.com/office/powerpoint/2010/main" val="350427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1D08AF3-4B36-43FD-A8F7-21FB2140C3FE}"/>
              </a:ext>
            </a:extLst>
          </p:cNvPr>
          <p:cNvGrpSpPr/>
          <p:nvPr/>
        </p:nvGrpSpPr>
        <p:grpSpPr>
          <a:xfrm>
            <a:off x="1556139" y="590583"/>
            <a:ext cx="4504439" cy="1269435"/>
            <a:chOff x="1421229" y="590583"/>
            <a:chExt cx="4504439" cy="1269435"/>
          </a:xfrm>
        </p:grpSpPr>
        <p:grpSp>
          <p:nvGrpSpPr>
            <p:cNvPr id="12" name="Agrupar 5">
              <a:extLst>
                <a:ext uri="{FF2B5EF4-FFF2-40B4-BE49-F238E27FC236}">
                  <a16:creationId xmlns:a16="http://schemas.microsoft.com/office/drawing/2014/main" id="{E1C05AEA-B3B6-4371-B8B6-5B96C5EFA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1229" y="590583"/>
              <a:ext cx="4504439" cy="1269435"/>
              <a:chOff x="1642963" y="4806761"/>
              <a:chExt cx="4503715" cy="1268974"/>
            </a:xfrm>
          </p:grpSpPr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FE88ECC-8B02-4B3F-9047-D58DD5E40B64}"/>
                  </a:ext>
                </a:extLst>
              </p:cNvPr>
              <p:cNvSpPr txBox="1"/>
              <p:nvPr/>
            </p:nvSpPr>
            <p:spPr>
              <a:xfrm>
                <a:off x="1642963" y="4806761"/>
                <a:ext cx="1569407" cy="4614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pt-BR" altLang="pt-BR" b="1" dirty="0">
                    <a:solidFill>
                      <a:srgbClr val="25406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Genética 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5EA4DF-A8B6-437C-9932-73FA920FFC69}"/>
                  </a:ext>
                </a:extLst>
              </p:cNvPr>
              <p:cNvSpPr txBox="1"/>
              <p:nvPr/>
            </p:nvSpPr>
            <p:spPr>
              <a:xfrm>
                <a:off x="4559640" y="5614239"/>
                <a:ext cx="1587038" cy="4614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pt-BR" altLang="pt-BR" b="1" dirty="0">
                    <a:solidFill>
                      <a:srgbClr val="25406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Ambiente</a:t>
                </a:r>
              </a:p>
            </p:txBody>
          </p:sp>
        </p:grpSp>
        <p:sp>
          <p:nvSpPr>
            <p:cNvPr id="2" name="Cruz 1">
              <a:extLst>
                <a:ext uri="{FF2B5EF4-FFF2-40B4-BE49-F238E27FC236}">
                  <a16:creationId xmlns:a16="http://schemas.microsoft.com/office/drawing/2014/main" id="{0879E894-2F22-4E4A-A5E0-A6C629D2BA29}"/>
                </a:ext>
              </a:extLst>
            </p:cNvPr>
            <p:cNvSpPr/>
            <p:nvPr/>
          </p:nvSpPr>
          <p:spPr>
            <a:xfrm>
              <a:off x="3408990" y="1056024"/>
              <a:ext cx="548413" cy="584200"/>
            </a:xfrm>
            <a:prstGeom prst="plus">
              <a:avLst>
                <a:gd name="adj" fmla="val 405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22914097-A61C-4C3F-82CE-B245D663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58" y="356444"/>
            <a:ext cx="1620391" cy="105251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2242EA0-35C6-4206-BE71-B7D73FD1C864}"/>
              </a:ext>
            </a:extLst>
          </p:cNvPr>
          <p:cNvSpPr txBox="1"/>
          <p:nvPr/>
        </p:nvSpPr>
        <p:spPr>
          <a:xfrm>
            <a:off x="5707020" y="2200248"/>
            <a:ext cx="238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rPr>
              <a:t>= Adoecimento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90E6620-2551-4B52-AAE1-C5A5B6572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44" y="994914"/>
            <a:ext cx="1280645" cy="865104"/>
          </a:xfrm>
          <a:prstGeom prst="rect">
            <a:avLst/>
          </a:prstGeom>
          <a:effectLst>
            <a:softEdge rad="38100"/>
          </a:effectLst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55D3BFE-8C7C-49B6-924F-11A0953E7364}"/>
              </a:ext>
            </a:extLst>
          </p:cNvPr>
          <p:cNvGrpSpPr/>
          <p:nvPr/>
        </p:nvGrpSpPr>
        <p:grpSpPr>
          <a:xfrm>
            <a:off x="701219" y="3152400"/>
            <a:ext cx="7757123" cy="3679804"/>
            <a:chOff x="611279" y="3167390"/>
            <a:chExt cx="7757123" cy="3679804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E24681D8-6BB6-4BB5-A5C6-C051904754E0}"/>
                </a:ext>
              </a:extLst>
            </p:cNvPr>
            <p:cNvGrpSpPr/>
            <p:nvPr/>
          </p:nvGrpSpPr>
          <p:grpSpPr>
            <a:xfrm>
              <a:off x="611279" y="3167390"/>
              <a:ext cx="7757123" cy="3212975"/>
              <a:chOff x="611279" y="3167390"/>
              <a:chExt cx="7757123" cy="3212975"/>
            </a:xfrm>
          </p:grpSpPr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03895EF-9295-437A-B110-830E0CBF1CE4}"/>
                  </a:ext>
                </a:extLst>
              </p:cNvPr>
              <p:cNvSpPr txBox="1"/>
              <p:nvPr/>
            </p:nvSpPr>
            <p:spPr bwMode="auto">
              <a:xfrm>
                <a:off x="5136612" y="5284907"/>
                <a:ext cx="2013693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pt-BR" altLang="pt-BR" b="1" dirty="0" err="1">
                    <a:solidFill>
                      <a:srgbClr val="25406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EPIgenética</a:t>
                </a:r>
                <a:r>
                  <a:rPr lang="pt-BR" altLang="pt-BR" b="1" dirty="0">
                    <a:solidFill>
                      <a:srgbClr val="25406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</a:p>
            </p:txBody>
          </p:sp>
          <p:sp>
            <p:nvSpPr>
              <p:cNvPr id="5" name="Sinal de Multiplicação 4">
                <a:extLst>
                  <a:ext uri="{FF2B5EF4-FFF2-40B4-BE49-F238E27FC236}">
                    <a16:creationId xmlns:a16="http://schemas.microsoft.com/office/drawing/2014/main" id="{02100A49-4D2A-486A-8CCF-9E248C30ECFC}"/>
                  </a:ext>
                </a:extLst>
              </p:cNvPr>
              <p:cNvSpPr/>
              <p:nvPr/>
            </p:nvSpPr>
            <p:spPr bwMode="auto">
              <a:xfrm>
                <a:off x="3788329" y="4346042"/>
                <a:ext cx="809625" cy="1052513"/>
              </a:xfrm>
              <a:prstGeom prst="mathMultiply">
                <a:avLst>
                  <a:gd name="adj1" fmla="val 142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2400"/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BCC7936-831E-4C7F-8963-743AF06151A7}"/>
                  </a:ext>
                </a:extLst>
              </p:cNvPr>
              <p:cNvSpPr txBox="1"/>
              <p:nvPr/>
            </p:nvSpPr>
            <p:spPr bwMode="auto">
              <a:xfrm>
                <a:off x="1902148" y="3988277"/>
                <a:ext cx="1587294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pt-BR" altLang="pt-BR" b="1" dirty="0">
                    <a:solidFill>
                      <a:srgbClr val="25406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Ambiente</a:t>
                </a:r>
              </a:p>
            </p:txBody>
          </p:sp>
          <p:pic>
            <p:nvPicPr>
              <p:cNvPr id="8" name="Imagem 1">
                <a:extLst>
                  <a:ext uri="{FF2B5EF4-FFF2-40B4-BE49-F238E27FC236}">
                    <a16:creationId xmlns:a16="http://schemas.microsoft.com/office/drawing/2014/main" id="{DE2C82AC-7C80-45A3-9C52-A69AF3C8B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5505" y="4436333"/>
                <a:ext cx="1210029" cy="871933"/>
              </a:xfrm>
              <a:prstGeom prst="rect">
                <a:avLst/>
              </a:prstGeom>
              <a:effectLst>
                <a:softEdge rad="38100"/>
              </a:effectLst>
            </p:spPr>
          </p:pic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77925BD3-2B58-41C8-8964-8BD2601D36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279" y="4438239"/>
                <a:ext cx="1620391" cy="1052513"/>
              </a:xfrm>
              <a:prstGeom prst="rect">
                <a:avLst/>
              </a:prstGeom>
              <a:effectLst>
                <a:softEdge rad="38100"/>
              </a:effectLst>
            </p:spPr>
          </p:pic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1692F4D-7FE3-4CF2-9B9A-5387640EC117}"/>
                  </a:ext>
                </a:extLst>
              </p:cNvPr>
              <p:cNvSpPr txBox="1"/>
              <p:nvPr/>
            </p:nvSpPr>
            <p:spPr>
              <a:xfrm>
                <a:off x="5981402" y="5918700"/>
                <a:ext cx="238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MS PGothic" panose="020B0600070205080204" pitchFamily="34" charset="-128"/>
                  </a:rPr>
                  <a:t>= Adoecimento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9574CF6-A230-427F-B283-5ADB5FA440B3}"/>
                  </a:ext>
                </a:extLst>
              </p:cNvPr>
              <p:cNvSpPr txBox="1"/>
              <p:nvPr/>
            </p:nvSpPr>
            <p:spPr>
              <a:xfrm>
                <a:off x="4092313" y="3167390"/>
                <a:ext cx="825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b="1" dirty="0"/>
                  <a:t>OU</a:t>
                </a:r>
              </a:p>
            </p:txBody>
          </p:sp>
        </p:grpSp>
        <p:sp>
          <p:nvSpPr>
            <p:cNvPr id="24" name="Arco 23">
              <a:extLst>
                <a:ext uri="{FF2B5EF4-FFF2-40B4-BE49-F238E27FC236}">
                  <a16:creationId xmlns:a16="http://schemas.microsoft.com/office/drawing/2014/main" id="{FEBD0215-00CE-4969-9E37-A6DE1812B4B0}"/>
                </a:ext>
              </a:extLst>
            </p:cNvPr>
            <p:cNvSpPr/>
            <p:nvPr/>
          </p:nvSpPr>
          <p:spPr>
            <a:xfrm>
              <a:off x="865539" y="4037431"/>
              <a:ext cx="5023284" cy="2809763"/>
            </a:xfrm>
            <a:prstGeom prst="arc">
              <a:avLst>
                <a:gd name="adj1" fmla="val 16200000"/>
                <a:gd name="adj2" fmla="val 21487019"/>
              </a:avLst>
            </a:prstGeom>
            <a:ln w="28575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C43B24E-C5FD-4258-A376-7D2203C02CDD}"/>
              </a:ext>
            </a:extLst>
          </p:cNvPr>
          <p:cNvSpPr txBox="1">
            <a:spLocks/>
          </p:cNvSpPr>
          <p:nvPr/>
        </p:nvSpPr>
        <p:spPr bwMode="auto">
          <a:xfrm>
            <a:off x="2266950" y="1887538"/>
            <a:ext cx="655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Hábitos de vida interagem com genes e modificam a predisposição genética à obesidade e outras </a:t>
            </a:r>
            <a:r>
              <a:rPr lang="pt-BR" altLang="pt-BR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DCNTs</a:t>
            </a:r>
            <a:endParaRPr lang="pt-BR" altLang="pt-B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BC3D334A-821C-466D-A994-97CF61B06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698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700" b="1">
                <a:latin typeface="Arial" panose="020B0604020202020204" pitchFamily="34" charset="0"/>
              </a:rPr>
              <a:t>Genes não são os únicos a transmitirem características biológicas de uma geração à outra</a:t>
            </a:r>
          </a:p>
        </p:txBody>
      </p:sp>
      <p:sp>
        <p:nvSpPr>
          <p:cNvPr id="31748" name="Rectangle 7">
            <a:extLst>
              <a:ext uri="{FF2B5EF4-FFF2-40B4-BE49-F238E27FC236}">
                <a16:creationId xmlns:a16="http://schemas.microsoft.com/office/drawing/2014/main" id="{8E7B6D42-6C62-4A27-B0CE-FF10074A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826" y="6283910"/>
            <a:ext cx="57752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Epigenética</a:t>
            </a:r>
            <a:r>
              <a:rPr lang="en-US" alt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 do </a:t>
            </a:r>
            <a:r>
              <a:rPr lang="en-US" altLang="pt-B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grego</a:t>
            </a:r>
            <a:r>
              <a:rPr lang="en-US" alt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; 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epi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ja-JP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significa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acima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ja-JP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perto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, a </a:t>
            </a:r>
            <a:r>
              <a:rPr lang="en-US" altLang="ja-JP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seguir</a:t>
            </a:r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”</a:t>
            </a:r>
            <a:endParaRPr lang="en-US" altLang="pt-BR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B733C-013E-4540-8278-1EB2CE217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557338"/>
            <a:ext cx="20859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200" b="1">
                <a:solidFill>
                  <a:srgbClr val="800000"/>
                </a:solidFill>
                <a:latin typeface="Arial" panose="020B0604020202020204" pitchFamily="34" charset="0"/>
              </a:rPr>
              <a:t>EPIGENÉTICA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8C3120-5B50-49A1-A721-256529BC26B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090988"/>
            <a:ext cx="8515350" cy="1785937"/>
            <a:chOff x="395536" y="3629923"/>
            <a:chExt cx="8515404" cy="1786905"/>
          </a:xfrm>
        </p:grpSpPr>
        <p:sp>
          <p:nvSpPr>
            <p:cNvPr id="31752" name="Rectangle 1">
              <a:extLst>
                <a:ext uri="{FF2B5EF4-FFF2-40B4-BE49-F238E27FC236}">
                  <a16:creationId xmlns:a16="http://schemas.microsoft.com/office/drawing/2014/main" id="{8560D44F-22D2-48C7-B3D9-C9DA02161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3629923"/>
              <a:ext cx="8280920" cy="155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pt-BR" sz="2000">
                  <a:latin typeface="Arial" panose="020B0604020202020204" pitchFamily="34" charset="0"/>
                </a:rPr>
                <a:t>Demonstrou-se que </a:t>
              </a:r>
              <a:r>
                <a:rPr lang="en-US" altLang="pt-BR" sz="2000" u="sng">
                  <a:latin typeface="Arial" panose="020B0604020202020204" pitchFamily="34" charset="0"/>
                </a:rPr>
                <a:t>atividade física </a:t>
              </a:r>
              <a:r>
                <a:rPr lang="en-US" altLang="pt-BR" sz="2000">
                  <a:latin typeface="Arial" panose="020B0604020202020204" pitchFamily="34" charset="0"/>
                </a:rPr>
                <a:t>bloqueia em parte a susceptibilidade genética no EPIC-Norfolk Prospective Study</a:t>
              </a:r>
              <a:endParaRPr lang="en-US" altLang="pt-BR" sz="1800">
                <a:latin typeface="Arial" panose="020B0604020202020204" pitchFamily="34" charset="0"/>
              </a:endParaRPr>
            </a:p>
            <a:p>
              <a:pPr>
                <a:spcBef>
                  <a:spcPts val="1800"/>
                </a:spcBef>
                <a:buFont typeface="Wingdings" panose="05000000000000000000" pitchFamily="2" charset="2"/>
                <a:buChar char="Ø"/>
              </a:pPr>
              <a:r>
                <a:rPr lang="en-US" altLang="pt-BR" sz="2000">
                  <a:latin typeface="Arial" panose="020B0604020202020204" pitchFamily="34" charset="0"/>
                </a:rPr>
                <a:t>Também há evidências consistentes da interação de </a:t>
              </a:r>
              <a:r>
                <a:rPr lang="en-US" altLang="pt-BR" sz="2000" u="sng">
                  <a:latin typeface="Arial" panose="020B0604020202020204" pitchFamily="34" charset="0"/>
                </a:rPr>
                <a:t>hábitos dietéticos</a:t>
              </a:r>
              <a:r>
                <a:rPr lang="en-US" altLang="pt-BR" sz="2000">
                  <a:latin typeface="Arial" panose="020B0604020202020204" pitchFamily="34" charset="0"/>
                </a:rPr>
                <a:t> com genes (ex. FTO, ApoA2) implicados na obesidade</a:t>
              </a:r>
              <a:endParaRPr lang="en-US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9944" name="Rectangle 10">
              <a:extLst>
                <a:ext uri="{FF2B5EF4-FFF2-40B4-BE49-F238E27FC236}">
                  <a16:creationId xmlns:a16="http://schemas.microsoft.com/office/drawing/2014/main" id="{F54DAECB-E907-407A-8325-CAC7F860F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314" y="4220793"/>
              <a:ext cx="1958987" cy="3081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MS PGothic" charset="0"/>
                  <a:cs typeface="Arial Narrow" charset="0"/>
                </a:rPr>
                <a:t>Li S et al. </a:t>
              </a:r>
              <a:r>
                <a:rPr lang="en-US" sz="1400" b="1" i="1" dirty="0" err="1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MS PGothic" charset="0"/>
                  <a:cs typeface="Arial Narrow" charset="0"/>
                </a:rPr>
                <a:t>PLoS</a:t>
              </a:r>
              <a:r>
                <a:rPr lang="en-US" sz="1400" b="1" i="1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MS PGothic" charset="0"/>
                  <a:cs typeface="Arial Narrow" charset="0"/>
                </a:rPr>
                <a:t> Med 2010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1754" name="Rectangle 11">
              <a:extLst>
                <a:ext uri="{FF2B5EF4-FFF2-40B4-BE49-F238E27FC236}">
                  <a16:creationId xmlns:a16="http://schemas.microsoft.com/office/drawing/2014/main" id="{6A33AEF1-F656-4C44-8BA6-F4E753345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24" y="5108909"/>
              <a:ext cx="2322716" cy="30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BR" sz="1400" b="1" i="1">
                  <a:solidFill>
                    <a:srgbClr val="376092"/>
                  </a:solidFill>
                  <a:latin typeface="Arial Narrow" panose="020B0606020202030204" pitchFamily="34" charset="0"/>
                </a:rPr>
                <a:t>Corella D et al Int J Obes 2010 </a:t>
              </a:r>
              <a:endParaRPr lang="en-US" altLang="pt-BR" sz="1400" b="1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FE9BD51-598A-4137-8F65-17A3C801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852936"/>
            <a:ext cx="1842239" cy="1270210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1016" y="589430"/>
            <a:ext cx="8184630" cy="16796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QUESTÃO 5: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QUAIS SÃO OS FATORES DE RISCO DE</a:t>
            </a:r>
            <a:b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MAIS IMPORTANTES SEGUNDO A OMS, PASSÍVEIS DE INTERVENÇÃO?</a:t>
            </a:r>
            <a:endParaRPr lang="pt-BR" sz="40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41507" y="2758615"/>
            <a:ext cx="5819632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lnSpc>
                <a:spcPct val="80000"/>
              </a:lnSpc>
              <a:spcBef>
                <a:spcPct val="90000"/>
              </a:spcBef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Tabagismo</a:t>
            </a:r>
          </a:p>
          <a:p>
            <a:pPr marL="365760" indent="-256032">
              <a:lnSpc>
                <a:spcPct val="80000"/>
              </a:lnSpc>
              <a:spcBef>
                <a:spcPct val="90000"/>
              </a:spcBef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Consumo excessivo de bebidas alcoólicas</a:t>
            </a:r>
          </a:p>
          <a:p>
            <a:pPr marL="365760" indent="-256032">
              <a:lnSpc>
                <a:spcPct val="80000"/>
              </a:lnSpc>
              <a:spcBef>
                <a:spcPct val="90000"/>
              </a:spcBef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Obesidade</a:t>
            </a:r>
          </a:p>
          <a:p>
            <a:pPr marL="365760" indent="-256032">
              <a:lnSpc>
                <a:spcPct val="80000"/>
              </a:lnSpc>
              <a:spcBef>
                <a:spcPct val="90000"/>
              </a:spcBef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Fatores nutricionais</a:t>
            </a:r>
          </a:p>
          <a:p>
            <a:pPr marL="539750" lvl="2" indent="-179388">
              <a:lnSpc>
                <a:spcPct val="80000"/>
              </a:lnSpc>
              <a:spcBef>
                <a:spcPct val="90000"/>
              </a:spcBef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Consumo insuficiente de frutas e hortaliças</a:t>
            </a:r>
          </a:p>
          <a:p>
            <a:pPr marL="539750" lvl="2" indent="-179388">
              <a:lnSpc>
                <a:spcPct val="80000"/>
              </a:lnSpc>
              <a:spcBef>
                <a:spcPct val="90000"/>
              </a:spcBef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Consumo excessivo de gorduras animais</a:t>
            </a:r>
          </a:p>
          <a:p>
            <a:pPr marL="539750" lvl="2" indent="-179388">
              <a:lnSpc>
                <a:spcPct val="80000"/>
              </a:lnSpc>
              <a:spcBef>
                <a:spcPct val="90000"/>
              </a:spcBef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Consumo de sal e açúcar acima do recomendado</a:t>
            </a:r>
          </a:p>
          <a:p>
            <a:pPr marL="365760" indent="-256032">
              <a:lnSpc>
                <a:spcPct val="80000"/>
              </a:lnSpc>
              <a:spcBef>
                <a:spcPct val="90000"/>
              </a:spcBef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Inatividade física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20473" y="2555707"/>
            <a:ext cx="5665716" cy="35271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824A9B1-9B4B-4520-BD06-75347C709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72" y="2679374"/>
            <a:ext cx="634038" cy="70941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A6826A-101B-4B21-AD50-0984AF24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6" y="112734"/>
            <a:ext cx="779521" cy="10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/>
          <p:cNvSpPr txBox="1">
            <a:spLocks noChangeArrowheads="1"/>
          </p:cNvSpPr>
          <p:nvPr/>
        </p:nvSpPr>
        <p:spPr bwMode="auto">
          <a:xfrm>
            <a:off x="1058472" y="3391245"/>
            <a:ext cx="6913562" cy="83099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Plano de Estratégias para o Enfrentamento de DCNT - Brasil</a:t>
            </a:r>
          </a:p>
        </p:txBody>
      </p:sp>
      <p:sp>
        <p:nvSpPr>
          <p:cNvPr id="45059" name="CaixaDeTexto 2"/>
          <p:cNvSpPr txBox="1">
            <a:spLocks noChangeArrowheads="1"/>
          </p:cNvSpPr>
          <p:nvPr/>
        </p:nvSpPr>
        <p:spPr bwMode="auto">
          <a:xfrm>
            <a:off x="2005950" y="5331820"/>
            <a:ext cx="5966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http://scielo.iec.pa.gov.br/scielo.php?pid=S1679-49742013000100016&amp;script=sci_arttext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988CD0-3768-4351-934B-147336BD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01" y="305900"/>
            <a:ext cx="1056123" cy="105612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24878C5-AB74-4462-9AE8-9D1086AE2BDD}"/>
              </a:ext>
            </a:extLst>
          </p:cNvPr>
          <p:cNvSpPr txBox="1">
            <a:spLocks noChangeArrowheads="1"/>
          </p:cNvSpPr>
          <p:nvPr/>
        </p:nvSpPr>
        <p:spPr>
          <a:xfrm>
            <a:off x="578760" y="833962"/>
            <a:ext cx="8184630" cy="16796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QUESTÃO 6:</a:t>
            </a:r>
            <a:b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QUAL É A INCIATIVA BRASILEIRA PARA CONTROLE DAS </a:t>
            </a:r>
            <a:r>
              <a:rPr lang="pt-BR" sz="25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DCNTs</a:t>
            </a:r>
            <a:r>
              <a:rPr lang="pt-BR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12E64DD-D692-456C-8752-CD3F0A2E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6" y="112734"/>
            <a:ext cx="779521" cy="10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31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39709" y="929389"/>
            <a:ext cx="8654321" cy="5322887"/>
          </a:xfrm>
        </p:spPr>
        <p:txBody>
          <a:bodyPr>
            <a:noAutofit/>
          </a:bodyPr>
          <a:lstStyle/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pt-BR" sz="1800" b="1" dirty="0">
                <a:latin typeface="Verdana" pitchFamily="34" charset="0"/>
              </a:rPr>
              <a:t>	Suas Metas 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  <a:sym typeface="Symbol" panose="05050102010706020507" pitchFamily="18" charset="2"/>
              </a:rPr>
              <a:t></a:t>
            </a:r>
            <a:r>
              <a:rPr lang="pt-BR" sz="1600" dirty="0">
                <a:latin typeface="Verdana" pitchFamily="34" charset="0"/>
              </a:rPr>
              <a:t> taxa de mortalidade prematura (&lt;70 anos) por DCNT em 2% ao ano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sym typeface="Symbol" panose="05050102010706020507" pitchFamily="18" charset="2"/>
              </a:rPr>
              <a:t></a:t>
            </a: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prevalência de obesidade em crianças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sym typeface="Symbol" panose="05050102010706020507" pitchFamily="18" charset="2"/>
              </a:rPr>
              <a:t></a:t>
            </a: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prevalência de obesidade em adolescentes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deter o crescimento da obesidade em adultos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sym typeface="Symbol" panose="05050102010706020507" pitchFamily="18" charset="2"/>
              </a:rPr>
              <a:t></a:t>
            </a: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prevalências de consumo nocivo de álcool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sym typeface="Symbol" panose="05050102010706020507" pitchFamily="18" charset="2"/>
              </a:rPr>
              <a:t></a:t>
            </a: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prevalência de atividade física no lazer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sym typeface="Symbol" panose="05050102010706020507" pitchFamily="18" charset="2"/>
              </a:rPr>
              <a:t></a:t>
            </a: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consumo de frutas e hortaliças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sym typeface="Symbol" panose="05050102010706020507" pitchFamily="18" charset="2"/>
              </a:rPr>
              <a:t></a:t>
            </a: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consumo médio de sal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sym typeface="Symbol" panose="05050102010706020507" pitchFamily="18" charset="2"/>
              </a:rPr>
              <a:t></a:t>
            </a: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prevalência de tabagismo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sym typeface="Symbol" panose="05050102010706020507" pitchFamily="18" charset="2"/>
              </a:rPr>
              <a:t></a:t>
            </a:r>
            <a:r>
              <a:rPr lang="pt-BR" sz="1600" dirty="0">
                <a:latin typeface="Verdana" pitchFamily="34" charset="0"/>
              </a:rPr>
              <a:t> cobertura de mamografia (mulheres 50-69 anos)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  <a:sym typeface="Symbol" panose="05050102010706020507" pitchFamily="18" charset="2"/>
              </a:rPr>
              <a:t></a:t>
            </a:r>
            <a:r>
              <a:rPr lang="pt-BR" sz="1600" dirty="0">
                <a:latin typeface="Verdana" pitchFamily="34" charset="0"/>
              </a:rPr>
              <a:t> cobertura de exame preventivo de Ca de colo uterino (mulheres 25-64 anos)</a:t>
            </a:r>
          </a:p>
          <a:p>
            <a:pPr marL="269875" indent="-160338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dirty="0">
                <a:latin typeface="Verdana" pitchFamily="34" charset="0"/>
              </a:rPr>
              <a:t>tratar 100% das mulheres com diagnóstico de lesões precursoras de Ca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0374" y="189746"/>
            <a:ext cx="7923212" cy="844573"/>
          </a:xfrm>
        </p:spPr>
        <p:txBody>
          <a:bodyPr>
            <a:noAutofit/>
          </a:bodyPr>
          <a:lstStyle/>
          <a:p>
            <a:pPr algn="ctr"/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AÇÕES ESTRATÉGICAS PARA O ENFRENTAMENTO DE DCNT NO BRASIL 2011-2022 – MS</a:t>
            </a:r>
          </a:p>
        </p:txBody>
      </p:sp>
    </p:spTree>
    <p:extLst>
      <p:ext uri="{BB962C8B-B14F-4D97-AF65-F5344CB8AC3E}">
        <p14:creationId xmlns:p14="http://schemas.microsoft.com/office/powerpoint/2010/main" val="2168742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ChangeArrowheads="1"/>
          </p:cNvSpPr>
          <p:nvPr/>
        </p:nvSpPr>
        <p:spPr bwMode="auto">
          <a:xfrm>
            <a:off x="304800" y="333375"/>
            <a:ext cx="8458200" cy="5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Intervenção nos fatores de risco para DCNT</a:t>
            </a:r>
            <a:endParaRPr lang="pt-BR" sz="2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4035" name="Rectangle 1027"/>
          <p:cNvSpPr>
            <a:spLocks noChangeArrowheads="1"/>
          </p:cNvSpPr>
          <p:nvPr/>
        </p:nvSpPr>
        <p:spPr bwMode="auto">
          <a:xfrm>
            <a:off x="1454047" y="1227558"/>
            <a:ext cx="6550701" cy="517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2575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473075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90000"/>
              </a:spcBef>
              <a:buFontTx/>
              <a:buChar char="•"/>
            </a:pPr>
            <a:r>
              <a:rPr lang="pt-BR" altLang="pt-BR" b="1" dirty="0">
                <a:latin typeface="Verdana" panose="020B0604030504040204" pitchFamily="34" charset="0"/>
              </a:rPr>
              <a:t>Não modificáveis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 b="1" dirty="0">
                <a:latin typeface="Verdana" panose="020B0604030504040204" pitchFamily="34" charset="0"/>
              </a:rPr>
              <a:t>– Sexo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 b="1" dirty="0">
                <a:latin typeface="Verdana" panose="020B0604030504040204" pitchFamily="34" charset="0"/>
              </a:rPr>
              <a:t>– Idade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 b="1" dirty="0">
                <a:latin typeface="Verdana" panose="020B0604030504040204" pitchFamily="34" charset="0"/>
              </a:rPr>
              <a:t>– Genótipo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pt-BR" altLang="pt-BR" b="1" dirty="0">
                <a:latin typeface="Verdana" panose="020B0604030504040204" pitchFamily="34" charset="0"/>
              </a:rPr>
              <a:t>Modificáveis</a:t>
            </a:r>
          </a:p>
          <a:p>
            <a:pPr lvl="1" eaLnBrk="1" hangingPunct="1">
              <a:spcBef>
                <a:spcPct val="35000"/>
              </a:spcBef>
            </a:pPr>
            <a:r>
              <a:rPr lang="pt-BR" altLang="pt-BR" sz="2000" b="1" dirty="0">
                <a:latin typeface="Verdana" panose="020B0604030504040204" pitchFamily="34" charset="0"/>
              </a:rPr>
              <a:t>– Pela ação direta dos serviços de saúde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000" b="1" dirty="0">
                <a:latin typeface="Verdana" panose="020B0604030504040204" pitchFamily="34" charset="0"/>
              </a:rPr>
              <a:t>	- </a:t>
            </a:r>
            <a:r>
              <a:rPr lang="pt-BR" altLang="pt-BR" sz="1800" b="1" dirty="0">
                <a:latin typeface="Verdana" panose="020B0604030504040204" pitchFamily="34" charset="0"/>
              </a:rPr>
              <a:t>Estado imunitário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 b="1" dirty="0">
                <a:latin typeface="Verdana" panose="020B0604030504040204" pitchFamily="34" charset="0"/>
              </a:rPr>
              <a:t>	- Mudanças de hábitos alimentares e 	   atividade física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 b="1" dirty="0">
                <a:latin typeface="Verdana" panose="020B0604030504040204" pitchFamily="34" charset="0"/>
              </a:rPr>
              <a:t>	- Nível de colesterol sérico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 b="1" dirty="0">
                <a:latin typeface="Verdana" panose="020B0604030504040204" pitchFamily="34" charset="0"/>
              </a:rPr>
              <a:t>	- Políticas </a:t>
            </a:r>
            <a:r>
              <a:rPr lang="pt-BR" altLang="pt-BR" sz="1800" b="1" dirty="0" err="1">
                <a:latin typeface="Verdana" panose="020B0604030504040204" pitchFamily="34" charset="0"/>
              </a:rPr>
              <a:t>anti-tabagismo</a:t>
            </a:r>
            <a:endParaRPr lang="pt-BR" altLang="pt-BR" sz="1800" b="1" dirty="0">
              <a:latin typeface="Verdana" panose="020B0604030504040204" pitchFamily="34" charset="0"/>
            </a:endParaRPr>
          </a:p>
          <a:p>
            <a:pPr lvl="1" eaLnBrk="1" hangingPunct="1">
              <a:spcBef>
                <a:spcPct val="35000"/>
              </a:spcBef>
            </a:pPr>
            <a:r>
              <a:rPr lang="pt-BR" altLang="pt-BR" sz="2000" b="1" dirty="0">
                <a:latin typeface="Verdana" panose="020B0604030504040204" pitchFamily="34" charset="0"/>
              </a:rPr>
              <a:t>– Pela ação de outros setores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000" b="1" dirty="0">
                <a:latin typeface="Verdana" panose="020B0604030504040204" pitchFamily="34" charset="0"/>
              </a:rPr>
              <a:t>	- </a:t>
            </a:r>
            <a:r>
              <a:rPr lang="pt-BR" altLang="pt-BR" sz="1800" b="1" dirty="0">
                <a:latin typeface="Verdana" panose="020B0604030504040204" pitchFamily="34" charset="0"/>
              </a:rPr>
              <a:t>Analfabetismo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1800" b="1" dirty="0">
                <a:latin typeface="Verdana" panose="020B0604030504040204" pitchFamily="34" charset="0"/>
              </a:rPr>
              <a:t>	- Pobreza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499015" y="2728210"/>
            <a:ext cx="6385811" cy="37403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5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810" y="2155214"/>
            <a:ext cx="8338379" cy="12003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Dinâmica e Bases das </a:t>
            </a:r>
            <a:b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</a:b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Doenças Não Transmissíveis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44BC4E-7BB0-4991-A949-A5DF42704949}"/>
              </a:ext>
            </a:extLst>
          </p:cNvPr>
          <p:cNvSpPr/>
          <p:nvPr/>
        </p:nvSpPr>
        <p:spPr>
          <a:xfrm>
            <a:off x="176033" y="6430779"/>
            <a:ext cx="6029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http://bvsms.saude.gov.br/bvs/publicacoes/DCNT.pdf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3D77BB-ACA7-4AB7-AF75-ECBEBA42EEEC}"/>
              </a:ext>
            </a:extLst>
          </p:cNvPr>
          <p:cNvSpPr txBox="1"/>
          <p:nvPr/>
        </p:nvSpPr>
        <p:spPr>
          <a:xfrm>
            <a:off x="235992" y="231591"/>
            <a:ext cx="96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HEP0151</a:t>
            </a:r>
          </a:p>
          <a:p>
            <a:pPr algn="ctr"/>
            <a:r>
              <a:rPr lang="pt-BR" sz="1400" b="1" dirty="0"/>
              <a:t>2020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40B999-20ED-49B2-B68C-0F7331064ABB}"/>
              </a:ext>
            </a:extLst>
          </p:cNvPr>
          <p:cNvSpPr txBox="1"/>
          <p:nvPr/>
        </p:nvSpPr>
        <p:spPr>
          <a:xfrm>
            <a:off x="6490298" y="6193527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Sandra </a:t>
            </a:r>
            <a:r>
              <a:rPr lang="pt-BR" sz="1400" b="1" dirty="0" err="1"/>
              <a:t>R.G.Ferreira</a:t>
            </a:r>
            <a:r>
              <a:rPr lang="pt-BR" sz="1400" b="1" dirty="0"/>
              <a:t> </a:t>
            </a:r>
            <a:r>
              <a:rPr lang="pt-BR" sz="1400" b="1" dirty="0" err="1"/>
              <a:t>Vivolo</a:t>
            </a:r>
            <a:r>
              <a:rPr lang="pt-BR" sz="1400" b="1" dirty="0"/>
              <a:t>,</a:t>
            </a:r>
          </a:p>
          <a:p>
            <a:r>
              <a:rPr lang="pt-BR" sz="1400" b="1" dirty="0"/>
              <a:t>Prof. </a:t>
            </a:r>
            <a:r>
              <a:rPr lang="pt-BR" sz="1400" b="1" dirty="0" err="1"/>
              <a:t>Tit</a:t>
            </a:r>
            <a:r>
              <a:rPr lang="pt-BR" sz="1400" b="1" dirty="0"/>
              <a:t>. HEP, FSP/USP</a:t>
            </a:r>
          </a:p>
        </p:txBody>
      </p:sp>
    </p:spTree>
    <p:extLst>
      <p:ext uri="{BB962C8B-B14F-4D97-AF65-F5344CB8AC3E}">
        <p14:creationId xmlns:p14="http://schemas.microsoft.com/office/powerpoint/2010/main" val="2577592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77" y="285289"/>
            <a:ext cx="8769246" cy="1679674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QUAIS SÃO OS FATORES DE RISCO QUE PODEMOS (E DEVEMOS) INTERVIR?</a:t>
            </a:r>
            <a:endParaRPr lang="pt-BR" sz="400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2017" y="2404326"/>
            <a:ext cx="6694227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pt-BR" altLang="pt-BR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Modificáveis</a:t>
            </a:r>
          </a:p>
          <a:p>
            <a:pPr lvl="1">
              <a:spcBef>
                <a:spcPct val="35000"/>
              </a:spcBef>
            </a:pPr>
            <a:r>
              <a:rPr lang="pt-BR" altLang="pt-BR" sz="2000" b="1" dirty="0">
                <a:latin typeface="Verdana" panose="020B0604030504040204" pitchFamily="34" charset="0"/>
              </a:rPr>
              <a:t>– Pela ação direta dos serviços de saúde</a:t>
            </a:r>
          </a:p>
          <a:p>
            <a:pPr lvl="1">
              <a:spcBef>
                <a:spcPct val="20000"/>
              </a:spcBef>
            </a:pPr>
            <a:r>
              <a:rPr lang="pt-BR" altLang="pt-BR" sz="2000" b="1" dirty="0">
                <a:latin typeface="Verdana" panose="020B0604030504040204" pitchFamily="34" charset="0"/>
              </a:rPr>
              <a:t>	- </a:t>
            </a:r>
            <a:r>
              <a:rPr lang="pt-BR" altLang="pt-BR" b="1" dirty="0">
                <a:latin typeface="Verdana" panose="020B0604030504040204" pitchFamily="34" charset="0"/>
              </a:rPr>
              <a:t>Estado imunitário</a:t>
            </a:r>
          </a:p>
          <a:p>
            <a:pPr lvl="1">
              <a:spcBef>
                <a:spcPct val="20000"/>
              </a:spcBef>
            </a:pPr>
            <a:r>
              <a:rPr lang="pt-BR" altLang="pt-BR" b="1" dirty="0">
                <a:latin typeface="Verdana" panose="020B0604030504040204" pitchFamily="34" charset="0"/>
              </a:rPr>
              <a:t>	- Mudanças dos hábitos alimentares e 		   atividade física</a:t>
            </a:r>
          </a:p>
          <a:p>
            <a:pPr lvl="1">
              <a:spcBef>
                <a:spcPct val="20000"/>
              </a:spcBef>
            </a:pPr>
            <a:r>
              <a:rPr lang="pt-BR" altLang="pt-BR" b="1" dirty="0">
                <a:latin typeface="Verdana" panose="020B0604030504040204" pitchFamily="34" charset="0"/>
              </a:rPr>
              <a:t>	- Nível de colesterol sérico</a:t>
            </a:r>
          </a:p>
          <a:p>
            <a:pPr lvl="1">
              <a:spcBef>
                <a:spcPct val="20000"/>
              </a:spcBef>
            </a:pPr>
            <a:r>
              <a:rPr lang="pt-BR" altLang="pt-BR" b="1" dirty="0">
                <a:latin typeface="Verdana" panose="020B0604030504040204" pitchFamily="34" charset="0"/>
              </a:rPr>
              <a:t>	- Políticas </a:t>
            </a:r>
            <a:r>
              <a:rPr lang="pt-BR" altLang="pt-BR" b="1" dirty="0" err="1">
                <a:latin typeface="Verdana" panose="020B0604030504040204" pitchFamily="34" charset="0"/>
              </a:rPr>
              <a:t>anti-tabagismo</a:t>
            </a:r>
            <a:endParaRPr lang="pt-BR" altLang="pt-BR" b="1" dirty="0">
              <a:latin typeface="Verdana" panose="020B0604030504040204" pitchFamily="34" charset="0"/>
            </a:endParaRPr>
          </a:p>
          <a:p>
            <a:pPr lvl="1">
              <a:spcBef>
                <a:spcPct val="35000"/>
              </a:spcBef>
            </a:pPr>
            <a:r>
              <a:rPr lang="pt-BR" altLang="pt-BR" sz="2000" b="1" dirty="0">
                <a:latin typeface="Verdana" panose="020B0604030504040204" pitchFamily="34" charset="0"/>
              </a:rPr>
              <a:t>– Pela ação de outros setores</a:t>
            </a:r>
          </a:p>
          <a:p>
            <a:pPr lvl="1">
              <a:spcBef>
                <a:spcPct val="20000"/>
              </a:spcBef>
            </a:pPr>
            <a:r>
              <a:rPr lang="pt-BR" altLang="pt-BR" sz="2000" b="1" dirty="0">
                <a:latin typeface="Verdana" panose="020B0604030504040204" pitchFamily="34" charset="0"/>
              </a:rPr>
              <a:t>	- </a:t>
            </a:r>
            <a:r>
              <a:rPr lang="pt-BR" altLang="pt-BR" b="1" dirty="0">
                <a:latin typeface="Verdana" panose="020B0604030504040204" pitchFamily="34" charset="0"/>
              </a:rPr>
              <a:t>Analfabetismo</a:t>
            </a:r>
          </a:p>
          <a:p>
            <a:pPr lvl="1">
              <a:spcBef>
                <a:spcPct val="20000"/>
              </a:spcBef>
            </a:pPr>
            <a:r>
              <a:rPr lang="pt-BR" altLang="pt-BR" b="1" dirty="0">
                <a:latin typeface="Verdana" panose="020B0604030504040204" pitchFamily="34" charset="0"/>
              </a:rPr>
              <a:t>	- Pobreza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AD6DC98-CB78-4BC2-86B5-10E83D3CCA9B}"/>
              </a:ext>
            </a:extLst>
          </p:cNvPr>
          <p:cNvGrpSpPr/>
          <p:nvPr/>
        </p:nvGrpSpPr>
        <p:grpSpPr>
          <a:xfrm>
            <a:off x="6937849" y="3632172"/>
            <a:ext cx="1656790" cy="560336"/>
            <a:chOff x="7236346" y="4038054"/>
            <a:chExt cx="1656790" cy="56033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191CB9B-904A-4B64-88B5-C0F59075CF9E}"/>
                </a:ext>
              </a:extLst>
            </p:cNvPr>
            <p:cNvSpPr txBox="1"/>
            <p:nvPr/>
          </p:nvSpPr>
          <p:spPr>
            <a:xfrm>
              <a:off x="7450112" y="4147170"/>
              <a:ext cx="1443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OBESIDADE</a:t>
              </a:r>
            </a:p>
          </p:txBody>
        </p:sp>
        <p:sp>
          <p:nvSpPr>
            <p:cNvPr id="7" name="Chave Direita 6">
              <a:extLst>
                <a:ext uri="{FF2B5EF4-FFF2-40B4-BE49-F238E27FC236}">
                  <a16:creationId xmlns:a16="http://schemas.microsoft.com/office/drawing/2014/main" id="{87AB5B0B-7CD2-4131-B149-8E0F2CAAB85F}"/>
                </a:ext>
              </a:extLst>
            </p:cNvPr>
            <p:cNvSpPr/>
            <p:nvPr/>
          </p:nvSpPr>
          <p:spPr>
            <a:xfrm>
              <a:off x="7236346" y="4038054"/>
              <a:ext cx="213766" cy="560336"/>
            </a:xfrm>
            <a:prstGeom prst="rightBrace">
              <a:avLst>
                <a:gd name="adj1" fmla="val 26488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34862320-49F5-4E62-824F-B437D673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6" y="112734"/>
            <a:ext cx="779521" cy="10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9C442-99C4-4909-B556-0B3C0F6F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4" y="281296"/>
            <a:ext cx="80756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Necessária a prevenção de obesidade e </a:t>
            </a:r>
            <a:r>
              <a:rPr lang="pt-BR" altLang="pt-BR" sz="2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DCNTs</a:t>
            </a:r>
            <a:r>
              <a:rPr lang="pt-BR" altLang="pt-BR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 em diferentes níveis</a:t>
            </a:r>
          </a:p>
        </p:txBody>
      </p:sp>
      <p:grpSp>
        <p:nvGrpSpPr>
          <p:cNvPr id="3" name="Agrupar 5">
            <a:extLst>
              <a:ext uri="{FF2B5EF4-FFF2-40B4-BE49-F238E27FC236}">
                <a16:creationId xmlns:a16="http://schemas.microsoft.com/office/drawing/2014/main" id="{7CC3563D-7DF4-4818-9EFA-852DC031002E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476375"/>
            <a:ext cx="7488237" cy="5121275"/>
            <a:chOff x="971600" y="1476018"/>
            <a:chExt cx="7488832" cy="5121334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42D03E38-7B45-48CC-8D1C-4E492DC8CF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50429144"/>
                </p:ext>
              </p:extLst>
            </p:nvPr>
          </p:nvGraphicFramePr>
          <p:xfrm>
            <a:off x="971600" y="1476018"/>
            <a:ext cx="7488832" cy="5121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482D57B-5E8D-4520-9277-F801BFF4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807" y="1772816"/>
              <a:ext cx="988577" cy="703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2">
              <a:extLst>
                <a:ext uri="{FF2B5EF4-FFF2-40B4-BE49-F238E27FC236}">
                  <a16:creationId xmlns:a16="http://schemas.microsoft.com/office/drawing/2014/main" id="{0D6AF143-7572-48C2-BCC4-B5CDC5A48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2636912"/>
              <a:ext cx="988578" cy="6892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5144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D0B167B-E680-4778-9975-7668168D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64" y="128588"/>
            <a:ext cx="7967272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Quanto menos fatores de risco, maior a expectativa de vida sem </a:t>
            </a:r>
            <a:r>
              <a:rPr lang="pt-B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DCNTs</a:t>
            </a:r>
            <a:endParaRPr lang="pt-BR" sz="2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8F819FD-F299-43DC-9AA9-5FDAF1E63DF5}"/>
              </a:ext>
            </a:extLst>
          </p:cNvPr>
          <p:cNvGrpSpPr/>
          <p:nvPr/>
        </p:nvGrpSpPr>
        <p:grpSpPr>
          <a:xfrm>
            <a:off x="59136" y="1286578"/>
            <a:ext cx="8929550" cy="5487804"/>
            <a:chOff x="59136" y="1286578"/>
            <a:chExt cx="8929550" cy="5487804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367F57E-B91C-4AEF-87CB-B54A37003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9676" y="1286578"/>
              <a:ext cx="4764452" cy="541861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E82E5B2-8F16-4B69-9DF2-AB0E07959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36" y="5008963"/>
              <a:ext cx="4198391" cy="1765419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0C0DB72-E1A5-494A-B914-71399240FA77}"/>
                </a:ext>
              </a:extLst>
            </p:cNvPr>
            <p:cNvSpPr txBox="1"/>
            <p:nvPr/>
          </p:nvSpPr>
          <p:spPr>
            <a:xfrm>
              <a:off x="7435119" y="3980893"/>
              <a:ext cx="1553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Y Li et al. BMJ 2020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7A6ABE6-B655-49D2-9FA4-4AED3A97236F}"/>
                </a:ext>
              </a:extLst>
            </p:cNvPr>
            <p:cNvSpPr txBox="1"/>
            <p:nvPr/>
          </p:nvSpPr>
          <p:spPr>
            <a:xfrm>
              <a:off x="224920" y="1849037"/>
              <a:ext cx="368751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Healthy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lifestyle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and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life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expectancy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free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of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cancer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, cardiovascular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disease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,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and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type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2 diabetes: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prospective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cohort</a:t>
              </a:r>
              <a:r>
                <a:rPr lang="pt-BR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</a:t>
              </a:r>
              <a:r>
                <a:rPr lang="pt-BR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study</a:t>
              </a:r>
              <a:endPara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4DED2827-086D-4ED9-AB38-8864AE41A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54" y="3778296"/>
            <a:ext cx="3404378" cy="77871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36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20C7DBFE-6A77-4684-BEB2-982B02148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3382" y="336889"/>
            <a:ext cx="5717188" cy="936625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Quando intervir em fatores de risco para DCNT?</a:t>
            </a:r>
          </a:p>
        </p:txBody>
      </p:sp>
      <p:pic>
        <p:nvPicPr>
          <p:cNvPr id="33795" name="Imagem 3">
            <a:extLst>
              <a:ext uri="{FF2B5EF4-FFF2-40B4-BE49-F238E27FC236}">
                <a16:creationId xmlns:a16="http://schemas.microsoft.com/office/drawing/2014/main" id="{9F4B6DC6-EDBE-4F59-AC7A-A1FFFF0F4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2" y="4528195"/>
            <a:ext cx="2538235" cy="1391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6" name="Agrupar 9">
            <a:extLst>
              <a:ext uri="{FF2B5EF4-FFF2-40B4-BE49-F238E27FC236}">
                <a16:creationId xmlns:a16="http://schemas.microsoft.com/office/drawing/2014/main" id="{615CA86F-18F3-467C-9989-EC500CF09E58}"/>
              </a:ext>
            </a:extLst>
          </p:cNvPr>
          <p:cNvGrpSpPr>
            <a:grpSpLocks/>
          </p:cNvGrpSpPr>
          <p:nvPr/>
        </p:nvGrpSpPr>
        <p:grpSpPr bwMode="auto">
          <a:xfrm>
            <a:off x="745487" y="3234027"/>
            <a:ext cx="2034317" cy="1190672"/>
            <a:chOff x="684880" y="3068960"/>
            <a:chExt cx="2321423" cy="1550293"/>
          </a:xfrm>
        </p:grpSpPr>
        <p:pic>
          <p:nvPicPr>
            <p:cNvPr id="33809" name="Imagem 5">
              <a:extLst>
                <a:ext uri="{FF2B5EF4-FFF2-40B4-BE49-F238E27FC236}">
                  <a16:creationId xmlns:a16="http://schemas.microsoft.com/office/drawing/2014/main" id="{F0468554-978D-4A7F-9947-B3285667B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80" y="3068960"/>
              <a:ext cx="2321423" cy="1550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0E2C4C29-82B2-4A50-A25A-C17614F29BF1}"/>
                </a:ext>
              </a:extLst>
            </p:cNvPr>
            <p:cNvCxnSpPr>
              <a:cxnSpLocks/>
            </p:cNvCxnSpPr>
            <p:nvPr/>
          </p:nvCxnSpPr>
          <p:spPr>
            <a:xfrm>
              <a:off x="1316409" y="3180149"/>
              <a:ext cx="23166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45A7DAC1-FB84-4542-B152-F68D570DDB97}"/>
                </a:ext>
              </a:extLst>
            </p:cNvPr>
            <p:cNvCxnSpPr/>
            <p:nvPr/>
          </p:nvCxnSpPr>
          <p:spPr>
            <a:xfrm>
              <a:off x="2411270" y="3686853"/>
              <a:ext cx="36019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7" name="Agrupar 12">
            <a:extLst>
              <a:ext uri="{FF2B5EF4-FFF2-40B4-BE49-F238E27FC236}">
                <a16:creationId xmlns:a16="http://schemas.microsoft.com/office/drawing/2014/main" id="{49F28DE4-93E6-49A3-93A2-2E241C594985}"/>
              </a:ext>
            </a:extLst>
          </p:cNvPr>
          <p:cNvGrpSpPr>
            <a:grpSpLocks/>
          </p:cNvGrpSpPr>
          <p:nvPr/>
        </p:nvGrpSpPr>
        <p:grpSpPr bwMode="auto">
          <a:xfrm>
            <a:off x="1181537" y="1930073"/>
            <a:ext cx="2034317" cy="1190672"/>
            <a:chOff x="1471612" y="3797679"/>
            <a:chExt cx="2449953" cy="1388683"/>
          </a:xfrm>
        </p:grpSpPr>
        <p:pic>
          <p:nvPicPr>
            <p:cNvPr id="33807" name="Imagem 10">
              <a:extLst>
                <a:ext uri="{FF2B5EF4-FFF2-40B4-BE49-F238E27FC236}">
                  <a16:creationId xmlns:a16="http://schemas.microsoft.com/office/drawing/2014/main" id="{A192A63C-8979-4883-BE5C-8AD6EECF5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2" y="3797679"/>
              <a:ext cx="2449953" cy="13886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78CA405F-A122-4380-9709-D30CD71699D5}"/>
                </a:ext>
              </a:extLst>
            </p:cNvPr>
            <p:cNvCxnSpPr/>
            <p:nvPr/>
          </p:nvCxnSpPr>
          <p:spPr>
            <a:xfrm>
              <a:off x="1763765" y="4207142"/>
              <a:ext cx="3604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798" name="Imagem 2">
            <a:extLst>
              <a:ext uri="{FF2B5EF4-FFF2-40B4-BE49-F238E27FC236}">
                <a16:creationId xmlns:a16="http://schemas.microsoft.com/office/drawing/2014/main" id="{9C562EB6-A2A8-4D46-BAFE-7941AB72A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48" y="3022720"/>
            <a:ext cx="1788606" cy="169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Imagem 3">
            <a:extLst>
              <a:ext uri="{FF2B5EF4-FFF2-40B4-BE49-F238E27FC236}">
                <a16:creationId xmlns:a16="http://schemas.microsoft.com/office/drawing/2014/main" id="{8908213F-BDA2-4615-817C-52F15B769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22" y="5471410"/>
            <a:ext cx="1605303" cy="107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2027F0CD-59A9-42AA-BA5B-568720DFADCA}"/>
              </a:ext>
            </a:extLst>
          </p:cNvPr>
          <p:cNvGrpSpPr>
            <a:grpSpLocks/>
          </p:cNvGrpSpPr>
          <p:nvPr/>
        </p:nvGrpSpPr>
        <p:grpSpPr bwMode="auto">
          <a:xfrm>
            <a:off x="5720067" y="4289826"/>
            <a:ext cx="3375944" cy="2461185"/>
            <a:chOff x="4935739" y="4198924"/>
            <a:chExt cx="3374395" cy="246051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AC18070-6B8F-48D8-9B1A-D9C011D3B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8981" y="4449254"/>
              <a:ext cx="3021153" cy="2210182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5" name="Seta: para a Direita 4">
              <a:extLst>
                <a:ext uri="{FF2B5EF4-FFF2-40B4-BE49-F238E27FC236}">
                  <a16:creationId xmlns:a16="http://schemas.microsoft.com/office/drawing/2014/main" id="{E48F1606-3C63-4903-9A5B-B4344D9608D9}"/>
                </a:ext>
              </a:extLst>
            </p:cNvPr>
            <p:cNvSpPr/>
            <p:nvPr/>
          </p:nvSpPr>
          <p:spPr>
            <a:xfrm rot="2259322">
              <a:off x="4935739" y="4198924"/>
              <a:ext cx="920716" cy="50065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4966A71-6F45-4F15-A893-8BB2C46A8EFF}"/>
              </a:ext>
            </a:extLst>
          </p:cNvPr>
          <p:cNvGrpSpPr/>
          <p:nvPr/>
        </p:nvGrpSpPr>
        <p:grpSpPr>
          <a:xfrm>
            <a:off x="4751175" y="1921660"/>
            <a:ext cx="2683945" cy="1859000"/>
            <a:chOff x="4751175" y="1921660"/>
            <a:chExt cx="2683945" cy="185900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B1B5568-1201-432F-BC51-6BE908C7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410" y="2589988"/>
              <a:ext cx="1885599" cy="1190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E6E41DF2-7444-4964-B978-180BB682ADC4}"/>
                </a:ext>
              </a:extLst>
            </p:cNvPr>
            <p:cNvSpPr txBox="1"/>
            <p:nvPr/>
          </p:nvSpPr>
          <p:spPr>
            <a:xfrm>
              <a:off x="4751175" y="1921660"/>
              <a:ext cx="2683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Obesidade: doença e fator de risco</a:t>
              </a:r>
            </a:p>
          </p:txBody>
        </p:sp>
      </p:grpSp>
      <p:pic>
        <p:nvPicPr>
          <p:cNvPr id="22" name="Espaço Reservado para Conteúdo 5">
            <a:extLst>
              <a:ext uri="{FF2B5EF4-FFF2-40B4-BE49-F238E27FC236}">
                <a16:creationId xmlns:a16="http://schemas.microsoft.com/office/drawing/2014/main" id="{6283AA69-77B0-4AFB-8E87-F899479E5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7" y="2287"/>
            <a:ext cx="2622641" cy="197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EFB33ED7-549D-4A35-A939-DCE19AC3CCFF}"/>
              </a:ext>
            </a:extLst>
          </p:cNvPr>
          <p:cNvSpPr txBox="1">
            <a:spLocks noChangeArrowheads="1"/>
          </p:cNvSpPr>
          <p:nvPr/>
        </p:nvSpPr>
        <p:spPr>
          <a:xfrm>
            <a:off x="2625782" y="444319"/>
            <a:ext cx="5717188" cy="936625"/>
          </a:xfrm>
          <a:prstGeom prst="rect">
            <a:avLst/>
          </a:prstGeom>
          <a:solidFill>
            <a:schemeClr val="bg1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/>
            <a:r>
              <a:rPr lang="pt-BR" alt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ANTES DE TUDO ISSO??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>
            <a:extLst>
              <a:ext uri="{FF2B5EF4-FFF2-40B4-BE49-F238E27FC236}">
                <a16:creationId xmlns:a16="http://schemas.microsoft.com/office/drawing/2014/main" id="{A52C93ED-35A9-4B76-9A06-DB6DA5CB15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4608512" cy="371475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Clr>
                <a:srgbClr val="31859C"/>
              </a:buClr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Exposição a certos fatores em </a:t>
            </a:r>
            <a:r>
              <a:rPr lang="pt-BR" altLang="pt-BR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crítico do desenvolvimento      (1</a:t>
            </a:r>
            <a:r>
              <a:rPr lang="pt-BR" altLang="pt-BR" sz="20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altLang="pt-BR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dias)</a:t>
            </a:r>
          </a:p>
          <a:p>
            <a:pPr marL="0" indent="0" algn="ctr">
              <a:spcBef>
                <a:spcPts val="4800"/>
              </a:spcBef>
              <a:buClr>
                <a:srgbClr val="31859C"/>
              </a:buClr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Programação metabólica com repercussão na estrutura e/ou na função de órgãos e sistemas</a:t>
            </a:r>
          </a:p>
          <a:p>
            <a:pPr marL="0" indent="0" algn="ctr">
              <a:spcBef>
                <a:spcPts val="4800"/>
              </a:spcBef>
              <a:buClr>
                <a:srgbClr val="31859C"/>
              </a:buClr>
              <a:buFont typeface="Arial" panose="020B0604020202020204" pitchFamily="34" charset="0"/>
              <a:buNone/>
            </a:pPr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Estado de saúde na vida adulta</a:t>
            </a:r>
          </a:p>
        </p:txBody>
      </p:sp>
      <p:pic>
        <p:nvPicPr>
          <p:cNvPr id="35843" name="Picture 2" descr="Resultado de imagem para dohad">
            <a:extLst>
              <a:ext uri="{FF2B5EF4-FFF2-40B4-BE49-F238E27FC236}">
                <a16:creationId xmlns:a16="http://schemas.microsoft.com/office/drawing/2014/main" id="{33980397-1B7E-40DC-BA72-FFA95D18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13325"/>
            <a:ext cx="7289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>
            <a:extLst>
              <a:ext uri="{FF2B5EF4-FFF2-40B4-BE49-F238E27FC236}">
                <a16:creationId xmlns:a16="http://schemas.microsoft.com/office/drawing/2014/main" id="{2BAE7D89-F13A-4DA1-B32D-43F9FFC52CD1}"/>
              </a:ext>
            </a:extLst>
          </p:cNvPr>
          <p:cNvSpPr/>
          <p:nvPr/>
        </p:nvSpPr>
        <p:spPr>
          <a:xfrm>
            <a:off x="2771800" y="2683317"/>
            <a:ext cx="288032" cy="457651"/>
          </a:xfrm>
          <a:prstGeom prst="downArrow">
            <a:avLst/>
          </a:prstGeom>
          <a:solidFill>
            <a:srgbClr val="E46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 sz="2000">
              <a:latin typeface="Arial"/>
              <a:cs typeface="Arial"/>
            </a:endParaRPr>
          </a:p>
        </p:txBody>
      </p:sp>
      <p:sp>
        <p:nvSpPr>
          <p:cNvPr id="7" name="Texto explicativo retangular 6">
            <a:extLst>
              <a:ext uri="{FF2B5EF4-FFF2-40B4-BE49-F238E27FC236}">
                <a16:creationId xmlns:a16="http://schemas.microsoft.com/office/drawing/2014/main" id="{C39B8997-D357-44B9-8208-5422B5423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188913"/>
            <a:ext cx="3832225" cy="3024187"/>
          </a:xfrm>
          <a:prstGeom prst="wedgeRectCallout">
            <a:avLst>
              <a:gd name="adj1" fmla="val -77588"/>
              <a:gd name="adj2" fmla="val -4639"/>
            </a:avLst>
          </a:prstGeom>
          <a:solidFill>
            <a:srgbClr val="DBE5F1"/>
          </a:soli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marL="268288" indent="-2682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41325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1859C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Eventos </a:t>
            </a:r>
            <a:r>
              <a:rPr lang="pt-BR" alt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intra-útero</a:t>
            </a:r>
            <a:r>
              <a:rPr lang="pt-BR" alt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31859C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Oferta insuficiente ou excessiva de nutrientes (proxy = peso ao nascer) </a:t>
            </a:r>
          </a:p>
          <a:p>
            <a:pPr lvl="1">
              <a:buClr>
                <a:srgbClr val="31859C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Exposição ao tabaco, álcool</a:t>
            </a:r>
          </a:p>
          <a:p>
            <a:pPr>
              <a:spcBef>
                <a:spcPts val="600"/>
              </a:spcBef>
              <a:buClr>
                <a:srgbClr val="31859C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Tipo de parto</a:t>
            </a:r>
          </a:p>
          <a:p>
            <a:pPr>
              <a:spcBef>
                <a:spcPts val="600"/>
              </a:spcBef>
              <a:buClr>
                <a:srgbClr val="31859C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Alimentação nos 1º</a:t>
            </a:r>
            <a:r>
              <a:rPr lang="pt-BR" altLang="pt-B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</a:t>
            </a:r>
            <a:r>
              <a:rPr lang="pt-BR" alt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meses de vida </a:t>
            </a:r>
            <a:r>
              <a:rPr lang="pt-BR" alt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(tipo de aleitamento materno / fórmulas)</a:t>
            </a:r>
          </a:p>
        </p:txBody>
      </p:sp>
      <p:sp>
        <p:nvSpPr>
          <p:cNvPr id="12" name="Seta para baixo 3">
            <a:extLst>
              <a:ext uri="{FF2B5EF4-FFF2-40B4-BE49-F238E27FC236}">
                <a16:creationId xmlns:a16="http://schemas.microsoft.com/office/drawing/2014/main" id="{D5330356-635D-4611-8EAB-A0C3FA4FA7A9}"/>
              </a:ext>
            </a:extLst>
          </p:cNvPr>
          <p:cNvSpPr/>
          <p:nvPr/>
        </p:nvSpPr>
        <p:spPr>
          <a:xfrm>
            <a:off x="2771800" y="4195485"/>
            <a:ext cx="288032" cy="457651"/>
          </a:xfrm>
          <a:prstGeom prst="downArrow">
            <a:avLst/>
          </a:prstGeom>
          <a:solidFill>
            <a:srgbClr val="E46C0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>
              <a:latin typeface="Arial"/>
              <a:cs typeface="Arial"/>
            </a:endParaRPr>
          </a:p>
        </p:txBody>
      </p:sp>
      <p:sp>
        <p:nvSpPr>
          <p:cNvPr id="35851" name="Título 1">
            <a:extLst>
              <a:ext uri="{FF2B5EF4-FFF2-40B4-BE49-F238E27FC236}">
                <a16:creationId xmlns:a16="http://schemas.microsoft.com/office/drawing/2014/main" id="{21998BD6-B1A2-4210-8D47-E293E5658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03" y="5231753"/>
            <a:ext cx="2519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Teoria da Origem Desenvolvimentista da Saúde e da Doença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DOHaD</a:t>
            </a:r>
            <a:endParaRPr lang="pt-BR" alt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366281-DC89-4446-B3C5-6895181CBF48}"/>
              </a:ext>
            </a:extLst>
          </p:cNvPr>
          <p:cNvSpPr txBox="1"/>
          <p:nvPr/>
        </p:nvSpPr>
        <p:spPr>
          <a:xfrm>
            <a:off x="84138" y="6505575"/>
            <a:ext cx="125066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Barker 1990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65752D11-44CD-4662-A437-AB20C6F2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70" y="524058"/>
            <a:ext cx="3832225" cy="645175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Epidemiologia do Ciclo Vital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Agrupar 12">
            <a:extLst>
              <a:ext uri="{FF2B5EF4-FFF2-40B4-BE49-F238E27FC236}">
                <a16:creationId xmlns:a16="http://schemas.microsoft.com/office/drawing/2014/main" id="{532F3554-60C8-4D31-8C4A-8D2506712450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981075"/>
            <a:ext cx="8459788" cy="4940300"/>
            <a:chOff x="433117" y="1052736"/>
            <a:chExt cx="8459363" cy="4940370"/>
          </a:xfrm>
        </p:grpSpPr>
        <p:pic>
          <p:nvPicPr>
            <p:cNvPr id="37900" name="Picture 4">
              <a:extLst>
                <a:ext uri="{FF2B5EF4-FFF2-40B4-BE49-F238E27FC236}">
                  <a16:creationId xmlns:a16="http://schemas.microsoft.com/office/drawing/2014/main" id="{F3FA8214-8418-4638-AD99-FBDF786D7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6" t="31448" r="25000" b="15224"/>
            <a:stretch>
              <a:fillRect/>
            </a:stretch>
          </p:blipFill>
          <p:spPr bwMode="auto">
            <a:xfrm>
              <a:off x="433117" y="1052736"/>
              <a:ext cx="8459363" cy="494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008FC56-2820-4F49-9FD7-5AF1498632AB}"/>
                </a:ext>
              </a:extLst>
            </p:cNvPr>
            <p:cNvSpPr txBox="1"/>
            <p:nvPr/>
          </p:nvSpPr>
          <p:spPr>
            <a:xfrm>
              <a:off x="4931866" y="3213355"/>
              <a:ext cx="1655680" cy="140019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spcBef>
                  <a:spcPts val="400"/>
                </a:spcBef>
                <a:defRPr/>
              </a:pPr>
              <a:r>
                <a:rPr lang="pt-B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Obesity</a:t>
              </a:r>
              <a:endPara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algn="ctr">
                <a:spcBef>
                  <a:spcPts val="400"/>
                </a:spcBef>
                <a:defRPr/>
              </a:pPr>
              <a:r>
                <a:rPr lang="pt-B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Hypertension</a:t>
              </a:r>
              <a:endPara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algn="ctr">
                <a:spcBef>
                  <a:spcPts val="400"/>
                </a:spcBef>
                <a:defRPr/>
              </a:pPr>
              <a:r>
                <a:rPr lang="pt-B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Diabetes</a:t>
              </a:r>
            </a:p>
            <a:p>
              <a:pPr algn="ctr">
                <a:spcBef>
                  <a:spcPts val="400"/>
                </a:spcBef>
                <a:defRPr/>
              </a:pPr>
              <a:r>
                <a:rPr lang="pt-B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Raised</a:t>
              </a:r>
              <a:r>
                <a:rPr lang="pt-B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blood</a:t>
              </a:r>
              <a:r>
                <a:rPr lang="pt-B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lipids</a:t>
              </a:r>
              <a:endPara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8195" name="CaixaDeTexto 19">
            <a:extLst>
              <a:ext uri="{FF2B5EF4-FFF2-40B4-BE49-F238E27FC236}">
                <a16:creationId xmlns:a16="http://schemas.microsoft.com/office/drawing/2014/main" id="{33637A03-8EC3-48CF-A76C-94AC057AD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524625"/>
            <a:ext cx="4837112" cy="284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pt-BR" altLang="pt-BR" sz="1244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WHO, 2014; </a:t>
            </a:r>
            <a:r>
              <a:rPr lang="pt-BR" altLang="pt-BR" sz="1244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Kelishadi</a:t>
            </a:r>
            <a:r>
              <a:rPr lang="pt-BR" altLang="pt-BR" sz="1244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 </a:t>
            </a:r>
            <a:r>
              <a:rPr lang="pt-BR" altLang="pt-BR" sz="1244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Farajian</a:t>
            </a:r>
            <a:r>
              <a:rPr lang="pt-BR" altLang="pt-BR" sz="1244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2014; </a:t>
            </a:r>
            <a:r>
              <a:rPr lang="pt-BR" altLang="pt-BR" sz="1244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Binns</a:t>
            </a:r>
            <a:r>
              <a:rPr lang="pt-BR" altLang="pt-BR" sz="1244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et al., 2016; </a:t>
            </a:r>
            <a:r>
              <a:rPr lang="pt-BR" altLang="pt-BR" sz="1244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Singhal</a:t>
            </a:r>
            <a:r>
              <a:rPr lang="pt-BR" altLang="pt-BR" sz="1244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2016</a:t>
            </a:r>
            <a:endParaRPr lang="en-US" altLang="pt-BR" sz="1244" b="1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tângulo de cantos arredondados 25">
            <a:extLst>
              <a:ext uri="{FF2B5EF4-FFF2-40B4-BE49-F238E27FC236}">
                <a16:creationId xmlns:a16="http://schemas.microsoft.com/office/drawing/2014/main" id="{179E7FDA-68F4-4EAD-8A58-F6A9FED61FCA}"/>
              </a:ext>
            </a:extLst>
          </p:cNvPr>
          <p:cNvSpPr/>
          <p:nvPr/>
        </p:nvSpPr>
        <p:spPr>
          <a:xfrm>
            <a:off x="385763" y="5229225"/>
            <a:ext cx="2098675" cy="936625"/>
          </a:xfrm>
          <a:prstGeom prst="round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altLang="pt-BR" sz="2000" b="1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Eventos precoces da vida</a:t>
            </a:r>
          </a:p>
        </p:txBody>
      </p:sp>
      <p:sp>
        <p:nvSpPr>
          <p:cNvPr id="9" name="Seta: Circular 8">
            <a:extLst>
              <a:ext uri="{FF2B5EF4-FFF2-40B4-BE49-F238E27FC236}">
                <a16:creationId xmlns:a16="http://schemas.microsoft.com/office/drawing/2014/main" id="{96936495-4EB6-49A2-A793-244675E4B7EC}"/>
              </a:ext>
            </a:extLst>
          </p:cNvPr>
          <p:cNvSpPr/>
          <p:nvPr/>
        </p:nvSpPr>
        <p:spPr>
          <a:xfrm rot="9651998" flipH="1">
            <a:off x="2211465" y="4416108"/>
            <a:ext cx="1946999" cy="1915687"/>
          </a:xfrm>
          <a:prstGeom prst="circularArrow">
            <a:avLst>
              <a:gd name="adj1" fmla="val 8838"/>
              <a:gd name="adj2" fmla="val 852114"/>
              <a:gd name="adj3" fmla="val 20868929"/>
              <a:gd name="adj4" fmla="val 10654099"/>
              <a:gd name="adj5" fmla="val 125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: Circular 18">
            <a:extLst>
              <a:ext uri="{FF2B5EF4-FFF2-40B4-BE49-F238E27FC236}">
                <a16:creationId xmlns:a16="http://schemas.microsoft.com/office/drawing/2014/main" id="{30D9BA90-4977-46D5-9218-EC838F51F0EE}"/>
              </a:ext>
            </a:extLst>
          </p:cNvPr>
          <p:cNvSpPr/>
          <p:nvPr/>
        </p:nvSpPr>
        <p:spPr>
          <a:xfrm rot="9651998" flipH="1">
            <a:off x="3128260" y="4402165"/>
            <a:ext cx="2722563" cy="2101850"/>
          </a:xfrm>
          <a:prstGeom prst="circularArrow">
            <a:avLst>
              <a:gd name="adj1" fmla="val 8838"/>
              <a:gd name="adj2" fmla="val 852114"/>
              <a:gd name="adj3" fmla="val 20868929"/>
              <a:gd name="adj4" fmla="val 10654099"/>
              <a:gd name="adj5" fmla="val 125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7895" name="Agrupar 11">
            <a:extLst>
              <a:ext uri="{FF2B5EF4-FFF2-40B4-BE49-F238E27FC236}">
                <a16:creationId xmlns:a16="http://schemas.microsoft.com/office/drawing/2014/main" id="{0FA0A958-6161-4B16-9794-0660F9A3DAE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39713"/>
            <a:ext cx="876300" cy="963612"/>
            <a:chOff x="251520" y="240037"/>
            <a:chExt cx="875680" cy="963070"/>
          </a:xfrm>
        </p:grpSpPr>
        <p:pic>
          <p:nvPicPr>
            <p:cNvPr id="37898" name="Imagem 9">
              <a:extLst>
                <a:ext uri="{FF2B5EF4-FFF2-40B4-BE49-F238E27FC236}">
                  <a16:creationId xmlns:a16="http://schemas.microsoft.com/office/drawing/2014/main" id="{DD566537-1CC8-4952-8E27-9D170F79E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40037"/>
              <a:ext cx="875680" cy="74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CaixaDeTexto 10">
              <a:extLst>
                <a:ext uri="{FF2B5EF4-FFF2-40B4-BE49-F238E27FC236}">
                  <a16:creationId xmlns:a16="http://schemas.microsoft.com/office/drawing/2014/main" id="{519DDB7C-5F9E-4188-96DF-597ABC8DE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62" y="864553"/>
              <a:ext cx="5966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rgbClr val="0070C0"/>
                  </a:solidFill>
                  <a:latin typeface="Arial Narrow" panose="020B0606020202030204" pitchFamily="34" charset="0"/>
                </a:rPr>
                <a:t>WHO</a:t>
              </a:r>
            </a:p>
          </p:txBody>
        </p:sp>
      </p:grpSp>
      <p:sp>
        <p:nvSpPr>
          <p:cNvPr id="22" name="Seta: Circular 21">
            <a:extLst>
              <a:ext uri="{FF2B5EF4-FFF2-40B4-BE49-F238E27FC236}">
                <a16:creationId xmlns:a16="http://schemas.microsoft.com/office/drawing/2014/main" id="{0EFCB719-37FD-4E8E-87D1-402C3063A091}"/>
              </a:ext>
            </a:extLst>
          </p:cNvPr>
          <p:cNvSpPr/>
          <p:nvPr/>
        </p:nvSpPr>
        <p:spPr>
          <a:xfrm rot="9651998" flipH="1">
            <a:off x="3656013" y="4495800"/>
            <a:ext cx="3906837" cy="2100263"/>
          </a:xfrm>
          <a:prstGeom prst="circularArrow">
            <a:avLst>
              <a:gd name="adj1" fmla="val 8838"/>
              <a:gd name="adj2" fmla="val 657453"/>
              <a:gd name="adj3" fmla="val 20868929"/>
              <a:gd name="adj4" fmla="val 10654099"/>
              <a:gd name="adj5" fmla="val 1396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C47B3E5-BD5D-4ADF-BB20-8D2354539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993420"/>
            <a:ext cx="789754" cy="464979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8403" y="559166"/>
            <a:ext cx="4883046" cy="939565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Prevenção das </a:t>
            </a:r>
            <a:r>
              <a:rPr lang="pt-BR" sz="3200" dirty="0" err="1"/>
              <a:t>DCNTs</a:t>
            </a:r>
            <a:endParaRPr lang="pt-BR" sz="32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779" y="1833131"/>
            <a:ext cx="4598194" cy="305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A00A4615-CBEA-490A-B75C-A33BF0D6CB42}"/>
              </a:ext>
            </a:extLst>
          </p:cNvPr>
          <p:cNvSpPr txBox="1">
            <a:spLocks/>
          </p:cNvSpPr>
          <p:nvPr/>
        </p:nvSpPr>
        <p:spPr>
          <a:xfrm>
            <a:off x="2969926" y="5102112"/>
            <a:ext cx="5213669" cy="93956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/>
            <a:r>
              <a:rPr lang="pt-BR" sz="2800" dirty="0"/>
              <a:t>começa na vida intrauterina</a:t>
            </a:r>
          </a:p>
        </p:txBody>
      </p:sp>
    </p:spTree>
    <p:extLst>
      <p:ext uri="{BB962C8B-B14F-4D97-AF65-F5344CB8AC3E}">
        <p14:creationId xmlns:p14="http://schemas.microsoft.com/office/powerpoint/2010/main" val="3154719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/>
          <p:cNvSpPr txBox="1">
            <a:spLocks noChangeArrowheads="1"/>
          </p:cNvSpPr>
          <p:nvPr/>
        </p:nvSpPr>
        <p:spPr bwMode="auto">
          <a:xfrm>
            <a:off x="971550" y="1067445"/>
            <a:ext cx="4129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/>
              <a:t>Artigo sugerido p/ leitura</a:t>
            </a:r>
          </a:p>
        </p:txBody>
      </p:sp>
      <p:sp>
        <p:nvSpPr>
          <p:cNvPr id="46083" name="CaixaDeTexto 2"/>
          <p:cNvSpPr txBox="1">
            <a:spLocks noChangeArrowheads="1"/>
          </p:cNvSpPr>
          <p:nvPr/>
        </p:nvSpPr>
        <p:spPr bwMode="auto">
          <a:xfrm>
            <a:off x="971550" y="2060575"/>
            <a:ext cx="676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http://download.thelancet.com/flatcontentassets/pdfs/brazil/brazilpor4.pdf</a:t>
            </a:r>
            <a:endParaRPr lang="pt-BR" altLang="pt-BR" dirty="0">
              <a:solidFill>
                <a:srgbClr val="0070C0"/>
              </a:solidFill>
            </a:endParaRPr>
          </a:p>
          <a:p>
            <a:pPr eaLnBrk="1" hangingPunct="1"/>
            <a:endParaRPr lang="pt-BR" altLang="pt-BR" dirty="0">
              <a:solidFill>
                <a:srgbClr val="0070C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BB39CF9-61D7-425A-88B6-14763FC0D253}"/>
              </a:ext>
            </a:extLst>
          </p:cNvPr>
          <p:cNvSpPr/>
          <p:nvPr/>
        </p:nvSpPr>
        <p:spPr>
          <a:xfrm>
            <a:off x="3837482" y="4217894"/>
            <a:ext cx="4809482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Saúde no Brasil 		     Séries Lancet</a:t>
            </a:r>
          </a:p>
          <a:p>
            <a:pPr>
              <a:spcBef>
                <a:spcPts val="600"/>
              </a:spcBef>
            </a:pPr>
            <a:r>
              <a:rPr lang="pt-BR" b="1" dirty="0">
                <a:latin typeface="Arial Narrow" panose="020B0606020202030204" pitchFamily="34" charset="0"/>
              </a:rPr>
              <a:t>Doenças crônicas não transmissíveis no Brasil: carga e desafios atuais 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i="1" dirty="0">
                <a:latin typeface="Arial Narrow" panose="020B0606020202030204" pitchFamily="34" charset="0"/>
              </a:rPr>
              <a:t>Maria Inês Schmidt, Bruce B Duncan, </a:t>
            </a:r>
            <a:r>
              <a:rPr lang="pt-BR" i="1" dirty="0" err="1">
                <a:latin typeface="Arial Narrow" panose="020B0606020202030204" pitchFamily="34" charset="0"/>
              </a:rPr>
              <a:t>Gulnar</a:t>
            </a:r>
            <a:r>
              <a:rPr lang="pt-BR" i="1" dirty="0">
                <a:latin typeface="Arial Narrow" panose="020B0606020202030204" pitchFamily="34" charset="0"/>
              </a:rPr>
              <a:t> Azevedo e Silva, Ana Maria Menezes, Carlos A Monteiro, </a:t>
            </a:r>
            <a:r>
              <a:rPr lang="pt-BR" i="1" dirty="0" err="1">
                <a:latin typeface="Arial Narrow" panose="020B0606020202030204" pitchFamily="34" charset="0"/>
              </a:rPr>
              <a:t>Sandhi</a:t>
            </a:r>
            <a:r>
              <a:rPr lang="pt-BR" i="1" dirty="0">
                <a:latin typeface="Arial Narrow" panose="020B0606020202030204" pitchFamily="34" charset="0"/>
              </a:rPr>
              <a:t> M Barreto, Dora </a:t>
            </a:r>
            <a:r>
              <a:rPr lang="pt-BR" i="1" dirty="0" err="1">
                <a:latin typeface="Arial Narrow" panose="020B0606020202030204" pitchFamily="34" charset="0"/>
              </a:rPr>
              <a:t>Chor</a:t>
            </a:r>
            <a:r>
              <a:rPr lang="pt-BR" i="1" dirty="0">
                <a:latin typeface="Arial Narrow" panose="020B0606020202030204" pitchFamily="34" charset="0"/>
              </a:rPr>
              <a:t>, Paulo R Menezes</a:t>
            </a:r>
          </a:p>
        </p:txBody>
      </p:sp>
    </p:spTree>
    <p:extLst>
      <p:ext uri="{BB962C8B-B14F-4D97-AF65-F5344CB8AC3E}">
        <p14:creationId xmlns:p14="http://schemas.microsoft.com/office/powerpoint/2010/main" val="34271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9D49C29-BCCA-3B46-B5BA-1A7ABAD5B0D9}"/>
              </a:ext>
            </a:extLst>
          </p:cNvPr>
          <p:cNvSpPr/>
          <p:nvPr/>
        </p:nvSpPr>
        <p:spPr>
          <a:xfrm>
            <a:off x="3846118" y="1405927"/>
            <a:ext cx="5013069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i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i="1" dirty="0">
                <a:solidFill>
                  <a:srgbClr val="222222"/>
                </a:solidFill>
                <a:latin typeface="Arial" panose="020B0604020202020204" pitchFamily="34" charset="0"/>
              </a:rPr>
              <a:t>termo anteriormente usado p/ doenças crônicas que provocavam “degeneração” de diversos territórios (vasos sanguíneos, cérebro e outros órgãos), desencadeadas por múltiplos fatores causais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3838" indent="-22383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</a:rPr>
              <a:t>Principais exemplos destas doenças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*</a:t>
            </a:r>
            <a:endParaRPr lang="pt-B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marL="630238" lvl="1" indent="-269875">
              <a:spcBef>
                <a:spcPts val="400"/>
              </a:spcBef>
              <a:buSzPct val="80000"/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</a:rPr>
              <a:t>instalam-se lentamente</a:t>
            </a:r>
          </a:p>
          <a:p>
            <a:pPr marL="630238" lvl="1" indent="-269875">
              <a:spcBef>
                <a:spcPts val="400"/>
              </a:spcBef>
              <a:buSzPct val="80000"/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</a:rPr>
              <a:t>não são </a:t>
            </a:r>
            <a:r>
              <a:rPr lang="pt-B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unicausais</a:t>
            </a: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</a:rPr>
              <a:t>, não havendo um agente infeccioso envolvido na sua gênese mas sim fatores de risco</a:t>
            </a:r>
          </a:p>
          <a:p>
            <a:pPr marL="630238" lvl="1" indent="-269875">
              <a:spcBef>
                <a:spcPts val="400"/>
              </a:spcBef>
              <a:buSzPct val="80000"/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222222"/>
                </a:solidFill>
                <a:latin typeface="Arial" panose="020B0604020202020204" pitchFamily="34" charset="0"/>
              </a:rPr>
              <a:t>inflamação crônica de baixo grau presente na sua </a:t>
            </a:r>
            <a:r>
              <a:rPr lang="pt-B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fisiopatogenia</a:t>
            </a:r>
            <a:endParaRPr lang="pt-BR" sz="20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857191" y="401572"/>
            <a:ext cx="35129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Terminologia</a:t>
            </a:r>
          </a:p>
        </p:txBody>
      </p:sp>
      <p:sp>
        <p:nvSpPr>
          <p:cNvPr id="1638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24636" y="1330977"/>
            <a:ext cx="2918771" cy="4175502"/>
          </a:xfrm>
          <a:solidFill>
            <a:srgbClr val="E7F9FF"/>
          </a:solidFill>
          <a:ln>
            <a:noFill/>
          </a:ln>
        </p:spPr>
        <p:txBody>
          <a:bodyPr/>
          <a:lstStyle/>
          <a:p>
            <a:pPr marL="311150" indent="-261938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Doenças crônicas </a:t>
            </a:r>
            <a:r>
              <a:rPr lang="pt-BR" alt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degenerativas</a:t>
            </a:r>
          </a:p>
          <a:p>
            <a:pPr marL="311150" indent="-261938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Doenças</a:t>
            </a:r>
            <a:r>
              <a:rPr lang="pt-BR" alt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crônicas não infecciosas</a:t>
            </a:r>
          </a:p>
          <a:p>
            <a:pPr marL="311150" indent="-261938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Doenças não transmissíveis</a:t>
            </a:r>
          </a:p>
          <a:p>
            <a:pPr marL="311150" indent="-261938" eaLnBrk="1" hangingPunct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Doenças crônicas não-transmissíveis</a:t>
            </a:r>
          </a:p>
          <a:p>
            <a:pPr marL="49212" indent="0" eaLnBrk="1" hangingPunct="1">
              <a:spcBef>
                <a:spcPts val="1800"/>
              </a:spcBef>
              <a:buNone/>
            </a:pPr>
            <a:endParaRPr lang="pt-BR" alt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DBB5E0-2570-D843-A7FD-600CE9523B83}"/>
              </a:ext>
            </a:extLst>
          </p:cNvPr>
          <p:cNvSpPr txBox="1"/>
          <p:nvPr/>
        </p:nvSpPr>
        <p:spPr>
          <a:xfrm>
            <a:off x="1234473" y="485545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 DCNT -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55BA38F-F74D-4FE0-ABEB-6389023A95C9}"/>
              </a:ext>
            </a:extLst>
          </p:cNvPr>
          <p:cNvSpPr/>
          <p:nvPr/>
        </p:nvSpPr>
        <p:spPr>
          <a:xfrm>
            <a:off x="4068966" y="6501399"/>
            <a:ext cx="5013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* diabetes, hipertensão, aterosclerose, câncer, respiratórias</a:t>
            </a: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95E4BCBA-7E02-4B67-BE39-28CF9986E6AC}"/>
              </a:ext>
            </a:extLst>
          </p:cNvPr>
          <p:cNvCxnSpPr>
            <a:cxnSpLocks/>
          </p:cNvCxnSpPr>
          <p:nvPr/>
        </p:nvCxnSpPr>
        <p:spPr>
          <a:xfrm flipV="1">
            <a:off x="3043003" y="1663910"/>
            <a:ext cx="874156" cy="269821"/>
          </a:xfrm>
          <a:prstGeom prst="bentConnector3">
            <a:avLst>
              <a:gd name="adj1" fmla="val 3456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5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23088" y="1365549"/>
            <a:ext cx="5185603" cy="2649761"/>
          </a:xfrm>
          <a:solidFill>
            <a:srgbClr val="F7FDFF"/>
          </a:solidFill>
          <a:ln>
            <a:noFill/>
          </a:ln>
        </p:spPr>
        <p:txBody>
          <a:bodyPr>
            <a:normAutofit/>
          </a:bodyPr>
          <a:lstStyle/>
          <a:p>
            <a:pPr marL="179388" indent="-179388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900" b="1" dirty="0" err="1">
                <a:latin typeface="Verdana" pitchFamily="34" charset="0"/>
              </a:rPr>
              <a:t>DCNTs</a:t>
            </a:r>
            <a:r>
              <a:rPr lang="pt-BR" sz="20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*</a:t>
            </a:r>
          </a:p>
          <a:p>
            <a:pPr marL="179388" indent="-179388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900" dirty="0">
                <a:latin typeface="Verdana" pitchFamily="34" charset="0"/>
              </a:rPr>
              <a:t>Violência/acidentes</a:t>
            </a:r>
          </a:p>
          <a:p>
            <a:pPr marL="179388" indent="-179388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900" dirty="0">
                <a:latin typeface="Verdana" pitchFamily="34" charset="0"/>
              </a:rPr>
              <a:t>Doenças psiquiátricas</a:t>
            </a:r>
          </a:p>
          <a:p>
            <a:pPr marL="179388" indent="-179388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900" dirty="0">
                <a:latin typeface="Verdana" pitchFamily="34" charset="0"/>
              </a:rPr>
              <a:t>Doenças genéticas</a:t>
            </a:r>
          </a:p>
          <a:p>
            <a:pPr marL="179388" indent="-179388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900" dirty="0">
                <a:latin typeface="Verdana" pitchFamily="34" charset="0"/>
              </a:rPr>
              <a:t>Doenças relacionadas à gestação/parto</a:t>
            </a:r>
          </a:p>
          <a:p>
            <a:pPr marL="179388" indent="-179388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900" dirty="0">
                <a:latin typeface="Verdana" pitchFamily="34" charset="0"/>
              </a:rPr>
              <a:t>Deficiências/carências nutricionais</a:t>
            </a:r>
          </a:p>
          <a:p>
            <a:pPr marL="179388" indent="-179388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900" dirty="0">
                <a:latin typeface="Verdana" pitchFamily="34" charset="0"/>
              </a:rPr>
              <a:t>Doenças imunológicas, endócrinas </a:t>
            </a:r>
            <a:r>
              <a:rPr lang="pt-BR" sz="1900" dirty="0" err="1">
                <a:latin typeface="Verdana" pitchFamily="34" charset="0"/>
              </a:rPr>
              <a:t>etc</a:t>
            </a:r>
            <a:endParaRPr lang="pt-BR" sz="1900" dirty="0">
              <a:latin typeface="Verdana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833" y="2219454"/>
            <a:ext cx="7869843" cy="2467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						DANT</a:t>
            </a:r>
            <a:br>
              <a:rPr lang="pt-BR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b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b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</a:t>
            </a:r>
            <a:r>
              <a:rPr lang="pt-BR" sz="25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Doenças e Agravos Não Transmissíveis </a:t>
            </a:r>
            <a:endParaRPr lang="pt-BR" sz="2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2239" y="678596"/>
            <a:ext cx="829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Problemas de saúde não-transmissíveis não são apenas as reconhecidas </a:t>
            </a:r>
            <a:r>
              <a:rPr lang="pt-BR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DCNTs</a:t>
            </a:r>
            <a:r>
              <a:rPr lang="pt-BR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j-ea"/>
                <a:cs typeface="+mj-cs"/>
              </a:rPr>
              <a:t>...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818058-A4E6-488F-B2EA-FAFFEB83BEE1}"/>
              </a:ext>
            </a:extLst>
          </p:cNvPr>
          <p:cNvSpPr/>
          <p:nvPr/>
        </p:nvSpPr>
        <p:spPr>
          <a:xfrm>
            <a:off x="1678897" y="4531585"/>
            <a:ext cx="734518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conjunto de doenças/agravos cujo processo causal não se baseia na transmissão por agentes conhecidos como ocorre c/ as doenças transmissíveis </a:t>
            </a:r>
            <a:endParaRPr lang="pt-BR" sz="1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988C0499-5155-4B7F-832C-BCF50AEBBC3D}"/>
              </a:ext>
            </a:extLst>
          </p:cNvPr>
          <p:cNvSpPr/>
          <p:nvPr/>
        </p:nvSpPr>
        <p:spPr>
          <a:xfrm>
            <a:off x="5696264" y="1422404"/>
            <a:ext cx="419726" cy="2467799"/>
          </a:xfrm>
          <a:prstGeom prst="rightBrace">
            <a:avLst>
              <a:gd name="adj1" fmla="val 32333"/>
              <a:gd name="adj2" fmla="val 52974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D300756-790E-4A82-A36F-E0CCFCD3A594}"/>
              </a:ext>
            </a:extLst>
          </p:cNvPr>
          <p:cNvSpPr/>
          <p:nvPr/>
        </p:nvSpPr>
        <p:spPr>
          <a:xfrm>
            <a:off x="3612637" y="5531061"/>
            <a:ext cx="4557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Resultam de rede causal envolvendo a interação de fatores de natureza biológica, social etc.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2A412F7-57B0-496F-9309-A6DD5D968D7F}"/>
              </a:ext>
            </a:extLst>
          </p:cNvPr>
          <p:cNvSpPr/>
          <p:nvPr/>
        </p:nvSpPr>
        <p:spPr>
          <a:xfrm>
            <a:off x="4068966" y="6531379"/>
            <a:ext cx="5013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* diabetes, hipertensão, aterosclerose, câncer, respiratórias</a:t>
            </a: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AA18045-476D-4CAE-9BB9-436475822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539" y="163581"/>
            <a:ext cx="3512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Terminologia</a:t>
            </a:r>
          </a:p>
        </p:txBody>
      </p:sp>
    </p:spTree>
    <p:extLst>
      <p:ext uri="{BB962C8B-B14F-4D97-AF65-F5344CB8AC3E}">
        <p14:creationId xmlns:p14="http://schemas.microsoft.com/office/powerpoint/2010/main" val="29973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8" grpId="0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0E8B0F-BA86-45A5-B0AC-256BCF4561A7}"/>
              </a:ext>
            </a:extLst>
          </p:cNvPr>
          <p:cNvSpPr txBox="1"/>
          <p:nvPr/>
        </p:nvSpPr>
        <p:spPr>
          <a:xfrm>
            <a:off x="2368446" y="2090172"/>
            <a:ext cx="628494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DCNTs</a:t>
            </a:r>
            <a:endParaRPr lang="pt-BR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Por que estudá-las?</a:t>
            </a:r>
          </a:p>
          <a:p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Como se tornaram relevantes na Saúde Pública do Brasil? </a:t>
            </a:r>
          </a:p>
          <a:p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6B892E-AA65-49EC-B1F8-440EA1021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6" y="112734"/>
            <a:ext cx="2032149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B997615-5EF2-4536-BB30-93F9D28DBCDF}"/>
              </a:ext>
            </a:extLst>
          </p:cNvPr>
          <p:cNvGrpSpPr/>
          <p:nvPr/>
        </p:nvGrpSpPr>
        <p:grpSpPr>
          <a:xfrm>
            <a:off x="944380" y="104931"/>
            <a:ext cx="7422630" cy="2317946"/>
            <a:chOff x="944380" y="104931"/>
            <a:chExt cx="7422630" cy="2317946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8D9DD877-3AE5-4F15-BB0A-8FD6ECD9A172}"/>
                </a:ext>
              </a:extLst>
            </p:cNvPr>
            <p:cNvSpPr txBox="1"/>
            <p:nvPr/>
          </p:nvSpPr>
          <p:spPr>
            <a:xfrm>
              <a:off x="2139853" y="104931"/>
              <a:ext cx="4864294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Pirâmide Etária - Brasil 1990</a:t>
              </a: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73B9DC5-9363-4C42-B3A8-9661BE44142F}"/>
                </a:ext>
              </a:extLst>
            </p:cNvPr>
            <p:cNvSpPr txBox="1"/>
            <p:nvPr/>
          </p:nvSpPr>
          <p:spPr>
            <a:xfrm>
              <a:off x="944380" y="1906249"/>
              <a:ext cx="1993692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Homens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1FBF9FC-F170-4CC2-8762-87A1A5746A7D}"/>
                </a:ext>
              </a:extLst>
            </p:cNvPr>
            <p:cNvSpPr txBox="1"/>
            <p:nvPr/>
          </p:nvSpPr>
          <p:spPr>
            <a:xfrm>
              <a:off x="6373318" y="1961212"/>
              <a:ext cx="1993692" cy="461665"/>
            </a:xfrm>
            <a:prstGeom prst="rect">
              <a:avLst/>
            </a:prstGeom>
            <a:solidFill>
              <a:srgbClr val="B9FF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Mulheres</a:t>
              </a:r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usalidade em Doencas Nao  transmissiveis [Modo de Compatibilidade]" id="{C9C2EBA8-A37F-47F9-A9AF-CCE3A8D11CAB}" vid="{5AFD6A74-E46D-43E5-A064-9BEBC507A60D}"/>
    </a:ext>
  </a:extLst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usalidade em Doencas Nao  transmissiveis [Modo de Compatibilidade]" id="{C9C2EBA8-A37F-47F9-A9AF-CCE3A8D11CAB}" vid="{5AFD6A74-E46D-43E5-A064-9BEBC507A60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3677</Words>
  <Application>Microsoft Office PowerPoint</Application>
  <PresentationFormat>Apresentação na tela (4:3)</PresentationFormat>
  <Paragraphs>583</Paragraphs>
  <Slides>57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75" baseType="lpstr">
      <vt:lpstr>Arial</vt:lpstr>
      <vt:lpstr>Arial Black</vt:lpstr>
      <vt:lpstr>Arial Narrow</vt:lpstr>
      <vt:lpstr>Arial Unicode MS</vt:lpstr>
      <vt:lpstr>AvenirNextLTW01-Regular</vt:lpstr>
      <vt:lpstr>Calibri</vt:lpstr>
      <vt:lpstr>Helvetica</vt:lpstr>
      <vt:lpstr>Lucida Sans Unicode</vt:lpstr>
      <vt:lpstr>Roboto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1_Concourse</vt:lpstr>
      <vt:lpstr>Microsoft Excel Chart</vt:lpstr>
      <vt:lpstr>Apresentação do PowerPoint</vt:lpstr>
      <vt:lpstr>Apresentação do PowerPoint</vt:lpstr>
      <vt:lpstr>Recomenda-se recordar conceitos</vt:lpstr>
      <vt:lpstr>Apresentação do PowerPoint</vt:lpstr>
      <vt:lpstr>Dinâmica e Bases das  Doenças Não Transmissíveis</vt:lpstr>
      <vt:lpstr>Apresentação do PowerPoint</vt:lpstr>
      <vt:lpstr>           DANT        Doenças e Agravos Não Transmissíveis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Transição nutricional no Brasil</vt:lpstr>
      <vt:lpstr>Apresentação do PowerPoint</vt:lpstr>
      <vt:lpstr>Apresentação do PowerPoint</vt:lpstr>
      <vt:lpstr>DCNT</vt:lpstr>
      <vt:lpstr>Consagrados fatores de risco para DCNTs</vt:lpstr>
      <vt:lpstr>Apresentação do PowerPoint</vt:lpstr>
      <vt:lpstr>Apresentação do PowerPoint</vt:lpstr>
      <vt:lpstr>Global Action Plan 2013-2020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QUESTÃO 1: Quais são os 4 principais grupos de DCNTs?</vt:lpstr>
      <vt:lpstr>DCNTs compartilham fatores de risco</vt:lpstr>
      <vt:lpstr>QUESTÃO 2: Apesar de ainda elevada, observou-se redução nas taxas de mortalidade de quais DCNTs na última década?</vt:lpstr>
      <vt:lpstr>QUESTÃO 3: Na última década, observou-se elevação nas taxas de mortalidade de quais DCNTs?</vt:lpstr>
      <vt:lpstr>Características Epidemiológicas das DCNTs</vt:lpstr>
      <vt:lpstr>Apresentação do PowerPoint</vt:lpstr>
      <vt:lpstr>Apresentação do PowerPoint</vt:lpstr>
      <vt:lpstr>Características Epidemiológicas das DCNTs</vt:lpstr>
      <vt:lpstr>Causa: Conceitos</vt:lpstr>
      <vt:lpstr>Apresentação do PowerPoint</vt:lpstr>
      <vt:lpstr>Consagrados Fatores de Risco para DCNTs</vt:lpstr>
      <vt:lpstr>DINÂMICA DAS DOENÇAS</vt:lpstr>
      <vt:lpstr>Apresentação do PowerPoint</vt:lpstr>
      <vt:lpstr>Apresentação do PowerPoint</vt:lpstr>
      <vt:lpstr>Apresentação do PowerPoint</vt:lpstr>
      <vt:lpstr>DCNTs são denominadas “Doenças Complexas” </vt:lpstr>
      <vt:lpstr>QUESTÃO 4: QUAIS SÃO AS CARACTERÍSTICAS EPIDEMIOLÓGICAS DAS DOENÇAS NÃO TRANSMISSÍVEIS?</vt:lpstr>
      <vt:lpstr>Apresentação do PowerPoint</vt:lpstr>
      <vt:lpstr>Apresentação do PowerPoint</vt:lpstr>
      <vt:lpstr>QUESTÃO 5: QUAIS SÃO OS FATORES DE RISCO DE DCNTs MAIS IMPORTANTES SEGUNDO A OMS, PASSÍVEIS DE INTERVENÇÃO?</vt:lpstr>
      <vt:lpstr>Apresentação do PowerPoint</vt:lpstr>
      <vt:lpstr>PLANO DE AÇÕES ESTRATÉGICAS PARA O ENFRENTAMENTO DE DCNT NO BRASIL 2011-2022 – MS</vt:lpstr>
      <vt:lpstr>Apresentação do PowerPoint</vt:lpstr>
      <vt:lpstr>QUAIS SÃO OS FATORES DE RISCO QUE PODEMOS (E DEVEMOS) INTERVIR?</vt:lpstr>
      <vt:lpstr>Apresentação do PowerPoint</vt:lpstr>
      <vt:lpstr>Quanto menos fatores de risco, maior a expectativa de vida sem DCNTs</vt:lpstr>
      <vt:lpstr>Quando intervir em fatores de risco para DCNT?</vt:lpstr>
      <vt:lpstr>Epidemiologia do Ciclo Vital</vt:lpstr>
      <vt:lpstr>Apresentação do PowerPoint</vt:lpstr>
      <vt:lpstr>Prevenção das DCNTs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DINÂMICA DAS DOENÇAS NÃO TRANSMISSÍVEIS</dc:title>
  <dc:creator>Angelica M M Valente</dc:creator>
  <cp:lastModifiedBy>Sandra</cp:lastModifiedBy>
  <cp:revision>234</cp:revision>
  <dcterms:modified xsi:type="dcterms:W3CDTF">2020-02-18T18:42:12Z</dcterms:modified>
</cp:coreProperties>
</file>