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notesSlides/notesSlide1.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61" r:id="rId2"/>
    <p:sldId id="287" r:id="rId3"/>
    <p:sldId id="288" r:id="rId4"/>
    <p:sldId id="289" r:id="rId5"/>
    <p:sldId id="290" r:id="rId6"/>
    <p:sldId id="291" r:id="rId7"/>
    <p:sldId id="267" r:id="rId8"/>
    <p:sldId id="265" r:id="rId9"/>
    <p:sldId id="270" r:id="rId10"/>
    <p:sldId id="269" r:id="rId11"/>
    <p:sldId id="266" r:id="rId12"/>
    <p:sldId id="284" r:id="rId13"/>
    <p:sldId id="280" r:id="rId14"/>
    <p:sldId id="281" r:id="rId15"/>
    <p:sldId id="258" r:id="rId16"/>
    <p:sldId id="268" r:id="rId17"/>
  </p:sldIdLst>
  <p:sldSz cx="9144000" cy="5715000" type="screen16x1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485" autoAdjust="0"/>
    <p:restoredTop sz="98157" autoAdjust="0"/>
  </p:normalViewPr>
  <p:slideViewPr>
    <p:cSldViewPr>
      <p:cViewPr>
        <p:scale>
          <a:sx n="70" d="100"/>
          <a:sy n="70" d="100"/>
        </p:scale>
        <p:origin x="-750" y="-306"/>
      </p:cViewPr>
      <p:guideLst>
        <p:guide orient="horz" pos="1800"/>
        <p:guide pos="2880"/>
      </p:guideLst>
    </p:cSldViewPr>
  </p:slideViewPr>
  <p:outlineViewPr>
    <p:cViewPr>
      <p:scale>
        <a:sx n="33" d="100"/>
        <a:sy n="33" d="100"/>
      </p:scale>
      <p:origin x="0" y="858"/>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9B5557-EF26-482F-9CB7-385BF01DF9FF}" type="datetimeFigureOut">
              <a:rPr lang="pt-BR" smtClean="0"/>
              <a:pPr/>
              <a:t>31/03/2017</a:t>
            </a:fld>
            <a:endParaRPr lang="pt-BR"/>
          </a:p>
        </p:txBody>
      </p:sp>
      <p:sp>
        <p:nvSpPr>
          <p:cNvPr id="4" name="Espaço Reservado para Imagem de Slide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3D7B716-1258-46BD-9661-86D07B9F9692}" type="slidenum">
              <a:rPr lang="pt-BR" smtClean="0"/>
              <a:pPr/>
              <a:t>‹nº›</a:t>
            </a:fld>
            <a:endParaRPr lang="pt-B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a:xfrm>
            <a:off x="685800" y="685800"/>
            <a:ext cx="5486400" cy="3429000"/>
          </a:xfrm>
        </p:spPr>
      </p:sp>
      <p:sp>
        <p:nvSpPr>
          <p:cNvPr id="3" name="Espaço Reservado para Anotações 2"/>
          <p:cNvSpPr>
            <a:spLocks noGrp="1"/>
          </p:cNvSpPr>
          <p:nvPr>
            <p:ph type="body" idx="1"/>
          </p:nvPr>
        </p:nvSpPr>
        <p:spPr/>
        <p:txBody>
          <a:bodyPr>
            <a:normAutofit/>
          </a:bodyPr>
          <a:lstStyle/>
          <a:p>
            <a:endParaRPr lang="pt-BR" dirty="0"/>
          </a:p>
        </p:txBody>
      </p:sp>
      <p:sp>
        <p:nvSpPr>
          <p:cNvPr id="4" name="Espaço Reservado para Número de Slide 3"/>
          <p:cNvSpPr>
            <a:spLocks noGrp="1"/>
          </p:cNvSpPr>
          <p:nvPr>
            <p:ph type="sldNum" sz="quarter" idx="10"/>
          </p:nvPr>
        </p:nvSpPr>
        <p:spPr/>
        <p:txBody>
          <a:bodyPr/>
          <a:lstStyle/>
          <a:p>
            <a:fld id="{C3D7B716-1258-46BD-9661-86D07B9F9692}" type="slidenum">
              <a:rPr lang="pt-BR" smtClean="0"/>
              <a:pPr/>
              <a:t>9</a:t>
            </a:fld>
            <a:endParaRPr lang="pt-B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775355"/>
            <a:ext cx="7772400" cy="1225021"/>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972813CA-ECC6-4B84-B8AF-59566D16EDE2}" type="datetimeFigureOut">
              <a:rPr lang="pt-BR" smtClean="0"/>
              <a:pPr/>
              <a:t>31/03/2017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E08CDC6-9BBC-47E5-A690-1D9C2AF972C3}" type="slidenum">
              <a:rPr lang="pt-BR" smtClean="0"/>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972813CA-ECC6-4B84-B8AF-59566D16EDE2}" type="datetimeFigureOut">
              <a:rPr lang="pt-BR" smtClean="0"/>
              <a:pPr/>
              <a:t>31/03/2017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E08CDC6-9BBC-47E5-A690-1D9C2AF972C3}"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28866"/>
            <a:ext cx="2057400" cy="4876271"/>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28866"/>
            <a:ext cx="6019800" cy="4876271"/>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972813CA-ECC6-4B84-B8AF-59566D16EDE2}" type="datetimeFigureOut">
              <a:rPr lang="pt-BR" smtClean="0"/>
              <a:pPr/>
              <a:t>31/03/2017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E08CDC6-9BBC-47E5-A690-1D9C2AF972C3}"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972813CA-ECC6-4B84-B8AF-59566D16EDE2}" type="datetimeFigureOut">
              <a:rPr lang="pt-BR" smtClean="0"/>
              <a:pPr/>
              <a:t>31/03/2017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E08CDC6-9BBC-47E5-A690-1D9C2AF972C3}"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3672418"/>
            <a:ext cx="7772400" cy="1135062"/>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972813CA-ECC6-4B84-B8AF-59566D16EDE2}" type="datetimeFigureOut">
              <a:rPr lang="pt-BR" smtClean="0"/>
              <a:pPr/>
              <a:t>31/03/2017</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7E08CDC6-9BBC-47E5-A690-1D9C2AF972C3}" type="slidenum">
              <a:rPr lang="pt-BR" smtClean="0"/>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333501"/>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333501"/>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972813CA-ECC6-4B84-B8AF-59566D16EDE2}" type="datetimeFigureOut">
              <a:rPr lang="pt-BR" smtClean="0"/>
              <a:pPr/>
              <a:t>31/03/2017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E08CDC6-9BBC-47E5-A690-1D9C2AF972C3}"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279261"/>
            <a:ext cx="4040188"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7" y="1279261"/>
            <a:ext cx="4041775" cy="5331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7"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972813CA-ECC6-4B84-B8AF-59566D16EDE2}" type="datetimeFigureOut">
              <a:rPr lang="pt-BR" smtClean="0"/>
              <a:pPr/>
              <a:t>31/03/2017</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7E08CDC6-9BBC-47E5-A690-1D9C2AF972C3}"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972813CA-ECC6-4B84-B8AF-59566D16EDE2}" type="datetimeFigureOut">
              <a:rPr lang="pt-BR" smtClean="0"/>
              <a:pPr/>
              <a:t>31/03/2017</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7E08CDC6-9BBC-47E5-A690-1D9C2AF972C3}"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972813CA-ECC6-4B84-B8AF-59566D16EDE2}" type="datetimeFigureOut">
              <a:rPr lang="pt-BR" smtClean="0"/>
              <a:pPr/>
              <a:t>31/03/2017</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7E08CDC6-9BBC-47E5-A690-1D9C2AF972C3}"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2" y="227541"/>
            <a:ext cx="3008313" cy="968376"/>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27543"/>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2" y="1195918"/>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972813CA-ECC6-4B84-B8AF-59566D16EDE2}" type="datetimeFigureOut">
              <a:rPr lang="pt-BR" smtClean="0"/>
              <a:pPr/>
              <a:t>31/03/2017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E08CDC6-9BBC-47E5-A690-1D9C2AF972C3}"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000500"/>
            <a:ext cx="5486400" cy="472282"/>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4472782"/>
            <a:ext cx="5486400" cy="6707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972813CA-ECC6-4B84-B8AF-59566D16EDE2}" type="datetimeFigureOut">
              <a:rPr lang="pt-BR" smtClean="0"/>
              <a:pPr/>
              <a:t>31/03/2017</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7E08CDC6-9BBC-47E5-A690-1D9C2AF972C3}" type="slidenum">
              <a:rPr lang="pt-BR" smtClean="0"/>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28866"/>
            <a:ext cx="8229600" cy="9525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333501"/>
            <a:ext cx="8229600" cy="3771636"/>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972813CA-ECC6-4B84-B8AF-59566D16EDE2}" type="datetimeFigureOut">
              <a:rPr lang="pt-BR" smtClean="0"/>
              <a:pPr/>
              <a:t>31/03/2017</a:t>
            </a:fld>
            <a:endParaRPr lang="pt-BR"/>
          </a:p>
        </p:txBody>
      </p:sp>
      <p:sp>
        <p:nvSpPr>
          <p:cNvPr id="5" name="Espaço Reservado para Rodapé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7E08CDC6-9BBC-47E5-A690-1D9C2AF972C3}"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7.png"/><Relationship Id="rId18" Type="http://schemas.openxmlformats.org/officeDocument/2006/relationships/image" Target="../media/image50.png"/><Relationship Id="rId26" Type="http://schemas.openxmlformats.org/officeDocument/2006/relationships/image" Target="../media/image55.jpeg"/><Relationship Id="rId3" Type="http://schemas.openxmlformats.org/officeDocument/2006/relationships/image" Target="../media/image39.png"/><Relationship Id="rId21" Type="http://schemas.openxmlformats.org/officeDocument/2006/relationships/image" Target="../media/image51.jpeg"/><Relationship Id="rId7" Type="http://schemas.openxmlformats.org/officeDocument/2006/relationships/image" Target="../media/image42.png"/><Relationship Id="rId12" Type="http://schemas.openxmlformats.org/officeDocument/2006/relationships/image" Target="../media/image46.png"/><Relationship Id="rId17" Type="http://schemas.openxmlformats.org/officeDocument/2006/relationships/image" Target="../media/image49.jpeg"/><Relationship Id="rId25" Type="http://schemas.openxmlformats.org/officeDocument/2006/relationships/hyperlink" Target="http://www.google.com.br/url?sa=i&amp;rct=j&amp;q=sophie+scholl&amp;source=images&amp;cd=&amp;cad=rja&amp;docid=_AXws3NkaoYUVM&amp;tbnid=Z5lPobw5SVDcUM:&amp;ved=0CAUQjRw&amp;url=http://www.tumblr.com/tagged/sophie%20scholl&amp;ei=4D6EUYG-FY2C9QSumYGwBA&amp;psig=AFQjCNF98FQZBlGWwaPsPlf-BbrVJj_B-Q&amp;ust=1367707737226372" TargetMode="External"/><Relationship Id="rId2" Type="http://schemas.openxmlformats.org/officeDocument/2006/relationships/image" Target="../media/image6.jpeg"/><Relationship Id="rId16" Type="http://schemas.openxmlformats.org/officeDocument/2006/relationships/hyperlink" Target="http://www.google.com.br/url?sa=i&amp;rct=j&amp;q=&amp;esrc=s&amp;source=images&amp;cd=&amp;cad=rja&amp;uact=8&amp;docid=Zbf4FDok4AZGgM&amp;tbnid=zChmRLV20vTM7M:&amp;ved=0CAUQjRw&amp;url=http://www.koerber-stiftung.de/koerberforum/gaeste/gaeste-details/gast/traute-lafrenz-page.html&amp;ei=zEZVU5aFMdXIsASl4YGwBg&amp;bvm=bv.65058239,d.b2U&amp;psig=AFQjCNH_QZUG4OWJuq8sNw50dweuxFN8TA&amp;ust=1398184009924017" TargetMode="External"/><Relationship Id="rId20" Type="http://schemas.openxmlformats.org/officeDocument/2006/relationships/hyperlink" Target="http://www.google.com.br/url?sa=i&amp;rct=j&amp;q=alexander+schmorell&amp;source=images&amp;cd=&amp;cad=rja&amp;docid=yc5IS_8GnS7irM&amp;tbnid=KNg2nNA3lvVZhM:&amp;ved=0CAUQjRw&amp;url=http://www.bpb.de/geschichte/nationalsozialismus/weisse-rose/60984/alexander-schmorell&amp;ei=hlOEUdjrPIzg8wS08YHYAg&amp;bvm=bv.45960087,d.eWU&amp;psig=AFQjCNFZ2gXtqXRo4n1oJ-UBiX120s3Wpg&amp;ust=1367712410438779" TargetMode="External"/><Relationship Id="rId1" Type="http://schemas.openxmlformats.org/officeDocument/2006/relationships/slideLayout" Target="../slideLayouts/slideLayout2.xml"/><Relationship Id="rId6" Type="http://schemas.openxmlformats.org/officeDocument/2006/relationships/image" Target="../media/image8.jpeg"/><Relationship Id="rId11" Type="http://schemas.openxmlformats.org/officeDocument/2006/relationships/image" Target="../media/image45.png"/><Relationship Id="rId24" Type="http://schemas.openxmlformats.org/officeDocument/2006/relationships/image" Target="../media/image54.png"/><Relationship Id="rId5" Type="http://schemas.openxmlformats.org/officeDocument/2006/relationships/image" Target="../media/image41.png"/><Relationship Id="rId15" Type="http://schemas.openxmlformats.org/officeDocument/2006/relationships/image" Target="../media/image48.jpeg"/><Relationship Id="rId23" Type="http://schemas.openxmlformats.org/officeDocument/2006/relationships/image" Target="../media/image53.png"/><Relationship Id="rId10" Type="http://schemas.openxmlformats.org/officeDocument/2006/relationships/image" Target="../media/image44.jpeg"/><Relationship Id="rId19" Type="http://schemas.openxmlformats.org/officeDocument/2006/relationships/image" Target="../media/image3.jpeg"/><Relationship Id="rId4" Type="http://schemas.openxmlformats.org/officeDocument/2006/relationships/image" Target="../media/image40.png"/><Relationship Id="rId9" Type="http://schemas.openxmlformats.org/officeDocument/2006/relationships/hyperlink" Target="http://www.google.com.br/url?sa=i&amp;rct=j&amp;q=hans+scholl&amp;source=images&amp;cd=&amp;cad=rja&amp;docid=FVAVlmplmNvzeM&amp;tbnid=uQz6GUYXPVA5UM:&amp;ved=0CAUQjRw&amp;url=http://moralheroes.org/hans-scholl&amp;ei=Q1SEUZKkJoG48wTE6YG4Dw&amp;bvm=bv.45960087,d.eWU&amp;psig=AFQjCNFjgjOcd-XXe-T8D5hajwa5d1FbnQ&amp;ust=1367713207554335" TargetMode="External"/><Relationship Id="rId14" Type="http://schemas.openxmlformats.org/officeDocument/2006/relationships/hyperlink" Target="http://www.google.com.br/url?sa=i&amp;rct=j&amp;q=&amp;esrc=s&amp;source=images&amp;cd=&amp;cad=rja&amp;uact=8&amp;docid=pprECPqVN12uWM&amp;tbnid=S4ZRIciWCibZFM:&amp;ved=0CAUQjRw&amp;url=http://www.reformationsgemeinde-ulm.de/rose.htm&amp;ei=NUdVU5CrMJPRsAS-uYCACQ&amp;bvm=bv.65058239,d.b2U&amp;psig=AFQjCNFNTbRtzukXJu3GL0Yx51tIqAHICQ&amp;ust=1398184099512512" TargetMode="External"/><Relationship Id="rId22" Type="http://schemas.openxmlformats.org/officeDocument/2006/relationships/image" Target="../media/image52.png"/></Relationships>
</file>

<file path=ppt/slides/_rels/slide1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5.emf"/><Relationship Id="rId3" Type="http://schemas.openxmlformats.org/officeDocument/2006/relationships/image" Target="../media/image10.emf"/><Relationship Id="rId7" Type="http://schemas.openxmlformats.org/officeDocument/2006/relationships/image" Target="../media/image14.emf"/><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emf"/><Relationship Id="rId5" Type="http://schemas.openxmlformats.org/officeDocument/2006/relationships/image" Target="../media/image12.png"/><Relationship Id="rId4" Type="http://schemas.openxmlformats.org/officeDocument/2006/relationships/image" Target="../media/image11.emf"/></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jpe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17" Type="http://schemas.openxmlformats.org/officeDocument/2006/relationships/image" Target="../media/image35.jpeg"/><Relationship Id="rId2" Type="http://schemas.openxmlformats.org/officeDocument/2006/relationships/image" Target="../media/image20.png"/><Relationship Id="rId16"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jpeg"/><Relationship Id="rId5" Type="http://schemas.openxmlformats.org/officeDocument/2006/relationships/image" Target="../media/image23.jpeg"/><Relationship Id="rId15" Type="http://schemas.openxmlformats.org/officeDocument/2006/relationships/image" Target="../media/image33.jpeg"/><Relationship Id="rId10" Type="http://schemas.openxmlformats.org/officeDocument/2006/relationships/image" Target="../media/image28.jpeg"/><Relationship Id="rId4" Type="http://schemas.openxmlformats.org/officeDocument/2006/relationships/image" Target="../media/image22.png"/><Relationship Id="rId9" Type="http://schemas.openxmlformats.org/officeDocument/2006/relationships/image" Target="../media/image27.jpeg"/><Relationship Id="rId1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jorge\Downloads\Traute-portrae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 y="0"/>
            <a:ext cx="4656947" cy="1777380"/>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3" descr="C:\Users\jorge\Downloads\wittenstei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644009" y="2"/>
            <a:ext cx="3837034" cy="1777379"/>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2" descr="C:\Users\jorge\Downloads\Traute-portrae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316418" y="0"/>
            <a:ext cx="4656947" cy="1777380"/>
          </a:xfrm>
          <a:prstGeom prst="rect">
            <a:avLst/>
          </a:prstGeom>
          <a:noFill/>
          <a:extLst>
            <a:ext uri="{909E8E84-426E-40DD-AFC4-6F175D3DCCD1}">
              <a14:hiddenFill xmlns:a14="http://schemas.microsoft.com/office/drawing/2010/main" xmlns="">
                <a:solidFill>
                  <a:srgbClr val="FFFFFF"/>
                </a:solidFill>
              </a14:hiddenFill>
            </a:ext>
          </a:extLst>
        </p:spPr>
      </p:pic>
      <p:pic>
        <p:nvPicPr>
          <p:cNvPr id="4098" name="Picture 2" descr="Lilo Furst-Ramdohr in 1942 - and today (picture: Domenic Saller)"/>
          <p:cNvPicPr>
            <a:picLocks noChangeAspect="1" noChangeArrowheads="1"/>
          </p:cNvPicPr>
          <p:nvPr/>
        </p:nvPicPr>
        <p:blipFill>
          <a:blip r:embed="rId4" cstate="print"/>
          <a:srcRect r="-1471" b="2158"/>
          <a:stretch>
            <a:fillRect/>
          </a:stretch>
        </p:blipFill>
        <p:spPr bwMode="auto">
          <a:xfrm>
            <a:off x="-396552" y="1777380"/>
            <a:ext cx="5112568" cy="2160240"/>
          </a:xfrm>
          <a:prstGeom prst="rect">
            <a:avLst/>
          </a:prstGeom>
          <a:noFill/>
        </p:spPr>
      </p:pic>
      <p:sp>
        <p:nvSpPr>
          <p:cNvPr id="4100" name="AutoShape 4" descr="Resultado de imagem para franz j. müller, weisse rose"/>
          <p:cNvSpPr>
            <a:spLocks noChangeAspect="1" noChangeArrowheads="1"/>
          </p:cNvSpPr>
          <p:nvPr/>
        </p:nvSpPr>
        <p:spPr bwMode="auto">
          <a:xfrm>
            <a:off x="155575" y="-120385"/>
            <a:ext cx="304800" cy="2540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4102" name="AutoShape 6" descr="Resultado de imagem para franz j. müller, weisse rose"/>
          <p:cNvSpPr>
            <a:spLocks noChangeAspect="1" noChangeArrowheads="1"/>
          </p:cNvSpPr>
          <p:nvPr/>
        </p:nvSpPr>
        <p:spPr bwMode="auto">
          <a:xfrm>
            <a:off x="155575" y="-120385"/>
            <a:ext cx="304800" cy="2540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4104" name="AutoShape 8" descr="Resultado de imagem para franz j. müller, weisse rose"/>
          <p:cNvSpPr>
            <a:spLocks noChangeAspect="1" noChangeArrowheads="1"/>
          </p:cNvSpPr>
          <p:nvPr/>
        </p:nvSpPr>
        <p:spPr bwMode="auto">
          <a:xfrm>
            <a:off x="155575" y="-120385"/>
            <a:ext cx="304800" cy="2540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4106" name="Picture 10" descr="http://www.dw.com/image/0,,6441936_4,00.jpg"/>
          <p:cNvPicPr>
            <a:picLocks noChangeAspect="1" noChangeArrowheads="1"/>
          </p:cNvPicPr>
          <p:nvPr/>
        </p:nvPicPr>
        <p:blipFill>
          <a:blip r:embed="rId5" cstate="print"/>
          <a:srcRect l="11553" t="-3125" r="19129"/>
          <a:stretch>
            <a:fillRect/>
          </a:stretch>
        </p:blipFill>
        <p:spPr bwMode="auto">
          <a:xfrm>
            <a:off x="4644008" y="1717373"/>
            <a:ext cx="2422086" cy="2220247"/>
          </a:xfrm>
          <a:prstGeom prst="rect">
            <a:avLst/>
          </a:prstGeom>
          <a:noFill/>
        </p:spPr>
      </p:pic>
      <p:pic>
        <p:nvPicPr>
          <p:cNvPr id="4108" name="Picture 12" descr="http://www.dw.com/image/0,,16601587_303,00.jpg"/>
          <p:cNvPicPr>
            <a:picLocks noChangeAspect="1" noChangeArrowheads="1"/>
          </p:cNvPicPr>
          <p:nvPr/>
        </p:nvPicPr>
        <p:blipFill>
          <a:blip r:embed="rId6" cstate="print"/>
          <a:srcRect l="23046" r="12851"/>
          <a:stretch>
            <a:fillRect/>
          </a:stretch>
        </p:blipFill>
        <p:spPr bwMode="auto">
          <a:xfrm>
            <a:off x="7020272" y="1777380"/>
            <a:ext cx="2952328" cy="2160240"/>
          </a:xfrm>
          <a:prstGeom prst="rect">
            <a:avLst/>
          </a:prstGeom>
          <a:noFill/>
        </p:spPr>
      </p:pic>
      <p:pic>
        <p:nvPicPr>
          <p:cNvPr id="4110" name="Picture 14" descr="http://www.filmportal.de/sites/default/files/imagecache/movie-teaser/7535485AC31A4128A04058981FC2BDA3_fn062518_pic_0506.jpg"/>
          <p:cNvPicPr>
            <a:picLocks noChangeAspect="1" noChangeArrowheads="1"/>
          </p:cNvPicPr>
          <p:nvPr/>
        </p:nvPicPr>
        <p:blipFill>
          <a:blip r:embed="rId7" cstate="print"/>
          <a:srcRect/>
          <a:stretch>
            <a:fillRect/>
          </a:stretch>
        </p:blipFill>
        <p:spPr bwMode="auto">
          <a:xfrm>
            <a:off x="-396552" y="3937620"/>
            <a:ext cx="5040560" cy="2160240"/>
          </a:xfrm>
          <a:prstGeom prst="rect">
            <a:avLst/>
          </a:prstGeom>
          <a:noFill/>
        </p:spPr>
      </p:pic>
      <p:pic>
        <p:nvPicPr>
          <p:cNvPr id="4112" name="Picture 16" descr="http://www.br.de/fernsehen/bayerisches-fernsehen/programmkalender/broadcastimage12740~_v-img__16__9__m_-4423061158a17f4152aef84861ed0243214ae6e7.jpg?version=5b649"/>
          <p:cNvPicPr>
            <a:picLocks noChangeAspect="1" noChangeArrowheads="1"/>
          </p:cNvPicPr>
          <p:nvPr/>
        </p:nvPicPr>
        <p:blipFill>
          <a:blip r:embed="rId8" cstate="print"/>
          <a:srcRect r="49816"/>
          <a:stretch>
            <a:fillRect/>
          </a:stretch>
        </p:blipFill>
        <p:spPr bwMode="auto">
          <a:xfrm>
            <a:off x="4644008" y="3937620"/>
            <a:ext cx="2376264" cy="2220247"/>
          </a:xfrm>
          <a:prstGeom prst="rect">
            <a:avLst/>
          </a:prstGeom>
          <a:noFill/>
        </p:spPr>
      </p:pic>
      <p:pic>
        <p:nvPicPr>
          <p:cNvPr id="4114" name="Picture 18" descr="http://blogimg.goo.ne.jp/user_image/47/57/c00cac2850ecc94be6d4018bd6f5a0a3.jpg"/>
          <p:cNvPicPr>
            <a:picLocks noChangeAspect="1" noChangeArrowheads="1"/>
          </p:cNvPicPr>
          <p:nvPr/>
        </p:nvPicPr>
        <p:blipFill>
          <a:blip r:embed="rId9" cstate="print"/>
          <a:srcRect l="20342" r="15241"/>
          <a:stretch>
            <a:fillRect/>
          </a:stretch>
        </p:blipFill>
        <p:spPr bwMode="auto">
          <a:xfrm>
            <a:off x="7020272" y="3937620"/>
            <a:ext cx="2880320" cy="2256922"/>
          </a:xfrm>
          <a:prstGeom prst="rect">
            <a:avLst/>
          </a:prstGeom>
          <a:noFill/>
        </p:spPr>
      </p:pic>
      <p:sp>
        <p:nvSpPr>
          <p:cNvPr id="17" name="Retângulo 16"/>
          <p:cNvSpPr/>
          <p:nvPr/>
        </p:nvSpPr>
        <p:spPr>
          <a:xfrm>
            <a:off x="5292080" y="3217540"/>
            <a:ext cx="4608512" cy="2497460"/>
          </a:xfrm>
          <a:prstGeom prst="rect">
            <a:avLst/>
          </a:prstGeom>
          <a:solidFill>
            <a:schemeClr val="tx2">
              <a:lumMod val="60000"/>
              <a:lumOff val="40000"/>
              <a:alpha val="5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Título 1"/>
          <p:cNvSpPr>
            <a:spLocks noGrp="1"/>
          </p:cNvSpPr>
          <p:nvPr>
            <p:ph type="ctrTitle"/>
          </p:nvPr>
        </p:nvSpPr>
        <p:spPr>
          <a:xfrm>
            <a:off x="719064" y="3217540"/>
            <a:ext cx="8424936" cy="1225021"/>
          </a:xfrm>
        </p:spPr>
        <p:txBody>
          <a:bodyPr>
            <a:normAutofit fontScale="90000"/>
          </a:bodyPr>
          <a:lstStyle/>
          <a:p>
            <a:pPr algn="r"/>
            <a:r>
              <a:rPr lang="pt-BR" dirty="0" smtClean="0">
                <a:solidFill>
                  <a:schemeClr val="bg1"/>
                </a:solidFill>
                <a:latin typeface="Leelawadee" pitchFamily="34" charset="-34"/>
                <a:cs typeface="Leelawadee" pitchFamily="34" charset="-34"/>
              </a:rPr>
              <a:t>OS RESISTENTES</a:t>
            </a:r>
            <a:br>
              <a:rPr lang="pt-BR" dirty="0" smtClean="0">
                <a:solidFill>
                  <a:schemeClr val="bg1"/>
                </a:solidFill>
                <a:latin typeface="Leelawadee" pitchFamily="34" charset="-34"/>
                <a:cs typeface="Leelawadee" pitchFamily="34" charset="-34"/>
              </a:rPr>
            </a:br>
            <a:r>
              <a:rPr lang="pt-BR" sz="2000" dirty="0" smtClean="0">
                <a:solidFill>
                  <a:schemeClr val="bg1"/>
                </a:solidFill>
                <a:latin typeface="+mn-lt"/>
                <a:cs typeface="Leelawadee" pitchFamily="34" charset="-34"/>
              </a:rPr>
              <a:t>TESTEMUNHAS DA ROSA BRANCA</a:t>
            </a:r>
            <a:br>
              <a:rPr lang="pt-BR" sz="2000" dirty="0" smtClean="0">
                <a:solidFill>
                  <a:schemeClr val="bg1"/>
                </a:solidFill>
                <a:latin typeface="+mn-lt"/>
                <a:cs typeface="Leelawadee" pitchFamily="34" charset="-34"/>
              </a:rPr>
            </a:br>
            <a:r>
              <a:rPr lang="pt-BR" sz="2000" dirty="0" smtClean="0">
                <a:latin typeface="+mn-lt"/>
                <a:cs typeface="Leelawadee" pitchFamily="34" charset="-34"/>
              </a:rPr>
              <a:t>Projetos didáticos de tradução </a:t>
            </a:r>
            <a:r>
              <a:rPr lang="pt-BR" sz="2000" dirty="0" smtClean="0">
                <a:solidFill>
                  <a:schemeClr val="bg1"/>
                </a:solidFill>
                <a:latin typeface="+mn-lt"/>
                <a:cs typeface="Leelawadee" pitchFamily="34" charset="-34"/>
              </a:rPr>
              <a:t/>
            </a:r>
            <a:br>
              <a:rPr lang="pt-BR" sz="2000" dirty="0" smtClean="0">
                <a:solidFill>
                  <a:schemeClr val="bg1"/>
                </a:solidFill>
                <a:latin typeface="+mn-lt"/>
                <a:cs typeface="Leelawadee" pitchFamily="34" charset="-34"/>
              </a:rPr>
            </a:br>
            <a:endParaRPr lang="pt-BR" sz="2000" dirty="0">
              <a:solidFill>
                <a:schemeClr val="bg1"/>
              </a:solidFill>
              <a:latin typeface="+mn-lt"/>
              <a:cs typeface="Leelawadee" pitchFamily="34" charset="-34"/>
            </a:endParaRPr>
          </a:p>
        </p:txBody>
      </p:sp>
      <p:sp>
        <p:nvSpPr>
          <p:cNvPr id="20" name="CaixaDeTexto 19"/>
          <p:cNvSpPr txBox="1"/>
          <p:nvPr/>
        </p:nvSpPr>
        <p:spPr>
          <a:xfrm>
            <a:off x="2735288" y="4441676"/>
            <a:ext cx="6408712" cy="1200329"/>
          </a:xfrm>
          <a:prstGeom prst="rect">
            <a:avLst/>
          </a:prstGeom>
          <a:noFill/>
        </p:spPr>
        <p:txBody>
          <a:bodyPr wrap="square" rtlCol="0">
            <a:spAutoFit/>
          </a:bodyPr>
          <a:lstStyle/>
          <a:p>
            <a:pPr algn="r"/>
            <a:r>
              <a:rPr lang="pt-BR" dirty="0" smtClean="0"/>
              <a:t>Prof. Dr. </a:t>
            </a:r>
            <a:r>
              <a:rPr lang="pt-BR" dirty="0" err="1" smtClean="0"/>
              <a:t>Tinka</a:t>
            </a:r>
            <a:r>
              <a:rPr lang="pt-BR" dirty="0" smtClean="0"/>
              <a:t> </a:t>
            </a:r>
            <a:r>
              <a:rPr lang="pt-BR" dirty="0" err="1" smtClean="0"/>
              <a:t>Reichmann</a:t>
            </a:r>
            <a:endParaRPr lang="pt-BR" dirty="0" smtClean="0"/>
          </a:p>
          <a:p>
            <a:pPr algn="r"/>
            <a:r>
              <a:rPr lang="pt-BR" dirty="0" smtClean="0"/>
              <a:t>reichmann@usp.br</a:t>
            </a:r>
          </a:p>
          <a:p>
            <a:pPr algn="r"/>
            <a:r>
              <a:rPr lang="pt-BR" dirty="0" err="1" smtClean="0"/>
              <a:t>Yasmin</a:t>
            </a:r>
            <a:r>
              <a:rPr lang="pt-BR" dirty="0" smtClean="0"/>
              <a:t> </a:t>
            </a:r>
            <a:r>
              <a:rPr lang="pt-BR" dirty="0" err="1" smtClean="0"/>
              <a:t>Utida</a:t>
            </a:r>
            <a:endParaRPr lang="pt-BR" dirty="0" smtClean="0"/>
          </a:p>
          <a:p>
            <a:pPr algn="r"/>
            <a:r>
              <a:rPr lang="pt-BR" dirty="0" smtClean="0"/>
              <a:t>y</a:t>
            </a:r>
            <a:r>
              <a:rPr lang="pt-BR" dirty="0" smtClean="0"/>
              <a:t>asmin.utida@</a:t>
            </a:r>
            <a:r>
              <a:rPr lang="pt-BR" dirty="0" smtClean="0"/>
              <a:t>usp</a:t>
            </a:r>
            <a:r>
              <a:rPr lang="pt-BR" dirty="0" smtClean="0"/>
              <a:t>.br</a:t>
            </a:r>
            <a:endParaRPr lang="pt-BR" dirty="0" smtClean="0"/>
          </a:p>
        </p:txBody>
      </p:sp>
      <p:sp>
        <p:nvSpPr>
          <p:cNvPr id="21" name="CaixaDeTexto 20"/>
          <p:cNvSpPr txBox="1"/>
          <p:nvPr/>
        </p:nvSpPr>
        <p:spPr>
          <a:xfrm>
            <a:off x="7847856" y="-923330"/>
            <a:ext cx="2592288" cy="923330"/>
          </a:xfrm>
          <a:prstGeom prst="rect">
            <a:avLst/>
          </a:prstGeom>
          <a:noFill/>
        </p:spPr>
        <p:txBody>
          <a:bodyPr wrap="square" rtlCol="0">
            <a:spAutoFit/>
          </a:bodyPr>
          <a:lstStyle/>
          <a:p>
            <a:pPr algn="r"/>
            <a:r>
              <a:rPr lang="pt-BR" dirty="0" err="1" smtClean="0"/>
              <a:t>Yasmin</a:t>
            </a:r>
            <a:r>
              <a:rPr lang="pt-BR" dirty="0" smtClean="0"/>
              <a:t> </a:t>
            </a:r>
            <a:r>
              <a:rPr lang="pt-BR" dirty="0" err="1" smtClean="0"/>
              <a:t>Utida</a:t>
            </a:r>
            <a:endParaRPr lang="pt-BR" dirty="0" smtClean="0"/>
          </a:p>
          <a:p>
            <a:pPr algn="r"/>
            <a:r>
              <a:rPr lang="pt-BR" dirty="0" smtClean="0"/>
              <a:t>yasmin.utida@usp.br</a:t>
            </a:r>
          </a:p>
          <a:p>
            <a:endParaRPr lang="pt-B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ço Reservado para Conteúdo 2"/>
          <p:cNvSpPr>
            <a:spLocks noGrp="1"/>
          </p:cNvSpPr>
          <p:nvPr>
            <p:ph idx="1"/>
          </p:nvPr>
        </p:nvSpPr>
        <p:spPr>
          <a:xfrm>
            <a:off x="755576" y="1390120"/>
            <a:ext cx="7416824" cy="3771636"/>
          </a:xfrm>
        </p:spPr>
        <p:txBody>
          <a:bodyPr>
            <a:normAutofit lnSpcReduction="10000"/>
          </a:bodyPr>
          <a:lstStyle/>
          <a:p>
            <a:pPr marL="0" indent="0" algn="just">
              <a:buNone/>
            </a:pPr>
            <a:r>
              <a:rPr lang="pt-BR" dirty="0" smtClean="0"/>
              <a:t>“Gênero </a:t>
            </a:r>
            <a:r>
              <a:rPr lang="pt-BR" dirty="0"/>
              <a:t>que faz parte da grande família do </a:t>
            </a:r>
            <a:r>
              <a:rPr lang="pt-BR" dirty="0" smtClean="0"/>
              <a:t> documentário </a:t>
            </a:r>
            <a:r>
              <a:rPr lang="pt-BR" dirty="0"/>
              <a:t>e mantém uma relação direta com filmes históricos e, por vezes, com filmes biográficos; em sua estrutura, constam sempre </a:t>
            </a:r>
            <a:r>
              <a:rPr lang="pt-BR" b="1" dirty="0"/>
              <a:t>relatos</a:t>
            </a:r>
            <a:r>
              <a:rPr lang="pt-BR" dirty="0"/>
              <a:t> de testemunhas que </a:t>
            </a:r>
            <a:r>
              <a:rPr lang="pt-BR" b="1" dirty="0"/>
              <a:t>vivenciaram</a:t>
            </a:r>
            <a:r>
              <a:rPr lang="pt-BR" dirty="0"/>
              <a:t>, diretamente, determinado acontecimento </a:t>
            </a:r>
            <a:r>
              <a:rPr lang="pt-BR" b="1" dirty="0"/>
              <a:t>histórico</a:t>
            </a:r>
            <a:r>
              <a:rPr lang="pt-BR" dirty="0" smtClean="0"/>
              <a:t>.”</a:t>
            </a:r>
          </a:p>
          <a:p>
            <a:pPr marL="0" indent="0" algn="just">
              <a:buNone/>
            </a:pPr>
            <a:r>
              <a:rPr lang="pt-BR" sz="2000" dirty="0" smtClean="0"/>
              <a:t>(GUTFREIND, 2010, p.200</a:t>
            </a:r>
            <a:r>
              <a:rPr lang="pt-BR" sz="2000" dirty="0"/>
              <a:t>)</a:t>
            </a:r>
          </a:p>
          <a:p>
            <a:pPr marL="0" indent="0">
              <a:buNone/>
            </a:pPr>
            <a:endParaRPr lang="pt-BR" dirty="0"/>
          </a:p>
        </p:txBody>
      </p:sp>
      <p:sp>
        <p:nvSpPr>
          <p:cNvPr id="6" name="CaixaDeTexto 5"/>
          <p:cNvSpPr txBox="1"/>
          <p:nvPr/>
        </p:nvSpPr>
        <p:spPr>
          <a:xfrm>
            <a:off x="539552" y="337221"/>
            <a:ext cx="7848872" cy="461665"/>
          </a:xfrm>
          <a:prstGeom prst="rect">
            <a:avLst/>
          </a:prstGeom>
          <a:noFill/>
        </p:spPr>
        <p:txBody>
          <a:bodyPr wrap="square" rtlCol="0">
            <a:spAutoFit/>
          </a:bodyPr>
          <a:lstStyle/>
          <a:p>
            <a:r>
              <a:rPr lang="pt-BR" sz="2400" dirty="0" smtClean="0">
                <a:solidFill>
                  <a:srgbClr val="00B0F0"/>
                </a:solidFill>
                <a:latin typeface="Leelawadee" pitchFamily="34" charset="-34"/>
                <a:cs typeface="Leelawadee" pitchFamily="34" charset="-34"/>
              </a:rPr>
              <a:t>FILME-TESTEMUNHO </a:t>
            </a:r>
            <a:endParaRPr lang="pt-BR" sz="2400" dirty="0">
              <a:solidFill>
                <a:srgbClr val="00B0F0"/>
              </a:solidFill>
              <a:latin typeface="Leelawadee" pitchFamily="34" charset="-34"/>
              <a:cs typeface="Leelawadee" pitchFamily="34" charset="-34"/>
            </a:endParaRPr>
          </a:p>
        </p:txBody>
      </p:sp>
      <p:pic>
        <p:nvPicPr>
          <p:cNvPr id="5" name="Picture 2" descr="http://www.franadesivos.com.br/fotos/grande/3118fg1/papel-de-parede-abstrato-mod-43.jpg"/>
          <p:cNvPicPr>
            <a:picLocks noChangeAspect="1" noChangeArrowheads="1"/>
          </p:cNvPicPr>
          <p:nvPr/>
        </p:nvPicPr>
        <p:blipFill>
          <a:blip r:embed="rId2" cstate="print"/>
          <a:srcRect t="29060" b="59829"/>
          <a:stretch>
            <a:fillRect/>
          </a:stretch>
        </p:blipFill>
        <p:spPr bwMode="auto">
          <a:xfrm>
            <a:off x="0" y="-22820"/>
            <a:ext cx="9144000" cy="780087"/>
          </a:xfrm>
          <a:prstGeom prst="rect">
            <a:avLst/>
          </a:prstGeom>
          <a:noFill/>
        </p:spPr>
      </p:pic>
      <p:sp>
        <p:nvSpPr>
          <p:cNvPr id="8" name="Retângulo 7"/>
          <p:cNvSpPr/>
          <p:nvPr/>
        </p:nvSpPr>
        <p:spPr>
          <a:xfrm>
            <a:off x="0" y="327059"/>
            <a:ext cx="9937104" cy="480053"/>
          </a:xfrm>
          <a:prstGeom prst="rect">
            <a:avLst/>
          </a:prstGeom>
          <a:solidFill>
            <a:schemeClr val="accent5">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CaixaDeTexto 8"/>
          <p:cNvSpPr txBox="1"/>
          <p:nvPr/>
        </p:nvSpPr>
        <p:spPr>
          <a:xfrm>
            <a:off x="216024" y="205398"/>
            <a:ext cx="8388424" cy="707886"/>
          </a:xfrm>
          <a:prstGeom prst="rect">
            <a:avLst/>
          </a:prstGeom>
          <a:noFill/>
        </p:spPr>
        <p:txBody>
          <a:bodyPr wrap="square" rtlCol="0">
            <a:spAutoFit/>
          </a:bodyPr>
          <a:lstStyle/>
          <a:p>
            <a:r>
              <a:rPr lang="pt-BR" sz="4000" dirty="0" smtClean="0">
                <a:solidFill>
                  <a:schemeClr val="bg1"/>
                </a:solidFill>
                <a:latin typeface="Leelawadee" pitchFamily="34" charset="-34"/>
                <a:cs typeface="Leelawadee" pitchFamily="34" charset="-34"/>
              </a:rPr>
              <a:t>7 | FILME-TESTEMUNHO</a:t>
            </a:r>
            <a:endParaRPr lang="pt-BR" sz="2800" dirty="0">
              <a:solidFill>
                <a:schemeClr val="bg1"/>
              </a:solidFill>
              <a:latin typeface="Leelawadee" pitchFamily="34" charset="-34"/>
              <a:cs typeface="Leelawadee" pitchFamily="34" charset="-34"/>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Conector reto 27"/>
          <p:cNvCxnSpPr/>
          <p:nvPr/>
        </p:nvCxnSpPr>
        <p:spPr>
          <a:xfrm>
            <a:off x="3779912" y="2641476"/>
            <a:ext cx="1368152" cy="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2" name="Conector reto 31"/>
          <p:cNvCxnSpPr/>
          <p:nvPr/>
        </p:nvCxnSpPr>
        <p:spPr>
          <a:xfrm>
            <a:off x="3491880" y="3145532"/>
            <a:ext cx="216024" cy="36004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4" name="Conector reto 33"/>
          <p:cNvCxnSpPr/>
          <p:nvPr/>
        </p:nvCxnSpPr>
        <p:spPr>
          <a:xfrm flipV="1">
            <a:off x="4139952" y="2857500"/>
            <a:ext cx="1152128" cy="72008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38" name="Conector reto 37"/>
          <p:cNvCxnSpPr/>
          <p:nvPr/>
        </p:nvCxnSpPr>
        <p:spPr>
          <a:xfrm>
            <a:off x="3131840" y="1417340"/>
            <a:ext cx="0" cy="792088"/>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40" name="Conector reto 39"/>
          <p:cNvCxnSpPr/>
          <p:nvPr/>
        </p:nvCxnSpPr>
        <p:spPr>
          <a:xfrm>
            <a:off x="3131840" y="697260"/>
            <a:ext cx="1152128" cy="504056"/>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pic>
        <p:nvPicPr>
          <p:cNvPr id="19" name="Imagem 18" descr="http://www.filmportal.de/sites/default/files/imagecache/movie-teaser/7535485AC31A4128A04058981FC2BDA3_fn062518_pic_0506.jpg"/>
          <p:cNvPicPr/>
          <p:nvPr/>
        </p:nvPicPr>
        <p:blipFill>
          <a:blip r:embed="rId2" cstate="print"/>
          <a:srcRect l="51629" t="2751"/>
          <a:stretch>
            <a:fillRect/>
          </a:stretch>
        </p:blipFill>
        <p:spPr bwMode="auto">
          <a:xfrm>
            <a:off x="2555776" y="49188"/>
            <a:ext cx="1152128" cy="1280142"/>
          </a:xfrm>
          <a:prstGeom prst="ellipse">
            <a:avLst/>
          </a:prstGeom>
          <a:ln>
            <a:noFill/>
          </a:ln>
          <a:effectLst>
            <a:softEdge rad="112500"/>
          </a:effectLst>
        </p:spPr>
      </p:pic>
      <p:cxnSp>
        <p:nvCxnSpPr>
          <p:cNvPr id="42" name="Conector reto 41"/>
          <p:cNvCxnSpPr/>
          <p:nvPr/>
        </p:nvCxnSpPr>
        <p:spPr>
          <a:xfrm flipH="1" flipV="1">
            <a:off x="1979712" y="1921396"/>
            <a:ext cx="1080120" cy="648072"/>
          </a:xfrm>
          <a:prstGeom prst="line">
            <a:avLst/>
          </a:prstGeom>
          <a:ln w="127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5" name="Conector reto 44"/>
          <p:cNvCxnSpPr/>
          <p:nvPr/>
        </p:nvCxnSpPr>
        <p:spPr>
          <a:xfrm flipV="1">
            <a:off x="2051720" y="1273324"/>
            <a:ext cx="2160240" cy="432048"/>
          </a:xfrm>
          <a:prstGeom prst="line">
            <a:avLst/>
          </a:prstGeom>
          <a:ln w="1270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47" name="Conector reto 46"/>
          <p:cNvCxnSpPr/>
          <p:nvPr/>
        </p:nvCxnSpPr>
        <p:spPr>
          <a:xfrm>
            <a:off x="1187624" y="1057300"/>
            <a:ext cx="792088" cy="648072"/>
          </a:xfrm>
          <a:prstGeom prst="line">
            <a:avLst/>
          </a:prstGeom>
          <a:ln w="1270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49" name="Conector reto 48"/>
          <p:cNvCxnSpPr/>
          <p:nvPr/>
        </p:nvCxnSpPr>
        <p:spPr>
          <a:xfrm flipV="1">
            <a:off x="899592" y="1993404"/>
            <a:ext cx="936104" cy="648072"/>
          </a:xfrm>
          <a:prstGeom prst="line">
            <a:avLst/>
          </a:prstGeom>
          <a:ln w="1270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55" name="Conector reto 54"/>
          <p:cNvCxnSpPr/>
          <p:nvPr/>
        </p:nvCxnSpPr>
        <p:spPr>
          <a:xfrm flipH="1">
            <a:off x="2195736" y="2929508"/>
            <a:ext cx="864096" cy="432048"/>
          </a:xfrm>
          <a:prstGeom prst="line">
            <a:avLst/>
          </a:prstGeom>
          <a:ln w="19050">
            <a:solidFill>
              <a:schemeClr val="accent5">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7" name="Conector reto 56"/>
          <p:cNvCxnSpPr/>
          <p:nvPr/>
        </p:nvCxnSpPr>
        <p:spPr>
          <a:xfrm flipV="1">
            <a:off x="899592" y="1345332"/>
            <a:ext cx="3240360" cy="1512168"/>
          </a:xfrm>
          <a:prstGeom prst="line">
            <a:avLst/>
          </a:prstGeom>
          <a:ln w="1270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59" name="Conector reto 58"/>
          <p:cNvCxnSpPr/>
          <p:nvPr/>
        </p:nvCxnSpPr>
        <p:spPr>
          <a:xfrm flipH="1">
            <a:off x="899592" y="2209428"/>
            <a:ext cx="936104" cy="1944216"/>
          </a:xfrm>
          <a:prstGeom prst="line">
            <a:avLst/>
          </a:prstGeom>
          <a:ln w="12700">
            <a:solidFill>
              <a:srgbClr val="0070C0"/>
            </a:solidFill>
            <a:prstDash val="solid"/>
          </a:ln>
        </p:spPr>
        <p:style>
          <a:lnRef idx="1">
            <a:schemeClr val="accent1"/>
          </a:lnRef>
          <a:fillRef idx="0">
            <a:schemeClr val="accent1"/>
          </a:fillRef>
          <a:effectRef idx="0">
            <a:schemeClr val="accent1"/>
          </a:effectRef>
          <a:fontRef idx="minor">
            <a:schemeClr val="tx1"/>
          </a:fontRef>
        </p:style>
      </p:cxnSp>
      <p:cxnSp>
        <p:nvCxnSpPr>
          <p:cNvPr id="65" name="Conector reto 64"/>
          <p:cNvCxnSpPr/>
          <p:nvPr/>
        </p:nvCxnSpPr>
        <p:spPr>
          <a:xfrm flipH="1">
            <a:off x="2915816" y="4081636"/>
            <a:ext cx="648072" cy="432048"/>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8" name="Conector reto 67"/>
          <p:cNvCxnSpPr/>
          <p:nvPr/>
        </p:nvCxnSpPr>
        <p:spPr>
          <a:xfrm flipH="1">
            <a:off x="4572000" y="4297660"/>
            <a:ext cx="576064" cy="648072"/>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0" name="Conector reto 69"/>
          <p:cNvCxnSpPr/>
          <p:nvPr/>
        </p:nvCxnSpPr>
        <p:spPr>
          <a:xfrm>
            <a:off x="5436096" y="4081636"/>
            <a:ext cx="864096" cy="720080"/>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2" name="Conector reto 71"/>
          <p:cNvCxnSpPr/>
          <p:nvPr/>
        </p:nvCxnSpPr>
        <p:spPr>
          <a:xfrm>
            <a:off x="5796136" y="2785492"/>
            <a:ext cx="1296144" cy="432048"/>
          </a:xfrm>
          <a:prstGeom prst="line">
            <a:avLst/>
          </a:prstGeom>
          <a:ln w="19050">
            <a:solidFill>
              <a:schemeClr val="accent5">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74" name="Conector reto 73"/>
          <p:cNvCxnSpPr/>
          <p:nvPr/>
        </p:nvCxnSpPr>
        <p:spPr>
          <a:xfrm flipV="1">
            <a:off x="5796136" y="1633364"/>
            <a:ext cx="648072" cy="72008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76" name="Conector reto 75"/>
          <p:cNvCxnSpPr/>
          <p:nvPr/>
        </p:nvCxnSpPr>
        <p:spPr>
          <a:xfrm flipH="1" flipV="1">
            <a:off x="5652120" y="1201316"/>
            <a:ext cx="144016" cy="1008112"/>
          </a:xfrm>
          <a:prstGeom prst="line">
            <a:avLst/>
          </a:prstGeom>
          <a:ln w="12700">
            <a:solidFill>
              <a:schemeClr val="tx2">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80" name="Conector reto 79"/>
          <p:cNvCxnSpPr/>
          <p:nvPr/>
        </p:nvCxnSpPr>
        <p:spPr>
          <a:xfrm flipV="1">
            <a:off x="6876256" y="841276"/>
            <a:ext cx="648072" cy="432048"/>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2" name="Conector reto 81"/>
          <p:cNvCxnSpPr/>
          <p:nvPr/>
        </p:nvCxnSpPr>
        <p:spPr>
          <a:xfrm flipV="1">
            <a:off x="5868144" y="2353444"/>
            <a:ext cx="2376264" cy="216024"/>
          </a:xfrm>
          <a:prstGeom prst="line">
            <a:avLst/>
          </a:prstGeom>
          <a:ln w="12700">
            <a:solidFill>
              <a:schemeClr val="tx2">
                <a:lumMod val="5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21" name="Imagem 20"/>
          <p:cNvPicPr/>
          <p:nvPr/>
        </p:nvPicPr>
        <p:blipFill>
          <a:blip r:embed="rId3" cstate="print"/>
          <a:srcRect l="36370" t="15360" r="25642" b="26019"/>
          <a:stretch>
            <a:fillRect/>
          </a:stretch>
        </p:blipFill>
        <p:spPr bwMode="auto">
          <a:xfrm>
            <a:off x="251520" y="481236"/>
            <a:ext cx="1247867" cy="1080120"/>
          </a:xfrm>
          <a:prstGeom prst="ellipse">
            <a:avLst/>
          </a:prstGeom>
          <a:ln>
            <a:noFill/>
          </a:ln>
          <a:effectLst>
            <a:softEdge rad="112500"/>
          </a:effectLst>
        </p:spPr>
      </p:pic>
      <p:pic>
        <p:nvPicPr>
          <p:cNvPr id="17" name="Imagem 16"/>
          <p:cNvPicPr/>
          <p:nvPr/>
        </p:nvPicPr>
        <p:blipFill>
          <a:blip r:embed="rId4" cstate="print"/>
          <a:srcRect l="38977" t="15674" r="33862" b="25705"/>
          <a:stretch>
            <a:fillRect/>
          </a:stretch>
        </p:blipFill>
        <p:spPr bwMode="auto">
          <a:xfrm>
            <a:off x="2264414" y="3865612"/>
            <a:ext cx="1011442" cy="1224136"/>
          </a:xfrm>
          <a:prstGeom prst="ellipse">
            <a:avLst/>
          </a:prstGeom>
          <a:ln>
            <a:noFill/>
          </a:ln>
          <a:effectLst>
            <a:softEdge rad="112500"/>
          </a:effectLst>
        </p:spPr>
      </p:pic>
      <p:pic>
        <p:nvPicPr>
          <p:cNvPr id="18" name="Imagem 17"/>
          <p:cNvPicPr/>
          <p:nvPr/>
        </p:nvPicPr>
        <p:blipFill>
          <a:blip r:embed="rId5" cstate="print"/>
          <a:srcRect l="28219" t="16301" r="43386" b="26019"/>
          <a:stretch>
            <a:fillRect/>
          </a:stretch>
        </p:blipFill>
        <p:spPr bwMode="auto">
          <a:xfrm>
            <a:off x="3923928" y="4369668"/>
            <a:ext cx="1080120" cy="1233294"/>
          </a:xfrm>
          <a:prstGeom prst="ellipse">
            <a:avLst/>
          </a:prstGeom>
          <a:ln>
            <a:noFill/>
          </a:ln>
          <a:effectLst>
            <a:softEdge rad="112500"/>
          </a:effectLst>
        </p:spPr>
      </p:pic>
      <p:pic>
        <p:nvPicPr>
          <p:cNvPr id="24" name="Imagem 23" descr="http://blogimg.goo.ne.jp/user_image/47/57/c00cac2850ecc94be6d4018bd6f5a0a3.jpg"/>
          <p:cNvPicPr/>
          <p:nvPr/>
        </p:nvPicPr>
        <p:blipFill>
          <a:blip r:embed="rId6" cstate="print"/>
          <a:srcRect l="20342" r="16308" b="1408"/>
          <a:stretch>
            <a:fillRect/>
          </a:stretch>
        </p:blipFill>
        <p:spPr bwMode="auto">
          <a:xfrm>
            <a:off x="5724128" y="4297660"/>
            <a:ext cx="1136576" cy="1064824"/>
          </a:xfrm>
          <a:prstGeom prst="ellipse">
            <a:avLst/>
          </a:prstGeom>
          <a:ln>
            <a:noFill/>
          </a:ln>
          <a:effectLst>
            <a:softEdge rad="112500"/>
          </a:effectLst>
        </p:spPr>
      </p:pic>
      <p:pic>
        <p:nvPicPr>
          <p:cNvPr id="16" name="Imagem 15"/>
          <p:cNvPicPr/>
          <p:nvPr/>
        </p:nvPicPr>
        <p:blipFill>
          <a:blip r:embed="rId7" cstate="print"/>
          <a:srcRect l="20635" t="16301" r="46857" b="25697"/>
          <a:stretch>
            <a:fillRect/>
          </a:stretch>
        </p:blipFill>
        <p:spPr bwMode="auto">
          <a:xfrm>
            <a:off x="7020273" y="121197"/>
            <a:ext cx="1143610" cy="1152127"/>
          </a:xfrm>
          <a:prstGeom prst="ellipse">
            <a:avLst/>
          </a:prstGeom>
          <a:ln>
            <a:noFill/>
          </a:ln>
          <a:effectLst>
            <a:softEdge rad="112500"/>
          </a:effectLst>
        </p:spPr>
      </p:pic>
      <p:pic>
        <p:nvPicPr>
          <p:cNvPr id="26" name="Imagem 25"/>
          <p:cNvPicPr/>
          <p:nvPr/>
        </p:nvPicPr>
        <p:blipFill>
          <a:blip r:embed="rId8" cstate="print"/>
          <a:srcRect l="35802" t="15360" r="28043" b="26332"/>
          <a:stretch>
            <a:fillRect/>
          </a:stretch>
        </p:blipFill>
        <p:spPr bwMode="auto">
          <a:xfrm>
            <a:off x="7236296" y="1633364"/>
            <a:ext cx="1224136" cy="1110203"/>
          </a:xfrm>
          <a:prstGeom prst="ellipse">
            <a:avLst/>
          </a:prstGeom>
          <a:ln w="12700">
            <a:solidFill>
              <a:srgbClr val="00B0F0"/>
            </a:solidFill>
          </a:ln>
          <a:effectLst>
            <a:softEdge rad="112500"/>
          </a:effectLst>
        </p:spPr>
      </p:pic>
      <p:cxnSp>
        <p:nvCxnSpPr>
          <p:cNvPr id="90" name="Conector reto 89"/>
          <p:cNvCxnSpPr/>
          <p:nvPr/>
        </p:nvCxnSpPr>
        <p:spPr>
          <a:xfrm flipV="1">
            <a:off x="1979712" y="1417340"/>
            <a:ext cx="2016224" cy="1512168"/>
          </a:xfrm>
          <a:prstGeom prst="line">
            <a:avLst/>
          </a:prstGeom>
          <a:ln w="19050">
            <a:solidFill>
              <a:schemeClr val="accent5">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pic>
        <p:nvPicPr>
          <p:cNvPr id="7" name="Picture 4" descr="http://moralheroes.org/wp-content/uploads/2011/04/HansScholl.jpg">
            <a:hlinkClick r:id="rId9"/>
          </p:cNvPr>
          <p:cNvPicPr>
            <a:picLocks noChangeAspect="1" noChangeArrowheads="1"/>
          </p:cNvPicPr>
          <p:nvPr/>
        </p:nvPicPr>
        <p:blipFill>
          <a:blip r:embed="rId10" cstate="print">
            <a:extLst>
              <a:ext uri="{28A0092B-C50C-407E-A947-70E740481C1C}">
                <a14:useLocalDpi xmlns:a14="http://schemas.microsoft.com/office/drawing/2010/main" xmlns="" val="0"/>
              </a:ext>
            </a:extLst>
          </a:blip>
          <a:stretch>
            <a:fillRect/>
          </a:stretch>
        </p:blipFill>
        <p:spPr bwMode="auto">
          <a:xfrm>
            <a:off x="2699792" y="2074540"/>
            <a:ext cx="1169367" cy="1287016"/>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97" name="Retângulo 96"/>
          <p:cNvSpPr/>
          <p:nvPr/>
        </p:nvSpPr>
        <p:spPr>
          <a:xfrm>
            <a:off x="-36512" y="5317773"/>
            <a:ext cx="3456384" cy="780087"/>
          </a:xfrm>
          <a:prstGeom prst="rect">
            <a:avLst/>
          </a:prstGeom>
          <a:solidFill>
            <a:schemeClr val="accent5">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altLang="pt-BR" b="1" dirty="0" smtClean="0">
              <a:solidFill>
                <a:schemeClr val="bg1"/>
              </a:solidFill>
              <a:ea typeface="Kozuka Gothic Pro M" pitchFamily="34" charset="-128"/>
            </a:endParaRPr>
          </a:p>
        </p:txBody>
      </p:sp>
      <p:sp>
        <p:nvSpPr>
          <p:cNvPr id="98" name="CaixaDeTexto 97"/>
          <p:cNvSpPr txBox="1"/>
          <p:nvPr/>
        </p:nvSpPr>
        <p:spPr>
          <a:xfrm>
            <a:off x="35496" y="5233764"/>
            <a:ext cx="3456384" cy="523220"/>
          </a:xfrm>
          <a:prstGeom prst="rect">
            <a:avLst/>
          </a:prstGeom>
          <a:noFill/>
        </p:spPr>
        <p:txBody>
          <a:bodyPr wrap="square" rtlCol="0">
            <a:spAutoFit/>
          </a:bodyPr>
          <a:lstStyle/>
          <a:p>
            <a:r>
              <a:rPr lang="pt-BR" sz="2800" dirty="0" smtClean="0">
                <a:solidFill>
                  <a:schemeClr val="bg1"/>
                </a:solidFill>
                <a:latin typeface="Leelawadee" pitchFamily="34" charset="-34"/>
                <a:cs typeface="Leelawadee" pitchFamily="34" charset="-34"/>
              </a:rPr>
              <a:t>8 | TESTEMUNHAS</a:t>
            </a:r>
          </a:p>
        </p:txBody>
      </p:sp>
      <p:cxnSp>
        <p:nvCxnSpPr>
          <p:cNvPr id="51" name="Conector reto 50"/>
          <p:cNvCxnSpPr/>
          <p:nvPr/>
        </p:nvCxnSpPr>
        <p:spPr>
          <a:xfrm flipV="1">
            <a:off x="2267744" y="2857500"/>
            <a:ext cx="2952328" cy="720080"/>
          </a:xfrm>
          <a:prstGeom prst="line">
            <a:avLst/>
          </a:prstGeom>
          <a:ln w="19050">
            <a:solidFill>
              <a:schemeClr val="accent5">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52" name="CaixaDeTexto 51"/>
          <p:cNvSpPr txBox="1"/>
          <p:nvPr/>
        </p:nvSpPr>
        <p:spPr>
          <a:xfrm>
            <a:off x="2915816" y="3289548"/>
            <a:ext cx="936104" cy="246221"/>
          </a:xfrm>
          <a:prstGeom prst="rect">
            <a:avLst/>
          </a:prstGeom>
          <a:noFill/>
        </p:spPr>
        <p:txBody>
          <a:bodyPr wrap="square" rtlCol="0">
            <a:spAutoFit/>
          </a:bodyPr>
          <a:lstStyle/>
          <a:p>
            <a:r>
              <a:rPr lang="pt-BR" sz="1000" b="1" dirty="0" smtClean="0"/>
              <a:t>Hans </a:t>
            </a:r>
            <a:r>
              <a:rPr lang="pt-BR" sz="1000" b="1" dirty="0" err="1" smtClean="0"/>
              <a:t>Scholl</a:t>
            </a:r>
            <a:endParaRPr lang="pt-BR" sz="1000" b="1" dirty="0"/>
          </a:p>
        </p:txBody>
      </p:sp>
      <p:sp>
        <p:nvSpPr>
          <p:cNvPr id="54" name="CaixaDeTexto 53"/>
          <p:cNvSpPr txBox="1"/>
          <p:nvPr/>
        </p:nvSpPr>
        <p:spPr>
          <a:xfrm>
            <a:off x="5436096" y="3105462"/>
            <a:ext cx="1296144" cy="400110"/>
          </a:xfrm>
          <a:prstGeom prst="rect">
            <a:avLst/>
          </a:prstGeom>
          <a:solidFill>
            <a:schemeClr val="bg1"/>
          </a:solidFill>
        </p:spPr>
        <p:txBody>
          <a:bodyPr wrap="square" rtlCol="0">
            <a:spAutoFit/>
          </a:bodyPr>
          <a:lstStyle/>
          <a:p>
            <a:r>
              <a:rPr lang="pt-BR" sz="1000" b="1" dirty="0" smtClean="0"/>
              <a:t>Alexander </a:t>
            </a:r>
          </a:p>
          <a:p>
            <a:r>
              <a:rPr lang="pt-BR" sz="1000" b="1" dirty="0" err="1" smtClean="0"/>
              <a:t>Schmorell</a:t>
            </a:r>
            <a:endParaRPr lang="pt-BR" sz="1000" b="1" dirty="0"/>
          </a:p>
        </p:txBody>
      </p:sp>
      <p:sp>
        <p:nvSpPr>
          <p:cNvPr id="56" name="CaixaDeTexto 55"/>
          <p:cNvSpPr txBox="1"/>
          <p:nvPr/>
        </p:nvSpPr>
        <p:spPr>
          <a:xfrm>
            <a:off x="6300192" y="1993404"/>
            <a:ext cx="1584176" cy="246221"/>
          </a:xfrm>
          <a:prstGeom prst="rect">
            <a:avLst/>
          </a:prstGeom>
          <a:noFill/>
        </p:spPr>
        <p:txBody>
          <a:bodyPr wrap="square" rtlCol="0">
            <a:spAutoFit/>
          </a:bodyPr>
          <a:lstStyle/>
          <a:p>
            <a:r>
              <a:rPr lang="pt-BR" sz="1000" b="1" dirty="0" err="1" smtClean="0"/>
              <a:t>Willi</a:t>
            </a:r>
            <a:r>
              <a:rPr lang="pt-BR" sz="1000" b="1" dirty="0" smtClean="0"/>
              <a:t> Graf</a:t>
            </a:r>
            <a:endParaRPr lang="pt-BR" sz="1000" b="1" dirty="0"/>
          </a:p>
        </p:txBody>
      </p:sp>
      <p:sp>
        <p:nvSpPr>
          <p:cNvPr id="58" name="CaixaDeTexto 57"/>
          <p:cNvSpPr txBox="1"/>
          <p:nvPr/>
        </p:nvSpPr>
        <p:spPr>
          <a:xfrm>
            <a:off x="6876256" y="1171119"/>
            <a:ext cx="1584176" cy="400110"/>
          </a:xfrm>
          <a:prstGeom prst="rect">
            <a:avLst/>
          </a:prstGeom>
          <a:noFill/>
        </p:spPr>
        <p:txBody>
          <a:bodyPr wrap="square" rtlCol="0">
            <a:spAutoFit/>
          </a:bodyPr>
          <a:lstStyle/>
          <a:p>
            <a:pPr algn="ctr"/>
            <a:r>
              <a:rPr lang="pt-BR" sz="1000" b="1" dirty="0" err="1" smtClean="0"/>
              <a:t>Anneliese</a:t>
            </a:r>
            <a:endParaRPr lang="pt-BR" sz="1000" b="1" dirty="0" smtClean="0"/>
          </a:p>
          <a:p>
            <a:pPr algn="ctr"/>
            <a:r>
              <a:rPr lang="pt-BR" sz="1000" b="1" dirty="0" smtClean="0"/>
              <a:t> </a:t>
            </a:r>
            <a:r>
              <a:rPr lang="pt-BR" sz="1000" b="1" dirty="0" err="1" smtClean="0"/>
              <a:t>Knoop-Graf</a:t>
            </a:r>
            <a:endParaRPr lang="pt-BR" sz="1000" b="1" dirty="0"/>
          </a:p>
        </p:txBody>
      </p:sp>
      <p:sp>
        <p:nvSpPr>
          <p:cNvPr id="60" name="CaixaDeTexto 59"/>
          <p:cNvSpPr txBox="1"/>
          <p:nvPr/>
        </p:nvSpPr>
        <p:spPr>
          <a:xfrm>
            <a:off x="4716016" y="1233254"/>
            <a:ext cx="1584176" cy="400110"/>
          </a:xfrm>
          <a:prstGeom prst="rect">
            <a:avLst/>
          </a:prstGeom>
          <a:solidFill>
            <a:schemeClr val="bg1"/>
          </a:solidFill>
        </p:spPr>
        <p:txBody>
          <a:bodyPr wrap="square" rtlCol="0">
            <a:spAutoFit/>
          </a:bodyPr>
          <a:lstStyle/>
          <a:p>
            <a:pPr algn="ctr"/>
            <a:r>
              <a:rPr lang="pt-BR" sz="1000" b="1" dirty="0" smtClean="0"/>
              <a:t>Jürgen</a:t>
            </a:r>
          </a:p>
          <a:p>
            <a:pPr algn="ctr"/>
            <a:r>
              <a:rPr lang="pt-BR" sz="1000" b="1" dirty="0" smtClean="0"/>
              <a:t> </a:t>
            </a:r>
            <a:r>
              <a:rPr lang="pt-BR" sz="1000" b="1" dirty="0" err="1" smtClean="0"/>
              <a:t>Wittenstein</a:t>
            </a:r>
            <a:endParaRPr lang="pt-BR" sz="1000" b="1" dirty="0"/>
          </a:p>
        </p:txBody>
      </p:sp>
      <p:sp>
        <p:nvSpPr>
          <p:cNvPr id="62" name="CaixaDeTexto 61"/>
          <p:cNvSpPr txBox="1"/>
          <p:nvPr/>
        </p:nvSpPr>
        <p:spPr>
          <a:xfrm>
            <a:off x="7524328" y="2601406"/>
            <a:ext cx="1584176" cy="400110"/>
          </a:xfrm>
          <a:prstGeom prst="rect">
            <a:avLst/>
          </a:prstGeom>
          <a:noFill/>
        </p:spPr>
        <p:txBody>
          <a:bodyPr wrap="square" rtlCol="0">
            <a:spAutoFit/>
          </a:bodyPr>
          <a:lstStyle/>
          <a:p>
            <a:pPr algn="ctr"/>
            <a:r>
              <a:rPr lang="pt-BR" sz="1000" b="1" dirty="0" smtClean="0"/>
              <a:t>Nikolay</a:t>
            </a:r>
          </a:p>
          <a:p>
            <a:pPr algn="ctr"/>
            <a:r>
              <a:rPr lang="pt-BR" sz="1000" b="1" dirty="0" err="1" smtClean="0"/>
              <a:t>Hamazaspian</a:t>
            </a:r>
            <a:endParaRPr lang="pt-BR" sz="1000" b="1" dirty="0"/>
          </a:p>
        </p:txBody>
      </p:sp>
      <p:sp>
        <p:nvSpPr>
          <p:cNvPr id="63" name="CaixaDeTexto 62"/>
          <p:cNvSpPr txBox="1"/>
          <p:nvPr/>
        </p:nvSpPr>
        <p:spPr>
          <a:xfrm>
            <a:off x="3419872" y="4339471"/>
            <a:ext cx="792088" cy="400110"/>
          </a:xfrm>
          <a:prstGeom prst="rect">
            <a:avLst/>
          </a:prstGeom>
          <a:noFill/>
        </p:spPr>
        <p:txBody>
          <a:bodyPr wrap="square" rtlCol="0">
            <a:spAutoFit/>
          </a:bodyPr>
          <a:lstStyle/>
          <a:p>
            <a:pPr algn="ctr"/>
            <a:r>
              <a:rPr lang="pt-BR" sz="1000" b="1" dirty="0" smtClean="0"/>
              <a:t>Prof. Kurt</a:t>
            </a:r>
          </a:p>
          <a:p>
            <a:pPr algn="ctr"/>
            <a:r>
              <a:rPr lang="pt-BR" sz="1000" b="1" dirty="0" smtClean="0"/>
              <a:t>Huber</a:t>
            </a:r>
            <a:endParaRPr lang="pt-BR" sz="1000" b="1" dirty="0"/>
          </a:p>
        </p:txBody>
      </p:sp>
      <p:sp>
        <p:nvSpPr>
          <p:cNvPr id="64" name="CaixaDeTexto 63"/>
          <p:cNvSpPr txBox="1"/>
          <p:nvPr/>
        </p:nvSpPr>
        <p:spPr>
          <a:xfrm>
            <a:off x="2195736" y="5017740"/>
            <a:ext cx="1152128" cy="246221"/>
          </a:xfrm>
          <a:prstGeom prst="rect">
            <a:avLst/>
          </a:prstGeom>
          <a:noFill/>
        </p:spPr>
        <p:txBody>
          <a:bodyPr wrap="square" rtlCol="0">
            <a:spAutoFit/>
          </a:bodyPr>
          <a:lstStyle/>
          <a:p>
            <a:r>
              <a:rPr lang="pt-BR" sz="1000" b="1" dirty="0" err="1" smtClean="0"/>
              <a:t>Brigit</a:t>
            </a:r>
            <a:r>
              <a:rPr lang="pt-BR" sz="1000" b="1" dirty="0" smtClean="0"/>
              <a:t> </a:t>
            </a:r>
            <a:r>
              <a:rPr lang="pt-BR" sz="1000" b="1" dirty="0" err="1" smtClean="0"/>
              <a:t>Weiß-Huber</a:t>
            </a:r>
            <a:endParaRPr lang="pt-BR" sz="1000" b="1" dirty="0"/>
          </a:p>
        </p:txBody>
      </p:sp>
      <p:sp>
        <p:nvSpPr>
          <p:cNvPr id="66" name="CaixaDeTexto 65"/>
          <p:cNvSpPr txBox="1"/>
          <p:nvPr/>
        </p:nvSpPr>
        <p:spPr>
          <a:xfrm>
            <a:off x="4716016" y="4483487"/>
            <a:ext cx="1224136" cy="400110"/>
          </a:xfrm>
          <a:prstGeom prst="rect">
            <a:avLst/>
          </a:prstGeom>
          <a:noFill/>
        </p:spPr>
        <p:txBody>
          <a:bodyPr wrap="square" rtlCol="0">
            <a:spAutoFit/>
          </a:bodyPr>
          <a:lstStyle/>
          <a:p>
            <a:pPr algn="ctr"/>
            <a:r>
              <a:rPr lang="pt-BR" sz="1000" b="1" dirty="0" err="1" smtClean="0"/>
              <a:t>Christoph</a:t>
            </a:r>
            <a:endParaRPr lang="pt-BR" sz="1000" b="1" dirty="0" smtClean="0"/>
          </a:p>
          <a:p>
            <a:pPr algn="ctr"/>
            <a:r>
              <a:rPr lang="pt-BR" sz="1000" b="1" dirty="0" err="1" smtClean="0"/>
              <a:t>Probst</a:t>
            </a:r>
            <a:endParaRPr lang="pt-BR" sz="1000" b="1" dirty="0"/>
          </a:p>
        </p:txBody>
      </p:sp>
      <p:sp>
        <p:nvSpPr>
          <p:cNvPr id="67" name="CaixaDeTexto 66"/>
          <p:cNvSpPr txBox="1"/>
          <p:nvPr/>
        </p:nvSpPr>
        <p:spPr>
          <a:xfrm>
            <a:off x="4067944" y="5449788"/>
            <a:ext cx="1224136" cy="246221"/>
          </a:xfrm>
          <a:prstGeom prst="rect">
            <a:avLst/>
          </a:prstGeom>
          <a:noFill/>
        </p:spPr>
        <p:txBody>
          <a:bodyPr wrap="square" rtlCol="0">
            <a:spAutoFit/>
          </a:bodyPr>
          <a:lstStyle/>
          <a:p>
            <a:r>
              <a:rPr lang="pt-BR" sz="1000" b="1" dirty="0" err="1" smtClean="0"/>
              <a:t>Dieter</a:t>
            </a:r>
            <a:r>
              <a:rPr lang="pt-BR" sz="1000" b="1" dirty="0" smtClean="0"/>
              <a:t> Sasse</a:t>
            </a:r>
            <a:endParaRPr lang="pt-BR" sz="1000" b="1" dirty="0"/>
          </a:p>
        </p:txBody>
      </p:sp>
      <p:sp>
        <p:nvSpPr>
          <p:cNvPr id="69" name="CaixaDeTexto 68"/>
          <p:cNvSpPr txBox="1"/>
          <p:nvPr/>
        </p:nvSpPr>
        <p:spPr>
          <a:xfrm>
            <a:off x="5652120" y="5233764"/>
            <a:ext cx="1440160" cy="400110"/>
          </a:xfrm>
          <a:prstGeom prst="rect">
            <a:avLst/>
          </a:prstGeom>
          <a:noFill/>
        </p:spPr>
        <p:txBody>
          <a:bodyPr wrap="square" rtlCol="0">
            <a:spAutoFit/>
          </a:bodyPr>
          <a:lstStyle/>
          <a:p>
            <a:pPr algn="ctr"/>
            <a:r>
              <a:rPr lang="pt-BR" sz="1000" b="1" dirty="0" smtClean="0"/>
              <a:t>Herta</a:t>
            </a:r>
          </a:p>
          <a:p>
            <a:pPr algn="ctr"/>
            <a:r>
              <a:rPr lang="pt-BR" sz="1000" b="1" dirty="0" err="1" smtClean="0"/>
              <a:t>Siebler-Probst</a:t>
            </a:r>
            <a:endParaRPr lang="pt-BR" sz="1000" b="1" dirty="0"/>
          </a:p>
        </p:txBody>
      </p:sp>
      <p:sp>
        <p:nvSpPr>
          <p:cNvPr id="71" name="CaixaDeTexto 70"/>
          <p:cNvSpPr txBox="1"/>
          <p:nvPr/>
        </p:nvSpPr>
        <p:spPr>
          <a:xfrm>
            <a:off x="6876256" y="4977670"/>
            <a:ext cx="1440160" cy="400110"/>
          </a:xfrm>
          <a:prstGeom prst="rect">
            <a:avLst/>
          </a:prstGeom>
          <a:noFill/>
        </p:spPr>
        <p:txBody>
          <a:bodyPr wrap="square" rtlCol="0">
            <a:spAutoFit/>
          </a:bodyPr>
          <a:lstStyle/>
          <a:p>
            <a:pPr algn="ctr"/>
            <a:r>
              <a:rPr lang="pt-BR" sz="1000" b="1" dirty="0" smtClean="0"/>
              <a:t>Erich</a:t>
            </a:r>
          </a:p>
          <a:p>
            <a:pPr algn="ctr"/>
            <a:r>
              <a:rPr lang="pt-BR" sz="1000" b="1" dirty="0" err="1" smtClean="0"/>
              <a:t>Schmorell</a:t>
            </a:r>
            <a:endParaRPr lang="pt-BR" sz="1000" b="1" dirty="0" smtClean="0"/>
          </a:p>
        </p:txBody>
      </p:sp>
      <p:sp>
        <p:nvSpPr>
          <p:cNvPr id="73" name="CaixaDeTexto 72"/>
          <p:cNvSpPr txBox="1"/>
          <p:nvPr/>
        </p:nvSpPr>
        <p:spPr>
          <a:xfrm>
            <a:off x="1259632" y="3763407"/>
            <a:ext cx="1440160" cy="400110"/>
          </a:xfrm>
          <a:prstGeom prst="rect">
            <a:avLst/>
          </a:prstGeom>
          <a:noFill/>
        </p:spPr>
        <p:txBody>
          <a:bodyPr wrap="square" rtlCol="0">
            <a:spAutoFit/>
          </a:bodyPr>
          <a:lstStyle/>
          <a:p>
            <a:pPr algn="ctr"/>
            <a:r>
              <a:rPr lang="pt-BR" sz="1000" b="1" dirty="0" err="1" smtClean="0"/>
              <a:t>Traute</a:t>
            </a:r>
            <a:endParaRPr lang="pt-BR" sz="1000" b="1" dirty="0" smtClean="0"/>
          </a:p>
          <a:p>
            <a:pPr algn="ctr"/>
            <a:r>
              <a:rPr lang="pt-BR" sz="1000" b="1" dirty="0" err="1" smtClean="0"/>
              <a:t>Lafrenz-Page</a:t>
            </a:r>
            <a:endParaRPr lang="pt-BR" sz="1000" b="1" dirty="0"/>
          </a:p>
        </p:txBody>
      </p:sp>
      <p:sp>
        <p:nvSpPr>
          <p:cNvPr id="75" name="CaixaDeTexto 74"/>
          <p:cNvSpPr txBox="1"/>
          <p:nvPr/>
        </p:nvSpPr>
        <p:spPr>
          <a:xfrm>
            <a:off x="2339752" y="1201316"/>
            <a:ext cx="1584176" cy="246221"/>
          </a:xfrm>
          <a:prstGeom prst="rect">
            <a:avLst/>
          </a:prstGeom>
          <a:noFill/>
        </p:spPr>
        <p:txBody>
          <a:bodyPr wrap="square" rtlCol="0">
            <a:spAutoFit/>
          </a:bodyPr>
          <a:lstStyle/>
          <a:p>
            <a:pPr algn="ctr"/>
            <a:r>
              <a:rPr lang="pt-BR" sz="1000" b="1" dirty="0" smtClean="0"/>
              <a:t>Elisabeth </a:t>
            </a:r>
            <a:r>
              <a:rPr lang="pt-BR" sz="1000" b="1" dirty="0" err="1" smtClean="0"/>
              <a:t>Hartnagel</a:t>
            </a:r>
            <a:endParaRPr lang="pt-BR" sz="1000" b="1" dirty="0"/>
          </a:p>
        </p:txBody>
      </p:sp>
      <p:sp>
        <p:nvSpPr>
          <p:cNvPr id="77" name="CaixaDeTexto 76"/>
          <p:cNvSpPr txBox="1"/>
          <p:nvPr/>
        </p:nvSpPr>
        <p:spPr>
          <a:xfrm>
            <a:off x="1835696" y="2137420"/>
            <a:ext cx="504056" cy="400110"/>
          </a:xfrm>
          <a:prstGeom prst="rect">
            <a:avLst/>
          </a:prstGeom>
          <a:solidFill>
            <a:schemeClr val="bg1"/>
          </a:solidFill>
        </p:spPr>
        <p:txBody>
          <a:bodyPr wrap="square" rtlCol="0">
            <a:spAutoFit/>
          </a:bodyPr>
          <a:lstStyle/>
          <a:p>
            <a:pPr algn="ctr"/>
            <a:r>
              <a:rPr lang="pt-BR" sz="1000" b="1" dirty="0" smtClean="0"/>
              <a:t>Hans </a:t>
            </a:r>
            <a:r>
              <a:rPr lang="pt-BR" sz="1000" b="1" dirty="0" err="1" smtClean="0"/>
              <a:t>Hirzel</a:t>
            </a:r>
            <a:endParaRPr lang="pt-BR" sz="1000" b="1" dirty="0"/>
          </a:p>
        </p:txBody>
      </p:sp>
      <p:sp>
        <p:nvSpPr>
          <p:cNvPr id="79" name="CaixaDeTexto 78"/>
          <p:cNvSpPr txBox="1"/>
          <p:nvPr/>
        </p:nvSpPr>
        <p:spPr>
          <a:xfrm>
            <a:off x="467544" y="3105462"/>
            <a:ext cx="1080120" cy="400110"/>
          </a:xfrm>
          <a:prstGeom prst="rect">
            <a:avLst/>
          </a:prstGeom>
          <a:solidFill>
            <a:schemeClr val="bg1"/>
          </a:solidFill>
        </p:spPr>
        <p:txBody>
          <a:bodyPr wrap="square" rtlCol="0">
            <a:spAutoFit/>
          </a:bodyPr>
          <a:lstStyle/>
          <a:p>
            <a:pPr algn="ctr"/>
            <a:r>
              <a:rPr lang="pt-BR" sz="1000" b="1" dirty="0" smtClean="0"/>
              <a:t>Susanne</a:t>
            </a:r>
          </a:p>
          <a:p>
            <a:pPr algn="ctr"/>
            <a:r>
              <a:rPr lang="pt-BR" sz="1000" b="1" dirty="0" err="1" smtClean="0"/>
              <a:t>Zeller-Hirzel</a:t>
            </a:r>
            <a:endParaRPr lang="pt-BR" sz="1000" b="1" dirty="0"/>
          </a:p>
        </p:txBody>
      </p:sp>
      <p:sp>
        <p:nvSpPr>
          <p:cNvPr id="81" name="CaixaDeTexto 80"/>
          <p:cNvSpPr txBox="1"/>
          <p:nvPr/>
        </p:nvSpPr>
        <p:spPr>
          <a:xfrm>
            <a:off x="35496" y="1489348"/>
            <a:ext cx="1584176" cy="400110"/>
          </a:xfrm>
          <a:prstGeom prst="rect">
            <a:avLst/>
          </a:prstGeom>
          <a:noFill/>
        </p:spPr>
        <p:txBody>
          <a:bodyPr wrap="square" rtlCol="0">
            <a:spAutoFit/>
          </a:bodyPr>
          <a:lstStyle/>
          <a:p>
            <a:pPr algn="ctr"/>
            <a:r>
              <a:rPr lang="pt-BR" sz="1000" b="1" dirty="0" smtClean="0"/>
              <a:t>Franz</a:t>
            </a:r>
          </a:p>
          <a:p>
            <a:pPr algn="ctr"/>
            <a:r>
              <a:rPr lang="pt-BR" sz="1000" b="1" dirty="0" smtClean="0"/>
              <a:t>J. Müller</a:t>
            </a:r>
            <a:endParaRPr lang="pt-BR" sz="1000" b="1" dirty="0"/>
          </a:p>
        </p:txBody>
      </p:sp>
      <p:sp>
        <p:nvSpPr>
          <p:cNvPr id="83" name="CaixaDeTexto 82"/>
          <p:cNvSpPr txBox="1"/>
          <p:nvPr/>
        </p:nvSpPr>
        <p:spPr>
          <a:xfrm>
            <a:off x="395536" y="4873724"/>
            <a:ext cx="1584176" cy="246221"/>
          </a:xfrm>
          <a:prstGeom prst="rect">
            <a:avLst/>
          </a:prstGeom>
          <a:noFill/>
        </p:spPr>
        <p:txBody>
          <a:bodyPr wrap="square" rtlCol="0">
            <a:spAutoFit/>
          </a:bodyPr>
          <a:lstStyle/>
          <a:p>
            <a:r>
              <a:rPr lang="pt-BR" sz="1000" b="1" dirty="0" err="1" smtClean="0"/>
              <a:t>Heiner</a:t>
            </a:r>
            <a:r>
              <a:rPr lang="pt-BR" sz="1000" b="1" dirty="0" smtClean="0"/>
              <a:t> </a:t>
            </a:r>
            <a:r>
              <a:rPr lang="pt-BR" sz="1000" b="1" dirty="0" err="1" smtClean="0"/>
              <a:t>Guter</a:t>
            </a:r>
            <a:endParaRPr lang="pt-BR" sz="1000" b="1" dirty="0"/>
          </a:p>
        </p:txBody>
      </p:sp>
      <p:pic>
        <p:nvPicPr>
          <p:cNvPr id="12" name="Picture 5"/>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6054025" y="841277"/>
            <a:ext cx="1110263" cy="1224136"/>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4" name="Picture 5"/>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4976220" y="193204"/>
            <a:ext cx="1035940" cy="1129308"/>
          </a:xfrm>
          <a:prstGeom prst="ellipse">
            <a:avLst/>
          </a:prstGeom>
          <a:ln w="12700">
            <a:solidFill>
              <a:srgbClr val="00B0F0"/>
            </a:solid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22" name="Imagem 21"/>
          <p:cNvPicPr/>
          <p:nvPr/>
        </p:nvPicPr>
        <p:blipFill>
          <a:blip r:embed="rId13" cstate="print"/>
          <a:srcRect l="26853" t="15987" r="45683" b="25697"/>
          <a:stretch>
            <a:fillRect/>
          </a:stretch>
        </p:blipFill>
        <p:spPr bwMode="auto">
          <a:xfrm>
            <a:off x="1547664" y="1057300"/>
            <a:ext cx="1008112" cy="1208776"/>
          </a:xfrm>
          <a:prstGeom prst="ellipse">
            <a:avLst/>
          </a:prstGeom>
          <a:ln>
            <a:noFill/>
          </a:ln>
          <a:effectLst>
            <a:softEdge rad="112500"/>
          </a:effectLst>
        </p:spPr>
      </p:pic>
      <p:cxnSp>
        <p:nvCxnSpPr>
          <p:cNvPr id="93" name="Conector reto 92"/>
          <p:cNvCxnSpPr/>
          <p:nvPr/>
        </p:nvCxnSpPr>
        <p:spPr>
          <a:xfrm>
            <a:off x="395536" y="1129308"/>
            <a:ext cx="288032" cy="3024336"/>
          </a:xfrm>
          <a:prstGeom prst="line">
            <a:avLst/>
          </a:prstGeom>
          <a:ln w="12700">
            <a:solidFill>
              <a:srgbClr val="0070C0"/>
            </a:solidFill>
            <a:prstDash val="solid"/>
          </a:ln>
        </p:spPr>
        <p:style>
          <a:lnRef idx="1">
            <a:schemeClr val="accent1"/>
          </a:lnRef>
          <a:fillRef idx="0">
            <a:schemeClr val="accent1"/>
          </a:fillRef>
          <a:effectRef idx="0">
            <a:schemeClr val="accent1"/>
          </a:effectRef>
          <a:fontRef idx="minor">
            <a:schemeClr val="tx1"/>
          </a:fontRef>
        </p:style>
      </p:cxnSp>
      <p:pic>
        <p:nvPicPr>
          <p:cNvPr id="13" name="Picture 12" descr="http://www.reformationsgemeinde-ulm.de/images/zellerhirzel.jpg">
            <a:hlinkClick r:id="rId14"/>
          </p:cNvPr>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539552" y="1993404"/>
            <a:ext cx="1074636" cy="1224136"/>
          </a:xfrm>
          <a:prstGeom prst="ellipse">
            <a:avLst/>
          </a:prstGeom>
          <a:ln w="12700">
            <a:solidFill>
              <a:srgbClr val="00B0F0"/>
            </a:solidFill>
          </a:ln>
          <a:effectLst>
            <a:softEdge rad="112500"/>
          </a:effectLst>
          <a:extLst>
            <a:ext uri="{909E8E84-426E-40DD-AFC4-6F175D3DCCD1}">
              <a14:hiddenFill xmlns:a14="http://schemas.microsoft.com/office/drawing/2010/main" xmlns="">
                <a:solidFill>
                  <a:srgbClr val="FFFFFF"/>
                </a:solidFill>
              </a14:hiddenFill>
            </a:ext>
          </a:extLst>
        </p:spPr>
      </p:pic>
      <p:pic>
        <p:nvPicPr>
          <p:cNvPr id="15" name="Picture 8" descr="http://www.koerber-stiftung.de/typo3temp/pics/Traute_Lafrenz-Page_73c6679b5c.jpg">
            <a:hlinkClick r:id="rId16"/>
          </p:cNvPr>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1403648" y="2713484"/>
            <a:ext cx="1152128" cy="1152128"/>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9" name="Picture 6"/>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3347864" y="3433564"/>
            <a:ext cx="1184477" cy="1080120"/>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1" name="CaixaDeTexto 60"/>
          <p:cNvSpPr txBox="1"/>
          <p:nvPr/>
        </p:nvSpPr>
        <p:spPr>
          <a:xfrm>
            <a:off x="6876256" y="3609518"/>
            <a:ext cx="1008112" cy="400110"/>
          </a:xfrm>
          <a:prstGeom prst="rect">
            <a:avLst/>
          </a:prstGeom>
          <a:solidFill>
            <a:schemeClr val="bg1"/>
          </a:solidFill>
        </p:spPr>
        <p:txBody>
          <a:bodyPr wrap="square" rtlCol="0">
            <a:spAutoFit/>
          </a:bodyPr>
          <a:lstStyle/>
          <a:p>
            <a:pPr algn="ctr"/>
            <a:r>
              <a:rPr lang="pt-BR" sz="1000" b="1" dirty="0" err="1" smtClean="0"/>
              <a:t>Lilo</a:t>
            </a:r>
            <a:endParaRPr lang="pt-BR" sz="1000" b="1" dirty="0" smtClean="0"/>
          </a:p>
          <a:p>
            <a:pPr algn="ctr"/>
            <a:r>
              <a:rPr lang="pt-BR" sz="1000" b="1" dirty="0" err="1" smtClean="0"/>
              <a:t>Fürst-Ramdohr</a:t>
            </a:r>
            <a:endParaRPr lang="pt-BR" sz="1000" b="1" dirty="0"/>
          </a:p>
        </p:txBody>
      </p:sp>
      <p:pic>
        <p:nvPicPr>
          <p:cNvPr id="25" name="Imagem 24" descr="Lilo Furst-Ramdohr in 1942 - and today (picture: Domenic Saller)"/>
          <p:cNvPicPr/>
          <p:nvPr/>
        </p:nvPicPr>
        <p:blipFill>
          <a:blip r:embed="rId19" cstate="print"/>
          <a:srcRect l="50735" r="-1471" b="1767"/>
          <a:stretch>
            <a:fillRect/>
          </a:stretch>
        </p:blipFill>
        <p:spPr bwMode="auto">
          <a:xfrm>
            <a:off x="6876256" y="2641476"/>
            <a:ext cx="1042001" cy="1080120"/>
          </a:xfrm>
          <a:prstGeom prst="ellipse">
            <a:avLst/>
          </a:prstGeom>
          <a:ln w="12700">
            <a:solidFill>
              <a:srgbClr val="00B0F0"/>
            </a:solidFill>
          </a:ln>
          <a:effectLst>
            <a:softEdge rad="112500"/>
          </a:effectLst>
        </p:spPr>
      </p:pic>
      <p:cxnSp>
        <p:nvCxnSpPr>
          <p:cNvPr id="84" name="Conector reto 83"/>
          <p:cNvCxnSpPr/>
          <p:nvPr/>
        </p:nvCxnSpPr>
        <p:spPr>
          <a:xfrm>
            <a:off x="5796136" y="2929508"/>
            <a:ext cx="1656184" cy="1512168"/>
          </a:xfrm>
          <a:prstGeom prst="line">
            <a:avLst/>
          </a:prstGeom>
          <a:ln w="9525">
            <a:solidFill>
              <a:srgbClr val="00B0F0"/>
            </a:solidFill>
          </a:ln>
        </p:spPr>
        <p:style>
          <a:lnRef idx="1">
            <a:schemeClr val="accent1"/>
          </a:lnRef>
          <a:fillRef idx="0">
            <a:schemeClr val="accent1"/>
          </a:fillRef>
          <a:effectRef idx="0">
            <a:schemeClr val="accent1"/>
          </a:effectRef>
          <a:fontRef idx="minor">
            <a:schemeClr val="tx1"/>
          </a:fontRef>
        </p:style>
      </p:cxnSp>
      <p:pic>
        <p:nvPicPr>
          <p:cNvPr id="8" name="Picture 2" descr="http://www.bpb.de/cache/images/0/60990-1x2-article220.jpg?8774B">
            <a:hlinkClick r:id="rId20"/>
          </p:cNvPr>
          <p:cNvPicPr>
            <a:picLocks noChangeAspect="1" noChangeArrowheads="1"/>
          </p:cNvPicPr>
          <p:nvPr/>
        </p:nvPicPr>
        <p:blipFill>
          <a:blip r:embed="rId21" cstate="print">
            <a:extLst>
              <a:ext uri="{28A0092B-C50C-407E-A947-70E740481C1C}">
                <a14:useLocalDpi xmlns:a14="http://schemas.microsoft.com/office/drawing/2010/main" xmlns="" val="0"/>
              </a:ext>
            </a:extLst>
          </a:blip>
          <a:stretch>
            <a:fillRect/>
          </a:stretch>
        </p:blipFill>
        <p:spPr bwMode="auto">
          <a:xfrm>
            <a:off x="5004048" y="1993404"/>
            <a:ext cx="1152128" cy="1246393"/>
          </a:xfrm>
          <a:prstGeom prst="ellipse">
            <a:avLst/>
          </a:prstGeom>
          <a:ln>
            <a:noFill/>
          </a:ln>
          <a:effectLst>
            <a:softEdge rad="112500"/>
          </a:effectLst>
          <a:extLst>
            <a:ext uri="{909E8E84-426E-40DD-AFC4-6F175D3DCCD1}">
              <a14:hiddenFill xmlns:a14="http://schemas.microsoft.com/office/drawing/2010/main" xmlns="">
                <a:solidFill>
                  <a:srgbClr val="FFFFFF"/>
                </a:solidFill>
              </a14:hiddenFill>
            </a:ext>
          </a:extLst>
        </p:spPr>
      </p:pic>
      <p:pic>
        <p:nvPicPr>
          <p:cNvPr id="20" name="Imagem 19"/>
          <p:cNvPicPr/>
          <p:nvPr/>
        </p:nvPicPr>
        <p:blipFill>
          <a:blip r:embed="rId22" cstate="print"/>
          <a:srcRect l="35449" t="15987" r="25044" b="26645"/>
          <a:stretch>
            <a:fillRect/>
          </a:stretch>
        </p:blipFill>
        <p:spPr bwMode="auto">
          <a:xfrm>
            <a:off x="7020272" y="4009628"/>
            <a:ext cx="1130086" cy="1008112"/>
          </a:xfrm>
          <a:prstGeom prst="ellipse">
            <a:avLst/>
          </a:prstGeom>
          <a:ln w="12700">
            <a:solidFill>
              <a:srgbClr val="00B0F0"/>
            </a:solidFill>
          </a:ln>
          <a:effectLst>
            <a:softEdge rad="112500"/>
          </a:effectLst>
        </p:spPr>
      </p:pic>
      <p:pic>
        <p:nvPicPr>
          <p:cNvPr id="23" name="Imagem 22"/>
          <p:cNvPicPr/>
          <p:nvPr/>
        </p:nvPicPr>
        <p:blipFill>
          <a:blip r:embed="rId23" cstate="print"/>
          <a:srcRect l="24868" t="15674" r="40917" b="25392"/>
          <a:stretch>
            <a:fillRect/>
          </a:stretch>
        </p:blipFill>
        <p:spPr bwMode="auto">
          <a:xfrm>
            <a:off x="323528" y="3865612"/>
            <a:ext cx="1091158" cy="1080120"/>
          </a:xfrm>
          <a:prstGeom prst="ellipse">
            <a:avLst/>
          </a:prstGeom>
          <a:ln w="12700">
            <a:solidFill>
              <a:srgbClr val="00B0F0"/>
            </a:solidFill>
          </a:ln>
          <a:effectLst>
            <a:softEdge rad="112500"/>
          </a:effectLst>
        </p:spPr>
      </p:pic>
      <p:cxnSp>
        <p:nvCxnSpPr>
          <p:cNvPr id="30" name="Conector reto 29"/>
          <p:cNvCxnSpPr/>
          <p:nvPr/>
        </p:nvCxnSpPr>
        <p:spPr>
          <a:xfrm flipH="1">
            <a:off x="5364088" y="3145532"/>
            <a:ext cx="144016" cy="360040"/>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pic>
        <p:nvPicPr>
          <p:cNvPr id="11" name="Picture 9"/>
          <p:cNvPicPr>
            <a:picLocks noChangeAspect="1" noChangeArrowheads="1"/>
          </p:cNvPicPr>
          <p:nvPr/>
        </p:nvPicPr>
        <p:blipFill>
          <a:blip r:embed="rId24" cstate="print">
            <a:extLst>
              <a:ext uri="{28A0092B-C50C-407E-A947-70E740481C1C}">
                <a14:useLocalDpi xmlns:a14="http://schemas.microsoft.com/office/drawing/2010/main" xmlns="" val="0"/>
              </a:ext>
            </a:extLst>
          </a:blip>
          <a:srcRect/>
          <a:stretch>
            <a:fillRect/>
          </a:stretch>
        </p:blipFill>
        <p:spPr bwMode="auto">
          <a:xfrm>
            <a:off x="4745490" y="3361556"/>
            <a:ext cx="1122654" cy="1224136"/>
          </a:xfrm>
          <a:prstGeom prst="ellipse">
            <a:avLst/>
          </a:prstGeom>
          <a:ln>
            <a:noFill/>
          </a:ln>
          <a:effectLst>
            <a:softEdge rad="112500"/>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cxnSp>
        <p:nvCxnSpPr>
          <p:cNvPr id="78" name="Conector reto 77"/>
          <p:cNvCxnSpPr/>
          <p:nvPr/>
        </p:nvCxnSpPr>
        <p:spPr>
          <a:xfrm flipV="1">
            <a:off x="3707904" y="1201316"/>
            <a:ext cx="1800200" cy="1296144"/>
          </a:xfrm>
          <a:prstGeom prst="line">
            <a:avLst/>
          </a:prstGeom>
          <a:ln w="12700">
            <a:solidFill>
              <a:schemeClr val="tx2">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53" name="CaixaDeTexto 52"/>
          <p:cNvSpPr txBox="1"/>
          <p:nvPr/>
        </p:nvSpPr>
        <p:spPr>
          <a:xfrm>
            <a:off x="3923928" y="1891199"/>
            <a:ext cx="936104" cy="246221"/>
          </a:xfrm>
          <a:prstGeom prst="rect">
            <a:avLst/>
          </a:prstGeom>
          <a:solidFill>
            <a:schemeClr val="bg1"/>
          </a:solidFill>
        </p:spPr>
        <p:txBody>
          <a:bodyPr wrap="square" rtlCol="0">
            <a:spAutoFit/>
          </a:bodyPr>
          <a:lstStyle/>
          <a:p>
            <a:r>
              <a:rPr lang="pt-BR" sz="1000" b="1" dirty="0" err="1" smtClean="0"/>
              <a:t>Sophie</a:t>
            </a:r>
            <a:r>
              <a:rPr lang="pt-BR" sz="1000" b="1" dirty="0" smtClean="0"/>
              <a:t> </a:t>
            </a:r>
            <a:r>
              <a:rPr lang="pt-BR" sz="1000" b="1" dirty="0" err="1" smtClean="0"/>
              <a:t>Scholl</a:t>
            </a:r>
            <a:endParaRPr lang="pt-BR" sz="1000" b="1" dirty="0"/>
          </a:p>
        </p:txBody>
      </p:sp>
      <p:cxnSp>
        <p:nvCxnSpPr>
          <p:cNvPr id="36" name="Conector reto 35"/>
          <p:cNvCxnSpPr/>
          <p:nvPr/>
        </p:nvCxnSpPr>
        <p:spPr>
          <a:xfrm flipV="1">
            <a:off x="3635896" y="1705372"/>
            <a:ext cx="576064" cy="64807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pic>
        <p:nvPicPr>
          <p:cNvPr id="10" name="Picture 2" descr="http://24.media.tumblr.com/tumblr_lt6hihC3ai1qfg891o1_400.jpg">
            <a:hlinkClick r:id="rId25"/>
          </p:cNvPr>
          <p:cNvPicPr>
            <a:picLocks noChangeAspect="1" noChangeArrowheads="1"/>
          </p:cNvPicPr>
          <p:nvPr/>
        </p:nvPicPr>
        <p:blipFill>
          <a:blip r:embed="rId26" cstate="print">
            <a:duotone>
              <a:prstClr val="black"/>
              <a:srgbClr val="47382D">
                <a:tint val="45000"/>
                <a:satMod val="400000"/>
              </a:srgbClr>
            </a:duotone>
            <a:extLst>
              <a:ext uri="{28A0092B-C50C-407E-A947-70E740481C1C}">
                <a14:useLocalDpi xmlns:a14="http://schemas.microsoft.com/office/drawing/2010/main" xmlns="" val="0"/>
              </a:ext>
            </a:extLst>
          </a:blip>
          <a:srcRect/>
          <a:stretch>
            <a:fillRect/>
          </a:stretch>
        </p:blipFill>
        <p:spPr bwMode="auto">
          <a:xfrm>
            <a:off x="3779912" y="697260"/>
            <a:ext cx="1240679" cy="1224136"/>
          </a:xfrm>
          <a:prstGeom prst="ellipse">
            <a:avLst/>
          </a:prstGeom>
          <a:ln w="19050">
            <a:solidFill>
              <a:srgbClr val="00B0F0"/>
            </a:solidFill>
          </a:ln>
          <a:effectLst>
            <a:softEdge rad="112500"/>
          </a:effectLst>
          <a:extLst>
            <a:ext uri="{909E8E84-426E-40DD-AFC4-6F175D3DCCD1}">
              <a14:hiddenFill xmlns:a14="http://schemas.microsoft.com/office/drawing/2010/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2"/>
                                        </p:tgtEl>
                                        <p:attrNameLst>
                                          <p:attrName>style.visibility</p:attrName>
                                        </p:attrNameLst>
                                      </p:cBhvr>
                                      <p:to>
                                        <p:strVal val="visible"/>
                                      </p:to>
                                    </p:set>
                                    <p:animEffect transition="in" filter="wipe(down)">
                                      <p:cBhvr>
                                        <p:cTn id="10" dur="500"/>
                                        <p:tgtEl>
                                          <p:spTgt spid="52"/>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54"/>
                                        </p:tgtEl>
                                        <p:attrNameLst>
                                          <p:attrName>style.visibility</p:attrName>
                                        </p:attrNameLst>
                                      </p:cBhvr>
                                      <p:to>
                                        <p:strVal val="visible"/>
                                      </p:to>
                                    </p:set>
                                    <p:animEffect transition="in" filter="wipe(down)">
                                      <p:cBhvr>
                                        <p:cTn id="16" dur="500"/>
                                        <p:tgtEl>
                                          <p:spTgt spid="54"/>
                                        </p:tgtEl>
                                      </p:cBhvr>
                                    </p:animEffect>
                                  </p:childTnLst>
                                </p:cTn>
                              </p:par>
                              <p:par>
                                <p:cTn id="17" presetID="22" presetClass="entr" presetSubtype="4"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down)">
                                      <p:cBhvr>
                                        <p:cTn id="24" dur="500"/>
                                        <p:tgtEl>
                                          <p:spTgt spid="32"/>
                                        </p:tgtEl>
                                      </p:cBhvr>
                                    </p:animEffect>
                                  </p:childTnLst>
                                </p:cTn>
                              </p:par>
                              <p:par>
                                <p:cTn id="25" presetID="22" presetClass="entr" presetSubtype="4"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00"/>
                                        <p:tgtEl>
                                          <p:spTgt spid="9"/>
                                        </p:tgtEl>
                                      </p:cBhvr>
                                    </p:animEffect>
                                  </p:childTnLst>
                                </p:cTn>
                              </p:par>
                              <p:par>
                                <p:cTn id="28" presetID="22" presetClass="entr" presetSubtype="4"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down)">
                                      <p:cBhvr>
                                        <p:cTn id="30" dur="500"/>
                                        <p:tgtEl>
                                          <p:spTgt spid="34"/>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63"/>
                                        </p:tgtEl>
                                        <p:attrNameLst>
                                          <p:attrName>style.visibility</p:attrName>
                                        </p:attrNameLst>
                                      </p:cBhvr>
                                      <p:to>
                                        <p:strVal val="visible"/>
                                      </p:to>
                                    </p:set>
                                    <p:animEffect transition="in" filter="wipe(down)">
                                      <p:cBhvr>
                                        <p:cTn id="33" dur="500"/>
                                        <p:tgtEl>
                                          <p:spTgt spid="63"/>
                                        </p:tgtEl>
                                      </p:cBhvr>
                                    </p:animEffect>
                                  </p:childTnLst>
                                </p:cTn>
                              </p:par>
                              <p:par>
                                <p:cTn id="34" presetID="22" presetClass="entr" presetSubtype="4"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wipe(down)">
                                      <p:cBhvr>
                                        <p:cTn id="36" dur="500"/>
                                        <p:tgtEl>
                                          <p:spTgt spid="30"/>
                                        </p:tgtEl>
                                      </p:cBhvr>
                                    </p:animEffect>
                                  </p:childTnLst>
                                </p:cTn>
                              </p:par>
                              <p:par>
                                <p:cTn id="37" presetID="22" presetClass="entr" presetSubtype="4"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wipe(down)">
                                      <p:cBhvr>
                                        <p:cTn id="39" dur="500"/>
                                        <p:tgtEl>
                                          <p:spTgt spid="11"/>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66"/>
                                        </p:tgtEl>
                                        <p:attrNameLst>
                                          <p:attrName>style.visibility</p:attrName>
                                        </p:attrNameLst>
                                      </p:cBhvr>
                                      <p:to>
                                        <p:strVal val="visible"/>
                                      </p:to>
                                    </p:set>
                                    <p:animEffect transition="in" filter="wipe(down)">
                                      <p:cBhvr>
                                        <p:cTn id="42" dur="500"/>
                                        <p:tgtEl>
                                          <p:spTgt spid="66"/>
                                        </p:tgtEl>
                                      </p:cBhvr>
                                    </p:animEffect>
                                  </p:childTnLst>
                                </p:cTn>
                              </p:par>
                              <p:par>
                                <p:cTn id="43" presetID="22" presetClass="entr" presetSubtype="4" fill="hold" nodeType="withEffect">
                                  <p:stCondLst>
                                    <p:cond delay="0"/>
                                  </p:stCondLst>
                                  <p:childTnLst>
                                    <p:set>
                                      <p:cBhvr>
                                        <p:cTn id="44" dur="1" fill="hold">
                                          <p:stCondLst>
                                            <p:cond delay="0"/>
                                          </p:stCondLst>
                                        </p:cTn>
                                        <p:tgtEl>
                                          <p:spTgt spid="74"/>
                                        </p:tgtEl>
                                        <p:attrNameLst>
                                          <p:attrName>style.visibility</p:attrName>
                                        </p:attrNameLst>
                                      </p:cBhvr>
                                      <p:to>
                                        <p:strVal val="visible"/>
                                      </p:to>
                                    </p:set>
                                    <p:animEffect transition="in" filter="wipe(down)">
                                      <p:cBhvr>
                                        <p:cTn id="45" dur="500"/>
                                        <p:tgtEl>
                                          <p:spTgt spid="74"/>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56"/>
                                        </p:tgtEl>
                                        <p:attrNameLst>
                                          <p:attrName>style.visibility</p:attrName>
                                        </p:attrNameLst>
                                      </p:cBhvr>
                                      <p:to>
                                        <p:strVal val="visible"/>
                                      </p:to>
                                    </p:set>
                                    <p:animEffect transition="in" filter="wipe(down)">
                                      <p:cBhvr>
                                        <p:cTn id="48" dur="500"/>
                                        <p:tgtEl>
                                          <p:spTgt spid="56"/>
                                        </p:tgtEl>
                                      </p:cBhvr>
                                    </p:animEffect>
                                  </p:childTnLst>
                                </p:cTn>
                              </p:par>
                              <p:par>
                                <p:cTn id="49" presetID="22" presetClass="entr" presetSubtype="4"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par>
                                <p:cTn id="52" presetID="22" presetClass="entr" presetSubtype="4" fill="hold" nodeType="withEffect">
                                  <p:stCondLst>
                                    <p:cond delay="0"/>
                                  </p:stCondLst>
                                  <p:childTnLst>
                                    <p:set>
                                      <p:cBhvr>
                                        <p:cTn id="53" dur="1" fill="hold">
                                          <p:stCondLst>
                                            <p:cond delay="0"/>
                                          </p:stCondLst>
                                        </p:cTn>
                                        <p:tgtEl>
                                          <p:spTgt spid="36"/>
                                        </p:tgtEl>
                                        <p:attrNameLst>
                                          <p:attrName>style.visibility</p:attrName>
                                        </p:attrNameLst>
                                      </p:cBhvr>
                                      <p:to>
                                        <p:strVal val="visible"/>
                                      </p:to>
                                    </p:set>
                                    <p:animEffect transition="in" filter="wipe(down)">
                                      <p:cBhvr>
                                        <p:cTn id="54" dur="500"/>
                                        <p:tgtEl>
                                          <p:spTgt spid="36"/>
                                        </p:tgtEl>
                                      </p:cBhvr>
                                    </p:animEffect>
                                  </p:childTnLst>
                                </p:cTn>
                              </p:par>
                              <p:par>
                                <p:cTn id="55" presetID="22" presetClass="entr" presetSubtype="4" fill="hold" grpId="0" nodeType="withEffect">
                                  <p:stCondLst>
                                    <p:cond delay="0"/>
                                  </p:stCondLst>
                                  <p:childTnLst>
                                    <p:set>
                                      <p:cBhvr>
                                        <p:cTn id="56" dur="1" fill="hold">
                                          <p:stCondLst>
                                            <p:cond delay="0"/>
                                          </p:stCondLst>
                                        </p:cTn>
                                        <p:tgtEl>
                                          <p:spTgt spid="53"/>
                                        </p:tgtEl>
                                        <p:attrNameLst>
                                          <p:attrName>style.visibility</p:attrName>
                                        </p:attrNameLst>
                                      </p:cBhvr>
                                      <p:to>
                                        <p:strVal val="visible"/>
                                      </p:to>
                                    </p:set>
                                    <p:animEffect transition="in" filter="wipe(down)">
                                      <p:cBhvr>
                                        <p:cTn id="57" dur="500"/>
                                        <p:tgtEl>
                                          <p:spTgt spid="53"/>
                                        </p:tgtEl>
                                      </p:cBhvr>
                                    </p:animEffect>
                                  </p:childTnLst>
                                </p:cTn>
                              </p:par>
                              <p:par>
                                <p:cTn id="58" presetID="22" presetClass="entr" presetSubtype="4" fill="hold"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wipe(down)">
                                      <p:cBhvr>
                                        <p:cTn id="60" dur="500"/>
                                        <p:tgtEl>
                                          <p:spTgt spid="1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90"/>
                                        </p:tgtEl>
                                        <p:attrNameLst>
                                          <p:attrName>style.visibility</p:attrName>
                                        </p:attrNameLst>
                                      </p:cBhvr>
                                      <p:to>
                                        <p:strVal val="visible"/>
                                      </p:to>
                                    </p:set>
                                    <p:animEffect transition="in" filter="wipe(down)">
                                      <p:cBhvr>
                                        <p:cTn id="65" dur="500"/>
                                        <p:tgtEl>
                                          <p:spTgt spid="90"/>
                                        </p:tgtEl>
                                      </p:cBhvr>
                                    </p:animEffect>
                                  </p:childTnLst>
                                </p:cTn>
                              </p:par>
                              <p:par>
                                <p:cTn id="66" presetID="22" presetClass="entr" presetSubtype="4" fill="hold" nodeType="with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wipe(down)">
                                      <p:cBhvr>
                                        <p:cTn id="68" dur="500"/>
                                        <p:tgtEl>
                                          <p:spTgt spid="55"/>
                                        </p:tgtEl>
                                      </p:cBhvr>
                                    </p:animEffect>
                                  </p:childTnLst>
                                </p:cTn>
                              </p:par>
                              <p:par>
                                <p:cTn id="69" presetID="22" presetClass="entr" presetSubtype="4" fill="hold" nodeType="withEffect">
                                  <p:stCondLst>
                                    <p:cond delay="0"/>
                                  </p:stCondLst>
                                  <p:childTnLst>
                                    <p:set>
                                      <p:cBhvr>
                                        <p:cTn id="70" dur="1" fill="hold">
                                          <p:stCondLst>
                                            <p:cond delay="0"/>
                                          </p:stCondLst>
                                        </p:cTn>
                                        <p:tgtEl>
                                          <p:spTgt spid="15"/>
                                        </p:tgtEl>
                                        <p:attrNameLst>
                                          <p:attrName>style.visibility</p:attrName>
                                        </p:attrNameLst>
                                      </p:cBhvr>
                                      <p:to>
                                        <p:strVal val="visible"/>
                                      </p:to>
                                    </p:set>
                                    <p:animEffect transition="in" filter="wipe(down)">
                                      <p:cBhvr>
                                        <p:cTn id="71" dur="500"/>
                                        <p:tgtEl>
                                          <p:spTgt spid="15"/>
                                        </p:tgtEl>
                                      </p:cBhvr>
                                    </p:animEffect>
                                  </p:childTnLst>
                                </p:cTn>
                              </p:par>
                              <p:par>
                                <p:cTn id="72" presetID="22" presetClass="entr" presetSubtype="4" fill="hold" grpId="0" nodeType="withEffect">
                                  <p:stCondLst>
                                    <p:cond delay="0"/>
                                  </p:stCondLst>
                                  <p:childTnLst>
                                    <p:set>
                                      <p:cBhvr>
                                        <p:cTn id="73" dur="1" fill="hold">
                                          <p:stCondLst>
                                            <p:cond delay="0"/>
                                          </p:stCondLst>
                                        </p:cTn>
                                        <p:tgtEl>
                                          <p:spTgt spid="73"/>
                                        </p:tgtEl>
                                        <p:attrNameLst>
                                          <p:attrName>style.visibility</p:attrName>
                                        </p:attrNameLst>
                                      </p:cBhvr>
                                      <p:to>
                                        <p:strVal val="visible"/>
                                      </p:to>
                                    </p:set>
                                    <p:animEffect transition="in" filter="wipe(down)">
                                      <p:cBhvr>
                                        <p:cTn id="74" dur="500"/>
                                        <p:tgtEl>
                                          <p:spTgt spid="73"/>
                                        </p:tgtEl>
                                      </p:cBhvr>
                                    </p:animEffect>
                                  </p:childTnLst>
                                </p:cTn>
                              </p:par>
                              <p:par>
                                <p:cTn id="75" presetID="22" presetClass="entr" presetSubtype="4" fill="hold" nodeType="withEffect">
                                  <p:stCondLst>
                                    <p:cond delay="0"/>
                                  </p:stCondLst>
                                  <p:childTnLst>
                                    <p:set>
                                      <p:cBhvr>
                                        <p:cTn id="76" dur="1" fill="hold">
                                          <p:stCondLst>
                                            <p:cond delay="0"/>
                                          </p:stCondLst>
                                        </p:cTn>
                                        <p:tgtEl>
                                          <p:spTgt spid="51"/>
                                        </p:tgtEl>
                                        <p:attrNameLst>
                                          <p:attrName>style.visibility</p:attrName>
                                        </p:attrNameLst>
                                      </p:cBhvr>
                                      <p:to>
                                        <p:strVal val="visible"/>
                                      </p:to>
                                    </p:set>
                                    <p:animEffect transition="in" filter="wipe(down)">
                                      <p:cBhvr>
                                        <p:cTn id="77" dur="500"/>
                                        <p:tgtEl>
                                          <p:spTgt spid="51"/>
                                        </p:tgtEl>
                                      </p:cBhvr>
                                    </p:animEffect>
                                  </p:childTnLst>
                                </p:cTn>
                              </p:par>
                              <p:par>
                                <p:cTn id="78" presetID="22" presetClass="entr" presetSubtype="4" fill="hold" nodeType="withEffect">
                                  <p:stCondLst>
                                    <p:cond delay="0"/>
                                  </p:stCondLst>
                                  <p:childTnLst>
                                    <p:set>
                                      <p:cBhvr>
                                        <p:cTn id="79" dur="1" fill="hold">
                                          <p:stCondLst>
                                            <p:cond delay="0"/>
                                          </p:stCondLst>
                                        </p:cTn>
                                        <p:tgtEl>
                                          <p:spTgt spid="72"/>
                                        </p:tgtEl>
                                        <p:attrNameLst>
                                          <p:attrName>style.visibility</p:attrName>
                                        </p:attrNameLst>
                                      </p:cBhvr>
                                      <p:to>
                                        <p:strVal val="visible"/>
                                      </p:to>
                                    </p:set>
                                    <p:animEffect transition="in" filter="wipe(down)">
                                      <p:cBhvr>
                                        <p:cTn id="80" dur="500"/>
                                        <p:tgtEl>
                                          <p:spTgt spid="72"/>
                                        </p:tgtEl>
                                      </p:cBhvr>
                                    </p:animEffect>
                                  </p:childTnLst>
                                </p:cTn>
                              </p:par>
                              <p:par>
                                <p:cTn id="81" presetID="22" presetClass="entr" presetSubtype="4" fill="hold" nodeType="with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wipe(down)">
                                      <p:cBhvr>
                                        <p:cTn id="83" dur="500"/>
                                        <p:tgtEl>
                                          <p:spTgt spid="25"/>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61"/>
                                        </p:tgtEl>
                                        <p:attrNameLst>
                                          <p:attrName>style.visibility</p:attrName>
                                        </p:attrNameLst>
                                      </p:cBhvr>
                                      <p:to>
                                        <p:strVal val="visible"/>
                                      </p:to>
                                    </p:set>
                                    <p:animEffect transition="in" filter="wipe(down)">
                                      <p:cBhvr>
                                        <p:cTn id="86" dur="500"/>
                                        <p:tgtEl>
                                          <p:spTgt spid="61"/>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4" fill="hold" nodeType="click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wipe(down)">
                                      <p:cBhvr>
                                        <p:cTn id="91" dur="500"/>
                                        <p:tgtEl>
                                          <p:spTgt spid="38"/>
                                        </p:tgtEl>
                                      </p:cBhvr>
                                    </p:animEffect>
                                  </p:childTnLst>
                                </p:cTn>
                              </p:par>
                              <p:par>
                                <p:cTn id="92" presetID="22" presetClass="entr" presetSubtype="4" fill="hold" grpId="0" nodeType="withEffect">
                                  <p:stCondLst>
                                    <p:cond delay="0"/>
                                  </p:stCondLst>
                                  <p:childTnLst>
                                    <p:set>
                                      <p:cBhvr>
                                        <p:cTn id="93" dur="1" fill="hold">
                                          <p:stCondLst>
                                            <p:cond delay="0"/>
                                          </p:stCondLst>
                                        </p:cTn>
                                        <p:tgtEl>
                                          <p:spTgt spid="75"/>
                                        </p:tgtEl>
                                        <p:attrNameLst>
                                          <p:attrName>style.visibility</p:attrName>
                                        </p:attrNameLst>
                                      </p:cBhvr>
                                      <p:to>
                                        <p:strVal val="visible"/>
                                      </p:to>
                                    </p:set>
                                    <p:animEffect transition="in" filter="wipe(down)">
                                      <p:cBhvr>
                                        <p:cTn id="94" dur="500"/>
                                        <p:tgtEl>
                                          <p:spTgt spid="75"/>
                                        </p:tgtEl>
                                      </p:cBhvr>
                                    </p:animEffect>
                                  </p:childTnLst>
                                </p:cTn>
                              </p:par>
                              <p:par>
                                <p:cTn id="95" presetID="22" presetClass="entr" presetSubtype="4" fill="hold" nodeType="withEffect">
                                  <p:stCondLst>
                                    <p:cond delay="0"/>
                                  </p:stCondLst>
                                  <p:childTnLst>
                                    <p:set>
                                      <p:cBhvr>
                                        <p:cTn id="96" dur="1" fill="hold">
                                          <p:stCondLst>
                                            <p:cond delay="0"/>
                                          </p:stCondLst>
                                        </p:cTn>
                                        <p:tgtEl>
                                          <p:spTgt spid="19"/>
                                        </p:tgtEl>
                                        <p:attrNameLst>
                                          <p:attrName>style.visibility</p:attrName>
                                        </p:attrNameLst>
                                      </p:cBhvr>
                                      <p:to>
                                        <p:strVal val="visible"/>
                                      </p:to>
                                    </p:set>
                                    <p:animEffect transition="in" filter="wipe(down)">
                                      <p:cBhvr>
                                        <p:cTn id="97" dur="500"/>
                                        <p:tgtEl>
                                          <p:spTgt spid="19"/>
                                        </p:tgtEl>
                                      </p:cBhvr>
                                    </p:animEffect>
                                  </p:childTnLst>
                                </p:cTn>
                              </p:par>
                              <p:par>
                                <p:cTn id="98" presetID="22" presetClass="entr" presetSubtype="4" fill="hold" nodeType="withEffect">
                                  <p:stCondLst>
                                    <p:cond delay="0"/>
                                  </p:stCondLst>
                                  <p:childTnLst>
                                    <p:set>
                                      <p:cBhvr>
                                        <p:cTn id="99" dur="1" fill="hold">
                                          <p:stCondLst>
                                            <p:cond delay="0"/>
                                          </p:stCondLst>
                                        </p:cTn>
                                        <p:tgtEl>
                                          <p:spTgt spid="40"/>
                                        </p:tgtEl>
                                        <p:attrNameLst>
                                          <p:attrName>style.visibility</p:attrName>
                                        </p:attrNameLst>
                                      </p:cBhvr>
                                      <p:to>
                                        <p:strVal val="visible"/>
                                      </p:to>
                                    </p:set>
                                    <p:animEffect transition="in" filter="wipe(down)">
                                      <p:cBhvr>
                                        <p:cTn id="100" dur="500"/>
                                        <p:tgtEl>
                                          <p:spTgt spid="40"/>
                                        </p:tgtEl>
                                      </p:cBhvr>
                                    </p:animEffect>
                                  </p:childTnLst>
                                </p:cTn>
                              </p:par>
                              <p:par>
                                <p:cTn id="101" presetID="22" presetClass="entr" presetSubtype="4" fill="hold" nodeType="withEffect">
                                  <p:stCondLst>
                                    <p:cond delay="0"/>
                                  </p:stCondLst>
                                  <p:childTnLst>
                                    <p:set>
                                      <p:cBhvr>
                                        <p:cTn id="102" dur="1" fill="hold">
                                          <p:stCondLst>
                                            <p:cond delay="0"/>
                                          </p:stCondLst>
                                        </p:cTn>
                                        <p:tgtEl>
                                          <p:spTgt spid="57"/>
                                        </p:tgtEl>
                                        <p:attrNameLst>
                                          <p:attrName>style.visibility</p:attrName>
                                        </p:attrNameLst>
                                      </p:cBhvr>
                                      <p:to>
                                        <p:strVal val="visible"/>
                                      </p:to>
                                    </p:set>
                                    <p:animEffect transition="in" filter="wipe(down)">
                                      <p:cBhvr>
                                        <p:cTn id="103" dur="500"/>
                                        <p:tgtEl>
                                          <p:spTgt spid="57"/>
                                        </p:tgtEl>
                                      </p:cBhvr>
                                    </p:animEffect>
                                  </p:childTnLst>
                                </p:cTn>
                              </p:par>
                              <p:par>
                                <p:cTn id="104" presetID="22" presetClass="entr" presetSubtype="4" fill="hold" nodeType="withEffect">
                                  <p:stCondLst>
                                    <p:cond delay="0"/>
                                  </p:stCondLst>
                                  <p:childTnLst>
                                    <p:set>
                                      <p:cBhvr>
                                        <p:cTn id="105" dur="1" fill="hold">
                                          <p:stCondLst>
                                            <p:cond delay="0"/>
                                          </p:stCondLst>
                                        </p:cTn>
                                        <p:tgtEl>
                                          <p:spTgt spid="45"/>
                                        </p:tgtEl>
                                        <p:attrNameLst>
                                          <p:attrName>style.visibility</p:attrName>
                                        </p:attrNameLst>
                                      </p:cBhvr>
                                      <p:to>
                                        <p:strVal val="visible"/>
                                      </p:to>
                                    </p:set>
                                    <p:animEffect transition="in" filter="wipe(down)">
                                      <p:cBhvr>
                                        <p:cTn id="106" dur="500"/>
                                        <p:tgtEl>
                                          <p:spTgt spid="45"/>
                                        </p:tgtEl>
                                      </p:cBhvr>
                                    </p:animEffect>
                                  </p:childTnLst>
                                </p:cTn>
                              </p:par>
                              <p:par>
                                <p:cTn id="107" presetID="22" presetClass="entr" presetSubtype="4" fill="hold" grpId="0" nodeType="withEffect">
                                  <p:stCondLst>
                                    <p:cond delay="0"/>
                                  </p:stCondLst>
                                  <p:childTnLst>
                                    <p:set>
                                      <p:cBhvr>
                                        <p:cTn id="108" dur="1" fill="hold">
                                          <p:stCondLst>
                                            <p:cond delay="0"/>
                                          </p:stCondLst>
                                        </p:cTn>
                                        <p:tgtEl>
                                          <p:spTgt spid="77"/>
                                        </p:tgtEl>
                                        <p:attrNameLst>
                                          <p:attrName>style.visibility</p:attrName>
                                        </p:attrNameLst>
                                      </p:cBhvr>
                                      <p:to>
                                        <p:strVal val="visible"/>
                                      </p:to>
                                    </p:set>
                                    <p:animEffect transition="in" filter="wipe(down)">
                                      <p:cBhvr>
                                        <p:cTn id="109" dur="500"/>
                                        <p:tgtEl>
                                          <p:spTgt spid="77"/>
                                        </p:tgtEl>
                                      </p:cBhvr>
                                    </p:animEffect>
                                  </p:childTnLst>
                                </p:cTn>
                              </p:par>
                              <p:par>
                                <p:cTn id="110" presetID="22" presetClass="entr" presetSubtype="4" fill="hold" nodeType="withEffect">
                                  <p:stCondLst>
                                    <p:cond delay="0"/>
                                  </p:stCondLst>
                                  <p:childTnLst>
                                    <p:set>
                                      <p:cBhvr>
                                        <p:cTn id="111" dur="1" fill="hold">
                                          <p:stCondLst>
                                            <p:cond delay="0"/>
                                          </p:stCondLst>
                                        </p:cTn>
                                        <p:tgtEl>
                                          <p:spTgt spid="90"/>
                                        </p:tgtEl>
                                        <p:attrNameLst>
                                          <p:attrName>style.visibility</p:attrName>
                                        </p:attrNameLst>
                                      </p:cBhvr>
                                      <p:to>
                                        <p:strVal val="visible"/>
                                      </p:to>
                                    </p:set>
                                    <p:animEffect transition="in" filter="wipe(down)">
                                      <p:cBhvr>
                                        <p:cTn id="112" dur="500"/>
                                        <p:tgtEl>
                                          <p:spTgt spid="90"/>
                                        </p:tgtEl>
                                      </p:cBhvr>
                                    </p:animEffect>
                                  </p:childTnLst>
                                </p:cTn>
                              </p:par>
                              <p:par>
                                <p:cTn id="113" presetID="22" presetClass="entr" presetSubtype="4" fill="hold" nodeType="withEffect">
                                  <p:stCondLst>
                                    <p:cond delay="0"/>
                                  </p:stCondLst>
                                  <p:childTnLst>
                                    <p:set>
                                      <p:cBhvr>
                                        <p:cTn id="114" dur="1" fill="hold">
                                          <p:stCondLst>
                                            <p:cond delay="0"/>
                                          </p:stCondLst>
                                        </p:cTn>
                                        <p:tgtEl>
                                          <p:spTgt spid="42"/>
                                        </p:tgtEl>
                                        <p:attrNameLst>
                                          <p:attrName>style.visibility</p:attrName>
                                        </p:attrNameLst>
                                      </p:cBhvr>
                                      <p:to>
                                        <p:strVal val="visible"/>
                                      </p:to>
                                    </p:set>
                                    <p:animEffect transition="in" filter="wipe(down)">
                                      <p:cBhvr>
                                        <p:cTn id="115" dur="500"/>
                                        <p:tgtEl>
                                          <p:spTgt spid="42"/>
                                        </p:tgtEl>
                                      </p:cBhvr>
                                    </p:animEffect>
                                  </p:childTnLst>
                                </p:cTn>
                              </p:par>
                              <p:par>
                                <p:cTn id="116" presetID="22" presetClass="entr" presetSubtype="4" fill="hold" nodeType="withEffect">
                                  <p:stCondLst>
                                    <p:cond delay="0"/>
                                  </p:stCondLst>
                                  <p:childTnLst>
                                    <p:set>
                                      <p:cBhvr>
                                        <p:cTn id="117" dur="1" fill="hold">
                                          <p:stCondLst>
                                            <p:cond delay="0"/>
                                          </p:stCondLst>
                                        </p:cTn>
                                        <p:tgtEl>
                                          <p:spTgt spid="13"/>
                                        </p:tgtEl>
                                        <p:attrNameLst>
                                          <p:attrName>style.visibility</p:attrName>
                                        </p:attrNameLst>
                                      </p:cBhvr>
                                      <p:to>
                                        <p:strVal val="visible"/>
                                      </p:to>
                                    </p:set>
                                    <p:animEffect transition="in" filter="wipe(down)">
                                      <p:cBhvr>
                                        <p:cTn id="118" dur="500"/>
                                        <p:tgtEl>
                                          <p:spTgt spid="13"/>
                                        </p:tgtEl>
                                      </p:cBhvr>
                                    </p:animEffect>
                                  </p:childTnLst>
                                </p:cTn>
                              </p:par>
                              <p:par>
                                <p:cTn id="119" presetID="22" presetClass="entr" presetSubtype="4" fill="hold" grpId="0" nodeType="withEffect">
                                  <p:stCondLst>
                                    <p:cond delay="0"/>
                                  </p:stCondLst>
                                  <p:childTnLst>
                                    <p:set>
                                      <p:cBhvr>
                                        <p:cTn id="120" dur="1" fill="hold">
                                          <p:stCondLst>
                                            <p:cond delay="0"/>
                                          </p:stCondLst>
                                        </p:cTn>
                                        <p:tgtEl>
                                          <p:spTgt spid="79"/>
                                        </p:tgtEl>
                                        <p:attrNameLst>
                                          <p:attrName>style.visibility</p:attrName>
                                        </p:attrNameLst>
                                      </p:cBhvr>
                                      <p:to>
                                        <p:strVal val="visible"/>
                                      </p:to>
                                    </p:set>
                                    <p:animEffect transition="in" filter="wipe(down)">
                                      <p:cBhvr>
                                        <p:cTn id="121" dur="500"/>
                                        <p:tgtEl>
                                          <p:spTgt spid="79"/>
                                        </p:tgtEl>
                                      </p:cBhvr>
                                    </p:animEffect>
                                  </p:childTnLst>
                                </p:cTn>
                              </p:par>
                              <p:par>
                                <p:cTn id="122" presetID="22" presetClass="entr" presetSubtype="4" fill="hold" nodeType="withEffect">
                                  <p:stCondLst>
                                    <p:cond delay="0"/>
                                  </p:stCondLst>
                                  <p:childTnLst>
                                    <p:set>
                                      <p:cBhvr>
                                        <p:cTn id="123" dur="1" fill="hold">
                                          <p:stCondLst>
                                            <p:cond delay="0"/>
                                          </p:stCondLst>
                                        </p:cTn>
                                        <p:tgtEl>
                                          <p:spTgt spid="49"/>
                                        </p:tgtEl>
                                        <p:attrNameLst>
                                          <p:attrName>style.visibility</p:attrName>
                                        </p:attrNameLst>
                                      </p:cBhvr>
                                      <p:to>
                                        <p:strVal val="visible"/>
                                      </p:to>
                                    </p:set>
                                    <p:animEffect transition="in" filter="wipe(down)">
                                      <p:cBhvr>
                                        <p:cTn id="124" dur="500"/>
                                        <p:tgtEl>
                                          <p:spTgt spid="49"/>
                                        </p:tgtEl>
                                      </p:cBhvr>
                                    </p:animEffect>
                                  </p:childTnLst>
                                </p:cTn>
                              </p:par>
                              <p:par>
                                <p:cTn id="125" presetID="22" presetClass="entr" presetSubtype="4" fill="hold" nodeType="withEffect">
                                  <p:stCondLst>
                                    <p:cond delay="0"/>
                                  </p:stCondLst>
                                  <p:childTnLst>
                                    <p:set>
                                      <p:cBhvr>
                                        <p:cTn id="126" dur="1" fill="hold">
                                          <p:stCondLst>
                                            <p:cond delay="0"/>
                                          </p:stCondLst>
                                        </p:cTn>
                                        <p:tgtEl>
                                          <p:spTgt spid="47"/>
                                        </p:tgtEl>
                                        <p:attrNameLst>
                                          <p:attrName>style.visibility</p:attrName>
                                        </p:attrNameLst>
                                      </p:cBhvr>
                                      <p:to>
                                        <p:strVal val="visible"/>
                                      </p:to>
                                    </p:set>
                                    <p:animEffect transition="in" filter="wipe(down)">
                                      <p:cBhvr>
                                        <p:cTn id="127" dur="500"/>
                                        <p:tgtEl>
                                          <p:spTgt spid="47"/>
                                        </p:tgtEl>
                                      </p:cBhvr>
                                    </p:animEffect>
                                  </p:childTnLst>
                                </p:cTn>
                              </p:par>
                              <p:par>
                                <p:cTn id="128" presetID="22" presetClass="entr" presetSubtype="4" fill="hold" nodeType="withEffect">
                                  <p:stCondLst>
                                    <p:cond delay="0"/>
                                  </p:stCondLst>
                                  <p:childTnLst>
                                    <p:set>
                                      <p:cBhvr>
                                        <p:cTn id="129" dur="1" fill="hold">
                                          <p:stCondLst>
                                            <p:cond delay="0"/>
                                          </p:stCondLst>
                                        </p:cTn>
                                        <p:tgtEl>
                                          <p:spTgt spid="22"/>
                                        </p:tgtEl>
                                        <p:attrNameLst>
                                          <p:attrName>style.visibility</p:attrName>
                                        </p:attrNameLst>
                                      </p:cBhvr>
                                      <p:to>
                                        <p:strVal val="visible"/>
                                      </p:to>
                                    </p:set>
                                    <p:animEffect transition="in" filter="wipe(down)">
                                      <p:cBhvr>
                                        <p:cTn id="130" dur="500"/>
                                        <p:tgtEl>
                                          <p:spTgt spid="22"/>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81"/>
                                        </p:tgtEl>
                                        <p:attrNameLst>
                                          <p:attrName>style.visibility</p:attrName>
                                        </p:attrNameLst>
                                      </p:cBhvr>
                                      <p:to>
                                        <p:strVal val="visible"/>
                                      </p:to>
                                    </p:set>
                                    <p:animEffect transition="in" filter="wipe(down)">
                                      <p:cBhvr>
                                        <p:cTn id="133" dur="500"/>
                                        <p:tgtEl>
                                          <p:spTgt spid="81"/>
                                        </p:tgtEl>
                                      </p:cBhvr>
                                    </p:animEffect>
                                  </p:childTnLst>
                                </p:cTn>
                              </p:par>
                              <p:par>
                                <p:cTn id="134" presetID="22" presetClass="entr" presetSubtype="4" fill="hold" nodeType="withEffect">
                                  <p:stCondLst>
                                    <p:cond delay="0"/>
                                  </p:stCondLst>
                                  <p:childTnLst>
                                    <p:set>
                                      <p:cBhvr>
                                        <p:cTn id="135" dur="1" fill="hold">
                                          <p:stCondLst>
                                            <p:cond delay="0"/>
                                          </p:stCondLst>
                                        </p:cTn>
                                        <p:tgtEl>
                                          <p:spTgt spid="21"/>
                                        </p:tgtEl>
                                        <p:attrNameLst>
                                          <p:attrName>style.visibility</p:attrName>
                                        </p:attrNameLst>
                                      </p:cBhvr>
                                      <p:to>
                                        <p:strVal val="visible"/>
                                      </p:to>
                                    </p:set>
                                    <p:animEffect transition="in" filter="wipe(down)">
                                      <p:cBhvr>
                                        <p:cTn id="136" dur="500"/>
                                        <p:tgtEl>
                                          <p:spTgt spid="21"/>
                                        </p:tgtEl>
                                      </p:cBhvr>
                                    </p:animEffect>
                                  </p:childTnLst>
                                </p:cTn>
                              </p:par>
                              <p:par>
                                <p:cTn id="137" presetID="22" presetClass="entr" presetSubtype="4" fill="hold" nodeType="withEffect">
                                  <p:stCondLst>
                                    <p:cond delay="0"/>
                                  </p:stCondLst>
                                  <p:childTnLst>
                                    <p:set>
                                      <p:cBhvr>
                                        <p:cTn id="138" dur="1" fill="hold">
                                          <p:stCondLst>
                                            <p:cond delay="0"/>
                                          </p:stCondLst>
                                        </p:cTn>
                                        <p:tgtEl>
                                          <p:spTgt spid="93"/>
                                        </p:tgtEl>
                                        <p:attrNameLst>
                                          <p:attrName>style.visibility</p:attrName>
                                        </p:attrNameLst>
                                      </p:cBhvr>
                                      <p:to>
                                        <p:strVal val="visible"/>
                                      </p:to>
                                    </p:set>
                                    <p:animEffect transition="in" filter="wipe(down)">
                                      <p:cBhvr>
                                        <p:cTn id="139" dur="500"/>
                                        <p:tgtEl>
                                          <p:spTgt spid="93"/>
                                        </p:tgtEl>
                                      </p:cBhvr>
                                    </p:animEffect>
                                  </p:childTnLst>
                                </p:cTn>
                              </p:par>
                              <p:par>
                                <p:cTn id="140" presetID="22" presetClass="entr" presetSubtype="4" fill="hold" nodeType="withEffect">
                                  <p:stCondLst>
                                    <p:cond delay="0"/>
                                  </p:stCondLst>
                                  <p:childTnLst>
                                    <p:set>
                                      <p:cBhvr>
                                        <p:cTn id="141" dur="1" fill="hold">
                                          <p:stCondLst>
                                            <p:cond delay="0"/>
                                          </p:stCondLst>
                                        </p:cTn>
                                        <p:tgtEl>
                                          <p:spTgt spid="23"/>
                                        </p:tgtEl>
                                        <p:attrNameLst>
                                          <p:attrName>style.visibility</p:attrName>
                                        </p:attrNameLst>
                                      </p:cBhvr>
                                      <p:to>
                                        <p:strVal val="visible"/>
                                      </p:to>
                                    </p:set>
                                    <p:animEffect transition="in" filter="wipe(down)">
                                      <p:cBhvr>
                                        <p:cTn id="142" dur="500"/>
                                        <p:tgtEl>
                                          <p:spTgt spid="23"/>
                                        </p:tgtEl>
                                      </p:cBhvr>
                                    </p:animEffect>
                                  </p:childTnLst>
                                </p:cTn>
                              </p:par>
                              <p:par>
                                <p:cTn id="143" presetID="22" presetClass="entr" presetSubtype="4" fill="hold" nodeType="withEffect">
                                  <p:stCondLst>
                                    <p:cond delay="0"/>
                                  </p:stCondLst>
                                  <p:childTnLst>
                                    <p:set>
                                      <p:cBhvr>
                                        <p:cTn id="144" dur="1" fill="hold">
                                          <p:stCondLst>
                                            <p:cond delay="0"/>
                                          </p:stCondLst>
                                        </p:cTn>
                                        <p:tgtEl>
                                          <p:spTgt spid="59"/>
                                        </p:tgtEl>
                                        <p:attrNameLst>
                                          <p:attrName>style.visibility</p:attrName>
                                        </p:attrNameLst>
                                      </p:cBhvr>
                                      <p:to>
                                        <p:strVal val="visible"/>
                                      </p:to>
                                    </p:set>
                                    <p:animEffect transition="in" filter="wipe(down)">
                                      <p:cBhvr>
                                        <p:cTn id="145" dur="500"/>
                                        <p:tgtEl>
                                          <p:spTgt spid="59"/>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83"/>
                                        </p:tgtEl>
                                        <p:attrNameLst>
                                          <p:attrName>style.visibility</p:attrName>
                                        </p:attrNameLst>
                                      </p:cBhvr>
                                      <p:to>
                                        <p:strVal val="visible"/>
                                      </p:to>
                                    </p:set>
                                    <p:animEffect transition="in" filter="wipe(down)">
                                      <p:cBhvr>
                                        <p:cTn id="148" dur="500"/>
                                        <p:tgtEl>
                                          <p:spTgt spid="83"/>
                                        </p:tgtEl>
                                      </p:cBhvr>
                                    </p:animEffect>
                                  </p:childTnLst>
                                </p:cTn>
                              </p:par>
                            </p:childTnLst>
                          </p:cTn>
                        </p:par>
                      </p:childTnLst>
                    </p:cTn>
                  </p:par>
                  <p:par>
                    <p:cTn id="149" fill="hold">
                      <p:stCondLst>
                        <p:cond delay="indefinite"/>
                      </p:stCondLst>
                      <p:childTnLst>
                        <p:par>
                          <p:cTn id="150" fill="hold">
                            <p:stCondLst>
                              <p:cond delay="0"/>
                            </p:stCondLst>
                            <p:childTnLst>
                              <p:par>
                                <p:cTn id="151" presetID="22" presetClass="entr" presetSubtype="4" fill="hold" nodeType="clickEffect">
                                  <p:stCondLst>
                                    <p:cond delay="0"/>
                                  </p:stCondLst>
                                  <p:childTnLst>
                                    <p:set>
                                      <p:cBhvr>
                                        <p:cTn id="152" dur="1" fill="hold">
                                          <p:stCondLst>
                                            <p:cond delay="0"/>
                                          </p:stCondLst>
                                        </p:cTn>
                                        <p:tgtEl>
                                          <p:spTgt spid="26"/>
                                        </p:tgtEl>
                                        <p:attrNameLst>
                                          <p:attrName>style.visibility</p:attrName>
                                        </p:attrNameLst>
                                      </p:cBhvr>
                                      <p:to>
                                        <p:strVal val="visible"/>
                                      </p:to>
                                    </p:set>
                                    <p:animEffect transition="in" filter="wipe(down)">
                                      <p:cBhvr>
                                        <p:cTn id="153" dur="500"/>
                                        <p:tgtEl>
                                          <p:spTgt spid="26"/>
                                        </p:tgtEl>
                                      </p:cBhvr>
                                    </p:animEffect>
                                  </p:childTnLst>
                                </p:cTn>
                              </p:par>
                              <p:par>
                                <p:cTn id="154" presetID="22" presetClass="entr" presetSubtype="4" fill="hold" grpId="0" nodeType="withEffect">
                                  <p:stCondLst>
                                    <p:cond delay="0"/>
                                  </p:stCondLst>
                                  <p:childTnLst>
                                    <p:set>
                                      <p:cBhvr>
                                        <p:cTn id="155" dur="1" fill="hold">
                                          <p:stCondLst>
                                            <p:cond delay="0"/>
                                          </p:stCondLst>
                                        </p:cTn>
                                        <p:tgtEl>
                                          <p:spTgt spid="62"/>
                                        </p:tgtEl>
                                        <p:attrNameLst>
                                          <p:attrName>style.visibility</p:attrName>
                                        </p:attrNameLst>
                                      </p:cBhvr>
                                      <p:to>
                                        <p:strVal val="visible"/>
                                      </p:to>
                                    </p:set>
                                    <p:animEffect transition="in" filter="wipe(down)">
                                      <p:cBhvr>
                                        <p:cTn id="156" dur="500"/>
                                        <p:tgtEl>
                                          <p:spTgt spid="62"/>
                                        </p:tgtEl>
                                      </p:cBhvr>
                                    </p:animEffect>
                                  </p:childTnLst>
                                </p:cTn>
                              </p:par>
                              <p:par>
                                <p:cTn id="157" presetID="22" presetClass="entr" presetSubtype="4" fill="hold" nodeType="withEffect">
                                  <p:stCondLst>
                                    <p:cond delay="0"/>
                                  </p:stCondLst>
                                  <p:childTnLst>
                                    <p:set>
                                      <p:cBhvr>
                                        <p:cTn id="158" dur="1" fill="hold">
                                          <p:stCondLst>
                                            <p:cond delay="0"/>
                                          </p:stCondLst>
                                        </p:cTn>
                                        <p:tgtEl>
                                          <p:spTgt spid="82"/>
                                        </p:tgtEl>
                                        <p:attrNameLst>
                                          <p:attrName>style.visibility</p:attrName>
                                        </p:attrNameLst>
                                      </p:cBhvr>
                                      <p:to>
                                        <p:strVal val="visible"/>
                                      </p:to>
                                    </p:set>
                                    <p:animEffect transition="in" filter="wipe(down)">
                                      <p:cBhvr>
                                        <p:cTn id="159" dur="500"/>
                                        <p:tgtEl>
                                          <p:spTgt spid="82"/>
                                        </p:tgtEl>
                                      </p:cBhvr>
                                    </p:animEffect>
                                  </p:childTnLst>
                                </p:cTn>
                              </p:par>
                              <p:par>
                                <p:cTn id="160" presetID="22" presetClass="entr" presetSubtype="4" fill="hold" nodeType="withEffect">
                                  <p:stCondLst>
                                    <p:cond delay="0"/>
                                  </p:stCondLst>
                                  <p:childTnLst>
                                    <p:set>
                                      <p:cBhvr>
                                        <p:cTn id="161" dur="1" fill="hold">
                                          <p:stCondLst>
                                            <p:cond delay="0"/>
                                          </p:stCondLst>
                                        </p:cTn>
                                        <p:tgtEl>
                                          <p:spTgt spid="76"/>
                                        </p:tgtEl>
                                        <p:attrNameLst>
                                          <p:attrName>style.visibility</p:attrName>
                                        </p:attrNameLst>
                                      </p:cBhvr>
                                      <p:to>
                                        <p:strVal val="visible"/>
                                      </p:to>
                                    </p:set>
                                    <p:animEffect transition="in" filter="wipe(down)">
                                      <p:cBhvr>
                                        <p:cTn id="162" dur="500"/>
                                        <p:tgtEl>
                                          <p:spTgt spid="76"/>
                                        </p:tgtEl>
                                      </p:cBhvr>
                                    </p:animEffect>
                                  </p:childTnLst>
                                </p:cTn>
                              </p:par>
                              <p:par>
                                <p:cTn id="163" presetID="22" presetClass="entr" presetSubtype="4" fill="hold" nodeType="withEffect">
                                  <p:stCondLst>
                                    <p:cond delay="0"/>
                                  </p:stCondLst>
                                  <p:childTnLst>
                                    <p:set>
                                      <p:cBhvr>
                                        <p:cTn id="164" dur="1" fill="hold">
                                          <p:stCondLst>
                                            <p:cond delay="0"/>
                                          </p:stCondLst>
                                        </p:cTn>
                                        <p:tgtEl>
                                          <p:spTgt spid="78"/>
                                        </p:tgtEl>
                                        <p:attrNameLst>
                                          <p:attrName>style.visibility</p:attrName>
                                        </p:attrNameLst>
                                      </p:cBhvr>
                                      <p:to>
                                        <p:strVal val="visible"/>
                                      </p:to>
                                    </p:set>
                                    <p:animEffect transition="in" filter="wipe(down)">
                                      <p:cBhvr>
                                        <p:cTn id="165" dur="500"/>
                                        <p:tgtEl>
                                          <p:spTgt spid="78"/>
                                        </p:tgtEl>
                                      </p:cBhvr>
                                    </p:animEffect>
                                  </p:childTnLst>
                                </p:cTn>
                              </p:par>
                              <p:par>
                                <p:cTn id="166" presetID="22" presetClass="entr" presetSubtype="4" fill="hold" nodeType="withEffect">
                                  <p:stCondLst>
                                    <p:cond delay="0"/>
                                  </p:stCondLst>
                                  <p:childTnLst>
                                    <p:set>
                                      <p:cBhvr>
                                        <p:cTn id="167" dur="1" fill="hold">
                                          <p:stCondLst>
                                            <p:cond delay="0"/>
                                          </p:stCondLst>
                                        </p:cTn>
                                        <p:tgtEl>
                                          <p:spTgt spid="14"/>
                                        </p:tgtEl>
                                        <p:attrNameLst>
                                          <p:attrName>style.visibility</p:attrName>
                                        </p:attrNameLst>
                                      </p:cBhvr>
                                      <p:to>
                                        <p:strVal val="visible"/>
                                      </p:to>
                                    </p:set>
                                    <p:animEffect transition="in" filter="wipe(down)">
                                      <p:cBhvr>
                                        <p:cTn id="168" dur="500"/>
                                        <p:tgtEl>
                                          <p:spTgt spid="14"/>
                                        </p:tgtEl>
                                      </p:cBhvr>
                                    </p:animEffect>
                                  </p:childTnLst>
                                </p:cTn>
                              </p:par>
                              <p:par>
                                <p:cTn id="169" presetID="22" presetClass="entr" presetSubtype="4" fill="hold" grpId="0" nodeType="withEffect">
                                  <p:stCondLst>
                                    <p:cond delay="0"/>
                                  </p:stCondLst>
                                  <p:childTnLst>
                                    <p:set>
                                      <p:cBhvr>
                                        <p:cTn id="170" dur="1" fill="hold">
                                          <p:stCondLst>
                                            <p:cond delay="0"/>
                                          </p:stCondLst>
                                        </p:cTn>
                                        <p:tgtEl>
                                          <p:spTgt spid="60"/>
                                        </p:tgtEl>
                                        <p:attrNameLst>
                                          <p:attrName>style.visibility</p:attrName>
                                        </p:attrNameLst>
                                      </p:cBhvr>
                                      <p:to>
                                        <p:strVal val="visible"/>
                                      </p:to>
                                    </p:set>
                                    <p:animEffect transition="in" filter="wipe(down)">
                                      <p:cBhvr>
                                        <p:cTn id="171" dur="500"/>
                                        <p:tgtEl>
                                          <p:spTgt spid="60"/>
                                        </p:tgtEl>
                                      </p:cBhvr>
                                    </p:animEffect>
                                  </p:childTnLst>
                                </p:cTn>
                              </p:par>
                            </p:childTnLst>
                          </p:cTn>
                        </p:par>
                      </p:childTnLst>
                    </p:cTn>
                  </p:par>
                  <p:par>
                    <p:cTn id="172" fill="hold">
                      <p:stCondLst>
                        <p:cond delay="indefinite"/>
                      </p:stCondLst>
                      <p:childTnLst>
                        <p:par>
                          <p:cTn id="173" fill="hold">
                            <p:stCondLst>
                              <p:cond delay="0"/>
                            </p:stCondLst>
                            <p:childTnLst>
                              <p:par>
                                <p:cTn id="174" presetID="22" presetClass="entr" presetSubtype="4" fill="hold" grpId="1" nodeType="clickEffect">
                                  <p:stCondLst>
                                    <p:cond delay="0"/>
                                  </p:stCondLst>
                                  <p:childTnLst>
                                    <p:set>
                                      <p:cBhvr>
                                        <p:cTn id="175" dur="1" fill="hold">
                                          <p:stCondLst>
                                            <p:cond delay="0"/>
                                          </p:stCondLst>
                                        </p:cTn>
                                        <p:tgtEl>
                                          <p:spTgt spid="75"/>
                                        </p:tgtEl>
                                        <p:attrNameLst>
                                          <p:attrName>style.visibility</p:attrName>
                                        </p:attrNameLst>
                                      </p:cBhvr>
                                      <p:to>
                                        <p:strVal val="visible"/>
                                      </p:to>
                                    </p:set>
                                    <p:animEffect transition="in" filter="wipe(down)">
                                      <p:cBhvr>
                                        <p:cTn id="176" dur="500"/>
                                        <p:tgtEl>
                                          <p:spTgt spid="75"/>
                                        </p:tgtEl>
                                      </p:cBhvr>
                                    </p:animEffect>
                                  </p:childTnLst>
                                </p:cTn>
                              </p:par>
                              <p:par>
                                <p:cTn id="177" presetID="22" presetClass="entr" presetSubtype="4" fill="hold" nodeType="withEffect">
                                  <p:stCondLst>
                                    <p:cond delay="0"/>
                                  </p:stCondLst>
                                  <p:childTnLst>
                                    <p:set>
                                      <p:cBhvr>
                                        <p:cTn id="178" dur="1" fill="hold">
                                          <p:stCondLst>
                                            <p:cond delay="0"/>
                                          </p:stCondLst>
                                        </p:cTn>
                                        <p:tgtEl>
                                          <p:spTgt spid="40"/>
                                        </p:tgtEl>
                                        <p:attrNameLst>
                                          <p:attrName>style.visibility</p:attrName>
                                        </p:attrNameLst>
                                      </p:cBhvr>
                                      <p:to>
                                        <p:strVal val="visible"/>
                                      </p:to>
                                    </p:set>
                                    <p:animEffect transition="in" filter="wipe(down)">
                                      <p:cBhvr>
                                        <p:cTn id="179" dur="500"/>
                                        <p:tgtEl>
                                          <p:spTgt spid="40"/>
                                        </p:tgtEl>
                                      </p:cBhvr>
                                    </p:animEffect>
                                  </p:childTnLst>
                                </p:cTn>
                              </p:par>
                              <p:par>
                                <p:cTn id="180" presetID="22" presetClass="entr" presetSubtype="4" fill="hold" nodeType="withEffect">
                                  <p:stCondLst>
                                    <p:cond delay="0"/>
                                  </p:stCondLst>
                                  <p:childTnLst>
                                    <p:set>
                                      <p:cBhvr>
                                        <p:cTn id="181" dur="1" fill="hold">
                                          <p:stCondLst>
                                            <p:cond delay="0"/>
                                          </p:stCondLst>
                                        </p:cTn>
                                        <p:tgtEl>
                                          <p:spTgt spid="19"/>
                                        </p:tgtEl>
                                        <p:attrNameLst>
                                          <p:attrName>style.visibility</p:attrName>
                                        </p:attrNameLst>
                                      </p:cBhvr>
                                      <p:to>
                                        <p:strVal val="visible"/>
                                      </p:to>
                                    </p:set>
                                    <p:animEffect transition="in" filter="wipe(down)">
                                      <p:cBhvr>
                                        <p:cTn id="182" dur="500"/>
                                        <p:tgtEl>
                                          <p:spTgt spid="19"/>
                                        </p:tgtEl>
                                      </p:cBhvr>
                                    </p:animEffect>
                                  </p:childTnLst>
                                </p:cTn>
                              </p:par>
                              <p:par>
                                <p:cTn id="183" presetID="22" presetClass="entr" presetSubtype="4" fill="hold" nodeType="withEffect">
                                  <p:stCondLst>
                                    <p:cond delay="0"/>
                                  </p:stCondLst>
                                  <p:childTnLst>
                                    <p:set>
                                      <p:cBhvr>
                                        <p:cTn id="184" dur="1" fill="hold">
                                          <p:stCondLst>
                                            <p:cond delay="0"/>
                                          </p:stCondLst>
                                        </p:cTn>
                                        <p:tgtEl>
                                          <p:spTgt spid="38"/>
                                        </p:tgtEl>
                                        <p:attrNameLst>
                                          <p:attrName>style.visibility</p:attrName>
                                        </p:attrNameLst>
                                      </p:cBhvr>
                                      <p:to>
                                        <p:strVal val="visible"/>
                                      </p:to>
                                    </p:set>
                                    <p:animEffect transition="in" filter="wipe(down)">
                                      <p:cBhvr>
                                        <p:cTn id="185" dur="500"/>
                                        <p:tgtEl>
                                          <p:spTgt spid="38"/>
                                        </p:tgtEl>
                                      </p:cBhvr>
                                    </p:animEffect>
                                  </p:childTnLst>
                                </p:cTn>
                              </p:par>
                              <p:par>
                                <p:cTn id="186" presetID="22" presetClass="entr" presetSubtype="4" fill="hold" nodeType="withEffect">
                                  <p:stCondLst>
                                    <p:cond delay="0"/>
                                  </p:stCondLst>
                                  <p:childTnLst>
                                    <p:set>
                                      <p:cBhvr>
                                        <p:cTn id="187" dur="1" fill="hold">
                                          <p:stCondLst>
                                            <p:cond delay="0"/>
                                          </p:stCondLst>
                                        </p:cTn>
                                        <p:tgtEl>
                                          <p:spTgt spid="80"/>
                                        </p:tgtEl>
                                        <p:attrNameLst>
                                          <p:attrName>style.visibility</p:attrName>
                                        </p:attrNameLst>
                                      </p:cBhvr>
                                      <p:to>
                                        <p:strVal val="visible"/>
                                      </p:to>
                                    </p:set>
                                    <p:animEffect transition="in" filter="wipe(down)">
                                      <p:cBhvr>
                                        <p:cTn id="188" dur="500"/>
                                        <p:tgtEl>
                                          <p:spTgt spid="80"/>
                                        </p:tgtEl>
                                      </p:cBhvr>
                                    </p:animEffect>
                                  </p:childTnLst>
                                </p:cTn>
                              </p:par>
                              <p:par>
                                <p:cTn id="189" presetID="22" presetClass="entr" presetSubtype="4" fill="hold" nodeType="withEffect">
                                  <p:stCondLst>
                                    <p:cond delay="0"/>
                                  </p:stCondLst>
                                  <p:childTnLst>
                                    <p:set>
                                      <p:cBhvr>
                                        <p:cTn id="190" dur="1" fill="hold">
                                          <p:stCondLst>
                                            <p:cond delay="0"/>
                                          </p:stCondLst>
                                        </p:cTn>
                                        <p:tgtEl>
                                          <p:spTgt spid="16"/>
                                        </p:tgtEl>
                                        <p:attrNameLst>
                                          <p:attrName>style.visibility</p:attrName>
                                        </p:attrNameLst>
                                      </p:cBhvr>
                                      <p:to>
                                        <p:strVal val="visible"/>
                                      </p:to>
                                    </p:set>
                                    <p:animEffect transition="in" filter="wipe(down)">
                                      <p:cBhvr>
                                        <p:cTn id="191" dur="500"/>
                                        <p:tgtEl>
                                          <p:spTgt spid="16"/>
                                        </p:tgtEl>
                                      </p:cBhvr>
                                    </p:animEffect>
                                  </p:childTnLst>
                                </p:cTn>
                              </p:par>
                              <p:par>
                                <p:cTn id="192" presetID="22" presetClass="entr" presetSubtype="4" fill="hold" grpId="0" nodeType="withEffect">
                                  <p:stCondLst>
                                    <p:cond delay="0"/>
                                  </p:stCondLst>
                                  <p:childTnLst>
                                    <p:set>
                                      <p:cBhvr>
                                        <p:cTn id="193" dur="1" fill="hold">
                                          <p:stCondLst>
                                            <p:cond delay="0"/>
                                          </p:stCondLst>
                                        </p:cTn>
                                        <p:tgtEl>
                                          <p:spTgt spid="58"/>
                                        </p:tgtEl>
                                        <p:attrNameLst>
                                          <p:attrName>style.visibility</p:attrName>
                                        </p:attrNameLst>
                                      </p:cBhvr>
                                      <p:to>
                                        <p:strVal val="visible"/>
                                      </p:to>
                                    </p:set>
                                    <p:animEffect transition="in" filter="wipe(down)">
                                      <p:cBhvr>
                                        <p:cTn id="194" dur="500"/>
                                        <p:tgtEl>
                                          <p:spTgt spid="58"/>
                                        </p:tgtEl>
                                      </p:cBhvr>
                                    </p:animEffect>
                                  </p:childTnLst>
                                </p:cTn>
                              </p:par>
                              <p:par>
                                <p:cTn id="195" presetID="22" presetClass="entr" presetSubtype="4" fill="hold" nodeType="withEffect">
                                  <p:stCondLst>
                                    <p:cond delay="0"/>
                                  </p:stCondLst>
                                  <p:childTnLst>
                                    <p:set>
                                      <p:cBhvr>
                                        <p:cTn id="196" dur="1" fill="hold">
                                          <p:stCondLst>
                                            <p:cond delay="0"/>
                                          </p:stCondLst>
                                        </p:cTn>
                                        <p:tgtEl>
                                          <p:spTgt spid="65"/>
                                        </p:tgtEl>
                                        <p:attrNameLst>
                                          <p:attrName>style.visibility</p:attrName>
                                        </p:attrNameLst>
                                      </p:cBhvr>
                                      <p:to>
                                        <p:strVal val="visible"/>
                                      </p:to>
                                    </p:set>
                                    <p:animEffect transition="in" filter="wipe(down)">
                                      <p:cBhvr>
                                        <p:cTn id="197" dur="500"/>
                                        <p:tgtEl>
                                          <p:spTgt spid="65"/>
                                        </p:tgtEl>
                                      </p:cBhvr>
                                    </p:animEffect>
                                  </p:childTnLst>
                                </p:cTn>
                              </p:par>
                              <p:par>
                                <p:cTn id="198" presetID="22" presetClass="entr" presetSubtype="4" fill="hold" grpId="0" nodeType="withEffect">
                                  <p:stCondLst>
                                    <p:cond delay="0"/>
                                  </p:stCondLst>
                                  <p:childTnLst>
                                    <p:set>
                                      <p:cBhvr>
                                        <p:cTn id="199" dur="1" fill="hold">
                                          <p:stCondLst>
                                            <p:cond delay="0"/>
                                          </p:stCondLst>
                                        </p:cTn>
                                        <p:tgtEl>
                                          <p:spTgt spid="64"/>
                                        </p:tgtEl>
                                        <p:attrNameLst>
                                          <p:attrName>style.visibility</p:attrName>
                                        </p:attrNameLst>
                                      </p:cBhvr>
                                      <p:to>
                                        <p:strVal val="visible"/>
                                      </p:to>
                                    </p:set>
                                    <p:animEffect transition="in" filter="wipe(down)">
                                      <p:cBhvr>
                                        <p:cTn id="200" dur="500"/>
                                        <p:tgtEl>
                                          <p:spTgt spid="64"/>
                                        </p:tgtEl>
                                      </p:cBhvr>
                                    </p:animEffect>
                                  </p:childTnLst>
                                </p:cTn>
                              </p:par>
                              <p:par>
                                <p:cTn id="201" presetID="22" presetClass="entr" presetSubtype="4" fill="hold" nodeType="withEffect">
                                  <p:stCondLst>
                                    <p:cond delay="0"/>
                                  </p:stCondLst>
                                  <p:childTnLst>
                                    <p:set>
                                      <p:cBhvr>
                                        <p:cTn id="202" dur="1" fill="hold">
                                          <p:stCondLst>
                                            <p:cond delay="0"/>
                                          </p:stCondLst>
                                        </p:cTn>
                                        <p:tgtEl>
                                          <p:spTgt spid="17"/>
                                        </p:tgtEl>
                                        <p:attrNameLst>
                                          <p:attrName>style.visibility</p:attrName>
                                        </p:attrNameLst>
                                      </p:cBhvr>
                                      <p:to>
                                        <p:strVal val="visible"/>
                                      </p:to>
                                    </p:set>
                                    <p:animEffect transition="in" filter="wipe(down)">
                                      <p:cBhvr>
                                        <p:cTn id="203" dur="500"/>
                                        <p:tgtEl>
                                          <p:spTgt spid="17"/>
                                        </p:tgtEl>
                                      </p:cBhvr>
                                    </p:animEffect>
                                  </p:childTnLst>
                                </p:cTn>
                              </p:par>
                              <p:par>
                                <p:cTn id="204" presetID="22" presetClass="entr" presetSubtype="4" fill="hold" nodeType="withEffect">
                                  <p:stCondLst>
                                    <p:cond delay="0"/>
                                  </p:stCondLst>
                                  <p:childTnLst>
                                    <p:set>
                                      <p:cBhvr>
                                        <p:cTn id="205" dur="1" fill="hold">
                                          <p:stCondLst>
                                            <p:cond delay="0"/>
                                          </p:stCondLst>
                                        </p:cTn>
                                        <p:tgtEl>
                                          <p:spTgt spid="18"/>
                                        </p:tgtEl>
                                        <p:attrNameLst>
                                          <p:attrName>style.visibility</p:attrName>
                                        </p:attrNameLst>
                                      </p:cBhvr>
                                      <p:to>
                                        <p:strVal val="visible"/>
                                      </p:to>
                                    </p:set>
                                    <p:animEffect transition="in" filter="wipe(down)">
                                      <p:cBhvr>
                                        <p:cTn id="206" dur="500"/>
                                        <p:tgtEl>
                                          <p:spTgt spid="18"/>
                                        </p:tgtEl>
                                      </p:cBhvr>
                                    </p:animEffect>
                                  </p:childTnLst>
                                </p:cTn>
                              </p:par>
                              <p:par>
                                <p:cTn id="207" presetID="22" presetClass="entr" presetSubtype="4" fill="hold" nodeType="withEffect">
                                  <p:stCondLst>
                                    <p:cond delay="0"/>
                                  </p:stCondLst>
                                  <p:childTnLst>
                                    <p:set>
                                      <p:cBhvr>
                                        <p:cTn id="208" dur="1" fill="hold">
                                          <p:stCondLst>
                                            <p:cond delay="0"/>
                                          </p:stCondLst>
                                        </p:cTn>
                                        <p:tgtEl>
                                          <p:spTgt spid="68"/>
                                        </p:tgtEl>
                                        <p:attrNameLst>
                                          <p:attrName>style.visibility</p:attrName>
                                        </p:attrNameLst>
                                      </p:cBhvr>
                                      <p:to>
                                        <p:strVal val="visible"/>
                                      </p:to>
                                    </p:set>
                                    <p:animEffect transition="in" filter="wipe(down)">
                                      <p:cBhvr>
                                        <p:cTn id="209" dur="500"/>
                                        <p:tgtEl>
                                          <p:spTgt spid="68"/>
                                        </p:tgtEl>
                                      </p:cBhvr>
                                    </p:animEffect>
                                  </p:childTnLst>
                                </p:cTn>
                              </p:par>
                              <p:par>
                                <p:cTn id="210" presetID="22" presetClass="entr" presetSubtype="4" fill="hold" grpId="0" nodeType="withEffect">
                                  <p:stCondLst>
                                    <p:cond delay="0"/>
                                  </p:stCondLst>
                                  <p:childTnLst>
                                    <p:set>
                                      <p:cBhvr>
                                        <p:cTn id="211" dur="1" fill="hold">
                                          <p:stCondLst>
                                            <p:cond delay="0"/>
                                          </p:stCondLst>
                                        </p:cTn>
                                        <p:tgtEl>
                                          <p:spTgt spid="67"/>
                                        </p:tgtEl>
                                        <p:attrNameLst>
                                          <p:attrName>style.visibility</p:attrName>
                                        </p:attrNameLst>
                                      </p:cBhvr>
                                      <p:to>
                                        <p:strVal val="visible"/>
                                      </p:to>
                                    </p:set>
                                    <p:animEffect transition="in" filter="wipe(down)">
                                      <p:cBhvr>
                                        <p:cTn id="212" dur="500"/>
                                        <p:tgtEl>
                                          <p:spTgt spid="67"/>
                                        </p:tgtEl>
                                      </p:cBhvr>
                                    </p:animEffect>
                                  </p:childTnLst>
                                </p:cTn>
                              </p:par>
                              <p:par>
                                <p:cTn id="213" presetID="22" presetClass="entr" presetSubtype="4" fill="hold" nodeType="withEffect">
                                  <p:stCondLst>
                                    <p:cond delay="0"/>
                                  </p:stCondLst>
                                  <p:childTnLst>
                                    <p:set>
                                      <p:cBhvr>
                                        <p:cTn id="214" dur="1" fill="hold">
                                          <p:stCondLst>
                                            <p:cond delay="0"/>
                                          </p:stCondLst>
                                        </p:cTn>
                                        <p:tgtEl>
                                          <p:spTgt spid="24"/>
                                        </p:tgtEl>
                                        <p:attrNameLst>
                                          <p:attrName>style.visibility</p:attrName>
                                        </p:attrNameLst>
                                      </p:cBhvr>
                                      <p:to>
                                        <p:strVal val="visible"/>
                                      </p:to>
                                    </p:set>
                                    <p:animEffect transition="in" filter="wipe(down)">
                                      <p:cBhvr>
                                        <p:cTn id="215" dur="500"/>
                                        <p:tgtEl>
                                          <p:spTgt spid="24"/>
                                        </p:tgtEl>
                                      </p:cBhvr>
                                    </p:animEffect>
                                  </p:childTnLst>
                                </p:cTn>
                              </p:par>
                              <p:par>
                                <p:cTn id="216" presetID="22" presetClass="entr" presetSubtype="4" fill="hold" nodeType="withEffect">
                                  <p:stCondLst>
                                    <p:cond delay="0"/>
                                  </p:stCondLst>
                                  <p:childTnLst>
                                    <p:set>
                                      <p:cBhvr>
                                        <p:cTn id="217" dur="1" fill="hold">
                                          <p:stCondLst>
                                            <p:cond delay="0"/>
                                          </p:stCondLst>
                                        </p:cTn>
                                        <p:tgtEl>
                                          <p:spTgt spid="70"/>
                                        </p:tgtEl>
                                        <p:attrNameLst>
                                          <p:attrName>style.visibility</p:attrName>
                                        </p:attrNameLst>
                                      </p:cBhvr>
                                      <p:to>
                                        <p:strVal val="visible"/>
                                      </p:to>
                                    </p:set>
                                    <p:animEffect transition="in" filter="wipe(down)">
                                      <p:cBhvr>
                                        <p:cTn id="218" dur="500"/>
                                        <p:tgtEl>
                                          <p:spTgt spid="70"/>
                                        </p:tgtEl>
                                      </p:cBhvr>
                                    </p:animEffect>
                                  </p:childTnLst>
                                </p:cTn>
                              </p:par>
                              <p:par>
                                <p:cTn id="219" presetID="22" presetClass="entr" presetSubtype="4" fill="hold" grpId="0" nodeType="withEffect">
                                  <p:stCondLst>
                                    <p:cond delay="0"/>
                                  </p:stCondLst>
                                  <p:childTnLst>
                                    <p:set>
                                      <p:cBhvr>
                                        <p:cTn id="220" dur="1" fill="hold">
                                          <p:stCondLst>
                                            <p:cond delay="0"/>
                                          </p:stCondLst>
                                        </p:cTn>
                                        <p:tgtEl>
                                          <p:spTgt spid="69"/>
                                        </p:tgtEl>
                                        <p:attrNameLst>
                                          <p:attrName>style.visibility</p:attrName>
                                        </p:attrNameLst>
                                      </p:cBhvr>
                                      <p:to>
                                        <p:strVal val="visible"/>
                                      </p:to>
                                    </p:set>
                                    <p:animEffect transition="in" filter="wipe(down)">
                                      <p:cBhvr>
                                        <p:cTn id="221" dur="500"/>
                                        <p:tgtEl>
                                          <p:spTgt spid="69"/>
                                        </p:tgtEl>
                                      </p:cBhvr>
                                    </p:animEffect>
                                  </p:childTnLst>
                                </p:cTn>
                              </p:par>
                              <p:par>
                                <p:cTn id="222" presetID="22" presetClass="entr" presetSubtype="4" fill="hold" nodeType="withEffect">
                                  <p:stCondLst>
                                    <p:cond delay="0"/>
                                  </p:stCondLst>
                                  <p:childTnLst>
                                    <p:set>
                                      <p:cBhvr>
                                        <p:cTn id="223" dur="1" fill="hold">
                                          <p:stCondLst>
                                            <p:cond delay="0"/>
                                          </p:stCondLst>
                                        </p:cTn>
                                        <p:tgtEl>
                                          <p:spTgt spid="20"/>
                                        </p:tgtEl>
                                        <p:attrNameLst>
                                          <p:attrName>style.visibility</p:attrName>
                                        </p:attrNameLst>
                                      </p:cBhvr>
                                      <p:to>
                                        <p:strVal val="visible"/>
                                      </p:to>
                                    </p:set>
                                    <p:animEffect transition="in" filter="wipe(down)">
                                      <p:cBhvr>
                                        <p:cTn id="224" dur="500"/>
                                        <p:tgtEl>
                                          <p:spTgt spid="20"/>
                                        </p:tgtEl>
                                      </p:cBhvr>
                                    </p:animEffect>
                                  </p:childTnLst>
                                </p:cTn>
                              </p:par>
                              <p:par>
                                <p:cTn id="225" presetID="22" presetClass="entr" presetSubtype="4" fill="hold" grpId="0" nodeType="withEffect">
                                  <p:stCondLst>
                                    <p:cond delay="0"/>
                                  </p:stCondLst>
                                  <p:childTnLst>
                                    <p:set>
                                      <p:cBhvr>
                                        <p:cTn id="226" dur="1" fill="hold">
                                          <p:stCondLst>
                                            <p:cond delay="0"/>
                                          </p:stCondLst>
                                        </p:cTn>
                                        <p:tgtEl>
                                          <p:spTgt spid="71"/>
                                        </p:tgtEl>
                                        <p:attrNameLst>
                                          <p:attrName>style.visibility</p:attrName>
                                        </p:attrNameLst>
                                      </p:cBhvr>
                                      <p:to>
                                        <p:strVal val="visible"/>
                                      </p:to>
                                    </p:set>
                                    <p:animEffect transition="in" filter="wipe(down)">
                                      <p:cBhvr>
                                        <p:cTn id="227" dur="500"/>
                                        <p:tgtEl>
                                          <p:spTgt spid="71"/>
                                        </p:tgtEl>
                                      </p:cBhvr>
                                    </p:animEffect>
                                  </p:childTnLst>
                                </p:cTn>
                              </p:par>
                              <p:par>
                                <p:cTn id="228" presetID="22" presetClass="entr" presetSubtype="4" fill="hold" nodeType="withEffect">
                                  <p:stCondLst>
                                    <p:cond delay="0"/>
                                  </p:stCondLst>
                                  <p:childTnLst>
                                    <p:set>
                                      <p:cBhvr>
                                        <p:cTn id="229" dur="1" fill="hold">
                                          <p:stCondLst>
                                            <p:cond delay="0"/>
                                          </p:stCondLst>
                                        </p:cTn>
                                        <p:tgtEl>
                                          <p:spTgt spid="84"/>
                                        </p:tgtEl>
                                        <p:attrNameLst>
                                          <p:attrName>style.visibility</p:attrName>
                                        </p:attrNameLst>
                                      </p:cBhvr>
                                      <p:to>
                                        <p:strVal val="visible"/>
                                      </p:to>
                                    </p:set>
                                    <p:animEffect transition="in" filter="wipe(down)">
                                      <p:cBhvr>
                                        <p:cTn id="230"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animBg="1"/>
      <p:bldP spid="56" grpId="0"/>
      <p:bldP spid="58" grpId="0"/>
      <p:bldP spid="60" grpId="0" animBg="1"/>
      <p:bldP spid="62" grpId="0"/>
      <p:bldP spid="63" grpId="0"/>
      <p:bldP spid="64" grpId="0"/>
      <p:bldP spid="66" grpId="0"/>
      <p:bldP spid="67" grpId="0"/>
      <p:bldP spid="69" grpId="0"/>
      <p:bldP spid="71" grpId="0"/>
      <p:bldP spid="73" grpId="0"/>
      <p:bldP spid="75" grpId="0"/>
      <p:bldP spid="75" grpId="1"/>
      <p:bldP spid="77" grpId="0" animBg="1"/>
      <p:bldP spid="79" grpId="0" animBg="1"/>
      <p:bldP spid="81" grpId="0"/>
      <p:bldP spid="83" grpId="0"/>
      <p:bldP spid="61" grpId="0" animBg="1"/>
      <p:bldP spid="5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l="15496" t="14454" r="16432" b="5813"/>
          <a:stretch>
            <a:fillRect/>
          </a:stretch>
        </p:blipFill>
        <p:spPr bwMode="auto">
          <a:xfrm>
            <a:off x="0" y="-310852"/>
            <a:ext cx="9150368" cy="6025852"/>
          </a:xfrm>
          <a:prstGeom prst="rect">
            <a:avLst/>
          </a:prstGeom>
          <a:noFill/>
          <a:ln w="9525">
            <a:noFill/>
            <a:miter lim="800000"/>
            <a:headEnd/>
            <a:tailEnd/>
          </a:ln>
        </p:spPr>
      </p:pic>
      <p:sp>
        <p:nvSpPr>
          <p:cNvPr id="8" name="CaixaDeTexto 7"/>
          <p:cNvSpPr txBox="1"/>
          <p:nvPr/>
        </p:nvSpPr>
        <p:spPr>
          <a:xfrm>
            <a:off x="251520" y="49188"/>
            <a:ext cx="8388424" cy="707886"/>
          </a:xfrm>
          <a:prstGeom prst="rect">
            <a:avLst/>
          </a:prstGeom>
          <a:noFill/>
        </p:spPr>
        <p:txBody>
          <a:bodyPr wrap="square" rtlCol="0">
            <a:spAutoFit/>
          </a:bodyPr>
          <a:lstStyle/>
          <a:p>
            <a:r>
              <a:rPr lang="pt-BR" sz="4000" dirty="0" smtClean="0">
                <a:solidFill>
                  <a:schemeClr val="bg1"/>
                </a:solidFill>
                <a:latin typeface="Leelawadee" pitchFamily="34" charset="-34"/>
                <a:cs typeface="Leelawadee" pitchFamily="34" charset="-34"/>
              </a:rPr>
              <a:t>9| TRADUÇÃO &amp; MEMÓRIA</a:t>
            </a:r>
            <a:endParaRPr lang="pt-BR" sz="2800" dirty="0">
              <a:solidFill>
                <a:schemeClr val="bg1"/>
              </a:solidFill>
              <a:latin typeface="Leelawadee" pitchFamily="34" charset="-34"/>
              <a:cs typeface="Leelawadee" pitchFamily="34" charset="-34"/>
            </a:endParaRPr>
          </a:p>
        </p:txBody>
      </p:sp>
      <p:sp>
        <p:nvSpPr>
          <p:cNvPr id="13" name="Espaço Reservado para Conteúdo 2"/>
          <p:cNvSpPr>
            <a:spLocks noGrp="1"/>
          </p:cNvSpPr>
          <p:nvPr>
            <p:ph idx="1"/>
          </p:nvPr>
        </p:nvSpPr>
        <p:spPr>
          <a:xfrm>
            <a:off x="590872" y="4081636"/>
            <a:ext cx="8229600" cy="1179348"/>
          </a:xfrm>
        </p:spPr>
        <p:txBody>
          <a:bodyPr>
            <a:normAutofit/>
          </a:bodyPr>
          <a:lstStyle/>
          <a:p>
            <a:pPr lvl="0">
              <a:buNone/>
            </a:pPr>
            <a:endParaRPr lang="pt-BR" dirty="0" smtClean="0"/>
          </a:p>
          <a:p>
            <a:pPr>
              <a:buNone/>
            </a:pPr>
            <a:endParaRPr lang="pt-BR" dirty="0"/>
          </a:p>
        </p:txBody>
      </p:sp>
      <p:sp>
        <p:nvSpPr>
          <p:cNvPr id="9" name="Retângulo 8"/>
          <p:cNvSpPr/>
          <p:nvPr/>
        </p:nvSpPr>
        <p:spPr>
          <a:xfrm>
            <a:off x="5292080" y="1129308"/>
            <a:ext cx="3672408" cy="2520280"/>
          </a:xfrm>
          <a:prstGeom prst="rect">
            <a:avLst/>
          </a:prstGeom>
          <a:solidFill>
            <a:schemeClr val="bg2">
              <a:lumMod val="75000"/>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CaixaDeTexto 15"/>
          <p:cNvSpPr txBox="1"/>
          <p:nvPr/>
        </p:nvSpPr>
        <p:spPr>
          <a:xfrm>
            <a:off x="5292080" y="1052646"/>
            <a:ext cx="4176464" cy="5909310"/>
          </a:xfrm>
          <a:prstGeom prst="rect">
            <a:avLst/>
          </a:prstGeom>
          <a:noFill/>
        </p:spPr>
        <p:txBody>
          <a:bodyPr wrap="square" rtlCol="0">
            <a:spAutoFit/>
          </a:bodyPr>
          <a:lstStyle/>
          <a:p>
            <a:r>
              <a:rPr lang="pt-BR" sz="2400" dirty="0" smtClean="0">
                <a:solidFill>
                  <a:schemeClr val="bg1"/>
                </a:solidFill>
              </a:rPr>
              <a:t>TRADUÇÃO</a:t>
            </a:r>
            <a:r>
              <a:rPr lang="pt-BR" sz="2400" dirty="0" smtClean="0"/>
              <a:t> </a:t>
            </a:r>
          </a:p>
          <a:p>
            <a:r>
              <a:rPr lang="pt-BR" sz="2400" dirty="0" smtClean="0"/>
              <a:t>» atividade interdisciplinar</a:t>
            </a:r>
          </a:p>
          <a:p>
            <a:r>
              <a:rPr lang="pt-BR" sz="2400" dirty="0" smtClean="0"/>
              <a:t>» veículo difusor e elemento preservador de memória</a:t>
            </a:r>
          </a:p>
          <a:p>
            <a:r>
              <a:rPr lang="pt-BR" sz="2400" dirty="0" smtClean="0"/>
              <a:t>» “lealdade” (NORD, 2005)</a:t>
            </a:r>
          </a:p>
          <a:p>
            <a:r>
              <a:rPr lang="pt-BR" sz="2400" dirty="0" smtClean="0"/>
              <a:t> e ética testemunhal</a:t>
            </a:r>
          </a:p>
          <a:p>
            <a:r>
              <a:rPr lang="pt-BR" sz="2400" dirty="0" smtClean="0"/>
              <a:t>» instrumental (NORD, 2005)</a:t>
            </a:r>
          </a:p>
          <a:p>
            <a:endParaRPr lang="pt-BR" sz="2400" dirty="0" smtClean="0"/>
          </a:p>
          <a:p>
            <a:endParaRPr lang="pt-BR" sz="2400" dirty="0" smtClean="0"/>
          </a:p>
          <a:p>
            <a:endParaRPr lang="pt-BR" sz="2400" dirty="0" smtClean="0"/>
          </a:p>
          <a:p>
            <a:endParaRPr lang="pt-BR" sz="2400" dirty="0" smtClean="0"/>
          </a:p>
          <a:p>
            <a:endParaRPr lang="pt-BR" sz="2400" dirty="0" smtClean="0"/>
          </a:p>
          <a:p>
            <a:endParaRPr lang="pt-BR" dirty="0" smtClean="0"/>
          </a:p>
          <a:p>
            <a:endParaRPr lang="pt-BR" dirty="0" smtClean="0"/>
          </a:p>
          <a:p>
            <a:endParaRPr lang="pt-BR" dirty="0" smtClean="0"/>
          </a:p>
          <a:p>
            <a:endParaRPr lang="pt-BR" dirty="0" smtClean="0"/>
          </a:p>
          <a:p>
            <a:endParaRPr lang="pt-BR"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ixaDeTexto 6"/>
          <p:cNvSpPr txBox="1"/>
          <p:nvPr/>
        </p:nvSpPr>
        <p:spPr>
          <a:xfrm>
            <a:off x="467544" y="4117640"/>
            <a:ext cx="5544616" cy="923330"/>
          </a:xfrm>
          <a:prstGeom prst="rect">
            <a:avLst/>
          </a:prstGeom>
          <a:noFill/>
        </p:spPr>
        <p:txBody>
          <a:bodyPr wrap="square" rtlCol="0">
            <a:spAutoFit/>
          </a:bodyPr>
          <a:lstStyle/>
          <a:p>
            <a:r>
              <a:rPr lang="pt-BR" dirty="0" smtClean="0"/>
              <a:t>Contraste de imagens</a:t>
            </a:r>
          </a:p>
          <a:p>
            <a:r>
              <a:rPr lang="pt-BR" dirty="0" smtClean="0"/>
              <a:t>Montagem dos testemunhos </a:t>
            </a:r>
          </a:p>
          <a:p>
            <a:endParaRPr lang="pt-BR" dirty="0"/>
          </a:p>
        </p:txBody>
      </p:sp>
      <p:pic>
        <p:nvPicPr>
          <p:cNvPr id="11" name="Picture 2" descr="http://www.franadesivos.com.br/fotos/grande/3118fg1/papel-de-parede-abstrato-mod-43.jpg"/>
          <p:cNvPicPr>
            <a:picLocks noChangeAspect="1" noChangeArrowheads="1"/>
          </p:cNvPicPr>
          <p:nvPr/>
        </p:nvPicPr>
        <p:blipFill>
          <a:blip r:embed="rId2" cstate="print"/>
          <a:srcRect t="29060" b="59829"/>
          <a:stretch>
            <a:fillRect/>
          </a:stretch>
        </p:blipFill>
        <p:spPr bwMode="auto">
          <a:xfrm>
            <a:off x="0" y="-22820"/>
            <a:ext cx="9144000" cy="780087"/>
          </a:xfrm>
          <a:prstGeom prst="rect">
            <a:avLst/>
          </a:prstGeom>
          <a:noFill/>
        </p:spPr>
      </p:pic>
      <p:pic>
        <p:nvPicPr>
          <p:cNvPr id="14" name="Picture 2"/>
          <p:cNvPicPr>
            <a:picLocks noChangeAspect="1" noChangeArrowheads="1"/>
          </p:cNvPicPr>
          <p:nvPr/>
        </p:nvPicPr>
        <p:blipFill>
          <a:blip r:embed="rId3" cstate="print"/>
          <a:srcRect l="56722" t="12796" r="15605" b="39954"/>
          <a:stretch>
            <a:fillRect/>
          </a:stretch>
        </p:blipFill>
        <p:spPr bwMode="auto">
          <a:xfrm>
            <a:off x="-36511" y="936104"/>
            <a:ext cx="5976664" cy="4781331"/>
          </a:xfrm>
          <a:prstGeom prst="rect">
            <a:avLst/>
          </a:prstGeom>
          <a:noFill/>
          <a:ln w="9525">
            <a:noFill/>
            <a:miter lim="800000"/>
            <a:headEnd/>
            <a:tailEnd/>
          </a:ln>
        </p:spPr>
      </p:pic>
      <p:sp>
        <p:nvSpPr>
          <p:cNvPr id="15" name="Retângulo 14"/>
          <p:cNvSpPr/>
          <p:nvPr/>
        </p:nvSpPr>
        <p:spPr>
          <a:xfrm>
            <a:off x="6156176" y="4578141"/>
            <a:ext cx="2880320" cy="1015663"/>
          </a:xfrm>
          <a:prstGeom prst="rect">
            <a:avLst/>
          </a:prstGeom>
        </p:spPr>
        <p:txBody>
          <a:bodyPr wrap="square">
            <a:spAutoFit/>
          </a:bodyPr>
          <a:lstStyle/>
          <a:p>
            <a:r>
              <a:rPr lang="pt-BR" sz="2000" dirty="0" smtClean="0"/>
              <a:t>Comparação </a:t>
            </a:r>
            <a:r>
              <a:rPr lang="pt-BR" sz="2000" dirty="0" smtClean="0"/>
              <a:t>entre as legendas em </a:t>
            </a:r>
            <a:r>
              <a:rPr lang="pt-BR" sz="2000" dirty="0" smtClean="0"/>
              <a:t>inglês e em português </a:t>
            </a:r>
            <a:endParaRPr lang="pt-BR" sz="2000" dirty="0" smtClean="0"/>
          </a:p>
        </p:txBody>
      </p:sp>
      <p:cxnSp>
        <p:nvCxnSpPr>
          <p:cNvPr id="16" name="Conector reto 15"/>
          <p:cNvCxnSpPr/>
          <p:nvPr/>
        </p:nvCxnSpPr>
        <p:spPr>
          <a:xfrm>
            <a:off x="6156176" y="4657700"/>
            <a:ext cx="0" cy="864096"/>
          </a:xfrm>
          <a:prstGeom prst="line">
            <a:avLst/>
          </a:prstGeom>
          <a:ln w="571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Retângulo 11"/>
          <p:cNvSpPr/>
          <p:nvPr/>
        </p:nvSpPr>
        <p:spPr>
          <a:xfrm>
            <a:off x="0" y="349414"/>
            <a:ext cx="9937104" cy="635877"/>
          </a:xfrm>
          <a:prstGeom prst="rect">
            <a:avLst/>
          </a:prstGeom>
          <a:solidFill>
            <a:schemeClr val="accent5">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2"/>
          <p:cNvSpPr txBox="1"/>
          <p:nvPr/>
        </p:nvSpPr>
        <p:spPr>
          <a:xfrm>
            <a:off x="216024" y="277406"/>
            <a:ext cx="8388424" cy="707886"/>
          </a:xfrm>
          <a:prstGeom prst="rect">
            <a:avLst/>
          </a:prstGeom>
          <a:noFill/>
        </p:spPr>
        <p:txBody>
          <a:bodyPr wrap="square" rtlCol="0">
            <a:spAutoFit/>
          </a:bodyPr>
          <a:lstStyle/>
          <a:p>
            <a:r>
              <a:rPr lang="pt-BR" sz="4000" dirty="0" smtClean="0">
                <a:solidFill>
                  <a:schemeClr val="bg1"/>
                </a:solidFill>
                <a:latin typeface="Leelawadee" pitchFamily="34" charset="-34"/>
                <a:cs typeface="Leelawadee" pitchFamily="34" charset="-34"/>
              </a:rPr>
              <a:t>10 </a:t>
            </a:r>
            <a:r>
              <a:rPr lang="pt-BR" sz="4000" dirty="0" smtClean="0">
                <a:solidFill>
                  <a:schemeClr val="bg1"/>
                </a:solidFill>
                <a:latin typeface="Leelawadee" pitchFamily="34" charset="-34"/>
                <a:cs typeface="Leelawadee" pitchFamily="34" charset="-34"/>
              </a:rPr>
              <a:t>| LEGENDAS exemplos</a:t>
            </a:r>
            <a:endParaRPr lang="pt-BR" sz="2800" dirty="0">
              <a:solidFill>
                <a:schemeClr val="bg1"/>
              </a:solidFill>
              <a:latin typeface="Leelawadee" pitchFamily="34" charset="-34"/>
              <a:cs typeface="Leelawadee" pitchFamily="34" charset="-34"/>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o 11"/>
          <p:cNvGrpSpPr/>
          <p:nvPr/>
        </p:nvGrpSpPr>
        <p:grpSpPr>
          <a:xfrm>
            <a:off x="467544" y="1923137"/>
            <a:ext cx="8352928" cy="1889712"/>
            <a:chOff x="303218" y="1615860"/>
            <a:chExt cx="8517254" cy="1889712"/>
          </a:xfrm>
        </p:grpSpPr>
        <p:pic>
          <p:nvPicPr>
            <p:cNvPr id="4" name="Imagem 3"/>
            <p:cNvPicPr/>
            <p:nvPr/>
          </p:nvPicPr>
          <p:blipFill>
            <a:blip r:embed="rId2" cstate="print"/>
            <a:srcRect l="13757" t="12226" r="11993" b="6270"/>
            <a:stretch>
              <a:fillRect/>
            </a:stretch>
          </p:blipFill>
          <p:spPr>
            <a:xfrm>
              <a:off x="303218" y="1636265"/>
              <a:ext cx="2739008" cy="1869307"/>
            </a:xfrm>
            <a:prstGeom prst="rect">
              <a:avLst/>
            </a:prstGeom>
          </p:spPr>
        </p:pic>
        <p:pic>
          <p:nvPicPr>
            <p:cNvPr id="5" name="Imagem 4"/>
            <p:cNvPicPr/>
            <p:nvPr/>
          </p:nvPicPr>
          <p:blipFill>
            <a:blip r:embed="rId3" cstate="print"/>
            <a:srcRect l="14286" t="12548" r="13228" b="5575"/>
            <a:stretch>
              <a:fillRect/>
            </a:stretch>
          </p:blipFill>
          <p:spPr>
            <a:xfrm>
              <a:off x="2962867" y="1615860"/>
              <a:ext cx="2915830" cy="1889712"/>
            </a:xfrm>
            <a:prstGeom prst="rect">
              <a:avLst/>
            </a:prstGeom>
          </p:spPr>
        </p:pic>
        <p:pic>
          <p:nvPicPr>
            <p:cNvPr id="6" name="Imagem 5"/>
            <p:cNvPicPr/>
            <p:nvPr/>
          </p:nvPicPr>
          <p:blipFill>
            <a:blip r:embed="rId4" cstate="print"/>
            <a:srcRect l="13228" t="12234" r="13364" b="15064"/>
            <a:stretch>
              <a:fillRect/>
            </a:stretch>
          </p:blipFill>
          <p:spPr>
            <a:xfrm>
              <a:off x="5767574" y="1615860"/>
              <a:ext cx="3052898" cy="1889712"/>
            </a:xfrm>
            <a:prstGeom prst="rect">
              <a:avLst/>
            </a:prstGeom>
          </p:spPr>
        </p:pic>
      </p:grpSp>
      <p:sp>
        <p:nvSpPr>
          <p:cNvPr id="7" name="CaixaDeTexto 6"/>
          <p:cNvSpPr txBox="1"/>
          <p:nvPr/>
        </p:nvSpPr>
        <p:spPr>
          <a:xfrm>
            <a:off x="467544" y="3939361"/>
            <a:ext cx="3672408" cy="646331"/>
          </a:xfrm>
          <a:prstGeom prst="rect">
            <a:avLst/>
          </a:prstGeom>
          <a:noFill/>
        </p:spPr>
        <p:txBody>
          <a:bodyPr wrap="square" rtlCol="0">
            <a:spAutoFit/>
          </a:bodyPr>
          <a:lstStyle/>
          <a:p>
            <a:r>
              <a:rPr lang="pt-BR" dirty="0" smtClean="0"/>
              <a:t> </a:t>
            </a:r>
            <a:r>
              <a:rPr lang="pt-BR" dirty="0" smtClean="0"/>
              <a:t>Sintaxe fragmentária e lacunar</a:t>
            </a:r>
          </a:p>
          <a:p>
            <a:r>
              <a:rPr lang="pt-BR" dirty="0" smtClean="0"/>
              <a:t>Hesitação</a:t>
            </a:r>
            <a:endParaRPr lang="pt-BR" dirty="0"/>
          </a:p>
        </p:txBody>
      </p:sp>
      <p:pic>
        <p:nvPicPr>
          <p:cNvPr id="8" name="Picture 2" descr="http://www.franadesivos.com.br/fotos/grande/3118fg1/papel-de-parede-abstrato-mod-43.jpg"/>
          <p:cNvPicPr>
            <a:picLocks noChangeAspect="1" noChangeArrowheads="1"/>
          </p:cNvPicPr>
          <p:nvPr/>
        </p:nvPicPr>
        <p:blipFill>
          <a:blip r:embed="rId5" cstate="print"/>
          <a:srcRect t="29060" b="59829"/>
          <a:stretch>
            <a:fillRect/>
          </a:stretch>
        </p:blipFill>
        <p:spPr bwMode="auto">
          <a:xfrm>
            <a:off x="0" y="-22820"/>
            <a:ext cx="9144000" cy="780087"/>
          </a:xfrm>
          <a:prstGeom prst="rect">
            <a:avLst/>
          </a:prstGeom>
          <a:noFill/>
        </p:spPr>
      </p:pic>
      <p:sp>
        <p:nvSpPr>
          <p:cNvPr id="9" name="Retângulo 8"/>
          <p:cNvSpPr/>
          <p:nvPr/>
        </p:nvSpPr>
        <p:spPr>
          <a:xfrm>
            <a:off x="0" y="349415"/>
            <a:ext cx="9937104" cy="541900"/>
          </a:xfrm>
          <a:prstGeom prst="rect">
            <a:avLst/>
          </a:prstGeom>
          <a:solidFill>
            <a:schemeClr val="accent5">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p:cNvSpPr txBox="1"/>
          <p:nvPr/>
        </p:nvSpPr>
        <p:spPr>
          <a:xfrm>
            <a:off x="216024" y="277406"/>
            <a:ext cx="8388424" cy="707886"/>
          </a:xfrm>
          <a:prstGeom prst="rect">
            <a:avLst/>
          </a:prstGeom>
          <a:noFill/>
        </p:spPr>
        <p:txBody>
          <a:bodyPr wrap="square" rtlCol="0">
            <a:spAutoFit/>
          </a:bodyPr>
          <a:lstStyle/>
          <a:p>
            <a:r>
              <a:rPr lang="pt-BR" sz="4000" dirty="0" smtClean="0">
                <a:solidFill>
                  <a:schemeClr val="bg1"/>
                </a:solidFill>
                <a:latin typeface="Leelawadee" pitchFamily="34" charset="-34"/>
                <a:cs typeface="Leelawadee" pitchFamily="34" charset="-34"/>
              </a:rPr>
              <a:t>6 | </a:t>
            </a:r>
            <a:r>
              <a:rPr lang="pt-BR" sz="4000" dirty="0" smtClean="0">
                <a:solidFill>
                  <a:schemeClr val="bg1"/>
                </a:solidFill>
                <a:latin typeface="Leelawadee" pitchFamily="34" charset="-34"/>
                <a:cs typeface="Leelawadee" pitchFamily="34" charset="-34"/>
              </a:rPr>
              <a:t>LEGENDAS exemplos</a:t>
            </a:r>
            <a:endParaRPr lang="pt-BR" sz="2800" dirty="0">
              <a:solidFill>
                <a:schemeClr val="bg1"/>
              </a:solidFill>
              <a:latin typeface="Leelawadee" pitchFamily="34" charset="-34"/>
              <a:cs typeface="Leelawadee" pitchFamily="34" charset="-34"/>
            </a:endParaRPr>
          </a:p>
        </p:txBody>
      </p:sp>
      <p:cxnSp>
        <p:nvCxnSpPr>
          <p:cNvPr id="11" name="Conector reto 10"/>
          <p:cNvCxnSpPr/>
          <p:nvPr/>
        </p:nvCxnSpPr>
        <p:spPr>
          <a:xfrm>
            <a:off x="467544" y="4011369"/>
            <a:ext cx="0" cy="504056"/>
          </a:xfrm>
          <a:prstGeom prst="line">
            <a:avLst/>
          </a:prstGeom>
          <a:ln w="571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franadesivos.com.br/fotos/grande/3118fg1/papel-de-parede-abstrato-mod-43.jpg"/>
          <p:cNvPicPr>
            <a:picLocks noChangeAspect="1" noChangeArrowheads="1"/>
          </p:cNvPicPr>
          <p:nvPr/>
        </p:nvPicPr>
        <p:blipFill>
          <a:blip r:embed="rId2" cstate="print"/>
          <a:srcRect/>
          <a:stretch>
            <a:fillRect/>
          </a:stretch>
        </p:blipFill>
        <p:spPr bwMode="auto">
          <a:xfrm>
            <a:off x="0" y="-82827"/>
            <a:ext cx="9144000" cy="9541060"/>
          </a:xfrm>
          <a:prstGeom prst="rect">
            <a:avLst/>
          </a:prstGeom>
          <a:noFill/>
        </p:spPr>
      </p:pic>
      <p:pic>
        <p:nvPicPr>
          <p:cNvPr id="8" name="Picture 5"/>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6420" y="2538265"/>
            <a:ext cx="3048000" cy="213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999656" y="2538265"/>
            <a:ext cx="3048000" cy="21336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 name="Picture 7"/>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6012160" y="2479577"/>
            <a:ext cx="3131840" cy="21922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9160" y="409228"/>
            <a:ext cx="3155504" cy="22088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2977408" y="409228"/>
            <a:ext cx="3155504" cy="22088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8" cstate="print">
            <a:extLst>
              <a:ext uri="{28A0092B-C50C-407E-A947-70E740481C1C}">
                <a14:useLocalDpi xmlns="" xmlns:a14="http://schemas.microsoft.com/office/drawing/2010/main" val="0"/>
              </a:ext>
            </a:extLst>
          </a:blip>
          <a:srcRect/>
          <a:stretch>
            <a:fillRect/>
          </a:stretch>
        </p:blipFill>
        <p:spPr bwMode="auto">
          <a:xfrm>
            <a:off x="6025008" y="409228"/>
            <a:ext cx="3155504" cy="220885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4" name="CaixaDeTexto 13"/>
          <p:cNvSpPr txBox="1"/>
          <p:nvPr/>
        </p:nvSpPr>
        <p:spPr>
          <a:xfrm>
            <a:off x="323528" y="4801716"/>
            <a:ext cx="3672408" cy="1200329"/>
          </a:xfrm>
          <a:prstGeom prst="rect">
            <a:avLst/>
          </a:prstGeom>
          <a:noFill/>
        </p:spPr>
        <p:txBody>
          <a:bodyPr wrap="square" rtlCol="0">
            <a:spAutoFit/>
          </a:bodyPr>
          <a:lstStyle/>
          <a:p>
            <a:r>
              <a:rPr lang="pt-BR" dirty="0" smtClean="0"/>
              <a:t> </a:t>
            </a:r>
            <a:r>
              <a:rPr lang="pt-BR" dirty="0" smtClean="0"/>
              <a:t>Montagem como mosaico</a:t>
            </a:r>
          </a:p>
          <a:p>
            <a:r>
              <a:rPr lang="pt-BR" dirty="0" smtClean="0"/>
              <a:t> Contraste </a:t>
            </a:r>
            <a:r>
              <a:rPr lang="pt-BR" dirty="0" smtClean="0"/>
              <a:t>de imagens</a:t>
            </a:r>
          </a:p>
          <a:p>
            <a:r>
              <a:rPr lang="pt-BR" dirty="0" smtClean="0"/>
              <a:t>Repetição</a:t>
            </a:r>
            <a:endParaRPr lang="pt-BR" dirty="0" smtClean="0"/>
          </a:p>
          <a:p>
            <a:endParaRPr lang="pt-BR" dirty="0"/>
          </a:p>
        </p:txBody>
      </p:sp>
      <p:cxnSp>
        <p:nvCxnSpPr>
          <p:cNvPr id="15" name="Conector reto 14"/>
          <p:cNvCxnSpPr/>
          <p:nvPr/>
        </p:nvCxnSpPr>
        <p:spPr>
          <a:xfrm>
            <a:off x="323528" y="4896544"/>
            <a:ext cx="0" cy="767527"/>
          </a:xfrm>
          <a:prstGeom prst="line">
            <a:avLst/>
          </a:prstGeom>
          <a:ln w="571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www.franadesivos.com.br/fotos/grande/3118fg1/papel-de-parede-abstrato-mod-43.jpg"/>
          <p:cNvPicPr>
            <a:picLocks noChangeAspect="1" noChangeArrowheads="1"/>
          </p:cNvPicPr>
          <p:nvPr/>
        </p:nvPicPr>
        <p:blipFill>
          <a:blip r:embed="rId2" cstate="print"/>
          <a:srcRect/>
          <a:stretch>
            <a:fillRect/>
          </a:stretch>
        </p:blipFill>
        <p:spPr bwMode="auto">
          <a:xfrm>
            <a:off x="0" y="-82827"/>
            <a:ext cx="9144000" cy="9541060"/>
          </a:xfrm>
          <a:prstGeom prst="rect">
            <a:avLst/>
          </a:prstGeom>
          <a:noFill/>
        </p:spPr>
      </p:pic>
      <p:sp>
        <p:nvSpPr>
          <p:cNvPr id="9" name="Retângulo 8"/>
          <p:cNvSpPr/>
          <p:nvPr/>
        </p:nvSpPr>
        <p:spPr>
          <a:xfrm>
            <a:off x="2987824" y="1752210"/>
            <a:ext cx="5256584" cy="3480387"/>
          </a:xfrm>
          <a:prstGeom prst="rect">
            <a:avLst/>
          </a:prstGeom>
          <a:solidFill>
            <a:schemeClr val="accent5">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 name="CaixaDeTexto 4"/>
          <p:cNvSpPr txBox="1"/>
          <p:nvPr/>
        </p:nvSpPr>
        <p:spPr>
          <a:xfrm>
            <a:off x="3059832" y="1747177"/>
            <a:ext cx="4968552" cy="4062651"/>
          </a:xfrm>
          <a:prstGeom prst="rect">
            <a:avLst/>
          </a:prstGeom>
          <a:noFill/>
        </p:spPr>
        <p:txBody>
          <a:bodyPr wrap="square" rtlCol="0">
            <a:spAutoFit/>
          </a:bodyPr>
          <a:lstStyle/>
          <a:p>
            <a:pPr algn="just"/>
            <a:r>
              <a:rPr lang="de-DE" sz="2400" dirty="0" smtClean="0">
                <a:solidFill>
                  <a:schemeClr val="bg1"/>
                </a:solidFill>
              </a:rPr>
              <a:t>Brave, herrliche junge Leute! Ihr seid nicht umsonst gestorben, sollt nicht vergessen sein!</a:t>
            </a:r>
          </a:p>
          <a:p>
            <a:pPr algn="just"/>
            <a:endParaRPr lang="de-DE" sz="2400" dirty="0" smtClean="0">
              <a:solidFill>
                <a:schemeClr val="bg1"/>
              </a:solidFill>
            </a:endParaRPr>
          </a:p>
          <a:p>
            <a:pPr algn="just"/>
            <a:r>
              <a:rPr lang="de-DE" sz="2400" dirty="0" smtClean="0"/>
              <a:t>Corajosa e magnífica juventude! Vocês não terão morrido em vão, não serão esquecidos!</a:t>
            </a:r>
          </a:p>
          <a:p>
            <a:pPr algn="just"/>
            <a:endParaRPr lang="de-DE" sz="2400" dirty="0" smtClean="0">
              <a:solidFill>
                <a:schemeClr val="bg1"/>
              </a:solidFill>
            </a:endParaRPr>
          </a:p>
          <a:p>
            <a:pPr algn="just"/>
            <a:endParaRPr lang="de-DE" sz="2400" dirty="0" smtClean="0">
              <a:solidFill>
                <a:schemeClr val="bg1"/>
              </a:solidFill>
            </a:endParaRPr>
          </a:p>
          <a:p>
            <a:endParaRPr lang="de-DE" sz="2400" dirty="0" smtClean="0"/>
          </a:p>
          <a:p>
            <a:endParaRPr lang="de-DE" dirty="0" smtClean="0"/>
          </a:p>
        </p:txBody>
      </p:sp>
      <p:sp>
        <p:nvSpPr>
          <p:cNvPr id="6" name="CaixaDeTexto 5"/>
          <p:cNvSpPr txBox="1"/>
          <p:nvPr/>
        </p:nvSpPr>
        <p:spPr>
          <a:xfrm>
            <a:off x="3707904" y="4297661"/>
            <a:ext cx="4320480" cy="1200329"/>
          </a:xfrm>
          <a:prstGeom prst="rect">
            <a:avLst/>
          </a:prstGeom>
          <a:noFill/>
        </p:spPr>
        <p:txBody>
          <a:bodyPr wrap="square" rtlCol="0">
            <a:spAutoFit/>
          </a:bodyPr>
          <a:lstStyle/>
          <a:p>
            <a:pPr algn="r"/>
            <a:r>
              <a:rPr lang="pt-BR" dirty="0" smtClean="0"/>
              <a:t>Thomas Mann</a:t>
            </a:r>
          </a:p>
          <a:p>
            <a:pPr algn="r"/>
            <a:r>
              <a:rPr lang="de-DE" dirty="0" smtClean="0"/>
              <a:t>27 de julho de 1943</a:t>
            </a:r>
            <a:endParaRPr lang="pt-BR" dirty="0" smtClean="0"/>
          </a:p>
          <a:p>
            <a:pPr algn="r"/>
            <a:r>
              <a:rPr lang="de-DE" dirty="0" smtClean="0"/>
              <a:t>Discurso radiofônico para ouvintes alemães</a:t>
            </a:r>
          </a:p>
          <a:p>
            <a:pPr algn="r"/>
            <a:r>
              <a:rPr lang="de-DE" dirty="0" smtClean="0"/>
              <a:t> </a:t>
            </a:r>
            <a:endParaRPr lang="pt-BR" dirty="0"/>
          </a:p>
        </p:txBody>
      </p:sp>
      <p:cxnSp>
        <p:nvCxnSpPr>
          <p:cNvPr id="7" name="Conector reto 6"/>
          <p:cNvCxnSpPr/>
          <p:nvPr/>
        </p:nvCxnSpPr>
        <p:spPr>
          <a:xfrm>
            <a:off x="3923928" y="3073524"/>
            <a:ext cx="3312368" cy="0"/>
          </a:xfrm>
          <a:prstGeom prst="line">
            <a:avLst/>
          </a:prstGeom>
          <a:ln w="53975" cmpd="sng">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www.franadesivos.com.br/fotos/grande/3118fg1/papel-de-parede-abstrato-mod-43.jpg"/>
          <p:cNvPicPr>
            <a:picLocks noChangeAspect="1" noChangeArrowheads="1"/>
          </p:cNvPicPr>
          <p:nvPr/>
        </p:nvPicPr>
        <p:blipFill>
          <a:blip r:embed="rId2" cstate="print"/>
          <a:srcRect t="29060" b="59829"/>
          <a:stretch>
            <a:fillRect/>
          </a:stretch>
        </p:blipFill>
        <p:spPr bwMode="auto">
          <a:xfrm>
            <a:off x="0" y="-22820"/>
            <a:ext cx="9144000" cy="780087"/>
          </a:xfrm>
          <a:prstGeom prst="rect">
            <a:avLst/>
          </a:prstGeom>
          <a:noFill/>
        </p:spPr>
      </p:pic>
      <p:sp>
        <p:nvSpPr>
          <p:cNvPr id="9" name="Retângulo 8"/>
          <p:cNvSpPr/>
          <p:nvPr/>
        </p:nvSpPr>
        <p:spPr>
          <a:xfrm>
            <a:off x="0" y="327059"/>
            <a:ext cx="9937104" cy="480053"/>
          </a:xfrm>
          <a:prstGeom prst="rect">
            <a:avLst/>
          </a:prstGeom>
          <a:solidFill>
            <a:schemeClr val="accent5">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p:cNvSpPr txBox="1"/>
          <p:nvPr/>
        </p:nvSpPr>
        <p:spPr>
          <a:xfrm>
            <a:off x="216024" y="193204"/>
            <a:ext cx="8388424" cy="707886"/>
          </a:xfrm>
          <a:prstGeom prst="rect">
            <a:avLst/>
          </a:prstGeom>
          <a:noFill/>
        </p:spPr>
        <p:txBody>
          <a:bodyPr wrap="square" rtlCol="0">
            <a:spAutoFit/>
          </a:bodyPr>
          <a:lstStyle/>
          <a:p>
            <a:r>
              <a:rPr lang="pt-BR" sz="4000" dirty="0" smtClean="0">
                <a:solidFill>
                  <a:schemeClr val="bg1"/>
                </a:solidFill>
                <a:latin typeface="Leelawadee" pitchFamily="34" charset="-34"/>
                <a:cs typeface="Leelawadee" pitchFamily="34" charset="-34"/>
              </a:rPr>
              <a:t>1| ROSA BRANCA </a:t>
            </a:r>
            <a:r>
              <a:rPr lang="pt-BR" sz="3200" dirty="0" smtClean="0">
                <a:solidFill>
                  <a:schemeClr val="bg1"/>
                </a:solidFill>
                <a:latin typeface="Leelawadee" pitchFamily="34" charset="-34"/>
                <a:cs typeface="Leelawadee" pitchFamily="34" charset="-34"/>
              </a:rPr>
              <a:t>a resistência estudantil </a:t>
            </a:r>
            <a:endParaRPr lang="pt-BR" sz="3200" dirty="0">
              <a:solidFill>
                <a:schemeClr val="bg1"/>
              </a:solidFill>
              <a:latin typeface="Leelawadee" pitchFamily="34" charset="-34"/>
              <a:cs typeface="Leelawadee" pitchFamily="34" charset="-34"/>
            </a:endParaRPr>
          </a:p>
        </p:txBody>
      </p:sp>
      <p:pic>
        <p:nvPicPr>
          <p:cNvPr id="14" name="Imagem 13"/>
          <p:cNvPicPr>
            <a:picLocks noChangeAspect="1"/>
          </p:cNvPicPr>
          <p:nvPr/>
        </p:nvPicPr>
        <p:blipFill>
          <a:blip r:embed="rId3" cstate="print"/>
          <a:stretch>
            <a:fillRect/>
          </a:stretch>
        </p:blipFill>
        <p:spPr>
          <a:xfrm>
            <a:off x="179513" y="2065800"/>
            <a:ext cx="1512168" cy="2101162"/>
          </a:xfrm>
          <a:prstGeom prst="rect">
            <a:avLst/>
          </a:prstGeom>
        </p:spPr>
      </p:pic>
      <p:pic>
        <p:nvPicPr>
          <p:cNvPr id="15" name="Imagem 14"/>
          <p:cNvPicPr>
            <a:picLocks noChangeAspect="1"/>
          </p:cNvPicPr>
          <p:nvPr/>
        </p:nvPicPr>
        <p:blipFill>
          <a:blip r:embed="rId4" cstate="print"/>
          <a:stretch>
            <a:fillRect/>
          </a:stretch>
        </p:blipFill>
        <p:spPr>
          <a:xfrm>
            <a:off x="1691680" y="2065800"/>
            <a:ext cx="1512168" cy="2111628"/>
          </a:xfrm>
          <a:prstGeom prst="rect">
            <a:avLst/>
          </a:prstGeom>
        </p:spPr>
      </p:pic>
      <p:pic>
        <p:nvPicPr>
          <p:cNvPr id="16" name="Imagem 15"/>
          <p:cNvPicPr>
            <a:picLocks noChangeAspect="1"/>
          </p:cNvPicPr>
          <p:nvPr/>
        </p:nvPicPr>
        <p:blipFill>
          <a:blip r:embed="rId5" cstate="print"/>
          <a:stretch>
            <a:fillRect/>
          </a:stretch>
        </p:blipFill>
        <p:spPr>
          <a:xfrm>
            <a:off x="3203848" y="1993404"/>
            <a:ext cx="1380391" cy="2159853"/>
          </a:xfrm>
          <a:prstGeom prst="rect">
            <a:avLst/>
          </a:prstGeom>
        </p:spPr>
      </p:pic>
      <p:pic>
        <p:nvPicPr>
          <p:cNvPr id="17" name="Imagem 16"/>
          <p:cNvPicPr>
            <a:picLocks noChangeAspect="1"/>
          </p:cNvPicPr>
          <p:nvPr/>
        </p:nvPicPr>
        <p:blipFill>
          <a:blip r:embed="rId6" cstate="print"/>
          <a:stretch>
            <a:fillRect/>
          </a:stretch>
        </p:blipFill>
        <p:spPr>
          <a:xfrm>
            <a:off x="4570749" y="1993791"/>
            <a:ext cx="1513419" cy="2159854"/>
          </a:xfrm>
          <a:prstGeom prst="rect">
            <a:avLst/>
          </a:prstGeom>
        </p:spPr>
      </p:pic>
      <p:pic>
        <p:nvPicPr>
          <p:cNvPr id="18" name="Imagem 17"/>
          <p:cNvPicPr>
            <a:picLocks noChangeAspect="1"/>
          </p:cNvPicPr>
          <p:nvPr/>
        </p:nvPicPr>
        <p:blipFill>
          <a:blip r:embed="rId7" cstate="print"/>
          <a:stretch>
            <a:fillRect/>
          </a:stretch>
        </p:blipFill>
        <p:spPr>
          <a:xfrm>
            <a:off x="5993310" y="1993791"/>
            <a:ext cx="1531018" cy="2159856"/>
          </a:xfrm>
          <a:prstGeom prst="rect">
            <a:avLst/>
          </a:prstGeom>
        </p:spPr>
      </p:pic>
      <p:pic>
        <p:nvPicPr>
          <p:cNvPr id="19" name="Imagem 18"/>
          <p:cNvPicPr>
            <a:picLocks noChangeAspect="1"/>
          </p:cNvPicPr>
          <p:nvPr/>
        </p:nvPicPr>
        <p:blipFill>
          <a:blip r:embed="rId8" cstate="print"/>
          <a:stretch>
            <a:fillRect/>
          </a:stretch>
        </p:blipFill>
        <p:spPr>
          <a:xfrm>
            <a:off x="7511070" y="1993791"/>
            <a:ext cx="1525426" cy="217579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Espaço Reservado para Conteúdo 7" descr="arb münchen - Weisse Rose Stiftung.JPG"/>
          <p:cNvPicPr>
            <a:picLocks noGrp="1" noChangeAspect="1"/>
          </p:cNvPicPr>
          <p:nvPr>
            <p:ph/>
          </p:nvPr>
        </p:nvPicPr>
        <p:blipFill>
          <a:blip r:embed="rId2" cstate="print">
            <a:extLst>
              <a:ext uri="{28A0092B-C50C-407E-A947-70E740481C1C}">
                <a14:useLocalDpi xmlns="" xmlns:a14="http://schemas.microsoft.com/office/drawing/2010/main" val="0"/>
              </a:ext>
            </a:extLst>
          </a:blip>
          <a:srcRect/>
          <a:stretch>
            <a:fillRect/>
          </a:stretch>
        </p:blipFill>
        <p:spPr>
          <a:xfrm>
            <a:off x="-588531" y="697260"/>
            <a:ext cx="6688838" cy="5017740"/>
          </a:xfrm>
        </p:spPr>
      </p:pic>
      <p:pic>
        <p:nvPicPr>
          <p:cNvPr id="12" name="Picture 2" descr="http://www.franadesivos.com.br/fotos/grande/3118fg1/papel-de-parede-abstrato-mod-43.jpg"/>
          <p:cNvPicPr>
            <a:picLocks noChangeAspect="1" noChangeArrowheads="1"/>
          </p:cNvPicPr>
          <p:nvPr/>
        </p:nvPicPr>
        <p:blipFill>
          <a:blip r:embed="rId3" cstate="print"/>
          <a:srcRect t="29060" b="59829"/>
          <a:stretch>
            <a:fillRect/>
          </a:stretch>
        </p:blipFill>
        <p:spPr bwMode="auto">
          <a:xfrm>
            <a:off x="0" y="-22820"/>
            <a:ext cx="9144000" cy="780087"/>
          </a:xfrm>
          <a:prstGeom prst="rect">
            <a:avLst/>
          </a:prstGeom>
          <a:noFill/>
        </p:spPr>
      </p:pic>
      <p:sp>
        <p:nvSpPr>
          <p:cNvPr id="9" name="Retângulo 8"/>
          <p:cNvSpPr/>
          <p:nvPr/>
        </p:nvSpPr>
        <p:spPr>
          <a:xfrm>
            <a:off x="0" y="327059"/>
            <a:ext cx="9937104" cy="480053"/>
          </a:xfrm>
          <a:prstGeom prst="rect">
            <a:avLst/>
          </a:prstGeom>
          <a:solidFill>
            <a:schemeClr val="accent5">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p:cNvSpPr txBox="1"/>
          <p:nvPr/>
        </p:nvSpPr>
        <p:spPr>
          <a:xfrm>
            <a:off x="216024" y="193204"/>
            <a:ext cx="8388424" cy="707886"/>
          </a:xfrm>
          <a:prstGeom prst="rect">
            <a:avLst/>
          </a:prstGeom>
          <a:noFill/>
        </p:spPr>
        <p:txBody>
          <a:bodyPr wrap="square" rtlCol="0">
            <a:spAutoFit/>
          </a:bodyPr>
          <a:lstStyle/>
          <a:p>
            <a:r>
              <a:rPr lang="pt-BR" sz="4000" dirty="0" smtClean="0">
                <a:solidFill>
                  <a:schemeClr val="bg1"/>
                </a:solidFill>
                <a:latin typeface="Leelawadee" pitchFamily="34" charset="-34"/>
                <a:cs typeface="Leelawadee" pitchFamily="34" charset="-34"/>
              </a:rPr>
              <a:t>2| ROSA BRANCA </a:t>
            </a:r>
            <a:r>
              <a:rPr lang="pt-BR" sz="3200" dirty="0" smtClean="0">
                <a:solidFill>
                  <a:schemeClr val="bg1"/>
                </a:solidFill>
                <a:latin typeface="Leelawadee" pitchFamily="34" charset="-34"/>
                <a:cs typeface="Leelawadee" pitchFamily="34" charset="-34"/>
              </a:rPr>
              <a:t>o grupo de tradução </a:t>
            </a:r>
            <a:endParaRPr lang="pt-BR" sz="3200" dirty="0">
              <a:solidFill>
                <a:schemeClr val="bg1"/>
              </a:solidFill>
              <a:latin typeface="Leelawadee" pitchFamily="34" charset="-34"/>
              <a:cs typeface="Leelawadee" pitchFamily="34" charset="-34"/>
            </a:endParaRPr>
          </a:p>
        </p:txBody>
      </p:sp>
      <p:sp>
        <p:nvSpPr>
          <p:cNvPr id="5" name="Retângulo 4"/>
          <p:cNvSpPr/>
          <p:nvPr/>
        </p:nvSpPr>
        <p:spPr>
          <a:xfrm>
            <a:off x="6228184" y="1921396"/>
            <a:ext cx="3024336" cy="3693319"/>
          </a:xfrm>
          <a:prstGeom prst="rect">
            <a:avLst/>
          </a:prstGeom>
        </p:spPr>
        <p:txBody>
          <a:bodyPr wrap="square">
            <a:spAutoFit/>
          </a:bodyPr>
          <a:lstStyle/>
          <a:p>
            <a:pPr>
              <a:lnSpc>
                <a:spcPct val="90000"/>
              </a:lnSpc>
            </a:pPr>
            <a:r>
              <a:rPr lang="pt-BR" altLang="pt-BR" sz="2000" i="1" dirty="0" smtClean="0">
                <a:solidFill>
                  <a:srgbClr val="00B0F0"/>
                </a:solidFill>
              </a:rPr>
              <a:t>Organização</a:t>
            </a:r>
            <a:r>
              <a:rPr lang="pt-BR" altLang="pt-BR" sz="2000" dirty="0" smtClean="0">
                <a:solidFill>
                  <a:srgbClr val="00B0F0"/>
                </a:solidFill>
              </a:rPr>
              <a:t> </a:t>
            </a:r>
            <a:r>
              <a:rPr lang="pt-BR" altLang="pt-BR" sz="2000" dirty="0" smtClean="0"/>
              <a:t> </a:t>
            </a:r>
          </a:p>
          <a:p>
            <a:pPr>
              <a:lnSpc>
                <a:spcPct val="90000"/>
              </a:lnSpc>
            </a:pPr>
            <a:r>
              <a:rPr lang="pt-BR" altLang="pt-BR" sz="2000" dirty="0" smtClean="0"/>
              <a:t>Juliana P. Perez  </a:t>
            </a:r>
          </a:p>
          <a:p>
            <a:pPr>
              <a:lnSpc>
                <a:spcPct val="90000"/>
              </a:lnSpc>
            </a:pPr>
            <a:r>
              <a:rPr lang="pt-BR" altLang="pt-BR" sz="2000" dirty="0" err="1" smtClean="0"/>
              <a:t>Tinka</a:t>
            </a:r>
            <a:r>
              <a:rPr lang="pt-BR" altLang="pt-BR" sz="2000" dirty="0" smtClean="0"/>
              <a:t> </a:t>
            </a:r>
            <a:r>
              <a:rPr lang="pt-BR" altLang="pt-BR" sz="2000" dirty="0" err="1" smtClean="0"/>
              <a:t>Reichmann</a:t>
            </a:r>
            <a:endParaRPr lang="pt-BR" altLang="pt-BR" sz="2000" dirty="0" smtClean="0"/>
          </a:p>
          <a:p>
            <a:pPr>
              <a:lnSpc>
                <a:spcPct val="90000"/>
              </a:lnSpc>
            </a:pPr>
            <a:endParaRPr lang="pt-BR" altLang="pt-BR" sz="2000" dirty="0" smtClean="0"/>
          </a:p>
          <a:p>
            <a:pPr>
              <a:lnSpc>
                <a:spcPct val="90000"/>
              </a:lnSpc>
            </a:pPr>
            <a:r>
              <a:rPr lang="pt-BR" altLang="pt-BR" sz="2000" i="1" dirty="0" smtClean="0">
                <a:solidFill>
                  <a:srgbClr val="00B0F0"/>
                </a:solidFill>
              </a:rPr>
              <a:t>Tradutores</a:t>
            </a:r>
            <a:r>
              <a:rPr lang="pt-BR" altLang="pt-BR" sz="2000" dirty="0" smtClean="0">
                <a:solidFill>
                  <a:srgbClr val="00B0F0"/>
                </a:solidFill>
              </a:rPr>
              <a:t> </a:t>
            </a:r>
          </a:p>
          <a:p>
            <a:pPr>
              <a:lnSpc>
                <a:spcPct val="90000"/>
              </a:lnSpc>
            </a:pPr>
            <a:r>
              <a:rPr lang="pt-BR" altLang="pt-BR" sz="2000" dirty="0" smtClean="0"/>
              <a:t>Anna Carolina </a:t>
            </a:r>
            <a:r>
              <a:rPr lang="pt-BR" altLang="pt-BR" sz="2000" dirty="0" err="1" smtClean="0"/>
              <a:t>Schäfer</a:t>
            </a:r>
            <a:r>
              <a:rPr lang="pt-BR" altLang="pt-BR" sz="2000" dirty="0" smtClean="0"/>
              <a:t> </a:t>
            </a:r>
          </a:p>
          <a:p>
            <a:pPr>
              <a:lnSpc>
                <a:spcPct val="90000"/>
              </a:lnSpc>
            </a:pPr>
            <a:r>
              <a:rPr lang="pt-BR" altLang="pt-BR" sz="2000" dirty="0" err="1" smtClean="0"/>
              <a:t>Eline</a:t>
            </a:r>
            <a:r>
              <a:rPr lang="pt-BR" altLang="pt-BR" sz="2000" dirty="0" smtClean="0"/>
              <a:t> </a:t>
            </a:r>
            <a:r>
              <a:rPr lang="pt-BR" altLang="pt-BR" sz="2000" dirty="0" smtClean="0"/>
              <a:t>Alves </a:t>
            </a:r>
            <a:r>
              <a:rPr lang="pt-BR" altLang="pt-BR" sz="2000" dirty="0" err="1" smtClean="0"/>
              <a:t>Kraus</a:t>
            </a:r>
            <a:endParaRPr lang="pt-BR" altLang="pt-BR" sz="2000" dirty="0" smtClean="0"/>
          </a:p>
          <a:p>
            <a:pPr>
              <a:lnSpc>
                <a:spcPct val="90000"/>
              </a:lnSpc>
            </a:pPr>
            <a:r>
              <a:rPr lang="pt-BR" altLang="pt-BR" sz="2000" dirty="0" smtClean="0"/>
              <a:t>Eraldo Souza dos Santos </a:t>
            </a:r>
          </a:p>
          <a:p>
            <a:pPr>
              <a:lnSpc>
                <a:spcPct val="90000"/>
              </a:lnSpc>
            </a:pPr>
            <a:r>
              <a:rPr lang="pt-BR" altLang="pt-BR" sz="2000" dirty="0" smtClean="0"/>
              <a:t>Flora Azevedo </a:t>
            </a:r>
            <a:r>
              <a:rPr lang="pt-BR" altLang="pt-BR" sz="2000" dirty="0" err="1" smtClean="0"/>
              <a:t>Bonatto</a:t>
            </a:r>
            <a:r>
              <a:rPr lang="pt-BR" altLang="pt-BR" sz="2000" dirty="0" smtClean="0"/>
              <a:t> </a:t>
            </a:r>
          </a:p>
          <a:p>
            <a:pPr>
              <a:lnSpc>
                <a:spcPct val="90000"/>
              </a:lnSpc>
            </a:pPr>
            <a:r>
              <a:rPr lang="pt-BR" altLang="pt-BR" sz="2000" dirty="0" smtClean="0"/>
              <a:t>Janaína Lopes Salgado</a:t>
            </a:r>
          </a:p>
          <a:p>
            <a:pPr>
              <a:lnSpc>
                <a:spcPct val="90000"/>
              </a:lnSpc>
            </a:pPr>
            <a:r>
              <a:rPr lang="pt-BR" altLang="pt-BR" sz="2000" dirty="0" smtClean="0"/>
              <a:t>Luana de Camargo</a:t>
            </a:r>
          </a:p>
          <a:p>
            <a:pPr>
              <a:lnSpc>
                <a:spcPct val="90000"/>
              </a:lnSpc>
            </a:pPr>
            <a:r>
              <a:rPr lang="pt-BR" altLang="pt-BR" sz="2000" dirty="0" smtClean="0"/>
              <a:t>Renata </a:t>
            </a:r>
            <a:r>
              <a:rPr lang="pt-BR" altLang="pt-BR" sz="2000" dirty="0" err="1" smtClean="0"/>
              <a:t>Benassi</a:t>
            </a:r>
            <a:endParaRPr lang="pt-BR" altLang="pt-BR" sz="2000" dirty="0" smtClean="0"/>
          </a:p>
          <a:p>
            <a:pPr>
              <a:lnSpc>
                <a:spcPct val="90000"/>
              </a:lnSpc>
            </a:pPr>
            <a:r>
              <a:rPr lang="pt-BR" altLang="pt-BR" sz="2000" dirty="0" err="1" smtClean="0"/>
              <a:t>Yasmin</a:t>
            </a:r>
            <a:r>
              <a:rPr lang="pt-BR" altLang="pt-BR" sz="2000" dirty="0" smtClean="0"/>
              <a:t> </a:t>
            </a:r>
            <a:r>
              <a:rPr lang="pt-BR" altLang="pt-BR" sz="2000" dirty="0" err="1" smtClean="0"/>
              <a:t>Cobaiachi</a:t>
            </a:r>
            <a:r>
              <a:rPr lang="pt-BR" altLang="pt-BR" sz="2000" dirty="0" smtClean="0"/>
              <a:t> </a:t>
            </a:r>
            <a:r>
              <a:rPr lang="pt-BR" altLang="pt-BR" sz="2000" dirty="0" err="1" smtClean="0"/>
              <a:t>Utida</a:t>
            </a:r>
            <a:endParaRPr lang="pt-BR" altLang="pt-BR" sz="2000" dirty="0" smtClean="0"/>
          </a:p>
        </p:txBody>
      </p:sp>
      <p:sp>
        <p:nvSpPr>
          <p:cNvPr id="8" name="Retângulo 7"/>
          <p:cNvSpPr/>
          <p:nvPr/>
        </p:nvSpPr>
        <p:spPr>
          <a:xfrm>
            <a:off x="0" y="5089748"/>
            <a:ext cx="5436096" cy="504056"/>
          </a:xfrm>
          <a:prstGeom prst="rect">
            <a:avLst/>
          </a:prstGeom>
          <a:solidFill>
            <a:schemeClr val="accent6">
              <a:lumMod val="40000"/>
              <a:lumOff val="60000"/>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CaixaDeTexto 6"/>
          <p:cNvSpPr txBox="1"/>
          <p:nvPr/>
        </p:nvSpPr>
        <p:spPr>
          <a:xfrm>
            <a:off x="0" y="5009029"/>
            <a:ext cx="5796136" cy="584775"/>
          </a:xfrm>
          <a:prstGeom prst="rect">
            <a:avLst/>
          </a:prstGeom>
          <a:noFill/>
        </p:spPr>
        <p:txBody>
          <a:bodyPr wrap="square" rtlCol="0">
            <a:spAutoFit/>
          </a:bodyPr>
          <a:lstStyle/>
          <a:p>
            <a:r>
              <a:rPr lang="pt-BR" sz="1600" dirty="0" smtClean="0"/>
              <a:t>Anna Carolina </a:t>
            </a:r>
            <a:r>
              <a:rPr lang="pt-BR" sz="1600" dirty="0" err="1" smtClean="0"/>
              <a:t>Schäfer</a:t>
            </a:r>
            <a:r>
              <a:rPr lang="pt-BR" sz="1600" dirty="0" smtClean="0"/>
              <a:t>, </a:t>
            </a:r>
            <a:r>
              <a:rPr lang="pt-BR" sz="1600" dirty="0" err="1" smtClean="0"/>
              <a:t>Eline</a:t>
            </a:r>
            <a:r>
              <a:rPr lang="pt-BR" sz="1600" dirty="0" smtClean="0"/>
              <a:t> Alves </a:t>
            </a:r>
            <a:r>
              <a:rPr lang="pt-BR" sz="1600" dirty="0" err="1" smtClean="0"/>
              <a:t>Kraus</a:t>
            </a:r>
            <a:r>
              <a:rPr lang="pt-BR" sz="1600" dirty="0" smtClean="0"/>
              <a:t>, </a:t>
            </a:r>
            <a:r>
              <a:rPr lang="pt-BR" sz="1600" dirty="0" err="1" smtClean="0"/>
              <a:t>Yasmin</a:t>
            </a:r>
            <a:r>
              <a:rPr lang="pt-BR" sz="1600" dirty="0" smtClean="0"/>
              <a:t> </a:t>
            </a:r>
            <a:r>
              <a:rPr lang="pt-BR" sz="1600" dirty="0" err="1" smtClean="0"/>
              <a:t>Cobaiachi</a:t>
            </a:r>
            <a:r>
              <a:rPr lang="pt-BR" sz="1600" dirty="0" smtClean="0"/>
              <a:t> </a:t>
            </a:r>
            <a:r>
              <a:rPr lang="pt-BR" sz="1600" dirty="0" err="1" smtClean="0"/>
              <a:t>Utida</a:t>
            </a:r>
            <a:r>
              <a:rPr lang="pt-BR" sz="1600" dirty="0" smtClean="0"/>
              <a:t>, </a:t>
            </a:r>
            <a:r>
              <a:rPr lang="pt-BR" sz="1600" dirty="0" err="1" smtClean="0"/>
              <a:t>Tinka</a:t>
            </a:r>
            <a:r>
              <a:rPr lang="pt-BR" sz="1600" dirty="0" smtClean="0"/>
              <a:t> </a:t>
            </a:r>
            <a:r>
              <a:rPr lang="pt-BR" sz="1600" dirty="0" err="1" smtClean="0"/>
              <a:t>Reichmann</a:t>
            </a:r>
            <a:r>
              <a:rPr lang="pt-BR" sz="1600" dirty="0" smtClean="0"/>
              <a:t>, Flora Azevedo </a:t>
            </a:r>
            <a:r>
              <a:rPr lang="pt-BR" sz="1600" dirty="0" err="1" smtClean="0"/>
              <a:t>Bonatto</a:t>
            </a:r>
            <a:r>
              <a:rPr lang="pt-BR" sz="1600" dirty="0" smtClean="0"/>
              <a:t> e Franz J. Müller</a:t>
            </a:r>
            <a:endParaRPr lang="pt-BR" sz="16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l="6641" t="30515" r="41336" b="17314"/>
          <a:stretch>
            <a:fillRect/>
          </a:stretch>
        </p:blipFill>
        <p:spPr bwMode="auto">
          <a:xfrm>
            <a:off x="-468560" y="0"/>
            <a:ext cx="10136037" cy="5715000"/>
          </a:xfrm>
          <a:prstGeom prst="rect">
            <a:avLst/>
          </a:prstGeom>
          <a:noFill/>
          <a:ln w="9525">
            <a:noFill/>
            <a:miter lim="800000"/>
            <a:headEnd/>
            <a:tailEnd/>
          </a:ln>
        </p:spPr>
      </p:pic>
      <p:sp>
        <p:nvSpPr>
          <p:cNvPr id="4" name="Retângulo 3"/>
          <p:cNvSpPr/>
          <p:nvPr/>
        </p:nvSpPr>
        <p:spPr>
          <a:xfrm>
            <a:off x="0" y="4945732"/>
            <a:ext cx="8820472" cy="504056"/>
          </a:xfrm>
          <a:prstGeom prst="rect">
            <a:avLst/>
          </a:prstGeom>
          <a:solidFill>
            <a:schemeClr val="accent5">
              <a:lumMod val="20000"/>
              <a:lumOff val="8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p:cNvSpPr txBox="1"/>
          <p:nvPr/>
        </p:nvSpPr>
        <p:spPr>
          <a:xfrm>
            <a:off x="0" y="4873724"/>
            <a:ext cx="8892480" cy="584775"/>
          </a:xfrm>
          <a:prstGeom prst="rect">
            <a:avLst/>
          </a:prstGeom>
          <a:noFill/>
        </p:spPr>
        <p:txBody>
          <a:bodyPr wrap="square" rtlCol="0">
            <a:spAutoFit/>
          </a:bodyPr>
          <a:lstStyle/>
          <a:p>
            <a:r>
              <a:rPr lang="pt-BR" sz="1600" dirty="0" smtClean="0"/>
              <a:t>Anna Carolina </a:t>
            </a:r>
            <a:r>
              <a:rPr lang="pt-BR" sz="1600" dirty="0" err="1" smtClean="0"/>
              <a:t>Schäfer</a:t>
            </a:r>
            <a:r>
              <a:rPr lang="pt-BR" sz="1600" dirty="0" smtClean="0"/>
              <a:t>, </a:t>
            </a:r>
            <a:r>
              <a:rPr lang="pt-BR" sz="1600" dirty="0" err="1" smtClean="0"/>
              <a:t>Eline</a:t>
            </a:r>
            <a:r>
              <a:rPr lang="pt-BR" sz="1600" dirty="0" smtClean="0"/>
              <a:t> Alves </a:t>
            </a:r>
            <a:r>
              <a:rPr lang="pt-BR" sz="1600" dirty="0" err="1" smtClean="0"/>
              <a:t>Kraus</a:t>
            </a:r>
            <a:r>
              <a:rPr lang="pt-BR" sz="1600" dirty="0" smtClean="0"/>
              <a:t>, </a:t>
            </a:r>
            <a:r>
              <a:rPr lang="pt-BR" sz="1600" dirty="0" err="1" smtClean="0"/>
              <a:t>Yasmin</a:t>
            </a:r>
            <a:r>
              <a:rPr lang="pt-BR" sz="1600" dirty="0" smtClean="0"/>
              <a:t> </a:t>
            </a:r>
            <a:r>
              <a:rPr lang="pt-BR" sz="1600" dirty="0" err="1" smtClean="0"/>
              <a:t>Cobaiachi</a:t>
            </a:r>
            <a:r>
              <a:rPr lang="pt-BR" sz="1600" dirty="0" smtClean="0"/>
              <a:t> </a:t>
            </a:r>
            <a:r>
              <a:rPr lang="pt-BR" sz="1600" dirty="0" err="1" smtClean="0"/>
              <a:t>Utida</a:t>
            </a:r>
            <a:r>
              <a:rPr lang="pt-BR" sz="1600" dirty="0" smtClean="0"/>
              <a:t>, Renata </a:t>
            </a:r>
            <a:r>
              <a:rPr lang="pt-BR" sz="1600" dirty="0" err="1" smtClean="0"/>
              <a:t>Benassi</a:t>
            </a:r>
            <a:r>
              <a:rPr lang="pt-BR" sz="1600" dirty="0" smtClean="0"/>
              <a:t>, Flora Azevedo </a:t>
            </a:r>
            <a:r>
              <a:rPr lang="pt-BR" sz="1600" dirty="0" err="1" smtClean="0"/>
              <a:t>Bonatto</a:t>
            </a:r>
            <a:r>
              <a:rPr lang="pt-BR" sz="1600" dirty="0" smtClean="0"/>
              <a:t>, Eraldo Souza dos Santos, Janaina Lopes Salgado, </a:t>
            </a:r>
            <a:r>
              <a:rPr lang="pt-BR" sz="1600" dirty="0" err="1" smtClean="0"/>
              <a:t>Tinka</a:t>
            </a:r>
            <a:r>
              <a:rPr lang="pt-BR" sz="1600" dirty="0" smtClean="0"/>
              <a:t> </a:t>
            </a:r>
            <a:r>
              <a:rPr lang="pt-BR" sz="1600" dirty="0" err="1" smtClean="0"/>
              <a:t>Reichmann</a:t>
            </a:r>
            <a:r>
              <a:rPr lang="pt-BR" sz="1600" dirty="0" smtClean="0"/>
              <a:t> e Juliana </a:t>
            </a:r>
            <a:r>
              <a:rPr lang="pt-BR" sz="1600" dirty="0" err="1" smtClean="0"/>
              <a:t>Pasquarelli</a:t>
            </a:r>
            <a:r>
              <a:rPr lang="pt-BR" sz="1600" dirty="0" smtClean="0"/>
              <a:t> Perez.</a:t>
            </a:r>
            <a:endParaRPr lang="pt-BR" sz="16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Conector reto 20"/>
          <p:cNvCxnSpPr/>
          <p:nvPr/>
        </p:nvCxnSpPr>
        <p:spPr>
          <a:xfrm>
            <a:off x="3131840" y="2425452"/>
            <a:ext cx="2160240" cy="0"/>
          </a:xfrm>
          <a:prstGeom prst="line">
            <a:avLst/>
          </a:prstGeom>
          <a:ln w="285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2" name="Picture 2" descr="http://www.franadesivos.com.br/fotos/grande/3118fg1/papel-de-parede-abstrato-mod-43.jpg"/>
          <p:cNvPicPr>
            <a:picLocks noChangeAspect="1" noChangeArrowheads="1"/>
          </p:cNvPicPr>
          <p:nvPr/>
        </p:nvPicPr>
        <p:blipFill>
          <a:blip r:embed="rId2" cstate="print"/>
          <a:srcRect t="29060" b="59829"/>
          <a:stretch>
            <a:fillRect/>
          </a:stretch>
        </p:blipFill>
        <p:spPr bwMode="auto">
          <a:xfrm>
            <a:off x="0" y="-22820"/>
            <a:ext cx="9144000" cy="936104"/>
          </a:xfrm>
          <a:prstGeom prst="rect">
            <a:avLst/>
          </a:prstGeom>
          <a:noFill/>
        </p:spPr>
      </p:pic>
      <p:sp>
        <p:nvSpPr>
          <p:cNvPr id="9" name="Retângulo 8"/>
          <p:cNvSpPr/>
          <p:nvPr/>
        </p:nvSpPr>
        <p:spPr>
          <a:xfrm>
            <a:off x="0" y="327059"/>
            <a:ext cx="9937104" cy="586225"/>
          </a:xfrm>
          <a:prstGeom prst="rect">
            <a:avLst/>
          </a:prstGeom>
          <a:solidFill>
            <a:schemeClr val="accent5">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p:cNvSpPr txBox="1"/>
          <p:nvPr/>
        </p:nvSpPr>
        <p:spPr>
          <a:xfrm>
            <a:off x="216024" y="193204"/>
            <a:ext cx="8388424" cy="707886"/>
          </a:xfrm>
          <a:prstGeom prst="rect">
            <a:avLst/>
          </a:prstGeom>
          <a:noFill/>
        </p:spPr>
        <p:txBody>
          <a:bodyPr wrap="square" rtlCol="0">
            <a:spAutoFit/>
          </a:bodyPr>
          <a:lstStyle/>
          <a:p>
            <a:r>
              <a:rPr lang="pt-BR" sz="4000" dirty="0" smtClean="0">
                <a:solidFill>
                  <a:schemeClr val="bg1"/>
                </a:solidFill>
                <a:latin typeface="Leelawadee" pitchFamily="34" charset="-34"/>
                <a:cs typeface="Leelawadee" pitchFamily="34" charset="-34"/>
              </a:rPr>
              <a:t>3| ROSA BRANCA </a:t>
            </a:r>
            <a:r>
              <a:rPr lang="pt-BR" sz="3200" dirty="0" smtClean="0">
                <a:solidFill>
                  <a:schemeClr val="bg1"/>
                </a:solidFill>
                <a:latin typeface="Leelawadee" pitchFamily="34" charset="-34"/>
                <a:cs typeface="Leelawadee" pitchFamily="34" charset="-34"/>
              </a:rPr>
              <a:t>o livro de </a:t>
            </a:r>
            <a:r>
              <a:rPr lang="pt-BR" sz="3200" dirty="0" err="1" smtClean="0">
                <a:solidFill>
                  <a:schemeClr val="bg1"/>
                </a:solidFill>
                <a:latin typeface="Leelawadee" pitchFamily="34" charset="-34"/>
                <a:cs typeface="Leelawadee" pitchFamily="34" charset="-34"/>
              </a:rPr>
              <a:t>Inge</a:t>
            </a:r>
            <a:r>
              <a:rPr lang="pt-BR" sz="3200" dirty="0" smtClean="0">
                <a:solidFill>
                  <a:schemeClr val="bg1"/>
                </a:solidFill>
                <a:latin typeface="Leelawadee" pitchFamily="34" charset="-34"/>
                <a:cs typeface="Leelawadee" pitchFamily="34" charset="-34"/>
              </a:rPr>
              <a:t> </a:t>
            </a:r>
            <a:r>
              <a:rPr lang="pt-BR" sz="3200" dirty="0" err="1" smtClean="0">
                <a:solidFill>
                  <a:schemeClr val="bg1"/>
                </a:solidFill>
                <a:latin typeface="Leelawadee" pitchFamily="34" charset="-34"/>
                <a:cs typeface="Leelawadee" pitchFamily="34" charset="-34"/>
              </a:rPr>
              <a:t>Scholl</a:t>
            </a:r>
            <a:r>
              <a:rPr lang="pt-BR" sz="3200" dirty="0" smtClean="0">
                <a:solidFill>
                  <a:schemeClr val="bg1"/>
                </a:solidFill>
                <a:latin typeface="Leelawadee" pitchFamily="34" charset="-34"/>
                <a:cs typeface="Leelawadee" pitchFamily="34" charset="-34"/>
              </a:rPr>
              <a:t> </a:t>
            </a:r>
            <a:endParaRPr lang="pt-BR" sz="3200" dirty="0">
              <a:solidFill>
                <a:schemeClr val="bg1"/>
              </a:solidFill>
              <a:latin typeface="Leelawadee" pitchFamily="34" charset="-34"/>
              <a:cs typeface="Leelawadee" pitchFamily="34" charset="-34"/>
            </a:endParaRPr>
          </a:p>
        </p:txBody>
      </p:sp>
      <p:pic>
        <p:nvPicPr>
          <p:cNvPr id="2050" name="Picture 2"/>
          <p:cNvPicPr>
            <a:picLocks noChangeAspect="1" noChangeArrowheads="1"/>
          </p:cNvPicPr>
          <p:nvPr/>
        </p:nvPicPr>
        <p:blipFill>
          <a:blip r:embed="rId3" cstate="print"/>
          <a:srcRect l="49528" t="9532" r="22800" b="16641"/>
          <a:stretch>
            <a:fillRect/>
          </a:stretch>
        </p:blipFill>
        <p:spPr bwMode="auto">
          <a:xfrm>
            <a:off x="0" y="913284"/>
            <a:ext cx="3203848" cy="4805772"/>
          </a:xfrm>
          <a:prstGeom prst="rect">
            <a:avLst/>
          </a:prstGeom>
          <a:noFill/>
          <a:ln w="9525">
            <a:noFill/>
            <a:miter lim="800000"/>
            <a:headEnd/>
            <a:tailEnd/>
          </a:ln>
        </p:spPr>
      </p:pic>
      <p:sp>
        <p:nvSpPr>
          <p:cNvPr id="7" name="CaixaDeTexto 6"/>
          <p:cNvSpPr txBox="1"/>
          <p:nvPr/>
        </p:nvSpPr>
        <p:spPr>
          <a:xfrm>
            <a:off x="3347864" y="1129308"/>
            <a:ext cx="2016224" cy="1569660"/>
          </a:xfrm>
          <a:prstGeom prst="rect">
            <a:avLst/>
          </a:prstGeom>
          <a:noFill/>
        </p:spPr>
        <p:txBody>
          <a:bodyPr wrap="square" rtlCol="0">
            <a:spAutoFit/>
          </a:bodyPr>
          <a:lstStyle/>
          <a:p>
            <a:r>
              <a:rPr lang="pt-BR" b="1" dirty="0" smtClean="0">
                <a:solidFill>
                  <a:schemeClr val="bg1"/>
                </a:solidFill>
                <a:ea typeface="Kozuka Gothic Pro M" pitchFamily="34" charset="-128"/>
              </a:rPr>
              <a:t>CORPUS</a:t>
            </a:r>
          </a:p>
          <a:p>
            <a:pPr algn="r"/>
            <a:r>
              <a:rPr lang="pt-BR" sz="2000" b="1" i="1" dirty="0" err="1" smtClean="0">
                <a:ea typeface="Kozuka Gothic Pro M" pitchFamily="34" charset="-128"/>
              </a:rPr>
              <a:t>Die</a:t>
            </a:r>
            <a:r>
              <a:rPr lang="pt-BR" sz="2000" b="1" i="1" dirty="0" smtClean="0">
                <a:ea typeface="Kozuka Gothic Pro M" pitchFamily="34" charset="-128"/>
              </a:rPr>
              <a:t> </a:t>
            </a:r>
            <a:r>
              <a:rPr lang="pt-BR" sz="2000" b="1" i="1" dirty="0" err="1" smtClean="0">
                <a:ea typeface="Kozuka Gothic Pro M" pitchFamily="34" charset="-128"/>
              </a:rPr>
              <a:t>Weiße</a:t>
            </a:r>
            <a:r>
              <a:rPr lang="pt-BR" sz="2000" b="1" i="1" dirty="0" smtClean="0">
                <a:ea typeface="Kozuka Gothic Pro M" pitchFamily="34" charset="-128"/>
              </a:rPr>
              <a:t> Rose</a:t>
            </a:r>
            <a:r>
              <a:rPr lang="pt-BR" sz="2000" dirty="0" smtClean="0">
                <a:ea typeface="Kozuka Gothic Pro M" pitchFamily="34" charset="-128"/>
              </a:rPr>
              <a:t> </a:t>
            </a:r>
            <a:r>
              <a:rPr lang="pt-BR" sz="2000" dirty="0" err="1" smtClean="0">
                <a:ea typeface="Kozuka Gothic Pro M" pitchFamily="34" charset="-128"/>
              </a:rPr>
              <a:t>von</a:t>
            </a:r>
            <a:r>
              <a:rPr lang="pt-BR" sz="2000" dirty="0" smtClean="0">
                <a:ea typeface="Kozuka Gothic Pro M" pitchFamily="34" charset="-128"/>
              </a:rPr>
              <a:t> </a:t>
            </a:r>
            <a:r>
              <a:rPr lang="pt-BR" sz="2000" dirty="0" err="1" smtClean="0">
                <a:ea typeface="Kozuka Gothic Pro M" pitchFamily="34" charset="-128"/>
              </a:rPr>
              <a:t>Inge</a:t>
            </a:r>
            <a:r>
              <a:rPr lang="pt-BR" sz="2000" dirty="0" smtClean="0">
                <a:ea typeface="Kozuka Gothic Pro M" pitchFamily="34" charset="-128"/>
              </a:rPr>
              <a:t> </a:t>
            </a:r>
            <a:r>
              <a:rPr lang="pt-BR" sz="2000" dirty="0" err="1" smtClean="0">
                <a:ea typeface="Kozuka Gothic Pro M" pitchFamily="34" charset="-128"/>
              </a:rPr>
              <a:t>Scholl</a:t>
            </a:r>
            <a:r>
              <a:rPr lang="pt-BR" sz="2000" dirty="0" smtClean="0">
                <a:ea typeface="Kozuka Gothic Pro M" pitchFamily="34" charset="-128"/>
              </a:rPr>
              <a:t>, 1952/1955</a:t>
            </a:r>
            <a:r>
              <a:rPr lang="pt-BR" sz="2000" dirty="0" smtClean="0">
                <a:ea typeface="Kozuka Gothic Pro M" pitchFamily="34" charset="-128"/>
              </a:rPr>
              <a:t> </a:t>
            </a:r>
            <a:endParaRPr lang="pt-BR" sz="2000" dirty="0" smtClean="0"/>
          </a:p>
          <a:p>
            <a:endParaRPr lang="pt-BR" dirty="0"/>
          </a:p>
        </p:txBody>
      </p:sp>
      <p:sp>
        <p:nvSpPr>
          <p:cNvPr id="24" name="CaixaDeTexto 23"/>
          <p:cNvSpPr txBox="1"/>
          <p:nvPr/>
        </p:nvSpPr>
        <p:spPr>
          <a:xfrm>
            <a:off x="3707904" y="3433564"/>
            <a:ext cx="2016224" cy="1600438"/>
          </a:xfrm>
          <a:prstGeom prst="rect">
            <a:avLst/>
          </a:prstGeom>
          <a:noFill/>
        </p:spPr>
        <p:txBody>
          <a:bodyPr wrap="square" rtlCol="0">
            <a:spAutoFit/>
          </a:bodyPr>
          <a:lstStyle/>
          <a:p>
            <a:r>
              <a:rPr lang="pt-BR" sz="2000" b="1" dirty="0" smtClean="0">
                <a:solidFill>
                  <a:schemeClr val="bg1"/>
                </a:solidFill>
                <a:ea typeface="Kozuka Gothic Pro M" pitchFamily="34" charset="-128"/>
              </a:rPr>
              <a:t>CORPUS</a:t>
            </a:r>
          </a:p>
          <a:p>
            <a:r>
              <a:rPr lang="pt-BR" sz="2000" b="1" i="1" dirty="0" smtClean="0">
                <a:ea typeface="Kozuka Gothic Pro M" pitchFamily="34" charset="-128"/>
              </a:rPr>
              <a:t>A Rosa Branca</a:t>
            </a:r>
          </a:p>
          <a:p>
            <a:r>
              <a:rPr lang="pt-BR" sz="2000" dirty="0" smtClean="0">
                <a:ea typeface="Kozuka Gothic Pro M" pitchFamily="34" charset="-128"/>
              </a:rPr>
              <a:t>de </a:t>
            </a:r>
            <a:r>
              <a:rPr lang="pt-BR" sz="2000" dirty="0" err="1" smtClean="0">
                <a:ea typeface="Kozuka Gothic Pro M" pitchFamily="34" charset="-128"/>
              </a:rPr>
              <a:t>Inge</a:t>
            </a:r>
            <a:r>
              <a:rPr lang="pt-BR" sz="2000" dirty="0" smtClean="0">
                <a:ea typeface="Kozuka Gothic Pro M" pitchFamily="34" charset="-128"/>
              </a:rPr>
              <a:t> </a:t>
            </a:r>
            <a:r>
              <a:rPr lang="pt-BR" sz="2000" dirty="0" err="1" smtClean="0">
                <a:ea typeface="Kozuka Gothic Pro M" pitchFamily="34" charset="-128"/>
              </a:rPr>
              <a:t>Scholl</a:t>
            </a:r>
            <a:r>
              <a:rPr lang="pt-BR" sz="2000" dirty="0" smtClean="0">
                <a:ea typeface="Kozuka Gothic Pro M" pitchFamily="34" charset="-128"/>
              </a:rPr>
              <a:t>, 2013/2014</a:t>
            </a:r>
            <a:r>
              <a:rPr lang="pt-BR" sz="2000" dirty="0" smtClean="0">
                <a:ea typeface="Kozuka Gothic Pro M" pitchFamily="34" charset="-128"/>
              </a:rPr>
              <a:t> </a:t>
            </a:r>
            <a:endParaRPr lang="pt-BR" sz="2000" dirty="0" smtClean="0"/>
          </a:p>
          <a:p>
            <a:endParaRPr lang="pt-BR" dirty="0"/>
          </a:p>
        </p:txBody>
      </p:sp>
      <p:cxnSp>
        <p:nvCxnSpPr>
          <p:cNvPr id="25" name="Conector reto 24"/>
          <p:cNvCxnSpPr/>
          <p:nvPr/>
        </p:nvCxnSpPr>
        <p:spPr>
          <a:xfrm>
            <a:off x="3779912" y="4801716"/>
            <a:ext cx="2448272" cy="0"/>
          </a:xfrm>
          <a:prstGeom prst="line">
            <a:avLst/>
          </a:prstGeom>
          <a:ln w="28575">
            <a:solidFill>
              <a:schemeClr val="bg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2051" name="Picture 3"/>
          <p:cNvPicPr>
            <a:picLocks noChangeAspect="1" noChangeArrowheads="1"/>
          </p:cNvPicPr>
          <p:nvPr/>
        </p:nvPicPr>
        <p:blipFill>
          <a:blip r:embed="rId4" cstate="print"/>
          <a:srcRect l="21221" t="10938" r="52213" b="13579"/>
          <a:stretch>
            <a:fillRect/>
          </a:stretch>
        </p:blipFill>
        <p:spPr bwMode="auto">
          <a:xfrm>
            <a:off x="6156176" y="913284"/>
            <a:ext cx="3024336" cy="483157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orma livre 21"/>
          <p:cNvSpPr/>
          <p:nvPr/>
        </p:nvSpPr>
        <p:spPr>
          <a:xfrm rot="16200000">
            <a:off x="6030626" y="1867854"/>
            <a:ext cx="2699372" cy="2592288"/>
          </a:xfrm>
          <a:custGeom>
            <a:avLst/>
            <a:gdLst>
              <a:gd name="connsiteX0" fmla="*/ 0 w 1385380"/>
              <a:gd name="connsiteY0" fmla="*/ 69269 h 1662456"/>
              <a:gd name="connsiteX1" fmla="*/ 20288 w 1385380"/>
              <a:gd name="connsiteY1" fmla="*/ 20288 h 1662456"/>
              <a:gd name="connsiteX2" fmla="*/ 69269 w 1385380"/>
              <a:gd name="connsiteY2" fmla="*/ 0 h 1662456"/>
              <a:gd name="connsiteX3" fmla="*/ 1316111 w 1385380"/>
              <a:gd name="connsiteY3" fmla="*/ 0 h 1662456"/>
              <a:gd name="connsiteX4" fmla="*/ 1365092 w 1385380"/>
              <a:gd name="connsiteY4" fmla="*/ 20288 h 1662456"/>
              <a:gd name="connsiteX5" fmla="*/ 1385380 w 1385380"/>
              <a:gd name="connsiteY5" fmla="*/ 69269 h 1662456"/>
              <a:gd name="connsiteX6" fmla="*/ 1385380 w 1385380"/>
              <a:gd name="connsiteY6" fmla="*/ 1593187 h 1662456"/>
              <a:gd name="connsiteX7" fmla="*/ 1365092 w 1385380"/>
              <a:gd name="connsiteY7" fmla="*/ 1642168 h 1662456"/>
              <a:gd name="connsiteX8" fmla="*/ 1316111 w 1385380"/>
              <a:gd name="connsiteY8" fmla="*/ 1662456 h 1662456"/>
              <a:gd name="connsiteX9" fmla="*/ 69269 w 1385380"/>
              <a:gd name="connsiteY9" fmla="*/ 1662456 h 1662456"/>
              <a:gd name="connsiteX10" fmla="*/ 20288 w 1385380"/>
              <a:gd name="connsiteY10" fmla="*/ 1642168 h 1662456"/>
              <a:gd name="connsiteX11" fmla="*/ 0 w 1385380"/>
              <a:gd name="connsiteY11" fmla="*/ 1593187 h 1662456"/>
              <a:gd name="connsiteX12" fmla="*/ 0 w 1385380"/>
              <a:gd name="connsiteY12" fmla="*/ 69269 h 166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5380" h="1662456">
                <a:moveTo>
                  <a:pt x="1327655" y="1"/>
                </a:moveTo>
                <a:cubicBezTo>
                  <a:pt x="1342965" y="1"/>
                  <a:pt x="1357647" y="8758"/>
                  <a:pt x="1368473" y="24346"/>
                </a:cubicBezTo>
                <a:cubicBezTo>
                  <a:pt x="1379298" y="39934"/>
                  <a:pt x="1385380" y="61077"/>
                  <a:pt x="1385380" y="83123"/>
                </a:cubicBezTo>
                <a:lnTo>
                  <a:pt x="1385380" y="1579333"/>
                </a:lnTo>
                <a:cubicBezTo>
                  <a:pt x="1385380" y="1601378"/>
                  <a:pt x="1379298" y="1622521"/>
                  <a:pt x="1368473" y="1638110"/>
                </a:cubicBezTo>
                <a:cubicBezTo>
                  <a:pt x="1357648" y="1653698"/>
                  <a:pt x="1342965" y="1662455"/>
                  <a:pt x="1327655" y="1662455"/>
                </a:cubicBezTo>
                <a:lnTo>
                  <a:pt x="57725" y="1662455"/>
                </a:lnTo>
                <a:cubicBezTo>
                  <a:pt x="42415" y="1662455"/>
                  <a:pt x="27733" y="1653698"/>
                  <a:pt x="16907" y="1638110"/>
                </a:cubicBezTo>
                <a:cubicBezTo>
                  <a:pt x="6082" y="1622522"/>
                  <a:pt x="0" y="1601379"/>
                  <a:pt x="0" y="1579333"/>
                </a:cubicBezTo>
                <a:lnTo>
                  <a:pt x="0" y="83123"/>
                </a:lnTo>
                <a:cubicBezTo>
                  <a:pt x="0" y="61078"/>
                  <a:pt x="6082" y="39935"/>
                  <a:pt x="16907" y="24346"/>
                </a:cubicBezTo>
                <a:cubicBezTo>
                  <a:pt x="27732" y="8758"/>
                  <a:pt x="42415" y="1"/>
                  <a:pt x="57725" y="1"/>
                </a:cubicBezTo>
                <a:lnTo>
                  <a:pt x="1327655" y="1"/>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99242" tIns="51436" rIns="66676" bIns="1108304" numCol="1" spcCol="1270" anchor="t" anchorCtr="0">
            <a:noAutofit/>
          </a:bodyPr>
          <a:lstStyle/>
          <a:p>
            <a:pPr lvl="0" algn="r" defTabSz="666750">
              <a:lnSpc>
                <a:spcPct val="90000"/>
              </a:lnSpc>
              <a:spcBef>
                <a:spcPct val="0"/>
              </a:spcBef>
              <a:spcAft>
                <a:spcPct val="35000"/>
              </a:spcAft>
            </a:pPr>
            <a:endParaRPr lang="pt-BR" sz="1500" kern="1200" dirty="0"/>
          </a:p>
        </p:txBody>
      </p:sp>
      <p:pic>
        <p:nvPicPr>
          <p:cNvPr id="12" name="Picture 2" descr="http://www.franadesivos.com.br/fotos/grande/3118fg1/papel-de-parede-abstrato-mod-43.jpg"/>
          <p:cNvPicPr>
            <a:picLocks noChangeAspect="1" noChangeArrowheads="1"/>
          </p:cNvPicPr>
          <p:nvPr/>
        </p:nvPicPr>
        <p:blipFill>
          <a:blip r:embed="rId2" cstate="print"/>
          <a:srcRect t="29060" b="59829"/>
          <a:stretch>
            <a:fillRect/>
          </a:stretch>
        </p:blipFill>
        <p:spPr bwMode="auto">
          <a:xfrm>
            <a:off x="0" y="-22820"/>
            <a:ext cx="9144000" cy="936104"/>
          </a:xfrm>
          <a:prstGeom prst="rect">
            <a:avLst/>
          </a:prstGeom>
          <a:noFill/>
        </p:spPr>
      </p:pic>
      <p:sp>
        <p:nvSpPr>
          <p:cNvPr id="9" name="Retângulo 8"/>
          <p:cNvSpPr/>
          <p:nvPr/>
        </p:nvSpPr>
        <p:spPr>
          <a:xfrm>
            <a:off x="0" y="327059"/>
            <a:ext cx="9937104" cy="586225"/>
          </a:xfrm>
          <a:prstGeom prst="rect">
            <a:avLst/>
          </a:prstGeom>
          <a:solidFill>
            <a:schemeClr val="accent5">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p:cNvSpPr txBox="1"/>
          <p:nvPr/>
        </p:nvSpPr>
        <p:spPr>
          <a:xfrm>
            <a:off x="216024" y="193204"/>
            <a:ext cx="8388424" cy="707886"/>
          </a:xfrm>
          <a:prstGeom prst="rect">
            <a:avLst/>
          </a:prstGeom>
          <a:noFill/>
        </p:spPr>
        <p:txBody>
          <a:bodyPr wrap="square" rtlCol="0">
            <a:spAutoFit/>
          </a:bodyPr>
          <a:lstStyle/>
          <a:p>
            <a:r>
              <a:rPr lang="pt-BR" sz="4000" dirty="0" smtClean="0">
                <a:solidFill>
                  <a:schemeClr val="bg1"/>
                </a:solidFill>
                <a:latin typeface="Leelawadee" pitchFamily="34" charset="-34"/>
                <a:cs typeface="Leelawadee" pitchFamily="34" charset="-34"/>
              </a:rPr>
              <a:t>4| ROSA BRANCA </a:t>
            </a:r>
            <a:r>
              <a:rPr lang="pt-BR" sz="3200" dirty="0" smtClean="0">
                <a:solidFill>
                  <a:schemeClr val="bg1"/>
                </a:solidFill>
                <a:latin typeface="Leelawadee" pitchFamily="34" charset="-34"/>
                <a:cs typeface="Leelawadee" pitchFamily="34" charset="-34"/>
              </a:rPr>
              <a:t>projetos de mestrado </a:t>
            </a:r>
            <a:endParaRPr lang="pt-BR" sz="3200" dirty="0">
              <a:solidFill>
                <a:schemeClr val="bg1"/>
              </a:solidFill>
              <a:latin typeface="Leelawadee" pitchFamily="34" charset="-34"/>
              <a:cs typeface="Leelawadee" pitchFamily="34" charset="-34"/>
            </a:endParaRPr>
          </a:p>
        </p:txBody>
      </p:sp>
      <p:sp>
        <p:nvSpPr>
          <p:cNvPr id="15" name="Forma livre 14"/>
          <p:cNvSpPr/>
          <p:nvPr/>
        </p:nvSpPr>
        <p:spPr>
          <a:xfrm rot="16200000">
            <a:off x="414001" y="1848921"/>
            <a:ext cx="2699372" cy="2592288"/>
          </a:xfrm>
          <a:custGeom>
            <a:avLst/>
            <a:gdLst>
              <a:gd name="connsiteX0" fmla="*/ 0 w 1385380"/>
              <a:gd name="connsiteY0" fmla="*/ 69269 h 1662456"/>
              <a:gd name="connsiteX1" fmla="*/ 20288 w 1385380"/>
              <a:gd name="connsiteY1" fmla="*/ 20288 h 1662456"/>
              <a:gd name="connsiteX2" fmla="*/ 69269 w 1385380"/>
              <a:gd name="connsiteY2" fmla="*/ 0 h 1662456"/>
              <a:gd name="connsiteX3" fmla="*/ 1316111 w 1385380"/>
              <a:gd name="connsiteY3" fmla="*/ 0 h 1662456"/>
              <a:gd name="connsiteX4" fmla="*/ 1365092 w 1385380"/>
              <a:gd name="connsiteY4" fmla="*/ 20288 h 1662456"/>
              <a:gd name="connsiteX5" fmla="*/ 1385380 w 1385380"/>
              <a:gd name="connsiteY5" fmla="*/ 69269 h 1662456"/>
              <a:gd name="connsiteX6" fmla="*/ 1385380 w 1385380"/>
              <a:gd name="connsiteY6" fmla="*/ 1593187 h 1662456"/>
              <a:gd name="connsiteX7" fmla="*/ 1365092 w 1385380"/>
              <a:gd name="connsiteY7" fmla="*/ 1642168 h 1662456"/>
              <a:gd name="connsiteX8" fmla="*/ 1316111 w 1385380"/>
              <a:gd name="connsiteY8" fmla="*/ 1662456 h 1662456"/>
              <a:gd name="connsiteX9" fmla="*/ 69269 w 1385380"/>
              <a:gd name="connsiteY9" fmla="*/ 1662456 h 1662456"/>
              <a:gd name="connsiteX10" fmla="*/ 20288 w 1385380"/>
              <a:gd name="connsiteY10" fmla="*/ 1642168 h 1662456"/>
              <a:gd name="connsiteX11" fmla="*/ 0 w 1385380"/>
              <a:gd name="connsiteY11" fmla="*/ 1593187 h 1662456"/>
              <a:gd name="connsiteX12" fmla="*/ 0 w 1385380"/>
              <a:gd name="connsiteY12" fmla="*/ 69269 h 166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5380" h="1662456">
                <a:moveTo>
                  <a:pt x="1327655" y="1"/>
                </a:moveTo>
                <a:cubicBezTo>
                  <a:pt x="1342965" y="1"/>
                  <a:pt x="1357647" y="8758"/>
                  <a:pt x="1368473" y="24346"/>
                </a:cubicBezTo>
                <a:cubicBezTo>
                  <a:pt x="1379298" y="39934"/>
                  <a:pt x="1385380" y="61077"/>
                  <a:pt x="1385380" y="83123"/>
                </a:cubicBezTo>
                <a:lnTo>
                  <a:pt x="1385380" y="1579333"/>
                </a:lnTo>
                <a:cubicBezTo>
                  <a:pt x="1385380" y="1601378"/>
                  <a:pt x="1379298" y="1622521"/>
                  <a:pt x="1368473" y="1638110"/>
                </a:cubicBezTo>
                <a:cubicBezTo>
                  <a:pt x="1357648" y="1653698"/>
                  <a:pt x="1342965" y="1662455"/>
                  <a:pt x="1327655" y="1662455"/>
                </a:cubicBezTo>
                <a:lnTo>
                  <a:pt x="57725" y="1662455"/>
                </a:lnTo>
                <a:cubicBezTo>
                  <a:pt x="42415" y="1662455"/>
                  <a:pt x="27733" y="1653698"/>
                  <a:pt x="16907" y="1638110"/>
                </a:cubicBezTo>
                <a:cubicBezTo>
                  <a:pt x="6082" y="1622522"/>
                  <a:pt x="0" y="1601379"/>
                  <a:pt x="0" y="1579333"/>
                </a:cubicBezTo>
                <a:lnTo>
                  <a:pt x="0" y="83123"/>
                </a:lnTo>
                <a:cubicBezTo>
                  <a:pt x="0" y="61078"/>
                  <a:pt x="6082" y="39935"/>
                  <a:pt x="16907" y="24346"/>
                </a:cubicBezTo>
                <a:cubicBezTo>
                  <a:pt x="27732" y="8758"/>
                  <a:pt x="42415" y="1"/>
                  <a:pt x="57725" y="1"/>
                </a:cubicBezTo>
                <a:lnTo>
                  <a:pt x="1327655" y="1"/>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99242" tIns="51436" rIns="66676" bIns="1108304" numCol="1" spcCol="1270" anchor="t" anchorCtr="0">
            <a:noAutofit/>
          </a:bodyPr>
          <a:lstStyle/>
          <a:p>
            <a:pPr lvl="0" algn="r" defTabSz="666750">
              <a:lnSpc>
                <a:spcPct val="90000"/>
              </a:lnSpc>
              <a:spcBef>
                <a:spcPct val="0"/>
              </a:spcBef>
              <a:spcAft>
                <a:spcPct val="35000"/>
              </a:spcAft>
            </a:pPr>
            <a:endParaRPr lang="pt-BR" sz="1500" kern="1200" dirty="0"/>
          </a:p>
        </p:txBody>
      </p:sp>
      <p:sp>
        <p:nvSpPr>
          <p:cNvPr id="18" name="CaixaDeTexto 17"/>
          <p:cNvSpPr txBox="1"/>
          <p:nvPr/>
        </p:nvSpPr>
        <p:spPr>
          <a:xfrm>
            <a:off x="467541" y="1939394"/>
            <a:ext cx="2592288" cy="2862322"/>
          </a:xfrm>
          <a:prstGeom prst="rect">
            <a:avLst/>
          </a:prstGeom>
          <a:noFill/>
        </p:spPr>
        <p:txBody>
          <a:bodyPr wrap="square" rtlCol="0">
            <a:spAutoFit/>
          </a:bodyPr>
          <a:lstStyle/>
          <a:p>
            <a:r>
              <a:rPr lang="pt-BR" dirty="0" smtClean="0"/>
              <a:t> </a:t>
            </a:r>
            <a:r>
              <a:rPr lang="pt-BR" i="1" dirty="0" smtClean="0"/>
              <a:t>Quando a história (re)conta a história:</a:t>
            </a:r>
            <a:r>
              <a:rPr lang="pt-BR" dirty="0" smtClean="0"/>
              <a:t> </a:t>
            </a:r>
            <a:r>
              <a:rPr lang="pt-BR" i="1" dirty="0" smtClean="0"/>
              <a:t>análise textual e tradução comentada de interrogatórios da “Rosa Branca”</a:t>
            </a:r>
            <a:r>
              <a:rPr lang="pt-BR" dirty="0" smtClean="0"/>
              <a:t> </a:t>
            </a:r>
            <a:endParaRPr lang="pt-BR" dirty="0" smtClean="0"/>
          </a:p>
          <a:p>
            <a:endParaRPr lang="pt-BR" dirty="0" smtClean="0"/>
          </a:p>
          <a:p>
            <a:r>
              <a:rPr lang="pt-BR" dirty="0" smtClean="0"/>
              <a:t>D</a:t>
            </a:r>
            <a:r>
              <a:rPr lang="pt-BR" dirty="0" smtClean="0"/>
              <a:t>efendida </a:t>
            </a:r>
            <a:r>
              <a:rPr lang="pt-BR" dirty="0" smtClean="0"/>
              <a:t>por Anna Carolina </a:t>
            </a:r>
            <a:r>
              <a:rPr lang="pt-BR" dirty="0" err="1" smtClean="0"/>
              <a:t>Schäfer</a:t>
            </a:r>
            <a:r>
              <a:rPr lang="pt-BR" dirty="0" smtClean="0"/>
              <a:t> em 2015</a:t>
            </a:r>
          </a:p>
          <a:p>
            <a:endParaRPr lang="pt-BR" dirty="0"/>
          </a:p>
        </p:txBody>
      </p:sp>
      <p:sp>
        <p:nvSpPr>
          <p:cNvPr id="21" name="Forma livre 20"/>
          <p:cNvSpPr/>
          <p:nvPr/>
        </p:nvSpPr>
        <p:spPr>
          <a:xfrm rot="16200000">
            <a:off x="3222314" y="1867854"/>
            <a:ext cx="2699372" cy="2592288"/>
          </a:xfrm>
          <a:custGeom>
            <a:avLst/>
            <a:gdLst>
              <a:gd name="connsiteX0" fmla="*/ 0 w 1385380"/>
              <a:gd name="connsiteY0" fmla="*/ 69269 h 1662456"/>
              <a:gd name="connsiteX1" fmla="*/ 20288 w 1385380"/>
              <a:gd name="connsiteY1" fmla="*/ 20288 h 1662456"/>
              <a:gd name="connsiteX2" fmla="*/ 69269 w 1385380"/>
              <a:gd name="connsiteY2" fmla="*/ 0 h 1662456"/>
              <a:gd name="connsiteX3" fmla="*/ 1316111 w 1385380"/>
              <a:gd name="connsiteY3" fmla="*/ 0 h 1662456"/>
              <a:gd name="connsiteX4" fmla="*/ 1365092 w 1385380"/>
              <a:gd name="connsiteY4" fmla="*/ 20288 h 1662456"/>
              <a:gd name="connsiteX5" fmla="*/ 1385380 w 1385380"/>
              <a:gd name="connsiteY5" fmla="*/ 69269 h 1662456"/>
              <a:gd name="connsiteX6" fmla="*/ 1385380 w 1385380"/>
              <a:gd name="connsiteY6" fmla="*/ 1593187 h 1662456"/>
              <a:gd name="connsiteX7" fmla="*/ 1365092 w 1385380"/>
              <a:gd name="connsiteY7" fmla="*/ 1642168 h 1662456"/>
              <a:gd name="connsiteX8" fmla="*/ 1316111 w 1385380"/>
              <a:gd name="connsiteY8" fmla="*/ 1662456 h 1662456"/>
              <a:gd name="connsiteX9" fmla="*/ 69269 w 1385380"/>
              <a:gd name="connsiteY9" fmla="*/ 1662456 h 1662456"/>
              <a:gd name="connsiteX10" fmla="*/ 20288 w 1385380"/>
              <a:gd name="connsiteY10" fmla="*/ 1642168 h 1662456"/>
              <a:gd name="connsiteX11" fmla="*/ 0 w 1385380"/>
              <a:gd name="connsiteY11" fmla="*/ 1593187 h 1662456"/>
              <a:gd name="connsiteX12" fmla="*/ 0 w 1385380"/>
              <a:gd name="connsiteY12" fmla="*/ 69269 h 166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85380" h="1662456">
                <a:moveTo>
                  <a:pt x="1327655" y="1"/>
                </a:moveTo>
                <a:cubicBezTo>
                  <a:pt x="1342965" y="1"/>
                  <a:pt x="1357647" y="8758"/>
                  <a:pt x="1368473" y="24346"/>
                </a:cubicBezTo>
                <a:cubicBezTo>
                  <a:pt x="1379298" y="39934"/>
                  <a:pt x="1385380" y="61077"/>
                  <a:pt x="1385380" y="83123"/>
                </a:cubicBezTo>
                <a:lnTo>
                  <a:pt x="1385380" y="1579333"/>
                </a:lnTo>
                <a:cubicBezTo>
                  <a:pt x="1385380" y="1601378"/>
                  <a:pt x="1379298" y="1622521"/>
                  <a:pt x="1368473" y="1638110"/>
                </a:cubicBezTo>
                <a:cubicBezTo>
                  <a:pt x="1357648" y="1653698"/>
                  <a:pt x="1342965" y="1662455"/>
                  <a:pt x="1327655" y="1662455"/>
                </a:cubicBezTo>
                <a:lnTo>
                  <a:pt x="57725" y="1662455"/>
                </a:lnTo>
                <a:cubicBezTo>
                  <a:pt x="42415" y="1662455"/>
                  <a:pt x="27733" y="1653698"/>
                  <a:pt x="16907" y="1638110"/>
                </a:cubicBezTo>
                <a:cubicBezTo>
                  <a:pt x="6082" y="1622522"/>
                  <a:pt x="0" y="1601379"/>
                  <a:pt x="0" y="1579333"/>
                </a:cubicBezTo>
                <a:lnTo>
                  <a:pt x="0" y="83123"/>
                </a:lnTo>
                <a:cubicBezTo>
                  <a:pt x="0" y="61078"/>
                  <a:pt x="6082" y="39935"/>
                  <a:pt x="16907" y="24346"/>
                </a:cubicBezTo>
                <a:cubicBezTo>
                  <a:pt x="27732" y="8758"/>
                  <a:pt x="42415" y="1"/>
                  <a:pt x="57725" y="1"/>
                </a:cubicBezTo>
                <a:lnTo>
                  <a:pt x="1327655" y="1"/>
                </a:lnTo>
                <a:close/>
              </a:path>
            </a:pathLst>
          </a:custGeom>
          <a:solidFill>
            <a:srgbClr val="00B0F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99242" tIns="51436" rIns="66676" bIns="1108304" numCol="1" spcCol="1270" anchor="t" anchorCtr="0">
            <a:noAutofit/>
          </a:bodyPr>
          <a:lstStyle/>
          <a:p>
            <a:pPr lvl="0" algn="r" defTabSz="666750">
              <a:lnSpc>
                <a:spcPct val="90000"/>
              </a:lnSpc>
              <a:spcBef>
                <a:spcPct val="0"/>
              </a:spcBef>
              <a:spcAft>
                <a:spcPct val="35000"/>
              </a:spcAft>
            </a:pPr>
            <a:endParaRPr lang="pt-BR" sz="1500" kern="1200" dirty="0"/>
          </a:p>
        </p:txBody>
      </p:sp>
      <p:sp>
        <p:nvSpPr>
          <p:cNvPr id="19" name="CaixaDeTexto 18"/>
          <p:cNvSpPr txBox="1"/>
          <p:nvPr/>
        </p:nvSpPr>
        <p:spPr>
          <a:xfrm>
            <a:off x="3275856" y="1921396"/>
            <a:ext cx="2520280" cy="2862322"/>
          </a:xfrm>
          <a:prstGeom prst="rect">
            <a:avLst/>
          </a:prstGeom>
          <a:noFill/>
        </p:spPr>
        <p:txBody>
          <a:bodyPr wrap="square" rtlCol="0">
            <a:spAutoFit/>
          </a:bodyPr>
          <a:lstStyle/>
          <a:p>
            <a:r>
              <a:rPr lang="pt-BR" dirty="0" smtClean="0"/>
              <a:t> </a:t>
            </a:r>
            <a:r>
              <a:rPr lang="pt-BR" i="1" dirty="0" smtClean="0"/>
              <a:t>Tradução e memória:</a:t>
            </a:r>
          </a:p>
          <a:p>
            <a:r>
              <a:rPr lang="pt-BR" i="1" dirty="0" smtClean="0"/>
              <a:t>a </a:t>
            </a:r>
            <a:r>
              <a:rPr lang="pt-BR" i="1" dirty="0" err="1" smtClean="0"/>
              <a:t>legendagem</a:t>
            </a:r>
            <a:r>
              <a:rPr lang="pt-BR" i="1" dirty="0" smtClean="0"/>
              <a:t> de um filme-testemunho sobre a Rosa Branca</a:t>
            </a:r>
            <a:endParaRPr lang="pt-BR" dirty="0" smtClean="0"/>
          </a:p>
          <a:p>
            <a:endParaRPr lang="pt-BR" dirty="0" smtClean="0"/>
          </a:p>
          <a:p>
            <a:endParaRPr lang="pt-BR" dirty="0" smtClean="0"/>
          </a:p>
          <a:p>
            <a:endParaRPr lang="pt-BR" dirty="0" smtClean="0"/>
          </a:p>
          <a:p>
            <a:r>
              <a:rPr lang="pt-BR" dirty="0" smtClean="0"/>
              <a:t>D</a:t>
            </a:r>
            <a:r>
              <a:rPr lang="pt-BR" dirty="0" smtClean="0"/>
              <a:t>efendida </a:t>
            </a:r>
            <a:r>
              <a:rPr lang="pt-BR" dirty="0" smtClean="0"/>
              <a:t>por </a:t>
            </a:r>
            <a:r>
              <a:rPr lang="pt-BR" dirty="0" err="1" smtClean="0"/>
              <a:t>Yasmin</a:t>
            </a:r>
            <a:r>
              <a:rPr lang="pt-BR" dirty="0" smtClean="0"/>
              <a:t> </a:t>
            </a:r>
            <a:r>
              <a:rPr lang="pt-BR" dirty="0" err="1" smtClean="0"/>
              <a:t>Cobaiachi</a:t>
            </a:r>
            <a:r>
              <a:rPr lang="pt-BR" dirty="0" smtClean="0"/>
              <a:t> </a:t>
            </a:r>
            <a:r>
              <a:rPr lang="pt-BR" dirty="0" err="1" smtClean="0"/>
              <a:t>Utida</a:t>
            </a:r>
            <a:r>
              <a:rPr lang="pt-BR" dirty="0" smtClean="0"/>
              <a:t> </a:t>
            </a:r>
            <a:r>
              <a:rPr lang="pt-BR" dirty="0" smtClean="0"/>
              <a:t>em </a:t>
            </a:r>
            <a:r>
              <a:rPr lang="pt-BR" dirty="0" smtClean="0"/>
              <a:t>2016</a:t>
            </a:r>
            <a:endParaRPr lang="pt-BR" dirty="0" smtClean="0"/>
          </a:p>
          <a:p>
            <a:endParaRPr lang="pt-BR" dirty="0"/>
          </a:p>
        </p:txBody>
      </p:sp>
      <p:sp>
        <p:nvSpPr>
          <p:cNvPr id="20" name="CaixaDeTexto 19"/>
          <p:cNvSpPr txBox="1"/>
          <p:nvPr/>
        </p:nvSpPr>
        <p:spPr>
          <a:xfrm>
            <a:off x="6156176" y="1921396"/>
            <a:ext cx="2592288" cy="3139321"/>
          </a:xfrm>
          <a:prstGeom prst="rect">
            <a:avLst/>
          </a:prstGeom>
          <a:noFill/>
        </p:spPr>
        <p:txBody>
          <a:bodyPr wrap="square" rtlCol="0">
            <a:spAutoFit/>
          </a:bodyPr>
          <a:lstStyle/>
          <a:p>
            <a:r>
              <a:rPr lang="pt-BR" dirty="0" smtClean="0"/>
              <a:t> </a:t>
            </a:r>
            <a:r>
              <a:rPr lang="pt-BR" i="1" dirty="0" smtClean="0"/>
              <a:t>A Rosa Branca e a correção da (in)justiça nacional-socialista no Pós-guerra: interface entre História, Direito e </a:t>
            </a:r>
            <a:r>
              <a:rPr lang="pt-BR" i="1" dirty="0" smtClean="0"/>
              <a:t>Tradução</a:t>
            </a:r>
          </a:p>
          <a:p>
            <a:endParaRPr lang="pt-BR" dirty="0" smtClean="0"/>
          </a:p>
          <a:p>
            <a:r>
              <a:rPr lang="pt-BR" dirty="0" smtClean="0"/>
              <a:t>De Janaina </a:t>
            </a:r>
            <a:r>
              <a:rPr lang="pt-BR" dirty="0" smtClean="0"/>
              <a:t>Lopes Salgado,  </a:t>
            </a:r>
            <a:r>
              <a:rPr lang="pt-BR" dirty="0" smtClean="0"/>
              <a:t>defesa em 2017</a:t>
            </a:r>
            <a:endParaRPr lang="pt-BR" dirty="0" smtClean="0"/>
          </a:p>
          <a:p>
            <a:endParaRPr lang="pt-BR" dirty="0" smtClean="0"/>
          </a:p>
          <a:p>
            <a:endParaRPr lang="pt-BR" dirty="0"/>
          </a:p>
        </p:txBody>
      </p:sp>
      <p:sp>
        <p:nvSpPr>
          <p:cNvPr id="13" name="Fluxograma: Extrair 12"/>
          <p:cNvSpPr/>
          <p:nvPr/>
        </p:nvSpPr>
        <p:spPr>
          <a:xfrm rot="5400000">
            <a:off x="2943540" y="3405840"/>
            <a:ext cx="592624" cy="504056"/>
          </a:xfrm>
          <a:prstGeom prst="flowChartExtract">
            <a:avLst/>
          </a:prstGeom>
          <a:ln>
            <a:solidFill>
              <a:srgbClr val="002060"/>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
        <p:nvSpPr>
          <p:cNvPr id="23" name="Fluxograma: Extrair 22"/>
          <p:cNvSpPr/>
          <p:nvPr/>
        </p:nvSpPr>
        <p:spPr>
          <a:xfrm rot="5400000">
            <a:off x="5679844" y="3405840"/>
            <a:ext cx="592624" cy="504056"/>
          </a:xfrm>
          <a:prstGeom prst="flowChartExtract">
            <a:avLst/>
          </a:prstGeom>
          <a:ln>
            <a:solidFill>
              <a:srgbClr val="002060"/>
            </a:solidFill>
          </a:ln>
        </p:spPr>
        <p:style>
          <a:lnRef idx="2">
            <a:scrgbClr r="0" g="0" b="0"/>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27000" y="-442867"/>
            <a:ext cx="1674813" cy="2137833"/>
          </a:xfrm>
          <a:prstGeom prst="rect">
            <a:avLst/>
          </a:prstGeom>
          <a:noFill/>
          <a:ln w="9525">
            <a:noFill/>
            <a:miter lim="800000"/>
            <a:headEnd/>
            <a:tailEnd/>
          </a:ln>
        </p:spPr>
      </p:pic>
      <p:pic>
        <p:nvPicPr>
          <p:cNvPr id="5" name="Picture 7" descr="http://s3-eu-west-1.amazonaws.com/cover.allsize.lovelybooks.de/los_panfletos_de_la_rosa_blanca-9788481095814_l.jpg"/>
          <p:cNvPicPr>
            <a:picLocks noChangeAspect="1" noChangeArrowheads="1"/>
          </p:cNvPicPr>
          <p:nvPr/>
        </p:nvPicPr>
        <p:blipFill>
          <a:blip r:embed="rId3" cstate="print"/>
          <a:srcRect/>
          <a:stretch>
            <a:fillRect/>
          </a:stretch>
        </p:blipFill>
        <p:spPr bwMode="auto">
          <a:xfrm>
            <a:off x="4564065" y="-429637"/>
            <a:ext cx="1544637" cy="2139157"/>
          </a:xfrm>
          <a:prstGeom prst="rect">
            <a:avLst/>
          </a:prstGeom>
          <a:noFill/>
          <a:ln w="9525">
            <a:noFill/>
            <a:miter lim="800000"/>
            <a:headEnd/>
            <a:tailEnd/>
          </a:ln>
        </p:spPr>
      </p:pic>
      <p:pic>
        <p:nvPicPr>
          <p:cNvPr id="6" name="Picture 9"/>
          <p:cNvPicPr>
            <a:picLocks noChangeAspect="1" noChangeArrowheads="1"/>
          </p:cNvPicPr>
          <p:nvPr/>
        </p:nvPicPr>
        <p:blipFill>
          <a:blip r:embed="rId4" cstate="print"/>
          <a:srcRect/>
          <a:stretch>
            <a:fillRect/>
          </a:stretch>
        </p:blipFill>
        <p:spPr bwMode="auto">
          <a:xfrm>
            <a:off x="6108702" y="-425669"/>
            <a:ext cx="1616075" cy="2205302"/>
          </a:xfrm>
          <a:prstGeom prst="rect">
            <a:avLst/>
          </a:prstGeom>
          <a:noFill/>
          <a:ln w="9525">
            <a:noFill/>
            <a:miter lim="800000"/>
            <a:headEnd/>
            <a:tailEnd/>
          </a:ln>
        </p:spPr>
      </p:pic>
      <p:pic>
        <p:nvPicPr>
          <p:cNvPr id="7" name="Picture 5" descr="http://ecx.images-amazon.com/images/I/71U%2Bf08FXhL.jpg"/>
          <p:cNvPicPr>
            <a:picLocks noChangeAspect="1" noChangeArrowheads="1"/>
          </p:cNvPicPr>
          <p:nvPr/>
        </p:nvPicPr>
        <p:blipFill>
          <a:blip r:embed="rId5" cstate="print"/>
          <a:srcRect/>
          <a:stretch>
            <a:fillRect/>
          </a:stretch>
        </p:blipFill>
        <p:spPr bwMode="auto">
          <a:xfrm>
            <a:off x="2979740" y="-429636"/>
            <a:ext cx="1685925" cy="2152386"/>
          </a:xfrm>
          <a:prstGeom prst="rect">
            <a:avLst/>
          </a:prstGeom>
          <a:noFill/>
          <a:ln w="9525">
            <a:noFill/>
            <a:miter lim="800000"/>
            <a:headEnd/>
            <a:tailEnd/>
          </a:ln>
        </p:spPr>
      </p:pic>
      <p:pic>
        <p:nvPicPr>
          <p:cNvPr id="8" name="Picture 3"/>
          <p:cNvPicPr>
            <a:picLocks noChangeAspect="1" noChangeArrowheads="1"/>
          </p:cNvPicPr>
          <p:nvPr/>
        </p:nvPicPr>
        <p:blipFill>
          <a:blip r:embed="rId6" cstate="print"/>
          <a:srcRect/>
          <a:stretch>
            <a:fillRect/>
          </a:stretch>
        </p:blipFill>
        <p:spPr bwMode="auto">
          <a:xfrm>
            <a:off x="1535114" y="-442867"/>
            <a:ext cx="1546225" cy="2137833"/>
          </a:xfrm>
          <a:prstGeom prst="rect">
            <a:avLst/>
          </a:prstGeom>
          <a:noFill/>
          <a:ln w="9525">
            <a:noFill/>
            <a:miter lim="800000"/>
            <a:headEnd/>
            <a:tailEnd/>
          </a:ln>
        </p:spPr>
      </p:pic>
      <p:pic>
        <p:nvPicPr>
          <p:cNvPr id="9" name="Picture 4" descr="http://www.editora34.com.br/sendbinary_alta.asp?imagem=26529.jpg"/>
          <p:cNvPicPr>
            <a:picLocks noChangeAspect="1" noChangeArrowheads="1"/>
          </p:cNvPicPr>
          <p:nvPr/>
        </p:nvPicPr>
        <p:blipFill>
          <a:blip r:embed="rId7" cstate="print"/>
          <a:srcRect/>
          <a:stretch>
            <a:fillRect/>
          </a:stretch>
        </p:blipFill>
        <p:spPr bwMode="auto">
          <a:xfrm>
            <a:off x="7624765" y="-442866"/>
            <a:ext cx="1652587" cy="2178844"/>
          </a:xfrm>
          <a:prstGeom prst="rect">
            <a:avLst/>
          </a:prstGeom>
          <a:noFill/>
          <a:ln w="9525">
            <a:noFill/>
            <a:miter lim="800000"/>
            <a:headEnd/>
            <a:tailEnd/>
          </a:ln>
        </p:spPr>
      </p:pic>
      <p:pic>
        <p:nvPicPr>
          <p:cNvPr id="16" name="Picture 10" descr="http://ecx.images-amazon.com/images/I/41z3qhzBdfL._SY344_BO1,204,203,200_.jpg"/>
          <p:cNvPicPr>
            <a:picLocks noChangeAspect="1" noChangeArrowheads="1"/>
          </p:cNvPicPr>
          <p:nvPr/>
        </p:nvPicPr>
        <p:blipFill>
          <a:blip r:embed="rId8" cstate="print"/>
          <a:srcRect/>
          <a:stretch>
            <a:fillRect/>
          </a:stretch>
        </p:blipFill>
        <p:spPr bwMode="auto">
          <a:xfrm>
            <a:off x="3" y="1691779"/>
            <a:ext cx="1566841" cy="1980220"/>
          </a:xfrm>
          <a:prstGeom prst="rect">
            <a:avLst/>
          </a:prstGeom>
          <a:noFill/>
          <a:ln w="9525">
            <a:noFill/>
            <a:miter lim="800000"/>
            <a:headEnd/>
            <a:tailEnd/>
          </a:ln>
        </p:spPr>
      </p:pic>
      <p:pic>
        <p:nvPicPr>
          <p:cNvPr id="1026" name="Picture 2" descr="http://schubert-jutta.de/wp-content/uploads/zublau180-176x300.jpg"/>
          <p:cNvPicPr>
            <a:picLocks noChangeAspect="1" noChangeArrowheads="1"/>
          </p:cNvPicPr>
          <p:nvPr/>
        </p:nvPicPr>
        <p:blipFill>
          <a:blip r:embed="rId9" cstate="print"/>
          <a:srcRect/>
          <a:stretch>
            <a:fillRect/>
          </a:stretch>
        </p:blipFill>
        <p:spPr bwMode="auto">
          <a:xfrm>
            <a:off x="1547665" y="1691778"/>
            <a:ext cx="1394075" cy="1980220"/>
          </a:xfrm>
          <a:prstGeom prst="rect">
            <a:avLst/>
          </a:prstGeom>
          <a:noFill/>
        </p:spPr>
      </p:pic>
      <p:pic>
        <p:nvPicPr>
          <p:cNvPr id="1028" name="Picture 4" descr="http://www.readersplanet.de/Covers/9783455850338.jpg?width=133&amp;mode=crop&amp;height=200"/>
          <p:cNvPicPr>
            <a:picLocks noChangeAspect="1" noChangeArrowheads="1"/>
          </p:cNvPicPr>
          <p:nvPr/>
        </p:nvPicPr>
        <p:blipFill>
          <a:blip r:embed="rId10" cstate="print"/>
          <a:srcRect/>
          <a:stretch>
            <a:fillRect/>
          </a:stretch>
        </p:blipFill>
        <p:spPr bwMode="auto">
          <a:xfrm>
            <a:off x="2987824" y="1657367"/>
            <a:ext cx="1580216" cy="1980220"/>
          </a:xfrm>
          <a:prstGeom prst="rect">
            <a:avLst/>
          </a:prstGeom>
          <a:noFill/>
        </p:spPr>
      </p:pic>
      <p:pic>
        <p:nvPicPr>
          <p:cNvPr id="1030" name="Picture 6" descr="https://images-eu.ssl-images-amazon.com/images/I/318ZH8x7HBL._AC_UL320_SR212,320_.jpg"/>
          <p:cNvPicPr>
            <a:picLocks noChangeAspect="1" noChangeArrowheads="1"/>
          </p:cNvPicPr>
          <p:nvPr/>
        </p:nvPicPr>
        <p:blipFill>
          <a:blip r:embed="rId11" cstate="print"/>
          <a:srcRect/>
          <a:stretch>
            <a:fillRect/>
          </a:stretch>
        </p:blipFill>
        <p:spPr bwMode="auto">
          <a:xfrm>
            <a:off x="4572002" y="1751785"/>
            <a:ext cx="1621979" cy="2040226"/>
          </a:xfrm>
          <a:prstGeom prst="rect">
            <a:avLst/>
          </a:prstGeom>
          <a:noFill/>
        </p:spPr>
      </p:pic>
      <p:pic>
        <p:nvPicPr>
          <p:cNvPr id="1032" name="Picture 8" descr="https://images-na.ssl-images-amazon.com/images/I/51fUywx1uRL.jpg"/>
          <p:cNvPicPr>
            <a:picLocks noChangeAspect="1" noChangeArrowheads="1"/>
          </p:cNvPicPr>
          <p:nvPr/>
        </p:nvPicPr>
        <p:blipFill>
          <a:blip r:embed="rId12" cstate="print"/>
          <a:srcRect/>
          <a:stretch>
            <a:fillRect/>
          </a:stretch>
        </p:blipFill>
        <p:spPr bwMode="auto">
          <a:xfrm>
            <a:off x="6104763" y="1751784"/>
            <a:ext cx="1563581" cy="1980220"/>
          </a:xfrm>
          <a:prstGeom prst="rect">
            <a:avLst/>
          </a:prstGeom>
          <a:noFill/>
        </p:spPr>
      </p:pic>
      <p:pic>
        <p:nvPicPr>
          <p:cNvPr id="1034" name="Picture 10" descr="http://content-media.static.epidu.net/bdb/de-site/uploads_media/books/7c4f6348ea1a478ba9e10f5ec16f5fca/front_cover/7c4f6348ea1a478ba9e10f5ec16f5fca.front_cover.jpg"/>
          <p:cNvPicPr>
            <a:picLocks noChangeAspect="1" noChangeArrowheads="1"/>
          </p:cNvPicPr>
          <p:nvPr/>
        </p:nvPicPr>
        <p:blipFill>
          <a:blip r:embed="rId13" cstate="print"/>
          <a:srcRect/>
          <a:stretch>
            <a:fillRect/>
          </a:stretch>
        </p:blipFill>
        <p:spPr bwMode="auto">
          <a:xfrm>
            <a:off x="7668344" y="1751785"/>
            <a:ext cx="1475656" cy="1964027"/>
          </a:xfrm>
          <a:prstGeom prst="rect">
            <a:avLst/>
          </a:prstGeom>
          <a:noFill/>
        </p:spPr>
      </p:pic>
      <p:pic>
        <p:nvPicPr>
          <p:cNvPr id="1036" name="Picture 12" descr="https://images-na.ssl-images-amazon.com/images/I/51qIkdhvtNL.jpg"/>
          <p:cNvPicPr>
            <a:picLocks noChangeAspect="1" noChangeArrowheads="1"/>
          </p:cNvPicPr>
          <p:nvPr/>
        </p:nvPicPr>
        <p:blipFill>
          <a:blip r:embed="rId14" cstate="print"/>
          <a:srcRect t="14896" r="7033" b="1402"/>
          <a:stretch>
            <a:fillRect/>
          </a:stretch>
        </p:blipFill>
        <p:spPr bwMode="auto">
          <a:xfrm>
            <a:off x="0" y="3637587"/>
            <a:ext cx="2195736" cy="2220247"/>
          </a:xfrm>
          <a:prstGeom prst="rect">
            <a:avLst/>
          </a:prstGeom>
          <a:noFill/>
        </p:spPr>
      </p:pic>
      <p:pic>
        <p:nvPicPr>
          <p:cNvPr id="1038" name="Picture 14" descr="https://images-eu.ssl-images-amazon.com/images/I/51yswLv-mlL._AC_UL320_SR226,320_.jpg"/>
          <p:cNvPicPr>
            <a:picLocks noChangeAspect="1" noChangeArrowheads="1"/>
          </p:cNvPicPr>
          <p:nvPr/>
        </p:nvPicPr>
        <p:blipFill>
          <a:blip r:embed="rId15" cstate="print"/>
          <a:srcRect t="14174" r="2992"/>
          <a:stretch>
            <a:fillRect/>
          </a:stretch>
        </p:blipFill>
        <p:spPr bwMode="auto">
          <a:xfrm>
            <a:off x="2195736" y="3637587"/>
            <a:ext cx="2088232" cy="2179961"/>
          </a:xfrm>
          <a:prstGeom prst="rect">
            <a:avLst/>
          </a:prstGeom>
          <a:noFill/>
        </p:spPr>
      </p:pic>
      <p:pic>
        <p:nvPicPr>
          <p:cNvPr id="1040" name="Picture 16" descr="https://weltbild.scene7.com/asset/vgw/die-widerstaendigen-072128053.jpg"/>
          <p:cNvPicPr>
            <a:picLocks noChangeAspect="1" noChangeArrowheads="1"/>
          </p:cNvPicPr>
          <p:nvPr/>
        </p:nvPicPr>
        <p:blipFill>
          <a:blip r:embed="rId16" cstate="print"/>
          <a:srcRect/>
          <a:stretch>
            <a:fillRect/>
          </a:stretch>
        </p:blipFill>
        <p:spPr bwMode="auto">
          <a:xfrm>
            <a:off x="4283969" y="3637587"/>
            <a:ext cx="2279224" cy="2760307"/>
          </a:xfrm>
          <a:prstGeom prst="rect">
            <a:avLst/>
          </a:prstGeom>
          <a:noFill/>
        </p:spPr>
      </p:pic>
      <p:sp>
        <p:nvSpPr>
          <p:cNvPr id="1042" name="AutoShape 18" descr="data:image/jpeg;base64,/9j/4AAQSkZJRgABAQAAAQABAAD/2wCEAAkGBxQTEhUUExQVFhUXGCAaGBgXGR8gGhoYGhwdGh0cHhwcHSggHiAlHhcfIzEhJSkrLi4uHB8zODMtNygtLisBCgoKDg0OGxAQGywkICYsLCwsLCwsLCwsLCwsLCwsLCwsLCwsLCwsLCwsLCwsLCwsLCwsLCwsLCwsLCwsLCwsLP/AABEIAQsAvQMBIgACEQEDEQH/xAAcAAABBQEBAQAAAAAAAAAAAAAFAgMEBgcBAAj/xABHEAACAQIEBAMFBQMICQUBAAABAhEDIQAEEjEFIkFRBhNhMnGBkaEHFCNCsVLB8BUkYnOSstHhFjM0Q1NygtPxFyWzwtJj/8QAGAEAAwEBAAAAAAAAAAAAAAAAAAECAwT/xAApEQACAgMAAgEDAwUBAAAAAAAAAQIREiExA0EyImGBUXGhEyORscEE/9oADAMBAAIRAxEAPwDV/M9frhWo9zhjEfjJP3esQSCKbkEEgghSQQRcXxx2dSRPDHucdk9zjMcvxStQynCsytWqz1qqUqyu7OKi1NV4YmGGmzLG95FsS/vFSeOfi1fwUJpfiP8Ah/gs/JzcvMAbYZWBoknucc1nucVDwKzVaVCo5rhko0yWeqxWsaitJguQbgQSAwIPfCfF+ZbK5vKZo1HGWZjQrrrbQusHRU0g6RBmW92DYsd0XMMe+O6j3xnvhXN1fOzGRrPWL+atamz1GLjLPzxqnVy6Qh9akXwj7zU87ji+bVijRU0h5jxTJouxKc3LzAG3bAGBouo49qPrjNKHE61ChwiutWq5zD06VZHdnFQVB7UMTDKbysT1nEjhDvVzeeoM2YK/edCOtZ4ojy2e3OCOZRAgjAGBoWs+uPFj3OM48ScW8niOY8x8waC5DzNNKo9nNQKHAVhG/tDaZxJern0yeRqkDNlQWzFOm8NURhyMrL7egG4uCSPQgDAvuo98JqVdILEwAJJ9Bvij5zNJW4XWzVCtmQUpVdOqo6vTeSSGhrsnsgmbD1MlvDbCnkqOZqPUYtlaTPrqMwLBAxI1EgMxa8b2wCx0F+H8YpV58mqHgKTE2FRdaG/dTOJZY9/rio+C+MPVfN5bMMr1aVUsGU2ajV5l0kH8pJWeg0jpgJl89WyhXL5mpVqUM0FbLVy7a0qmCaLODq62v+pgHgaMSe5xwMZ3OKYabVOJ52j51ZUXLoyaargI5/Mo1R9IPUYBZXjtfMZbhVV3dXqZry6hRmUVFUsOYKQDMCfWfdgHgaeHPc/PHtZ7nFQ4Hm2zWazxrM+jL1PKp01ZgAFmXIU8zNEgmYG2BfibiAGWyb5bMVaiPn1XWtRwXpsahNPVI1AQFk/s3MzgDDdGh6j3Pzx7We5+eKxXyRq5VyHr0WrMgjzX10j5opyp1mLG6g6SQe+IHhritVqy5PN6hmsvMsCwWvS0nTU3hrxM9fWQEGJcHYzufrh7Jsb3J26+/DJ64dyX5vh+/BG8iZLRxcezVAVEZDMMpUwYMGxv0tjoOGDxKmKvlFgHiVU7sIuR6DCHGLfCJkPDOXpeTCswoAiiHYsKc7kAmJ/pGSOhx7/Rqh/OTz/zoRW5vaEFf+nlJFowV1qNyB8f47/UYXbDC2DchwGnSFJVappo2pqXOkWKiR+aATEzhziVKjWP3erDEgVdB6hHUhvg0fPEfiuXzNQvTRqQpOpWWViwJRxPK42bT2tPvwG/0OcqVNYTpqBSAQVNTMCusXIhdMaSCD2i2GH7ss65KmKxraR5pQU9XXQCWj5tiB/o1R1Zluec0umtze0oUqAP2eUkWjfDfCuBtSrtVaqWlXERGouyNLdOTRpXsGOBeV8Guj03FVJQqbKb6Vrqdm/N56z/AFQ9IA/IayPhyhS8khWbyF00dbFhTBsdIJiYtMT64jcP4Hl3WrVo1KunNc7slQjXIiQd1sfyxiLwvwvUptTLVVqBGZipVgst5RDLzWZWomPR29Zi5PwU6U0Tzl0jRqUBlD6aVSmxMNIJ1hgRcFB6EA/yHv8AR6j55rwTUal5Jkyppb6NO0SPfiPl+BZfK01KNVRKKvoh2bSrkFhBnUJUWIMdMc4LwFqFepULqwfXIAP56rVFkk30htP+G2IL+DIp10SsR5tNqayLJzOabAAzKI+j1jAL8hqrwOkaD5eCKdTV5kHmc1CS5LbyxJmMN5PKUTSWjSZtGXZUABMqaQBVSSLgDTvvbfDP8gfhZpA4WpmDUiqo5lFSdI3nlLHYjrtOBreEqkjTVpp+P52lUa16B0jmAj8AiY/N7wQF+4Yr8EpNmRmuYVtHl6la2iSYjY3M3vt2w6/CaTUlouNaIVK6jJDIQUM9wQL4H0fDpGWr0GqT5jFkaL0yQum5u2l11Am8QJMSWD4WgKoqkqKrOQ03Vw3KCpBBV3ZgekkW6AfkePB8vVq1aoaprrIUqQ7LqRDpIgQQAbSI998O5nw7QcUBpKrlyGpKh0hWGxgb/HAv/RJxJFVdZ66DsMycwFJn2SG8sjt8sT8hwHyWqOjJqIRaZYM2hUVUYSWk6gm8ztMxhDv7jmZ4dRptVzMtSYp+M6H2lQGCywQSBsYnpOIWV8O5Opl6VKnq8mhVLpDtIqqzXk3JBY+l/dg2tOpqhmplJaQFM6TGgTqiQJm1/TElEA2Ef54BZA9+EoSxLVSWKEkv/wANtSx0A1Xgb9cSKuRptUSqVHmIpVW66WiR6iwPwxIIxzAKxtzbf3YdyQ9r4fvw209jH0w9k92+H78JfIJfEbBxVM9kjV4ghqU3aiFIkalAcmQSR7SjQPjBPpaBhjieZNKjVqKBqRGYTtIBN9u2FVm3h8z8TbXtNf5BdOhpqsz06rgu5jRqHM1rloiVDbdBt1e4fkqbHS1Op3BKaRaB3PfFF/8AUvNgToy/9h/+5hj/ANVM50pZf+w//cxWLHLzto2HDGey5qJpDlDKmVmeVgSLEWIEH0OMmp/armp5qeX+CP8A9zCs39p+cUDRTyxnulQ/pVw6MDSl4aeYfeKkypPMbQwa0sSNQXSekdN5brcKYoyfeqgJmGDHUJTRvruBv7zO98ZBnvtGzZnzKGUM7ylWJNtvPibfpifwPxrnHpt5eWyxC7afMUA+41jP0+OG0krGlJujWauVqFtS5gqszp0qREzE/AjDTcMqEMPvL3ZyD1AfVCzqmEJkbbYz/wAE+Lqmbznk1aFJAqOW0ioHDLexNQiN7Ri8qmWJUGkwLECCDIY97/CRacFE2xX8lGSfvdSGL6RqNizKwgloOnREEGxYbGMO5nhzFnb7y6hg0CbKWAgjm/KVmD3PTC28kkUirWJAENFze83H+eI3l5VHKimwJJUwHjmhTcWi/wCp9cFBbO1uEOTUjNVRqmAGPJJ6c3TSR89jfD75F9TkZhlaoRpESF0i4VWY7hTtHU4RmfI1w9NpB7MQZY3sb3YmPXDCZnKU2VgrK3tDlf8AN1I/6zvtJwUGRJpcNqCS2Ydp0xaAAuqbKR7Wu/8AyjeMeOQfSB5z2QpYXkwdckk6hFjtc2w9T4lTZSw1EKwU8pmTHSJ646M8ppmoAxUW2MzFxBvI2I6HCphZCq8IY/7+oDeDe07xLWnr9IN8OU+HuKmvzmK6tWggwBpKlRzbX1XmDhgeKMqQhDuwYA8qGwKGoJJj8qk/A4jjxHUdSaWWIJBKM4LD/VI6B9FgS7sh5ommwnbDxY7YfP8AHvw1XrojBXYKxiNU3LaojueRrenuwJzheqmVNcUlcV2YhollpsxpwszOoU3I/oEdsNDLZSlFSvXaQzGWOgk66byROrlKgdOUtMgkl4ismZ3xBQpozDXUgD2RAk2US0AamgDvPoYZp8Zq1XKUaaiCRqPMVW+lyCQII0mJJGoSMC+OeIEyTBcvSpgeTNNmp1GLCm6h0ZhdFVWDazIG8WvNzPH61Vqi5Smh3K1IPMF8rSdQVgwqLVOlgpA8tt7w6CgzklreSPvBBqaiZEeyTIBgASs6bbwD1xKynW46fvwM4LRzJaq2YkBrouoFVUksogXDKG0MZg6FMEknBLJrv8P34h/IHxjCg4hceX+a1/6p/wC6cTRiJxz/AGav/VP/AHTiEUYXl6GtlUmAd5YC36Yt9LhaKlxAj9oDAfg+UV9fNpIUCZ73/wDrgp5OqKYqKGpiJsZ9doOHJlxRVeP8P0NK+yexxFokFNzIM7+t4+mLRx3J6aRVYJNhA3M9hgV4ayKmoFrKmhyJ1hoIvM6bx/lik7RDVMCcUboZv6/rgx4PzPlhgREmQZ3t0teMWnjWXyNKr5X3Gk+pwqkMRqIVi0BqgYwYBMRaBJOIWU8SZGhV8v8Ak/QTBbvpBN5NSBY2wOCcaKh5XGeQrwjw+qOIiqKR/EpVBysA3syWk2BJgdr40ipRrTASvsxB85YkkiDaQYuIEAHeRGKLU8d5Wm/npRbzIIW41KhBA/MVI69/lh1/tjpFB+FWWoCJhV0xFxdif4GKS1oynK3Zd6VKtqny6wINg1ddLBZImATB2j1vGGq2WqBywTM8x2WqsXvsBYDb9e4CcP8AtC82ktUIVViRzX2N7L2BHU9PfjuZ+0IKVIQlNMNy38zULyW9nTNomYvgpi9WWSjTqCxSsQw0kmovIGsTvcjDmXyrK73qmVMMzgi+mwESLj6nFSqfaMAUKodAA1yoktInSQ9hE7jeMWPLcYLCiTUpgVaa1FBDToPlzeNNixHxXA0wsTmuFVay0gAw0MdeuoArq1PQZ0g35tQMboNsRvD3CYZKr5mo4UMNRdCutQqveSdWtKhMbamB2wRzubdqdRKdZKZq028lyG1LIAViI3DMT8sBcjwF1anUq1qKfiF1p8zp+IabPdoOoVqWtWI/MbdRSH6OqaeXy4r0KIq0FI81tesCmFVfNRQIqFV6jdQYJsMRcrxjN+Sx8up5lPy5NOShSqQUqpTQEldKgFQTEPg9wnO0qNJKNKqjIgAWZsnJAnSABzQJ6FcdyvGHcqlN6EQumA0kBQ37IAEXHofTBYWVo8CzjVAVpsNLNoLPyDmo1qTwbnTUNUFSAT6E4I1PCpdStYuwFRzKMA7JUVqZWoSzA8lQjUACdAte06l4h1q341IuIFtQAPXUIMA9Dh7JcVETWqUhPs6dXQXmRY32xNjtklclTZaetKmuiCEdmBbmENDDeYE2G2H0XTEFgBsBZevQW6/QYdIx4pO84lyYJIQxJ64fyk3/AI74aGVYbEYfyyMJthRWwk1REXEPjQ/m1f8Aqn/unEwYh8cP82r/ANU/904lFGWcASS4DQ0alJ7rP7m+mClChWY25F6zBJ320gX9cVBs2af4i2I29TcbfxacG8pnq1emp1Iob2gAQbE+vpOG17LT9D3HeIKiOZJKkWP5jcfK+InhbiL169Mtq1BwAFkGLwFvv0nEPxHk/LpQOYk3MnpeMK8CUjrVgFIFTmkwAINydwPXpBxSSqyZN2O/abmaYrusVPvOtNLsTqRQJHa0EevU3xVM3xGpWcDnaoYUEC7EWAgC++D/ANpeXpjPMyimOUEqhY8wHLM7T/RtEd8E/s28P/hNmuTzGlaWqbDZmiRcm3u9+LbSVmSTboC5fwFm2XU+il10sTqHwAMfPAurwOt5xouJZYYsLqEN56WO14vjRc8map0SzFHfXESbAjpJN7WxSs9mNNV6r01FQ00CJUnSDrIkr1iJHSflhRk2U4pFi8PVVp5c0AxLUzqECZUkEgDphnPwSpJIPqI+Ppidwv7P2FP7xmsw1JqguKYBGueUbGBpF5GIOb8HUSwnNsVF9ekATa0AWtPS/wBCqWeVlZ/28aGM1mRo/MYFzO5+fXGocHFTyaQnMR5dODaDKUxMnbr179756PCmTK3zbBpAsh0kWk+h393627h2fy9JaaKVJVEWSasnSFvMmev0HQTUpJmaRYcvXqKdRGYMgQCosY9P8d/fdql5jVFUNmFXSSNSW5Su7kkyYNj0JwF4h4qy1CiqO6jnTSD5xUARMFQxEBZC7E26ziPT8ccPNNlFS7lbaK94CqTIEzAIERMDvibGossdOtUgrpzBkjmKiwBA79d/cMJyaMSBNZLDVMBYgECJOkySOh3mYwLrZvL0qTVaioAAHUTUJiRMrPSBb4XjHuDeIMvnBUqI1PUpUAzUWTYkc2kkCBt39bgNNBVajFCunMSx9q4MbyINrDoBPrhp/NnVOaAjYKOgiLz798NUgW0UVWgVUQB5rTsG9k8269W632w5xEozs0UmBFz5jBrAjYG11iR0nvgAl0co7X86sv8ARMW/f6xPXBOgSogtq9TvvgLk8nSqFlYKQPyq7fm1STzkEHp2g/AtQpKohRAkn4kknf1OExkkVj6fLDuXqG+IuHst1wRexSWiGDhnidLVRqqdmRh7pBGHlwjNIWpuF3KkD3kYgsxDxVk1WpRo0xGq87k6jpHyg29cWj7glJUC1ICgKW0SJHLNjve/QdY6jX8JZqpmTVdUCX0zWSZAgCJsRBMdIOCWd8NV3ra28tEVNIRaqewLzvAuL+gGG1pIaauyD46yqU8vYsXLAaiLG+3pbDX2ffhopIPPU306rDl9nrcnDniTwxnmRVqaFloAesoDEKxsCegEwOl+mJ3APDNektMPA0mZSsoMEuTpIYbAE/A9sOtUJvZUvtJzYOdrAKRqWlcppJHloSdPST0OLV4azDtkEAJUy6ryiwDQB8JA+GEcY8Evm+IVKtSVoyoM1QXYKgEAjrIj0vvGDHiDLpRpLTRQiAaQoOwG+3XDm09Cgn0qfGc1XSoigkICDZpUn/lJJBv6YGcTpLmIDVKa1Hbc7gICelrk/ph/KI1SutJixR2CcpAYFrCDHc/TBA+Dssg51rAbRVcBlluy2vPqMPSDbD/Bq9T+SKdRqnmAO4koOYhmAaTzGwiTE/XAZcm1fmVyB1lbT6XwW4kPJ4SlNFVVDkghxuCw29rbcnr78QOE5xRlUqOSsz13M7R3wP8AUF+gMqcAKmRXYe5RF+kYmZTLmmDrqFv+kR0x5+I02UuGsN72HvxBq51Hp1dBkhCYn0wtsNIh+L62paZ3OoDaL6SMCuDh1dGKEDoY2wf4Lwls8kpVVTSIY6yOwWJJjrM4cq+AazEfzzLwT/xBYEgC2qDuTbt64KvRamkrE8T4iFjUykGxt6evrg39j9VFp5nVTJmqumFm2knANvAdWpp8zPZZZFiXBHSBZpv3jFn8DcBGSp1Vq1kZ6jKyBKyqTAIYEhjcQD/BwRioroeXyZvRc6PFKNitN4Mwwp2sJ3Hx+Nt7YWuZpX/AYQDI8sezf4MPQTv78DhxBSqk6OTVc5lCwkTJabgg/wARhXmqbh7XkrXSBGuBbcGR239MMyCmTrUndtKQyxJKAEapiOvf54mjFboZkUyCXDGT7ebWPz3I2O4t6jtg3Q4hScgLVplj+VXUn1sDhDJWH8t1wxh7LDfAuilwh6sLU4RGFpiEWVwuCCdVEE3JWkwDBdRIaQbRBNwbG98OZp1W00ATq1TSYg+1Ngf2R3OxxKybNU0j+cqDfUxX1N+v7sKrlzTJnMIE1G0an1FgAD/R3+WNCBdCqYa9JqYkuiodRDapsT1a8neDiMaasdANE6yQAae5/FkEhdJEt6dbmcKdHBJ1ZiN4LKADznok3MDfqO2F19RAUfehpZm1q6CdWuxn8oIta0DcC4IZ0wpHIpuBpSBAJAgSekD4Yi5jg1JgywoD2Nj7V4PvwV0E3Hmm59rce16bdBHSMceZ/Pt0I+tpv+7GL6bLhXeD8Fo0XDgAuu1uvVh29/rgzWy6upV9Jtc6bn12kHEnTE2e/W09cIJi0tMbahN/33whlM8b5RUya018uFeRCENBkmSbRcSN5jELgDrVyiAwNMgWmAD6+hxZPHlYfd9JWpHLewWfxLe/v8Oxxn3h7Og68uZAY6lv+aIYfEAfLG/UZew02VoeS6yvN3gExGBFfyKdCo6kElDuomTAiw3uMEc9SI0qQ7FdmhbfCIxVeP1NANK5LXYyBcEECAI+Huw4qwbDv2Q3qZlTpI8gtcGbdQel9OB3Esx5dKREmy26n/C+Jv2VMTVrjm/1B9lgJGoG/UgGNo6z2w3xbI60pghoDifcRH6kYJdFHhUqNIudtRO5icHctl6uXCs4U0+q/sz19MWjhWQWnTAQMAPW59ZwviKqylSbkREi84hzspRoE8TpIaWtbqQTt004j+G6zaHXTC+WSx0xBMC1+5+U4I5PLOcvTpopaoLAW9o7b+/BrwjwbMqzDMUn8t4JJZGuncSZnUR8cGOSouPkwZSvF4C06a8mowSIggQd+98d+ywf+6UPc/8A8bYufjrwpVqsDQpjQtMBW1IBqJ9SOpHz92BvgHwhnqGfo1q9DRTQOC2pDEoQLBid4xcVjGifL5M5Wa/hzK9b9umEYey3XEx6RLhDGFjCAMLUYhFMqlFlIIZaDTblNSCL9zI/8jEHjnipMuppLSWoWEOgZ4C3jra5uese7COP8V+70n1tFWCFGke1BIsNsVfwqCW87NE87EAlethfpuYvi/uFBrIePabhgKNMBrNLOf2iAT8ekbH0gtmPEAIYiihABMF3JnmJuD3b6n0gV4u8PUjTatTBV1EnSsKwE2t1/jriv+H82SrUmJkKWAIg6T0v78H3QV6CeV+0NkzBX7ogVGMuKrgxfUSI5pkcve/uK8Q8RkDky1OHJgmo4tLGTp66mJ/gRn3EEVWrFnjVMW3IMx9MERxumtOmHlNTCZTZSJYjckf5Ymblao28cIU8iyjxfVcgnKZcympSatSJMkX0x+Y29cW56+vSGFDYDeqBCgQFMcw5jPSe5xnWZyjeWkVGqZdgApWIFoGNLLEVI01iJMjyZSAejHYEACB3nvghJvpHlgo1RVvtGqU1yqsui7qH06idcVCbnpLHe/yxnfB8k9SqGUQovNxJ7fPGl/aCpbKajrj7wOV6YUgaSQBBuBtJ7nFc8MAmjpO2o7LsCe/ecaXSMkiPUzVYt5akFtoO8+s/ripeIKJWqyyGCxJH7TAE/U4vufovSRnp2bQTt6dfjfGaZhiSGM3kydzfrhwCRdPsqrKtauHKKDlzuSCeZYiN7xIwUzlCUHs2IPXp/AwN+yYfi5h9JaMueUAEmWA+Ebz6YOtVCiWMD1AAxHk6VAHZPJ01ZagMX7m37sSKeXpqCyqgaPXEOnmVYstN7BvaiQCbkTe3riTUqHRdi09dO3yxBRL4Umh6Z5AdQN5jpv6WxclWlpZT5QY3kM5UkMCZkdNA6mSDtjOvDnGhUemrsQ+sCdIIa8A+/wBMaa+oMKgVzTMg0xSWRpBEm88xNh/ni0qIkQqNMFhoGWLwdM694OkFTMWVflbpg/S1RzAAyfZMiJtcgXwNybEuoiqLnejAiX3a8dNo2HfBeMDBHow7leuGr4ey/XBHopcIgwoYSD78LGJRRh/jrKVRmGcqTTdoQgggmNpk3/zwW8MZ1UyiBgDO+o7FfaEwSPfi15llcikVWDN9AAJGprD3jvv770/NcJzWXr1EoMoo1Dq1MoYKGO8bgifUdcVd6Cq2HOMUaTrUJYgeXNWGiFMyfebiYxUuEstbMAogSkiaVQEWUAgEncnBzwtkAtSuprGutQmnUJSQWA5iCbAX2M4n5rhdPLMPLUKC0EBRHUiI9Ad8Lmh9BviXgnDsulOvmaVQtUsNNZtyGI5VBgEAmfQ4EUqfAnhUo5guzQEDVNoMEWuZtFu+Cn2oOXyWXlgYqD8kcqpVi/WNUepMiOsLwDwY01NVkBci1tl3EHpONHKo2RjbCGapcOy9NqRpVVQyRNU6rz6GOnpc4nj7R8kKYSKsAgzLSDtJMD+yBG+Kd4xyNUvrqFVU+yqCfdJtfFZzWTKiYt7sKNPYSbNQr+O+GMy8lR+W+oNCmQY0nlJ/pe+8HBtOK5Q0UFKkFQ6HIUBYYFQViNok/C2MV4BmFSsQ4UqQJ1Cfli41+P0QhVFJAA0hVidup2GJm2nSKhHIuicQoAITl2bWJjUCAOWRIGwC/wDjBLguVostJqeWpBKiTcpMSonSQGkL16Wte1E8JeJqYqMKupFYN7QkXUAbTG3r0xafBXHRWX8IqKdMinekdRGlC0uB3aIO4Hpgi2+j8kVHgQPDaaUn00aak0yZp1F1HSimQIFlMGAf2T1GMPqszXYlvUtP643jiP4dGsNagpTYEij/AEUnYCbHdfT9nGDDbti0Zh7hT+XQdwAZcAXjcL+7E/jWcHkpp3qKDc3CkAn3bxOK+1eKS053Yk27AQPj39MPZiuX0zEKoUW6Af4z9MTW7KsXwVP5xRiB+KlyduYX3H642LLUgGCumkEsWbz9UABrkTJBsIOw92Mg4Op+8UFESaqAEi06gLjr7sbkOHNDBvLJIgHyxbfVuLyDGGxDD3qRUCpO81hMAOBy+ov8+2JWSWosLoXRPta+l9hfsLSNziMOF1SxZ2pEtY/hCYAIXeRae18EMnTqifMdGH5QEKkXO51EG0CwG3WcSwJMYdy/XDWHcv1wR6EuEMYWuPRj0YkoqvH6uioXn2WkCRewG3x+mAWXrsoghyoa5n+kJEnc22xbc1QphmAVQZJuLT1npucRmoITI0agZuDvMiPnfCKM88GBxUqqUdAaxdVYFZQGARMagDAYA9R3xduLUBVolgrqyiY1bFZBmbnrfrIOJWeyAraLorI0gwZuIInpIkH9+BXiLOPl6LqlNXqtOrSQdJjSCVkNsJsMU3bFwE/abfI5QEvDtT/NyiKbzA77X9cSPDvEitGoagbkAIgySpkLAwK8csz8LyDuacyoETNqbyCDaxj3H3474P4kTUUMw510AXuVWQT2uY9Z92Ca0KIE8Q5vzyaq6jTXuev+N9sNZNRVoNYyQY/x2xY+PNSXL6VSnTBqNAJu0gjUQb7j6DFYVxSy9RpGqCoPqbW/jphIY34b8FVs2XYN5enqVJmxJvqG0fXE7L8BywAB4llzJvMbQb+3e4Hz9MadwNUpZZZgEUYBgkhmBEtHvicfPNJuUbbY1j9S2S24PRfKHhykzW4hQ9qJEWE7xr+P+OLp4PKZVK9I1acPXNRWpuApHLaCzEKbmDsBjKcp4ezNRAyAaWuBqgx3IPTErJedlcytOs1iOpJX0IJ9bYKXoG2+m0vxOi1J1quQkEktVEnkA0qRsN+0EHvikZfK8FOkagTIH+07yV7G8Cdo3+IZ4lHknbY7f8pxmlKqoIIAwobCSr2a7wzgnCKxKKAWKljGYYkEKo0wp2Jm/cesDtLg/DWq+SAwqAxp88S1l2E9F1teNj3tnfh7ihWuNCg6vgYmf34LeGMy1bjFH2Sutgd4KhHn9/0wbyorFY5WaJ/odllCOlCqtVGUoorjUzE3PMdMpBMDeDvtg8dTKFU1DosStQSTKzqPcS39mOuI2VZV0MpoRYhl1CfYEi2xNZjMbOO04VxFwtWos5calKtq169BAJHL/SJP/VOAgfzlNiQg8wxZKi1QGloMmRPQgWNptheQL611JWXvrqKRIkSQDJm3zG22ImYqUqGlZoJUBvq1xa40xcmIn44n5ChSqHUVQ1QQ5ZQdOqTBE9eXCAKE4dyx3w1h/LDfCj0JcIajCpwicLBxKKAtPM1Wr1E8qoEB5aljTYRfrIMnqOm+JdSmVFkZiR6QPXEKsiiowK0g4Gu9QhtP4h1EarAyRMx/ZEOtQUSIpl3Fgah5g2qIGs7/AOOHQZAjinEM8tqOXrP0si6R8WIOKfXpcUZv9lYE321H56vTtjSiFdoqBJUFVAqtMgiAYIv63OGnQsF1U0BpjSOdhGmBBMz1NzPxnFJIlsrPHuE1c3lMnSq66TJp83WsAnQwJUD8wIjtzYqfivJJQWklLWqoNUi7F5sWPQSIHqcXbj9cU0puopg6wOR2IhgobcxFk6W+OMz41xHzavLyyw1gk3IJiPRR9Wwt2UuFs4wfvGWouA2oGXAE84sSbdxM+oxSfE+ZJ0pteY+gn1xoyulOntJZA1iRcqvSd8Zhxtw2YItb2r9Rc/S3wwQ6OfDSPs947UZaqN5tRUpgBVWYDKwBb05fqOmMk4Ply70xDFZXUYtHWT0+ONM+zDhwLZhqqjQaYkliCskkRB7wPdiJxWhTydJeUBBa0n5idz64pSS0iWrdsNZHOtq0mm4AE6uljERtPuxVvGdGtXQVdMoII0xygyNJEap2kzHpbBXw3xI1aBIEwxWxvANp1HtA9cN5iVoOkEaix5mE3B7WAxC0yntAHw5xCpXUZcks59gN+aQRE/H+IwRr/Z3xGqv+qy6AECAWDdt9BMX91se8DeEKvnJVqaRpayTcnuSOhvh7xfmdOacAWEEiWtyifaM74vV6J3VMjcK+z/P0y58vmKkKeaJMddHSfo2Jfg/wTnaGcpVnplUQmSlzzIVsCP6cGY2bthrhjNmKgWivPexjRYX5hBk74OZTgWbkrUpUao7GoQw39lokbbG2ByHukjQKVEuV0+dShIusL6mJ0gyffYYmfdm06fMaSSQxiYMiPhPXGN8W4YaU2I7qzcw33H8DETK0UZqWoXAkSSQQCbRNpgj5YXSTb6uWbcVGELBsN/2vf9LYaylBkM63ZQIC6QANo2AxkfiiPyqQwEyXk7kDZvSfjil57NBkIBIcbGYGn3/H6YmDyNJww6fTpqd1OHss+9j8YwM4cQaVO/8Au1/ujE/KHf4YcXszktDQOPA4SD6YWpxJTBedfzWC0yUcHTqalqHXuRaAes3wiu7aXBdtYPI4oKdAUkmBJBsD69hfEXj5cM2lmWSBIqXAhDYflEqPkf2sBOIeJ3yyPqYkkBoYyRBtBO3x3xSFRY1kkHUwaZDeSg/id/l1GFUKy1FZCefSXDeVpbeS0Te5G0bHuMUPIePC6orFgATdWYtfubE72g4OZfibsutahYXuHPUne/rEHaBhvQqGfFtYDLqXYMC8g+SE0gLN7zMFBePYxkOdzU17NI1SAPWP1/wxpniLxNmMs1DSVIdiD5kssAdF1AD2j/AxGzPHnNA1FVASxnSkATqEqTsebp2XthOSiaR8cpcE5viIWgGJ9mmLED2oEfqPljN8sfNq7yWP6m+Lpn/HmZZpHliwERy2noHG83+HbFq8GZx8xlzWrEs5rGkgRxTUAUwQZMmSWI98dsOFUKcWnsi+Cc0GbMqG/Kgjyw8qC0krtcqYPoMOcWySVKIWpdSQSCvQEbx+7FtOXYJpUkAGSfOXU0Kw0lhsLA+8z0IxWqTSIMgH17z0xEtUEXZTOJ5c5Mq+WLCmx0su4JIBVhMziyeGsj5411GLTa629cBvEjNpp09JjWLyIti28BqBVAJMDu2w74JPQ0thXIzbTywTB0zsTB37D64z/wAW1FbPV0e7Mq30wSwRS1gYGq/zxf8ALVlDe11JHNA3kfDGefaNRK5tqzAhnhhDAiQoFj0Fhg8YpnfCGfFIkalABN4G4xfsjx2k+1SSntQsEet79D88Zf4TyVKrZyweZkN7sW4pQy1ekkqBUQqSW3lpF+uKl0S4SvE6HNIKlIElRpcMoDAgGOvUevbGeVOEZp25MvWZWhdQRtMajuw6AjfpGNE47V8gUTRmQzFwD7WrRcgb/wCE4s/BlimHVXJAlKfmiGlbiDYRf9epwRdA0UjxF4brvU0U9bqEAL6TBgXPb/zincU8KVlrMlPKZiogA5lpsdxcSLdRjbMqCuphq1ADQr1lZW3kADawH09cd4bRbzA34kCQ01gygwfygevecEVjY5zzSTJ2RSKVMEEQiggi4IUYmZMb/wAd8JKxheU6/D9+Jj8hS+IyMLC4SuFjAgYE4sabMCNIe9ytyAQJBHS38RjPftC4VrejUubFCqgywkGAIuew7xjUmqsxINM22O83I6gRtPxwM43wqpXVRRqNQqq0rUBAIEEMAYMSOsYa6HoonCPA9Z6LVasZdQCVVxNQgd1Flt7/AHYp1Hjz5TNNofXSUw4IgMvUx3G4xp1bgmWz1avUOdruaQRXZKgKwqwSgDQpYqSZDC9hjLc9w77znTQywYyxVfMbmMTcn3fpjXRGy0/aOUC5YiIYuRAPZP8A9D5nFVymdqKDSJUpuCQZH7t/TG2cW4HSr00p1aDVNA5SAJX2QYm1x/dxGp+Fcrsco/tAhjpMAaOWTeDt8DfGVWjTNxejFOL1SGFxBUN+sXxp32OVdeWdCylfPZtJBmBTSYI/5lI9xwbr+EcloQ1Mrd1UlrTTMDkvHck2ix74mcM4OmUpItFa1MNDMlMrGrluxKjmIUC3eB3xSWhSk2OkU2aA1Jl54XSfZGo6VsAR3mbz2GKXwrPpmKaVEKwRtFxaNPw/djQnVywY+dpqCfL5dNP2BpbeZuRHdp6QG4X4XoIPLpUXoaoJaF3GnosXIBBIPXucDVkp0Z79oFfyqSaSAzuCLdFv+oHzxG8LcaD028ypTDgne3LAgi49caYPDGWrMVrZV3JsKlZVOmJ2IiJ930xAbwVkgP8AYyDJPMqxEsYj0HWOq72w1FVQZbsqWX8S0jmKVKVaaiJtIlmAESb74g/aLnj96elC6V0zAtq0gOR8Ri+UvCOUXSUyrB6bM+oLS1kydMwIhYsbHlEzjP8A7Rcvp4hWlmIJBkmTOgEj5mPhhpJA22COC5haNa55Qdxi+Ug9Vg1PRC+yxQEj3Ez26DGaUqck74m0uL1qY006jqPQ/pgcbBOg74w48RmEWm3+pBDN+05jV8tIHzxoHhnPKcplnU0xU0anZkYknmWRG9gw3/zxHUTMzPrjc/BHEWTI5VfIqsvl+2umPaa0FtXTtsRgapCux/L1kWdBogXkLTfYmR23j4kjEzhr0tQLeSzAgIy0zyk8p5iIEyBaOuCC5xpg0mAm7W0gd5+R7etsdTNnUVNJwJgNAKm4ANibXmSMSxkk4XlRvhJb0+uHct1tiY9HLhFXHRhIOFjCQyNw3hpUvpSmssWszXlmMm0TcfXE2tkWaQIG95Mgmbj6YGce8SLkqYc06lQudKqgG8TLEkAC2KlnfHWbYjTopLeQAGY22k2HfrjRVWyd3oBeI3y2RSsozCmuxYNSQtOtplqmkKkje4xSPCfHFy2cp5iqutQSDB2DAifhMxi0eNuG5avXFSlVJMk1SBNiZESRqqDVGkdrkEXgUMnkEp6U15iopMsUNNQezauYgb6FHvbDVULZs2fRdKT5UPtJcTMRBB3Im3X4HEbLUx5bqnkMxdXI1uBpAQkndlIGy7besAfs+4u5V0qCpUVFXy1CA6Bzn4DlAA2sNsXFs4qqreVU5iRC0ySIE3gWECJ9wxI2DMkFNMooonWVZQruUKgKJLRY7AdDbrji5UU0K/hLUUrpGt9K+xaSZ9qAB7u5wQqZlFQN5DkFiAFpy3KbMR0uoI+BxIFZTqPltIBJJTeDEA9Tygge7AIDpRKFQyUUYECA1W3s+ySBNvlIJ2x2rl0IY0loNSUAyajzFt4B7H5DBJ+ILPNRqdAT5ZMWaZIGw0C/quH6mZVTApseXVKoYtePfbbDsAc6iHVPLagI1DU5K3nYAxcTiOKhZdA+7mATp11LatRvab739Y2wWq5lV/3TFSoYwk9yAQBvbb1GItPilMmfu1e/U0CN79bjfr64AIuZq0lpsEeiovrVnbTBLEcwuomTYenrjG/tBqn79XEoRI2kj2QbE/x2xuNPM0ySRQcE2JNKJiB8fa+hxV+L+Ecpmqxq1KeaV330gBRAA/Z7X+Bw0Blfh/MJTWszEBxTmmd5eYggiD7Uz0gnAgLJnrvjX632fZFGKlc4d7qJUxHUL/S67we2PL9n+RmNGdHy9Nzp9fofi7AyE77DGz+Bsqz5Og9NKRimQHLOJZWZSpAIi4jUAbEn0LeS+zXJ1BJXMpIBGt1kgqG20yIJKkGLg9Ixc+EcNTL0Uo050IIE77zeAL3wmwSILcILpLJTWpqBs7kAATvYzNttj8Mcy3DqgqSaVDSGmRUqFuh1XETI291+mDZxwfD54ix0dIwrLLvhOnD2XXfBHoS4QQMLUYQMd1TiUUUr7Vc3USnlwirDVDc7g6bDfa8n3DFMquAPak+v8fQY0vxpwJ80lEJulTUQTHKVIMT1uPrimP4GzLMB+Eqg8xLgnawgdSY7YtCKz95ZjMALOkXFyN/XHRLNHLYdWAFrm5Iv6YsCeA80o/3Mk2moOvwxFz32d51iCvkgj/8ArAtHSL4ehBj7Ks7zZojSSRSCqWAnmcWk+v6Y0KtnHTRqRRI5gagEGQIBO+/6YqHgHw22WqVjmPJYMEFPmVmlS5bbaxXbti5FaEKp8shRpUHTYRsPgPphOgIy5+oLMtPVFx5ij9m0EnbVc+nqML/lJvLL6UYgrGmosQ0XmbQDPr0w89Ki0kime5Onre5+H0x6pl6OnSQgUwYsLrDDbtY4ApkNOMOSZp0xBAvVW5YKQB79XWNh3xJzHESrMAKZgCJqKJmJ3Mjfte3fCqOVy82SjNogLNhb6DHRlKFzop80Tt7h6dPjGDQbE5rPMrkDyyoj2nCkHeb7j3djiOnFX6pTG8/jL06/p164mulEtJFMsDJJ0yCLT77fTCTSoC8UhPXlwaFRGTiNQkAIhJ6CovrPU9h8/Qx6nxF2VSqpr1ENTLqWsSBBBibT1xJWlRDDSKYaZEaZk/vJnC1o051BUn9oATvO/vOAYObiz3hKZaDA81RcarHt7P69jDrcROjVpQMCdS+YvKg1cxPuX4Qe2JNWjSG4T4xtcf8A2Pz9cJCULmKV9/Z62v8A2o+OABn7+4Kh0RZN5qLIEm8dbQbd8cPEmD6SqAWIJcDkvzR7hO/fth+olFrsKRgRJ0mB2v0wp6dFgJFMhRAB02A/SIwgItLO1GcqqIy76lcbTFxqN+s/TE3L+YTzIFHfWCZt0+fXpjtJacygSTuVifp64fnAB3yv4kYcoU98M4dy03w41YnwhLjsjCFf44UTN8QixniVZlQsrBY3JUnewsL7kYC1ipipNAliW1GixYgG02kEELuN1HcQar5PUSRUqLIjla3W8EG99/dhC8Pb/j1/mv8A+cMaA4pIRb7v3f8ABMMRquN/2T36XMifUhTg6RTiTH4TdR1kT7II+XuwZp5AwQa1UyZHNcd9hcHHv5PP/FrdPzdhHbrHzwBYLqaVIbVSUlNUmg25LBZ7eyoI35ek2RUq0iRpOXAUqQDSYwRc3gXliQYtJ3wYHDrEebWv1133J7ese6O2FHI96tXb9rsI6D44YWBhUpgDS9CPzAUmuASYAHoLf54VQr0iV1PQK7sBSa423Itsov8As+6DD5IkkirVEiIDCLCJuDfrhv8Ak5rxXrXg3IOwA6r1j54AtA6m6q1vKlGgEUmneSLW/PuLe0ehiPUSnAJFHmBF6De0CDtuI1jf1+BkcNNprVTBtze6xtcSPrhY4fBB82rb+lY2i4+M+/AFgR6iiSxpSCQx8htxqPa9y3eZPe7z6EMMaI0Gw8lo5oYhT6ySSJub7GSdPh0f72sfe56233wpeHwSfNq3BEarDVNx6ibdoGALAnnJIK1MuIYlSaTTAJ0we47/AKdUlaWkEtl5vc0WgC57bhipPx2mxv7iZ/11Yemodo6r9TfHTkWv+NWv6j3/ALOALBLPTgNNGBBnyyZUMCQLbhlPeCR6SxRrIBCeRIW80XAOk3i1gSBa+wwcfh0n/W1euzQDJnpt6Y7U4fM/i1hI6PtYi1vWfeBgCwLUdS2iMvIWI8lyIIBWDtHPt6xa+FUnUMSVowfaig4JBBH6Mwv+0RguMlo5jVqwoky02iDNuw+ZnA/LcVyzhGGaMGSAzFS3Np9kgH2hG30wrKUXLiGaGa0AMpoBgILCjUEhZMQDtcmO59cHsk7MgLaZNxpBgg3WzXBiLd8Bamcy4ppU+9VSpcKCrEywDMVbSDaJn/lHbErhGfoM5VMz5jkewzjUALzpseu/uwWDhKrphbDtDrhrDuXG+HHplLgPJx0YaTfDqDEItkPjYqFAKT+WxPtRNutsQjmKyovPUJvLLS1ztHURv9Dg6ccQ7YpNk17AjZzMAkS5sDP3e219n3n9+/QgOIagQqVUYq0FkIAIB6nE/HicOwBfDs5oDBy5MkibwLWncifTqMT6eZ1CysBG8Dp8Th3HcO0Ftu2VvLcSzFNAKqMahIsUaNIUCQaSsNTEEkHYmLgXIjOVrzSWR6vBt/V9/fglOOjEoqTUnZGyVWoxOpFVehlp/slRAwnxVWKZd2phgwdQNO5Fpj64mDHVxpGaj6MfJByVXRV/D+drvTrmW1hRo8ySAb3jc+7rGBuW4fn5E5mo3cEOCfmI2+HQQbm8k48v7sWvO1dJb+xEfDUUm7IFRcwKdP7uFc6ubzt9Jk3uNiexOBNXi2cBqkUgL8oakSqgFbaheYDSbrtBO2LMMJxKnXo0cTPPHOcziPXNCtmE0+ytOlqBbQpUA6DKzMkdTuIjAfzuJhgPvmaINRRIp0xppNVdfMMpzRTVGKLzKXuBEY1vHQcZ+P6bvf8AwqSsGcIZnyaFizu1K5qAqzGD7SwpBPaBiiZY09A/9vcPoJBNSqBpGqqAQSSb0x7za1sabOO6sKSs6PD5v6aar+Wv9FByFSmXVPuJVCWksXLgwaY5jeIMabQbi4w1wjimiHTIstXQWB1Ppm6RDTPKLx9MaLOOocLE0f8A6k0/p/lgTw7xlswXV6LUykXMw0zsCLRGD1Drhtzh7LDfFR6cnkknbSo//9k="/>
          <p:cNvSpPr>
            <a:spLocks noChangeAspect="1" noChangeArrowheads="1"/>
          </p:cNvSpPr>
          <p:nvPr/>
        </p:nvSpPr>
        <p:spPr bwMode="auto">
          <a:xfrm>
            <a:off x="155575" y="-120385"/>
            <a:ext cx="304800" cy="2540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sp>
        <p:nvSpPr>
          <p:cNvPr id="1044" name="AutoShape 20" descr="data:image/jpeg;base64,/9j/4AAQSkZJRgABAQAAAQABAAD/2wCEAAkGBxQTEhUUExQVFhUXGCAaGBgXGR8gGhoYGhwdGh0cHhwcHSggHiAlHhcfIzEhJSkrLi4uHB8zODMtNygtLisBCgoKDg0OGxAQGywkICYsLCwsLCwsLCwsLCwsLCwsLCwsLCwsLCwsLCwsLCwsLCwsLCwsLCwsLCwsLCwsLCwsLP/AABEIAQsAvQMBIgACEQEDEQH/xAAcAAABBQEBAQAAAAAAAAAAAAAFAgMEBgcBAAj/xABHEAACAQIEBAMFBQMICQUBAAABAhEDIQAEEjEFIkFRBhNhMnGBkaEHFCNCsVLB8BUkYnOSstHhFjM0Q1NygtPxFyWzwtJj/8QAGAEAAwEBAAAAAAAAAAAAAAAAAAECAwT/xAApEQACAgMAAgEDAwUBAAAAAAAAAQIREiExA0EyImGBUXGhEyORscEE/9oADAMBAAIRAxEAPwDV/M9frhWo9zhjEfjJP3esQSCKbkEEgghSQQRcXxx2dSRPDHucdk9zjMcvxStQynCsytWqz1qqUqyu7OKi1NV4YmGGmzLG95FsS/vFSeOfi1fwUJpfiP8Ah/gs/JzcvMAbYZWBoknucc1nucVDwKzVaVCo5rhko0yWeqxWsaitJguQbgQSAwIPfCfF+ZbK5vKZo1HGWZjQrrrbQusHRU0g6RBmW92DYsd0XMMe+O6j3xnvhXN1fOzGRrPWL+atamz1GLjLPzxqnVy6Qh9akXwj7zU87ji+bVijRU0h5jxTJouxKc3LzAG3bAGBouo49qPrjNKHE61ChwiutWq5zD06VZHdnFQVB7UMTDKbysT1nEjhDvVzeeoM2YK/edCOtZ4ojy2e3OCOZRAgjAGBoWs+uPFj3OM48ScW8niOY8x8waC5DzNNKo9nNQKHAVhG/tDaZxJern0yeRqkDNlQWzFOm8NURhyMrL7egG4uCSPQgDAvuo98JqVdILEwAJJ9Bvij5zNJW4XWzVCtmQUpVdOqo6vTeSSGhrsnsgmbD1MlvDbCnkqOZqPUYtlaTPrqMwLBAxI1EgMxa8b2wCx0F+H8YpV58mqHgKTE2FRdaG/dTOJZY9/rio+C+MPVfN5bMMr1aVUsGU2ajV5l0kH8pJWeg0jpgJl89WyhXL5mpVqUM0FbLVy7a0qmCaLODq62v+pgHgaMSe5xwMZ3OKYabVOJ52j51ZUXLoyaargI5/Mo1R9IPUYBZXjtfMZbhVV3dXqZry6hRmUVFUsOYKQDMCfWfdgHgaeHPc/PHtZ7nFQ4Hm2zWazxrM+jL1PKp01ZgAFmXIU8zNEgmYG2BfibiAGWyb5bMVaiPn1XWtRwXpsahNPVI1AQFk/s3MzgDDdGh6j3Pzx7We5+eKxXyRq5VyHr0WrMgjzX10j5opyp1mLG6g6SQe+IHhritVqy5PN6hmsvMsCwWvS0nTU3hrxM9fWQEGJcHYzufrh7Jsb3J26+/DJ64dyX5vh+/BG8iZLRxcezVAVEZDMMpUwYMGxv0tjoOGDxKmKvlFgHiVU7sIuR6DCHGLfCJkPDOXpeTCswoAiiHYsKc7kAmJ/pGSOhx7/Rqh/OTz/zoRW5vaEFf+nlJFowV1qNyB8f47/UYXbDC2DchwGnSFJVappo2pqXOkWKiR+aATEzhziVKjWP3erDEgVdB6hHUhvg0fPEfiuXzNQvTRqQpOpWWViwJRxPK42bT2tPvwG/0OcqVNYTpqBSAQVNTMCusXIhdMaSCD2i2GH7ss65KmKxraR5pQU9XXQCWj5tiB/o1R1Zluec0umtze0oUqAP2eUkWjfDfCuBtSrtVaqWlXERGouyNLdOTRpXsGOBeV8Guj03FVJQqbKb6Vrqdm/N56z/AFQ9IA/IayPhyhS8khWbyF00dbFhTBsdIJiYtMT64jcP4Hl3WrVo1KunNc7slQjXIiQd1sfyxiLwvwvUptTLVVqBGZipVgst5RDLzWZWomPR29Zi5PwU6U0Tzl0jRqUBlD6aVSmxMNIJ1hgRcFB6EA/yHv8AR6j55rwTUal5Jkyppb6NO0SPfiPl+BZfK01KNVRKKvoh2bSrkFhBnUJUWIMdMc4LwFqFepULqwfXIAP56rVFkk30htP+G2IL+DIp10SsR5tNqayLJzOabAAzKI+j1jAL8hqrwOkaD5eCKdTV5kHmc1CS5LbyxJmMN5PKUTSWjSZtGXZUABMqaQBVSSLgDTvvbfDP8gfhZpA4WpmDUiqo5lFSdI3nlLHYjrtOBreEqkjTVpp+P52lUa16B0jmAj8AiY/N7wQF+4Yr8EpNmRmuYVtHl6la2iSYjY3M3vt2w6/CaTUlouNaIVK6jJDIQUM9wQL4H0fDpGWr0GqT5jFkaL0yQum5u2l11Am8QJMSWD4WgKoqkqKrOQ03Vw3KCpBBV3ZgekkW6AfkePB8vVq1aoaprrIUqQ7LqRDpIgQQAbSI998O5nw7QcUBpKrlyGpKh0hWGxgb/HAv/RJxJFVdZ66DsMycwFJn2SG8sjt8sT8hwHyWqOjJqIRaZYM2hUVUYSWk6gm8ztMxhDv7jmZ4dRptVzMtSYp+M6H2lQGCywQSBsYnpOIWV8O5Opl6VKnq8mhVLpDtIqqzXk3JBY+l/dg2tOpqhmplJaQFM6TGgTqiQJm1/TElEA2Ef54BZA9+EoSxLVSWKEkv/wANtSx0A1Xgb9cSKuRptUSqVHmIpVW66WiR6iwPwxIIxzAKxtzbf3YdyQ9r4fvw209jH0w9k92+H78JfIJfEbBxVM9kjV4ghqU3aiFIkalAcmQSR7SjQPjBPpaBhjieZNKjVqKBqRGYTtIBN9u2FVm3h8z8TbXtNf5BdOhpqsz06rgu5jRqHM1rloiVDbdBt1e4fkqbHS1Op3BKaRaB3PfFF/8AUvNgToy/9h/+5hj/ANVM50pZf+w//cxWLHLzto2HDGey5qJpDlDKmVmeVgSLEWIEH0OMmp/armp5qeX+CP8A9zCs39p+cUDRTyxnulQ/pVw6MDSl4aeYfeKkypPMbQwa0sSNQXSekdN5brcKYoyfeqgJmGDHUJTRvruBv7zO98ZBnvtGzZnzKGUM7ylWJNtvPibfpifwPxrnHpt5eWyxC7afMUA+41jP0+OG0krGlJujWauVqFtS5gqszp0qREzE/AjDTcMqEMPvL3ZyD1AfVCzqmEJkbbYz/wAE+Lqmbznk1aFJAqOW0ioHDLexNQiN7Ri8qmWJUGkwLECCDIY97/CRacFE2xX8lGSfvdSGL6RqNizKwgloOnREEGxYbGMO5nhzFnb7y6hg0CbKWAgjm/KVmD3PTC28kkUirWJAENFze83H+eI3l5VHKimwJJUwHjmhTcWi/wCp9cFBbO1uEOTUjNVRqmAGPJJ6c3TSR89jfD75F9TkZhlaoRpESF0i4VWY7hTtHU4RmfI1w9NpB7MQZY3sb3YmPXDCZnKU2VgrK3tDlf8AN1I/6zvtJwUGRJpcNqCS2Ydp0xaAAuqbKR7Wu/8AyjeMeOQfSB5z2QpYXkwdckk6hFjtc2w9T4lTZSw1EKwU8pmTHSJ646M8ppmoAxUW2MzFxBvI2I6HCphZCq8IY/7+oDeDe07xLWnr9IN8OU+HuKmvzmK6tWggwBpKlRzbX1XmDhgeKMqQhDuwYA8qGwKGoJJj8qk/A4jjxHUdSaWWIJBKM4LD/VI6B9FgS7sh5ommwnbDxY7YfP8AHvw1XrojBXYKxiNU3LaojueRrenuwJzheqmVNcUlcV2YhollpsxpwszOoU3I/oEdsNDLZSlFSvXaQzGWOgk66byROrlKgdOUtMgkl4ismZ3xBQpozDXUgD2RAk2US0AamgDvPoYZp8Zq1XKUaaiCRqPMVW+lyCQII0mJJGoSMC+OeIEyTBcvSpgeTNNmp1GLCm6h0ZhdFVWDazIG8WvNzPH61Vqi5Smh3K1IPMF8rSdQVgwqLVOlgpA8tt7w6CgzklreSPvBBqaiZEeyTIBgASs6bbwD1xKynW46fvwM4LRzJaq2YkBrouoFVUksogXDKG0MZg6FMEknBLJrv8P34h/IHxjCg4hceX+a1/6p/wC6cTRiJxz/AGav/VP/AHTiEUYXl6GtlUmAd5YC36Yt9LhaKlxAj9oDAfg+UV9fNpIUCZ73/wDrgp5OqKYqKGpiJsZ9doOHJlxRVeP8P0NK+yexxFokFNzIM7+t4+mLRx3J6aRVYJNhA3M9hgV4ayKmoFrKmhyJ1hoIvM6bx/lik7RDVMCcUboZv6/rgx4PzPlhgREmQZ3t0teMWnjWXyNKr5X3Gk+pwqkMRqIVi0BqgYwYBMRaBJOIWU8SZGhV8v8Ak/QTBbvpBN5NSBY2wOCcaKh5XGeQrwjw+qOIiqKR/EpVBysA3syWk2BJgdr40ipRrTASvsxB85YkkiDaQYuIEAHeRGKLU8d5Wm/npRbzIIW41KhBA/MVI69/lh1/tjpFB+FWWoCJhV0xFxdif4GKS1oynK3Zd6VKtqny6wINg1ddLBZImATB2j1vGGq2WqBywTM8x2WqsXvsBYDb9e4CcP8AtC82ktUIVViRzX2N7L2BHU9PfjuZ+0IKVIQlNMNy38zULyW9nTNomYvgpi9WWSjTqCxSsQw0kmovIGsTvcjDmXyrK73qmVMMzgi+mwESLj6nFSqfaMAUKodAA1yoktInSQ9hE7jeMWPLcYLCiTUpgVaa1FBDToPlzeNNixHxXA0wsTmuFVay0gAw0MdeuoArq1PQZ0g35tQMboNsRvD3CYZKr5mo4UMNRdCutQqveSdWtKhMbamB2wRzubdqdRKdZKZq028lyG1LIAViI3DMT8sBcjwF1anUq1qKfiF1p8zp+IabPdoOoVqWtWI/MbdRSH6OqaeXy4r0KIq0FI81tesCmFVfNRQIqFV6jdQYJsMRcrxjN+Sx8up5lPy5NOShSqQUqpTQEldKgFQTEPg9wnO0qNJKNKqjIgAWZsnJAnSABzQJ6FcdyvGHcqlN6EQumA0kBQ37IAEXHofTBYWVo8CzjVAVpsNLNoLPyDmo1qTwbnTUNUFSAT6E4I1PCpdStYuwFRzKMA7JUVqZWoSzA8lQjUACdAte06l4h1q341IuIFtQAPXUIMA9Dh7JcVETWqUhPs6dXQXmRY32xNjtklclTZaetKmuiCEdmBbmENDDeYE2G2H0XTEFgBsBZevQW6/QYdIx4pO84lyYJIQxJ64fyk3/AI74aGVYbEYfyyMJthRWwk1REXEPjQ/m1f8Aqn/unEwYh8cP82r/ANU/904lFGWcASS4DQ0alJ7rP7m+mClChWY25F6zBJ320gX9cVBs2af4i2I29TcbfxacG8pnq1emp1Iob2gAQbE+vpOG17LT9D3HeIKiOZJKkWP5jcfK+InhbiL169Mtq1BwAFkGLwFvv0nEPxHk/LpQOYk3MnpeMK8CUjrVgFIFTmkwAINydwPXpBxSSqyZN2O/abmaYrusVPvOtNLsTqRQJHa0EevU3xVM3xGpWcDnaoYUEC7EWAgC++D/ANpeXpjPMyimOUEqhY8wHLM7T/RtEd8E/s28P/hNmuTzGlaWqbDZmiRcm3u9+LbSVmSTboC5fwFm2XU+il10sTqHwAMfPAurwOt5xouJZYYsLqEN56WO14vjRc8map0SzFHfXESbAjpJN7WxSs9mNNV6r01FQ00CJUnSDrIkr1iJHSflhRk2U4pFi8PVVp5c0AxLUzqECZUkEgDphnPwSpJIPqI+Ppidwv7P2FP7xmsw1JqguKYBGueUbGBpF5GIOb8HUSwnNsVF9ekATa0AWtPS/wBCqWeVlZ/28aGM1mRo/MYFzO5+fXGocHFTyaQnMR5dODaDKUxMnbr179756PCmTK3zbBpAsh0kWk+h393627h2fy9JaaKVJVEWSasnSFvMmev0HQTUpJmaRYcvXqKdRGYMgQCosY9P8d/fdql5jVFUNmFXSSNSW5Su7kkyYNj0JwF4h4qy1CiqO6jnTSD5xUARMFQxEBZC7E26ziPT8ccPNNlFS7lbaK94CqTIEzAIERMDvibGossdOtUgrpzBkjmKiwBA79d/cMJyaMSBNZLDVMBYgECJOkySOh3mYwLrZvL0qTVaioAAHUTUJiRMrPSBb4XjHuDeIMvnBUqI1PUpUAzUWTYkc2kkCBt39bgNNBVajFCunMSx9q4MbyINrDoBPrhp/NnVOaAjYKOgiLz798NUgW0UVWgVUQB5rTsG9k8269W632w5xEozs0UmBFz5jBrAjYG11iR0nvgAl0co7X86sv8ARMW/f6xPXBOgSogtq9TvvgLk8nSqFlYKQPyq7fm1STzkEHp2g/AtQpKohRAkn4kknf1OExkkVj6fLDuXqG+IuHst1wRexSWiGDhnidLVRqqdmRh7pBGHlwjNIWpuF3KkD3kYgsxDxVk1WpRo0xGq87k6jpHyg29cWj7glJUC1ICgKW0SJHLNjve/QdY6jX8JZqpmTVdUCX0zWSZAgCJsRBMdIOCWd8NV3ra28tEVNIRaqewLzvAuL+gGG1pIaauyD46yqU8vYsXLAaiLG+3pbDX2ffhopIPPU306rDl9nrcnDniTwxnmRVqaFloAesoDEKxsCegEwOl+mJ3APDNektMPA0mZSsoMEuTpIYbAE/A9sOtUJvZUvtJzYOdrAKRqWlcppJHloSdPST0OLV4azDtkEAJUy6ryiwDQB8JA+GEcY8Evm+IVKtSVoyoM1QXYKgEAjrIj0vvGDHiDLpRpLTRQiAaQoOwG+3XDm09Cgn0qfGc1XSoigkICDZpUn/lJJBv6YGcTpLmIDVKa1Hbc7gICelrk/ph/KI1SutJixR2CcpAYFrCDHc/TBA+Dssg51rAbRVcBlluy2vPqMPSDbD/Bq9T+SKdRqnmAO4koOYhmAaTzGwiTE/XAZcm1fmVyB1lbT6XwW4kPJ4SlNFVVDkghxuCw29rbcnr78QOE5xRlUqOSsz13M7R3wP8AUF+gMqcAKmRXYe5RF+kYmZTLmmDrqFv+kR0x5+I02UuGsN72HvxBq51Hp1dBkhCYn0wtsNIh+L62paZ3OoDaL6SMCuDh1dGKEDoY2wf4Lwls8kpVVTSIY6yOwWJJjrM4cq+AazEfzzLwT/xBYEgC2qDuTbt64KvRamkrE8T4iFjUykGxt6evrg39j9VFp5nVTJmqumFm2knANvAdWpp8zPZZZFiXBHSBZpv3jFn8DcBGSp1Vq1kZ6jKyBKyqTAIYEhjcQD/BwRioroeXyZvRc6PFKNitN4Mwwp2sJ3Hx+Nt7YWuZpX/AYQDI8sezf4MPQTv78DhxBSqk6OTVc5lCwkTJabgg/wARhXmqbh7XkrXSBGuBbcGR239MMyCmTrUndtKQyxJKAEapiOvf54mjFboZkUyCXDGT7ebWPz3I2O4t6jtg3Q4hScgLVplj+VXUn1sDhDJWH8t1wxh7LDfAuilwh6sLU4RGFpiEWVwuCCdVEE3JWkwDBdRIaQbRBNwbG98OZp1W00ATq1TSYg+1Ngf2R3OxxKybNU0j+cqDfUxX1N+v7sKrlzTJnMIE1G0an1FgAD/R3+WNCBdCqYa9JqYkuiodRDapsT1a8neDiMaasdANE6yQAae5/FkEhdJEt6dbmcKdHBJ1ZiN4LKADznok3MDfqO2F19RAUfehpZm1q6CdWuxn8oIta0DcC4IZ0wpHIpuBpSBAJAgSekD4Yi5jg1JgywoD2Nj7V4PvwV0E3Hmm59rce16bdBHSMceZ/Pt0I+tpv+7GL6bLhXeD8Fo0XDgAuu1uvVh29/rgzWy6upV9Jtc6bn12kHEnTE2e/W09cIJi0tMbahN/33whlM8b5RUya018uFeRCENBkmSbRcSN5jELgDrVyiAwNMgWmAD6+hxZPHlYfd9JWpHLewWfxLe/v8Oxxn3h7Og68uZAY6lv+aIYfEAfLG/UZew02VoeS6yvN3gExGBFfyKdCo6kElDuomTAiw3uMEc9SI0qQ7FdmhbfCIxVeP1NANK5LXYyBcEECAI+Huw4qwbDv2Q3qZlTpI8gtcGbdQel9OB3Esx5dKREmy26n/C+Jv2VMTVrjm/1B9lgJGoG/UgGNo6z2w3xbI60pghoDifcRH6kYJdFHhUqNIudtRO5icHctl6uXCs4U0+q/sz19MWjhWQWnTAQMAPW59ZwviKqylSbkREi84hzspRoE8TpIaWtbqQTt004j+G6zaHXTC+WSx0xBMC1+5+U4I5PLOcvTpopaoLAW9o7b+/BrwjwbMqzDMUn8t4JJZGuncSZnUR8cGOSouPkwZSvF4C06a8mowSIggQd+98d+ywf+6UPc/8A8bYufjrwpVqsDQpjQtMBW1IBqJ9SOpHz92BvgHwhnqGfo1q9DRTQOC2pDEoQLBid4xcVjGifL5M5Wa/hzK9b9umEYey3XEx6RLhDGFjCAMLUYhFMqlFlIIZaDTblNSCL9zI/8jEHjnipMuppLSWoWEOgZ4C3jra5uese7COP8V+70n1tFWCFGke1BIsNsVfwqCW87NE87EAlethfpuYvi/uFBrIePabhgKNMBrNLOf2iAT8ekbH0gtmPEAIYiihABMF3JnmJuD3b6n0gV4u8PUjTatTBV1EnSsKwE2t1/jriv+H82SrUmJkKWAIg6T0v78H3QV6CeV+0NkzBX7ogVGMuKrgxfUSI5pkcve/uK8Q8RkDky1OHJgmo4tLGTp66mJ/gRn3EEVWrFnjVMW3IMx9MERxumtOmHlNTCZTZSJYjckf5Ymblao28cIU8iyjxfVcgnKZcympSatSJMkX0x+Y29cW56+vSGFDYDeqBCgQFMcw5jPSe5xnWZyjeWkVGqZdgApWIFoGNLLEVI01iJMjyZSAejHYEACB3nvghJvpHlgo1RVvtGqU1yqsui7qH06idcVCbnpLHe/yxnfB8k9SqGUQovNxJ7fPGl/aCpbKajrj7wOV6YUgaSQBBuBtJ7nFc8MAmjpO2o7LsCe/ecaXSMkiPUzVYt5akFtoO8+s/ripeIKJWqyyGCxJH7TAE/U4vufovSRnp2bQTt6dfjfGaZhiSGM3kydzfrhwCRdPsqrKtauHKKDlzuSCeZYiN7xIwUzlCUHs2IPXp/AwN+yYfi5h9JaMueUAEmWA+Ebz6YOtVCiWMD1AAxHk6VAHZPJ01ZagMX7m37sSKeXpqCyqgaPXEOnmVYstN7BvaiQCbkTe3riTUqHRdi09dO3yxBRL4Umh6Z5AdQN5jpv6WxclWlpZT5QY3kM5UkMCZkdNA6mSDtjOvDnGhUemrsQ+sCdIIa8A+/wBMaa+oMKgVzTMg0xSWRpBEm88xNh/ni0qIkQqNMFhoGWLwdM694OkFTMWVflbpg/S1RzAAyfZMiJtcgXwNybEuoiqLnejAiX3a8dNo2HfBeMDBHow7leuGr4ey/XBHopcIgwoYSD78LGJRRh/jrKVRmGcqTTdoQgggmNpk3/zwW8MZ1UyiBgDO+o7FfaEwSPfi15llcikVWDN9AAJGprD3jvv770/NcJzWXr1EoMoo1Dq1MoYKGO8bgifUdcVd6Cq2HOMUaTrUJYgeXNWGiFMyfebiYxUuEstbMAogSkiaVQEWUAgEncnBzwtkAtSuprGutQmnUJSQWA5iCbAX2M4n5rhdPLMPLUKC0EBRHUiI9Ad8Lmh9BviXgnDsulOvmaVQtUsNNZtyGI5VBgEAmfQ4EUqfAnhUo5guzQEDVNoMEWuZtFu+Cn2oOXyWXlgYqD8kcqpVi/WNUepMiOsLwDwY01NVkBci1tl3EHpONHKo2RjbCGapcOy9NqRpVVQyRNU6rz6GOnpc4nj7R8kKYSKsAgzLSDtJMD+yBG+Kd4xyNUvrqFVU+yqCfdJtfFZzWTKiYt7sKNPYSbNQr+O+GMy8lR+W+oNCmQY0nlJ/pe+8HBtOK5Q0UFKkFQ6HIUBYYFQViNok/C2MV4BmFSsQ4UqQJ1Cfli41+P0QhVFJAA0hVidup2GJm2nSKhHIuicQoAITl2bWJjUCAOWRIGwC/wDjBLguVostJqeWpBKiTcpMSonSQGkL16Wte1E8JeJqYqMKupFYN7QkXUAbTG3r0xafBXHRWX8IqKdMinekdRGlC0uB3aIO4Hpgi2+j8kVHgQPDaaUn00aak0yZp1F1HSimQIFlMGAf2T1GMPqszXYlvUtP643jiP4dGsNagpTYEij/AEUnYCbHdfT9nGDDbti0Zh7hT+XQdwAZcAXjcL+7E/jWcHkpp3qKDc3CkAn3bxOK+1eKS053Yk27AQPj39MPZiuX0zEKoUW6Af4z9MTW7KsXwVP5xRiB+KlyduYX3H642LLUgGCumkEsWbz9UABrkTJBsIOw92Mg4Op+8UFESaqAEi06gLjr7sbkOHNDBvLJIgHyxbfVuLyDGGxDD3qRUCpO81hMAOBy+ov8+2JWSWosLoXRPta+l9hfsLSNziMOF1SxZ2pEtY/hCYAIXeRae18EMnTqifMdGH5QEKkXO51EG0CwG3WcSwJMYdy/XDWHcv1wR6EuEMYWuPRj0YkoqvH6uioXn2WkCRewG3x+mAWXrsoghyoa5n+kJEnc22xbc1QphmAVQZJuLT1npucRmoITI0agZuDvMiPnfCKM88GBxUqqUdAaxdVYFZQGARMagDAYA9R3xduLUBVolgrqyiY1bFZBmbnrfrIOJWeyAraLorI0gwZuIInpIkH9+BXiLOPl6LqlNXqtOrSQdJjSCVkNsJsMU3bFwE/abfI5QEvDtT/NyiKbzA77X9cSPDvEitGoagbkAIgySpkLAwK8csz8LyDuacyoETNqbyCDaxj3H3474P4kTUUMw510AXuVWQT2uY9Z92Ca0KIE8Q5vzyaq6jTXuev+N9sNZNRVoNYyQY/x2xY+PNSXL6VSnTBqNAJu0gjUQb7j6DFYVxSy9RpGqCoPqbW/jphIY34b8FVs2XYN5enqVJmxJvqG0fXE7L8BywAB4llzJvMbQb+3e4Hz9MadwNUpZZZgEUYBgkhmBEtHvicfPNJuUbbY1j9S2S24PRfKHhykzW4hQ9qJEWE7xr+P+OLp4PKZVK9I1acPXNRWpuApHLaCzEKbmDsBjKcp4ezNRAyAaWuBqgx3IPTErJedlcytOs1iOpJX0IJ9bYKXoG2+m0vxOi1J1quQkEktVEnkA0qRsN+0EHvikZfK8FOkagTIH+07yV7G8Cdo3+IZ4lHknbY7f8pxmlKqoIIAwobCSr2a7wzgnCKxKKAWKljGYYkEKo0wp2Jm/cesDtLg/DWq+SAwqAxp88S1l2E9F1teNj3tnfh7ihWuNCg6vgYmf34LeGMy1bjFH2Sutgd4KhHn9/0wbyorFY5WaJ/odllCOlCqtVGUoorjUzE3PMdMpBMDeDvtg8dTKFU1DosStQSTKzqPcS39mOuI2VZV0MpoRYhl1CfYEi2xNZjMbOO04VxFwtWos5calKtq169BAJHL/SJP/VOAgfzlNiQg8wxZKi1QGloMmRPQgWNptheQL611JWXvrqKRIkSQDJm3zG22ImYqUqGlZoJUBvq1xa40xcmIn44n5ChSqHUVQ1QQ5ZQdOqTBE9eXCAKE4dyx3w1h/LDfCj0JcIajCpwicLBxKKAtPM1Wr1E8qoEB5aljTYRfrIMnqOm+JdSmVFkZiR6QPXEKsiiowK0g4Gu9QhtP4h1EarAyRMx/ZEOtQUSIpl3Fgah5g2qIGs7/AOOHQZAjinEM8tqOXrP0si6R8WIOKfXpcUZv9lYE321H56vTtjSiFdoqBJUFVAqtMgiAYIv63OGnQsF1U0BpjSOdhGmBBMz1NzPxnFJIlsrPHuE1c3lMnSq66TJp83WsAnQwJUD8wIjtzYqfivJJQWklLWqoNUi7F5sWPQSIHqcXbj9cU0puopg6wOR2IhgobcxFk6W+OMz41xHzavLyyw1gk3IJiPRR9Wwt2UuFs4wfvGWouA2oGXAE84sSbdxM+oxSfE+ZJ0pteY+gn1xoyulOntJZA1iRcqvSd8Zhxtw2YItb2r9Rc/S3wwQ6OfDSPs947UZaqN5tRUpgBVWYDKwBb05fqOmMk4Ply70xDFZXUYtHWT0+ONM+zDhwLZhqqjQaYkliCskkRB7wPdiJxWhTydJeUBBa0n5idz64pSS0iWrdsNZHOtq0mm4AE6uljERtPuxVvGdGtXQVdMoII0xygyNJEap2kzHpbBXw3xI1aBIEwxWxvANp1HtA9cN5iVoOkEaix5mE3B7WAxC0yntAHw5xCpXUZcks59gN+aQRE/H+IwRr/Z3xGqv+qy6AECAWDdt9BMX91se8DeEKvnJVqaRpayTcnuSOhvh7xfmdOacAWEEiWtyifaM74vV6J3VMjcK+z/P0y58vmKkKeaJMddHSfo2Jfg/wTnaGcpVnplUQmSlzzIVsCP6cGY2bthrhjNmKgWivPexjRYX5hBk74OZTgWbkrUpUao7GoQw39lokbbG2ByHukjQKVEuV0+dShIusL6mJ0gyffYYmfdm06fMaSSQxiYMiPhPXGN8W4YaU2I7qzcw33H8DETK0UZqWoXAkSSQQCbRNpgj5YXSTb6uWbcVGELBsN/2vf9LYaylBkM63ZQIC6QANo2AxkfiiPyqQwEyXk7kDZvSfjil57NBkIBIcbGYGn3/H6YmDyNJww6fTpqd1OHss+9j8YwM4cQaVO/8Au1/ujE/KHf4YcXszktDQOPA4SD6YWpxJTBedfzWC0yUcHTqalqHXuRaAes3wiu7aXBdtYPI4oKdAUkmBJBsD69hfEXj5cM2lmWSBIqXAhDYflEqPkf2sBOIeJ3yyPqYkkBoYyRBtBO3x3xSFRY1kkHUwaZDeSg/id/l1GFUKy1FZCefSXDeVpbeS0Te5G0bHuMUPIePC6orFgATdWYtfubE72g4OZfibsutahYXuHPUne/rEHaBhvQqGfFtYDLqXYMC8g+SE0gLN7zMFBePYxkOdzU17NI1SAPWP1/wxpniLxNmMs1DSVIdiD5kssAdF1AD2j/AxGzPHnNA1FVASxnSkATqEqTsebp2XthOSiaR8cpcE5viIWgGJ9mmLED2oEfqPljN8sfNq7yWP6m+Lpn/HmZZpHliwERy2noHG83+HbFq8GZx8xlzWrEs5rGkgRxTUAUwQZMmSWI98dsOFUKcWnsi+Cc0GbMqG/Kgjyw8qC0krtcqYPoMOcWySVKIWpdSQSCvQEbx+7FtOXYJpUkAGSfOXU0Kw0lhsLA+8z0IxWqTSIMgH17z0xEtUEXZTOJ5c5Mq+WLCmx0su4JIBVhMziyeGsj5411GLTa629cBvEjNpp09JjWLyIti28BqBVAJMDu2w74JPQ0thXIzbTywTB0zsTB37D64z/wAW1FbPV0e7Mq30wSwRS1gYGq/zxf8ALVlDe11JHNA3kfDGefaNRK5tqzAhnhhDAiQoFj0Fhg8YpnfCGfFIkalABN4G4xfsjx2k+1SSntQsEet79D88Zf4TyVKrZyweZkN7sW4pQy1ekkqBUQqSW3lpF+uKl0S4SvE6HNIKlIElRpcMoDAgGOvUevbGeVOEZp25MvWZWhdQRtMajuw6AjfpGNE47V8gUTRmQzFwD7WrRcgb/wCE4s/BlimHVXJAlKfmiGlbiDYRf9epwRdA0UjxF4brvU0U9bqEAL6TBgXPb/zincU8KVlrMlPKZiogA5lpsdxcSLdRjbMqCuphq1ADQr1lZW3kADawH09cd4bRbzA34kCQ01gygwfygevecEVjY5zzSTJ2RSKVMEEQiggi4IUYmZMb/wAd8JKxheU6/D9+Jj8hS+IyMLC4SuFjAgYE4sabMCNIe9ytyAQJBHS38RjPftC4VrejUubFCqgywkGAIuew7xjUmqsxINM22O83I6gRtPxwM43wqpXVRRqNQqq0rUBAIEEMAYMSOsYa6HoonCPA9Z6LVasZdQCVVxNQgd1Flt7/AHYp1Hjz5TNNofXSUw4IgMvUx3G4xp1bgmWz1avUOdruaQRXZKgKwqwSgDQpYqSZDC9hjLc9w77znTQywYyxVfMbmMTcn3fpjXRGy0/aOUC5YiIYuRAPZP8A9D5nFVymdqKDSJUpuCQZH7t/TG2cW4HSr00p1aDVNA5SAJX2QYm1x/dxGp+Fcrsco/tAhjpMAaOWTeDt8DfGVWjTNxejFOL1SGFxBUN+sXxp32OVdeWdCylfPZtJBmBTSYI/5lI9xwbr+EcloQ1Mrd1UlrTTMDkvHck2ix74mcM4OmUpItFa1MNDMlMrGrluxKjmIUC3eB3xSWhSk2OkU2aA1Jl54XSfZGo6VsAR3mbz2GKXwrPpmKaVEKwRtFxaNPw/djQnVywY+dpqCfL5dNP2BpbeZuRHdp6QG4X4XoIPLpUXoaoJaF3GnosXIBBIPXucDVkp0Z79oFfyqSaSAzuCLdFv+oHzxG8LcaD028ypTDgne3LAgi49caYPDGWrMVrZV3JsKlZVOmJ2IiJ930xAbwVkgP8AYyDJPMqxEsYj0HWOq72w1FVQZbsqWX8S0jmKVKVaaiJtIlmAESb74g/aLnj96elC6V0zAtq0gOR8Ri+UvCOUXSUyrB6bM+oLS1kydMwIhYsbHlEzjP8A7Rcvp4hWlmIJBkmTOgEj5mPhhpJA22COC5haNa55Qdxi+Ug9Vg1PRC+yxQEj3Ez26DGaUqck74m0uL1qY006jqPQ/pgcbBOg74w48RmEWm3+pBDN+05jV8tIHzxoHhnPKcplnU0xU0anZkYknmWRG9gw3/zxHUTMzPrjc/BHEWTI5VfIqsvl+2umPaa0FtXTtsRgapCux/L1kWdBogXkLTfYmR23j4kjEzhr0tQLeSzAgIy0zyk8p5iIEyBaOuCC5xpg0mAm7W0gd5+R7etsdTNnUVNJwJgNAKm4ANibXmSMSxkk4XlRvhJb0+uHct1tiY9HLhFXHRhIOFjCQyNw3hpUvpSmssWszXlmMm0TcfXE2tkWaQIG95Mgmbj6YGce8SLkqYc06lQudKqgG8TLEkAC2KlnfHWbYjTopLeQAGY22k2HfrjRVWyd3oBeI3y2RSsozCmuxYNSQtOtplqmkKkje4xSPCfHFy2cp5iqutQSDB2DAifhMxi0eNuG5avXFSlVJMk1SBNiZESRqqDVGkdrkEXgUMnkEp6U15iopMsUNNQezauYgb6FHvbDVULZs2fRdKT5UPtJcTMRBB3Im3X4HEbLUx5bqnkMxdXI1uBpAQkndlIGy7besAfs+4u5V0qCpUVFXy1CA6Bzn4DlAA2sNsXFs4qqreVU5iRC0ySIE3gWECJ9wxI2DMkFNMooonWVZQruUKgKJLRY7AdDbrji5UU0K/hLUUrpGt9K+xaSZ9qAB7u5wQqZlFQN5DkFiAFpy3KbMR0uoI+BxIFZTqPltIBJJTeDEA9Tygge7AIDpRKFQyUUYECA1W3s+ySBNvlIJ2x2rl0IY0loNSUAyajzFt4B7H5DBJ+ILPNRqdAT5ZMWaZIGw0C/quH6mZVTApseXVKoYtePfbbDsAc6iHVPLagI1DU5K3nYAxcTiOKhZdA+7mATp11LatRvab739Y2wWq5lV/3TFSoYwk9yAQBvbb1GItPilMmfu1e/U0CN79bjfr64AIuZq0lpsEeiovrVnbTBLEcwuomTYenrjG/tBqn79XEoRI2kj2QbE/x2xuNPM0ySRQcE2JNKJiB8fa+hxV+L+Ecpmqxq1KeaV330gBRAA/Z7X+Bw0Blfh/MJTWszEBxTmmd5eYggiD7Uz0gnAgLJnrvjX632fZFGKlc4d7qJUxHUL/S67we2PL9n+RmNGdHy9Nzp9fofi7AyE77DGz+Bsqz5Og9NKRimQHLOJZWZSpAIi4jUAbEn0LeS+zXJ1BJXMpIBGt1kgqG20yIJKkGLg9Ixc+EcNTL0Uo050IIE77zeAL3wmwSILcILpLJTWpqBs7kAATvYzNttj8Mcy3DqgqSaVDSGmRUqFuh1XETI291+mDZxwfD54ix0dIwrLLvhOnD2XXfBHoS4QQMLUYQMd1TiUUUr7Vc3USnlwirDVDc7g6bDfa8n3DFMquAPak+v8fQY0vxpwJ80lEJulTUQTHKVIMT1uPrimP4GzLMB+Eqg8xLgnawgdSY7YtCKz95ZjMALOkXFyN/XHRLNHLYdWAFrm5Iv6YsCeA80o/3Mk2moOvwxFz32d51iCvkgj/8ArAtHSL4ehBj7Ks7zZojSSRSCqWAnmcWk+v6Y0KtnHTRqRRI5gagEGQIBO+/6YqHgHw22WqVjmPJYMEFPmVmlS5bbaxXbti5FaEKp8shRpUHTYRsPgPphOgIy5+oLMtPVFx5ij9m0EnbVc+nqML/lJvLL6UYgrGmosQ0XmbQDPr0w89Ki0kime5Onre5+H0x6pl6OnSQgUwYsLrDDbtY4ApkNOMOSZp0xBAvVW5YKQB79XWNh3xJzHESrMAKZgCJqKJmJ3Mjfte3fCqOVy82SjNogLNhb6DHRlKFzop80Tt7h6dPjGDQbE5rPMrkDyyoj2nCkHeb7j3djiOnFX6pTG8/jL06/p164mulEtJFMsDJJ0yCLT77fTCTSoC8UhPXlwaFRGTiNQkAIhJ6CovrPU9h8/Qx6nxF2VSqpr1ENTLqWsSBBBibT1xJWlRDDSKYaZEaZk/vJnC1o051BUn9oATvO/vOAYObiz3hKZaDA81RcarHt7P69jDrcROjVpQMCdS+YvKg1cxPuX4Qe2JNWjSG4T4xtcf8A2Pz9cJCULmKV9/Z62v8A2o+OABn7+4Kh0RZN5qLIEm8dbQbd8cPEmD6SqAWIJcDkvzR7hO/fth+olFrsKRgRJ0mB2v0wp6dFgJFMhRAB02A/SIwgItLO1GcqqIy76lcbTFxqN+s/TE3L+YTzIFHfWCZt0+fXpjtJacygSTuVifp64fnAB3yv4kYcoU98M4dy03w41YnwhLjsjCFf44UTN8QixniVZlQsrBY3JUnewsL7kYC1ipipNAliW1GixYgG02kEELuN1HcQar5PUSRUqLIjla3W8EG99/dhC8Pb/j1/mv8A+cMaA4pIRb7v3f8ABMMRquN/2T36XMifUhTg6RTiTH4TdR1kT7II+XuwZp5AwQa1UyZHNcd9hcHHv5PP/FrdPzdhHbrHzwBYLqaVIbVSUlNUmg25LBZ7eyoI35ek2RUq0iRpOXAUqQDSYwRc3gXliQYtJ3wYHDrEebWv1133J7ese6O2FHI96tXb9rsI6D44YWBhUpgDS9CPzAUmuASYAHoLf54VQr0iV1PQK7sBSa423Itsov8As+6DD5IkkirVEiIDCLCJuDfrhv8Ak5rxXrXg3IOwA6r1j54AtA6m6q1vKlGgEUmneSLW/PuLe0ehiPUSnAJFHmBF6De0CDtuI1jf1+BkcNNprVTBtze6xtcSPrhY4fBB82rb+lY2i4+M+/AFgR6iiSxpSCQx8htxqPa9y3eZPe7z6EMMaI0Gw8lo5oYhT6ySSJub7GSdPh0f72sfe56233wpeHwSfNq3BEarDVNx6ibdoGALAnnJIK1MuIYlSaTTAJ0we47/AKdUlaWkEtl5vc0WgC57bhipPx2mxv7iZ/11Yemodo6r9TfHTkWv+NWv6j3/ALOALBLPTgNNGBBnyyZUMCQLbhlPeCR6SxRrIBCeRIW80XAOk3i1gSBa+wwcfh0n/W1euzQDJnpt6Y7U4fM/i1hI6PtYi1vWfeBgCwLUdS2iMvIWI8lyIIBWDtHPt6xa+FUnUMSVowfaig4JBBH6Mwv+0RguMlo5jVqwoky02iDNuw+ZnA/LcVyzhGGaMGSAzFS3Np9kgH2hG30wrKUXLiGaGa0AMpoBgILCjUEhZMQDtcmO59cHsk7MgLaZNxpBgg3WzXBiLd8Bamcy4ppU+9VSpcKCrEywDMVbSDaJn/lHbErhGfoM5VMz5jkewzjUALzpseu/uwWDhKrphbDtDrhrDuXG+HHplLgPJx0YaTfDqDEItkPjYqFAKT+WxPtRNutsQjmKyovPUJvLLS1ztHURv9Dg6ccQ7YpNk17AjZzMAkS5sDP3e219n3n9+/QgOIagQqVUYq0FkIAIB6nE/HicOwBfDs5oDBy5MkibwLWncifTqMT6eZ1CysBG8Dp8Th3HcO0Ftu2VvLcSzFNAKqMahIsUaNIUCQaSsNTEEkHYmLgXIjOVrzSWR6vBt/V9/fglOOjEoqTUnZGyVWoxOpFVehlp/slRAwnxVWKZd2phgwdQNO5Fpj64mDHVxpGaj6MfJByVXRV/D+drvTrmW1hRo8ySAb3jc+7rGBuW4fn5E5mo3cEOCfmI2+HQQbm8k48v7sWvO1dJb+xEfDUUm7IFRcwKdP7uFc6ubzt9Jk3uNiexOBNXi2cBqkUgL8oakSqgFbaheYDSbrtBO2LMMJxKnXo0cTPPHOcziPXNCtmE0+ytOlqBbQpUA6DKzMkdTuIjAfzuJhgPvmaINRRIp0xppNVdfMMpzRTVGKLzKXuBEY1vHQcZ+P6bvf8AwqSsGcIZnyaFizu1K5qAqzGD7SwpBPaBiiZY09A/9vcPoJBNSqBpGqqAQSSb0x7za1sabOO6sKSs6PD5v6aar+Wv9FByFSmXVPuJVCWksXLgwaY5jeIMabQbi4w1wjimiHTIstXQWB1Ppm6RDTPKLx9MaLOOocLE0f8A6k0/p/lgTw7xlswXV6LUykXMw0zsCLRGD1Drhtzh7LDfFR6cnkknbSo//9k="/>
          <p:cNvSpPr>
            <a:spLocks noChangeAspect="1" noChangeArrowheads="1"/>
          </p:cNvSpPr>
          <p:nvPr/>
        </p:nvSpPr>
        <p:spPr bwMode="auto">
          <a:xfrm>
            <a:off x="155575" y="-120385"/>
            <a:ext cx="304800" cy="254001"/>
          </a:xfrm>
          <a:prstGeom prst="rect">
            <a:avLst/>
          </a:prstGeom>
          <a:noFill/>
        </p:spPr>
        <p:txBody>
          <a:bodyPr vert="horz" wrap="square" lIns="91440" tIns="45720" rIns="91440" bIns="45720" numCol="1" anchor="t" anchorCtr="0" compatLnSpc="1">
            <a:prstTxWarp prst="textNoShape">
              <a:avLst/>
            </a:prstTxWarp>
          </a:bodyPr>
          <a:lstStyle/>
          <a:p>
            <a:endParaRPr lang="pt-BR"/>
          </a:p>
        </p:txBody>
      </p:sp>
      <p:pic>
        <p:nvPicPr>
          <p:cNvPr id="1046" name="Picture 22" descr="http://www.basisfilm.de/portal/wp-content/uploads/2015/06/Die-Widerstaendigen-Plakat.jpg"/>
          <p:cNvPicPr>
            <a:picLocks noChangeAspect="1" noChangeArrowheads="1"/>
          </p:cNvPicPr>
          <p:nvPr/>
        </p:nvPicPr>
        <p:blipFill>
          <a:blip r:embed="rId17" cstate="print"/>
          <a:srcRect/>
          <a:stretch>
            <a:fillRect/>
          </a:stretch>
        </p:blipFill>
        <p:spPr bwMode="auto">
          <a:xfrm>
            <a:off x="6407696" y="3637588"/>
            <a:ext cx="2736304" cy="3218842"/>
          </a:xfrm>
          <a:prstGeom prst="rect">
            <a:avLst/>
          </a:prstGeom>
          <a:noFill/>
        </p:spPr>
      </p:pic>
      <p:sp>
        <p:nvSpPr>
          <p:cNvPr id="29" name="Retângulo 28"/>
          <p:cNvSpPr/>
          <p:nvPr/>
        </p:nvSpPr>
        <p:spPr>
          <a:xfrm>
            <a:off x="-36512" y="1102304"/>
            <a:ext cx="3456384" cy="780087"/>
          </a:xfrm>
          <a:prstGeom prst="rect">
            <a:avLst/>
          </a:prstGeom>
          <a:solidFill>
            <a:schemeClr val="accent5">
              <a:lumMod val="60000"/>
              <a:lumOff val="4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pt-BR" altLang="pt-BR" b="1" dirty="0" smtClean="0">
              <a:solidFill>
                <a:schemeClr val="bg1"/>
              </a:solidFill>
              <a:ea typeface="Kozuka Gothic Pro M" pitchFamily="34" charset="-128"/>
            </a:endParaRPr>
          </a:p>
        </p:txBody>
      </p:sp>
      <p:sp>
        <p:nvSpPr>
          <p:cNvPr id="30" name="CaixaDeTexto 29"/>
          <p:cNvSpPr txBox="1"/>
          <p:nvPr/>
        </p:nvSpPr>
        <p:spPr>
          <a:xfrm>
            <a:off x="35496" y="1039297"/>
            <a:ext cx="3456384" cy="954107"/>
          </a:xfrm>
          <a:prstGeom prst="rect">
            <a:avLst/>
          </a:prstGeom>
          <a:noFill/>
        </p:spPr>
        <p:txBody>
          <a:bodyPr wrap="square" rtlCol="0">
            <a:spAutoFit/>
          </a:bodyPr>
          <a:lstStyle/>
          <a:p>
            <a:r>
              <a:rPr lang="pt-BR" sz="2800" dirty="0" smtClean="0">
                <a:solidFill>
                  <a:schemeClr val="bg1"/>
                </a:solidFill>
                <a:latin typeface="Leelawadee" pitchFamily="34" charset="-34"/>
                <a:cs typeface="Leelawadee" pitchFamily="34" charset="-34"/>
              </a:rPr>
              <a:t>MATERIAIS SOBRE A </a:t>
            </a:r>
          </a:p>
          <a:p>
            <a:r>
              <a:rPr lang="pt-BR" sz="2800" dirty="0" smtClean="0">
                <a:solidFill>
                  <a:schemeClr val="bg1"/>
                </a:solidFill>
                <a:latin typeface="Leelawadee" pitchFamily="34" charset="-34"/>
                <a:cs typeface="Leelawadee" pitchFamily="34" charset="-34"/>
              </a:rPr>
              <a:t>ROSA BRANCA</a:t>
            </a:r>
            <a:endParaRPr lang="pt-BR" sz="2800" dirty="0">
              <a:solidFill>
                <a:schemeClr val="bg1"/>
              </a:solidFill>
              <a:latin typeface="Leelawadee" pitchFamily="34" charset="-34"/>
              <a:cs typeface="Leelawadee" pitchFamily="34" charset="-34"/>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www.franadesivos.com.br/fotos/grande/3118fg1/papel-de-parede-abstrato-mod-43.jpg"/>
          <p:cNvPicPr>
            <a:picLocks noChangeAspect="1" noChangeArrowheads="1"/>
          </p:cNvPicPr>
          <p:nvPr/>
        </p:nvPicPr>
        <p:blipFill>
          <a:blip r:embed="rId2" cstate="print"/>
          <a:srcRect t="29060" b="59829"/>
          <a:stretch>
            <a:fillRect/>
          </a:stretch>
        </p:blipFill>
        <p:spPr bwMode="auto">
          <a:xfrm>
            <a:off x="0" y="-22820"/>
            <a:ext cx="9144000" cy="780087"/>
          </a:xfrm>
          <a:prstGeom prst="rect">
            <a:avLst/>
          </a:prstGeom>
          <a:noFill/>
        </p:spPr>
      </p:pic>
      <p:pic>
        <p:nvPicPr>
          <p:cNvPr id="4" name="Picture 2" descr="http://bilder.buecher.de/produkte/28/28106/28106046z.jpg"/>
          <p:cNvPicPr>
            <a:picLocks noGrp="1" noChangeAspect="1" noChangeArrowheads="1"/>
          </p:cNvPicPr>
          <p:nvPr>
            <p:ph idx="1"/>
          </p:nvPr>
        </p:nvPicPr>
        <p:blipFill>
          <a:blip r:embed="rId3" cstate="print"/>
          <a:srcRect/>
          <a:stretch>
            <a:fillRect/>
          </a:stretch>
        </p:blipFill>
        <p:spPr bwMode="auto">
          <a:xfrm>
            <a:off x="2411762" y="1117307"/>
            <a:ext cx="3297757" cy="3993823"/>
          </a:xfrm>
          <a:prstGeom prst="rect">
            <a:avLst/>
          </a:prstGeom>
          <a:noFill/>
        </p:spPr>
      </p:pic>
      <p:pic>
        <p:nvPicPr>
          <p:cNvPr id="5" name="Picture 4" descr="http://basisdvd.de/shop/media/images/die_wieder_300.bmp"/>
          <p:cNvPicPr>
            <a:picLocks noChangeAspect="1" noChangeArrowheads="1"/>
          </p:cNvPicPr>
          <p:nvPr/>
        </p:nvPicPr>
        <p:blipFill>
          <a:blip r:embed="rId4" cstate="print"/>
          <a:srcRect/>
          <a:stretch>
            <a:fillRect/>
          </a:stretch>
        </p:blipFill>
        <p:spPr bwMode="auto">
          <a:xfrm>
            <a:off x="5724130" y="1237320"/>
            <a:ext cx="3195069" cy="3825208"/>
          </a:xfrm>
          <a:prstGeom prst="rect">
            <a:avLst/>
          </a:prstGeom>
          <a:noFill/>
        </p:spPr>
      </p:pic>
      <p:sp>
        <p:nvSpPr>
          <p:cNvPr id="7" name="CaixaDeTexto 6"/>
          <p:cNvSpPr txBox="1"/>
          <p:nvPr/>
        </p:nvSpPr>
        <p:spPr>
          <a:xfrm>
            <a:off x="323528" y="3037520"/>
            <a:ext cx="2016224" cy="2862322"/>
          </a:xfrm>
          <a:prstGeom prst="rect">
            <a:avLst/>
          </a:prstGeom>
          <a:noFill/>
        </p:spPr>
        <p:txBody>
          <a:bodyPr wrap="square" rtlCol="0">
            <a:spAutoFit/>
          </a:bodyPr>
          <a:lstStyle/>
          <a:p>
            <a:r>
              <a:rPr lang="pt-BR" b="1" dirty="0" smtClean="0">
                <a:solidFill>
                  <a:schemeClr val="bg1"/>
                </a:solidFill>
                <a:ea typeface="Kozuka Gothic Pro M" pitchFamily="34" charset="-128"/>
              </a:rPr>
              <a:t>CORPUS</a:t>
            </a:r>
          </a:p>
          <a:p>
            <a:r>
              <a:rPr lang="pt-BR" b="1" i="1" dirty="0" err="1" smtClean="0">
                <a:ea typeface="Kozuka Gothic Pro M" pitchFamily="34" charset="-128"/>
              </a:rPr>
              <a:t>Die</a:t>
            </a:r>
            <a:r>
              <a:rPr lang="pt-BR" b="1" i="1" dirty="0" smtClean="0">
                <a:ea typeface="Kozuka Gothic Pro M" pitchFamily="34" charset="-128"/>
              </a:rPr>
              <a:t> </a:t>
            </a:r>
            <a:r>
              <a:rPr lang="pt-BR" b="1" i="1" dirty="0" err="1" smtClean="0">
                <a:ea typeface="Kozuka Gothic Pro M" pitchFamily="34" charset="-128"/>
              </a:rPr>
              <a:t>Widerständigen</a:t>
            </a:r>
            <a:r>
              <a:rPr lang="pt-BR" b="1" i="1" dirty="0" smtClean="0">
                <a:ea typeface="Kozuka Gothic Pro M" pitchFamily="34" charset="-128"/>
              </a:rPr>
              <a:t>: </a:t>
            </a:r>
            <a:r>
              <a:rPr lang="pt-BR" b="1" i="1" dirty="0" err="1" smtClean="0">
                <a:ea typeface="Kozuka Gothic Pro M" pitchFamily="34" charset="-128"/>
              </a:rPr>
              <a:t>Zeugen</a:t>
            </a:r>
            <a:r>
              <a:rPr lang="pt-BR" b="1" i="1" dirty="0" smtClean="0">
                <a:ea typeface="Kozuka Gothic Pro M" pitchFamily="34" charset="-128"/>
              </a:rPr>
              <a:t> der </a:t>
            </a:r>
            <a:r>
              <a:rPr lang="pt-BR" b="1" i="1" dirty="0" err="1" smtClean="0">
                <a:ea typeface="Kozuka Gothic Pro M" pitchFamily="34" charset="-128"/>
              </a:rPr>
              <a:t>Weißen</a:t>
            </a:r>
            <a:r>
              <a:rPr lang="pt-BR" b="1" i="1" dirty="0" smtClean="0">
                <a:ea typeface="Kozuka Gothic Pro M" pitchFamily="34" charset="-128"/>
              </a:rPr>
              <a:t> Rose</a:t>
            </a:r>
            <a:r>
              <a:rPr lang="pt-BR" dirty="0" smtClean="0">
                <a:ea typeface="Kozuka Gothic Pro M" pitchFamily="34" charset="-128"/>
              </a:rPr>
              <a:t>, de </a:t>
            </a:r>
            <a:r>
              <a:rPr lang="pt-BR" dirty="0" err="1" smtClean="0">
                <a:ea typeface="Kozuka Gothic Pro M" pitchFamily="34" charset="-128"/>
              </a:rPr>
              <a:t>Katrin</a:t>
            </a:r>
            <a:r>
              <a:rPr lang="pt-BR" dirty="0" smtClean="0">
                <a:ea typeface="Kozuka Gothic Pro M" pitchFamily="34" charset="-128"/>
              </a:rPr>
              <a:t> </a:t>
            </a:r>
            <a:r>
              <a:rPr lang="pt-BR" dirty="0" err="1" smtClean="0">
                <a:ea typeface="Kozuka Gothic Pro M" pitchFamily="34" charset="-128"/>
              </a:rPr>
              <a:t>Seybold</a:t>
            </a:r>
            <a:r>
              <a:rPr lang="pt-BR" dirty="0" smtClean="0">
                <a:ea typeface="Kozuka Gothic Pro M" pitchFamily="34" charset="-128"/>
              </a:rPr>
              <a:t>. </a:t>
            </a:r>
            <a:r>
              <a:rPr lang="pt-BR" dirty="0" err="1" smtClean="0">
                <a:ea typeface="Kozuka Gothic Pro M" pitchFamily="34" charset="-128"/>
              </a:rPr>
              <a:t>Basis-Film</a:t>
            </a:r>
            <a:r>
              <a:rPr lang="pt-BR" dirty="0" smtClean="0">
                <a:ea typeface="Kozuka Gothic Pro M" pitchFamily="34" charset="-128"/>
              </a:rPr>
              <a:t>: Alemanha. 2008. DVD, 92 min.</a:t>
            </a:r>
            <a:endParaRPr lang="pt-BR" dirty="0" smtClean="0"/>
          </a:p>
          <a:p>
            <a:endParaRPr lang="pt-BR" dirty="0"/>
          </a:p>
        </p:txBody>
      </p:sp>
      <p:sp>
        <p:nvSpPr>
          <p:cNvPr id="9" name="Retângulo 8"/>
          <p:cNvSpPr/>
          <p:nvPr/>
        </p:nvSpPr>
        <p:spPr>
          <a:xfrm>
            <a:off x="0" y="327059"/>
            <a:ext cx="9937104" cy="480053"/>
          </a:xfrm>
          <a:prstGeom prst="rect">
            <a:avLst/>
          </a:prstGeom>
          <a:solidFill>
            <a:schemeClr val="accent5">
              <a:lumMod val="60000"/>
              <a:lumOff val="4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p:cNvSpPr txBox="1"/>
          <p:nvPr/>
        </p:nvSpPr>
        <p:spPr>
          <a:xfrm>
            <a:off x="216024" y="193204"/>
            <a:ext cx="8388424" cy="707886"/>
          </a:xfrm>
          <a:prstGeom prst="rect">
            <a:avLst/>
          </a:prstGeom>
          <a:noFill/>
        </p:spPr>
        <p:txBody>
          <a:bodyPr wrap="square" rtlCol="0">
            <a:spAutoFit/>
          </a:bodyPr>
          <a:lstStyle/>
          <a:p>
            <a:r>
              <a:rPr lang="pt-BR" sz="4000" dirty="0" smtClean="0">
                <a:solidFill>
                  <a:schemeClr val="bg1"/>
                </a:solidFill>
                <a:latin typeface="Leelawadee" pitchFamily="34" charset="-34"/>
                <a:cs typeface="Leelawadee" pitchFamily="34" charset="-34"/>
              </a:rPr>
              <a:t>5 | OS RESISTENTES </a:t>
            </a:r>
            <a:endParaRPr lang="pt-BR" sz="2800" dirty="0">
              <a:solidFill>
                <a:schemeClr val="bg1"/>
              </a:solidFill>
              <a:latin typeface="Leelawadee" pitchFamily="34" charset="-34"/>
              <a:cs typeface="Leelawadee" pitchFamily="34" charset="-34"/>
            </a:endParaRPr>
          </a:p>
        </p:txBody>
      </p:sp>
      <p:cxnSp>
        <p:nvCxnSpPr>
          <p:cNvPr id="13" name="Conector reto 12"/>
          <p:cNvCxnSpPr/>
          <p:nvPr/>
        </p:nvCxnSpPr>
        <p:spPr>
          <a:xfrm flipV="1">
            <a:off x="323528" y="3433564"/>
            <a:ext cx="0" cy="2088232"/>
          </a:xfrm>
          <a:prstGeom prst="line">
            <a:avLst/>
          </a:prstGeom>
          <a:ln w="53975" cmpd="sng">
            <a:solidFill>
              <a:schemeClr val="bg1">
                <a:lumMod val="65000"/>
              </a:schemeClr>
            </a:solidFill>
            <a:prstDash val="sysDot"/>
            <a:round/>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ço Reservado para Conteúdo 3" descr="Bildergebnis für katrin seybold"/>
          <p:cNvPicPr>
            <a:picLocks noGrp="1"/>
          </p:cNvPicPr>
          <p:nvPr>
            <p:ph idx="1"/>
          </p:nvPr>
        </p:nvPicPr>
        <p:blipFill>
          <a:blip r:embed="rId3" cstate="print"/>
          <a:srcRect/>
          <a:stretch>
            <a:fillRect/>
          </a:stretch>
        </p:blipFill>
        <p:spPr bwMode="auto">
          <a:xfrm>
            <a:off x="-1691542" y="0"/>
            <a:ext cx="11304102" cy="5715000"/>
          </a:xfrm>
          <a:prstGeom prst="rect">
            <a:avLst/>
          </a:prstGeom>
          <a:noFill/>
          <a:ln w="9525">
            <a:noFill/>
            <a:miter lim="800000"/>
            <a:headEnd/>
            <a:tailEnd/>
          </a:ln>
        </p:spPr>
      </p:pic>
      <p:sp>
        <p:nvSpPr>
          <p:cNvPr id="7" name="CaixaDeTexto 6"/>
          <p:cNvSpPr txBox="1"/>
          <p:nvPr/>
        </p:nvSpPr>
        <p:spPr>
          <a:xfrm>
            <a:off x="216024" y="277215"/>
            <a:ext cx="8388424" cy="1138773"/>
          </a:xfrm>
          <a:prstGeom prst="rect">
            <a:avLst/>
          </a:prstGeom>
          <a:noFill/>
        </p:spPr>
        <p:txBody>
          <a:bodyPr wrap="square" rtlCol="0">
            <a:spAutoFit/>
          </a:bodyPr>
          <a:lstStyle/>
          <a:p>
            <a:r>
              <a:rPr lang="pt-BR" sz="4000" dirty="0" smtClean="0">
                <a:solidFill>
                  <a:schemeClr val="bg1"/>
                </a:solidFill>
                <a:latin typeface="Leelawadee" pitchFamily="34" charset="-34"/>
                <a:cs typeface="Leelawadee" pitchFamily="34" charset="-34"/>
              </a:rPr>
              <a:t>6 | KATRIN SEYBOLD</a:t>
            </a:r>
          </a:p>
          <a:p>
            <a:endParaRPr lang="pt-BR" sz="2800" dirty="0">
              <a:solidFill>
                <a:schemeClr val="bg1"/>
              </a:solidFill>
              <a:latin typeface="Leelawadee" pitchFamily="34" charset="-34"/>
              <a:cs typeface="Leelawadee" pitchFamily="34" charset="-34"/>
            </a:endParaRPr>
          </a:p>
        </p:txBody>
      </p:sp>
      <p:sp>
        <p:nvSpPr>
          <p:cNvPr id="9" name="CaixaDeTexto 8"/>
          <p:cNvSpPr txBox="1"/>
          <p:nvPr/>
        </p:nvSpPr>
        <p:spPr>
          <a:xfrm>
            <a:off x="899592" y="697261"/>
            <a:ext cx="4464496" cy="461665"/>
          </a:xfrm>
          <a:prstGeom prst="rect">
            <a:avLst/>
          </a:prstGeom>
          <a:noFill/>
        </p:spPr>
        <p:txBody>
          <a:bodyPr wrap="square" rtlCol="0">
            <a:spAutoFit/>
          </a:bodyPr>
          <a:lstStyle/>
          <a:p>
            <a:r>
              <a:rPr lang="pt-BR" sz="2400" dirty="0" smtClean="0">
                <a:solidFill>
                  <a:schemeClr val="bg1"/>
                </a:solidFill>
                <a:latin typeface="Leelawadee" pitchFamily="34" charset="-34"/>
                <a:cs typeface="Leelawadee" pitchFamily="34" charset="-34"/>
              </a:rPr>
              <a:t>cinema &amp; engajamento</a:t>
            </a:r>
            <a:endParaRPr lang="pt-BR" sz="2400" dirty="0">
              <a:solidFill>
                <a:schemeClr val="bg1"/>
              </a:solidFill>
              <a:latin typeface="Leelawadee" pitchFamily="34" charset="-34"/>
              <a:cs typeface="Leelawadee" pitchFamily="34" charset="-34"/>
            </a:endParaRPr>
          </a:p>
        </p:txBody>
      </p:sp>
      <p:sp>
        <p:nvSpPr>
          <p:cNvPr id="11" name="Retângulo 10"/>
          <p:cNvSpPr/>
          <p:nvPr/>
        </p:nvSpPr>
        <p:spPr>
          <a:xfrm>
            <a:off x="5220072" y="1201316"/>
            <a:ext cx="3960440" cy="3960440"/>
          </a:xfrm>
          <a:prstGeom prst="rect">
            <a:avLst/>
          </a:prstGeom>
          <a:solidFill>
            <a:schemeClr val="bg1">
              <a:lumMod val="85000"/>
              <a:alpha val="7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CaixaDeTexto 9"/>
          <p:cNvSpPr txBox="1"/>
          <p:nvPr/>
        </p:nvSpPr>
        <p:spPr>
          <a:xfrm>
            <a:off x="5292080" y="1141497"/>
            <a:ext cx="3779912" cy="4247317"/>
          </a:xfrm>
          <a:prstGeom prst="rect">
            <a:avLst/>
          </a:prstGeom>
          <a:noFill/>
        </p:spPr>
        <p:txBody>
          <a:bodyPr wrap="square" rtlCol="0">
            <a:spAutoFit/>
          </a:bodyPr>
          <a:lstStyle/>
          <a:p>
            <a:pPr algn="just"/>
            <a:r>
              <a:rPr lang="pt-BR" dirty="0" smtClean="0"/>
              <a:t>“</a:t>
            </a:r>
            <a:r>
              <a:rPr lang="de-DE" dirty="0" smtClean="0"/>
              <a:t>Tento unir as retrospectivas realizadas pelas testemunhas no presente através da busca por meios de representação, através da montagem de narrativas testemunhais, de fragmentos isolados de memória. Não uso nehum material de propaganda, fotos conhecidas, documentos dos perpetradores; separo as fotos das vítimas das dos perpetradores.  Assim,  sou parcial. Essa é a minha forma e meu meio de aproximação da história.“</a:t>
            </a:r>
          </a:p>
          <a:p>
            <a:pPr algn="just"/>
            <a:r>
              <a:rPr lang="de-DE" dirty="0" smtClean="0"/>
              <a:t>(Katrin Seybold, 2005, tradução nossa)</a:t>
            </a:r>
            <a:endParaRPr lang="pt-BR" dirty="0" smtClean="0"/>
          </a:p>
          <a:p>
            <a:endParaRPr lang="pt-BR"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2979</TotalTime>
  <Words>580</Words>
  <Application>Microsoft Office PowerPoint</Application>
  <PresentationFormat>Apresentação na tela (16:10)</PresentationFormat>
  <Paragraphs>124</Paragraphs>
  <Slides>16</Slides>
  <Notes>1</Notes>
  <HiddenSlides>0</HiddenSlides>
  <MMClips>0</MMClips>
  <ScaleCrop>false</ScaleCrop>
  <HeadingPairs>
    <vt:vector size="4" baseType="variant">
      <vt:variant>
        <vt:lpstr>Tema</vt:lpstr>
      </vt:variant>
      <vt:variant>
        <vt:i4>1</vt:i4>
      </vt:variant>
      <vt:variant>
        <vt:lpstr>Títulos de slides</vt:lpstr>
      </vt:variant>
      <vt:variant>
        <vt:i4>16</vt:i4>
      </vt:variant>
    </vt:vector>
  </HeadingPairs>
  <TitlesOfParts>
    <vt:vector size="17" baseType="lpstr">
      <vt:lpstr>Tema do Office</vt:lpstr>
      <vt:lpstr>OS RESISTENTES TESTEMUNHAS DA ROSA BRANCA Projetos didáticos de tradução  </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Vaio</dc:creator>
  <cp:lastModifiedBy>Vaio</cp:lastModifiedBy>
  <cp:revision>192</cp:revision>
  <dcterms:created xsi:type="dcterms:W3CDTF">2016-11-24T10:11:15Z</dcterms:created>
  <dcterms:modified xsi:type="dcterms:W3CDTF">2017-04-01T03:04:55Z</dcterms:modified>
</cp:coreProperties>
</file>