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7" r:id="rId7"/>
    <p:sldId id="262" r:id="rId8"/>
    <p:sldId id="258" r:id="rId9"/>
    <p:sldId id="266" r:id="rId10"/>
    <p:sldId id="261" r:id="rId11"/>
    <p:sldId id="265" r:id="rId12"/>
    <p:sldId id="264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>
        <p:scale>
          <a:sx n="60" d="100"/>
          <a:sy n="60" d="100"/>
        </p:scale>
        <p:origin x="8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F11A08-38EC-47B1-9CA6-727F8E231699}" type="datetime1">
              <a:rPr lang="pt-BR" smtClean="0"/>
              <a:t>22/02/2021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696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2DD880-28B9-4CEA-9058-1F521D962F64}" type="datetime1">
              <a:rPr lang="pt-BR" noProof="0" smtClean="0"/>
              <a:t>22/02/2021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6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7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6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3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8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63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MESTRE</a:t>
            </a:r>
          </a:p>
        </p:txBody>
      </p:sp>
      <p:sp>
        <p:nvSpPr>
          <p:cNvPr id="42" name="Espaço Reservado para Imagem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MÊS</a:t>
            </a:r>
            <a:br>
              <a:rPr lang="pt-BR" noProof="0"/>
            </a:br>
            <a:r>
              <a:rPr lang="pt-BR" noProof="0"/>
              <a:t>20AA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áfico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vre: Forma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4" name="Forma livre: Forma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Forma livre: Forma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Obrigado!</a:t>
            </a:r>
          </a:p>
        </p:txBody>
      </p:sp>
      <p:grpSp>
        <p:nvGrpSpPr>
          <p:cNvPr id="23" name="Elemento gráfico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vre: Forma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0" name="Espaço Reservado para Imagem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5" name="Espaço Reservado para Texto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conteúdo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7" name="Espaço Reservado para Imagem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áfico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Espaço Reservado para Texto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3" name="Espaço Reservado para Texto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34" name="Espaço Reservado para Texto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7" name="Espaço Reservado para Texto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</a:p>
        </p:txBody>
      </p:sp>
      <p:sp>
        <p:nvSpPr>
          <p:cNvPr id="38" name="Espaço Reservado para Texto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0" name="Espaço Reservado para Texto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3" name="Espaço Reservado para Texto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5" name="Espaço Reservado para Texto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6" name="Espaço Reservado para Texto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8" name="Espaço Reservado para Texto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9" name="Espaço Reservado para Texto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0" name="Espaço Reservado para Texto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5" name="Espaço Reservado para Imagem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6" name="Espaço Reservado para Imagem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7" name="Espaço Reservado para Imagem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8" name="Espaço Reservado para Imagem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Como usar este modelo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áfico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vre: Forma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1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19" name="Elemento gráfico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vre: Forma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4" name="Espaço Reservado para Imagem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áfico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vre: Forma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áfico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" name="Elemento gráfico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2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Texto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22" name="Elemento gráfico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vre: Forma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7" name="Espaço Reservado para Imagem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áfico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vre: Forma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Comparação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gráfico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3" name="Espaço reservado para gráfico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o gráfico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tabela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5" name="Espaço reservado para tabela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áfico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vre: Forma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9" name="Elemento gráfico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Espaço Reservado para Texto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ítulo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Foto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áfico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3" name="Espaço reservado para mídia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mídia</a:t>
            </a:r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t-BR" noProof="0"/>
              <a:t> 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8CMeI2UAF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3-yzfAC06g" TargetMode="External"/><Relationship Id="rId5" Type="http://schemas.openxmlformats.org/officeDocument/2006/relationships/hyperlink" Target="https://youtu.be/bOG6NWnEJbM" TargetMode="External"/><Relationship Id="rId4" Type="http://schemas.openxmlformats.org/officeDocument/2006/relationships/hyperlink" Target="https://youtu.be/rZibWiVL8c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 smtClean="0"/>
              <a:t>23/02 </a:t>
            </a:r>
            <a:r>
              <a:rPr lang="pt-BR" dirty="0" smtClean="0"/>
              <a:t>2021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5901" y="2755118"/>
            <a:ext cx="5121284" cy="1786419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pt-BR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Praticas Supervisionadas da Criança e do Adolescente II </a:t>
            </a:r>
            <a:br>
              <a:rPr lang="pt-BR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t-BR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Modulo Saúde </a:t>
            </a:r>
            <a:r>
              <a:rPr lang="pt-BR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Mental</a:t>
            </a: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2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75409" y="5064636"/>
            <a:ext cx="3436539" cy="90843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pt-BR" b="1" dirty="0" smtClean="0"/>
              <a:t>Colaboradora</a:t>
            </a:r>
          </a:p>
          <a:p>
            <a:pPr algn="ctr" rtl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Tiegui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23604" t="8883" r="21266" b="3168"/>
          <a:stretch/>
        </p:blipFill>
        <p:spPr>
          <a:xfrm rot="21009185">
            <a:off x="695590" y="1754842"/>
            <a:ext cx="4715815" cy="40359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20644210">
            <a:off x="829524" y="697638"/>
            <a:ext cx="5305425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Relações Familiares </a:t>
            </a:r>
          </a:p>
          <a:p>
            <a:pPr algn="ctr"/>
            <a:r>
              <a:rPr lang="pt-BR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pPr algn="ctr"/>
            <a:r>
              <a:rPr lang="pt-BR" sz="36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Orientação Parental</a:t>
            </a:r>
            <a:endParaRPr lang="pt-BR" sz="36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O que preparamos...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pPr rtl="0"/>
            <a:r>
              <a:rPr lang="pt-BR" dirty="0" smtClean="0"/>
              <a:t>Modulo Saúde Mental 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760" y="980808"/>
            <a:ext cx="7864522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" b="19"/>
          <a:stretch>
            <a:fillRect/>
          </a:stretch>
        </p:blipFill>
        <p:spPr>
          <a:xfrm>
            <a:off x="3377850" y="499020"/>
            <a:ext cx="8877760" cy="606478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t-BR" noProof="0" smtClean="0"/>
              <a:t>3</a:t>
            </a:fld>
            <a:endParaRPr lang="pt-BR" noProof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rot="-360000">
            <a:off x="183025" y="1011552"/>
            <a:ext cx="5114553" cy="700842"/>
          </a:xfrm>
        </p:spPr>
        <p:txBody>
          <a:bodyPr>
            <a:noAutofit/>
          </a:bodyPr>
          <a:lstStyle/>
          <a:p>
            <a:r>
              <a:rPr lang="pt-BR" sz="2400" dirty="0" smtClean="0"/>
              <a:t>Famílias... Os meus... os seus...os nossos e os dos outros...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11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9867538" cy="365125"/>
          </a:xfrm>
        </p:spPr>
        <p:txBody>
          <a:bodyPr rtlCol="0"/>
          <a:lstStyle/>
          <a:p>
            <a:r>
              <a:rPr lang="pt-BR" sz="1200" dirty="0"/>
              <a:t>https://documentcloud.adobe.com/link/review?uri=urn:aaid:scds:US:ab4ae155-3886-441d-abec-62e91d806980</a:t>
            </a:r>
            <a:endParaRPr lang="pt-BR" sz="1200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57428" y="289660"/>
            <a:ext cx="3962766" cy="1091949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 err="1" smtClean="0"/>
              <a:t>Genograma</a:t>
            </a:r>
            <a:r>
              <a:rPr lang="pt-BR" sz="2000" dirty="0" smtClean="0"/>
              <a:t> e </a:t>
            </a:r>
            <a:r>
              <a:rPr lang="pt-BR" sz="2000" dirty="0" err="1" smtClean="0"/>
              <a:t>E</a:t>
            </a:r>
            <a:r>
              <a:rPr lang="pt-BR" sz="2000" dirty="0" err="1" smtClean="0"/>
              <a:t>comapa</a:t>
            </a:r>
            <a:r>
              <a:rPr lang="pt-BR" sz="2000" dirty="0" smtClean="0"/>
              <a:t> – exercício...</a:t>
            </a:r>
            <a:endParaRPr lang="pt-BR" sz="2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168966" y="1821775"/>
            <a:ext cx="3055579" cy="3402714"/>
          </a:xfrm>
        </p:spPr>
        <p:txBody>
          <a:bodyPr/>
          <a:lstStyle/>
          <a:p>
            <a:r>
              <a:rPr lang="pt-BR" dirty="0" smtClean="0"/>
              <a:t>Essas 3 crianças são </a:t>
            </a:r>
            <a:r>
              <a:rPr lang="pt-BR" dirty="0" smtClean="0"/>
              <a:t>usuárias do CAPS I ...</a:t>
            </a:r>
          </a:p>
          <a:p>
            <a:r>
              <a:rPr lang="pt-BR" dirty="0" smtClean="0"/>
              <a:t>Observem as relações sociais e familiares apresentadas...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Como são as relações dentro da família? E em relação as redes de apoio?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Vamos refletir...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59" y="159026"/>
            <a:ext cx="7174323" cy="5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2034" y="1094085"/>
            <a:ext cx="4326982" cy="734415"/>
          </a:xfrm>
        </p:spPr>
        <p:txBody>
          <a:bodyPr rtlCol="0">
            <a:noAutofit/>
          </a:bodyPr>
          <a:lstStyle/>
          <a:p>
            <a:pPr algn="ctr" rtl="0"/>
            <a:r>
              <a:rPr lang="pt-BR" sz="3200" dirty="0" smtClean="0"/>
              <a:t>Aula 2 - </a:t>
            </a:r>
            <a:r>
              <a:rPr lang="pt-BR" sz="3200" dirty="0" smtClean="0"/>
              <a:t>Módulo </a:t>
            </a:r>
            <a:r>
              <a:rPr lang="pt-BR" sz="3200" dirty="0" smtClean="0"/>
              <a:t>de </a:t>
            </a:r>
            <a:br>
              <a:rPr lang="pt-BR" sz="3200" dirty="0" smtClean="0"/>
            </a:br>
            <a:r>
              <a:rPr lang="pt-BR" sz="3200" dirty="0" smtClean="0"/>
              <a:t>Saúde Mental:</a:t>
            </a: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2" y="2424432"/>
            <a:ext cx="4795990" cy="804672"/>
          </a:xfrm>
        </p:spPr>
        <p:txBody>
          <a:bodyPr rtlCol="0">
            <a:normAutofit/>
          </a:bodyPr>
          <a:lstStyle/>
          <a:p>
            <a:pPr rtl="0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de Risco e Relações familiares...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589869"/>
            <a:ext cx="5370665" cy="2412224"/>
          </a:xfrm>
        </p:spPr>
        <p:txBody>
          <a:bodyPr rtlCol="0">
            <a:noAutofit/>
          </a:bodyPr>
          <a:lstStyle/>
          <a:p>
            <a:pPr algn="just"/>
            <a:r>
              <a:rPr lang="pt-BR" sz="1200" b="1" dirty="0" smtClean="0"/>
              <a:t>prematuridade</a:t>
            </a:r>
            <a:r>
              <a:rPr lang="pt-BR" sz="1200" b="1" dirty="0"/>
              <a:t>, desnutrição, baixo peso, </a:t>
            </a:r>
            <a:r>
              <a:rPr lang="pt-BR" sz="1200" b="1" dirty="0" smtClean="0"/>
              <a:t>lesões cerebrais</a:t>
            </a:r>
            <a:r>
              <a:rPr lang="pt-BR" sz="1200" b="1" dirty="0"/>
              <a:t>, atraso no desenvolvimento, </a:t>
            </a:r>
            <a:endParaRPr lang="pt-BR" sz="1200" b="1" dirty="0" smtClean="0"/>
          </a:p>
          <a:p>
            <a:pPr algn="just"/>
            <a:r>
              <a:rPr lang="pt-BR" sz="1200" b="1" dirty="0" smtClean="0"/>
              <a:t>Família “desestruturada”, </a:t>
            </a:r>
            <a:r>
              <a:rPr lang="pt-BR" sz="1200" b="1" dirty="0"/>
              <a:t>minoria social, desemprego, pobreza</a:t>
            </a:r>
            <a:r>
              <a:rPr lang="pt-BR" sz="1200" b="1" dirty="0" smtClean="0"/>
              <a:t>, dificuldade </a:t>
            </a:r>
            <a:r>
              <a:rPr lang="pt-BR" sz="1200" b="1" dirty="0"/>
              <a:t>de acesso à saúde e educação</a:t>
            </a:r>
            <a:r>
              <a:rPr lang="pt-BR" sz="1200" b="1" dirty="0" smtClean="0"/>
              <a:t>...</a:t>
            </a:r>
          </a:p>
          <a:p>
            <a:pPr algn="just"/>
            <a:r>
              <a:rPr lang="pt-BR" sz="1200" b="1" dirty="0" smtClean="0"/>
              <a:t>crianças </a:t>
            </a:r>
            <a:r>
              <a:rPr lang="pt-BR" sz="1200" b="1" dirty="0"/>
              <a:t>com desvantagens socioeconômicas </a:t>
            </a:r>
            <a:r>
              <a:rPr lang="pt-BR" sz="1200" b="1" dirty="0" smtClean="0"/>
              <a:t>cujas mães </a:t>
            </a:r>
            <a:r>
              <a:rPr lang="pt-BR" sz="1200" b="1" dirty="0"/>
              <a:t>sejam também jovens, solteiras e pobres ou </a:t>
            </a:r>
            <a:r>
              <a:rPr lang="pt-BR" sz="1200" b="1" dirty="0" smtClean="0"/>
              <a:t>que tenham </a:t>
            </a:r>
            <a:r>
              <a:rPr lang="pt-BR" sz="1200" b="1" dirty="0"/>
              <a:t>vindo de famílias desorganizadas (</a:t>
            </a:r>
            <a:r>
              <a:rPr lang="pt-BR" sz="1200" b="1" dirty="0" smtClean="0"/>
              <a:t>riscos psicossociais</a:t>
            </a:r>
            <a:r>
              <a:rPr lang="pt-BR" sz="1200" b="1" dirty="0"/>
              <a:t>), </a:t>
            </a:r>
            <a:endParaRPr lang="pt-BR" sz="1200" b="1" dirty="0" smtClean="0"/>
          </a:p>
          <a:p>
            <a:pPr algn="just"/>
            <a:r>
              <a:rPr lang="pt-BR" sz="1200" b="1" dirty="0" smtClean="0"/>
              <a:t>crianças </a:t>
            </a:r>
            <a:r>
              <a:rPr lang="pt-BR" sz="1200" b="1" dirty="0"/>
              <a:t>que tenham pais </a:t>
            </a:r>
            <a:r>
              <a:rPr lang="pt-BR" sz="1200" b="1" dirty="0" smtClean="0"/>
              <a:t>com desordens </a:t>
            </a:r>
            <a:r>
              <a:rPr lang="pt-BR" sz="1200" b="1" dirty="0"/>
              <a:t>afetivas, esquizofrenia, desordens </a:t>
            </a:r>
            <a:r>
              <a:rPr lang="pt-BR" sz="1200" b="1" dirty="0" err="1"/>
              <a:t>antisociais</a:t>
            </a:r>
            <a:r>
              <a:rPr lang="pt-BR" sz="1200" b="1" dirty="0" smtClean="0"/>
              <a:t>, hiperatividade</a:t>
            </a:r>
            <a:r>
              <a:rPr lang="pt-BR" sz="1200" b="1" dirty="0"/>
              <a:t>, déficit de atenção e </a:t>
            </a:r>
            <a:r>
              <a:rPr lang="pt-BR" sz="1200" b="1" dirty="0" smtClean="0"/>
              <a:t>isolamento</a:t>
            </a:r>
            <a:endParaRPr lang="pt-BR" sz="1200" b="1" dirty="0"/>
          </a:p>
          <a:p>
            <a:pPr algn="just"/>
            <a:r>
              <a:rPr lang="pt-BR" sz="1200" dirty="0" smtClean="0"/>
              <a:t>.</a:t>
            </a:r>
            <a:endParaRPr lang="pt-BR" sz="1200" b="1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4"/>
          </p:nvPr>
        </p:nvSpPr>
        <p:spPr>
          <a:xfrm>
            <a:off x="6063988" y="111904"/>
            <a:ext cx="5373144" cy="6156038"/>
          </a:xfrm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12716" t="22528" r="32306" b="10573"/>
          <a:stretch/>
        </p:blipFill>
        <p:spPr>
          <a:xfrm>
            <a:off x="5697298" y="254442"/>
            <a:ext cx="6494701" cy="4445364"/>
          </a:xfrm>
          <a:prstGeom prst="rect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r>
              <a:rPr lang="pt-BR" dirty="0" smtClean="0">
                <a:solidFill>
                  <a:srgbClr val="C07400"/>
                </a:solidFill>
              </a:rPr>
              <a:t>Outros exemplos...</a:t>
            </a:r>
            <a:endParaRPr lang="pt-BR" dirty="0">
              <a:solidFill>
                <a:srgbClr val="C07400"/>
              </a:solidFill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57780" y="24255"/>
            <a:ext cx="4781113" cy="1091949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000" dirty="0" smtClean="0"/>
              <a:t>Orientação Parental</a:t>
            </a:r>
            <a:endParaRPr lang="pt-BR" sz="2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-34980" y="2084992"/>
            <a:ext cx="3538331" cy="40999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Tirar duvidas em relação a condição da criança / adolescente...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Orientar em relação ao desempenho ocupacional, papeis e habilidades ... </a:t>
            </a:r>
            <a:r>
              <a:rPr lang="pt-BR" sz="1500" dirty="0" err="1" smtClean="0"/>
              <a:t>Obj</a:t>
            </a:r>
            <a:r>
              <a:rPr lang="pt-BR" sz="1500" dirty="0" smtClean="0"/>
              <a:t> funcionais</a:t>
            </a:r>
            <a:endParaRPr lang="pt-BR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Orientar pais / cuidadores e família nuclear e extensiva...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Oferecer recursos e suporte...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Orientar ambientes e instituições – escolas, espaços de socialização...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Ensinar o manejo em situações de crise...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dirty="0" smtClean="0"/>
              <a:t>Se necessário oferecer e encaminhar para o pp cuidado...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051">
            <a:off x="4321809" y="77167"/>
            <a:ext cx="6023476" cy="4015650"/>
          </a:xfrm>
          <a:prstGeom prst="rect">
            <a:avLst/>
          </a:prstGeom>
        </p:spPr>
      </p:pic>
      <p:sp>
        <p:nvSpPr>
          <p:cNvPr id="7" name="Diferente de 6"/>
          <p:cNvSpPr/>
          <p:nvPr/>
        </p:nvSpPr>
        <p:spPr>
          <a:xfrm>
            <a:off x="7171253" y="4205969"/>
            <a:ext cx="1180214" cy="701749"/>
          </a:xfrm>
          <a:prstGeom prst="mathNotEqua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01693" y="4305023"/>
            <a:ext cx="240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PARENTAL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376222" y="4051770"/>
            <a:ext cx="240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1995" y="842706"/>
            <a:ext cx="4792460" cy="106150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Vídeos e Reflexões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pt-BR" dirty="0" smtClean="0"/>
              <a:t>Vamos trabalhar com nosso raciocínio clinico??!!!</a:t>
            </a:r>
            <a:endParaRPr lang="pt-BR" dirty="0"/>
          </a:p>
        </p:txBody>
      </p:sp>
      <p:graphicFrame>
        <p:nvGraphicFramePr>
          <p:cNvPr id="7" name="Espaço reservado para tabela 6">
            <a:extLst>
              <a:ext uri="{FF2B5EF4-FFF2-40B4-BE49-F238E27FC236}">
                <a16:creationId xmlns=""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967965219"/>
              </p:ext>
            </p:extLst>
          </p:nvPr>
        </p:nvGraphicFramePr>
        <p:xfrm>
          <a:off x="5256808" y="1180287"/>
          <a:ext cx="6122105" cy="393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="" xmlns:a16="http://schemas.microsoft.com/office/drawing/2014/main" val="1078058074"/>
                    </a:ext>
                  </a:extLst>
                </a:gridCol>
                <a:gridCol w="4129704">
                  <a:extLst>
                    <a:ext uri="{9D8B030D-6E8A-4147-A177-3AD203B41FA5}">
                      <a16:colId xmlns="" xmlns:a16="http://schemas.microsoft.com/office/drawing/2014/main" val="3420017166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rtl="0"/>
                      <a:endParaRPr lang="pt-BR" sz="1200" b="1" noProof="0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pt-BR" sz="1600" b="1" noProof="0" dirty="0" smtClean="0">
                        <a:solidFill>
                          <a:schemeClr val="accent4"/>
                        </a:solidFill>
                        <a:latin typeface="+mj-lt"/>
                      </a:endParaRPr>
                    </a:p>
                    <a:p>
                      <a:pPr algn="ctr" rtl="0"/>
                      <a:r>
                        <a:rPr lang="pt-B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Temas</a:t>
                      </a:r>
                      <a:endParaRPr lang="pt-B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 </a:t>
                      </a:r>
                      <a:r>
                        <a:rPr lang="pt-BR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TOD - adolescente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https://youtu.be/98CMeI2UAF4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Vídeo2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err="1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Vlog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do Pedrinho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https://youtu.be/rZibWiVL8cM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3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Adolescente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https://youtu.be/bOG6NWnEJbM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4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err="1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Asperger</a:t>
                      </a:r>
                      <a:endParaRPr lang="pt-BR" sz="1600" b="1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https://youtu.be/j3-yzfAC06g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68911"/>
                  </a:ext>
                </a:extLst>
              </a:tr>
            </a:tbl>
          </a:graphicData>
        </a:graphic>
      </p:graphicFrame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3373641" cy="365125"/>
          </a:xfrm>
        </p:spPr>
        <p:txBody>
          <a:bodyPr rtlCol="0"/>
          <a:lstStyle/>
          <a:p>
            <a:pPr rtl="0"/>
            <a:r>
              <a:rPr lang="pt-BR" dirty="0" smtClean="0"/>
              <a:t>Vamos refletir e conversar...</a:t>
            </a:r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 smtClean="0"/>
              <a:t>Roteiro para observação...</a:t>
            </a:r>
            <a:endParaRPr lang="pt-BR" sz="3600" dirty="0"/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738313" y="1573679"/>
            <a:ext cx="90963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Como é o contato? Quais os interesses? Quais os temas trazidos pelo sujeito?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Quais </a:t>
            </a:r>
            <a:r>
              <a:rPr lang="pt-BR" dirty="0"/>
              <a:t>emoções? Sentimentos? Sensações? (descrever se foram expressões verbais, faciais, posturas, posicionamento, </a:t>
            </a:r>
            <a:r>
              <a:rPr lang="pt-BR" dirty="0" err="1"/>
              <a:t>etc</a:t>
            </a:r>
            <a:r>
              <a:rPr lang="pt-BR" dirty="0"/>
              <a:t>)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Expressão de desejos, volição, interesses? 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Como é a comunicação – quais as formas de </a:t>
            </a:r>
            <a:r>
              <a:rPr lang="pt-BR" dirty="0" smtClean="0"/>
              <a:t>comunicação ...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Como é a linguagem verbal? É compreensível? Somente um membro da família/ ou responsável é capaz de compreender? </a:t>
            </a:r>
            <a:endParaRPr lang="pt-BR" sz="1600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Relações interpessoais: 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Criança / Adolescentes (com seus pares)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o Terapeuta Ocupacional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os pais / Responsáveis presentes no local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como refere seus relacionamentos interpessoais em outros contextos: familiar, escolar, social </a:t>
            </a:r>
            <a:r>
              <a:rPr lang="pt-BR" dirty="0" err="1"/>
              <a:t>etc</a:t>
            </a:r>
            <a:endParaRPr lang="pt-BR" sz="1600" dirty="0"/>
          </a:p>
          <a:p>
            <a:r>
              <a:rPr lang="pt-BR" dirty="0"/>
              <a:t> 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Quais as habilidades de desempenho ocupacional durante as atividades? 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Você notou se apresenta prejuízos em alguma das ocupações? Quais? (</a:t>
            </a:r>
            <a:r>
              <a:rPr lang="pt-BR" i="1" dirty="0"/>
              <a:t>lembrar-se do que é considerado desenvolvimento típico para a faixa etária em que o sujeito se encontra</a:t>
            </a:r>
            <a:r>
              <a:rPr lang="pt-BR" dirty="0" smtClean="0"/>
              <a:t>)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smtClean="0"/>
              <a:t>O CUIDADOR REFERE ALGUM PREJUIZO OCUPACIONAL? </a:t>
            </a:r>
            <a:endParaRPr lang="pt-BR" sz="1600" dirty="0"/>
          </a:p>
          <a:p>
            <a:r>
              <a:rPr lang="pt-BR" dirty="0"/>
              <a:t> </a:t>
            </a:r>
            <a:endParaRPr lang="pt-BR" sz="1600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Obrigado!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err="1" smtClean="0"/>
              <a:t>Elke</a:t>
            </a:r>
            <a:r>
              <a:rPr lang="pt-BR" dirty="0" smtClean="0"/>
              <a:t> Baldo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5544">
            <a:off x="361690" y="1814553"/>
            <a:ext cx="5925422" cy="32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3_TF66931380" id="{428CCEEC-1992-4C67-BBF5-F31EEA74D5DF}" vid="{1FDA7E08-BA74-493F-9CBD-188A31C3E0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16c05727-aa75-4e4a-9b5f-8a80a1165891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ensino fundamental</Template>
  <TotalTime>0</TotalTime>
  <Words>452</Words>
  <Application>Microsoft Office PowerPoint</Application>
  <PresentationFormat>Widescreen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Tema do Office</vt:lpstr>
      <vt:lpstr>Praticas Supervisionadas da Criança e do Adolescente II  Modulo Saúde Mental aula 2</vt:lpstr>
      <vt:lpstr>O que preparamos...</vt:lpstr>
      <vt:lpstr>Famílias... Os meus... os seus...os nossos e os dos outros...</vt:lpstr>
      <vt:lpstr>Genograma e Ecomapa – exercício...</vt:lpstr>
      <vt:lpstr>Aula 2 - Módulo de  Saúde Mental:</vt:lpstr>
      <vt:lpstr>Orientação Parental</vt:lpstr>
      <vt:lpstr>Vídeos e Reflexões</vt:lpstr>
      <vt:lpstr>Roteiro para observação...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2021-02-09T12:26:27Z</dcterms:created>
  <dcterms:modified xsi:type="dcterms:W3CDTF">2021-02-23T17:05:17Z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