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77" r:id="rId8"/>
    <p:sldId id="278" r:id="rId9"/>
    <p:sldId id="261" r:id="rId10"/>
    <p:sldId id="260" r:id="rId11"/>
    <p:sldId id="262" r:id="rId12"/>
    <p:sldId id="276" r:id="rId13"/>
    <p:sldId id="270" r:id="rId14"/>
    <p:sldId id="271" r:id="rId15"/>
    <p:sldId id="264" r:id="rId16"/>
    <p:sldId id="274" r:id="rId17"/>
    <p:sldId id="281" r:id="rId18"/>
    <p:sldId id="272" r:id="rId19"/>
    <p:sldId id="279" r:id="rId20"/>
    <p:sldId id="280" r:id="rId21"/>
    <p:sldId id="282" r:id="rId22"/>
    <p:sldId id="283"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p:restoredTop sz="94665"/>
  </p:normalViewPr>
  <p:slideViewPr>
    <p:cSldViewPr snapToGrid="0" snapToObjects="1">
      <p:cViewPr varScale="1">
        <p:scale>
          <a:sx n="106" d="100"/>
          <a:sy n="106"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E6BD69-53FD-404D-A8BE-0237451E2C57}"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F83D775D-8FA6-4994-8DF3-FA2FA013377C}">
      <dgm:prSet/>
      <dgm:spPr/>
      <dgm:t>
        <a:bodyPr/>
        <a:lstStyle/>
        <a:p>
          <a:r>
            <a:rPr lang="pt-BR"/>
            <a:t>Força vinculante do contrato deriva não do atendimento do rito ou da forma, ou da justiça substancial do avençado: a obrigatoriedade deriva da expressão livre da vontade. Por isso, PACTA SUNT SERVANDA, segundo Domat.</a:t>
          </a:r>
          <a:endParaRPr lang="en-US"/>
        </a:p>
      </dgm:t>
    </dgm:pt>
    <dgm:pt modelId="{FE8DEC03-21E1-4147-AA04-D8C6A333DD76}" type="parTrans" cxnId="{1F0F86DC-4B41-421B-96A4-93B8FCD4E3AB}">
      <dgm:prSet/>
      <dgm:spPr/>
      <dgm:t>
        <a:bodyPr/>
        <a:lstStyle/>
        <a:p>
          <a:endParaRPr lang="en-US"/>
        </a:p>
      </dgm:t>
    </dgm:pt>
    <dgm:pt modelId="{0AA150E2-7DC7-4471-BBB1-8E2BD8E103C3}" type="sibTrans" cxnId="{1F0F86DC-4B41-421B-96A4-93B8FCD4E3AB}">
      <dgm:prSet/>
      <dgm:spPr/>
      <dgm:t>
        <a:bodyPr/>
        <a:lstStyle/>
        <a:p>
          <a:endParaRPr lang="en-US"/>
        </a:p>
      </dgm:t>
    </dgm:pt>
    <dgm:pt modelId="{825A49F6-C495-497A-9352-9748F998C84E}">
      <dgm:prSet/>
      <dgm:spPr/>
      <dgm:t>
        <a:bodyPr/>
        <a:lstStyle/>
        <a:p>
          <a:r>
            <a:rPr lang="pt-BR"/>
            <a:t>Primeira regra de Pothier refletida no artigo 112 CC:</a:t>
          </a:r>
          <a:endParaRPr lang="en-US"/>
        </a:p>
      </dgm:t>
    </dgm:pt>
    <dgm:pt modelId="{2A75C99B-91ED-41D9-975C-F61ABA5066A9}" type="parTrans" cxnId="{2164924D-E762-41CB-9675-00CBE16A771B}">
      <dgm:prSet/>
      <dgm:spPr/>
      <dgm:t>
        <a:bodyPr/>
        <a:lstStyle/>
        <a:p>
          <a:endParaRPr lang="en-US"/>
        </a:p>
      </dgm:t>
    </dgm:pt>
    <dgm:pt modelId="{0404C99C-1CA7-4A4D-ADBB-1FFB7FD0A142}" type="sibTrans" cxnId="{2164924D-E762-41CB-9675-00CBE16A771B}">
      <dgm:prSet/>
      <dgm:spPr/>
      <dgm:t>
        <a:bodyPr/>
        <a:lstStyle/>
        <a:p>
          <a:endParaRPr lang="en-US"/>
        </a:p>
      </dgm:t>
    </dgm:pt>
    <dgm:pt modelId="{8933DE12-CE10-4872-B627-FF266E5F28AE}">
      <dgm:prSet/>
      <dgm:spPr/>
      <dgm:t>
        <a:bodyPr/>
        <a:lstStyle/>
        <a:p>
          <a:r>
            <a:rPr lang="pt-BR" i="1"/>
            <a:t>¨Nas declarações de vontade se atenderá mais à intenção nelas consubstanciada do que ao sentido literal da linguagem¨</a:t>
          </a:r>
          <a:endParaRPr lang="en-US"/>
        </a:p>
      </dgm:t>
    </dgm:pt>
    <dgm:pt modelId="{4791A183-EB17-4BDC-99B0-6A71C9393B97}" type="parTrans" cxnId="{D783A537-CDA0-4250-AE33-754D2563180D}">
      <dgm:prSet/>
      <dgm:spPr/>
      <dgm:t>
        <a:bodyPr/>
        <a:lstStyle/>
        <a:p>
          <a:endParaRPr lang="en-US"/>
        </a:p>
      </dgm:t>
    </dgm:pt>
    <dgm:pt modelId="{B288DB3E-34B3-487E-B75F-69EF7C761F7F}" type="sibTrans" cxnId="{D783A537-CDA0-4250-AE33-754D2563180D}">
      <dgm:prSet/>
      <dgm:spPr/>
      <dgm:t>
        <a:bodyPr/>
        <a:lstStyle/>
        <a:p>
          <a:endParaRPr lang="en-US"/>
        </a:p>
      </dgm:t>
    </dgm:pt>
    <dgm:pt modelId="{4A889631-3F5E-494C-8C04-57BD2DD3EA99}" type="pres">
      <dgm:prSet presAssocID="{2DE6BD69-53FD-404D-A8BE-0237451E2C57}" presName="linear" presStyleCnt="0">
        <dgm:presLayoutVars>
          <dgm:animLvl val="lvl"/>
          <dgm:resizeHandles val="exact"/>
        </dgm:presLayoutVars>
      </dgm:prSet>
      <dgm:spPr/>
    </dgm:pt>
    <dgm:pt modelId="{0A8EB58F-770A-C047-A863-947B03AEFD5B}" type="pres">
      <dgm:prSet presAssocID="{F83D775D-8FA6-4994-8DF3-FA2FA013377C}" presName="parentText" presStyleLbl="node1" presStyleIdx="0" presStyleCnt="3">
        <dgm:presLayoutVars>
          <dgm:chMax val="0"/>
          <dgm:bulletEnabled val="1"/>
        </dgm:presLayoutVars>
      </dgm:prSet>
      <dgm:spPr/>
    </dgm:pt>
    <dgm:pt modelId="{4B0A6DD2-19E5-DD40-802D-3B2832790C56}" type="pres">
      <dgm:prSet presAssocID="{0AA150E2-7DC7-4471-BBB1-8E2BD8E103C3}" presName="spacer" presStyleCnt="0"/>
      <dgm:spPr/>
    </dgm:pt>
    <dgm:pt modelId="{26B047F2-EAD0-5744-AF58-A327008DBD51}" type="pres">
      <dgm:prSet presAssocID="{825A49F6-C495-497A-9352-9748F998C84E}" presName="parentText" presStyleLbl="node1" presStyleIdx="1" presStyleCnt="3">
        <dgm:presLayoutVars>
          <dgm:chMax val="0"/>
          <dgm:bulletEnabled val="1"/>
        </dgm:presLayoutVars>
      </dgm:prSet>
      <dgm:spPr/>
    </dgm:pt>
    <dgm:pt modelId="{260E75A4-4168-634F-A9A6-98EDA7701CF2}" type="pres">
      <dgm:prSet presAssocID="{0404C99C-1CA7-4A4D-ADBB-1FFB7FD0A142}" presName="spacer" presStyleCnt="0"/>
      <dgm:spPr/>
    </dgm:pt>
    <dgm:pt modelId="{48194798-BAB4-E54D-872B-1088B16EB653}" type="pres">
      <dgm:prSet presAssocID="{8933DE12-CE10-4872-B627-FF266E5F28AE}" presName="parentText" presStyleLbl="node1" presStyleIdx="2" presStyleCnt="3">
        <dgm:presLayoutVars>
          <dgm:chMax val="0"/>
          <dgm:bulletEnabled val="1"/>
        </dgm:presLayoutVars>
      </dgm:prSet>
      <dgm:spPr/>
    </dgm:pt>
  </dgm:ptLst>
  <dgm:cxnLst>
    <dgm:cxn modelId="{D783A537-CDA0-4250-AE33-754D2563180D}" srcId="{2DE6BD69-53FD-404D-A8BE-0237451E2C57}" destId="{8933DE12-CE10-4872-B627-FF266E5F28AE}" srcOrd="2" destOrd="0" parTransId="{4791A183-EB17-4BDC-99B0-6A71C9393B97}" sibTransId="{B288DB3E-34B3-487E-B75F-69EF7C761F7F}"/>
    <dgm:cxn modelId="{2164924D-E762-41CB-9675-00CBE16A771B}" srcId="{2DE6BD69-53FD-404D-A8BE-0237451E2C57}" destId="{825A49F6-C495-497A-9352-9748F998C84E}" srcOrd="1" destOrd="0" parTransId="{2A75C99B-91ED-41D9-975C-F61ABA5066A9}" sibTransId="{0404C99C-1CA7-4A4D-ADBB-1FFB7FD0A142}"/>
    <dgm:cxn modelId="{341F335E-F7B6-E64E-8706-A8DFD38D53BC}" type="presOf" srcId="{2DE6BD69-53FD-404D-A8BE-0237451E2C57}" destId="{4A889631-3F5E-494C-8C04-57BD2DD3EA99}" srcOrd="0" destOrd="0" presId="urn:microsoft.com/office/officeart/2005/8/layout/vList2"/>
    <dgm:cxn modelId="{E4259164-55AF-F243-A2B1-24E71C17902C}" type="presOf" srcId="{F83D775D-8FA6-4994-8DF3-FA2FA013377C}" destId="{0A8EB58F-770A-C047-A863-947B03AEFD5B}" srcOrd="0" destOrd="0" presId="urn:microsoft.com/office/officeart/2005/8/layout/vList2"/>
    <dgm:cxn modelId="{EDECD799-4A9B-154C-986A-49F6BA1A709B}" type="presOf" srcId="{8933DE12-CE10-4872-B627-FF266E5F28AE}" destId="{48194798-BAB4-E54D-872B-1088B16EB653}" srcOrd="0" destOrd="0" presId="urn:microsoft.com/office/officeart/2005/8/layout/vList2"/>
    <dgm:cxn modelId="{1F0F86DC-4B41-421B-96A4-93B8FCD4E3AB}" srcId="{2DE6BD69-53FD-404D-A8BE-0237451E2C57}" destId="{F83D775D-8FA6-4994-8DF3-FA2FA013377C}" srcOrd="0" destOrd="0" parTransId="{FE8DEC03-21E1-4147-AA04-D8C6A333DD76}" sibTransId="{0AA150E2-7DC7-4471-BBB1-8E2BD8E103C3}"/>
    <dgm:cxn modelId="{D1A403E5-D6EE-F640-9415-7F983603DD25}" type="presOf" srcId="{825A49F6-C495-497A-9352-9748F998C84E}" destId="{26B047F2-EAD0-5744-AF58-A327008DBD51}" srcOrd="0" destOrd="0" presId="urn:microsoft.com/office/officeart/2005/8/layout/vList2"/>
    <dgm:cxn modelId="{094A4BA4-75C0-F84B-AB84-29551B8CFC73}" type="presParOf" srcId="{4A889631-3F5E-494C-8C04-57BD2DD3EA99}" destId="{0A8EB58F-770A-C047-A863-947B03AEFD5B}" srcOrd="0" destOrd="0" presId="urn:microsoft.com/office/officeart/2005/8/layout/vList2"/>
    <dgm:cxn modelId="{C6BF4C3D-3E7C-2C43-8BE0-9D5659A5A5A0}" type="presParOf" srcId="{4A889631-3F5E-494C-8C04-57BD2DD3EA99}" destId="{4B0A6DD2-19E5-DD40-802D-3B2832790C56}" srcOrd="1" destOrd="0" presId="urn:microsoft.com/office/officeart/2005/8/layout/vList2"/>
    <dgm:cxn modelId="{7ABCB17B-D4F1-304E-B327-7054C15576D4}" type="presParOf" srcId="{4A889631-3F5E-494C-8C04-57BD2DD3EA99}" destId="{26B047F2-EAD0-5744-AF58-A327008DBD51}" srcOrd="2" destOrd="0" presId="urn:microsoft.com/office/officeart/2005/8/layout/vList2"/>
    <dgm:cxn modelId="{2DA08F7A-8C98-1243-A34E-3867D238C227}" type="presParOf" srcId="{4A889631-3F5E-494C-8C04-57BD2DD3EA99}" destId="{260E75A4-4168-634F-A9A6-98EDA7701CF2}" srcOrd="3" destOrd="0" presId="urn:microsoft.com/office/officeart/2005/8/layout/vList2"/>
    <dgm:cxn modelId="{EB2CA51C-F97E-AF40-992D-46E8B872A619}" type="presParOf" srcId="{4A889631-3F5E-494C-8C04-57BD2DD3EA99}" destId="{48194798-BAB4-E54D-872B-1088B16EB65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EB58F-770A-C047-A863-947B03AEFD5B}">
      <dsp:nvSpPr>
        <dsp:cNvPr id="0" name=""/>
        <dsp:cNvSpPr/>
      </dsp:nvSpPr>
      <dsp:spPr>
        <a:xfrm>
          <a:off x="0" y="528259"/>
          <a:ext cx="6666833" cy="14274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a:t>Força vinculante do contrato deriva não do atendimento do rito ou da forma, ou da justiça substancial do avençado: a obrigatoriedade deriva da expressão livre da vontade. Por isso, PACTA SUNT SERVANDA, segundo Domat.</a:t>
          </a:r>
          <a:endParaRPr lang="en-US" sz="2000" kern="1200"/>
        </a:p>
      </dsp:txBody>
      <dsp:txXfrm>
        <a:off x="69680" y="597939"/>
        <a:ext cx="6527473" cy="1288040"/>
      </dsp:txXfrm>
    </dsp:sp>
    <dsp:sp modelId="{26B047F2-EAD0-5744-AF58-A327008DBD51}">
      <dsp:nvSpPr>
        <dsp:cNvPr id="0" name=""/>
        <dsp:cNvSpPr/>
      </dsp:nvSpPr>
      <dsp:spPr>
        <a:xfrm>
          <a:off x="0" y="2013260"/>
          <a:ext cx="6666833" cy="142740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a:t>Primeira regra de Pothier refletida no artigo 112 CC:</a:t>
          </a:r>
          <a:endParaRPr lang="en-US" sz="2000" kern="1200"/>
        </a:p>
      </dsp:txBody>
      <dsp:txXfrm>
        <a:off x="69680" y="2082940"/>
        <a:ext cx="6527473" cy="1288040"/>
      </dsp:txXfrm>
    </dsp:sp>
    <dsp:sp modelId="{48194798-BAB4-E54D-872B-1088B16EB653}">
      <dsp:nvSpPr>
        <dsp:cNvPr id="0" name=""/>
        <dsp:cNvSpPr/>
      </dsp:nvSpPr>
      <dsp:spPr>
        <a:xfrm>
          <a:off x="0" y="3498260"/>
          <a:ext cx="6666833" cy="14274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i="1" kern="1200"/>
            <a:t>¨Nas declarações de vontade se atenderá mais à intenção nelas consubstanciada do que ao sentido literal da linguagem¨</a:t>
          </a:r>
          <a:endParaRPr lang="en-US" sz="2000" kern="1200"/>
        </a:p>
      </dsp:txBody>
      <dsp:txXfrm>
        <a:off x="69680" y="3567940"/>
        <a:ext cx="6527473" cy="12880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37BCDC-A075-3E4D-82DE-4C620F5FB250}"/>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A7C7649-3D6C-794D-BBB5-E37C05714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5D31D0F-B5FC-DF40-BCDD-BED08071BACB}"/>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5" name="Espaço Reservado para Rodapé 4">
            <a:extLst>
              <a:ext uri="{FF2B5EF4-FFF2-40B4-BE49-F238E27FC236}">
                <a16:creationId xmlns:a16="http://schemas.microsoft.com/office/drawing/2014/main" id="{DA041AF8-7132-7F4A-9D2E-C80BD9665AF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508E50-0ACA-2040-8AB0-90B253B005FC}"/>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108728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EA68C5-3EFE-1247-A3DB-9297F740C75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4666B1B-20F1-7B41-8F91-D4F26BB81C5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3409929-E7E3-2C41-B055-AD991BA93E1D}"/>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5" name="Espaço Reservado para Rodapé 4">
            <a:extLst>
              <a:ext uri="{FF2B5EF4-FFF2-40B4-BE49-F238E27FC236}">
                <a16:creationId xmlns:a16="http://schemas.microsoft.com/office/drawing/2014/main" id="{35B3720C-F7B4-EA46-8D52-F476128DA3F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60D51C5-15F5-A546-9246-A83EEF4C7407}"/>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242680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C7EDB83-755F-7545-B8CA-4E4B4D5ABB4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2F73B9B-FFE2-6F4E-9121-51ABF6A2F2B5}"/>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22F6B98-F0C1-6547-953F-DEB472AAC28E}"/>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5" name="Espaço Reservado para Rodapé 4">
            <a:extLst>
              <a:ext uri="{FF2B5EF4-FFF2-40B4-BE49-F238E27FC236}">
                <a16:creationId xmlns:a16="http://schemas.microsoft.com/office/drawing/2014/main" id="{340600F4-1051-0A48-B33C-18662D1B8FE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1755AA-8350-AC4A-BE8E-25B686C192D9}"/>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41738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9D195-C6AA-7847-88B0-89DAD267701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ADD09CD-3D15-064A-8D50-755E9347016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01D1B08-27DB-F74B-812C-402793A77C0A}"/>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5" name="Espaço Reservado para Rodapé 4">
            <a:extLst>
              <a:ext uri="{FF2B5EF4-FFF2-40B4-BE49-F238E27FC236}">
                <a16:creationId xmlns:a16="http://schemas.microsoft.com/office/drawing/2014/main" id="{F540D51D-7620-C345-833B-9D0F675FF0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0461B36-FE47-3745-8C8E-113C37A822E4}"/>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371947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DB49DA-8AF3-F644-A03B-D3346379A15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8B701EA-34C7-7347-AC28-6840394431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340A567-B26B-544C-B326-BB1D1C94D401}"/>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5" name="Espaço Reservado para Rodapé 4">
            <a:extLst>
              <a:ext uri="{FF2B5EF4-FFF2-40B4-BE49-F238E27FC236}">
                <a16:creationId xmlns:a16="http://schemas.microsoft.com/office/drawing/2014/main" id="{6585633B-D2ED-874B-BDCB-AE3CDB9FF1F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A18E034-CB7B-F149-8D1F-DCF8CF5BF880}"/>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119136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DDD50C-1CCC-B744-8A70-729165910A1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48B3B0F-DBAD-DF43-A274-57B9ADEB1569}"/>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152CD92-BA61-8941-81F0-6E025CD5D438}"/>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AC50F0E7-10C6-4744-9644-041BBAABF78E}"/>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6" name="Espaço Reservado para Rodapé 5">
            <a:extLst>
              <a:ext uri="{FF2B5EF4-FFF2-40B4-BE49-F238E27FC236}">
                <a16:creationId xmlns:a16="http://schemas.microsoft.com/office/drawing/2014/main" id="{31430746-EF7D-3B4A-B156-24F826AF101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A5C2F77-A63C-ED44-9CC0-3EB73B0785C7}"/>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141279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B5F35A-5711-6B4D-9720-3D6B252F6F8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C4A37E2-0D38-DF48-B2A3-CEC246B03C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C6E3FCF-DA75-9441-9212-2E28CF0AFF78}"/>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47DB088-3A7C-0C42-A5CC-517778753F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0405122D-B802-4F45-AB29-066274DE78A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BFB0DC4-069C-AA4E-BB6C-F5B9B7FD912B}"/>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8" name="Espaço Reservado para Rodapé 7">
            <a:extLst>
              <a:ext uri="{FF2B5EF4-FFF2-40B4-BE49-F238E27FC236}">
                <a16:creationId xmlns:a16="http://schemas.microsoft.com/office/drawing/2014/main" id="{D7CF1A2B-4258-0047-953B-BA04AC4B0B2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8724623B-021E-D04E-93B2-24D44EC25F3A}"/>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93611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BD4831-B88C-3C40-A583-4E8EACBD439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92989C3-289E-EF44-919F-878D2D5AA80B}"/>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4" name="Espaço Reservado para Rodapé 3">
            <a:extLst>
              <a:ext uri="{FF2B5EF4-FFF2-40B4-BE49-F238E27FC236}">
                <a16:creationId xmlns:a16="http://schemas.microsoft.com/office/drawing/2014/main" id="{252AE8B6-36CB-CF45-9B17-2387C6D68AF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1EA265A-6D6F-AB4D-BBCF-53386B6AC22C}"/>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368761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0D42D66-01E2-A84E-A362-F392AFC3B390}"/>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3" name="Espaço Reservado para Rodapé 2">
            <a:extLst>
              <a:ext uri="{FF2B5EF4-FFF2-40B4-BE49-F238E27FC236}">
                <a16:creationId xmlns:a16="http://schemas.microsoft.com/office/drawing/2014/main" id="{DC534E62-7151-214D-941F-8F3EB1E0066D}"/>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3590654-AC2C-0746-9A9F-08BE36015EDB}"/>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302632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F68085-2FAA-2248-AF37-B918BD17C8C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6596FCA-8457-1042-AEE5-B00CDED7A0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2222498-B640-D24C-8CAF-B302E3ADC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82D0F1B-023A-FB45-A59A-337491BE57EF}"/>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6" name="Espaço Reservado para Rodapé 5">
            <a:extLst>
              <a:ext uri="{FF2B5EF4-FFF2-40B4-BE49-F238E27FC236}">
                <a16:creationId xmlns:a16="http://schemas.microsoft.com/office/drawing/2014/main" id="{EA3A2784-1E61-5849-8B14-2998D398AED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8997AA7-71E2-7B4B-99CB-4DC845E66708}"/>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96781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128798-92F1-674D-858E-5A8CA27F752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F79C434-7164-AD4C-B980-662C5A1699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5BF61777-42A1-F243-8D93-EB0A0FDEB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A567D5E-BF8F-134F-A39C-649336AE7653}"/>
              </a:ext>
            </a:extLst>
          </p:cNvPr>
          <p:cNvSpPr>
            <a:spLocks noGrp="1"/>
          </p:cNvSpPr>
          <p:nvPr>
            <p:ph type="dt" sz="half" idx="10"/>
          </p:nvPr>
        </p:nvSpPr>
        <p:spPr/>
        <p:txBody>
          <a:bodyPr/>
          <a:lstStyle/>
          <a:p>
            <a:fld id="{06FC6E9B-DCC7-A344-A98C-1C5943A28257}" type="datetimeFigureOut">
              <a:rPr lang="pt-BR" smtClean="0"/>
              <a:t>10/10/2023</a:t>
            </a:fld>
            <a:endParaRPr lang="pt-BR"/>
          </a:p>
        </p:txBody>
      </p:sp>
      <p:sp>
        <p:nvSpPr>
          <p:cNvPr id="6" name="Espaço Reservado para Rodapé 5">
            <a:extLst>
              <a:ext uri="{FF2B5EF4-FFF2-40B4-BE49-F238E27FC236}">
                <a16:creationId xmlns:a16="http://schemas.microsoft.com/office/drawing/2014/main" id="{945779E0-67AB-6142-B6B5-7CE28A64BAB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79B307D-194F-C043-B080-E59ABE412D68}"/>
              </a:ext>
            </a:extLst>
          </p:cNvPr>
          <p:cNvSpPr>
            <a:spLocks noGrp="1"/>
          </p:cNvSpPr>
          <p:nvPr>
            <p:ph type="sldNum" sz="quarter" idx="12"/>
          </p:nvPr>
        </p:nvSpPr>
        <p:spPr/>
        <p:txBody>
          <a:bodyPr/>
          <a:lstStyle/>
          <a:p>
            <a:fld id="{FE8B124A-34A2-6449-8977-95E586505A76}" type="slidenum">
              <a:rPr lang="pt-BR" smtClean="0"/>
              <a:t>‹nº›</a:t>
            </a:fld>
            <a:endParaRPr lang="pt-BR"/>
          </a:p>
        </p:txBody>
      </p:sp>
    </p:spTree>
    <p:extLst>
      <p:ext uri="{BB962C8B-B14F-4D97-AF65-F5344CB8AC3E}">
        <p14:creationId xmlns:p14="http://schemas.microsoft.com/office/powerpoint/2010/main" val="207649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EF1FC63-81A3-904B-B3CB-B7E3A16E30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EBA1A2F-4FDD-1147-9C1C-5073D620F7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713F35B-BCD3-EC4B-A1F8-52C7BE48BA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C6E9B-DCC7-A344-A98C-1C5943A28257}" type="datetimeFigureOut">
              <a:rPr lang="pt-BR" smtClean="0"/>
              <a:t>10/10/2023</a:t>
            </a:fld>
            <a:endParaRPr lang="pt-BR"/>
          </a:p>
        </p:txBody>
      </p:sp>
      <p:sp>
        <p:nvSpPr>
          <p:cNvPr id="5" name="Espaço Reservado para Rodapé 4">
            <a:extLst>
              <a:ext uri="{FF2B5EF4-FFF2-40B4-BE49-F238E27FC236}">
                <a16:creationId xmlns:a16="http://schemas.microsoft.com/office/drawing/2014/main" id="{B3C1D8B5-330D-A246-A826-7D527ACC14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AE51CB6-ADEC-744C-8337-6F05948939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B124A-34A2-6449-8977-95E586505A76}" type="slidenum">
              <a:rPr lang="pt-BR" smtClean="0"/>
              <a:t>‹nº›</a:t>
            </a:fld>
            <a:endParaRPr lang="pt-BR"/>
          </a:p>
        </p:txBody>
      </p:sp>
    </p:spTree>
    <p:extLst>
      <p:ext uri="{BB962C8B-B14F-4D97-AF65-F5344CB8AC3E}">
        <p14:creationId xmlns:p14="http://schemas.microsoft.com/office/powerpoint/2010/main" val="537054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4F14360A-6EA5-5040-B687-044F9AEF13D3}"/>
              </a:ext>
            </a:extLst>
          </p:cNvPr>
          <p:cNvSpPr>
            <a:spLocks noGrp="1"/>
          </p:cNvSpPr>
          <p:nvPr>
            <p:ph type="ctrTitle" idx="4294967295"/>
          </p:nvPr>
        </p:nvSpPr>
        <p:spPr>
          <a:xfrm>
            <a:off x="942974" y="1360480"/>
            <a:ext cx="4570819" cy="3054357"/>
          </a:xfrm>
        </p:spPr>
        <p:txBody>
          <a:bodyPr vert="horz" lIns="91440" tIns="45720" rIns="91440" bIns="45720" rtlCol="0" anchor="b">
            <a:normAutofit/>
          </a:bodyPr>
          <a:lstStyle/>
          <a:p>
            <a:r>
              <a:rPr lang="en-US" sz="2400" dirty="0">
                <a:solidFill>
                  <a:schemeClr val="bg1"/>
                </a:solidFill>
              </a:rPr>
              <a:t>Como </a:t>
            </a:r>
            <a:r>
              <a:rPr lang="en-US" sz="2400" dirty="0" err="1">
                <a:solidFill>
                  <a:schemeClr val="bg1"/>
                </a:solidFill>
              </a:rPr>
              <a:t>interpretar</a:t>
            </a:r>
            <a:r>
              <a:rPr lang="en-US" sz="2400" dirty="0">
                <a:solidFill>
                  <a:schemeClr val="bg1"/>
                </a:solidFill>
              </a:rPr>
              <a:t> </a:t>
            </a:r>
            <a:r>
              <a:rPr lang="en-US" sz="2400" dirty="0" err="1">
                <a:solidFill>
                  <a:schemeClr val="bg1"/>
                </a:solidFill>
              </a:rPr>
              <a:t>os</a:t>
            </a:r>
            <a:r>
              <a:rPr lang="en-US" sz="2400" dirty="0">
                <a:solidFill>
                  <a:schemeClr val="bg1"/>
                </a:solidFill>
              </a:rPr>
              <a:t> </a:t>
            </a:r>
            <a:r>
              <a:rPr lang="en-US" sz="2400" dirty="0" err="1">
                <a:solidFill>
                  <a:schemeClr val="bg1"/>
                </a:solidFill>
              </a:rPr>
              <a:t>contratos</a:t>
            </a:r>
            <a:r>
              <a:rPr lang="en-US" sz="2400" dirty="0">
                <a:solidFill>
                  <a:schemeClr val="bg1"/>
                </a:solidFill>
              </a:rPr>
              <a:t>?</a:t>
            </a:r>
            <a:br>
              <a:rPr lang="en-US" sz="2400" dirty="0">
                <a:solidFill>
                  <a:schemeClr val="bg1"/>
                </a:solidFill>
              </a:rPr>
            </a:br>
            <a:br>
              <a:rPr lang="en-US" sz="2400" dirty="0">
                <a:solidFill>
                  <a:schemeClr val="bg1"/>
                </a:solidFill>
              </a:rPr>
            </a:br>
            <a:br>
              <a:rPr lang="en-US" sz="2400" dirty="0">
                <a:solidFill>
                  <a:schemeClr val="bg1"/>
                </a:solidFill>
              </a:rPr>
            </a:br>
            <a:r>
              <a:rPr lang="en-US" sz="2400" dirty="0">
                <a:solidFill>
                  <a:schemeClr val="bg1"/>
                </a:solidFill>
              </a:rPr>
              <a:t>Professor </a:t>
            </a:r>
            <a:r>
              <a:rPr lang="en-US" sz="2400" dirty="0" err="1">
                <a:solidFill>
                  <a:schemeClr val="bg1"/>
                </a:solidFill>
              </a:rPr>
              <a:t>Doutor</a:t>
            </a:r>
            <a:r>
              <a:rPr lang="en-US" sz="2400" dirty="0">
                <a:solidFill>
                  <a:schemeClr val="bg1"/>
                </a:solidFill>
              </a:rPr>
              <a:t> </a:t>
            </a:r>
            <a:br>
              <a:rPr lang="en-US" sz="2400" dirty="0">
                <a:solidFill>
                  <a:schemeClr val="bg1"/>
                </a:solidFill>
              </a:rPr>
            </a:br>
            <a:br>
              <a:rPr lang="en-US" sz="2400" dirty="0">
                <a:solidFill>
                  <a:schemeClr val="bg1"/>
                </a:solidFill>
              </a:rPr>
            </a:br>
            <a:r>
              <a:rPr lang="en-US" sz="2400" dirty="0" err="1">
                <a:solidFill>
                  <a:schemeClr val="bg1"/>
                </a:solidFill>
              </a:rPr>
              <a:t>Ruy</a:t>
            </a:r>
            <a:r>
              <a:rPr lang="en-US" sz="2400" dirty="0">
                <a:solidFill>
                  <a:schemeClr val="bg1"/>
                </a:solidFill>
              </a:rPr>
              <a:t> Pereira Camilo Junior</a:t>
            </a: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4" name="Imagem 3">
            <a:extLst>
              <a:ext uri="{FF2B5EF4-FFF2-40B4-BE49-F238E27FC236}">
                <a16:creationId xmlns:a16="http://schemas.microsoft.com/office/drawing/2014/main" id="{5E8DD945-E249-0748-83A6-21A31F71CEA9}"/>
              </a:ext>
            </a:extLst>
          </p:cNvPr>
          <p:cNvPicPr>
            <a:picLocks noChangeAspect="1"/>
          </p:cNvPicPr>
          <p:nvPr/>
        </p:nvPicPr>
        <p:blipFill rotWithShape="1">
          <a:blip r:embed="rId2">
            <a:alphaModFix/>
          </a:blip>
          <a:srcRect r="17284" b="-2"/>
          <a:stretch/>
        </p:blipFill>
        <p:spPr>
          <a:xfrm>
            <a:off x="5800734" y="1057275"/>
            <a:ext cx="5917401" cy="4743450"/>
          </a:xfrm>
          <a:prstGeom prst="rect">
            <a:avLst/>
          </a:prstGeom>
        </p:spPr>
      </p:pic>
      <p:sp>
        <p:nvSpPr>
          <p:cNvPr id="11" name="Rectangle 10">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870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6F2AF-CE87-5A4D-A862-B752C4D78278}"/>
              </a:ext>
            </a:extLst>
          </p:cNvPr>
          <p:cNvSpPr>
            <a:spLocks noGrp="1"/>
          </p:cNvSpPr>
          <p:nvPr>
            <p:ph type="title"/>
          </p:nvPr>
        </p:nvSpPr>
        <p:spPr>
          <a:xfrm>
            <a:off x="888630" y="4563895"/>
            <a:ext cx="5109005" cy="1777829"/>
          </a:xfrm>
        </p:spPr>
        <p:txBody>
          <a:bodyPr>
            <a:normAutofit/>
          </a:bodyPr>
          <a:lstStyle/>
          <a:p>
            <a:pPr algn="r"/>
            <a:r>
              <a:rPr lang="pt-BR" sz="4000"/>
              <a:t>Tubo pode ser em PVC?</a:t>
            </a:r>
          </a:p>
        </p:txBody>
      </p:sp>
      <p:pic>
        <p:nvPicPr>
          <p:cNvPr id="4" name="Imagem 3">
            <a:extLst>
              <a:ext uri="{FF2B5EF4-FFF2-40B4-BE49-F238E27FC236}">
                <a16:creationId xmlns:a16="http://schemas.microsoft.com/office/drawing/2014/main" id="{056814B4-15CC-D94A-8999-7B7D85E34CBF}"/>
              </a:ext>
            </a:extLst>
          </p:cNvPr>
          <p:cNvPicPr>
            <a:picLocks noChangeAspect="1"/>
          </p:cNvPicPr>
          <p:nvPr/>
        </p:nvPicPr>
        <p:blipFill rotWithShape="1">
          <a:blip r:embed="rId2"/>
          <a:srcRect r="1" b="4132"/>
          <a:stretch/>
        </p:blipFill>
        <p:spPr>
          <a:xfrm>
            <a:off x="20" y="10"/>
            <a:ext cx="5997616" cy="4306823"/>
          </a:xfrm>
          <a:custGeom>
            <a:avLst/>
            <a:gdLst/>
            <a:ahLst/>
            <a:cxnLst/>
            <a:rect l="l" t="t" r="r" b="b"/>
            <a:pathLst>
              <a:path w="5997636" h="4306833">
                <a:moveTo>
                  <a:pt x="0" y="0"/>
                </a:moveTo>
                <a:lnTo>
                  <a:pt x="5997636" y="0"/>
                </a:lnTo>
                <a:lnTo>
                  <a:pt x="5997636" y="4302053"/>
                </a:lnTo>
                <a:lnTo>
                  <a:pt x="5313331" y="4306748"/>
                </a:lnTo>
                <a:cubicBezTo>
                  <a:pt x="3800480" y="4309129"/>
                  <a:pt x="2093145" y="4262282"/>
                  <a:pt x="400746" y="4118385"/>
                </a:cubicBezTo>
                <a:lnTo>
                  <a:pt x="0" y="4081409"/>
                </a:lnTo>
                <a:lnTo>
                  <a:pt x="0" y="2982070"/>
                </a:lnTo>
                <a:lnTo>
                  <a:pt x="0" y="2789945"/>
                </a:lnTo>
                <a:close/>
              </a:path>
            </a:pathLst>
          </a:custGeom>
        </p:spPr>
      </p:pic>
      <p:pic>
        <p:nvPicPr>
          <p:cNvPr id="5" name="Imagem 4">
            <a:extLst>
              <a:ext uri="{FF2B5EF4-FFF2-40B4-BE49-F238E27FC236}">
                <a16:creationId xmlns:a16="http://schemas.microsoft.com/office/drawing/2014/main" id="{6A149025-7CC1-6A42-96AB-9F18B7A897D0}"/>
              </a:ext>
            </a:extLst>
          </p:cNvPr>
          <p:cNvPicPr>
            <a:picLocks noChangeAspect="1"/>
          </p:cNvPicPr>
          <p:nvPr/>
        </p:nvPicPr>
        <p:blipFill rotWithShape="1">
          <a:blip r:embed="rId3"/>
          <a:srcRect r="6044" b="-1"/>
          <a:stretch/>
        </p:blipFill>
        <p:spPr>
          <a:xfrm>
            <a:off x="6176435" y="10"/>
            <a:ext cx="6015565" cy="4299555"/>
          </a:xfrm>
          <a:custGeom>
            <a:avLst/>
            <a:gdLst/>
            <a:ahLst/>
            <a:cxnLst/>
            <a:rect l="l" t="t" r="r" b="b"/>
            <a:pathLst>
              <a:path w="6015565" h="4299565">
                <a:moveTo>
                  <a:pt x="0" y="0"/>
                </a:moveTo>
                <a:lnTo>
                  <a:pt x="6015565" y="0"/>
                </a:lnTo>
                <a:lnTo>
                  <a:pt x="6015565" y="2789945"/>
                </a:lnTo>
                <a:lnTo>
                  <a:pt x="6015565" y="2982070"/>
                </a:lnTo>
                <a:lnTo>
                  <a:pt x="6015565" y="3957888"/>
                </a:lnTo>
                <a:lnTo>
                  <a:pt x="5937368" y="3966171"/>
                </a:lnTo>
                <a:cubicBezTo>
                  <a:pt x="3963073" y="4164120"/>
                  <a:pt x="2060717" y="4257123"/>
                  <a:pt x="577162" y="4289728"/>
                </a:cubicBezTo>
                <a:lnTo>
                  <a:pt x="0" y="4299565"/>
                </a:lnTo>
                <a:close/>
              </a:path>
            </a:pathLst>
          </a:custGeom>
        </p:spPr>
      </p:pic>
      <p:sp>
        <p:nvSpPr>
          <p:cNvPr id="3" name="Espaço Reservado para Conteúdo 2">
            <a:extLst>
              <a:ext uri="{FF2B5EF4-FFF2-40B4-BE49-F238E27FC236}">
                <a16:creationId xmlns:a16="http://schemas.microsoft.com/office/drawing/2014/main" id="{A7916DF2-B819-6E4F-820A-45FD5BCD7122}"/>
              </a:ext>
            </a:extLst>
          </p:cNvPr>
          <p:cNvSpPr>
            <a:spLocks noGrp="1"/>
          </p:cNvSpPr>
          <p:nvPr>
            <p:ph idx="1"/>
          </p:nvPr>
        </p:nvSpPr>
        <p:spPr>
          <a:xfrm>
            <a:off x="6191776" y="4571423"/>
            <a:ext cx="5208544" cy="1770300"/>
          </a:xfrm>
        </p:spPr>
        <p:txBody>
          <a:bodyPr anchor="ctr">
            <a:normAutofit/>
          </a:bodyPr>
          <a:lstStyle/>
          <a:p>
            <a:pPr marL="0" indent="0">
              <a:buNone/>
            </a:pPr>
            <a:r>
              <a:rPr lang="pt-BR" sz="1700" dirty="0"/>
              <a:t>Contrato de construção prevê que uma tubulação seja executada em aço, ferro, cobre ou </a:t>
            </a:r>
            <a:r>
              <a:rPr lang="pt-BR" sz="1700" b="1" u="sng" dirty="0"/>
              <a:t>outros materiais.</a:t>
            </a:r>
          </a:p>
          <a:p>
            <a:pPr marL="0" indent="0">
              <a:buNone/>
            </a:pPr>
            <a:endParaRPr lang="pt-BR" sz="1700" b="1" u="sng" dirty="0"/>
          </a:p>
          <a:p>
            <a:pPr marL="0" indent="0">
              <a:buNone/>
            </a:pPr>
            <a:r>
              <a:rPr lang="pt-BR" sz="1700" b="1" u="sng" dirty="0"/>
              <a:t>Plástico é material, mas qual era a vontade das partes?</a:t>
            </a:r>
          </a:p>
        </p:txBody>
      </p:sp>
    </p:spTree>
    <p:extLst>
      <p:ext uri="{BB962C8B-B14F-4D97-AF65-F5344CB8AC3E}">
        <p14:creationId xmlns:p14="http://schemas.microsoft.com/office/powerpoint/2010/main" val="2889706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15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6D612D0-C15C-1C46-8E0B-0D18A3AC5D5E}"/>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300">
                <a:solidFill>
                  <a:srgbClr val="FFFFFF"/>
                </a:solidFill>
              </a:rPr>
              <a:t>São muito comuns as polêmicas de interpretação envolvendo os materiais nos contratos de construção.</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Espaço Reservado para Conteúdo 3">
            <a:extLst>
              <a:ext uri="{FF2B5EF4-FFF2-40B4-BE49-F238E27FC236}">
                <a16:creationId xmlns:a16="http://schemas.microsoft.com/office/drawing/2014/main" id="{549DE7B8-A755-D942-AB70-725E106C0678}"/>
              </a:ext>
            </a:extLst>
          </p:cNvPr>
          <p:cNvPicPr>
            <a:picLocks noGrp="1" noChangeAspect="1"/>
          </p:cNvPicPr>
          <p:nvPr>
            <p:ph idx="1"/>
          </p:nvPr>
        </p:nvPicPr>
        <p:blipFill rotWithShape="1">
          <a:blip r:embed="rId2"/>
          <a:srcRect t="10384" r="-1" b="-1"/>
          <a:stretch/>
        </p:blipFill>
        <p:spPr>
          <a:xfrm>
            <a:off x="976251" y="942538"/>
            <a:ext cx="7163222" cy="4808332"/>
          </a:xfrm>
          <a:prstGeom prst="rect">
            <a:avLst/>
          </a:prstGeom>
          <a:effectLst/>
        </p:spPr>
      </p:pic>
    </p:spTree>
    <p:extLst>
      <p:ext uri="{BB962C8B-B14F-4D97-AF65-F5344CB8AC3E}">
        <p14:creationId xmlns:p14="http://schemas.microsoft.com/office/powerpoint/2010/main" val="383725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ixaDeTexto 5">
            <a:extLst>
              <a:ext uri="{FF2B5EF4-FFF2-40B4-BE49-F238E27FC236}">
                <a16:creationId xmlns:a16="http://schemas.microsoft.com/office/drawing/2014/main" id="{1AC649FA-8275-764F-9172-F32D02121F74}"/>
              </a:ext>
            </a:extLst>
          </p:cNvPr>
          <p:cNvSpPr txBox="1"/>
          <p:nvPr/>
        </p:nvSpPr>
        <p:spPr>
          <a:xfrm>
            <a:off x="6094105" y="802955"/>
            <a:ext cx="4977976" cy="145405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100" dirty="0">
                <a:solidFill>
                  <a:srgbClr val="000000"/>
                </a:solidFill>
                <a:latin typeface="+mj-lt"/>
                <a:ea typeface="+mj-ea"/>
                <a:cs typeface="+mj-cs"/>
              </a:rPr>
              <a:t>ALQUEIRES PAULISTAS OU MINEIROS?</a:t>
            </a:r>
          </a:p>
        </p:txBody>
      </p:sp>
      <p:sp>
        <p:nvSpPr>
          <p:cNvPr id="1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m 3">
            <a:extLst>
              <a:ext uri="{FF2B5EF4-FFF2-40B4-BE49-F238E27FC236}">
                <a16:creationId xmlns:a16="http://schemas.microsoft.com/office/drawing/2014/main" id="{5BF9DA01-B73F-2741-A728-F048E17DD43A}"/>
              </a:ext>
            </a:extLst>
          </p:cNvPr>
          <p:cNvPicPr>
            <a:picLocks noChangeAspect="1"/>
          </p:cNvPicPr>
          <p:nvPr/>
        </p:nvPicPr>
        <p:blipFill rotWithShape="1">
          <a:blip r:embed="rId3">
            <a:alphaModFix/>
          </a:blip>
          <a:srcRect l="15438" r="8736" b="1"/>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5" name="CaixaDeTexto 4">
            <a:extLst>
              <a:ext uri="{FF2B5EF4-FFF2-40B4-BE49-F238E27FC236}">
                <a16:creationId xmlns:a16="http://schemas.microsoft.com/office/drawing/2014/main" id="{C6DC6DBA-8CA4-D948-9538-C37F2FC01DCD}"/>
              </a:ext>
            </a:extLst>
          </p:cNvPr>
          <p:cNvSpPr txBox="1"/>
          <p:nvPr/>
        </p:nvSpPr>
        <p:spPr>
          <a:xfrm>
            <a:off x="6090574" y="2421682"/>
            <a:ext cx="4977578" cy="363928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sz="2000" dirty="0">
              <a:solidFill>
                <a:srgbClr val="000000"/>
              </a:solidFill>
            </a:endParaRPr>
          </a:p>
          <a:p>
            <a:pPr indent="-228600">
              <a:lnSpc>
                <a:spcPct val="90000"/>
              </a:lnSpc>
              <a:spcAft>
                <a:spcPts val="600"/>
              </a:spcAft>
              <a:buFont typeface="Arial" panose="020B0604020202020204" pitchFamily="34" charset="0"/>
              <a:buChar char="•"/>
            </a:pPr>
            <a:r>
              <a:rPr lang="en-US" sz="2000" dirty="0">
                <a:solidFill>
                  <a:srgbClr val="000000"/>
                </a:solidFill>
              </a:rPr>
              <a:t>João </a:t>
            </a:r>
            <a:r>
              <a:rPr lang="en-US" sz="2000" dirty="0" err="1">
                <a:solidFill>
                  <a:srgbClr val="000000"/>
                </a:solidFill>
              </a:rPr>
              <a:t>é</a:t>
            </a:r>
            <a:r>
              <a:rPr lang="en-US" sz="2000" dirty="0">
                <a:solidFill>
                  <a:srgbClr val="000000"/>
                </a:solidFill>
              </a:rPr>
              <a:t> </a:t>
            </a:r>
            <a:r>
              <a:rPr lang="en-US" sz="2000" dirty="0" err="1">
                <a:solidFill>
                  <a:srgbClr val="000000"/>
                </a:solidFill>
              </a:rPr>
              <a:t>dono</a:t>
            </a:r>
            <a:r>
              <a:rPr lang="en-US" sz="2000" dirty="0">
                <a:solidFill>
                  <a:srgbClr val="000000"/>
                </a:solidFill>
              </a:rPr>
              <a:t> de </a:t>
            </a:r>
            <a:r>
              <a:rPr lang="en-US" sz="2000" dirty="0" err="1">
                <a:solidFill>
                  <a:srgbClr val="000000"/>
                </a:solidFill>
              </a:rPr>
              <a:t>uma</a:t>
            </a:r>
            <a:r>
              <a:rPr lang="en-US" sz="2000" dirty="0">
                <a:solidFill>
                  <a:srgbClr val="000000"/>
                </a:solidFill>
              </a:rPr>
              <a:t> fazenda. Pedro, </a:t>
            </a:r>
            <a:r>
              <a:rPr lang="en-US" sz="2000" dirty="0" err="1">
                <a:solidFill>
                  <a:srgbClr val="000000"/>
                </a:solidFill>
              </a:rPr>
              <a:t>criador</a:t>
            </a:r>
            <a:r>
              <a:rPr lang="en-US" sz="2000" dirty="0">
                <a:solidFill>
                  <a:srgbClr val="000000"/>
                </a:solidFill>
              </a:rPr>
              <a:t> de </a:t>
            </a:r>
            <a:r>
              <a:rPr lang="en-US" sz="2000" dirty="0" err="1">
                <a:solidFill>
                  <a:srgbClr val="000000"/>
                </a:solidFill>
              </a:rPr>
              <a:t>gado</a:t>
            </a:r>
            <a:r>
              <a:rPr lang="en-US" sz="2000" dirty="0">
                <a:solidFill>
                  <a:srgbClr val="000000"/>
                </a:solidFill>
              </a:rPr>
              <a:t>, </a:t>
            </a:r>
            <a:r>
              <a:rPr lang="en-US" sz="2000" dirty="0" err="1">
                <a:solidFill>
                  <a:srgbClr val="000000"/>
                </a:solidFill>
              </a:rPr>
              <a:t>contrata</a:t>
            </a:r>
            <a:r>
              <a:rPr lang="en-US" sz="2000" dirty="0">
                <a:solidFill>
                  <a:srgbClr val="000000"/>
                </a:solidFill>
              </a:rPr>
              <a:t> com  o </a:t>
            </a:r>
            <a:r>
              <a:rPr lang="en-US" sz="2000" dirty="0" err="1">
                <a:solidFill>
                  <a:srgbClr val="000000"/>
                </a:solidFill>
              </a:rPr>
              <a:t>arrendamento</a:t>
            </a:r>
            <a:r>
              <a:rPr lang="en-US" sz="2000" dirty="0">
                <a:solidFill>
                  <a:srgbClr val="000000"/>
                </a:solidFill>
              </a:rPr>
              <a:t> de 50 </a:t>
            </a:r>
            <a:r>
              <a:rPr lang="en-US" sz="2000" dirty="0" err="1">
                <a:solidFill>
                  <a:srgbClr val="000000"/>
                </a:solidFill>
              </a:rPr>
              <a:t>alqueires</a:t>
            </a:r>
            <a:r>
              <a:rPr lang="en-US" sz="2000" dirty="0">
                <a:solidFill>
                  <a:srgbClr val="000000"/>
                </a:solidFill>
              </a:rPr>
              <a:t> de  </a:t>
            </a:r>
            <a:r>
              <a:rPr lang="en-US" sz="2000" dirty="0" err="1">
                <a:solidFill>
                  <a:srgbClr val="000000"/>
                </a:solidFill>
              </a:rPr>
              <a:t>pasto</a:t>
            </a:r>
            <a:r>
              <a:rPr lang="en-US" sz="2000" dirty="0">
                <a:solidFill>
                  <a:srgbClr val="000000"/>
                </a:solidFill>
              </a:rPr>
              <a:t>, para </a:t>
            </a:r>
            <a:r>
              <a:rPr lang="en-US" sz="2000" dirty="0" err="1">
                <a:solidFill>
                  <a:srgbClr val="000000"/>
                </a:solidFill>
              </a:rPr>
              <a:t>reforma</a:t>
            </a:r>
            <a:r>
              <a:rPr lang="en-US" sz="2000" dirty="0">
                <a:solidFill>
                  <a:srgbClr val="000000"/>
                </a:solidFill>
              </a:rPr>
              <a:t> e </a:t>
            </a:r>
            <a:r>
              <a:rPr lang="en-US" sz="2000" dirty="0" err="1">
                <a:solidFill>
                  <a:srgbClr val="000000"/>
                </a:solidFill>
              </a:rPr>
              <a:t>colocação</a:t>
            </a:r>
            <a:r>
              <a:rPr lang="en-US" sz="2000" dirty="0">
                <a:solidFill>
                  <a:srgbClr val="000000"/>
                </a:solidFill>
              </a:rPr>
              <a:t> de </a:t>
            </a:r>
            <a:r>
              <a:rPr lang="en-US" sz="2000" dirty="0" err="1">
                <a:solidFill>
                  <a:srgbClr val="000000"/>
                </a:solidFill>
              </a:rPr>
              <a:t>bois</a:t>
            </a:r>
            <a:r>
              <a:rPr lang="en-US" sz="2000" dirty="0">
                <a:solidFill>
                  <a:srgbClr val="000000"/>
                </a:solidFill>
              </a:rPr>
              <a:t>. </a:t>
            </a:r>
            <a:r>
              <a:rPr lang="en-US" sz="2000" b="1" dirty="0">
                <a:solidFill>
                  <a:srgbClr val="000000"/>
                </a:solidFill>
              </a:rPr>
              <a:t>Ambos </a:t>
            </a:r>
            <a:r>
              <a:rPr lang="en-US" sz="2000" b="1" dirty="0" err="1">
                <a:solidFill>
                  <a:srgbClr val="000000"/>
                </a:solidFill>
              </a:rPr>
              <a:t>são</a:t>
            </a:r>
            <a:r>
              <a:rPr lang="en-US" sz="2000" b="1" dirty="0">
                <a:solidFill>
                  <a:srgbClr val="000000"/>
                </a:solidFill>
              </a:rPr>
              <a:t> </a:t>
            </a:r>
            <a:r>
              <a:rPr lang="en-US" sz="2000" b="1" dirty="0" err="1">
                <a:solidFill>
                  <a:srgbClr val="000000"/>
                </a:solidFill>
              </a:rPr>
              <a:t>domiciliados</a:t>
            </a:r>
            <a:r>
              <a:rPr lang="en-US" sz="2000" b="1" dirty="0">
                <a:solidFill>
                  <a:srgbClr val="000000"/>
                </a:solidFill>
              </a:rPr>
              <a:t> </a:t>
            </a:r>
            <a:r>
              <a:rPr lang="en-US" sz="2000" b="1" dirty="0" err="1">
                <a:solidFill>
                  <a:srgbClr val="000000"/>
                </a:solidFill>
              </a:rPr>
              <a:t>em</a:t>
            </a:r>
            <a:r>
              <a:rPr lang="en-US" sz="2000" b="1" dirty="0">
                <a:solidFill>
                  <a:srgbClr val="000000"/>
                </a:solidFill>
              </a:rPr>
              <a:t> São Paulo, mas a fazenda </a:t>
            </a:r>
            <a:r>
              <a:rPr lang="en-US" sz="2000" b="1" dirty="0" err="1">
                <a:solidFill>
                  <a:srgbClr val="000000"/>
                </a:solidFill>
              </a:rPr>
              <a:t>fica</a:t>
            </a:r>
            <a:r>
              <a:rPr lang="en-US" sz="2000" b="1" dirty="0">
                <a:solidFill>
                  <a:srgbClr val="000000"/>
                </a:solidFill>
              </a:rPr>
              <a:t> </a:t>
            </a:r>
            <a:r>
              <a:rPr lang="en-US" sz="2000" b="1" dirty="0" err="1">
                <a:solidFill>
                  <a:srgbClr val="000000"/>
                </a:solidFill>
              </a:rPr>
              <a:t>em</a:t>
            </a:r>
            <a:r>
              <a:rPr lang="en-US" sz="2000" b="1" dirty="0">
                <a:solidFill>
                  <a:srgbClr val="000000"/>
                </a:solidFill>
              </a:rPr>
              <a:t> Minas</a:t>
            </a:r>
            <a:r>
              <a:rPr lang="en-US" sz="2000" dirty="0">
                <a:solidFill>
                  <a:srgbClr val="000000"/>
                </a:solidFill>
              </a:rPr>
              <a:t>.</a:t>
            </a:r>
          </a:p>
          <a:p>
            <a:pPr indent="-228600">
              <a:lnSpc>
                <a:spcPct val="90000"/>
              </a:lnSpc>
              <a:spcAft>
                <a:spcPts val="600"/>
              </a:spcAft>
              <a:buFont typeface="Arial" panose="020B0604020202020204" pitchFamily="34" charset="0"/>
              <a:buChar char="•"/>
            </a:pPr>
            <a:r>
              <a:rPr lang="en-US" sz="2000" dirty="0" err="1">
                <a:solidFill>
                  <a:srgbClr val="000000"/>
                </a:solidFill>
              </a:rPr>
              <a:t>Os</a:t>
            </a:r>
            <a:r>
              <a:rPr lang="en-US" sz="2000" dirty="0">
                <a:solidFill>
                  <a:srgbClr val="000000"/>
                </a:solidFill>
              </a:rPr>
              <a:t> </a:t>
            </a:r>
            <a:r>
              <a:rPr lang="en-US" sz="2000" dirty="0" err="1">
                <a:solidFill>
                  <a:srgbClr val="000000"/>
                </a:solidFill>
              </a:rPr>
              <a:t>alqueires</a:t>
            </a:r>
            <a:r>
              <a:rPr lang="en-US" sz="2000" dirty="0">
                <a:solidFill>
                  <a:srgbClr val="000000"/>
                </a:solidFill>
              </a:rPr>
              <a:t> </a:t>
            </a:r>
            <a:r>
              <a:rPr lang="en-US" sz="2000" dirty="0" err="1">
                <a:solidFill>
                  <a:srgbClr val="000000"/>
                </a:solidFill>
              </a:rPr>
              <a:t>referidos</a:t>
            </a:r>
            <a:r>
              <a:rPr lang="en-US" sz="2000" dirty="0">
                <a:solidFill>
                  <a:srgbClr val="000000"/>
                </a:solidFill>
              </a:rPr>
              <a:t> no </a:t>
            </a:r>
            <a:r>
              <a:rPr lang="en-US" sz="2000" dirty="0" err="1">
                <a:solidFill>
                  <a:srgbClr val="000000"/>
                </a:solidFill>
              </a:rPr>
              <a:t>contrato</a:t>
            </a:r>
            <a:r>
              <a:rPr lang="en-US" sz="2000" dirty="0">
                <a:solidFill>
                  <a:srgbClr val="000000"/>
                </a:solidFill>
              </a:rPr>
              <a:t> </a:t>
            </a:r>
            <a:r>
              <a:rPr lang="en-US" sz="2000" dirty="0" err="1">
                <a:solidFill>
                  <a:srgbClr val="000000"/>
                </a:solidFill>
              </a:rPr>
              <a:t>são</a:t>
            </a:r>
            <a:r>
              <a:rPr lang="en-US" sz="2000" dirty="0">
                <a:solidFill>
                  <a:srgbClr val="000000"/>
                </a:solidFill>
              </a:rPr>
              <a:t> </a:t>
            </a:r>
            <a:r>
              <a:rPr lang="en-US" sz="2000" dirty="0" err="1">
                <a:solidFill>
                  <a:srgbClr val="000000"/>
                </a:solidFill>
              </a:rPr>
              <a:t>paulistas</a:t>
            </a:r>
            <a:r>
              <a:rPr lang="en-US" sz="2000" dirty="0">
                <a:solidFill>
                  <a:srgbClr val="000000"/>
                </a:solidFill>
              </a:rPr>
              <a:t> (24.200 m2) </a:t>
            </a:r>
            <a:r>
              <a:rPr lang="en-US" sz="2000" dirty="0" err="1">
                <a:solidFill>
                  <a:srgbClr val="000000"/>
                </a:solidFill>
              </a:rPr>
              <a:t>ou</a:t>
            </a:r>
            <a:r>
              <a:rPr lang="en-US" sz="2000" dirty="0">
                <a:solidFill>
                  <a:srgbClr val="000000"/>
                </a:solidFill>
              </a:rPr>
              <a:t> </a:t>
            </a:r>
            <a:r>
              <a:rPr lang="en-US" sz="2000" dirty="0" err="1">
                <a:solidFill>
                  <a:srgbClr val="000000"/>
                </a:solidFill>
              </a:rPr>
              <a:t>mineiros</a:t>
            </a:r>
            <a:r>
              <a:rPr lang="en-US" sz="2000" dirty="0">
                <a:solidFill>
                  <a:srgbClr val="000000"/>
                </a:solidFill>
              </a:rPr>
              <a:t> (48.400 m2)?</a:t>
            </a:r>
          </a:p>
        </p:txBody>
      </p:sp>
    </p:spTree>
    <p:extLst>
      <p:ext uri="{BB962C8B-B14F-4D97-AF65-F5344CB8AC3E}">
        <p14:creationId xmlns:p14="http://schemas.microsoft.com/office/powerpoint/2010/main" val="249726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0ABA0B6-2F8A-8C4B-9209-195B4EB77BD7}"/>
              </a:ext>
            </a:extLst>
          </p:cNvPr>
          <p:cNvSpPr txBox="1"/>
          <p:nvPr/>
        </p:nvSpPr>
        <p:spPr>
          <a:xfrm>
            <a:off x="655320" y="1722120"/>
            <a:ext cx="11670703" cy="2308324"/>
          </a:xfrm>
          <a:prstGeom prst="rect">
            <a:avLst/>
          </a:prstGeom>
          <a:noFill/>
        </p:spPr>
        <p:txBody>
          <a:bodyPr wrap="square" rtlCol="0">
            <a:spAutoFit/>
          </a:bodyPr>
          <a:lstStyle/>
          <a:p>
            <a:r>
              <a:rPr lang="pt-BR" dirty="0"/>
              <a:t>Instrumento atípico de colaboração prevê que investidores arcarão com um percentual de </a:t>
            </a:r>
            <a:r>
              <a:rPr lang="pt-BR" dirty="0" err="1"/>
              <a:t>X</a:t>
            </a:r>
            <a:r>
              <a:rPr lang="pt-BR" dirty="0"/>
              <a:t>% do custo estimado</a:t>
            </a:r>
          </a:p>
          <a:p>
            <a:r>
              <a:rPr lang="pt-BR" dirty="0"/>
              <a:t> das obras e  </a:t>
            </a:r>
            <a:r>
              <a:rPr lang="pt-BR" dirty="0" err="1"/>
              <a:t>X</a:t>
            </a:r>
            <a:r>
              <a:rPr lang="pt-BR" dirty="0"/>
              <a:t>% do custo dos CEPACS, para implementação do empreendimento. Receberá tantos metros quadrados</a:t>
            </a:r>
          </a:p>
          <a:p>
            <a:r>
              <a:rPr lang="pt-BR" dirty="0"/>
              <a:t>da área construída.  O valor  dos CEPACS já é estimado</a:t>
            </a:r>
          </a:p>
          <a:p>
            <a:r>
              <a:rPr lang="pt-BR" dirty="0"/>
              <a:t> no contrato, e previsto que poderá ser aumentado se prefeitura exigir mais, rateando-se o acréscimo.</a:t>
            </a:r>
          </a:p>
          <a:p>
            <a:r>
              <a:rPr lang="pt-BR" dirty="0"/>
              <a:t>Construtora altera o projeto, para prever mais área, permitindo aproveitar o potencial máximo de construção. Diz que</a:t>
            </a:r>
          </a:p>
          <a:p>
            <a:r>
              <a:rPr lang="pt-BR" dirty="0"/>
              <a:t>Fará áreas de lazer que valorizarão o empreendimento inteiro</a:t>
            </a:r>
          </a:p>
          <a:p>
            <a:r>
              <a:rPr lang="pt-BR" dirty="0"/>
              <a:t>Os investidores estão obrigados a pagar parte desses </a:t>
            </a:r>
            <a:r>
              <a:rPr lang="pt-BR" dirty="0" err="1"/>
              <a:t>CEPACs</a:t>
            </a:r>
            <a:r>
              <a:rPr lang="pt-BR" dirty="0"/>
              <a:t> adicionais?</a:t>
            </a:r>
          </a:p>
          <a:p>
            <a:endParaRPr lang="pt-BR" dirty="0"/>
          </a:p>
        </p:txBody>
      </p:sp>
      <p:pic>
        <p:nvPicPr>
          <p:cNvPr id="3" name="Imagem 2">
            <a:extLst>
              <a:ext uri="{FF2B5EF4-FFF2-40B4-BE49-F238E27FC236}">
                <a16:creationId xmlns:a16="http://schemas.microsoft.com/office/drawing/2014/main" id="{C91979BE-FBDB-974A-A715-7C5E9812EE0C}"/>
              </a:ext>
            </a:extLst>
          </p:cNvPr>
          <p:cNvPicPr>
            <a:picLocks noChangeAspect="1"/>
          </p:cNvPicPr>
          <p:nvPr/>
        </p:nvPicPr>
        <p:blipFill>
          <a:blip r:embed="rId2"/>
          <a:stretch>
            <a:fillRect/>
          </a:stretch>
        </p:blipFill>
        <p:spPr>
          <a:xfrm>
            <a:off x="3162300" y="4030444"/>
            <a:ext cx="5105400" cy="1587500"/>
          </a:xfrm>
          <a:prstGeom prst="rect">
            <a:avLst/>
          </a:prstGeom>
        </p:spPr>
      </p:pic>
    </p:spTree>
    <p:extLst>
      <p:ext uri="{BB962C8B-B14F-4D97-AF65-F5344CB8AC3E}">
        <p14:creationId xmlns:p14="http://schemas.microsoft.com/office/powerpoint/2010/main" val="169321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43F208-5776-D143-9AC2-8135CF287C52}"/>
              </a:ext>
            </a:extLst>
          </p:cNvPr>
          <p:cNvSpPr>
            <a:spLocks noGrp="1"/>
          </p:cNvSpPr>
          <p:nvPr>
            <p:ph type="title"/>
          </p:nvPr>
        </p:nvSpPr>
        <p:spPr/>
        <p:txBody>
          <a:bodyPr/>
          <a:lstStyle/>
          <a:p>
            <a:r>
              <a:rPr lang="pt-BR" dirty="0"/>
              <a:t>Participação em imóvel ou em sociedade?</a:t>
            </a:r>
          </a:p>
        </p:txBody>
      </p:sp>
      <p:sp>
        <p:nvSpPr>
          <p:cNvPr id="3" name="Espaço Reservado para Conteúdo 2">
            <a:extLst>
              <a:ext uri="{FF2B5EF4-FFF2-40B4-BE49-F238E27FC236}">
                <a16:creationId xmlns:a16="http://schemas.microsoft.com/office/drawing/2014/main" id="{55FE3095-A4B9-9B4E-BDDF-3E7218019DC7}"/>
              </a:ext>
            </a:extLst>
          </p:cNvPr>
          <p:cNvSpPr>
            <a:spLocks noGrp="1"/>
          </p:cNvSpPr>
          <p:nvPr>
            <p:ph idx="1"/>
          </p:nvPr>
        </p:nvSpPr>
        <p:spPr/>
        <p:txBody>
          <a:bodyPr>
            <a:normAutofit fontScale="70000" lnSpcReduction="20000"/>
          </a:bodyPr>
          <a:lstStyle/>
          <a:p>
            <a:pPr algn="l"/>
            <a:r>
              <a:rPr lang="pt-BR" b="0" i="0" dirty="0">
                <a:effectLst/>
                <a:latin typeface="Georgia" panose="02040502050405020303" pitchFamily="18" charset="0"/>
              </a:rPr>
              <a:t>CONTRATO DE INVESTIMENTO IMOBILIÁRIO. PARTICIPAÇÃO EM SOCIEDADE. INTERPRETAÇÃO DE CLÁUSULA CONTRATUAL. ÁREA CONSTRUÍDA DEVIDA. </a:t>
            </a:r>
          </a:p>
          <a:p>
            <a:pPr marL="0" indent="0" algn="l">
              <a:buNone/>
            </a:pPr>
            <a:r>
              <a:rPr lang="pt-BR" b="0" i="0" dirty="0">
                <a:effectLst/>
                <a:latin typeface="Georgia" panose="02040502050405020303" pitchFamily="18" charset="0"/>
              </a:rPr>
              <a:t>2. As Requeridas alegam que a Autora adquiriu participação societária na segunda ré, no percentual equivalente a 4.243,40 m² de potencial construtivo de terreno do imóvel, que em termos percentuais, corresponde a 4% (quatro por cento) de ações do capital social da segunda requerida, o que resultaria em 579,85 m². A Autora alega fazer jus a 4.243,40 m² de construção, conforme previsto no contrato firmado pelas partes. 3. Não há cláusula contratual com menção a percentual do potencial construtivo e sim investimento em cotas sociais da segunda recorrente, com participação ?in natura?. Dessa forma, encontra-se uma interpretação da cláusula 2.1.7 do Protocolo de Intenção, que está em consonância com a manifestação de vontade emitida pelas partes ao realizar o contrato, pois a área obtida é suficiente para remunerar os investidores em montante proporcional ao que poderiam esperar obter no negócio. 4. Na interpretação da cláusula 2.1.7, é necessário considerar não apenas seu sentido gramatical, mas também os usos e costumes empresariais, além do equilíbrio econômico do negócio, para que se evite o enriquecimento ilícito de parte a parte. (TJ-DF 07372566820178070001 DF 0737256-68.2017.8.07.0001, Relator: ROMEU GONZAGA NEIVA, Data de Julgamento: 07/11/2018, 7ª Turma Cível, Data de Publicação: Publicado no DJE : 14/11/2018 . Pág.: Sem Página Cadastrada.)</a:t>
            </a:r>
          </a:p>
          <a:p>
            <a:pPr marL="0" indent="0">
              <a:buNone/>
            </a:pPr>
            <a:endParaRPr lang="pt-BR" dirty="0"/>
          </a:p>
        </p:txBody>
      </p:sp>
    </p:spTree>
    <p:extLst>
      <p:ext uri="{BB962C8B-B14F-4D97-AF65-F5344CB8AC3E}">
        <p14:creationId xmlns:p14="http://schemas.microsoft.com/office/powerpoint/2010/main" val="307813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9BBB629D-330B-3A4B-8950-B75227D4EF5E}"/>
              </a:ext>
            </a:extLst>
          </p:cNvPr>
          <p:cNvSpPr>
            <a:spLocks noGrp="1"/>
          </p:cNvSpPr>
          <p:nvPr>
            <p:ph type="title"/>
          </p:nvPr>
        </p:nvSpPr>
        <p:spPr>
          <a:xfrm>
            <a:off x="908454" y="1360481"/>
            <a:ext cx="4605340" cy="2387600"/>
          </a:xfrm>
        </p:spPr>
        <p:txBody>
          <a:bodyPr vert="horz" lIns="91440" tIns="45720" rIns="91440" bIns="45720" rtlCol="0" anchor="b">
            <a:normAutofit/>
          </a:bodyPr>
          <a:lstStyle/>
          <a:p>
            <a:r>
              <a:rPr lang="en-US" sz="4300" dirty="0" err="1">
                <a:solidFill>
                  <a:schemeClr val="bg1"/>
                </a:solidFill>
              </a:rPr>
              <a:t>Compra</a:t>
            </a:r>
            <a:r>
              <a:rPr lang="en-US" sz="4300" dirty="0">
                <a:solidFill>
                  <a:schemeClr val="bg1"/>
                </a:solidFill>
              </a:rPr>
              <a:t> de fazenda </a:t>
            </a:r>
            <a:r>
              <a:rPr lang="en-US" sz="4300" dirty="0" err="1">
                <a:solidFill>
                  <a:schemeClr val="bg1"/>
                </a:solidFill>
              </a:rPr>
              <a:t>é</a:t>
            </a:r>
            <a:r>
              <a:rPr lang="en-US" sz="4300" dirty="0">
                <a:solidFill>
                  <a:schemeClr val="bg1"/>
                </a:solidFill>
              </a:rPr>
              <a:t> ¨</a:t>
            </a:r>
            <a:r>
              <a:rPr lang="en-US" sz="4300" dirty="0" err="1">
                <a:solidFill>
                  <a:schemeClr val="bg1"/>
                </a:solidFill>
              </a:rPr>
              <a:t>porteira</a:t>
            </a:r>
            <a:r>
              <a:rPr lang="en-US" sz="4300" dirty="0">
                <a:solidFill>
                  <a:schemeClr val="bg1"/>
                </a:solidFill>
              </a:rPr>
              <a:t> </a:t>
            </a:r>
            <a:r>
              <a:rPr lang="en-US" sz="4300" dirty="0" err="1">
                <a:solidFill>
                  <a:schemeClr val="bg1"/>
                </a:solidFill>
              </a:rPr>
              <a:t>fechada</a:t>
            </a:r>
            <a:r>
              <a:rPr lang="en-US" sz="4300" dirty="0">
                <a:solidFill>
                  <a:schemeClr val="bg1"/>
                </a:solidFill>
              </a:rPr>
              <a:t>¨?</a:t>
            </a:r>
          </a:p>
        </p:txBody>
      </p:sp>
      <p:pic>
        <p:nvPicPr>
          <p:cNvPr id="4" name="Espaço Reservado para Conteúdo 3">
            <a:extLst>
              <a:ext uri="{FF2B5EF4-FFF2-40B4-BE49-F238E27FC236}">
                <a16:creationId xmlns:a16="http://schemas.microsoft.com/office/drawing/2014/main" id="{02F40248-AAE7-1341-965E-677E6C10AC4F}"/>
              </a:ext>
            </a:extLst>
          </p:cNvPr>
          <p:cNvPicPr>
            <a:picLocks noGrp="1" noChangeAspect="1"/>
          </p:cNvPicPr>
          <p:nvPr>
            <p:ph idx="1"/>
          </p:nvPr>
        </p:nvPicPr>
        <p:blipFill rotWithShape="1">
          <a:blip r:embed="rId2">
            <a:alphaModFix/>
          </a:blip>
          <a:srcRect l="16781" r="14235"/>
          <a:stretch/>
        </p:blipFill>
        <p:spPr>
          <a:xfrm>
            <a:off x="5800734" y="1057275"/>
            <a:ext cx="5917401" cy="4743450"/>
          </a:xfrm>
          <a:prstGeom prst="rect">
            <a:avLst/>
          </a:prstGeom>
        </p:spPr>
      </p:pic>
      <p:sp>
        <p:nvSpPr>
          <p:cNvPr id="11" name="Rectangle 10">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740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81592D-8011-D246-8072-BA32647C1170}"/>
              </a:ext>
            </a:extLst>
          </p:cNvPr>
          <p:cNvSpPr>
            <a:spLocks noGrp="1"/>
          </p:cNvSpPr>
          <p:nvPr>
            <p:ph type="title"/>
          </p:nvPr>
        </p:nvSpPr>
        <p:spPr/>
        <p:txBody>
          <a:bodyPr/>
          <a:lstStyle/>
          <a:p>
            <a:r>
              <a:rPr lang="pt-BR" dirty="0"/>
              <a:t>Como interpretar a cláusula penal?</a:t>
            </a:r>
          </a:p>
        </p:txBody>
      </p:sp>
      <p:sp>
        <p:nvSpPr>
          <p:cNvPr id="3" name="Espaço Reservado para Conteúdo 2">
            <a:extLst>
              <a:ext uri="{FF2B5EF4-FFF2-40B4-BE49-F238E27FC236}">
                <a16:creationId xmlns:a16="http://schemas.microsoft.com/office/drawing/2014/main" id="{4192D02F-AAD6-A34D-85FB-86DADDDCE4C9}"/>
              </a:ext>
            </a:extLst>
          </p:cNvPr>
          <p:cNvSpPr>
            <a:spLocks noGrp="1"/>
          </p:cNvSpPr>
          <p:nvPr>
            <p:ph idx="1"/>
          </p:nvPr>
        </p:nvSpPr>
        <p:spPr/>
        <p:txBody>
          <a:bodyPr/>
          <a:lstStyle/>
          <a:p>
            <a:r>
              <a:rPr lang="pt-BR" dirty="0"/>
              <a:t>Obra de estrada de rodagem de 200 km. </a:t>
            </a:r>
          </a:p>
          <a:p>
            <a:r>
              <a:rPr lang="pt-BR" dirty="0"/>
              <a:t>Escopo dividido em 50 fases, para execução simultânea, em várias frentes.</a:t>
            </a:r>
          </a:p>
          <a:p>
            <a:r>
              <a:rPr lang="pt-BR" dirty="0"/>
              <a:t>Cada fase tem um termo final de execução, por vezes coincidindo com outros.</a:t>
            </a:r>
          </a:p>
          <a:p>
            <a:r>
              <a:rPr lang="pt-BR" dirty="0"/>
              <a:t>Contrato prevê multa diária, por atraso em cada fase, de 1% do preço do contrato (conceito não definido no instrumento).</a:t>
            </a:r>
          </a:p>
          <a:p>
            <a:r>
              <a:rPr lang="pt-BR" dirty="0"/>
              <a:t>Qual o valor da multa?</a:t>
            </a:r>
          </a:p>
        </p:txBody>
      </p:sp>
    </p:spTree>
    <p:extLst>
      <p:ext uri="{BB962C8B-B14F-4D97-AF65-F5344CB8AC3E}">
        <p14:creationId xmlns:p14="http://schemas.microsoft.com/office/powerpoint/2010/main" val="2587000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0F93AC-B53E-B642-8498-C6709A0B0E8E}"/>
              </a:ext>
            </a:extLst>
          </p:cNvPr>
          <p:cNvSpPr>
            <a:spLocks noGrp="1"/>
          </p:cNvSpPr>
          <p:nvPr>
            <p:ph type="title"/>
          </p:nvPr>
        </p:nvSpPr>
        <p:spPr/>
        <p:txBody>
          <a:bodyPr/>
          <a:lstStyle/>
          <a:p>
            <a:r>
              <a:rPr lang="pt-BR" dirty="0"/>
              <a:t>Cedido o precatório....</a:t>
            </a:r>
          </a:p>
        </p:txBody>
      </p:sp>
      <p:sp>
        <p:nvSpPr>
          <p:cNvPr id="3" name="Espaço Reservado para Conteúdo 2">
            <a:extLst>
              <a:ext uri="{FF2B5EF4-FFF2-40B4-BE49-F238E27FC236}">
                <a16:creationId xmlns:a16="http://schemas.microsoft.com/office/drawing/2014/main" id="{DB5A88A6-13CE-8848-9CAA-A4BA4215F84A}"/>
              </a:ext>
            </a:extLst>
          </p:cNvPr>
          <p:cNvSpPr>
            <a:spLocks noGrp="1"/>
          </p:cNvSpPr>
          <p:nvPr>
            <p:ph idx="1"/>
          </p:nvPr>
        </p:nvSpPr>
        <p:spPr/>
        <p:txBody>
          <a:bodyPr/>
          <a:lstStyle/>
          <a:p>
            <a:r>
              <a:rPr lang="pt-BR" dirty="0" err="1"/>
              <a:t>Tambem</a:t>
            </a:r>
            <a:r>
              <a:rPr lang="pt-BR" dirty="0"/>
              <a:t> foi cedido o direito de cobrar a diferença de correção monetária e juros por mudanças de entendimento jurisprudencial?</a:t>
            </a:r>
          </a:p>
        </p:txBody>
      </p:sp>
    </p:spTree>
    <p:extLst>
      <p:ext uri="{BB962C8B-B14F-4D97-AF65-F5344CB8AC3E}">
        <p14:creationId xmlns:p14="http://schemas.microsoft.com/office/powerpoint/2010/main" val="4233495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CD3CBE-60CC-2F47-8881-87F481072DE9}"/>
              </a:ext>
            </a:extLst>
          </p:cNvPr>
          <p:cNvSpPr>
            <a:spLocks noGrp="1"/>
          </p:cNvSpPr>
          <p:nvPr>
            <p:ph type="title"/>
          </p:nvPr>
        </p:nvSpPr>
        <p:spPr/>
        <p:txBody>
          <a:bodyPr/>
          <a:lstStyle/>
          <a:p>
            <a:r>
              <a:rPr lang="pt-BR" dirty="0"/>
              <a:t>É devida a remuneração do consultor, se não sai o financiamento? </a:t>
            </a:r>
          </a:p>
        </p:txBody>
      </p:sp>
      <p:sp>
        <p:nvSpPr>
          <p:cNvPr id="3" name="Espaço Reservado para Conteúdo 2">
            <a:extLst>
              <a:ext uri="{FF2B5EF4-FFF2-40B4-BE49-F238E27FC236}">
                <a16:creationId xmlns:a16="http://schemas.microsoft.com/office/drawing/2014/main" id="{0AE901BC-7294-DD40-B3FA-539E848CBBAF}"/>
              </a:ext>
            </a:extLst>
          </p:cNvPr>
          <p:cNvSpPr>
            <a:spLocks noGrp="1"/>
          </p:cNvSpPr>
          <p:nvPr>
            <p:ph idx="1"/>
          </p:nvPr>
        </p:nvSpPr>
        <p:spPr/>
        <p:txBody>
          <a:bodyPr>
            <a:normAutofit fontScale="70000" lnSpcReduction="20000"/>
          </a:bodyPr>
          <a:lstStyle/>
          <a:p>
            <a:pPr marL="0" indent="0">
              <a:buNone/>
            </a:pPr>
            <a:endParaRPr lang="pt-BR" dirty="0"/>
          </a:p>
          <a:p>
            <a:pPr algn="l"/>
            <a:r>
              <a:rPr lang="pt-BR" b="0" i="0" dirty="0">
                <a:effectLst/>
                <a:latin typeface="Georgia" panose="02040502050405020303" pitchFamily="18" charset="0"/>
              </a:rPr>
              <a:t>“CLÁUSULA TERCEIRA OBRIGAÇÕES DO CONTRATANTE O CONTRATANTE obriga-se a remunerar os serviços prestados pelo CONTRATADO, na forma estabelecida nas alíneas a e </a:t>
            </a:r>
            <a:r>
              <a:rPr lang="pt-BR" b="0" i="0" dirty="0" err="1">
                <a:effectLst/>
                <a:latin typeface="Georgia" panose="02040502050405020303" pitchFamily="18" charset="0"/>
              </a:rPr>
              <a:t>b</a:t>
            </a:r>
            <a:r>
              <a:rPr lang="pt-BR" b="0" i="0" dirty="0">
                <a:effectLst/>
                <a:latin typeface="Georgia" panose="02040502050405020303" pitchFamily="18" charset="0"/>
              </a:rPr>
              <a:t> desta cláusula, cujos valores e épocas de pagamento serão devidamente estipulados no orçamento do projeto ou plano elaborado:</a:t>
            </a:r>
          </a:p>
          <a:p>
            <a:pPr algn="l"/>
            <a:endParaRPr lang="pt-BR" b="0" i="0" dirty="0">
              <a:effectLst/>
              <a:latin typeface="Georgia" panose="02040502050405020303" pitchFamily="18" charset="0"/>
            </a:endParaRPr>
          </a:p>
          <a:p>
            <a:pPr algn="l"/>
            <a:r>
              <a:rPr lang="pt-BR" b="0" i="0" dirty="0" err="1">
                <a:effectLst/>
                <a:latin typeface="Georgia" panose="02040502050405020303" pitchFamily="18" charset="0"/>
              </a:rPr>
              <a:t>R</a:t>
            </a:r>
            <a:r>
              <a:rPr lang="pt-BR" b="0" i="0" dirty="0">
                <a:effectLst/>
                <a:latin typeface="Georgia" panose="02040502050405020303" pitchFamily="18" charset="0"/>
              </a:rPr>
              <a:t>$ 0,00 (zero reais) referente à fase de adiantamento do desenvolvimento de projeto econômico financeiro do empreendimento, correspondendo à remuneração da elaboração do projeto ou plano técnico-econômico-financeiro e da prestação de assessoria empresarial e técnica.</a:t>
            </a:r>
          </a:p>
          <a:p>
            <a:pPr algn="l"/>
            <a:r>
              <a:rPr lang="pt-BR" b="0" i="0" dirty="0">
                <a:effectLst/>
                <a:latin typeface="Georgia" panose="02040502050405020303" pitchFamily="18" charset="0"/>
              </a:rPr>
              <a:t>O restante, correspondente a 5% (cinco por cento) da taxa efetiva do valor total dos recursos obtidos, com um valor inicialmente previsto de </a:t>
            </a:r>
            <a:r>
              <a:rPr lang="pt-BR" b="0" i="0" dirty="0" err="1">
                <a:effectLst/>
                <a:latin typeface="Georgia" panose="02040502050405020303" pitchFamily="18" charset="0"/>
              </a:rPr>
              <a:t>R</a:t>
            </a:r>
            <a:r>
              <a:rPr lang="pt-BR" b="0" i="0" dirty="0">
                <a:effectLst/>
                <a:latin typeface="Georgia" panose="02040502050405020303" pitchFamily="18" charset="0"/>
              </a:rPr>
              <a:t>$ 10.000.000 (dez milhões de reais), será pago quando da aprovação e liberação dos recursos por parte da instituição financeira, no prazo conforme estipulado na Cláusula Terceira, e parágrafos terceiro e quarto deste documento;” (</a:t>
            </a:r>
            <a:r>
              <a:rPr lang="pt-BR" dirty="0">
                <a:latin typeface="Georgia" panose="02040502050405020303" pitchFamily="18" charset="0"/>
              </a:rPr>
              <a:t>TJSP)</a:t>
            </a:r>
            <a:br>
              <a:rPr lang="pt-BR" dirty="0"/>
            </a:br>
            <a:endParaRPr lang="pt-BR" dirty="0"/>
          </a:p>
        </p:txBody>
      </p:sp>
    </p:spTree>
    <p:extLst>
      <p:ext uri="{BB962C8B-B14F-4D97-AF65-F5344CB8AC3E}">
        <p14:creationId xmlns:p14="http://schemas.microsoft.com/office/powerpoint/2010/main" val="492379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B53841-A1AF-304B-9CAF-ED225B2F9A75}"/>
              </a:ext>
            </a:extLst>
          </p:cNvPr>
          <p:cNvSpPr>
            <a:spLocks noGrp="1"/>
          </p:cNvSpPr>
          <p:nvPr>
            <p:ph type="title"/>
          </p:nvPr>
        </p:nvSpPr>
        <p:spPr/>
        <p:txBody>
          <a:bodyPr/>
          <a:lstStyle/>
          <a:p>
            <a:r>
              <a:rPr lang="pt-BR" dirty="0"/>
              <a:t>SUS pagava despesas hospitalares e honorários médicos</a:t>
            </a:r>
          </a:p>
        </p:txBody>
      </p:sp>
      <p:sp>
        <p:nvSpPr>
          <p:cNvPr id="3" name="Espaço Reservado para Conteúdo 2">
            <a:extLst>
              <a:ext uri="{FF2B5EF4-FFF2-40B4-BE49-F238E27FC236}">
                <a16:creationId xmlns:a16="http://schemas.microsoft.com/office/drawing/2014/main" id="{3EA09E3F-E48F-8B46-B5C6-C51D0C6EDDF1}"/>
              </a:ext>
            </a:extLst>
          </p:cNvPr>
          <p:cNvSpPr>
            <a:spLocks noGrp="1"/>
          </p:cNvSpPr>
          <p:nvPr>
            <p:ph idx="1"/>
          </p:nvPr>
        </p:nvSpPr>
        <p:spPr/>
        <p:txBody>
          <a:bodyPr/>
          <a:lstStyle/>
          <a:p>
            <a:r>
              <a:rPr lang="pt-BR" dirty="0"/>
              <a:t>Contrato previa o repasse a hospital das despesas hospitalares.</a:t>
            </a:r>
          </a:p>
          <a:p>
            <a:endParaRPr lang="pt-BR" dirty="0"/>
          </a:p>
          <a:p>
            <a:r>
              <a:rPr lang="pt-BR" dirty="0"/>
              <a:t>Médico podia reter o valor das lentes e materiais que usava </a:t>
            </a:r>
            <a:r>
              <a:rPr lang="pt-BR"/>
              <a:t>nas cirurgia?</a:t>
            </a:r>
            <a:endParaRPr lang="pt-BR" dirty="0"/>
          </a:p>
        </p:txBody>
      </p:sp>
    </p:spTree>
    <p:extLst>
      <p:ext uri="{BB962C8B-B14F-4D97-AF65-F5344CB8AC3E}">
        <p14:creationId xmlns:p14="http://schemas.microsoft.com/office/powerpoint/2010/main" val="84391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E47195D-EC06-4298-8805-0F0D659976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ixaDeTexto 3">
            <a:extLst>
              <a:ext uri="{FF2B5EF4-FFF2-40B4-BE49-F238E27FC236}">
                <a16:creationId xmlns:a16="http://schemas.microsoft.com/office/drawing/2014/main" id="{7ED48CE7-C41F-674D-81C8-483D83E383E7}"/>
              </a:ext>
            </a:extLst>
          </p:cNvPr>
          <p:cNvSpPr txBox="1"/>
          <p:nvPr/>
        </p:nvSpPr>
        <p:spPr>
          <a:xfrm>
            <a:off x="9267909" y="2023110"/>
            <a:ext cx="2469624" cy="2846070"/>
          </a:xfrm>
          <a:prstGeom prst="rect">
            <a:avLst/>
          </a:prstGeom>
        </p:spPr>
        <p:txBody>
          <a:bodyPr vert="horz" lIns="91440" tIns="45720" rIns="91440" bIns="45720" rtlCol="0" anchor="ctr">
            <a:normAutofit fontScale="92500" lnSpcReduction="20000"/>
          </a:bodyPr>
          <a:lstStyle/>
          <a:p>
            <a:pPr>
              <a:lnSpc>
                <a:spcPct val="90000"/>
              </a:lnSpc>
              <a:spcBef>
                <a:spcPct val="0"/>
              </a:spcBef>
              <a:spcAft>
                <a:spcPts val="600"/>
              </a:spcAft>
            </a:pPr>
            <a:r>
              <a:rPr lang="en-US" sz="2600" dirty="0" err="1">
                <a:latin typeface="+mj-lt"/>
                <a:ea typeface="+mj-ea"/>
                <a:cs typeface="+mj-cs"/>
              </a:rPr>
              <a:t>Regras</a:t>
            </a:r>
            <a:r>
              <a:rPr lang="en-US" sz="2600" dirty="0">
                <a:latin typeface="+mj-lt"/>
                <a:ea typeface="+mj-ea"/>
                <a:cs typeface="+mj-cs"/>
              </a:rPr>
              <a:t> de </a:t>
            </a:r>
            <a:r>
              <a:rPr lang="en-US" sz="2600" dirty="0" err="1">
                <a:latin typeface="+mj-lt"/>
                <a:ea typeface="+mj-ea"/>
                <a:cs typeface="+mj-cs"/>
              </a:rPr>
              <a:t>Pothier</a:t>
            </a:r>
            <a:r>
              <a:rPr lang="en-US" sz="2600" dirty="0">
                <a:latin typeface="+mj-lt"/>
                <a:ea typeface="+mj-ea"/>
                <a:cs typeface="+mj-cs"/>
              </a:rPr>
              <a:t>: Do Código de </a:t>
            </a:r>
            <a:r>
              <a:rPr lang="en-US" sz="2600" dirty="0" err="1">
                <a:latin typeface="+mj-lt"/>
                <a:ea typeface="+mj-ea"/>
                <a:cs typeface="+mj-cs"/>
              </a:rPr>
              <a:t>Napoleão</a:t>
            </a:r>
            <a:r>
              <a:rPr lang="en-US" sz="2600" dirty="0">
                <a:latin typeface="+mj-lt"/>
                <a:ea typeface="+mj-ea"/>
                <a:cs typeface="+mj-cs"/>
              </a:rPr>
              <a:t> para o </a:t>
            </a:r>
            <a:r>
              <a:rPr lang="en-US" sz="2600" dirty="0" err="1">
                <a:latin typeface="+mj-lt"/>
                <a:ea typeface="+mj-ea"/>
                <a:cs typeface="+mj-cs"/>
              </a:rPr>
              <a:t>mundo</a:t>
            </a:r>
            <a:r>
              <a:rPr lang="en-US" sz="2600" dirty="0">
                <a:latin typeface="+mj-lt"/>
                <a:ea typeface="+mj-ea"/>
                <a:cs typeface="+mj-cs"/>
              </a:rPr>
              <a:t>..</a:t>
            </a:r>
          </a:p>
          <a:p>
            <a:pPr>
              <a:lnSpc>
                <a:spcPct val="90000"/>
              </a:lnSpc>
              <a:spcBef>
                <a:spcPct val="0"/>
              </a:spcBef>
              <a:spcAft>
                <a:spcPts val="600"/>
              </a:spcAft>
            </a:pPr>
            <a:endParaRPr lang="en-US" sz="2600" dirty="0">
              <a:latin typeface="+mj-lt"/>
              <a:ea typeface="+mj-ea"/>
              <a:cs typeface="+mj-cs"/>
            </a:endParaRPr>
          </a:p>
          <a:p>
            <a:pPr>
              <a:lnSpc>
                <a:spcPct val="90000"/>
              </a:lnSpc>
              <a:spcBef>
                <a:spcPct val="0"/>
              </a:spcBef>
              <a:spcAft>
                <a:spcPts val="600"/>
              </a:spcAft>
            </a:pPr>
            <a:r>
              <a:rPr lang="en-US" sz="2600" dirty="0">
                <a:latin typeface="+mj-lt"/>
                <a:ea typeface="+mj-ea"/>
                <a:cs typeface="+mj-cs"/>
              </a:rPr>
              <a:t>A curiosa ¨</a:t>
            </a:r>
            <a:r>
              <a:rPr lang="en-US" sz="2600" dirty="0" err="1">
                <a:latin typeface="+mj-lt"/>
                <a:ea typeface="+mj-ea"/>
                <a:cs typeface="+mj-cs"/>
              </a:rPr>
              <a:t>repristinação</a:t>
            </a:r>
            <a:r>
              <a:rPr lang="en-US" sz="2600" dirty="0">
                <a:latin typeface="+mj-lt"/>
                <a:ea typeface="+mj-ea"/>
                <a:cs typeface="+mj-cs"/>
              </a:rPr>
              <a:t>¨, </a:t>
            </a:r>
            <a:r>
              <a:rPr lang="en-US" sz="2600" dirty="0" err="1">
                <a:latin typeface="+mj-lt"/>
                <a:ea typeface="+mj-ea"/>
                <a:cs typeface="+mj-cs"/>
              </a:rPr>
              <a:t>através</a:t>
            </a:r>
            <a:r>
              <a:rPr lang="en-US" sz="2600" dirty="0">
                <a:latin typeface="+mj-lt"/>
                <a:ea typeface="+mj-ea"/>
                <a:cs typeface="+mj-cs"/>
              </a:rPr>
              <a:t> da Lei de Liberdade </a:t>
            </a:r>
            <a:r>
              <a:rPr lang="en-US" sz="2600" dirty="0" err="1">
                <a:latin typeface="+mj-lt"/>
                <a:ea typeface="+mj-ea"/>
                <a:cs typeface="+mj-cs"/>
              </a:rPr>
              <a:t>Econômica</a:t>
            </a:r>
            <a:endParaRPr lang="en-US" sz="2600" dirty="0">
              <a:latin typeface="+mj-lt"/>
              <a:ea typeface="+mj-ea"/>
              <a:cs typeface="+mj-cs"/>
            </a:endParaRPr>
          </a:p>
        </p:txBody>
      </p:sp>
      <p:sp>
        <p:nvSpPr>
          <p:cNvPr id="11" name="Rectangle 10">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m 2">
            <a:extLst>
              <a:ext uri="{FF2B5EF4-FFF2-40B4-BE49-F238E27FC236}">
                <a16:creationId xmlns:a16="http://schemas.microsoft.com/office/drawing/2014/main" id="{72000FF9-FD00-0C43-B0AA-4E03D2768E16}"/>
              </a:ext>
            </a:extLst>
          </p:cNvPr>
          <p:cNvPicPr>
            <a:picLocks noChangeAspect="1"/>
          </p:cNvPicPr>
          <p:nvPr/>
        </p:nvPicPr>
        <p:blipFill>
          <a:blip r:embed="rId2"/>
          <a:stretch>
            <a:fillRect/>
          </a:stretch>
        </p:blipFill>
        <p:spPr>
          <a:xfrm>
            <a:off x="754444" y="858525"/>
            <a:ext cx="3266617" cy="5211906"/>
          </a:xfrm>
          <a:prstGeom prst="rect">
            <a:avLst/>
          </a:prstGeom>
        </p:spPr>
      </p:pic>
      <p:pic>
        <p:nvPicPr>
          <p:cNvPr id="2" name="Imagem 1">
            <a:extLst>
              <a:ext uri="{FF2B5EF4-FFF2-40B4-BE49-F238E27FC236}">
                <a16:creationId xmlns:a16="http://schemas.microsoft.com/office/drawing/2014/main" id="{4E707D6B-EB7A-8047-8BBB-5EE03A2833FD}"/>
              </a:ext>
            </a:extLst>
          </p:cNvPr>
          <p:cNvPicPr>
            <a:picLocks noChangeAspect="1"/>
          </p:cNvPicPr>
          <p:nvPr/>
        </p:nvPicPr>
        <p:blipFill>
          <a:blip r:embed="rId3"/>
          <a:stretch>
            <a:fillRect/>
          </a:stretch>
        </p:blipFill>
        <p:spPr>
          <a:xfrm>
            <a:off x="4457706" y="1121982"/>
            <a:ext cx="3685032" cy="4684990"/>
          </a:xfrm>
          <a:prstGeom prst="rect">
            <a:avLst/>
          </a:prstGeom>
        </p:spPr>
      </p:pic>
      <p:sp>
        <p:nvSpPr>
          <p:cNvPr id="15" name="Rectangle 14">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82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58E957DF-296B-4E4C-9369-50BCC7368A8D}"/>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a:solidFill>
                  <a:schemeClr val="tx1"/>
                </a:solidFill>
                <a:latin typeface="+mj-lt"/>
                <a:ea typeface="+mj-ea"/>
                <a:cs typeface="+mj-cs"/>
              </a:rPr>
              <a:t>Regras de Pothier</a:t>
            </a:r>
          </a:p>
        </p:txBody>
      </p:sp>
      <p:sp>
        <p:nvSpPr>
          <p:cNvPr id="2" name="Retângulo 1">
            <a:extLst>
              <a:ext uri="{FF2B5EF4-FFF2-40B4-BE49-F238E27FC236}">
                <a16:creationId xmlns:a16="http://schemas.microsoft.com/office/drawing/2014/main" id="{1FAA6A65-6D00-2F4B-932D-1C0FA9C71273}"/>
              </a:ext>
            </a:extLst>
          </p:cNvPr>
          <p:cNvSpPr/>
          <p:nvPr/>
        </p:nvSpPr>
        <p:spPr>
          <a:xfrm>
            <a:off x="838200" y="1825625"/>
            <a:ext cx="10515600"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500" dirty="0"/>
              <a:t>1ª. Nos </a:t>
            </a:r>
            <a:r>
              <a:rPr lang="en-US" sz="1500" dirty="0" err="1"/>
              <a:t>contratos</a:t>
            </a:r>
            <a:r>
              <a:rPr lang="en-US" sz="1500" dirty="0"/>
              <a:t>, o que </a:t>
            </a:r>
            <a:r>
              <a:rPr lang="en-US" sz="1500" dirty="0" err="1"/>
              <a:t>mais</a:t>
            </a:r>
            <a:r>
              <a:rPr lang="en-US" sz="1500" dirty="0"/>
              <a:t> </a:t>
            </a:r>
            <a:r>
              <a:rPr lang="en-US" sz="1500" dirty="0" err="1"/>
              <a:t>interessa</a:t>
            </a:r>
            <a:r>
              <a:rPr lang="en-US" sz="1500" dirty="0"/>
              <a:t> </a:t>
            </a:r>
            <a:r>
              <a:rPr lang="en-US" sz="1500" dirty="0" err="1"/>
              <a:t>é</a:t>
            </a:r>
            <a:r>
              <a:rPr lang="en-US" sz="1500" dirty="0"/>
              <a:t> a </a:t>
            </a:r>
            <a:r>
              <a:rPr lang="en-US" sz="1500" dirty="0" err="1"/>
              <a:t>intenção</a:t>
            </a:r>
            <a:r>
              <a:rPr lang="en-US" sz="1500" dirty="0"/>
              <a:t> </a:t>
            </a:r>
            <a:r>
              <a:rPr lang="en-US" sz="1500" dirty="0" err="1"/>
              <a:t>comum</a:t>
            </a:r>
            <a:r>
              <a:rPr lang="en-US" sz="1500" dirty="0"/>
              <a:t> das </a:t>
            </a:r>
            <a:r>
              <a:rPr lang="en-US" sz="1500" dirty="0" err="1"/>
              <a:t>partes</a:t>
            </a:r>
            <a:r>
              <a:rPr lang="en-US" sz="1500" dirty="0"/>
              <a:t> e </a:t>
            </a:r>
            <a:r>
              <a:rPr lang="en-US" sz="1500" dirty="0" err="1"/>
              <a:t>não</a:t>
            </a:r>
            <a:r>
              <a:rPr lang="en-US" sz="1500" dirty="0"/>
              <a:t> o </a:t>
            </a:r>
            <a:r>
              <a:rPr lang="en-US" sz="1500" dirty="0" err="1"/>
              <a:t>sentido</a:t>
            </a:r>
            <a:r>
              <a:rPr lang="en-US" sz="1500" dirty="0"/>
              <a:t> literal das </a:t>
            </a:r>
            <a:r>
              <a:rPr lang="en-US" sz="1500" dirty="0" err="1"/>
              <a:t>palavras</a:t>
            </a:r>
            <a:r>
              <a:rPr lang="en-US" sz="1500" dirty="0"/>
              <a:t>. </a:t>
            </a:r>
          </a:p>
          <a:p>
            <a:pPr indent="-228600">
              <a:lnSpc>
                <a:spcPct val="90000"/>
              </a:lnSpc>
              <a:spcAft>
                <a:spcPts val="600"/>
              </a:spcAft>
              <a:buFont typeface="Arial" panose="020B0604020202020204" pitchFamily="34" charset="0"/>
              <a:buChar char="•"/>
            </a:pPr>
            <a:r>
              <a:rPr lang="en-US" sz="1500" dirty="0"/>
              <a:t>2ª. </a:t>
            </a:r>
            <a:r>
              <a:rPr lang="en-US" sz="1500" dirty="0" err="1"/>
              <a:t>Quando</a:t>
            </a:r>
            <a:r>
              <a:rPr lang="en-US" sz="1500" dirty="0"/>
              <a:t> </a:t>
            </a:r>
            <a:r>
              <a:rPr lang="en-US" sz="1500" dirty="0" err="1"/>
              <a:t>uma</a:t>
            </a:r>
            <a:r>
              <a:rPr lang="en-US" sz="1500" dirty="0"/>
              <a:t> </a:t>
            </a:r>
            <a:r>
              <a:rPr lang="en-US" sz="1500" dirty="0" err="1"/>
              <a:t>cláusula</a:t>
            </a:r>
            <a:r>
              <a:rPr lang="en-US" sz="1500" dirty="0"/>
              <a:t> </a:t>
            </a:r>
            <a:r>
              <a:rPr lang="en-US" sz="1500" dirty="0" err="1"/>
              <a:t>admitir</a:t>
            </a:r>
            <a:r>
              <a:rPr lang="en-US" sz="1500" dirty="0"/>
              <a:t> </a:t>
            </a:r>
            <a:r>
              <a:rPr lang="en-US" sz="1500" dirty="0" err="1"/>
              <a:t>dois</a:t>
            </a:r>
            <a:r>
              <a:rPr lang="en-US" sz="1500" dirty="0"/>
              <a:t> </a:t>
            </a:r>
            <a:r>
              <a:rPr lang="en-US" sz="1500" dirty="0" err="1"/>
              <a:t>sentidos</a:t>
            </a:r>
            <a:r>
              <a:rPr lang="en-US" sz="1500" dirty="0"/>
              <a:t>, </a:t>
            </a:r>
            <a:r>
              <a:rPr lang="en-US" sz="1500" dirty="0" err="1"/>
              <a:t>deve</a:t>
            </a:r>
            <a:r>
              <a:rPr lang="en-US" sz="1500" dirty="0"/>
              <a:t> ser </a:t>
            </a:r>
            <a:r>
              <a:rPr lang="en-US" sz="1500" dirty="0" err="1"/>
              <a:t>interpretada</a:t>
            </a:r>
            <a:r>
              <a:rPr lang="en-US" sz="1500" dirty="0"/>
              <a:t> de modo a que </a:t>
            </a:r>
            <a:r>
              <a:rPr lang="en-US" sz="1500" dirty="0" err="1"/>
              <a:t>produza</a:t>
            </a:r>
            <a:r>
              <a:rPr lang="en-US" sz="1500" dirty="0"/>
              <a:t> </a:t>
            </a:r>
            <a:r>
              <a:rPr lang="en-US" sz="1500" dirty="0" err="1"/>
              <a:t>algum</a:t>
            </a:r>
            <a:r>
              <a:rPr lang="en-US" sz="1500" dirty="0"/>
              <a:t> </a:t>
            </a:r>
            <a:r>
              <a:rPr lang="en-US" sz="1500" dirty="0" err="1"/>
              <a:t>efeito</a:t>
            </a:r>
            <a:r>
              <a:rPr lang="en-US" sz="1500" dirty="0"/>
              <a:t>. </a:t>
            </a:r>
          </a:p>
          <a:p>
            <a:pPr indent="-228600">
              <a:lnSpc>
                <a:spcPct val="90000"/>
              </a:lnSpc>
              <a:spcAft>
                <a:spcPts val="600"/>
              </a:spcAft>
              <a:buFont typeface="Arial" panose="020B0604020202020204" pitchFamily="34" charset="0"/>
              <a:buChar char="•"/>
            </a:pPr>
            <a:r>
              <a:rPr lang="en-US" sz="1500" dirty="0"/>
              <a:t>3ª. As </a:t>
            </a:r>
            <a:r>
              <a:rPr lang="en-US" sz="1500" dirty="0" err="1"/>
              <a:t>expressões</a:t>
            </a:r>
            <a:r>
              <a:rPr lang="en-US" sz="1500" dirty="0"/>
              <a:t> que </a:t>
            </a:r>
            <a:r>
              <a:rPr lang="en-US" sz="1500" dirty="0" err="1"/>
              <a:t>possuem</a:t>
            </a:r>
            <a:r>
              <a:rPr lang="en-US" sz="1500" dirty="0"/>
              <a:t> um </a:t>
            </a:r>
            <a:r>
              <a:rPr lang="en-US" sz="1500" dirty="0" err="1"/>
              <a:t>duplo</a:t>
            </a:r>
            <a:r>
              <a:rPr lang="en-US" sz="1500" dirty="0"/>
              <a:t> </a:t>
            </a:r>
            <a:r>
              <a:rPr lang="en-US" sz="1500" dirty="0" err="1"/>
              <a:t>sentido</a:t>
            </a:r>
            <a:r>
              <a:rPr lang="en-US" sz="1500" dirty="0"/>
              <a:t> </a:t>
            </a:r>
            <a:r>
              <a:rPr lang="en-US" sz="1500" dirty="0" err="1"/>
              <a:t>interpretam</a:t>
            </a:r>
            <a:r>
              <a:rPr lang="en-US" sz="1500" dirty="0"/>
              <a:t>-se de </a:t>
            </a:r>
            <a:r>
              <a:rPr lang="en-US" sz="1500" dirty="0" err="1"/>
              <a:t>acordo</a:t>
            </a:r>
            <a:r>
              <a:rPr lang="en-US" sz="1500" dirty="0"/>
              <a:t> com a </a:t>
            </a:r>
            <a:r>
              <a:rPr lang="en-US" sz="1500" dirty="0" err="1"/>
              <a:t>natureza</a:t>
            </a:r>
            <a:r>
              <a:rPr lang="en-US" sz="1500" dirty="0"/>
              <a:t> do </a:t>
            </a:r>
            <a:r>
              <a:rPr lang="en-US" sz="1500" dirty="0" err="1"/>
              <a:t>contrato</a:t>
            </a:r>
            <a:r>
              <a:rPr lang="en-US" sz="1500" dirty="0"/>
              <a:t>. </a:t>
            </a:r>
          </a:p>
          <a:p>
            <a:pPr indent="-228600">
              <a:lnSpc>
                <a:spcPct val="90000"/>
              </a:lnSpc>
              <a:spcAft>
                <a:spcPts val="600"/>
              </a:spcAft>
              <a:buFont typeface="Arial" panose="020B0604020202020204" pitchFamily="34" charset="0"/>
              <a:buChar char="•"/>
            </a:pPr>
            <a:r>
              <a:rPr lang="en-US" sz="1500" dirty="0"/>
              <a:t> 4ª. As </a:t>
            </a:r>
            <a:r>
              <a:rPr lang="en-US" sz="1500" dirty="0" err="1"/>
              <a:t>expressões</a:t>
            </a:r>
            <a:r>
              <a:rPr lang="en-US" sz="1500" dirty="0"/>
              <a:t> </a:t>
            </a:r>
            <a:r>
              <a:rPr lang="en-US" sz="1500" dirty="0" err="1"/>
              <a:t>ambíguas</a:t>
            </a:r>
            <a:r>
              <a:rPr lang="en-US" sz="1500" dirty="0"/>
              <a:t> </a:t>
            </a:r>
            <a:r>
              <a:rPr lang="en-US" sz="1500" dirty="0" err="1"/>
              <a:t>interpretam</a:t>
            </a:r>
            <a:r>
              <a:rPr lang="en-US" sz="1500" dirty="0"/>
              <a:t>-se de </a:t>
            </a:r>
            <a:r>
              <a:rPr lang="en-US" sz="1500" dirty="0" err="1"/>
              <a:t>acordo</a:t>
            </a:r>
            <a:r>
              <a:rPr lang="en-US" sz="1500" dirty="0"/>
              <a:t> com </a:t>
            </a:r>
            <a:r>
              <a:rPr lang="en-US" sz="1500" dirty="0" err="1"/>
              <a:t>os</a:t>
            </a:r>
            <a:r>
              <a:rPr lang="en-US" sz="1500" dirty="0"/>
              <a:t> costumes do </a:t>
            </a:r>
            <a:r>
              <a:rPr lang="en-US" sz="1500" dirty="0" err="1"/>
              <a:t>país</a:t>
            </a:r>
            <a:r>
              <a:rPr lang="en-US" sz="1500" dirty="0"/>
              <a:t>. (</a:t>
            </a:r>
            <a:r>
              <a:rPr lang="en-US" sz="1500" dirty="0" err="1"/>
              <a:t>exemplo:Alqueires</a:t>
            </a:r>
            <a:r>
              <a:rPr lang="en-US" sz="1500" dirty="0"/>
              <a:t> </a:t>
            </a:r>
            <a:r>
              <a:rPr lang="en-US" sz="1500" dirty="0" err="1"/>
              <a:t>paulista</a:t>
            </a:r>
            <a:r>
              <a:rPr lang="en-US" sz="1500" dirty="0"/>
              <a:t> e </a:t>
            </a:r>
            <a:r>
              <a:rPr lang="en-US" sz="1500" dirty="0" err="1"/>
              <a:t>mineiro</a:t>
            </a:r>
            <a:r>
              <a:rPr lang="en-US" sz="1500" dirty="0"/>
              <a:t>)</a:t>
            </a:r>
          </a:p>
          <a:p>
            <a:pPr indent="-228600">
              <a:lnSpc>
                <a:spcPct val="90000"/>
              </a:lnSpc>
              <a:spcAft>
                <a:spcPts val="600"/>
              </a:spcAft>
              <a:buFont typeface="Arial" panose="020B0604020202020204" pitchFamily="34" charset="0"/>
              <a:buChar char="•"/>
            </a:pPr>
            <a:r>
              <a:rPr lang="en-US" sz="1500" dirty="0"/>
              <a:t>5ª. </a:t>
            </a:r>
            <a:r>
              <a:rPr lang="en-US" sz="1500" dirty="0" err="1"/>
              <a:t>Os</a:t>
            </a:r>
            <a:r>
              <a:rPr lang="en-US" sz="1500" dirty="0"/>
              <a:t> costumes </a:t>
            </a:r>
            <a:r>
              <a:rPr lang="en-US" sz="1500" dirty="0" err="1"/>
              <a:t>locais</a:t>
            </a:r>
            <a:r>
              <a:rPr lang="en-US" sz="1500" dirty="0"/>
              <a:t> </a:t>
            </a:r>
            <a:r>
              <a:rPr lang="en-US" sz="1500" dirty="0" err="1"/>
              <a:t>estão</a:t>
            </a:r>
            <a:r>
              <a:rPr lang="en-US" sz="1500" dirty="0"/>
              <a:t> </a:t>
            </a:r>
            <a:r>
              <a:rPr lang="en-US" sz="1500" dirty="0" err="1"/>
              <a:t>subentendidos</a:t>
            </a:r>
            <a:r>
              <a:rPr lang="en-US" sz="1500" dirty="0"/>
              <a:t> </a:t>
            </a:r>
            <a:r>
              <a:rPr lang="en-US" sz="1500" dirty="0" err="1"/>
              <a:t>em</a:t>
            </a:r>
            <a:r>
              <a:rPr lang="en-US" sz="1500" dirty="0"/>
              <a:t> </a:t>
            </a:r>
            <a:r>
              <a:rPr lang="en-US" sz="1500" dirty="0" err="1"/>
              <a:t>todo</a:t>
            </a:r>
            <a:r>
              <a:rPr lang="en-US" sz="1500" dirty="0"/>
              <a:t> </a:t>
            </a:r>
            <a:r>
              <a:rPr lang="en-US" sz="1500" dirty="0" err="1"/>
              <a:t>contrato</a:t>
            </a:r>
            <a:r>
              <a:rPr lang="en-US" sz="1500" dirty="0"/>
              <a:t>.</a:t>
            </a:r>
          </a:p>
          <a:p>
            <a:pPr indent="-228600">
              <a:lnSpc>
                <a:spcPct val="90000"/>
              </a:lnSpc>
              <a:spcAft>
                <a:spcPts val="600"/>
              </a:spcAft>
              <a:buFont typeface="Arial" panose="020B0604020202020204" pitchFamily="34" charset="0"/>
              <a:buChar char="•"/>
            </a:pPr>
            <a:r>
              <a:rPr lang="en-US" sz="1500" dirty="0"/>
              <a:t> 6ª. Na </a:t>
            </a:r>
            <a:r>
              <a:rPr lang="en-US" sz="1500" dirty="0" err="1"/>
              <a:t>dúvida</a:t>
            </a:r>
            <a:r>
              <a:rPr lang="en-US" sz="1500" dirty="0"/>
              <a:t>, </a:t>
            </a:r>
            <a:r>
              <a:rPr lang="en-US" sz="1500" dirty="0" err="1"/>
              <a:t>os</a:t>
            </a:r>
            <a:r>
              <a:rPr lang="en-US" sz="1500" dirty="0"/>
              <a:t> </a:t>
            </a:r>
            <a:r>
              <a:rPr lang="en-US" sz="1500" dirty="0" err="1"/>
              <a:t>contratos</a:t>
            </a:r>
            <a:r>
              <a:rPr lang="en-US" sz="1500" dirty="0"/>
              <a:t> </a:t>
            </a:r>
            <a:r>
              <a:rPr lang="en-US" sz="1500" dirty="0" err="1"/>
              <a:t>interpretam</a:t>
            </a:r>
            <a:r>
              <a:rPr lang="en-US" sz="1500" dirty="0"/>
              <a:t>-se contra o </a:t>
            </a:r>
            <a:r>
              <a:rPr lang="en-US" sz="1500" dirty="0" err="1"/>
              <a:t>estipulante</a:t>
            </a:r>
            <a:r>
              <a:rPr lang="en-US" sz="1500" dirty="0"/>
              <a:t> (</a:t>
            </a:r>
            <a:r>
              <a:rPr lang="en-US" sz="1500" dirty="0" err="1"/>
              <a:t>interpretatio</a:t>
            </a:r>
            <a:r>
              <a:rPr lang="en-US" sz="1500" dirty="0"/>
              <a:t> contra proferentem).</a:t>
            </a:r>
          </a:p>
          <a:p>
            <a:pPr indent="-228600">
              <a:lnSpc>
                <a:spcPct val="90000"/>
              </a:lnSpc>
              <a:spcAft>
                <a:spcPts val="600"/>
              </a:spcAft>
              <a:buFont typeface="Arial" panose="020B0604020202020204" pitchFamily="34" charset="0"/>
              <a:buChar char="•"/>
            </a:pPr>
            <a:r>
              <a:rPr lang="en-US" sz="1500" dirty="0"/>
              <a:t> 7ª. As </a:t>
            </a:r>
            <a:r>
              <a:rPr lang="en-US" sz="1500" dirty="0" err="1"/>
              <a:t>cláusulas</a:t>
            </a:r>
            <a:r>
              <a:rPr lang="en-US" sz="1500" dirty="0"/>
              <a:t> </a:t>
            </a:r>
            <a:r>
              <a:rPr lang="en-US" sz="1500" dirty="0" err="1"/>
              <a:t>contratuais</a:t>
            </a:r>
            <a:r>
              <a:rPr lang="en-US" sz="1500" dirty="0"/>
              <a:t> </a:t>
            </a:r>
            <a:r>
              <a:rPr lang="en-US" sz="1500" dirty="0" err="1"/>
              <a:t>devem</a:t>
            </a:r>
            <a:r>
              <a:rPr lang="en-US" sz="1500" dirty="0"/>
              <a:t> ser </a:t>
            </a:r>
            <a:r>
              <a:rPr lang="en-US" sz="1500" dirty="0" err="1"/>
              <a:t>interpretadas</a:t>
            </a:r>
            <a:r>
              <a:rPr lang="en-US" sz="1500" dirty="0"/>
              <a:t> </a:t>
            </a:r>
            <a:r>
              <a:rPr lang="en-US" sz="1500" dirty="0" err="1"/>
              <a:t>umas</a:t>
            </a:r>
            <a:r>
              <a:rPr lang="en-US" sz="1500" dirty="0"/>
              <a:t> </a:t>
            </a:r>
            <a:r>
              <a:rPr lang="en-US" sz="1500" dirty="0" err="1"/>
              <a:t>em</a:t>
            </a:r>
            <a:r>
              <a:rPr lang="en-US" sz="1500" dirty="0"/>
              <a:t> </a:t>
            </a:r>
            <a:r>
              <a:rPr lang="en-US" sz="1500" dirty="0" err="1"/>
              <a:t>relação</a:t>
            </a:r>
            <a:r>
              <a:rPr lang="en-US" sz="1500" dirty="0"/>
              <a:t> </a:t>
            </a:r>
            <a:r>
              <a:rPr lang="en-US" sz="1500" dirty="0" err="1"/>
              <a:t>às</a:t>
            </a:r>
            <a:r>
              <a:rPr lang="en-US" sz="1500" dirty="0"/>
              <a:t> </a:t>
            </a:r>
            <a:r>
              <a:rPr lang="en-US" sz="1500" dirty="0" err="1"/>
              <a:t>outras</a:t>
            </a:r>
            <a:r>
              <a:rPr lang="en-US" sz="1500" dirty="0"/>
              <a:t>.</a:t>
            </a:r>
          </a:p>
          <a:p>
            <a:pPr indent="-228600">
              <a:lnSpc>
                <a:spcPct val="90000"/>
              </a:lnSpc>
              <a:spcAft>
                <a:spcPts val="600"/>
              </a:spcAft>
              <a:buFont typeface="Arial" panose="020B0604020202020204" pitchFamily="34" charset="0"/>
              <a:buChar char="•"/>
            </a:pPr>
            <a:r>
              <a:rPr lang="en-US" sz="1500" dirty="0"/>
              <a:t> 8ª. As </a:t>
            </a:r>
            <a:r>
              <a:rPr lang="en-US" sz="1500" dirty="0" err="1"/>
              <a:t>cláusulas</a:t>
            </a:r>
            <a:r>
              <a:rPr lang="en-US" sz="1500" dirty="0"/>
              <a:t> </a:t>
            </a:r>
            <a:r>
              <a:rPr lang="en-US" sz="1500" dirty="0" err="1"/>
              <a:t>compreendem</a:t>
            </a:r>
            <a:r>
              <a:rPr lang="en-US" sz="1500" dirty="0"/>
              <a:t> </a:t>
            </a:r>
            <a:r>
              <a:rPr lang="en-US" sz="1500" dirty="0" err="1"/>
              <a:t>apenas</a:t>
            </a:r>
            <a:r>
              <a:rPr lang="en-US" sz="1500" dirty="0"/>
              <a:t> o </a:t>
            </a:r>
            <a:r>
              <a:rPr lang="en-US" sz="1500" dirty="0" err="1"/>
              <a:t>objeto</a:t>
            </a:r>
            <a:r>
              <a:rPr lang="en-US" sz="1500" dirty="0"/>
              <a:t> do </a:t>
            </a:r>
            <a:r>
              <a:rPr lang="en-US" sz="1500" dirty="0" err="1"/>
              <a:t>contrato</a:t>
            </a:r>
            <a:r>
              <a:rPr lang="en-US" sz="1500" dirty="0"/>
              <a:t>, e </a:t>
            </a:r>
            <a:r>
              <a:rPr lang="en-US" sz="1500" dirty="0" err="1"/>
              <a:t>não</a:t>
            </a:r>
            <a:r>
              <a:rPr lang="en-US" sz="1500" dirty="0"/>
              <a:t> </a:t>
            </a:r>
            <a:r>
              <a:rPr lang="en-US" sz="1500" dirty="0" err="1"/>
              <a:t>coisas</a:t>
            </a:r>
            <a:r>
              <a:rPr lang="en-US" sz="1500" dirty="0"/>
              <a:t> </a:t>
            </a:r>
            <a:r>
              <a:rPr lang="en-US" sz="1500" dirty="0" err="1"/>
              <a:t>não</a:t>
            </a:r>
            <a:r>
              <a:rPr lang="en-US" sz="1500" dirty="0"/>
              <a:t> </a:t>
            </a:r>
            <a:r>
              <a:rPr lang="en-US" sz="1500" dirty="0" err="1"/>
              <a:t>cogitadas</a:t>
            </a:r>
            <a:r>
              <a:rPr lang="en-US" sz="1500" dirty="0"/>
              <a:t>. </a:t>
            </a:r>
          </a:p>
          <a:p>
            <a:pPr indent="-228600">
              <a:lnSpc>
                <a:spcPct val="90000"/>
              </a:lnSpc>
              <a:spcAft>
                <a:spcPts val="600"/>
              </a:spcAft>
              <a:buFont typeface="Arial" panose="020B0604020202020204" pitchFamily="34" charset="0"/>
              <a:buChar char="•"/>
            </a:pPr>
            <a:r>
              <a:rPr lang="en-US" sz="1500" dirty="0"/>
              <a:t> 9ª. </a:t>
            </a:r>
            <a:r>
              <a:rPr lang="en-US" sz="1500" dirty="0" err="1"/>
              <a:t>Os</a:t>
            </a:r>
            <a:r>
              <a:rPr lang="en-US" sz="1500" dirty="0"/>
              <a:t> bens </a:t>
            </a:r>
            <a:r>
              <a:rPr lang="en-US" sz="1500" dirty="0" err="1"/>
              <a:t>singulares</a:t>
            </a:r>
            <a:r>
              <a:rPr lang="en-US" sz="1500" dirty="0"/>
              <a:t> </a:t>
            </a:r>
            <a:r>
              <a:rPr lang="en-US" sz="1500" dirty="0" err="1"/>
              <a:t>estão</a:t>
            </a:r>
            <a:r>
              <a:rPr lang="en-US" sz="1500" dirty="0"/>
              <a:t> </a:t>
            </a:r>
            <a:r>
              <a:rPr lang="en-US" sz="1500" dirty="0" err="1"/>
              <a:t>todos</a:t>
            </a:r>
            <a:r>
              <a:rPr lang="en-US" sz="1500" dirty="0"/>
              <a:t> </a:t>
            </a:r>
            <a:r>
              <a:rPr lang="en-US" sz="1500" dirty="0" err="1"/>
              <a:t>englobados</a:t>
            </a:r>
            <a:r>
              <a:rPr lang="en-US" sz="1500" dirty="0"/>
              <a:t>, se o </a:t>
            </a:r>
            <a:r>
              <a:rPr lang="en-US" sz="1500" dirty="0" err="1"/>
              <a:t>contrato</a:t>
            </a:r>
            <a:r>
              <a:rPr lang="en-US" sz="1500" dirty="0"/>
              <a:t> </a:t>
            </a:r>
            <a:r>
              <a:rPr lang="en-US" sz="1500" dirty="0" err="1"/>
              <a:t>envolver</a:t>
            </a:r>
            <a:r>
              <a:rPr lang="en-US" sz="1500" dirty="0"/>
              <a:t>  </a:t>
            </a:r>
            <a:r>
              <a:rPr lang="en-US" sz="1500" dirty="0" err="1"/>
              <a:t>uma</a:t>
            </a:r>
            <a:r>
              <a:rPr lang="en-US" sz="1500" dirty="0"/>
              <a:t> </a:t>
            </a:r>
            <a:r>
              <a:rPr lang="en-US" sz="1500" dirty="0" err="1"/>
              <a:t>universalidade</a:t>
            </a:r>
            <a:r>
              <a:rPr lang="en-US" sz="1500" dirty="0"/>
              <a:t>. </a:t>
            </a:r>
          </a:p>
          <a:p>
            <a:pPr indent="-228600">
              <a:lnSpc>
                <a:spcPct val="90000"/>
              </a:lnSpc>
              <a:spcAft>
                <a:spcPts val="600"/>
              </a:spcAft>
              <a:buFont typeface="Arial" panose="020B0604020202020204" pitchFamily="34" charset="0"/>
              <a:buChar char="•"/>
            </a:pPr>
            <a:r>
              <a:rPr lang="en-US" sz="1500" dirty="0"/>
              <a:t>10ª. Um </a:t>
            </a:r>
            <a:r>
              <a:rPr lang="en-US" sz="1500" dirty="0" err="1"/>
              <a:t>caso</a:t>
            </a:r>
            <a:r>
              <a:rPr lang="en-US" sz="1500" dirty="0"/>
              <a:t> expresso para </a:t>
            </a:r>
            <a:r>
              <a:rPr lang="en-US" sz="1500" dirty="0" err="1"/>
              <a:t>exemplificar</a:t>
            </a:r>
            <a:r>
              <a:rPr lang="en-US" sz="1500" dirty="0"/>
              <a:t> </a:t>
            </a:r>
            <a:r>
              <a:rPr lang="en-US" sz="1500" dirty="0" err="1"/>
              <a:t>uma</a:t>
            </a:r>
            <a:r>
              <a:rPr lang="en-US" sz="1500" dirty="0"/>
              <a:t> </a:t>
            </a:r>
            <a:r>
              <a:rPr lang="en-US" sz="1500" dirty="0" err="1"/>
              <a:t>obrigação</a:t>
            </a:r>
            <a:r>
              <a:rPr lang="en-US" sz="1500" dirty="0"/>
              <a:t> </a:t>
            </a:r>
            <a:r>
              <a:rPr lang="en-US" sz="1500" dirty="0" err="1"/>
              <a:t>não</a:t>
            </a:r>
            <a:r>
              <a:rPr lang="en-US" sz="1500" dirty="0"/>
              <a:t> </a:t>
            </a:r>
            <a:r>
              <a:rPr lang="en-US" sz="1500" dirty="0" err="1"/>
              <a:t>restringe</a:t>
            </a:r>
            <a:r>
              <a:rPr lang="en-US" sz="1500" dirty="0"/>
              <a:t> o </a:t>
            </a:r>
            <a:r>
              <a:rPr lang="en-US" sz="1500" dirty="0" err="1"/>
              <a:t>vínculo</a:t>
            </a:r>
            <a:r>
              <a:rPr lang="en-US" sz="1500" dirty="0"/>
              <a:t>. </a:t>
            </a:r>
          </a:p>
          <a:p>
            <a:pPr indent="-228600">
              <a:lnSpc>
                <a:spcPct val="90000"/>
              </a:lnSpc>
              <a:spcAft>
                <a:spcPts val="600"/>
              </a:spcAft>
              <a:buFont typeface="Arial" panose="020B0604020202020204" pitchFamily="34" charset="0"/>
              <a:buChar char="•"/>
            </a:pPr>
            <a:r>
              <a:rPr lang="en-US" sz="1500" dirty="0"/>
              <a:t>11ª. Uma </a:t>
            </a:r>
            <a:r>
              <a:rPr lang="en-US" sz="1500" dirty="0" err="1"/>
              <a:t>cláusula</a:t>
            </a:r>
            <a:r>
              <a:rPr lang="en-US" sz="1500" dirty="0"/>
              <a:t> </a:t>
            </a:r>
            <a:r>
              <a:rPr lang="en-US" sz="1500" dirty="0" err="1"/>
              <a:t>expressa</a:t>
            </a:r>
            <a:r>
              <a:rPr lang="en-US" sz="1500" dirty="0"/>
              <a:t> no plural </a:t>
            </a:r>
            <a:r>
              <a:rPr lang="en-US" sz="1500" dirty="0" err="1"/>
              <a:t>decompõe</a:t>
            </a:r>
            <a:r>
              <a:rPr lang="en-US" sz="1500" dirty="0"/>
              <a:t>-se </a:t>
            </a:r>
            <a:r>
              <a:rPr lang="en-US" sz="1500" dirty="0" err="1"/>
              <a:t>muitas</a:t>
            </a:r>
            <a:r>
              <a:rPr lang="en-US" sz="1500" dirty="0"/>
              <a:t> </a:t>
            </a:r>
            <a:r>
              <a:rPr lang="en-US" sz="1500" dirty="0" err="1"/>
              <a:t>vezes</a:t>
            </a:r>
            <a:r>
              <a:rPr lang="en-US" sz="1500" dirty="0"/>
              <a:t> </a:t>
            </a:r>
            <a:r>
              <a:rPr lang="en-US" sz="1500" dirty="0" err="1"/>
              <a:t>em</a:t>
            </a:r>
            <a:r>
              <a:rPr lang="en-US" sz="1500" dirty="0"/>
              <a:t> </a:t>
            </a:r>
            <a:r>
              <a:rPr lang="en-US" sz="1500" dirty="0" err="1"/>
              <a:t>cláusulas</a:t>
            </a:r>
            <a:r>
              <a:rPr lang="en-US" sz="1500" dirty="0"/>
              <a:t> </a:t>
            </a:r>
            <a:r>
              <a:rPr lang="en-US" sz="1500" dirty="0" err="1"/>
              <a:t>singulares</a:t>
            </a:r>
            <a:r>
              <a:rPr lang="en-US" sz="1500" dirty="0"/>
              <a:t>. </a:t>
            </a:r>
          </a:p>
          <a:p>
            <a:pPr indent="-228600">
              <a:lnSpc>
                <a:spcPct val="90000"/>
              </a:lnSpc>
              <a:spcAft>
                <a:spcPts val="600"/>
              </a:spcAft>
              <a:buFont typeface="Arial" panose="020B0604020202020204" pitchFamily="34" charset="0"/>
              <a:buChar char="•"/>
            </a:pPr>
            <a:r>
              <a:rPr lang="en-US" sz="1500" dirty="0"/>
              <a:t>12ª. O que </a:t>
            </a:r>
            <a:r>
              <a:rPr lang="en-US" sz="1500" dirty="0" err="1"/>
              <a:t>está</a:t>
            </a:r>
            <a:r>
              <a:rPr lang="en-US" sz="1500" dirty="0"/>
              <a:t> no </a:t>
            </a:r>
            <a:r>
              <a:rPr lang="en-US" sz="1500" dirty="0" err="1"/>
              <a:t>fim</a:t>
            </a:r>
            <a:r>
              <a:rPr lang="en-US" sz="1500" dirty="0"/>
              <a:t> do </a:t>
            </a:r>
            <a:r>
              <a:rPr lang="en-US" sz="1500" dirty="0" err="1"/>
              <a:t>período</a:t>
            </a:r>
            <a:r>
              <a:rPr lang="en-US" sz="1500" dirty="0"/>
              <a:t> </a:t>
            </a:r>
            <a:r>
              <a:rPr lang="en-US" sz="1500" dirty="0" err="1"/>
              <a:t>relaciona</a:t>
            </a:r>
            <a:r>
              <a:rPr lang="en-US" sz="1500" dirty="0"/>
              <a:t>-se com </a:t>
            </a:r>
            <a:r>
              <a:rPr lang="en-US" sz="1500" dirty="0" err="1"/>
              <a:t>todo</a:t>
            </a:r>
            <a:r>
              <a:rPr lang="en-US" sz="1500" dirty="0"/>
              <a:t> </a:t>
            </a:r>
            <a:r>
              <a:rPr lang="en-US" sz="1500" dirty="0" err="1"/>
              <a:t>ele</a:t>
            </a:r>
            <a:r>
              <a:rPr lang="en-US" sz="1500" dirty="0"/>
              <a:t> e </a:t>
            </a:r>
            <a:r>
              <a:rPr lang="en-US" sz="1500" dirty="0" err="1"/>
              <a:t>não</a:t>
            </a:r>
            <a:r>
              <a:rPr lang="en-US" sz="1500" dirty="0"/>
              <a:t> </a:t>
            </a:r>
            <a:r>
              <a:rPr lang="en-US" sz="1500" dirty="0" err="1"/>
              <a:t>só</a:t>
            </a:r>
            <a:r>
              <a:rPr lang="en-US" sz="1500" dirty="0"/>
              <a:t> com a </a:t>
            </a:r>
            <a:r>
              <a:rPr lang="en-US" sz="1500" dirty="0" err="1"/>
              <a:t>parte</a:t>
            </a:r>
            <a:r>
              <a:rPr lang="en-US" sz="1500" dirty="0"/>
              <a:t> </a:t>
            </a:r>
            <a:r>
              <a:rPr lang="en-US" sz="1500" dirty="0" err="1"/>
              <a:t>antecedente</a:t>
            </a:r>
            <a:r>
              <a:rPr lang="en-US" sz="1500" dirty="0"/>
              <a:t>, se com </a:t>
            </a:r>
            <a:r>
              <a:rPr lang="en-US" sz="1500" dirty="0" err="1"/>
              <a:t>aquele</a:t>
            </a:r>
            <a:r>
              <a:rPr lang="en-US" sz="1500" dirty="0"/>
              <a:t> </a:t>
            </a:r>
            <a:r>
              <a:rPr lang="en-US" sz="1500" dirty="0" err="1"/>
              <a:t>concordar</a:t>
            </a:r>
            <a:r>
              <a:rPr lang="en-US" sz="1500" dirty="0"/>
              <a:t> </a:t>
            </a:r>
            <a:r>
              <a:rPr lang="en-US" sz="1500" dirty="0" err="1"/>
              <a:t>em</a:t>
            </a:r>
            <a:r>
              <a:rPr lang="en-US" sz="1500" dirty="0"/>
              <a:t> </a:t>
            </a:r>
            <a:r>
              <a:rPr lang="en-US" sz="1500" dirty="0" err="1"/>
              <a:t>número</a:t>
            </a:r>
            <a:r>
              <a:rPr lang="en-US" sz="1500" dirty="0"/>
              <a:t> e </a:t>
            </a:r>
            <a:r>
              <a:rPr lang="en-US" sz="1500" dirty="0" err="1"/>
              <a:t>gênero</a:t>
            </a:r>
            <a:r>
              <a:rPr lang="en-US" sz="1500" dirty="0"/>
              <a:t>. </a:t>
            </a:r>
            <a:br>
              <a:rPr lang="en-US" sz="1500" dirty="0"/>
            </a:br>
            <a:endParaRPr lang="en-US" sz="1500" dirty="0"/>
          </a:p>
        </p:txBody>
      </p:sp>
      <p:sp>
        <p:nvSpPr>
          <p:cNvPr id="3" name="CaixaDeTexto 2">
            <a:extLst>
              <a:ext uri="{FF2B5EF4-FFF2-40B4-BE49-F238E27FC236}">
                <a16:creationId xmlns:a16="http://schemas.microsoft.com/office/drawing/2014/main" id="{FA4AC3A5-F64D-BD46-8B7A-61BAF41AAF46}"/>
              </a:ext>
            </a:extLst>
          </p:cNvPr>
          <p:cNvSpPr txBox="1"/>
          <p:nvPr/>
        </p:nvSpPr>
        <p:spPr>
          <a:xfrm>
            <a:off x="3243263" y="614363"/>
            <a:ext cx="184731" cy="369332"/>
          </a:xfrm>
          <a:prstGeom prst="rect">
            <a:avLst/>
          </a:prstGeom>
          <a:noFill/>
        </p:spPr>
        <p:txBody>
          <a:bodyPr wrap="none" rtlCol="0">
            <a:spAutoFit/>
          </a:bodyPr>
          <a:lstStyle/>
          <a:p>
            <a:endParaRPr lang="pt-BR" dirty="0"/>
          </a:p>
        </p:txBody>
      </p:sp>
    </p:spTree>
    <p:extLst>
      <p:ext uri="{BB962C8B-B14F-4D97-AF65-F5344CB8AC3E}">
        <p14:creationId xmlns:p14="http://schemas.microsoft.com/office/powerpoint/2010/main" val="415765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F0E944-61A7-6849-8E9F-EE6287460E3D}"/>
              </a:ext>
            </a:extLst>
          </p:cNvPr>
          <p:cNvSpPr>
            <a:spLocks noGrp="1"/>
          </p:cNvSpPr>
          <p:nvPr>
            <p:ph type="title"/>
          </p:nvPr>
        </p:nvSpPr>
        <p:spPr/>
        <p:txBody>
          <a:bodyPr/>
          <a:lstStyle/>
          <a:p>
            <a:r>
              <a:rPr lang="pt-BR" dirty="0"/>
              <a:t>Acórdão Recente do TJRS</a:t>
            </a:r>
          </a:p>
        </p:txBody>
      </p:sp>
      <p:sp>
        <p:nvSpPr>
          <p:cNvPr id="3" name="Espaço Reservado para Conteúdo 2">
            <a:extLst>
              <a:ext uri="{FF2B5EF4-FFF2-40B4-BE49-F238E27FC236}">
                <a16:creationId xmlns:a16="http://schemas.microsoft.com/office/drawing/2014/main" id="{5A7DA72D-D6BD-474C-A8FF-A8A94065F3B7}"/>
              </a:ext>
            </a:extLst>
          </p:cNvPr>
          <p:cNvSpPr>
            <a:spLocks noGrp="1"/>
          </p:cNvSpPr>
          <p:nvPr>
            <p:ph idx="1"/>
          </p:nvPr>
        </p:nvSpPr>
        <p:spPr/>
        <p:txBody>
          <a:bodyPr>
            <a:normAutofit fontScale="92500" lnSpcReduction="10000"/>
          </a:bodyPr>
          <a:lstStyle/>
          <a:p>
            <a:r>
              <a:rPr lang="pt-BR" dirty="0"/>
              <a:t>Adverte FORGIONI, em referência às clássicas regras de interpretação dos contratos empresariais sistematizadas por </a:t>
            </a:r>
            <a:r>
              <a:rPr lang="pt-BR" dirty="0" err="1"/>
              <a:t>Pothier</a:t>
            </a:r>
            <a:r>
              <a:rPr lang="pt-BR" dirty="0"/>
              <a:t>, que “</a:t>
            </a:r>
            <a:r>
              <a:rPr lang="pt-BR" i="1" dirty="0"/>
              <a:t>se concebido para determinado fim, não se pode admitir interpretação extensiva que o desvie daquilo que objetiva e socialmente dele se espera – e do que as partes efetivamente contrataram. O princípio da autonomia da vontade estatui que, nos negócios empresariais, ninguém seja obrigado ao que não contratou. Se as partes não concordaram sobre determinado ponto, se os usos não as vinculam, é defeso a intérprete impor-lhes obrigações além dos limites que acertaram</a:t>
            </a:r>
            <a:r>
              <a:rPr lang="pt-BR" dirty="0"/>
              <a:t>”. FORGIONI, Paula A. Contratos Empresariais: teoria geral e aplicação, 2ª ed. rev. e atual., São Paulo: Editora Revista dos Tribunais, 2016, p. 245 (TJRS, apelação cível Nº 70083984724, j. 8.10.20)</a:t>
            </a:r>
          </a:p>
          <a:p>
            <a:pPr marL="0" indent="0">
              <a:buNone/>
            </a:pPr>
            <a:r>
              <a:rPr lang="pt-BR" dirty="0"/>
              <a:t> </a:t>
            </a:r>
          </a:p>
          <a:p>
            <a:pPr marL="0" indent="0">
              <a:buNone/>
            </a:pPr>
            <a:endParaRPr lang="pt-BR" dirty="0"/>
          </a:p>
        </p:txBody>
      </p:sp>
    </p:spTree>
    <p:extLst>
      <p:ext uri="{BB962C8B-B14F-4D97-AF65-F5344CB8AC3E}">
        <p14:creationId xmlns:p14="http://schemas.microsoft.com/office/powerpoint/2010/main" val="166390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75495-1B08-0D47-8151-0883F0D56166}"/>
              </a:ext>
            </a:extLst>
          </p:cNvPr>
          <p:cNvSpPr>
            <a:spLocks noGrp="1"/>
          </p:cNvSpPr>
          <p:nvPr>
            <p:ph type="title"/>
          </p:nvPr>
        </p:nvSpPr>
        <p:spPr/>
        <p:txBody>
          <a:bodyPr/>
          <a:lstStyle/>
          <a:p>
            <a:r>
              <a:rPr lang="pt-BR" dirty="0"/>
              <a:t>TJSP</a:t>
            </a:r>
          </a:p>
        </p:txBody>
      </p:sp>
      <p:sp>
        <p:nvSpPr>
          <p:cNvPr id="3" name="Espaço Reservado para Conteúdo 2">
            <a:extLst>
              <a:ext uri="{FF2B5EF4-FFF2-40B4-BE49-F238E27FC236}">
                <a16:creationId xmlns:a16="http://schemas.microsoft.com/office/drawing/2014/main" id="{6711045E-181A-EE4C-94B1-32FA0319917A}"/>
              </a:ext>
            </a:extLst>
          </p:cNvPr>
          <p:cNvSpPr>
            <a:spLocks noGrp="1"/>
          </p:cNvSpPr>
          <p:nvPr>
            <p:ph idx="1"/>
          </p:nvPr>
        </p:nvSpPr>
        <p:spPr/>
        <p:txBody>
          <a:bodyPr>
            <a:normAutofit/>
          </a:bodyPr>
          <a:lstStyle/>
          <a:p>
            <a:pPr marL="0" indent="0">
              <a:buNone/>
            </a:pPr>
            <a:r>
              <a:rPr lang="pt-BR" dirty="0"/>
              <a:t>Ação de rescisão de contrato de franquia, cumulada com pedidos de índole indenizatória, ajuizada por franqueada. Inexistência de promessa de remuneração no instrumento celebrado entre as partes. Risco inerente aos contratos empresariais. Doutrina de ANTÓNIO MANUEL MENEZES CORDEIRO e PAULA FORGIONI. Manutenção da sentença recorrida, nos termos do art. 252 do RITJSP. Apelação a que se nega provimento.</a:t>
            </a:r>
          </a:p>
          <a:p>
            <a:pPr marL="0" indent="0">
              <a:buNone/>
            </a:pPr>
            <a:r>
              <a:rPr lang="pt-BR" dirty="0"/>
              <a:t>(TJ-SP - AC: 10140311220178260196 SP 1014031-12.2017.8.26.0196, Relator: Cesar </a:t>
            </a:r>
            <a:r>
              <a:rPr lang="pt-BR" dirty="0" err="1"/>
              <a:t>Ciampolini</a:t>
            </a:r>
            <a:r>
              <a:rPr lang="pt-BR" dirty="0"/>
              <a:t>, Data de Julgamento: 01/04/2019, 1ª Câmara Reservada de Direito Empresarial, Data de Publicação: 01/04/2019)</a:t>
            </a:r>
          </a:p>
          <a:p>
            <a:pPr marL="0" indent="0">
              <a:buNone/>
            </a:pPr>
            <a:endParaRPr lang="pt-BR" dirty="0"/>
          </a:p>
        </p:txBody>
      </p:sp>
    </p:spTree>
    <p:extLst>
      <p:ext uri="{BB962C8B-B14F-4D97-AF65-F5344CB8AC3E}">
        <p14:creationId xmlns:p14="http://schemas.microsoft.com/office/powerpoint/2010/main" val="2207120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E47195D-EC06-4298-8805-0F0D659976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ixaDeTexto 3">
            <a:extLst>
              <a:ext uri="{FF2B5EF4-FFF2-40B4-BE49-F238E27FC236}">
                <a16:creationId xmlns:a16="http://schemas.microsoft.com/office/drawing/2014/main" id="{7ED48CE7-C41F-674D-81C8-483D83E383E7}"/>
              </a:ext>
            </a:extLst>
          </p:cNvPr>
          <p:cNvSpPr txBox="1"/>
          <p:nvPr/>
        </p:nvSpPr>
        <p:spPr>
          <a:xfrm>
            <a:off x="9267909" y="2023110"/>
            <a:ext cx="2469624" cy="2846070"/>
          </a:xfrm>
          <a:prstGeom prst="rect">
            <a:avLst/>
          </a:prstGeom>
        </p:spPr>
        <p:txBody>
          <a:bodyPr vert="horz" lIns="91440" tIns="45720" rIns="91440" bIns="45720" rtlCol="0" anchor="ctr">
            <a:normAutofit lnSpcReduction="10000"/>
          </a:bodyPr>
          <a:lstStyle/>
          <a:p>
            <a:pPr>
              <a:lnSpc>
                <a:spcPct val="90000"/>
              </a:lnSpc>
              <a:spcBef>
                <a:spcPct val="0"/>
              </a:spcBef>
              <a:spcAft>
                <a:spcPts val="600"/>
              </a:spcAft>
            </a:pPr>
            <a:r>
              <a:rPr lang="en-US" sz="2600" dirty="0">
                <a:latin typeface="+mj-lt"/>
                <a:ea typeface="+mj-ea"/>
                <a:cs typeface="+mj-cs"/>
              </a:rPr>
              <a:t>Por que </a:t>
            </a:r>
            <a:r>
              <a:rPr lang="en-US" sz="2600" dirty="0" err="1">
                <a:latin typeface="+mj-lt"/>
                <a:ea typeface="+mj-ea"/>
                <a:cs typeface="+mj-cs"/>
              </a:rPr>
              <a:t>regras</a:t>
            </a:r>
            <a:r>
              <a:rPr lang="en-US" sz="2600" dirty="0">
                <a:latin typeface="+mj-lt"/>
                <a:ea typeface="+mj-ea"/>
                <a:cs typeface="+mj-cs"/>
              </a:rPr>
              <a:t> </a:t>
            </a:r>
            <a:r>
              <a:rPr lang="en-US" sz="2600" dirty="0" err="1">
                <a:latin typeface="+mj-lt"/>
                <a:ea typeface="+mj-ea"/>
                <a:cs typeface="+mj-cs"/>
              </a:rPr>
              <a:t>são</a:t>
            </a:r>
            <a:r>
              <a:rPr lang="en-US" sz="2600" dirty="0">
                <a:latin typeface="+mj-lt"/>
                <a:ea typeface="+mj-ea"/>
                <a:cs typeface="+mj-cs"/>
              </a:rPr>
              <a:t> </a:t>
            </a:r>
            <a:r>
              <a:rPr lang="en-US" sz="2600" dirty="0" err="1">
                <a:latin typeface="+mj-lt"/>
                <a:ea typeface="+mj-ea"/>
                <a:cs typeface="+mj-cs"/>
              </a:rPr>
              <a:t>sistematizadas</a:t>
            </a:r>
            <a:r>
              <a:rPr lang="en-US" sz="2600" dirty="0">
                <a:latin typeface="+mj-lt"/>
                <a:ea typeface="+mj-ea"/>
                <a:cs typeface="+mj-cs"/>
              </a:rPr>
              <a:t> no </a:t>
            </a:r>
            <a:r>
              <a:rPr lang="en-US" sz="2600" dirty="0" err="1">
                <a:latin typeface="+mj-lt"/>
                <a:ea typeface="+mj-ea"/>
                <a:cs typeface="+mj-cs"/>
              </a:rPr>
              <a:t>século</a:t>
            </a:r>
            <a:r>
              <a:rPr lang="en-US" sz="2600" dirty="0">
                <a:latin typeface="+mj-lt"/>
                <a:ea typeface="+mj-ea"/>
                <a:cs typeface="+mj-cs"/>
              </a:rPr>
              <a:t> XVIII : </a:t>
            </a:r>
            <a:r>
              <a:rPr lang="en-US" sz="2600" dirty="0" err="1">
                <a:latin typeface="+mj-lt"/>
                <a:ea typeface="+mj-ea"/>
                <a:cs typeface="+mj-cs"/>
              </a:rPr>
              <a:t>Problematização</a:t>
            </a:r>
            <a:r>
              <a:rPr lang="en-US" sz="2600" dirty="0">
                <a:latin typeface="+mj-lt"/>
                <a:ea typeface="+mj-ea"/>
                <a:cs typeface="+mj-cs"/>
              </a:rPr>
              <a:t>  da </a:t>
            </a:r>
            <a:r>
              <a:rPr lang="en-US" sz="2600" dirty="0" err="1">
                <a:latin typeface="+mj-lt"/>
                <a:ea typeface="+mj-ea"/>
                <a:cs typeface="+mj-cs"/>
              </a:rPr>
              <a:t>Linguagem</a:t>
            </a:r>
            <a:r>
              <a:rPr lang="en-US" sz="2600" dirty="0">
                <a:latin typeface="+mj-lt"/>
                <a:ea typeface="+mj-ea"/>
                <a:cs typeface="+mj-cs"/>
              </a:rPr>
              <a:t> e </a:t>
            </a:r>
            <a:r>
              <a:rPr lang="en-US" sz="2600" dirty="0" err="1">
                <a:latin typeface="+mj-lt"/>
                <a:ea typeface="+mj-ea"/>
                <a:cs typeface="+mj-cs"/>
              </a:rPr>
              <a:t>Voluntarismo</a:t>
            </a:r>
            <a:r>
              <a:rPr lang="en-US" sz="2600" dirty="0">
                <a:latin typeface="+mj-lt"/>
                <a:ea typeface="+mj-ea"/>
                <a:cs typeface="+mj-cs"/>
              </a:rPr>
              <a:t> </a:t>
            </a:r>
            <a:r>
              <a:rPr lang="en-US" sz="2600" dirty="0" err="1">
                <a:latin typeface="+mj-lt"/>
                <a:ea typeface="+mj-ea"/>
                <a:cs typeface="+mj-cs"/>
              </a:rPr>
              <a:t>Jurídico</a:t>
            </a:r>
            <a:endParaRPr lang="en-US" sz="2600" dirty="0">
              <a:latin typeface="+mj-lt"/>
              <a:ea typeface="+mj-ea"/>
              <a:cs typeface="+mj-cs"/>
            </a:endParaRPr>
          </a:p>
        </p:txBody>
      </p:sp>
      <p:sp>
        <p:nvSpPr>
          <p:cNvPr id="11" name="Rectangle 10">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m 2">
            <a:extLst>
              <a:ext uri="{FF2B5EF4-FFF2-40B4-BE49-F238E27FC236}">
                <a16:creationId xmlns:a16="http://schemas.microsoft.com/office/drawing/2014/main" id="{72000FF9-FD00-0C43-B0AA-4E03D2768E16}"/>
              </a:ext>
            </a:extLst>
          </p:cNvPr>
          <p:cNvPicPr>
            <a:picLocks noChangeAspect="1"/>
          </p:cNvPicPr>
          <p:nvPr/>
        </p:nvPicPr>
        <p:blipFill>
          <a:blip r:embed="rId2"/>
          <a:stretch>
            <a:fillRect/>
          </a:stretch>
        </p:blipFill>
        <p:spPr>
          <a:xfrm>
            <a:off x="754444" y="858525"/>
            <a:ext cx="3266617" cy="5211906"/>
          </a:xfrm>
          <a:prstGeom prst="rect">
            <a:avLst/>
          </a:prstGeom>
        </p:spPr>
      </p:pic>
      <p:pic>
        <p:nvPicPr>
          <p:cNvPr id="2" name="Imagem 1">
            <a:extLst>
              <a:ext uri="{FF2B5EF4-FFF2-40B4-BE49-F238E27FC236}">
                <a16:creationId xmlns:a16="http://schemas.microsoft.com/office/drawing/2014/main" id="{4E707D6B-EB7A-8047-8BBB-5EE03A2833FD}"/>
              </a:ext>
            </a:extLst>
          </p:cNvPr>
          <p:cNvPicPr>
            <a:picLocks noChangeAspect="1"/>
          </p:cNvPicPr>
          <p:nvPr/>
        </p:nvPicPr>
        <p:blipFill>
          <a:blip r:embed="rId3"/>
          <a:stretch>
            <a:fillRect/>
          </a:stretch>
        </p:blipFill>
        <p:spPr>
          <a:xfrm>
            <a:off x="4457706" y="1121982"/>
            <a:ext cx="3685032" cy="4684990"/>
          </a:xfrm>
          <a:prstGeom prst="rect">
            <a:avLst/>
          </a:prstGeom>
        </p:spPr>
      </p:pic>
      <p:sp>
        <p:nvSpPr>
          <p:cNvPr id="15" name="Rectangle 14">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0470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231BF440-39FA-4087-84CC-2EEC0BBDA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m 4">
            <a:extLst>
              <a:ext uri="{FF2B5EF4-FFF2-40B4-BE49-F238E27FC236}">
                <a16:creationId xmlns:a16="http://schemas.microsoft.com/office/drawing/2014/main" id="{A5F55CA9-B557-B845-B5AD-803F94363CF4}"/>
              </a:ext>
            </a:extLst>
          </p:cNvPr>
          <p:cNvPicPr>
            <a:picLocks noChangeAspect="1"/>
          </p:cNvPicPr>
          <p:nvPr/>
        </p:nvPicPr>
        <p:blipFill rotWithShape="1">
          <a:blip r:embed="rId2"/>
          <a:srcRect r="-1" b="17786"/>
          <a:stretch/>
        </p:blipFill>
        <p:spPr>
          <a:xfrm>
            <a:off x="4883025" y="10"/>
            <a:ext cx="7308975" cy="3364982"/>
          </a:xfrm>
          <a:custGeom>
            <a:avLst/>
            <a:gdLst/>
            <a:ahLst/>
            <a:cxnLst/>
            <a:rect l="l" t="t" r="r" b="b"/>
            <a:pathLst>
              <a:path w="7308975" h="3364992">
                <a:moveTo>
                  <a:pt x="0" y="0"/>
                </a:moveTo>
                <a:lnTo>
                  <a:pt x="7308975" y="0"/>
                </a:lnTo>
                <a:lnTo>
                  <a:pt x="7308975" y="3364992"/>
                </a:lnTo>
                <a:lnTo>
                  <a:pt x="1210305" y="3364992"/>
                </a:lnTo>
                <a:lnTo>
                  <a:pt x="1192705" y="2943200"/>
                </a:lnTo>
                <a:cubicBezTo>
                  <a:pt x="1098874" y="1825108"/>
                  <a:pt x="684692" y="821621"/>
                  <a:pt x="62981" y="69271"/>
                </a:cubicBezTo>
                <a:close/>
              </a:path>
            </a:pathLst>
          </a:custGeom>
        </p:spPr>
      </p:pic>
      <p:pic>
        <p:nvPicPr>
          <p:cNvPr id="6" name="Imagem 5">
            <a:extLst>
              <a:ext uri="{FF2B5EF4-FFF2-40B4-BE49-F238E27FC236}">
                <a16:creationId xmlns:a16="http://schemas.microsoft.com/office/drawing/2014/main" id="{61482614-40A4-B045-ABF9-D7F319ECE625}"/>
              </a:ext>
            </a:extLst>
          </p:cNvPr>
          <p:cNvPicPr>
            <a:picLocks noChangeAspect="1"/>
          </p:cNvPicPr>
          <p:nvPr/>
        </p:nvPicPr>
        <p:blipFill rotWithShape="1">
          <a:blip r:embed="rId3"/>
          <a:srcRect t="36910" r="-1" b="13868"/>
          <a:stretch/>
        </p:blipFill>
        <p:spPr>
          <a:xfrm>
            <a:off x="4883025" y="3493008"/>
            <a:ext cx="7308975" cy="3364992"/>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p:spPr>
      </p:pic>
      <p:sp useBgFill="1">
        <p:nvSpPr>
          <p:cNvPr id="16" name="Freeform: Shape 12">
            <a:extLst>
              <a:ext uri="{FF2B5EF4-FFF2-40B4-BE49-F238E27FC236}">
                <a16:creationId xmlns:a16="http://schemas.microsoft.com/office/drawing/2014/main" id="{F04E4CBA-303B-48BD-8451-C2701CB0EE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4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4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4" y="0"/>
                </a:lnTo>
                <a:lnTo>
                  <a:pt x="4946006" y="69271"/>
                </a:lnTo>
                <a:cubicBezTo>
                  <a:pt x="5656532" y="929100"/>
                  <a:pt x="6096001" y="2116944"/>
                  <a:pt x="6096001" y="3429000"/>
                </a:cubicBezTo>
                <a:cubicBezTo>
                  <a:pt x="6096001" y="4741056"/>
                  <a:pt x="5656532" y="5928900"/>
                  <a:pt x="4946006" y="6788730"/>
                </a:cubicBezTo>
                <a:lnTo>
                  <a:pt x="4883024"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Freeform: Shape 14">
            <a:extLst>
              <a:ext uri="{FF2B5EF4-FFF2-40B4-BE49-F238E27FC236}">
                <a16:creationId xmlns:a16="http://schemas.microsoft.com/office/drawing/2014/main" id="{F6CA58B3-AFCC-4A40-9882-50D50808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7332" cy="6858000"/>
          </a:xfrm>
          <a:custGeom>
            <a:avLst/>
            <a:gdLst>
              <a:gd name="connsiteX0" fmla="*/ 0 w 6087332"/>
              <a:gd name="connsiteY0" fmla="*/ 0 h 6858000"/>
              <a:gd name="connsiteX1" fmla="*/ 4874355 w 6087332"/>
              <a:gd name="connsiteY1" fmla="*/ 0 h 6858000"/>
              <a:gd name="connsiteX2" fmla="*/ 4937337 w 6087332"/>
              <a:gd name="connsiteY2" fmla="*/ 69271 h 6858000"/>
              <a:gd name="connsiteX3" fmla="*/ 6087332 w 6087332"/>
              <a:gd name="connsiteY3" fmla="*/ 3429000 h 6858000"/>
              <a:gd name="connsiteX4" fmla="*/ 4937337 w 6087332"/>
              <a:gd name="connsiteY4" fmla="*/ 6788730 h 6858000"/>
              <a:gd name="connsiteX5" fmla="*/ 4874355 w 6087332"/>
              <a:gd name="connsiteY5" fmla="*/ 6858000 h 6858000"/>
              <a:gd name="connsiteX6" fmla="*/ 0 w 6087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7332" h="6858000">
                <a:moveTo>
                  <a:pt x="0" y="0"/>
                </a:moveTo>
                <a:lnTo>
                  <a:pt x="4874355" y="0"/>
                </a:lnTo>
                <a:lnTo>
                  <a:pt x="4937337" y="69271"/>
                </a:lnTo>
                <a:cubicBezTo>
                  <a:pt x="5647863" y="929100"/>
                  <a:pt x="6087332" y="2116944"/>
                  <a:pt x="6087332" y="3429000"/>
                </a:cubicBezTo>
                <a:cubicBezTo>
                  <a:pt x="6087332" y="4741056"/>
                  <a:pt x="5647863" y="5928900"/>
                  <a:pt x="4937337" y="6788730"/>
                </a:cubicBezTo>
                <a:lnTo>
                  <a:pt x="4874355"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Título 2">
            <a:extLst>
              <a:ext uri="{FF2B5EF4-FFF2-40B4-BE49-F238E27FC236}">
                <a16:creationId xmlns:a16="http://schemas.microsoft.com/office/drawing/2014/main" id="{0EFA38D1-4893-1948-BEFF-349FD51300B7}"/>
              </a:ext>
            </a:extLst>
          </p:cNvPr>
          <p:cNvSpPr>
            <a:spLocks noGrp="1"/>
          </p:cNvSpPr>
          <p:nvPr>
            <p:ph type="title"/>
          </p:nvPr>
        </p:nvSpPr>
        <p:spPr>
          <a:xfrm>
            <a:off x="448056" y="859536"/>
            <a:ext cx="4832802" cy="1243584"/>
          </a:xfrm>
        </p:spPr>
        <p:txBody>
          <a:bodyPr>
            <a:normAutofit/>
          </a:bodyPr>
          <a:lstStyle/>
          <a:p>
            <a:r>
              <a:rPr lang="pt-BR" sz="2600"/>
              <a:t>Problematização da Linguagem: uma questão moderna</a:t>
            </a:r>
          </a:p>
        </p:txBody>
      </p:sp>
      <p:sp>
        <p:nvSpPr>
          <p:cNvPr id="20" name="Rectangle 16">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2" name="Rectangle 18">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0">
            <a:extLst>
              <a:ext uri="{FF2B5EF4-FFF2-40B4-BE49-F238E27FC236}">
                <a16:creationId xmlns:a16="http://schemas.microsoft.com/office/drawing/2014/main" id="{CA00AE6B-AA30-4CF8-BA6F-339B780AD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Espaço Reservado para Conteúdo 3">
            <a:extLst>
              <a:ext uri="{FF2B5EF4-FFF2-40B4-BE49-F238E27FC236}">
                <a16:creationId xmlns:a16="http://schemas.microsoft.com/office/drawing/2014/main" id="{10DE4AB6-7A8E-4D4E-99D4-A55135599870}"/>
              </a:ext>
            </a:extLst>
          </p:cNvPr>
          <p:cNvSpPr>
            <a:spLocks noGrp="1"/>
          </p:cNvSpPr>
          <p:nvPr>
            <p:ph idx="1"/>
          </p:nvPr>
        </p:nvSpPr>
        <p:spPr>
          <a:xfrm>
            <a:off x="448056" y="2512611"/>
            <a:ext cx="4832803" cy="3664351"/>
          </a:xfrm>
        </p:spPr>
        <p:txBody>
          <a:bodyPr>
            <a:normAutofit/>
          </a:bodyPr>
          <a:lstStyle/>
          <a:p>
            <a:pPr marL="0" indent="0">
              <a:buNone/>
            </a:pPr>
            <a:r>
              <a:rPr lang="pt-BR" sz="1100" dirty="0"/>
              <a:t>*A linguagem não é mais vista como espelho da realidade, como pensavam os antigos, nos versos de Jorge </a:t>
            </a:r>
            <a:r>
              <a:rPr lang="pt-BR" sz="1100" dirty="0" err="1"/>
              <a:t>Luis</a:t>
            </a:r>
            <a:r>
              <a:rPr lang="pt-BR" sz="1100" dirty="0"/>
              <a:t> Borges:</a:t>
            </a:r>
          </a:p>
          <a:p>
            <a:pPr marL="0" indent="0">
              <a:buNone/>
            </a:pPr>
            <a:r>
              <a:rPr lang="pt-BR" sz="1100" dirty="0"/>
              <a:t>               </a:t>
            </a:r>
            <a:r>
              <a:rPr lang="pt-BR" sz="1100" i="1" dirty="0"/>
              <a:t>¨</a:t>
            </a:r>
            <a:r>
              <a:rPr lang="pt-BR" sz="1100" i="1" dirty="0" err="1"/>
              <a:t>en</a:t>
            </a:r>
            <a:r>
              <a:rPr lang="pt-BR" sz="1100" i="1" dirty="0"/>
              <a:t> </a:t>
            </a:r>
            <a:r>
              <a:rPr lang="pt-BR" sz="1100" i="1" dirty="0" err="1"/>
              <a:t>las</a:t>
            </a:r>
            <a:r>
              <a:rPr lang="pt-BR" sz="1100" i="1" dirty="0"/>
              <a:t> letras de 'rosa' está </a:t>
            </a:r>
            <a:r>
              <a:rPr lang="pt-BR" sz="1100" i="1" dirty="0" err="1"/>
              <a:t>la</a:t>
            </a:r>
            <a:r>
              <a:rPr lang="pt-BR" sz="1100" i="1" dirty="0"/>
              <a:t> rosa</a:t>
            </a:r>
            <a:br>
              <a:rPr lang="pt-BR" sz="1100" i="1" dirty="0"/>
            </a:br>
            <a:r>
              <a:rPr lang="pt-BR" sz="1100" i="1" dirty="0"/>
              <a:t>               </a:t>
            </a:r>
            <a:r>
              <a:rPr lang="pt-BR" sz="1100" i="1" dirty="0" err="1"/>
              <a:t>y</a:t>
            </a:r>
            <a:r>
              <a:rPr lang="pt-BR" sz="1100" i="1" dirty="0"/>
              <a:t> todo </a:t>
            </a:r>
            <a:r>
              <a:rPr lang="pt-BR" sz="1100" i="1" dirty="0" err="1"/>
              <a:t>el</a:t>
            </a:r>
            <a:r>
              <a:rPr lang="pt-BR" sz="1100" i="1" dirty="0"/>
              <a:t> Nilo </a:t>
            </a:r>
            <a:r>
              <a:rPr lang="pt-BR" sz="1100" i="1" dirty="0" err="1"/>
              <a:t>en</a:t>
            </a:r>
            <a:r>
              <a:rPr lang="pt-BR" sz="1100" i="1" dirty="0"/>
              <a:t> </a:t>
            </a:r>
            <a:r>
              <a:rPr lang="pt-BR" sz="1100" i="1" dirty="0" err="1"/>
              <a:t>la</a:t>
            </a:r>
            <a:r>
              <a:rPr lang="pt-BR" sz="1100" i="1" dirty="0"/>
              <a:t> </a:t>
            </a:r>
            <a:r>
              <a:rPr lang="pt-BR" sz="1100" i="1" dirty="0" err="1"/>
              <a:t>palabra</a:t>
            </a:r>
            <a:r>
              <a:rPr lang="pt-BR" sz="1100" i="1" dirty="0"/>
              <a:t> 'Nilo´¨</a:t>
            </a:r>
            <a:br>
              <a:rPr lang="pt-BR" sz="1100" i="1" dirty="0"/>
            </a:br>
            <a:endParaRPr lang="pt-BR" sz="1100" dirty="0"/>
          </a:p>
          <a:p>
            <a:r>
              <a:rPr lang="pt-BR" sz="1100" dirty="0"/>
              <a:t>Modernos </a:t>
            </a:r>
            <a:r>
              <a:rPr lang="pt-BR" sz="1100" dirty="0" err="1"/>
              <a:t>vêem</a:t>
            </a:r>
            <a:r>
              <a:rPr lang="pt-BR" sz="1100" dirty="0"/>
              <a:t> a linguagem como construção, e instrumento imperfeito para a a expressão do pensamento</a:t>
            </a:r>
          </a:p>
          <a:p>
            <a:endParaRPr lang="pt-BR" sz="1100" dirty="0"/>
          </a:p>
          <a:p>
            <a:r>
              <a:rPr lang="pt-BR" sz="1100" dirty="0"/>
              <a:t>Diferentemente dos símbolos matemáticos, palavras são vagas, ambíguas, seu sentido varia conforme o contexto e seu significado se altera no tempo</a:t>
            </a:r>
            <a:r>
              <a:rPr lang="pt-BR" sz="1100"/>
              <a:t>. </a:t>
            </a:r>
            <a:endParaRPr lang="pt-BR" sz="1100" dirty="0"/>
          </a:p>
          <a:p>
            <a:pPr marL="0" indent="0">
              <a:buNone/>
            </a:pPr>
            <a:endParaRPr lang="pt-BR" sz="1100" dirty="0"/>
          </a:p>
          <a:p>
            <a:pPr marL="0" indent="0">
              <a:buNone/>
            </a:pPr>
            <a:r>
              <a:rPr lang="pt-BR" sz="1100" dirty="0"/>
              <a:t>¨</a:t>
            </a:r>
            <a:r>
              <a:rPr lang="pt-BR" sz="1100" i="1" dirty="0"/>
              <a:t>não tem margens a palavra</a:t>
            </a:r>
            <a:r>
              <a:rPr lang="pt-BR" sz="1100" dirty="0"/>
              <a:t>¨.  	</a:t>
            </a:r>
          </a:p>
          <a:p>
            <a:pPr marL="0" indent="0">
              <a:buNone/>
            </a:pPr>
            <a:r>
              <a:rPr lang="pt-BR" sz="1100" dirty="0"/>
              <a:t>                         Manoel de Barros</a:t>
            </a:r>
          </a:p>
          <a:p>
            <a:pPr marL="0" indent="0">
              <a:buNone/>
            </a:pPr>
            <a:endParaRPr lang="pt-BR" sz="1100" dirty="0"/>
          </a:p>
          <a:p>
            <a:pPr marL="0" indent="0">
              <a:buNone/>
            </a:pPr>
            <a:endParaRPr lang="pt-BR" sz="1100" dirty="0"/>
          </a:p>
        </p:txBody>
      </p:sp>
      <p:sp>
        <p:nvSpPr>
          <p:cNvPr id="2" name="CaixaDeTexto 1">
            <a:extLst>
              <a:ext uri="{FF2B5EF4-FFF2-40B4-BE49-F238E27FC236}">
                <a16:creationId xmlns:a16="http://schemas.microsoft.com/office/drawing/2014/main" id="{8789E559-8D35-2847-9995-45AD6EC37B06}"/>
              </a:ext>
            </a:extLst>
          </p:cNvPr>
          <p:cNvSpPr txBox="1"/>
          <p:nvPr/>
        </p:nvSpPr>
        <p:spPr>
          <a:xfrm>
            <a:off x="668215" y="656492"/>
            <a:ext cx="184731" cy="723275"/>
          </a:xfrm>
          <a:prstGeom prst="rect">
            <a:avLst/>
          </a:prstGeom>
          <a:noFill/>
        </p:spPr>
        <p:txBody>
          <a:bodyPr wrap="none" rtlCol="0">
            <a:spAutoFit/>
          </a:bodyPr>
          <a:lstStyle/>
          <a:p>
            <a:pPr>
              <a:spcAft>
                <a:spcPts val="600"/>
              </a:spcAft>
            </a:pPr>
            <a:endParaRPr lang="pt-BR"/>
          </a:p>
          <a:p>
            <a:pPr>
              <a:spcAft>
                <a:spcPts val="600"/>
              </a:spcAft>
            </a:pPr>
            <a:endParaRPr lang="pt-BR"/>
          </a:p>
        </p:txBody>
      </p:sp>
    </p:spTree>
    <p:extLst>
      <p:ext uri="{BB962C8B-B14F-4D97-AF65-F5344CB8AC3E}">
        <p14:creationId xmlns:p14="http://schemas.microsoft.com/office/powerpoint/2010/main" val="2729204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76448D3-6406-814A-8E40-62DD466AE4DE}"/>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Voluntarismo Jurídico</a:t>
            </a:r>
          </a:p>
        </p:txBody>
      </p:sp>
      <p:graphicFrame>
        <p:nvGraphicFramePr>
          <p:cNvPr id="5" name="Espaço Reservado para Conteúdo 2">
            <a:extLst>
              <a:ext uri="{FF2B5EF4-FFF2-40B4-BE49-F238E27FC236}">
                <a16:creationId xmlns:a16="http://schemas.microsoft.com/office/drawing/2014/main" id="{BF4B94F3-0364-49DD-B9D8-2EB34AC52AA3}"/>
              </a:ext>
            </a:extLst>
          </p:cNvPr>
          <p:cNvGraphicFramePr>
            <a:graphicFrameLocks noGrp="1"/>
          </p:cNvGraphicFramePr>
          <p:nvPr>
            <p:ph idx="1"/>
            <p:extLst>
              <p:ext uri="{D42A27DB-BD31-4B8C-83A1-F6EECF244321}">
                <p14:modId xmlns:p14="http://schemas.microsoft.com/office/powerpoint/2010/main" val="387543312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613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6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5F8C386-4D73-B84A-8FB0-810DD7AFA84A}"/>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Palestrante falará pelo zoom ou presencial?</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Espaço Reservado para Conteúdo 3">
            <a:extLst>
              <a:ext uri="{FF2B5EF4-FFF2-40B4-BE49-F238E27FC236}">
                <a16:creationId xmlns:a16="http://schemas.microsoft.com/office/drawing/2014/main" id="{000BCD65-8DA3-2E4A-9E3B-1A310591A2E2}"/>
              </a:ext>
            </a:extLst>
          </p:cNvPr>
          <p:cNvPicPr>
            <a:picLocks noGrp="1" noChangeAspect="1"/>
          </p:cNvPicPr>
          <p:nvPr>
            <p:ph idx="1"/>
          </p:nvPr>
        </p:nvPicPr>
        <p:blipFill rotWithShape="1">
          <a:blip r:embed="rId2"/>
          <a:srcRect r="12546" b="-1"/>
          <a:stretch/>
        </p:blipFill>
        <p:spPr>
          <a:xfrm>
            <a:off x="976251" y="942538"/>
            <a:ext cx="7163222" cy="4808332"/>
          </a:xfrm>
          <a:prstGeom prst="rect">
            <a:avLst/>
          </a:prstGeom>
          <a:effectLst/>
        </p:spPr>
      </p:pic>
    </p:spTree>
    <p:extLst>
      <p:ext uri="{BB962C8B-B14F-4D97-AF65-F5344CB8AC3E}">
        <p14:creationId xmlns:p14="http://schemas.microsoft.com/office/powerpoint/2010/main" val="23822014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c414ac8-549e-4ca5-81e3-16b3f3eb5c24">
      <Terms xmlns="http://schemas.microsoft.com/office/infopath/2007/PartnerControls"/>
    </lcf76f155ced4ddcb4097134ff3c332f>
    <TaxCatchAll xmlns="ebba5f7d-3b76-4a58-9735-74f0064eafb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9E5DFEBCE2E50B4B8EF365B1600A6302" ma:contentTypeVersion="16" ma:contentTypeDescription="Crie um novo documento." ma:contentTypeScope="" ma:versionID="66f9a464c5f8b2bbfe198461755c292d">
  <xsd:schema xmlns:xsd="http://www.w3.org/2001/XMLSchema" xmlns:xs="http://www.w3.org/2001/XMLSchema" xmlns:p="http://schemas.microsoft.com/office/2006/metadata/properties" xmlns:ns2="4c414ac8-549e-4ca5-81e3-16b3f3eb5c24" xmlns:ns3="ebba5f7d-3b76-4a58-9735-74f0064eafba" targetNamespace="http://schemas.microsoft.com/office/2006/metadata/properties" ma:root="true" ma:fieldsID="039b16e6fac43b79a128687017738e6c" ns2:_="" ns3:_="">
    <xsd:import namespace="4c414ac8-549e-4ca5-81e3-16b3f3eb5c24"/>
    <xsd:import namespace="ebba5f7d-3b76-4a58-9735-74f0064eaf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14ac8-549e-4ca5-81e3-16b3f3eb5c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eb74ff96-4672-4cf9-94f6-964b0040e3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ba5f7d-3b76-4a58-9735-74f0064eafba" elementFormDefault="qualified">
    <xsd:import namespace="http://schemas.microsoft.com/office/2006/documentManagement/types"/>
    <xsd:import namespace="http://schemas.microsoft.com/office/infopath/2007/PartnerControls"/>
    <xsd:element name="SharedWithUsers" ma:index="15"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6f9f65b9-77c0-44a2-867b-74e860691405}" ma:internalName="TaxCatchAll" ma:showField="CatchAllData" ma:web="ebba5f7d-3b76-4a58-9735-74f0064eaf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439BC7-E1A8-480C-A997-AEBED4DEE68C}">
  <ds:schemaRefs>
    <ds:schemaRef ds:uri="http://schemas.microsoft.com/sharepoint/v3/contenttype/forms"/>
  </ds:schemaRefs>
</ds:datastoreItem>
</file>

<file path=customXml/itemProps2.xml><?xml version="1.0" encoding="utf-8"?>
<ds:datastoreItem xmlns:ds="http://schemas.openxmlformats.org/officeDocument/2006/customXml" ds:itemID="{7B46A441-26B5-4AB3-BB28-067B904F9AD6}">
  <ds:schemaRefs>
    <ds:schemaRef ds:uri="http://schemas.openxmlformats.org/package/2006/metadata/core-properties"/>
    <ds:schemaRef ds:uri="ebba5f7d-3b76-4a58-9735-74f0064eafba"/>
    <ds:schemaRef ds:uri="http://schemas.microsoft.com/office/2006/metadata/properties"/>
    <ds:schemaRef ds:uri="http://purl.org/dc/terms/"/>
    <ds:schemaRef ds:uri="http://schemas.microsoft.com/office/2006/documentManagement/types"/>
    <ds:schemaRef ds:uri="http://www.w3.org/XML/1998/namespace"/>
    <ds:schemaRef ds:uri="http://schemas.microsoft.com/office/infopath/2007/PartnerControls"/>
    <ds:schemaRef ds:uri="4c414ac8-549e-4ca5-81e3-16b3f3eb5c24"/>
    <ds:schemaRef ds:uri="http://purl.org/dc/dcmitype/"/>
    <ds:schemaRef ds:uri="http://purl.org/dc/elements/1.1/"/>
  </ds:schemaRefs>
</ds:datastoreItem>
</file>

<file path=customXml/itemProps3.xml><?xml version="1.0" encoding="utf-8"?>
<ds:datastoreItem xmlns:ds="http://schemas.openxmlformats.org/officeDocument/2006/customXml" ds:itemID="{519E3D7B-3BAB-47E1-A675-0385DDA8C3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14ac8-549e-4ca5-81e3-16b3f3eb5c24"/>
    <ds:schemaRef ds:uri="ebba5f7d-3b76-4a58-9735-74f0064ea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413</TotalTime>
  <Words>1518</Words>
  <Application>Microsoft Macintosh PowerPoint</Application>
  <PresentationFormat>Widescreen</PresentationFormat>
  <Paragraphs>76</Paragraphs>
  <Slides>19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19</vt:i4>
      </vt:variant>
    </vt:vector>
  </HeadingPairs>
  <TitlesOfParts>
    <vt:vector size="24" baseType="lpstr">
      <vt:lpstr>Arial</vt:lpstr>
      <vt:lpstr>Calibri</vt:lpstr>
      <vt:lpstr>Calibri Light</vt:lpstr>
      <vt:lpstr>Georgia</vt:lpstr>
      <vt:lpstr>Tema do Office</vt:lpstr>
      <vt:lpstr>Como interpretar os contratos?   Professor Doutor   Ruy Pereira Camilo Junior  </vt:lpstr>
      <vt:lpstr>Apresentação do PowerPoint</vt:lpstr>
      <vt:lpstr>Apresentação do PowerPoint</vt:lpstr>
      <vt:lpstr>Acórdão Recente do TJRS</vt:lpstr>
      <vt:lpstr>TJSP</vt:lpstr>
      <vt:lpstr>Apresentação do PowerPoint</vt:lpstr>
      <vt:lpstr>Problematização da Linguagem: uma questão moderna</vt:lpstr>
      <vt:lpstr>Voluntarismo Jurídico</vt:lpstr>
      <vt:lpstr>Palestrante falará pelo zoom ou presencial?</vt:lpstr>
      <vt:lpstr>Tubo pode ser em PVC?</vt:lpstr>
      <vt:lpstr>São muito comuns as polêmicas de interpretação envolvendo os materiais nos contratos de construção.</vt:lpstr>
      <vt:lpstr>Apresentação do PowerPoint</vt:lpstr>
      <vt:lpstr>Apresentação do PowerPoint</vt:lpstr>
      <vt:lpstr>Participação em imóvel ou em sociedade?</vt:lpstr>
      <vt:lpstr>Compra de fazenda é ¨porteira fechada¨?</vt:lpstr>
      <vt:lpstr>Como interpretar a cláusula penal?</vt:lpstr>
      <vt:lpstr>Cedido o precatório....</vt:lpstr>
      <vt:lpstr>É devida a remuneração do consultor, se não sai o financiamento? </vt:lpstr>
      <vt:lpstr>SUS pagava despesas hospitalares e honorários médicos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interpretar os contratos?   Professor Doutor   Ruy Pereira Camilo Junior  </dc:title>
  <dc:creator>Ruy Pereira Camilo Junior</dc:creator>
  <cp:lastModifiedBy>Ruy Pereira Camilo Junior</cp:lastModifiedBy>
  <cp:revision>3</cp:revision>
  <dcterms:created xsi:type="dcterms:W3CDTF">2021-09-28T03:16:23Z</dcterms:created>
  <dcterms:modified xsi:type="dcterms:W3CDTF">2023-10-10T13:35:01Z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0x0101009E5DFEBCE2E50B4B8EF365B1600A6302</vt:lpwstr>
  </property>
  <property fmtid="{D5CDD505-2E9C-101B-9397-08002B2CF9AE}" pid="3" name="MediaServiceImageTags">
    <vt:lpwstr/>
  </property>
</Properties>
</file>