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EF695-3E13-4CB1-990C-5CB1C6C9F3A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BA6E4F8-A7AC-4420-A4A4-385419E15BE9}">
      <dgm:prSet phldrT="[Texto]"/>
      <dgm:spPr/>
      <dgm:t>
        <a:bodyPr/>
        <a:lstStyle/>
        <a:p>
          <a:r>
            <a:rPr lang="en-US" dirty="0" smtClean="0"/>
            <a:t>Intangibles for which property rights are relatively clear and for which markets exist</a:t>
          </a:r>
          <a:endParaRPr lang="pt-BR" dirty="0"/>
        </a:p>
      </dgm:t>
    </dgm:pt>
    <dgm:pt modelId="{7F9CACA2-CBD0-4E22-A614-1CA28CDC2A07}" type="parTrans" cxnId="{B9B65A0B-0A89-4B2A-A7A2-8EBFE816211A}">
      <dgm:prSet/>
      <dgm:spPr/>
      <dgm:t>
        <a:bodyPr/>
        <a:lstStyle/>
        <a:p>
          <a:endParaRPr lang="pt-BR"/>
        </a:p>
      </dgm:t>
    </dgm:pt>
    <dgm:pt modelId="{E4CA34B9-26CA-47C8-AA44-101B8F328EF5}" type="sibTrans" cxnId="{B9B65A0B-0A89-4B2A-A7A2-8EBFE816211A}">
      <dgm:prSet/>
      <dgm:spPr/>
      <dgm:t>
        <a:bodyPr/>
        <a:lstStyle/>
        <a:p>
          <a:endParaRPr lang="pt-BR"/>
        </a:p>
      </dgm:t>
    </dgm:pt>
    <dgm:pt modelId="{6B7DE4F0-CC9E-4720-A934-CF499A1D42CE}">
      <dgm:prSet phldrT="[Texto]"/>
      <dgm:spPr/>
      <dgm:t>
        <a:bodyPr/>
        <a:lstStyle/>
        <a:p>
          <a:r>
            <a:rPr lang="pt-BR" dirty="0" err="1" smtClean="0"/>
            <a:t>patents</a:t>
          </a:r>
          <a:endParaRPr lang="pt-BR" dirty="0"/>
        </a:p>
      </dgm:t>
    </dgm:pt>
    <dgm:pt modelId="{D2DDD576-BD64-48C9-8910-85F34049A7A3}" type="parTrans" cxnId="{56500C1C-2C5C-48A4-97AB-651D3C36E12A}">
      <dgm:prSet/>
      <dgm:spPr/>
      <dgm:t>
        <a:bodyPr/>
        <a:lstStyle/>
        <a:p>
          <a:endParaRPr lang="pt-BR"/>
        </a:p>
      </dgm:t>
    </dgm:pt>
    <dgm:pt modelId="{DF59E5A4-B07B-464C-A8F5-EC77AB3A51E8}" type="sibTrans" cxnId="{56500C1C-2C5C-48A4-97AB-651D3C36E12A}">
      <dgm:prSet/>
      <dgm:spPr/>
      <dgm:t>
        <a:bodyPr/>
        <a:lstStyle/>
        <a:p>
          <a:endParaRPr lang="pt-BR"/>
        </a:p>
      </dgm:t>
    </dgm:pt>
    <dgm:pt modelId="{D15E6F84-EABF-4990-94F9-9826CEBF7857}">
      <dgm:prSet phldrT="[Texto]"/>
      <dgm:spPr/>
      <dgm:t>
        <a:bodyPr/>
        <a:lstStyle/>
        <a:p>
          <a:r>
            <a:rPr lang="pt-BR" dirty="0" smtClean="0"/>
            <a:t>Copyrights</a:t>
          </a:r>
          <a:endParaRPr lang="pt-BR" dirty="0"/>
        </a:p>
      </dgm:t>
    </dgm:pt>
    <dgm:pt modelId="{054C6E17-685E-4582-AB47-10885BBAEFE5}" type="parTrans" cxnId="{9576E05E-ABDA-4B0D-A1AF-676829BFAFDE}">
      <dgm:prSet/>
      <dgm:spPr/>
      <dgm:t>
        <a:bodyPr/>
        <a:lstStyle/>
        <a:p>
          <a:endParaRPr lang="pt-BR"/>
        </a:p>
      </dgm:t>
    </dgm:pt>
    <dgm:pt modelId="{A525A737-CE70-4BFB-A9FE-4A1A67766EBA}" type="sibTrans" cxnId="{9576E05E-ABDA-4B0D-A1AF-676829BFAFDE}">
      <dgm:prSet/>
      <dgm:spPr/>
      <dgm:t>
        <a:bodyPr/>
        <a:lstStyle/>
        <a:p>
          <a:endParaRPr lang="pt-BR"/>
        </a:p>
      </dgm:t>
    </dgm:pt>
    <dgm:pt modelId="{52A973CC-9E8B-4710-B076-03851533955A}">
      <dgm:prSet phldrT="[Texto]"/>
      <dgm:spPr/>
      <dgm:t>
        <a:bodyPr/>
        <a:lstStyle/>
        <a:p>
          <a:r>
            <a:rPr lang="en-US" dirty="0" smtClean="0"/>
            <a:t>Intangibles that are controlled by the firm but for which well-defined and legally-protected property rights may not exist</a:t>
          </a:r>
          <a:endParaRPr lang="pt-BR" dirty="0"/>
        </a:p>
      </dgm:t>
    </dgm:pt>
    <dgm:pt modelId="{1A07A464-2026-4D35-88FA-2DF9729FCBFA}" type="parTrans" cxnId="{FA798594-0E4E-4A46-B597-7EB62759FA46}">
      <dgm:prSet/>
      <dgm:spPr/>
      <dgm:t>
        <a:bodyPr/>
        <a:lstStyle/>
        <a:p>
          <a:endParaRPr lang="pt-BR"/>
        </a:p>
      </dgm:t>
    </dgm:pt>
    <dgm:pt modelId="{C1BD3CEE-83D1-421C-9467-A97E93F240C7}" type="sibTrans" cxnId="{FA798594-0E4E-4A46-B597-7EB62759FA46}">
      <dgm:prSet/>
      <dgm:spPr/>
      <dgm:t>
        <a:bodyPr/>
        <a:lstStyle/>
        <a:p>
          <a:endParaRPr lang="pt-BR"/>
        </a:p>
      </dgm:t>
    </dgm:pt>
    <dgm:pt modelId="{152FDD01-B414-4E7E-9AFA-D5A2E689647D}">
      <dgm:prSet phldrT="[Texto]"/>
      <dgm:spPr/>
      <dgm:t>
        <a:bodyPr/>
        <a:lstStyle/>
        <a:p>
          <a:r>
            <a:rPr lang="pt-BR" dirty="0" smtClean="0"/>
            <a:t>R&amp;D in </a:t>
          </a:r>
          <a:r>
            <a:rPr lang="pt-BR" dirty="0" err="1" smtClean="0"/>
            <a:t>process</a:t>
          </a:r>
          <a:endParaRPr lang="pt-BR" dirty="0"/>
        </a:p>
      </dgm:t>
    </dgm:pt>
    <dgm:pt modelId="{776BFB82-6B4E-435A-8FEB-BEFB5A34EB75}" type="parTrans" cxnId="{1A407A0E-0713-4065-AA98-1B5DADE9E5F8}">
      <dgm:prSet/>
      <dgm:spPr/>
      <dgm:t>
        <a:bodyPr/>
        <a:lstStyle/>
        <a:p>
          <a:endParaRPr lang="pt-BR"/>
        </a:p>
      </dgm:t>
    </dgm:pt>
    <dgm:pt modelId="{2057A0D0-9E0E-434E-8F30-14B9641D05F1}" type="sibTrans" cxnId="{1A407A0E-0713-4065-AA98-1B5DADE9E5F8}">
      <dgm:prSet/>
      <dgm:spPr/>
      <dgm:t>
        <a:bodyPr/>
        <a:lstStyle/>
        <a:p>
          <a:endParaRPr lang="pt-BR"/>
        </a:p>
      </dgm:t>
    </dgm:pt>
    <dgm:pt modelId="{D6C32178-3590-4981-A5CC-41DDC5B3457F}">
      <dgm:prSet phldrT="[Texto]"/>
      <dgm:spPr/>
      <dgm:t>
        <a:bodyPr/>
        <a:lstStyle/>
        <a:p>
          <a:r>
            <a:rPr lang="pt-BR" dirty="0" smtClean="0"/>
            <a:t>business </a:t>
          </a:r>
          <a:r>
            <a:rPr lang="pt-BR" dirty="0" err="1" smtClean="0"/>
            <a:t>secrets</a:t>
          </a:r>
          <a:endParaRPr lang="pt-BR" dirty="0"/>
        </a:p>
      </dgm:t>
    </dgm:pt>
    <dgm:pt modelId="{ED6DD441-0C4F-4FE6-83AB-6EEEE7F6EA4F}" type="parTrans" cxnId="{7E281660-5A61-4ED5-BC04-D1D35C35AA8A}">
      <dgm:prSet/>
      <dgm:spPr/>
      <dgm:t>
        <a:bodyPr/>
        <a:lstStyle/>
        <a:p>
          <a:endParaRPr lang="pt-BR"/>
        </a:p>
      </dgm:t>
    </dgm:pt>
    <dgm:pt modelId="{A24FCD72-EA12-4E5A-8E4F-3532A9DD4497}" type="sibTrans" cxnId="{7E281660-5A61-4ED5-BC04-D1D35C35AA8A}">
      <dgm:prSet/>
      <dgm:spPr/>
      <dgm:t>
        <a:bodyPr/>
        <a:lstStyle/>
        <a:p>
          <a:endParaRPr lang="pt-BR"/>
        </a:p>
      </dgm:t>
    </dgm:pt>
    <dgm:pt modelId="{E69B4210-3184-4097-B16A-C78DD116EE6C}">
      <dgm:prSet phldrT="[Texto]"/>
      <dgm:spPr/>
      <dgm:t>
        <a:bodyPr/>
        <a:lstStyle/>
        <a:p>
          <a:r>
            <a:rPr lang="en-US" dirty="0" smtClean="0"/>
            <a:t>Intangibles for which the firm has few, if any, control rights and markets do not exist</a:t>
          </a:r>
          <a:endParaRPr lang="pt-BR" dirty="0"/>
        </a:p>
      </dgm:t>
    </dgm:pt>
    <dgm:pt modelId="{5FF21255-613F-49FB-8639-99DC19862837}" type="parTrans" cxnId="{84C7CE42-1B88-40B8-B3BD-18966AC6A731}">
      <dgm:prSet/>
      <dgm:spPr/>
      <dgm:t>
        <a:bodyPr/>
        <a:lstStyle/>
        <a:p>
          <a:endParaRPr lang="pt-BR"/>
        </a:p>
      </dgm:t>
    </dgm:pt>
    <dgm:pt modelId="{D280CCDE-582C-404F-84F0-95393748E0F5}" type="sibTrans" cxnId="{84C7CE42-1B88-40B8-B3BD-18966AC6A731}">
      <dgm:prSet/>
      <dgm:spPr/>
      <dgm:t>
        <a:bodyPr/>
        <a:lstStyle/>
        <a:p>
          <a:endParaRPr lang="pt-BR"/>
        </a:p>
      </dgm:t>
    </dgm:pt>
    <dgm:pt modelId="{D1FA86F5-6C4D-472F-9111-F10B5495F716}">
      <dgm:prSet phldrT="[Texto]"/>
      <dgm:spPr/>
      <dgm:t>
        <a:bodyPr/>
        <a:lstStyle/>
        <a:p>
          <a:r>
            <a:rPr lang="pt-BR" dirty="0" err="1" smtClean="0"/>
            <a:t>human</a:t>
          </a:r>
          <a:r>
            <a:rPr lang="pt-BR" dirty="0" smtClean="0"/>
            <a:t> </a:t>
          </a:r>
          <a:r>
            <a:rPr lang="pt-BR" dirty="0" err="1" smtClean="0"/>
            <a:t>assets</a:t>
          </a:r>
          <a:endParaRPr lang="pt-BR" dirty="0"/>
        </a:p>
      </dgm:t>
    </dgm:pt>
    <dgm:pt modelId="{FA3CB4CF-954D-44BA-8CD6-AB06E08E96BE}" type="parTrans" cxnId="{F1A9320E-7022-4A38-A825-D16A8E4293AE}">
      <dgm:prSet/>
      <dgm:spPr/>
      <dgm:t>
        <a:bodyPr/>
        <a:lstStyle/>
        <a:p>
          <a:endParaRPr lang="pt-BR"/>
        </a:p>
      </dgm:t>
    </dgm:pt>
    <dgm:pt modelId="{BC2BF79A-011A-4876-970E-F7BE34ACB926}" type="sibTrans" cxnId="{F1A9320E-7022-4A38-A825-D16A8E4293AE}">
      <dgm:prSet/>
      <dgm:spPr/>
      <dgm:t>
        <a:bodyPr/>
        <a:lstStyle/>
        <a:p>
          <a:endParaRPr lang="pt-BR"/>
        </a:p>
      </dgm:t>
    </dgm:pt>
    <dgm:pt modelId="{6E972CC8-94FC-4C33-82B3-6A5B1185A50C}">
      <dgm:prSet phldrT="[Texto]"/>
      <dgm:spPr/>
      <dgm:t>
        <a:bodyPr/>
        <a:lstStyle/>
        <a:p>
          <a:r>
            <a:rPr lang="pt-BR" dirty="0" smtClean="0"/>
            <a:t>trade </a:t>
          </a:r>
          <a:r>
            <a:rPr lang="pt-BR" dirty="0" err="1" smtClean="0"/>
            <a:t>names</a:t>
          </a:r>
          <a:r>
            <a:rPr lang="pt-BR" dirty="0" smtClean="0"/>
            <a:t> </a:t>
          </a:r>
          <a:r>
            <a:rPr lang="pt-BR" dirty="0" err="1" smtClean="0"/>
            <a:t>etc</a:t>
          </a:r>
          <a:endParaRPr lang="pt-BR" dirty="0"/>
        </a:p>
      </dgm:t>
    </dgm:pt>
    <dgm:pt modelId="{B1DBA95C-CCEB-4F20-982B-F7A329EDEA63}" type="parTrans" cxnId="{902D49E6-29F6-4CC4-A36D-59D65371386E}">
      <dgm:prSet/>
      <dgm:spPr/>
      <dgm:t>
        <a:bodyPr/>
        <a:lstStyle/>
        <a:p>
          <a:endParaRPr lang="pt-BR"/>
        </a:p>
      </dgm:t>
    </dgm:pt>
    <dgm:pt modelId="{C892DDA9-308B-4A9D-8367-3AB07408F3D0}" type="sibTrans" cxnId="{902D49E6-29F6-4CC4-A36D-59D65371386E}">
      <dgm:prSet/>
      <dgm:spPr/>
      <dgm:t>
        <a:bodyPr/>
        <a:lstStyle/>
        <a:p>
          <a:endParaRPr lang="pt-BR"/>
        </a:p>
      </dgm:t>
    </dgm:pt>
    <dgm:pt modelId="{B2D2D8FC-3ABE-4884-8267-AD32D9E2CA30}">
      <dgm:prSet phldrT="[Texto]"/>
      <dgm:spPr/>
      <dgm:t>
        <a:bodyPr/>
        <a:lstStyle/>
        <a:p>
          <a:r>
            <a:rPr lang="pt-BR" dirty="0" err="1" smtClean="0"/>
            <a:t>reputational</a:t>
          </a:r>
          <a:r>
            <a:rPr lang="pt-BR" dirty="0" smtClean="0"/>
            <a:t> capital etc.</a:t>
          </a:r>
          <a:endParaRPr lang="pt-BR" dirty="0"/>
        </a:p>
      </dgm:t>
    </dgm:pt>
    <dgm:pt modelId="{E5E06AC2-20CC-4228-A75C-64788C0C41BA}" type="parTrans" cxnId="{96B4377C-030E-4388-9D9E-F0ADB346B422}">
      <dgm:prSet/>
      <dgm:spPr/>
      <dgm:t>
        <a:bodyPr/>
        <a:lstStyle/>
        <a:p>
          <a:endParaRPr lang="pt-BR"/>
        </a:p>
      </dgm:t>
    </dgm:pt>
    <dgm:pt modelId="{B34F0AC1-272B-493B-A261-30105857C2A7}" type="sibTrans" cxnId="{96B4377C-030E-4388-9D9E-F0ADB346B422}">
      <dgm:prSet/>
      <dgm:spPr/>
      <dgm:t>
        <a:bodyPr/>
        <a:lstStyle/>
        <a:p>
          <a:endParaRPr lang="pt-BR"/>
        </a:p>
      </dgm:t>
    </dgm:pt>
    <dgm:pt modelId="{3301E070-1ECA-4D22-8355-AFF218885CF1}">
      <dgm:prSet phldrT="[Texto]"/>
      <dgm:spPr/>
      <dgm:t>
        <a:bodyPr/>
        <a:lstStyle/>
        <a:p>
          <a:r>
            <a:rPr lang="pt-BR" dirty="0" err="1" smtClean="0"/>
            <a:t>structural</a:t>
          </a:r>
          <a:r>
            <a:rPr lang="pt-BR" dirty="0" smtClean="0"/>
            <a:t> (</a:t>
          </a:r>
          <a:r>
            <a:rPr lang="pt-BR" dirty="0" err="1" smtClean="0"/>
            <a:t>or</a:t>
          </a:r>
          <a:r>
            <a:rPr lang="pt-BR" dirty="0" smtClean="0"/>
            <a:t> </a:t>
          </a:r>
          <a:r>
            <a:rPr lang="pt-BR" dirty="0" err="1" smtClean="0"/>
            <a:t>organizational</a:t>
          </a:r>
          <a:r>
            <a:rPr lang="pt-BR" dirty="0" smtClean="0"/>
            <a:t>) </a:t>
          </a:r>
          <a:r>
            <a:rPr lang="pt-BR" dirty="0" err="1" smtClean="0"/>
            <a:t>assets</a:t>
          </a:r>
          <a:r>
            <a:rPr lang="pt-BR" dirty="0" smtClean="0"/>
            <a:t> etc.</a:t>
          </a:r>
          <a:endParaRPr lang="pt-BR" dirty="0"/>
        </a:p>
      </dgm:t>
    </dgm:pt>
    <dgm:pt modelId="{470C8AB1-E756-4C2D-9EB4-AE5D9111C8C2}" type="parTrans" cxnId="{A8DF6804-D309-4B4A-A35C-A68ECC6D0C4E}">
      <dgm:prSet/>
      <dgm:spPr/>
      <dgm:t>
        <a:bodyPr/>
        <a:lstStyle/>
        <a:p>
          <a:endParaRPr lang="pt-BR"/>
        </a:p>
      </dgm:t>
    </dgm:pt>
    <dgm:pt modelId="{581BC87D-C6D1-40A4-A819-4361D28576B6}" type="sibTrans" cxnId="{A8DF6804-D309-4B4A-A35C-A68ECC6D0C4E}">
      <dgm:prSet/>
      <dgm:spPr/>
      <dgm:t>
        <a:bodyPr/>
        <a:lstStyle/>
        <a:p>
          <a:endParaRPr lang="pt-BR"/>
        </a:p>
      </dgm:t>
    </dgm:pt>
    <dgm:pt modelId="{052D165C-6942-4CE6-80AC-16109CA88D8D}" type="pres">
      <dgm:prSet presAssocID="{2F4EF695-3E13-4CB1-990C-5CB1C6C9F3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DBA58A1-B6E5-42CC-BD75-FF98033D6280}" type="pres">
      <dgm:prSet presAssocID="{9BA6E4F8-A7AC-4420-A4A4-385419E15BE9}" presName="composite" presStyleCnt="0"/>
      <dgm:spPr/>
      <dgm:t>
        <a:bodyPr/>
        <a:lstStyle/>
        <a:p>
          <a:endParaRPr lang="pt-BR"/>
        </a:p>
      </dgm:t>
    </dgm:pt>
    <dgm:pt modelId="{9C177937-4736-449E-9A65-8F50E477778F}" type="pres">
      <dgm:prSet presAssocID="{9BA6E4F8-A7AC-4420-A4A4-385419E15B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832E91-700F-4EF5-A48A-DC44B39EF111}" type="pres">
      <dgm:prSet presAssocID="{9BA6E4F8-A7AC-4420-A4A4-385419E15BE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297F11-CF21-4346-8993-F8590F92407B}" type="pres">
      <dgm:prSet presAssocID="{E4CA34B9-26CA-47C8-AA44-101B8F328EF5}" presName="space" presStyleCnt="0"/>
      <dgm:spPr/>
      <dgm:t>
        <a:bodyPr/>
        <a:lstStyle/>
        <a:p>
          <a:endParaRPr lang="pt-BR"/>
        </a:p>
      </dgm:t>
    </dgm:pt>
    <dgm:pt modelId="{F7C6D9DE-38FB-4AD3-81EB-36EDE4C16022}" type="pres">
      <dgm:prSet presAssocID="{52A973CC-9E8B-4710-B076-03851533955A}" presName="composite" presStyleCnt="0"/>
      <dgm:spPr/>
      <dgm:t>
        <a:bodyPr/>
        <a:lstStyle/>
        <a:p>
          <a:endParaRPr lang="pt-BR"/>
        </a:p>
      </dgm:t>
    </dgm:pt>
    <dgm:pt modelId="{84B40150-BB72-4523-A59C-85F7F6290E9B}" type="pres">
      <dgm:prSet presAssocID="{52A973CC-9E8B-4710-B076-03851533955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C55966-ADBA-422D-9F5A-3C3D9703A725}" type="pres">
      <dgm:prSet presAssocID="{52A973CC-9E8B-4710-B076-03851533955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8C171A-9ABE-4DB7-BE5B-FF4112F95452}" type="pres">
      <dgm:prSet presAssocID="{C1BD3CEE-83D1-421C-9467-A97E93F240C7}" presName="space" presStyleCnt="0"/>
      <dgm:spPr/>
      <dgm:t>
        <a:bodyPr/>
        <a:lstStyle/>
        <a:p>
          <a:endParaRPr lang="pt-BR"/>
        </a:p>
      </dgm:t>
    </dgm:pt>
    <dgm:pt modelId="{07D017D9-54D6-4D97-B3B3-FB50B5109BF2}" type="pres">
      <dgm:prSet presAssocID="{E69B4210-3184-4097-B16A-C78DD116EE6C}" presName="composite" presStyleCnt="0"/>
      <dgm:spPr/>
      <dgm:t>
        <a:bodyPr/>
        <a:lstStyle/>
        <a:p>
          <a:endParaRPr lang="pt-BR"/>
        </a:p>
      </dgm:t>
    </dgm:pt>
    <dgm:pt modelId="{CE3C8839-2084-4140-9E4F-BA9DAD07973C}" type="pres">
      <dgm:prSet presAssocID="{E69B4210-3184-4097-B16A-C78DD116EE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1E4278-6E20-4A7A-B5E4-35A5D65D4623}" type="pres">
      <dgm:prSet presAssocID="{E69B4210-3184-4097-B16A-C78DD116EE6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A798594-0E4E-4A46-B597-7EB62759FA46}" srcId="{2F4EF695-3E13-4CB1-990C-5CB1C6C9F3A2}" destId="{52A973CC-9E8B-4710-B076-03851533955A}" srcOrd="1" destOrd="0" parTransId="{1A07A464-2026-4D35-88FA-2DF9729FCBFA}" sibTransId="{C1BD3CEE-83D1-421C-9467-A97E93F240C7}"/>
    <dgm:cxn modelId="{9576E05E-ABDA-4B0D-A1AF-676829BFAFDE}" srcId="{9BA6E4F8-A7AC-4420-A4A4-385419E15BE9}" destId="{D15E6F84-EABF-4990-94F9-9826CEBF7857}" srcOrd="1" destOrd="0" parTransId="{054C6E17-685E-4582-AB47-10885BBAEFE5}" sibTransId="{A525A737-CE70-4BFB-A9FE-4A1A67766EBA}"/>
    <dgm:cxn modelId="{4DF0C35C-A606-476C-B0D8-145F0BEE0B26}" type="presOf" srcId="{6B7DE4F0-CC9E-4720-A934-CF499A1D42CE}" destId="{05832E91-700F-4EF5-A48A-DC44B39EF111}" srcOrd="0" destOrd="0" presId="urn:microsoft.com/office/officeart/2005/8/layout/hList1"/>
    <dgm:cxn modelId="{96B4377C-030E-4388-9D9E-F0ADB346B422}" srcId="{52A973CC-9E8B-4710-B076-03851533955A}" destId="{B2D2D8FC-3ABE-4884-8267-AD32D9E2CA30}" srcOrd="2" destOrd="0" parTransId="{E5E06AC2-20CC-4228-A75C-64788C0C41BA}" sibTransId="{B34F0AC1-272B-493B-A261-30105857C2A7}"/>
    <dgm:cxn modelId="{E55E947D-09F6-47E8-9231-D712AE179678}" type="presOf" srcId="{9BA6E4F8-A7AC-4420-A4A4-385419E15BE9}" destId="{9C177937-4736-449E-9A65-8F50E477778F}" srcOrd="0" destOrd="0" presId="urn:microsoft.com/office/officeart/2005/8/layout/hList1"/>
    <dgm:cxn modelId="{5CEA809C-287B-4851-BA5E-6959FA614DB0}" type="presOf" srcId="{D1FA86F5-6C4D-472F-9111-F10B5495F716}" destId="{E71E4278-6E20-4A7A-B5E4-35A5D65D4623}" srcOrd="0" destOrd="0" presId="urn:microsoft.com/office/officeart/2005/8/layout/hList1"/>
    <dgm:cxn modelId="{BE29D19A-1CF3-44AF-A6B6-30DCB4BFEC84}" type="presOf" srcId="{E69B4210-3184-4097-B16A-C78DD116EE6C}" destId="{CE3C8839-2084-4140-9E4F-BA9DAD07973C}" srcOrd="0" destOrd="0" presId="urn:microsoft.com/office/officeart/2005/8/layout/hList1"/>
    <dgm:cxn modelId="{902D49E6-29F6-4CC4-A36D-59D65371386E}" srcId="{9BA6E4F8-A7AC-4420-A4A4-385419E15BE9}" destId="{6E972CC8-94FC-4C33-82B3-6A5B1185A50C}" srcOrd="2" destOrd="0" parTransId="{B1DBA95C-CCEB-4F20-982B-F7A329EDEA63}" sibTransId="{C892DDA9-308B-4A9D-8367-3AB07408F3D0}"/>
    <dgm:cxn modelId="{6E62974C-0C5B-4CEE-9CD7-B44E78D8BE8E}" type="presOf" srcId="{D6C32178-3590-4981-A5CC-41DDC5B3457F}" destId="{80C55966-ADBA-422D-9F5A-3C3D9703A725}" srcOrd="0" destOrd="1" presId="urn:microsoft.com/office/officeart/2005/8/layout/hList1"/>
    <dgm:cxn modelId="{5B358B7E-040F-495B-A560-6DD0A8D8BD7B}" type="presOf" srcId="{6E972CC8-94FC-4C33-82B3-6A5B1185A50C}" destId="{05832E91-700F-4EF5-A48A-DC44B39EF111}" srcOrd="0" destOrd="2" presId="urn:microsoft.com/office/officeart/2005/8/layout/hList1"/>
    <dgm:cxn modelId="{7E281660-5A61-4ED5-BC04-D1D35C35AA8A}" srcId="{52A973CC-9E8B-4710-B076-03851533955A}" destId="{D6C32178-3590-4981-A5CC-41DDC5B3457F}" srcOrd="1" destOrd="0" parTransId="{ED6DD441-0C4F-4FE6-83AB-6EEEE7F6EA4F}" sibTransId="{A24FCD72-EA12-4E5A-8E4F-3532A9DD4497}"/>
    <dgm:cxn modelId="{2D8CAF2C-15F5-43A9-B424-DF745F542DA8}" type="presOf" srcId="{D15E6F84-EABF-4990-94F9-9826CEBF7857}" destId="{05832E91-700F-4EF5-A48A-DC44B39EF111}" srcOrd="0" destOrd="1" presId="urn:microsoft.com/office/officeart/2005/8/layout/hList1"/>
    <dgm:cxn modelId="{56500C1C-2C5C-48A4-97AB-651D3C36E12A}" srcId="{9BA6E4F8-A7AC-4420-A4A4-385419E15BE9}" destId="{6B7DE4F0-CC9E-4720-A934-CF499A1D42CE}" srcOrd="0" destOrd="0" parTransId="{D2DDD576-BD64-48C9-8910-85F34049A7A3}" sibTransId="{DF59E5A4-B07B-464C-A8F5-EC77AB3A51E8}"/>
    <dgm:cxn modelId="{7CCC7606-C4AD-4CE4-9A9B-3CD0A69A9BA4}" type="presOf" srcId="{52A973CC-9E8B-4710-B076-03851533955A}" destId="{84B40150-BB72-4523-A59C-85F7F6290E9B}" srcOrd="0" destOrd="0" presId="urn:microsoft.com/office/officeart/2005/8/layout/hList1"/>
    <dgm:cxn modelId="{B9B65A0B-0A89-4B2A-A7A2-8EBFE816211A}" srcId="{2F4EF695-3E13-4CB1-990C-5CB1C6C9F3A2}" destId="{9BA6E4F8-A7AC-4420-A4A4-385419E15BE9}" srcOrd="0" destOrd="0" parTransId="{7F9CACA2-CBD0-4E22-A614-1CA28CDC2A07}" sibTransId="{E4CA34B9-26CA-47C8-AA44-101B8F328EF5}"/>
    <dgm:cxn modelId="{A8DF6804-D309-4B4A-A35C-A68ECC6D0C4E}" srcId="{E69B4210-3184-4097-B16A-C78DD116EE6C}" destId="{3301E070-1ECA-4D22-8355-AFF218885CF1}" srcOrd="1" destOrd="0" parTransId="{470C8AB1-E756-4C2D-9EB4-AE5D9111C8C2}" sibTransId="{581BC87D-C6D1-40A4-A819-4361D28576B6}"/>
    <dgm:cxn modelId="{1A407A0E-0713-4065-AA98-1B5DADE9E5F8}" srcId="{52A973CC-9E8B-4710-B076-03851533955A}" destId="{152FDD01-B414-4E7E-9AFA-D5A2E689647D}" srcOrd="0" destOrd="0" parTransId="{776BFB82-6B4E-435A-8FEB-BEFB5A34EB75}" sibTransId="{2057A0D0-9E0E-434E-8F30-14B9641D05F1}"/>
    <dgm:cxn modelId="{841F0373-2ADC-4BBD-A631-36A40C9B57A6}" type="presOf" srcId="{152FDD01-B414-4E7E-9AFA-D5A2E689647D}" destId="{80C55966-ADBA-422D-9F5A-3C3D9703A725}" srcOrd="0" destOrd="0" presId="urn:microsoft.com/office/officeart/2005/8/layout/hList1"/>
    <dgm:cxn modelId="{D5BAE01A-52F1-4856-8D63-8BB7ABCD3D26}" type="presOf" srcId="{B2D2D8FC-3ABE-4884-8267-AD32D9E2CA30}" destId="{80C55966-ADBA-422D-9F5A-3C3D9703A725}" srcOrd="0" destOrd="2" presId="urn:microsoft.com/office/officeart/2005/8/layout/hList1"/>
    <dgm:cxn modelId="{F1A9320E-7022-4A38-A825-D16A8E4293AE}" srcId="{E69B4210-3184-4097-B16A-C78DD116EE6C}" destId="{D1FA86F5-6C4D-472F-9111-F10B5495F716}" srcOrd="0" destOrd="0" parTransId="{FA3CB4CF-954D-44BA-8CD6-AB06E08E96BE}" sibTransId="{BC2BF79A-011A-4876-970E-F7BE34ACB926}"/>
    <dgm:cxn modelId="{84C7CE42-1B88-40B8-B3BD-18966AC6A731}" srcId="{2F4EF695-3E13-4CB1-990C-5CB1C6C9F3A2}" destId="{E69B4210-3184-4097-B16A-C78DD116EE6C}" srcOrd="2" destOrd="0" parTransId="{5FF21255-613F-49FB-8639-99DC19862837}" sibTransId="{D280CCDE-582C-404F-84F0-95393748E0F5}"/>
    <dgm:cxn modelId="{4A084EC4-07D1-4D2E-8546-C2A833FB9155}" type="presOf" srcId="{3301E070-1ECA-4D22-8355-AFF218885CF1}" destId="{E71E4278-6E20-4A7A-B5E4-35A5D65D4623}" srcOrd="0" destOrd="1" presId="urn:microsoft.com/office/officeart/2005/8/layout/hList1"/>
    <dgm:cxn modelId="{F11F5E0D-0D4A-479A-AA5F-58AE56079467}" type="presOf" srcId="{2F4EF695-3E13-4CB1-990C-5CB1C6C9F3A2}" destId="{052D165C-6942-4CE6-80AC-16109CA88D8D}" srcOrd="0" destOrd="0" presId="urn:microsoft.com/office/officeart/2005/8/layout/hList1"/>
    <dgm:cxn modelId="{1FD88826-7A09-40DD-8965-FA67B9ED1433}" type="presParOf" srcId="{052D165C-6942-4CE6-80AC-16109CA88D8D}" destId="{FDBA58A1-B6E5-42CC-BD75-FF98033D6280}" srcOrd="0" destOrd="0" presId="urn:microsoft.com/office/officeart/2005/8/layout/hList1"/>
    <dgm:cxn modelId="{965B97C2-916A-446B-911E-1B77DCD1400D}" type="presParOf" srcId="{FDBA58A1-B6E5-42CC-BD75-FF98033D6280}" destId="{9C177937-4736-449E-9A65-8F50E477778F}" srcOrd="0" destOrd="0" presId="urn:microsoft.com/office/officeart/2005/8/layout/hList1"/>
    <dgm:cxn modelId="{783CB497-E8F3-4C3A-A5FD-5E94F429E62C}" type="presParOf" srcId="{FDBA58A1-B6E5-42CC-BD75-FF98033D6280}" destId="{05832E91-700F-4EF5-A48A-DC44B39EF111}" srcOrd="1" destOrd="0" presId="urn:microsoft.com/office/officeart/2005/8/layout/hList1"/>
    <dgm:cxn modelId="{A3F0727A-CC07-4B98-85B4-18577963BC8A}" type="presParOf" srcId="{052D165C-6942-4CE6-80AC-16109CA88D8D}" destId="{1F297F11-CF21-4346-8993-F8590F92407B}" srcOrd="1" destOrd="0" presId="urn:microsoft.com/office/officeart/2005/8/layout/hList1"/>
    <dgm:cxn modelId="{E61E8D33-ACE7-428A-BA95-695BD21EADFE}" type="presParOf" srcId="{052D165C-6942-4CE6-80AC-16109CA88D8D}" destId="{F7C6D9DE-38FB-4AD3-81EB-36EDE4C16022}" srcOrd="2" destOrd="0" presId="urn:microsoft.com/office/officeart/2005/8/layout/hList1"/>
    <dgm:cxn modelId="{8EA7CDF9-5A88-454C-986B-AFCF0BB6BAC8}" type="presParOf" srcId="{F7C6D9DE-38FB-4AD3-81EB-36EDE4C16022}" destId="{84B40150-BB72-4523-A59C-85F7F6290E9B}" srcOrd="0" destOrd="0" presId="urn:microsoft.com/office/officeart/2005/8/layout/hList1"/>
    <dgm:cxn modelId="{A673DA55-C7AE-4B5B-B500-4060200660F1}" type="presParOf" srcId="{F7C6D9DE-38FB-4AD3-81EB-36EDE4C16022}" destId="{80C55966-ADBA-422D-9F5A-3C3D9703A725}" srcOrd="1" destOrd="0" presId="urn:microsoft.com/office/officeart/2005/8/layout/hList1"/>
    <dgm:cxn modelId="{78E90DC4-DF87-4B45-A2EF-18D73D676D1F}" type="presParOf" srcId="{052D165C-6942-4CE6-80AC-16109CA88D8D}" destId="{CF8C171A-9ABE-4DB7-BE5B-FF4112F95452}" srcOrd="3" destOrd="0" presId="urn:microsoft.com/office/officeart/2005/8/layout/hList1"/>
    <dgm:cxn modelId="{900C3091-F77A-4AFB-9222-CD619E5BF7D8}" type="presParOf" srcId="{052D165C-6942-4CE6-80AC-16109CA88D8D}" destId="{07D017D9-54D6-4D97-B3B3-FB50B5109BF2}" srcOrd="4" destOrd="0" presId="urn:microsoft.com/office/officeart/2005/8/layout/hList1"/>
    <dgm:cxn modelId="{963A94A1-78C3-4933-81E3-2C2DD26D8B9A}" type="presParOf" srcId="{07D017D9-54D6-4D97-B3B3-FB50B5109BF2}" destId="{CE3C8839-2084-4140-9E4F-BA9DAD07973C}" srcOrd="0" destOrd="0" presId="urn:microsoft.com/office/officeart/2005/8/layout/hList1"/>
    <dgm:cxn modelId="{591C3FBA-9510-4786-AFE1-B33EA0888870}" type="presParOf" srcId="{07D017D9-54D6-4D97-B3B3-FB50B5109BF2}" destId="{E71E4278-6E20-4A7A-B5E4-35A5D65D46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82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3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2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43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86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45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35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52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54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9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17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AAFB-E246-4D10-B595-BCEA1181C8B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1E27-6EF8-4C80-8DEB-8B1A562946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50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ri.jrc.ec.europa.eu/scoreboard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Contabilidade empresarial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Intangíveis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5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major categories of intangibles: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1735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71787" y="6048462"/>
            <a:ext cx="10041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en-US" dirty="0"/>
              <a:t>The accounting treatment of intangibles – A critical review of </a:t>
            </a:r>
            <a:r>
              <a:rPr lang="en-US" dirty="0" smtClean="0"/>
              <a:t>the </a:t>
            </a:r>
            <a:r>
              <a:rPr lang="pt-BR" dirty="0" err="1" smtClean="0"/>
              <a:t>literature</a:t>
            </a:r>
            <a:r>
              <a:rPr lang="pt-BR" dirty="0" smtClean="0"/>
              <a:t>; </a:t>
            </a:r>
            <a:r>
              <a:rPr lang="en-US" dirty="0" err="1"/>
              <a:t>Zeghal</a:t>
            </a:r>
            <a:r>
              <a:rPr lang="en-US" dirty="0"/>
              <a:t> and </a:t>
            </a:r>
            <a:r>
              <a:rPr lang="en-US" dirty="0" err="1"/>
              <a:t>Maaloul</a:t>
            </a:r>
            <a:r>
              <a:rPr lang="en-US" dirty="0"/>
              <a:t> (2011), </a:t>
            </a:r>
            <a:r>
              <a:rPr lang="pt-BR" dirty="0" err="1" smtClean="0"/>
              <a:t>Accounting</a:t>
            </a:r>
            <a:r>
              <a:rPr lang="pt-BR" dirty="0" smtClean="0"/>
              <a:t> </a:t>
            </a:r>
            <a:r>
              <a:rPr lang="pt-BR" dirty="0" err="1" smtClean="0"/>
              <a:t>Forum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7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 smtClean="0"/>
              <a:t>assets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…companies </a:t>
            </a:r>
            <a:r>
              <a:rPr lang="en-US" dirty="0"/>
              <a:t>do not own their employees nor the ideas which they have in their </a:t>
            </a:r>
            <a:r>
              <a:rPr lang="en-US" dirty="0" smtClean="0"/>
              <a:t>heads…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71787" y="6048462"/>
            <a:ext cx="10041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en-US" dirty="0"/>
              <a:t>The accounting treatment of intangibles – A critical review of </a:t>
            </a:r>
            <a:r>
              <a:rPr lang="en-US" dirty="0" smtClean="0"/>
              <a:t>the </a:t>
            </a:r>
            <a:r>
              <a:rPr lang="pt-BR" dirty="0" err="1" smtClean="0"/>
              <a:t>literature</a:t>
            </a:r>
            <a:r>
              <a:rPr lang="pt-BR" dirty="0" smtClean="0"/>
              <a:t>; </a:t>
            </a:r>
            <a:r>
              <a:rPr lang="en-US" dirty="0" err="1"/>
              <a:t>Zeghal</a:t>
            </a:r>
            <a:r>
              <a:rPr lang="en-US" dirty="0"/>
              <a:t> and </a:t>
            </a:r>
            <a:r>
              <a:rPr lang="en-US" dirty="0" err="1"/>
              <a:t>Maaloul</a:t>
            </a:r>
            <a:r>
              <a:rPr lang="en-US" dirty="0"/>
              <a:t> (2011), </a:t>
            </a:r>
            <a:r>
              <a:rPr lang="pt-BR" dirty="0" err="1" smtClean="0"/>
              <a:t>Accounting</a:t>
            </a:r>
            <a:r>
              <a:rPr lang="pt-BR" dirty="0" smtClean="0"/>
              <a:t> </a:t>
            </a:r>
            <a:r>
              <a:rPr lang="pt-BR" dirty="0" err="1" smtClean="0"/>
              <a:t>Forum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86531" y="3405931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a firm invests in training its employees</a:t>
            </a:r>
            <a:endParaRPr lang="pt-BR" sz="2500" dirty="0"/>
          </a:p>
        </p:txBody>
      </p:sp>
      <p:sp>
        <p:nvSpPr>
          <p:cNvPr id="6" name="Retângulo 5"/>
          <p:cNvSpPr/>
          <p:nvPr/>
        </p:nvSpPr>
        <p:spPr>
          <a:xfrm>
            <a:off x="6702804" y="3330429"/>
            <a:ext cx="4832057" cy="17281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other firms will benefit from such investments if the trained employees switch employers</a:t>
            </a:r>
            <a:endParaRPr lang="pt-BR" sz="2500" dirty="0"/>
          </a:p>
        </p:txBody>
      </p:sp>
      <p:sp>
        <p:nvSpPr>
          <p:cNvPr id="7" name="Retângulo 6"/>
          <p:cNvSpPr/>
          <p:nvPr/>
        </p:nvSpPr>
        <p:spPr>
          <a:xfrm>
            <a:off x="3644667" y="3179428"/>
            <a:ext cx="2903290" cy="20301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Is it possible capitalized these intangible investments?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84571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/>
              <a:t>R&amp;D in </a:t>
            </a:r>
            <a:r>
              <a:rPr lang="pt-BR" dirty="0" err="1" smtClean="0"/>
              <a:t>process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IAS 38 / CPC 04 </a:t>
            </a:r>
            <a:r>
              <a:rPr lang="pt-BR" b="1" dirty="0" smtClean="0"/>
              <a:t>Ativo Intangível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266038" y="262575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Gastos</a:t>
            </a:r>
            <a:r>
              <a:rPr lang="en-US" sz="2500" dirty="0" smtClean="0"/>
              <a:t> com </a:t>
            </a:r>
            <a:r>
              <a:rPr lang="en-US" sz="2500" dirty="0" err="1" smtClean="0"/>
              <a:t>Pesquisa</a:t>
            </a:r>
            <a:endParaRPr lang="pt-BR" sz="2500" dirty="0"/>
          </a:p>
        </p:txBody>
      </p:sp>
      <p:sp>
        <p:nvSpPr>
          <p:cNvPr id="6" name="Retângulo 5"/>
          <p:cNvSpPr/>
          <p:nvPr/>
        </p:nvSpPr>
        <p:spPr>
          <a:xfrm>
            <a:off x="1266038" y="4599833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Gastos</a:t>
            </a:r>
            <a:r>
              <a:rPr lang="en-US" sz="2500" dirty="0" smtClean="0"/>
              <a:t> com </a:t>
            </a:r>
            <a:r>
              <a:rPr lang="en-US" sz="2500" dirty="0" err="1" smtClean="0"/>
              <a:t>Desenvolvimento</a:t>
            </a:r>
            <a:endParaRPr lang="pt-BR" sz="2500" dirty="0"/>
          </a:p>
        </p:txBody>
      </p:sp>
      <p:sp>
        <p:nvSpPr>
          <p:cNvPr id="7" name="Retângulo 6"/>
          <p:cNvSpPr/>
          <p:nvPr/>
        </p:nvSpPr>
        <p:spPr>
          <a:xfrm>
            <a:off x="4539143" y="262575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Alta </a:t>
            </a:r>
            <a:r>
              <a:rPr lang="en-US" sz="2500" dirty="0" err="1" smtClean="0"/>
              <a:t>incerteza</a:t>
            </a:r>
            <a:endParaRPr lang="pt-BR" sz="2500" dirty="0"/>
          </a:p>
        </p:txBody>
      </p:sp>
      <p:sp>
        <p:nvSpPr>
          <p:cNvPr id="8" name="Retângulo 7"/>
          <p:cNvSpPr/>
          <p:nvPr/>
        </p:nvSpPr>
        <p:spPr>
          <a:xfrm>
            <a:off x="7812248" y="262575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Reconhece</a:t>
            </a:r>
            <a:r>
              <a:rPr lang="en-US" sz="2500" dirty="0" smtClean="0"/>
              <a:t> no </a:t>
            </a:r>
            <a:r>
              <a:rPr lang="en-US" sz="2500" dirty="0" err="1" smtClean="0"/>
              <a:t>resultado</a:t>
            </a:r>
            <a:r>
              <a:rPr lang="en-US" sz="2500" dirty="0" smtClean="0"/>
              <a:t>, </a:t>
            </a:r>
            <a:r>
              <a:rPr lang="en-US" sz="2500" dirty="0" err="1" smtClean="0"/>
              <a:t>como</a:t>
            </a:r>
            <a:r>
              <a:rPr lang="en-US" sz="2500" dirty="0" smtClean="0"/>
              <a:t> </a:t>
            </a:r>
            <a:r>
              <a:rPr lang="en-US" sz="2500" dirty="0" err="1" smtClean="0"/>
              <a:t>despesa</a:t>
            </a:r>
            <a:endParaRPr lang="pt-BR" sz="2500" dirty="0"/>
          </a:p>
        </p:txBody>
      </p:sp>
      <p:sp>
        <p:nvSpPr>
          <p:cNvPr id="9" name="Retângulo 8"/>
          <p:cNvSpPr/>
          <p:nvPr/>
        </p:nvSpPr>
        <p:spPr>
          <a:xfrm>
            <a:off x="4539142" y="4599833"/>
            <a:ext cx="2903291" cy="20945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 err="1"/>
              <a:t>proof</a:t>
            </a:r>
            <a:r>
              <a:rPr lang="pt-BR" sz="2500" dirty="0"/>
              <a:t> </a:t>
            </a:r>
            <a:r>
              <a:rPr lang="pt-BR" sz="2500" dirty="0" err="1" smtClean="0"/>
              <a:t>of</a:t>
            </a:r>
            <a:r>
              <a:rPr lang="pt-BR" sz="2500" dirty="0" smtClean="0"/>
              <a:t> </a:t>
            </a:r>
            <a:r>
              <a:rPr lang="en-US" sz="2500" dirty="0" smtClean="0"/>
              <a:t>existence </a:t>
            </a:r>
            <a:r>
              <a:rPr lang="en-US" sz="2500" dirty="0"/>
              <a:t>of </a:t>
            </a:r>
            <a:r>
              <a:rPr lang="en-US" sz="2500" dirty="0" smtClean="0"/>
              <a:t>an intangible </a:t>
            </a:r>
            <a:r>
              <a:rPr lang="en-US" sz="2500" dirty="0"/>
              <a:t>asset’s capacity </a:t>
            </a:r>
            <a:r>
              <a:rPr lang="en-US" sz="2500" dirty="0" smtClean="0"/>
              <a:t>to generate </a:t>
            </a:r>
            <a:r>
              <a:rPr lang="en-US" sz="2500" dirty="0"/>
              <a:t>revenue.</a:t>
            </a:r>
            <a:endParaRPr lang="pt-BR" sz="2500" dirty="0"/>
          </a:p>
        </p:txBody>
      </p:sp>
      <p:sp>
        <p:nvSpPr>
          <p:cNvPr id="10" name="Retângulo 9"/>
          <p:cNvSpPr/>
          <p:nvPr/>
        </p:nvSpPr>
        <p:spPr>
          <a:xfrm>
            <a:off x="7812248" y="4599833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Ativo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965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internally</a:t>
            </a:r>
            <a:r>
              <a:rPr lang="pt-BR" dirty="0"/>
              <a:t> </a:t>
            </a:r>
            <a:r>
              <a:rPr lang="pt-BR" dirty="0" err="1"/>
              <a:t>generated</a:t>
            </a:r>
            <a:r>
              <a:rPr lang="pt-BR" dirty="0"/>
              <a:t> </a:t>
            </a:r>
            <a:r>
              <a:rPr lang="pt-BR" dirty="0" err="1" smtClean="0"/>
              <a:t>brands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2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customer</a:t>
            </a:r>
            <a:r>
              <a:rPr lang="pt-BR" dirty="0"/>
              <a:t> </a:t>
            </a:r>
            <a:r>
              <a:rPr lang="pt-BR" dirty="0" err="1" smtClean="0"/>
              <a:t>lists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5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X </a:t>
            </a:r>
            <a:r>
              <a:rPr lang="en-US" dirty="0" err="1" smtClean="0"/>
              <a:t>Custo</a:t>
            </a:r>
            <a:r>
              <a:rPr lang="en-US" dirty="0" smtClean="0"/>
              <a:t> de capital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38867" y="196302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Empresas</a:t>
            </a:r>
            <a:r>
              <a:rPr lang="en-US" sz="2500" dirty="0" smtClean="0"/>
              <a:t> com </a:t>
            </a:r>
            <a:r>
              <a:rPr lang="en-US" sz="2500" dirty="0" err="1" smtClean="0"/>
              <a:t>mais</a:t>
            </a:r>
            <a:r>
              <a:rPr lang="en-US" sz="2500" dirty="0" smtClean="0"/>
              <a:t> R&amp;D</a:t>
            </a:r>
            <a:endParaRPr lang="pt-BR" sz="2500" dirty="0"/>
          </a:p>
        </p:txBody>
      </p:sp>
      <p:sp>
        <p:nvSpPr>
          <p:cNvPr id="7" name="Retângulo 6"/>
          <p:cNvSpPr/>
          <p:nvPr/>
        </p:nvSpPr>
        <p:spPr>
          <a:xfrm>
            <a:off x="938867" y="4321729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Empresas</a:t>
            </a:r>
            <a:r>
              <a:rPr lang="en-US" sz="2500" dirty="0" smtClean="0"/>
              <a:t> com </a:t>
            </a:r>
            <a:r>
              <a:rPr lang="en-US" sz="2500" dirty="0" err="1" smtClean="0"/>
              <a:t>menos</a:t>
            </a:r>
            <a:r>
              <a:rPr lang="en-US" sz="2500" dirty="0" smtClean="0"/>
              <a:t> R&amp;D</a:t>
            </a:r>
            <a:endParaRPr lang="pt-BR" sz="2500" dirty="0"/>
          </a:p>
        </p:txBody>
      </p:sp>
      <p:sp>
        <p:nvSpPr>
          <p:cNvPr id="8" name="Retângulo 7"/>
          <p:cNvSpPr/>
          <p:nvPr/>
        </p:nvSpPr>
        <p:spPr>
          <a:xfrm>
            <a:off x="4027413" y="196302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Maior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informação</a:t>
            </a:r>
            <a:r>
              <a:rPr lang="en-US" sz="2500" dirty="0" smtClean="0"/>
              <a:t> </a:t>
            </a:r>
            <a:r>
              <a:rPr lang="en-US" sz="2500" dirty="0" err="1" smtClean="0"/>
              <a:t>assimétrica</a:t>
            </a:r>
            <a:endParaRPr lang="pt-BR" sz="2500" dirty="0"/>
          </a:p>
        </p:txBody>
      </p:sp>
      <p:sp>
        <p:nvSpPr>
          <p:cNvPr id="9" name="Retângulo 8"/>
          <p:cNvSpPr/>
          <p:nvPr/>
        </p:nvSpPr>
        <p:spPr>
          <a:xfrm>
            <a:off x="4027413" y="4321729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Menor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informação</a:t>
            </a:r>
            <a:r>
              <a:rPr lang="en-US" sz="2500" dirty="0" smtClean="0"/>
              <a:t> </a:t>
            </a:r>
            <a:r>
              <a:rPr lang="en-US" sz="2500" dirty="0" err="1" smtClean="0"/>
              <a:t>assimétrica</a:t>
            </a:r>
            <a:endParaRPr lang="pt-BR" sz="2500" dirty="0"/>
          </a:p>
        </p:txBody>
      </p:sp>
      <p:sp>
        <p:nvSpPr>
          <p:cNvPr id="10" name="Retângulo 9"/>
          <p:cNvSpPr/>
          <p:nvPr/>
        </p:nvSpPr>
        <p:spPr>
          <a:xfrm>
            <a:off x="7115959" y="1963025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Maior</a:t>
            </a:r>
            <a:r>
              <a:rPr lang="en-US" sz="2500" dirty="0" smtClean="0"/>
              <a:t> </a:t>
            </a:r>
            <a:r>
              <a:rPr lang="en-US" sz="2500" dirty="0" err="1" smtClean="0"/>
              <a:t>risco</a:t>
            </a:r>
            <a:r>
              <a:rPr lang="en-US" sz="2500" dirty="0" smtClean="0"/>
              <a:t>, </a:t>
            </a:r>
            <a:r>
              <a:rPr lang="en-US" sz="2500" dirty="0" err="1" smtClean="0"/>
              <a:t>maior</a:t>
            </a:r>
            <a:r>
              <a:rPr lang="en-US" sz="2500" dirty="0" smtClean="0"/>
              <a:t> </a:t>
            </a:r>
            <a:r>
              <a:rPr lang="en-US" sz="2500" dirty="0" err="1" smtClean="0"/>
              <a:t>custo</a:t>
            </a:r>
            <a:r>
              <a:rPr lang="en-US" sz="2500" dirty="0" smtClean="0"/>
              <a:t> de capital</a:t>
            </a:r>
            <a:endParaRPr lang="pt-BR" sz="2500" dirty="0"/>
          </a:p>
        </p:txBody>
      </p:sp>
      <p:sp>
        <p:nvSpPr>
          <p:cNvPr id="11" name="Retângulo 10"/>
          <p:cNvSpPr/>
          <p:nvPr/>
        </p:nvSpPr>
        <p:spPr>
          <a:xfrm>
            <a:off x="7115959" y="4321729"/>
            <a:ext cx="2903290" cy="15771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Menor</a:t>
            </a:r>
            <a:r>
              <a:rPr lang="en-US" sz="2500" dirty="0" smtClean="0"/>
              <a:t> </a:t>
            </a:r>
            <a:r>
              <a:rPr lang="en-US" sz="2500" dirty="0" err="1" smtClean="0"/>
              <a:t>risco</a:t>
            </a:r>
            <a:r>
              <a:rPr lang="en-US" sz="2500" dirty="0" smtClean="0"/>
              <a:t>, </a:t>
            </a:r>
            <a:r>
              <a:rPr lang="en-US" sz="2500" dirty="0" err="1" smtClean="0"/>
              <a:t>menor</a:t>
            </a:r>
            <a:r>
              <a:rPr lang="en-US" sz="2500" dirty="0" smtClean="0"/>
              <a:t> </a:t>
            </a:r>
            <a:r>
              <a:rPr lang="en-US" sz="2500" dirty="0" err="1" smtClean="0"/>
              <a:t>custo</a:t>
            </a:r>
            <a:r>
              <a:rPr lang="en-US" sz="2500" dirty="0" smtClean="0"/>
              <a:t> de capital</a:t>
            </a:r>
            <a:endParaRPr lang="pt-BR" sz="25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1394" y="6356511"/>
            <a:ext cx="115041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Fonte</a:t>
            </a:r>
            <a:r>
              <a:rPr lang="en-US" sz="1500" dirty="0" smtClean="0"/>
              <a:t>: </a:t>
            </a:r>
            <a:r>
              <a:rPr lang="en-US" sz="1500" dirty="0" err="1" smtClean="0"/>
              <a:t>Aboody</a:t>
            </a:r>
            <a:r>
              <a:rPr lang="en-US" sz="1500" dirty="0"/>
              <a:t>, D., &amp; Lev, B. (2000). Information asymmetry, R&amp;D, and insider gains. The Journal </a:t>
            </a:r>
            <a:r>
              <a:rPr lang="en-US" sz="1500" dirty="0" smtClean="0"/>
              <a:t>of Finance</a:t>
            </a:r>
            <a:r>
              <a:rPr lang="en-US" sz="1500" dirty="0"/>
              <a:t>, 55(6), 2747–2766.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13430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R&amp;D: Scoreboard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iri.jrc.ec.europa.eu/scoreboard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6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Contabilidade empresarial</vt:lpstr>
      <vt:lpstr>three major categories of intangibles:</vt:lpstr>
      <vt:lpstr>human assets</vt:lpstr>
      <vt:lpstr>R&amp;D in process</vt:lpstr>
      <vt:lpstr>internally generated brands?</vt:lpstr>
      <vt:lpstr>customer lists?</vt:lpstr>
      <vt:lpstr>R&amp;D X Custo de capital</vt:lpstr>
      <vt:lpstr>R&amp;D: Scoreboard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</dc:title>
  <dc:creator>Ricardo</dc:creator>
  <cp:lastModifiedBy>Ricardo</cp:lastModifiedBy>
  <cp:revision>10</cp:revision>
  <dcterms:created xsi:type="dcterms:W3CDTF">2022-04-04T14:34:49Z</dcterms:created>
  <dcterms:modified xsi:type="dcterms:W3CDTF">2022-04-05T12:29:23Z</dcterms:modified>
</cp:coreProperties>
</file>